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y="10287000" cx="18288000"/>
  <p:notesSz cx="18288000" cy="10287000"/>
  <p:embeddedFontLst>
    <p:embeddedFont>
      <p:font typeface="Comfortaa Light"/>
      <p:regular r:id="rId30"/>
      <p:bold r:id="rId31"/>
    </p:embeddedFont>
    <p:embeddedFont>
      <p:font typeface="Comfortaa SemiBold"/>
      <p:regular r:id="rId32"/>
      <p:bold r:id="rId33"/>
    </p:embeddedFont>
    <p:embeddedFont>
      <p:font typeface="Caveat"/>
      <p:regular r:id="rId34"/>
      <p:bold r:id="rId35"/>
    </p:embeddedFont>
    <p:embeddedFont>
      <p:font typeface="Arial Narrow"/>
      <p:regular r:id="rId36"/>
      <p:bold r:id="rId37"/>
      <p:italic r:id="rId38"/>
      <p:boldItalic r:id="rId39"/>
    </p:embeddedFont>
    <p:embeddedFont>
      <p:font typeface="Comfortaa Medium"/>
      <p:regular r:id="rId40"/>
      <p:bold r:id="rId41"/>
    </p:embeddedFont>
    <p:embeddedFont>
      <p:font typeface="Comfortaa"/>
      <p:regular r:id="rId42"/>
      <p:bold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44" roundtripDataSignature="AMtx7mgesoazYnZNq55EUBR3dBXI0Bxao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Med 442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C4D9AEC-C665-46D5-A9B1-9F5AE7D73C30}">
  <a:tblStyle styleId="{6C4D9AEC-C665-46D5-A9B1-9F5AE7D73C3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omfortaaMedium-regular.fntdata"/><Relationship Id="rId20" Type="http://schemas.openxmlformats.org/officeDocument/2006/relationships/slide" Target="slides/slide13.xml"/><Relationship Id="rId42" Type="http://schemas.openxmlformats.org/officeDocument/2006/relationships/font" Target="fonts/Comfortaa-regular.fntdata"/><Relationship Id="rId41" Type="http://schemas.openxmlformats.org/officeDocument/2006/relationships/font" Target="fonts/ComfortaaMedium-bold.fntdata"/><Relationship Id="rId22" Type="http://schemas.openxmlformats.org/officeDocument/2006/relationships/slide" Target="slides/slide15.xml"/><Relationship Id="rId44" Type="http://customschemas.google.com/relationships/presentationmetadata" Target="metadata"/><Relationship Id="rId21" Type="http://schemas.openxmlformats.org/officeDocument/2006/relationships/slide" Target="slides/slide14.xml"/><Relationship Id="rId43" Type="http://schemas.openxmlformats.org/officeDocument/2006/relationships/font" Target="fonts/Comfortaa-bold.fntdata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ComfortaaLight-bold.fntdata"/><Relationship Id="rId30" Type="http://schemas.openxmlformats.org/officeDocument/2006/relationships/font" Target="fonts/ComfortaaLight-regular.fntdata"/><Relationship Id="rId11" Type="http://schemas.openxmlformats.org/officeDocument/2006/relationships/slide" Target="slides/slide4.xml"/><Relationship Id="rId33" Type="http://schemas.openxmlformats.org/officeDocument/2006/relationships/font" Target="fonts/ComfortaaSemiBold-bold.fntdata"/><Relationship Id="rId10" Type="http://schemas.openxmlformats.org/officeDocument/2006/relationships/slide" Target="slides/slide3.xml"/><Relationship Id="rId32" Type="http://schemas.openxmlformats.org/officeDocument/2006/relationships/font" Target="fonts/ComfortaaSemiBold-regular.fntdata"/><Relationship Id="rId13" Type="http://schemas.openxmlformats.org/officeDocument/2006/relationships/slide" Target="slides/slide6.xml"/><Relationship Id="rId35" Type="http://schemas.openxmlformats.org/officeDocument/2006/relationships/font" Target="fonts/Caveat-bold.fntdata"/><Relationship Id="rId12" Type="http://schemas.openxmlformats.org/officeDocument/2006/relationships/slide" Target="slides/slide5.xml"/><Relationship Id="rId34" Type="http://schemas.openxmlformats.org/officeDocument/2006/relationships/font" Target="fonts/Caveat-regular.fntdata"/><Relationship Id="rId15" Type="http://schemas.openxmlformats.org/officeDocument/2006/relationships/slide" Target="slides/slide8.xml"/><Relationship Id="rId37" Type="http://schemas.openxmlformats.org/officeDocument/2006/relationships/font" Target="fonts/ArialNarrow-bold.fntdata"/><Relationship Id="rId14" Type="http://schemas.openxmlformats.org/officeDocument/2006/relationships/slide" Target="slides/slide7.xml"/><Relationship Id="rId36" Type="http://schemas.openxmlformats.org/officeDocument/2006/relationships/font" Target="fonts/ArialNarrow-regular.fntdata"/><Relationship Id="rId17" Type="http://schemas.openxmlformats.org/officeDocument/2006/relationships/slide" Target="slides/slide10.xml"/><Relationship Id="rId39" Type="http://schemas.openxmlformats.org/officeDocument/2006/relationships/font" Target="fonts/ArialNarrow-boldItalic.fntdata"/><Relationship Id="rId16" Type="http://schemas.openxmlformats.org/officeDocument/2006/relationships/slide" Target="slides/slide9.xml"/><Relationship Id="rId38" Type="http://schemas.openxmlformats.org/officeDocument/2006/relationships/font" Target="fonts/ArialNarrow-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1-12-15T10:46:11.885">
    <p:pos x="10739" y="5301"/>
    <p:text>Double check the answers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TGd_4d0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048600" y="771525"/>
            <a:ext cx="121926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102d38b9cfc_0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" name="Google Shape;44;g102d38b9cfc_0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04ca43b0ef_0_4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" name="Google Shape;161;g104ca43b0ef_0_4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532f757e8_0_4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10532f757e8_0_4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05c99d8dd5_0_3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g105c99d8dd5_0_3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0532f757e8_0_49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g10532f757e8_0_49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0532f757e8_4_224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g10532f757e8_4_224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0532f757e8_0_5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g10532f757e8_0_5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7bea4d56ec35bd9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6" name="Google Shape;296;g57bea4d56ec35bd9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57bea4d56ec35bd9_2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57bea4d56ec35bd9_2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f86ee0b2a63118d_6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f86ee0b2a63118d_6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f86ee0b2a63118d_12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gf86ee0b2a63118d_12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03fb4b570a_0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3" name="Google Shape;63;g103fb4b570a_0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03fb4b570a_0_2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8" name="Google Shape;338;g103fb4b570a_0_2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03fb4b570a_0_147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3" name="Google Shape;433;g103fb4b570a_0_147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02d38b9cfc_0_16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30" name="Google Shape;530;g102d38b9cfc_0_16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:notes"/>
          <p:cNvSpPr txBox="1"/>
          <p:nvPr>
            <p:ph idx="1" type="body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9" name="Google Shape;69;p2:notes"/>
          <p:cNvSpPr/>
          <p:nvPr>
            <p:ph idx="2" type="sldImg"/>
          </p:nvPr>
        </p:nvSpPr>
        <p:spPr>
          <a:xfrm>
            <a:off x="3048600" y="771525"/>
            <a:ext cx="12192600" cy="38576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cfa4af813f_1_148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1" name="Google Shape;81;gcfa4af813f_1_148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fa4af813f_1_17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3" name="Google Shape;93;gcfa4af813f_1_17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05530395e7_0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5" name="Google Shape;105;g105530395e7_0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fa4af813f_1_195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9" name="Google Shape;119;gcfa4af813f_1_195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04f940b6e3_0_0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8" name="Google Shape;138;g104f940b6e3_0_0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04ca43b0ef_0_21:notes"/>
          <p:cNvSpPr/>
          <p:nvPr>
            <p:ph idx="2" type="sldImg"/>
          </p:nvPr>
        </p:nvSpPr>
        <p:spPr>
          <a:xfrm>
            <a:off x="3048600" y="771525"/>
            <a:ext cx="12192600" cy="3857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g104ca43b0ef_0_21:notes"/>
          <p:cNvSpPr txBox="1"/>
          <p:nvPr>
            <p:ph idx="1" type="body"/>
          </p:nvPr>
        </p:nvSpPr>
        <p:spPr>
          <a:xfrm>
            <a:off x="1828800" y="4886325"/>
            <a:ext cx="14630400" cy="46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5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5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645411" y="643388"/>
            <a:ext cx="4038599" cy="298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1352" y="643388"/>
            <a:ext cx="4419599" cy="321944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6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6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/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" type="subTitle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7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7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8"/>
          <p:cNvSpPr txBox="1"/>
          <p:nvPr>
            <p:ph idx="1" type="body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7650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9"/>
          <p:cNvSpPr txBox="1"/>
          <p:nvPr>
            <p:ph idx="1" type="body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2" type="body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9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/>
          <p:nvPr>
            <p:ph type="title"/>
          </p:nvPr>
        </p:nvSpPr>
        <p:spPr>
          <a:xfrm>
            <a:off x="4975771" y="562805"/>
            <a:ext cx="8336457" cy="11931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7650" u="none" cap="none" strike="noStrike">
                <a:solidFill>
                  <a:srgbClr val="FDB48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4"/>
          <p:cNvSpPr txBox="1"/>
          <p:nvPr>
            <p:ph idx="1" type="body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 Light"/>
              <a:buNone/>
              <a:defRPr b="0" i="0" sz="18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 Light"/>
              <a:buNone/>
              <a:defRPr b="0" i="0" sz="18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 Light"/>
              <a:buNone/>
              <a:defRPr b="0" i="0" sz="18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 Light"/>
              <a:buNone/>
              <a:defRPr b="0" i="0" sz="18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 Light"/>
              <a:buNone/>
              <a:defRPr b="0" i="0" sz="18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 Light"/>
              <a:buNone/>
              <a:defRPr b="0" i="0" sz="18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 Light"/>
              <a:buNone/>
              <a:defRPr b="0" i="0" sz="18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 Light"/>
              <a:buNone/>
              <a:defRPr b="0" i="0" sz="18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 Light"/>
              <a:buNone/>
              <a:defRPr b="0" i="0" sz="18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defRPr>
            </a:lvl9pPr>
          </a:lstStyle>
          <a:p/>
        </p:txBody>
      </p:sp>
      <p:sp>
        <p:nvSpPr>
          <p:cNvPr id="8" name="Google Shape;8;p4"/>
          <p:cNvSpPr txBox="1"/>
          <p:nvPr>
            <p:ph idx="11" type="ft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4"/>
          <p:cNvSpPr txBox="1"/>
          <p:nvPr>
            <p:ph idx="10" type="dt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4"/>
          <p:cNvSpPr txBox="1"/>
          <p:nvPr>
            <p:ph idx="12" type="sldNum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16.jpg"/><Relationship Id="rId5" Type="http://schemas.openxmlformats.org/officeDocument/2006/relationships/hyperlink" Target="https://docs.google.com/presentation/d/1TqFrwJwPpNRkeuXhJK_mTytLGLo_bK_J-sNgo7wsKlg/edit" TargetMode="External"/><Relationship Id="rId6" Type="http://schemas.openxmlformats.org/officeDocument/2006/relationships/hyperlink" Target="https://docs.google.com/presentation/d/1-4XrHk0ehAoa1huxbkdu8f-g6-YBr_Q3-rzzQcLIhVs/edit" TargetMode="External"/><Relationship Id="rId7" Type="http://schemas.openxmlformats.org/officeDocument/2006/relationships/image" Target="../media/image2.png"/><Relationship Id="rId8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34.png"/><Relationship Id="rId5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0.png"/><Relationship Id="rId4" Type="http://schemas.openxmlformats.org/officeDocument/2006/relationships/image" Target="../media/image11.png"/><Relationship Id="rId5" Type="http://schemas.openxmlformats.org/officeDocument/2006/relationships/image" Target="../media/image37.png"/><Relationship Id="rId6" Type="http://schemas.openxmlformats.org/officeDocument/2006/relationships/hyperlink" Target="https://youtu.be/UlDFSlRBeCE" TargetMode="External"/><Relationship Id="rId7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hyperlink" Target="https://youtu.be/Z_Y_kVdH9zE" TargetMode="External"/><Relationship Id="rId5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hyperlink" Target="https://drive.google.com/file/d/1IABox1ob4Dohplp5cLwcDxDmRQo55sVD/view?usp=drivesdk" TargetMode="External"/><Relationship Id="rId5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39.png"/><Relationship Id="rId5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comments" Target="../comments/comment1.xml"/><Relationship Id="rId4" Type="http://schemas.openxmlformats.org/officeDocument/2006/relationships/image" Target="../media/image3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8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Relationship Id="rId4" Type="http://schemas.openxmlformats.org/officeDocument/2006/relationships/image" Target="../media/image14.png"/><Relationship Id="rId5" Type="http://schemas.openxmlformats.org/officeDocument/2006/relationships/image" Target="../media/image7.png"/><Relationship Id="rId6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Relationship Id="rId5" Type="http://schemas.openxmlformats.org/officeDocument/2006/relationships/image" Target="../media/image23.png"/><Relationship Id="rId6" Type="http://schemas.openxmlformats.org/officeDocument/2006/relationships/image" Target="../media/image25.png"/><Relationship Id="rId7" Type="http://schemas.openxmlformats.org/officeDocument/2006/relationships/image" Target="../media/image29.png"/><Relationship Id="rId8" Type="http://schemas.openxmlformats.org/officeDocument/2006/relationships/image" Target="../media/image1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11.png"/><Relationship Id="rId5" Type="http://schemas.openxmlformats.org/officeDocument/2006/relationships/image" Target="../media/image3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27.png"/><Relationship Id="rId5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g102d38b9cfc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80" y="1677408"/>
            <a:ext cx="4694866" cy="859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g102d38b9cfc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221334" y="24430"/>
            <a:ext cx="1039163" cy="5180357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g102d38b9cfc_0_0"/>
          <p:cNvSpPr txBox="1"/>
          <p:nvPr/>
        </p:nvSpPr>
        <p:spPr>
          <a:xfrm>
            <a:off x="14121584" y="7499557"/>
            <a:ext cx="36042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Color index:</a:t>
            </a:r>
            <a:endParaRPr b="1" i="0" sz="18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Main text</a:t>
            </a:r>
            <a:endParaRPr b="0" i="0" sz="18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CC0000"/>
                </a:solidFill>
                <a:latin typeface="Comfortaa"/>
                <a:ea typeface="Comfortaa"/>
                <a:cs typeface="Comfortaa"/>
                <a:sym typeface="Comfortaa"/>
              </a:rPr>
              <a:t>Important </a:t>
            </a:r>
            <a:endParaRPr b="0" i="0" sz="1800" u="none" cap="none" strike="noStrike">
              <a:solidFill>
                <a:srgbClr val="CC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Doctors notes</a:t>
            </a:r>
            <a:endParaRPr b="0" i="0" sz="1800" u="none" cap="none" strike="noStrike">
              <a:solidFill>
                <a:srgbClr val="6AA84F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Female slides only</a:t>
            </a:r>
            <a:endParaRPr b="0" i="0" sz="1800" u="none" cap="none" strike="noStrike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Male slides only </a:t>
            </a:r>
            <a:endParaRPr b="0" i="0" sz="1800" u="none" cap="none" strike="noStrike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Comfortaa"/>
              <a:buChar char="●"/>
            </a:pPr>
            <a:r>
              <a:rPr b="0" i="0" lang="en-US" sz="18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Extra</a:t>
            </a:r>
            <a:endParaRPr b="0" i="0" sz="18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9" name="Google Shape;49;g102d38b9cfc_0_0"/>
          <p:cNvGrpSpPr/>
          <p:nvPr/>
        </p:nvGrpSpPr>
        <p:grpSpPr>
          <a:xfrm>
            <a:off x="13358741" y="6633124"/>
            <a:ext cx="624969" cy="535732"/>
            <a:chOff x="7513884" y="2448269"/>
            <a:chExt cx="363185" cy="338792"/>
          </a:xfrm>
        </p:grpSpPr>
        <p:sp>
          <p:nvSpPr>
            <p:cNvPr id="50" name="Google Shape;50;g102d38b9cfc_0_0"/>
            <p:cNvSpPr/>
            <p:nvPr/>
          </p:nvSpPr>
          <p:spPr>
            <a:xfrm>
              <a:off x="7666316" y="2448269"/>
              <a:ext cx="210753" cy="206954"/>
            </a:xfrm>
            <a:custGeom>
              <a:rect b="b" l="l" r="r" t="t"/>
              <a:pathLst>
                <a:path extrusionOk="0" h="7899" w="8044">
                  <a:moveTo>
                    <a:pt x="5680" y="0"/>
                  </a:moveTo>
                  <a:cubicBezTo>
                    <a:pt x="5491" y="0"/>
                    <a:pt x="5302" y="72"/>
                    <a:pt x="5158" y="216"/>
                  </a:cubicBezTo>
                  <a:lnTo>
                    <a:pt x="289" y="5085"/>
                  </a:lnTo>
                  <a:cubicBezTo>
                    <a:pt x="1" y="5373"/>
                    <a:pt x="1" y="5843"/>
                    <a:pt x="289" y="6130"/>
                  </a:cubicBezTo>
                  <a:lnTo>
                    <a:pt x="1851" y="7683"/>
                  </a:lnTo>
                  <a:cubicBezTo>
                    <a:pt x="1995" y="7827"/>
                    <a:pt x="2182" y="7899"/>
                    <a:pt x="2370" y="7899"/>
                  </a:cubicBezTo>
                  <a:cubicBezTo>
                    <a:pt x="2558" y="7899"/>
                    <a:pt x="2747" y="7827"/>
                    <a:pt x="2896" y="7683"/>
                  </a:cubicBezTo>
                  <a:lnTo>
                    <a:pt x="7756" y="2814"/>
                  </a:lnTo>
                  <a:cubicBezTo>
                    <a:pt x="8043" y="2526"/>
                    <a:pt x="8043" y="2066"/>
                    <a:pt x="7756" y="1778"/>
                  </a:cubicBezTo>
                  <a:lnTo>
                    <a:pt x="6203" y="216"/>
                  </a:lnTo>
                  <a:cubicBezTo>
                    <a:pt x="6059" y="72"/>
                    <a:pt x="5870" y="0"/>
                    <a:pt x="5680" y="0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g102d38b9cfc_0_0"/>
            <p:cNvSpPr/>
            <p:nvPr/>
          </p:nvSpPr>
          <p:spPr>
            <a:xfrm>
              <a:off x="7691442" y="2471482"/>
              <a:ext cx="185627" cy="183741"/>
            </a:xfrm>
            <a:custGeom>
              <a:rect b="b" l="l" r="r" t="t"/>
              <a:pathLst>
                <a:path extrusionOk="0" h="7013" w="7085">
                  <a:moveTo>
                    <a:pt x="5915" y="1"/>
                  </a:moveTo>
                  <a:lnTo>
                    <a:pt x="5920" y="7"/>
                  </a:lnTo>
                  <a:lnTo>
                    <a:pt x="5920" y="7"/>
                  </a:lnTo>
                  <a:cubicBezTo>
                    <a:pt x="5918" y="5"/>
                    <a:pt x="5917" y="3"/>
                    <a:pt x="5915" y="1"/>
                  </a:cubicBezTo>
                  <a:close/>
                  <a:moveTo>
                    <a:pt x="5920" y="7"/>
                  </a:moveTo>
                  <a:cubicBezTo>
                    <a:pt x="6202" y="295"/>
                    <a:pt x="6200" y="760"/>
                    <a:pt x="5915" y="1046"/>
                  </a:cubicBezTo>
                  <a:lnTo>
                    <a:pt x="1045" y="5915"/>
                  </a:lnTo>
                  <a:cubicBezTo>
                    <a:pt x="902" y="6059"/>
                    <a:pt x="715" y="6131"/>
                    <a:pt x="526" y="6131"/>
                  </a:cubicBezTo>
                  <a:cubicBezTo>
                    <a:pt x="338" y="6131"/>
                    <a:pt x="149" y="6059"/>
                    <a:pt x="0" y="5915"/>
                  </a:cubicBezTo>
                  <a:lnTo>
                    <a:pt x="0" y="5915"/>
                  </a:lnTo>
                  <a:lnTo>
                    <a:pt x="892" y="6797"/>
                  </a:lnTo>
                  <a:cubicBezTo>
                    <a:pt x="1036" y="6941"/>
                    <a:pt x="1223" y="7013"/>
                    <a:pt x="1410" y="7013"/>
                  </a:cubicBezTo>
                  <a:cubicBezTo>
                    <a:pt x="1596" y="7013"/>
                    <a:pt x="1783" y="6941"/>
                    <a:pt x="1927" y="6797"/>
                  </a:cubicBezTo>
                  <a:lnTo>
                    <a:pt x="6797" y="1928"/>
                  </a:lnTo>
                  <a:cubicBezTo>
                    <a:pt x="7084" y="1640"/>
                    <a:pt x="7084" y="1180"/>
                    <a:pt x="6797" y="892"/>
                  </a:cubicBezTo>
                  <a:lnTo>
                    <a:pt x="5920" y="7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g102d38b9cfc_0_0"/>
            <p:cNvSpPr/>
            <p:nvPr/>
          </p:nvSpPr>
          <p:spPr>
            <a:xfrm>
              <a:off x="7755972" y="2483298"/>
              <a:ext cx="84416" cy="84154"/>
            </a:xfrm>
            <a:custGeom>
              <a:rect b="b" l="l" r="r" t="t"/>
              <a:pathLst>
                <a:path extrusionOk="0" h="3212" w="3222">
                  <a:moveTo>
                    <a:pt x="624" y="0"/>
                  </a:moveTo>
                  <a:lnTo>
                    <a:pt x="1" y="614"/>
                  </a:lnTo>
                  <a:lnTo>
                    <a:pt x="2599" y="3212"/>
                  </a:lnTo>
                  <a:lnTo>
                    <a:pt x="3222" y="2589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g102d38b9cfc_0_0"/>
            <p:cNvSpPr/>
            <p:nvPr/>
          </p:nvSpPr>
          <p:spPr>
            <a:xfrm>
              <a:off x="7800931" y="2528258"/>
              <a:ext cx="39457" cy="39195"/>
            </a:xfrm>
            <a:custGeom>
              <a:rect b="b" l="l" r="r" t="t"/>
              <a:pathLst>
                <a:path extrusionOk="0" h="1496" w="1506">
                  <a:moveTo>
                    <a:pt x="614" y="0"/>
                  </a:moveTo>
                  <a:lnTo>
                    <a:pt x="1" y="614"/>
                  </a:lnTo>
                  <a:lnTo>
                    <a:pt x="883" y="1496"/>
                  </a:lnTo>
                  <a:lnTo>
                    <a:pt x="1506" y="882"/>
                  </a:lnTo>
                  <a:lnTo>
                    <a:pt x="614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g102d38b9cfc_0_0"/>
            <p:cNvSpPr/>
            <p:nvPr/>
          </p:nvSpPr>
          <p:spPr>
            <a:xfrm>
              <a:off x="7513884" y="2611888"/>
              <a:ext cx="195662" cy="175068"/>
            </a:xfrm>
            <a:custGeom>
              <a:rect b="b" l="l" r="r" t="t"/>
              <a:pathLst>
                <a:path extrusionOk="0" h="6682" w="7468">
                  <a:moveTo>
                    <a:pt x="6231" y="0"/>
                  </a:moveTo>
                  <a:lnTo>
                    <a:pt x="1" y="6231"/>
                  </a:lnTo>
                  <a:cubicBezTo>
                    <a:pt x="84" y="6538"/>
                    <a:pt x="472" y="6682"/>
                    <a:pt x="1011" y="6682"/>
                  </a:cubicBezTo>
                  <a:cubicBezTo>
                    <a:pt x="2642" y="6682"/>
                    <a:pt x="5653" y="5363"/>
                    <a:pt x="5761" y="3259"/>
                  </a:cubicBezTo>
                  <a:cubicBezTo>
                    <a:pt x="5790" y="3010"/>
                    <a:pt x="5905" y="2780"/>
                    <a:pt x="6097" y="2617"/>
                  </a:cubicBezTo>
                  <a:lnTo>
                    <a:pt x="7468" y="1237"/>
                  </a:lnTo>
                  <a:lnTo>
                    <a:pt x="623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g102d38b9cfc_0_0"/>
            <p:cNvSpPr/>
            <p:nvPr/>
          </p:nvSpPr>
          <p:spPr>
            <a:xfrm>
              <a:off x="7513884" y="2626691"/>
              <a:ext cx="195426" cy="160370"/>
            </a:xfrm>
            <a:custGeom>
              <a:rect b="b" l="l" r="r" t="t"/>
              <a:pathLst>
                <a:path extrusionOk="0" h="6121" w="7459">
                  <a:moveTo>
                    <a:pt x="6787" y="1"/>
                  </a:moveTo>
                  <a:lnTo>
                    <a:pt x="5407" y="1371"/>
                  </a:lnTo>
                  <a:cubicBezTo>
                    <a:pt x="5225" y="1534"/>
                    <a:pt x="5110" y="1764"/>
                    <a:pt x="5081" y="2014"/>
                  </a:cubicBezTo>
                  <a:cubicBezTo>
                    <a:pt x="4968" y="4114"/>
                    <a:pt x="1958" y="5437"/>
                    <a:pt x="326" y="5437"/>
                  </a:cubicBezTo>
                  <a:cubicBezTo>
                    <a:pt x="297" y="5437"/>
                    <a:pt x="268" y="5436"/>
                    <a:pt x="240" y="5436"/>
                  </a:cubicBezTo>
                  <a:lnTo>
                    <a:pt x="1" y="5675"/>
                  </a:lnTo>
                  <a:cubicBezTo>
                    <a:pt x="81" y="5978"/>
                    <a:pt x="465" y="6121"/>
                    <a:pt x="1000" y="6121"/>
                  </a:cubicBezTo>
                  <a:cubicBezTo>
                    <a:pt x="2628" y="6121"/>
                    <a:pt x="5653" y="4801"/>
                    <a:pt x="5761" y="2694"/>
                  </a:cubicBezTo>
                  <a:cubicBezTo>
                    <a:pt x="5790" y="2455"/>
                    <a:pt x="5905" y="2225"/>
                    <a:pt x="6087" y="2052"/>
                  </a:cubicBezTo>
                  <a:lnTo>
                    <a:pt x="7458" y="681"/>
                  </a:lnTo>
                  <a:lnTo>
                    <a:pt x="6787" y="1"/>
                  </a:lnTo>
                  <a:close/>
                </a:path>
              </a:pathLst>
            </a:custGeom>
            <a:solidFill>
              <a:srgbClr val="FCE5CD"/>
            </a:solidFill>
            <a:ln cap="flat" cmpd="sng" w="9525">
              <a:solidFill>
                <a:srgbClr val="FF99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" name="Google Shape;56;g102d38b9cfc_0_0">
            <a:hlinkClick r:id="rId5"/>
          </p:cNvPr>
          <p:cNvSpPr txBox="1"/>
          <p:nvPr/>
        </p:nvSpPr>
        <p:spPr>
          <a:xfrm>
            <a:off x="13983316" y="6633082"/>
            <a:ext cx="349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-US" sz="3000" u="sng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Editing file</a:t>
            </a:r>
            <a:endParaRPr b="0" i="0" sz="3000" u="sng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7" name="Google Shape;57;g102d38b9cfc_0_0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651045" y="-642629"/>
            <a:ext cx="4847402" cy="484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g102d38b9cfc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584492" y="542874"/>
            <a:ext cx="2523400" cy="2476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02d38b9cfc_0_0"/>
          <p:cNvSpPr txBox="1"/>
          <p:nvPr/>
        </p:nvSpPr>
        <p:spPr>
          <a:xfrm>
            <a:off x="3429012" y="3659500"/>
            <a:ext cx="91992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L4</a:t>
            </a:r>
            <a:endParaRPr b="0" i="0" sz="35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49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Pectoral Region and Axilla</a:t>
            </a:r>
            <a:endParaRPr b="0" i="0" sz="49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60" name="Google Shape;60;g102d38b9cfc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980287" y="436863"/>
            <a:ext cx="3604201" cy="2688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04ca43b0ef_0_48"/>
          <p:cNvSpPr txBox="1"/>
          <p:nvPr/>
        </p:nvSpPr>
        <p:spPr>
          <a:xfrm>
            <a:off x="6657000" y="654450"/>
            <a:ext cx="4974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Walls of Axilla</a:t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4" name="Google Shape;164;g104ca43b0ef_0_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72552" y="1481413"/>
            <a:ext cx="7524750" cy="41719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5" name="Google Shape;165;g104ca43b0ef_0_48"/>
          <p:cNvGraphicFramePr/>
          <p:nvPr/>
        </p:nvGraphicFramePr>
        <p:xfrm>
          <a:off x="1685150" y="5757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{6C4D9AEC-C665-46D5-A9B1-9F5AE7D73C30}</a:tableStyleId>
              </a:tblPr>
              <a:tblGrid>
                <a:gridCol w="3729425"/>
                <a:gridCol w="3729425"/>
                <a:gridCol w="3729425"/>
                <a:gridCol w="3729425"/>
              </a:tblGrid>
              <a:tr h="853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Anterior</a:t>
                      </a:r>
                      <a:endParaRPr b="1"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7D2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Posterior</a:t>
                      </a:r>
                      <a:endParaRPr b="1"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7D2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Medial</a:t>
                      </a:r>
                      <a:endParaRPr b="1" sz="22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(Wide)</a:t>
                      </a:r>
                      <a:endParaRPr b="1" sz="22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7D2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Lateral</a:t>
                      </a:r>
                      <a:endParaRPr b="1" sz="22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(Narrow)</a:t>
                      </a:r>
                      <a:endParaRPr b="1" sz="22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7D2D9"/>
                    </a:solidFill>
                  </a:tcPr>
                </a:tc>
              </a:tr>
              <a:tr h="2881850">
                <a:tc>
                  <a:txBody>
                    <a:bodyPr/>
                    <a:lstStyle/>
                    <a:p>
                      <a:pPr indent="-3683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Comfortaa Medium"/>
                        <a:buChar char="●"/>
                      </a:pPr>
                      <a:r>
                        <a:rPr lang="en-US" sz="22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Pectoralis Major</a:t>
                      </a:r>
                      <a:endParaRPr sz="22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-3683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Comfortaa Medium"/>
                        <a:buChar char="●"/>
                      </a:pPr>
                      <a:r>
                        <a:rPr lang="en-US" sz="22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Pectoralis Minor</a:t>
                      </a:r>
                      <a:endParaRPr sz="22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-3683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Comfortaa Medium"/>
                        <a:buChar char="●"/>
                      </a:pPr>
                      <a:r>
                        <a:rPr lang="en-US" sz="22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Subclavius</a:t>
                      </a:r>
                      <a:endParaRPr sz="22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-3683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Comfortaa Medium"/>
                        <a:buChar char="●"/>
                      </a:pPr>
                      <a:r>
                        <a:rPr lang="en-US" sz="22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Clavipectoral Fascia</a:t>
                      </a:r>
                      <a:endParaRPr sz="18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-3810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C4125"/>
                        </a:buClr>
                        <a:buSzPts val="2400"/>
                        <a:buFont typeface="Comfortaa Medium"/>
                        <a:buChar char="●"/>
                      </a:pPr>
                      <a:r>
                        <a:rPr lang="en-US" sz="2400" u="none" cap="none" strike="noStrike">
                          <a:solidFill>
                            <a:srgbClr val="CC4125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Subscapularis</a:t>
                      </a:r>
                      <a:endParaRPr sz="2400" u="none" cap="none" strike="noStrike">
                        <a:solidFill>
                          <a:srgbClr val="CC4125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-3810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C4125"/>
                        </a:buClr>
                        <a:buSzPts val="2400"/>
                        <a:buFont typeface="Comfortaa Medium"/>
                        <a:buChar char="●"/>
                      </a:pPr>
                      <a:r>
                        <a:rPr lang="en-US" sz="2400" u="none" cap="none" strike="noStrike">
                          <a:solidFill>
                            <a:srgbClr val="CC4125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Teres Major</a:t>
                      </a:r>
                      <a:endParaRPr sz="2400" u="none" cap="none" strike="noStrike">
                        <a:solidFill>
                          <a:srgbClr val="CC4125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-3810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C4125"/>
                        </a:buClr>
                        <a:buSzPts val="2400"/>
                        <a:buFont typeface="Comfortaa Medium"/>
                        <a:buChar char="●"/>
                      </a:pPr>
                      <a:r>
                        <a:rPr lang="en-US" sz="2400" u="none" cap="none" strike="noStrike">
                          <a:solidFill>
                            <a:srgbClr val="CC4125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Latissimus Dorsi</a:t>
                      </a:r>
                      <a:endParaRPr sz="2400" u="none" cap="none" strike="noStrike">
                        <a:solidFill>
                          <a:srgbClr val="CC4125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-40005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2700"/>
                        <a:buFont typeface="Comfortaa Medium"/>
                        <a:buChar char="●"/>
                      </a:pPr>
                      <a:r>
                        <a:rPr lang="en-US" sz="2700" u="none" cap="none" strike="noStrike">
                          <a:solidFill>
                            <a:schemeClr val="accent4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Serratus Anterior</a:t>
                      </a:r>
                      <a:endParaRPr sz="2700" u="none" cap="none" strike="noStrike">
                        <a:solidFill>
                          <a:schemeClr val="accent4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-40005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4"/>
                        </a:buClr>
                        <a:buSzPts val="2700"/>
                        <a:buFont typeface="Comfortaa Medium"/>
                        <a:buChar char="●"/>
                      </a:pPr>
                      <a:r>
                        <a:rPr lang="en-US" sz="2700" u="none" cap="none" strike="noStrike">
                          <a:solidFill>
                            <a:schemeClr val="accent4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Upper 4-5 ribs &amp; Intercostal</a:t>
                      </a:r>
                      <a:endParaRPr sz="2700" u="none" cap="none" strike="noStrike">
                        <a:solidFill>
                          <a:schemeClr val="accent4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-40005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700"/>
                        <a:buFont typeface="Comfortaa Medium"/>
                        <a:buChar char="●"/>
                      </a:pPr>
                      <a:r>
                        <a:rPr lang="en-US" sz="2700" u="none" cap="none" strike="noStrike">
                          <a:solidFill>
                            <a:schemeClr val="dk2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Coracobrachialis</a:t>
                      </a:r>
                      <a:endParaRPr sz="2700" u="none" cap="none" strike="noStrike">
                        <a:solidFill>
                          <a:schemeClr val="dk2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-40005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700"/>
                        <a:buFont typeface="Comfortaa Medium"/>
                        <a:buChar char="●"/>
                      </a:pPr>
                      <a:r>
                        <a:rPr lang="en-US" sz="2700" u="none" cap="none" strike="noStrike">
                          <a:solidFill>
                            <a:schemeClr val="dk2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Biceps Brachii</a:t>
                      </a:r>
                      <a:endParaRPr sz="2700" u="none" cap="none" strike="noStrike">
                        <a:solidFill>
                          <a:schemeClr val="dk2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-40005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2700"/>
                        <a:buFont typeface="Comfortaa Medium"/>
                        <a:buChar char="●"/>
                      </a:pPr>
                      <a:r>
                        <a:rPr lang="en-US" sz="2700" u="none" cap="none" strike="noStrike">
                          <a:solidFill>
                            <a:schemeClr val="dk2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Bicipital groove of the Humerus</a:t>
                      </a:r>
                      <a:endParaRPr sz="2700" u="none" cap="none" strike="noStrike">
                        <a:solidFill>
                          <a:schemeClr val="dk2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pic>
        <p:nvPicPr>
          <p:cNvPr id="166" name="Google Shape;166;g104ca43b0ef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66175" y="1683255"/>
            <a:ext cx="4949251" cy="3768283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104ca43b0ef_0_48"/>
          <p:cNvSpPr txBox="1"/>
          <p:nvPr/>
        </p:nvSpPr>
        <p:spPr>
          <a:xfrm>
            <a:off x="1685150" y="731413"/>
            <a:ext cx="1172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DC9952"/>
                </a:solidFill>
                <a:latin typeface="Comfortaa"/>
                <a:ea typeface="Comfortaa"/>
                <a:cs typeface="Comfortaa"/>
                <a:sym typeface="Comfortaa"/>
              </a:rPr>
              <a:t>Axilla</a:t>
            </a:r>
            <a:endParaRPr b="1" i="0" sz="2500" u="none" cap="none" strike="noStrike">
              <a:solidFill>
                <a:srgbClr val="DC995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68" name="Google Shape;168;g104ca43b0ef_0_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6544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0532f757e8_0_43"/>
          <p:cNvSpPr txBox="1"/>
          <p:nvPr/>
        </p:nvSpPr>
        <p:spPr>
          <a:xfrm>
            <a:off x="1685150" y="731413"/>
            <a:ext cx="1172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DC9952"/>
                </a:solidFill>
                <a:latin typeface="Comfortaa"/>
                <a:ea typeface="Comfortaa"/>
                <a:cs typeface="Comfortaa"/>
                <a:sym typeface="Comfortaa"/>
              </a:rPr>
              <a:t>Axilla</a:t>
            </a:r>
            <a:endParaRPr b="1" i="0" sz="2500" u="none" cap="none" strike="noStrike">
              <a:solidFill>
                <a:srgbClr val="DC995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74" name="Google Shape;174;g10532f757e8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544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10532f757e8_0_43"/>
          <p:cNvSpPr txBox="1"/>
          <p:nvPr/>
        </p:nvSpPr>
        <p:spPr>
          <a:xfrm>
            <a:off x="5509350" y="385075"/>
            <a:ext cx="7269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Contents of Axilla </a:t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(</a:t>
            </a:r>
            <a:r>
              <a:rPr b="1" lang="en-US" sz="3500">
                <a:latin typeface="Comfortaa"/>
                <a:ea typeface="Comfortaa"/>
                <a:cs typeface="Comfortaa"/>
                <a:sym typeface="Comfortaa"/>
              </a:rPr>
              <a:t>I</a:t>
            </a:r>
            <a:r>
              <a:rPr b="1" i="0" lang="en-US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mportant)</a:t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76" name="Google Shape;176;g10532f757e8_0_43"/>
          <p:cNvSpPr txBox="1"/>
          <p:nvPr/>
        </p:nvSpPr>
        <p:spPr>
          <a:xfrm>
            <a:off x="1278525" y="3219275"/>
            <a:ext cx="9863100" cy="6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marR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fortaa"/>
              <a:buAutoNum type="arabicPeriod"/>
            </a:pPr>
            <a:r>
              <a:rPr b="1" i="0" lang="en-US" sz="2200" u="none" cap="none" strike="noStrike">
                <a:solidFill>
                  <a:srgbClr val="660000"/>
                </a:solidFill>
                <a:latin typeface="Comfortaa"/>
                <a:ea typeface="Comfortaa"/>
                <a:cs typeface="Comfortaa"/>
                <a:sym typeface="Comfortaa"/>
              </a:rPr>
              <a:t>Axillary artery:</a:t>
            </a:r>
            <a:r>
              <a:rPr b="1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main artery supplying upper limb &amp; its branches</a:t>
            </a:r>
            <a:endParaRPr b="0" i="0" sz="2200" u="none" cap="none" strike="noStrike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fortaa"/>
              <a:buAutoNum type="arabicPeriod"/>
            </a:pPr>
            <a:r>
              <a:rPr b="1" i="0" lang="en-US" sz="2200" u="none" cap="none" strike="noStrike">
                <a:solidFill>
                  <a:srgbClr val="0000FF"/>
                </a:solidFill>
                <a:latin typeface="Comfortaa"/>
                <a:ea typeface="Comfortaa"/>
                <a:cs typeface="Comfortaa"/>
                <a:sym typeface="Comfortaa"/>
              </a:rPr>
              <a:t>Axillary vein:</a:t>
            </a:r>
            <a:r>
              <a:rPr b="1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1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fortaa"/>
              <a:buAutoNum type="alphaLcPeriod"/>
            </a:pPr>
            <a:r>
              <a:rPr b="0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main vein draining upper limb</a:t>
            </a:r>
            <a:endParaRPr b="0" i="0" sz="2200" u="none" cap="none" strike="noStrike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fortaa"/>
              <a:buAutoNum type="alphaLcPeriod"/>
            </a:pPr>
            <a:r>
              <a:rPr b="0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Its two largest tributaries are the cephalic &amp; basilic veins</a:t>
            </a:r>
            <a:endParaRPr b="0" i="0" sz="2200" u="none" cap="none" strike="noStrike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AutoNum type="arabicPeriod"/>
            </a:pPr>
            <a:r>
              <a:rPr b="1" i="0" lang="en-US" sz="2200" u="none" cap="none" strike="noStrike">
                <a:solidFill>
                  <a:srgbClr val="FF9900"/>
                </a:solidFill>
                <a:latin typeface="Comfortaa"/>
                <a:ea typeface="Comfortaa"/>
                <a:cs typeface="Comfortaa"/>
                <a:sym typeface="Comfortaa"/>
              </a:rPr>
              <a:t>Brachial plexus:</a:t>
            </a:r>
            <a:r>
              <a:rPr b="1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collection of spinal nerves that form peripheral nerves of upper limb </a:t>
            </a:r>
            <a:r>
              <a:rPr b="0" i="0" lang="en-US" sz="2200" u="none" cap="none" strike="noStrike">
                <a:solidFill>
                  <a:schemeClr val="accent3"/>
                </a:solidFill>
                <a:latin typeface="Comfortaa"/>
                <a:ea typeface="Comfortaa"/>
                <a:cs typeface="Comfortaa"/>
                <a:sym typeface="Comfortaa"/>
              </a:rPr>
              <a:t>(explained later in details)</a:t>
            </a:r>
            <a:endParaRPr b="0" i="0" sz="2200" u="none" cap="none" strike="noStrike">
              <a:solidFill>
                <a:schemeClr val="accent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AutoNum type="arabicPeriod"/>
            </a:pPr>
            <a:r>
              <a:rPr b="1" i="0" lang="en-US" sz="22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Axillary lymph nodes:</a:t>
            </a:r>
            <a:r>
              <a:rPr b="0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0" i="0" sz="2200" u="none" cap="none" strike="noStrike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AutoNum type="alphaLcPeriod"/>
            </a:pPr>
            <a:r>
              <a:rPr b="0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filter lymph that has drained from upper limb </a:t>
            </a:r>
            <a:r>
              <a:rPr lang="en-US" sz="22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&amp;</a:t>
            </a:r>
            <a:r>
              <a:rPr b="0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 pectoral region</a:t>
            </a:r>
            <a:endParaRPr b="0" i="0" sz="2200" u="none" cap="none" strike="noStrike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AutoNum type="alphaLcPeriod"/>
            </a:pPr>
            <a:r>
              <a:rPr b="0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In women, axillary lymph node enlargement is a non-specific indicator of breast cancer</a:t>
            </a:r>
            <a:endParaRPr b="0" i="0" sz="2200" u="none" cap="none" strike="noStrike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Comfortaa"/>
              <a:buAutoNum type="arabicPeriod"/>
            </a:pPr>
            <a:r>
              <a:rPr b="1" lang="en-US" sz="22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Biceps brachii &amp; </a:t>
            </a:r>
            <a:r>
              <a:rPr b="1" lang="en-US" sz="22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coracobrachialis</a:t>
            </a:r>
            <a:r>
              <a:rPr b="1" lang="en-US" sz="22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:</a:t>
            </a:r>
            <a:r>
              <a:rPr lang="en-US" sz="22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 these muscle tendons pass through axilla, where they attach coracoid </a:t>
            </a:r>
            <a:r>
              <a:rPr lang="en-US" sz="22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process</a:t>
            </a:r>
            <a:r>
              <a:rPr lang="en-US" sz="2200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 of scapula </a:t>
            </a:r>
            <a:endParaRPr sz="2200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27BA0"/>
              </a:buClr>
              <a:buSzPts val="2200"/>
              <a:buFont typeface="Comfortaa"/>
              <a:buAutoNum type="arabicPeriod"/>
            </a:pPr>
            <a:r>
              <a:rPr b="1" i="0" lang="en-US" sz="22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Axillary fat</a:t>
            </a:r>
            <a:endParaRPr b="1" i="0" sz="2200" u="none" cap="none" strike="noStrike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marR="0" rtl="0" algn="just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rgbClr val="C27BA0"/>
              </a:buClr>
              <a:buSzPts val="2200"/>
              <a:buFont typeface="Comfortaa"/>
              <a:buAutoNum type="arabicPeriod"/>
            </a:pPr>
            <a:r>
              <a:rPr b="1" i="0" lang="en-US" sz="22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loose connective tissue</a:t>
            </a:r>
            <a:endParaRPr b="0" i="0" sz="2200" u="none" cap="none" strike="noStrike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77" name="Google Shape;177;g10532f757e8_0_43"/>
          <p:cNvPicPr preferRelativeResize="0"/>
          <p:nvPr/>
        </p:nvPicPr>
        <p:blipFill rotWithShape="1">
          <a:blip r:embed="rId4">
            <a:alphaModFix/>
          </a:blip>
          <a:srcRect b="1999" l="8289" r="7208" t="1892"/>
          <a:stretch/>
        </p:blipFill>
        <p:spPr>
          <a:xfrm>
            <a:off x="11567165" y="3410850"/>
            <a:ext cx="5442299" cy="618924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10532f757e8_0_43"/>
          <p:cNvSpPr txBox="1"/>
          <p:nvPr/>
        </p:nvSpPr>
        <p:spPr>
          <a:xfrm>
            <a:off x="2645251" y="1647175"/>
            <a:ext cx="129975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The neurovascular bundle </a:t>
            </a:r>
            <a:r>
              <a:rPr b="0" i="0" lang="en-US" sz="2200" u="none" cap="none" strike="noStrike">
                <a:solidFill>
                  <a:schemeClr val="accent3"/>
                </a:solidFill>
                <a:latin typeface="Comfortaa"/>
                <a:ea typeface="Comfortaa"/>
                <a:cs typeface="Comfortaa"/>
                <a:sym typeface="Comfortaa"/>
              </a:rPr>
              <a:t>(the contents of axilla)</a:t>
            </a:r>
            <a:r>
              <a:rPr b="0" i="0" lang="en-US" sz="22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 is enclosed in connective tissue sheath, called “axillary sheath” </a:t>
            </a:r>
            <a:endParaRPr b="0" i="0" sz="2200" u="none" cap="none" strike="noStrike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Axillary sheath contains: cords </a:t>
            </a:r>
            <a:r>
              <a:rPr lang="en-US" sz="22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&amp;</a:t>
            </a:r>
            <a:r>
              <a:rPr b="0" i="0" lang="en-US" sz="2200" u="none" cap="none" strike="noStrike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 branches of brachial plexus</a:t>
            </a:r>
            <a:r>
              <a:rPr lang="en-US" sz="22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b="0" i="0" lang="en-US" sz="2200" u="none" cap="none" strike="noStrike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axillary artery and its branches</a:t>
            </a:r>
            <a:r>
              <a:rPr b="0" i="0" lang="en-US" sz="2200" u="none" cap="none" strike="noStrike">
                <a:solidFill>
                  <a:srgbClr val="93C47D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0" i="0" sz="2200" u="none" cap="none" strike="noStrike">
              <a:solidFill>
                <a:srgbClr val="93C47D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g105c99d8dd5_0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91848" y="1649738"/>
            <a:ext cx="5144202" cy="385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105c99d8dd5_0_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6544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105c99d8dd5_0_3"/>
          <p:cNvSpPr txBox="1"/>
          <p:nvPr/>
        </p:nvSpPr>
        <p:spPr>
          <a:xfrm>
            <a:off x="1659050" y="731413"/>
            <a:ext cx="2993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DC9952"/>
                </a:solidFill>
                <a:latin typeface="Comfortaa"/>
                <a:ea typeface="Comfortaa"/>
                <a:cs typeface="Comfortaa"/>
                <a:sym typeface="Comfortaa"/>
              </a:rPr>
              <a:t>Brachial Plexus</a:t>
            </a:r>
            <a:endParaRPr b="1" i="0" sz="2500" u="none" cap="none" strike="noStrike">
              <a:solidFill>
                <a:srgbClr val="DC995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6" name="Google Shape;186;g105c99d8dd5_0_3"/>
          <p:cNvSpPr txBox="1"/>
          <p:nvPr/>
        </p:nvSpPr>
        <p:spPr>
          <a:xfrm>
            <a:off x="6657000" y="654463"/>
            <a:ext cx="4974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Brachial Plexus</a:t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87" name="Google Shape;187;g105c99d8dd5_0_3"/>
          <p:cNvSpPr txBox="1"/>
          <p:nvPr/>
        </p:nvSpPr>
        <p:spPr>
          <a:xfrm>
            <a:off x="894550" y="1819100"/>
            <a:ext cx="11697300" cy="4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b="1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Definition: </a:t>
            </a:r>
            <a:r>
              <a:rPr b="0" i="0" lang="en-US" sz="22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network of nerves</a:t>
            </a: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at root of neck to enter the upper limb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Comfortaa"/>
              <a:buChar char="○"/>
            </a:pPr>
            <a:r>
              <a:rPr b="0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Network of nerve fibers that supply skin &amp; musculature of upper limb</a:t>
            </a:r>
            <a:endParaRPr b="0" i="0" sz="2200" u="none" cap="none" strike="noStrike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Comfortaa"/>
              <a:buChar char="○"/>
            </a:pPr>
            <a:r>
              <a:rPr b="0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At each vertebral level, paired spinal nerves arise, leaving spinal cord by </a:t>
            </a:r>
            <a:r>
              <a:rPr b="1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intervertebral foramina       </a:t>
            </a:r>
            <a:r>
              <a:rPr b="0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divide into posterior/anterior nerve fibers</a:t>
            </a:r>
            <a:endParaRPr b="0" i="0" sz="2200" u="none" cap="none" strike="noStrike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Formed by </a:t>
            </a:r>
            <a:r>
              <a:rPr b="0" i="0" lang="en-US" sz="22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union of anterior rami</a:t>
            </a: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of </a:t>
            </a:r>
            <a:r>
              <a:rPr b="1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C5, C6, C7, C8 AND T</a:t>
            </a: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 spinal nerves</a:t>
            </a:r>
            <a:endParaRPr sz="2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AA84F"/>
              </a:buClr>
              <a:buSzPts val="2200"/>
              <a:buFont typeface="Comfortaa"/>
              <a:buChar char="○"/>
            </a:pPr>
            <a:r>
              <a:rPr lang="en-US" sz="2200">
                <a:solidFill>
                  <a:srgbClr val="6AA84F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C8: indicates a </a:t>
            </a:r>
            <a:r>
              <a:rPr b="1" lang="en-US" sz="2200">
                <a:solidFill>
                  <a:srgbClr val="6AA84F"/>
                </a:solidFill>
                <a:latin typeface="Comfortaa"/>
                <a:ea typeface="Comfortaa"/>
                <a:cs typeface="Comfortaa"/>
                <a:sym typeface="Comfortaa"/>
              </a:rPr>
              <a:t>cervical nerve</a:t>
            </a:r>
            <a:r>
              <a:rPr lang="en-US" sz="2200">
                <a:solidFill>
                  <a:srgbClr val="6AA84F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 BETWEEN C7&amp;T1</a:t>
            </a:r>
            <a:endParaRPr sz="2200">
              <a:solidFill>
                <a:srgbClr val="6AA84F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368300" lvl="1" marL="91440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Comfortaa"/>
              <a:buChar char="○"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posterior division</a:t>
            </a:r>
            <a:r>
              <a:rPr b="0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 go on to innervate the skin &amp; musculature of the trunk.</a:t>
            </a:r>
            <a:endParaRPr sz="2200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marR="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2200"/>
              <a:buFont typeface="Comfortaa"/>
              <a:buChar char="●"/>
            </a:pPr>
            <a:r>
              <a:rPr b="1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Location: </a:t>
            </a:r>
            <a:r>
              <a:rPr b="0" i="0" lang="en-US" sz="22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Posterior triangle</a:t>
            </a: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of the neck and axilla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88" name="Google Shape;188;g105c99d8dd5_0_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61600" y="5943225"/>
            <a:ext cx="5931840" cy="39357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" name="Google Shape;189;g105c99d8dd5_0_3"/>
          <p:cNvCxnSpPr/>
          <p:nvPr/>
        </p:nvCxnSpPr>
        <p:spPr>
          <a:xfrm>
            <a:off x="14128625" y="2176925"/>
            <a:ext cx="426900" cy="683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90" name="Google Shape;190;g105c99d8dd5_0_3"/>
          <p:cNvSpPr/>
          <p:nvPr/>
        </p:nvSpPr>
        <p:spPr>
          <a:xfrm>
            <a:off x="12655037" y="5991238"/>
            <a:ext cx="642300" cy="2463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1" name="Google Shape;191;g105c99d8dd5_0_3"/>
          <p:cNvCxnSpPr/>
          <p:nvPr/>
        </p:nvCxnSpPr>
        <p:spPr>
          <a:xfrm>
            <a:off x="1194638" y="5818050"/>
            <a:ext cx="16198800" cy="3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2" name="Google Shape;192;g105c99d8dd5_0_3"/>
          <p:cNvSpPr/>
          <p:nvPr/>
        </p:nvSpPr>
        <p:spPr>
          <a:xfrm>
            <a:off x="13926375" y="5991238"/>
            <a:ext cx="1002300" cy="2463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105c99d8dd5_0_3"/>
          <p:cNvSpPr/>
          <p:nvPr/>
        </p:nvSpPr>
        <p:spPr>
          <a:xfrm>
            <a:off x="15270463" y="5991238"/>
            <a:ext cx="642300" cy="2463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105c99d8dd5_0_3"/>
          <p:cNvSpPr/>
          <p:nvPr/>
        </p:nvSpPr>
        <p:spPr>
          <a:xfrm>
            <a:off x="16213163" y="5991238"/>
            <a:ext cx="599400" cy="2463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105c99d8dd5_0_3"/>
          <p:cNvSpPr/>
          <p:nvPr/>
        </p:nvSpPr>
        <p:spPr>
          <a:xfrm>
            <a:off x="16967600" y="6162113"/>
            <a:ext cx="342900" cy="2162700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6" name="Google Shape;196;g105c99d8dd5_0_3"/>
          <p:cNvCxnSpPr/>
          <p:nvPr/>
        </p:nvCxnSpPr>
        <p:spPr>
          <a:xfrm>
            <a:off x="5421788" y="3492175"/>
            <a:ext cx="362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97" name="Google Shape;197;g105c99d8dd5_0_3"/>
          <p:cNvSpPr txBox="1"/>
          <p:nvPr/>
        </p:nvSpPr>
        <p:spPr>
          <a:xfrm>
            <a:off x="894538" y="6356163"/>
            <a:ext cx="9072900" cy="29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marR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Divided into </a:t>
            </a:r>
            <a:r>
              <a:rPr b="1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5 stages:</a:t>
            </a:r>
            <a:endParaRPr b="1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Comfortaa"/>
              <a:buChar char="○"/>
            </a:pPr>
            <a:r>
              <a:rPr b="0" i="0" lang="en-US" sz="22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Roots 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Comfortaa"/>
              <a:buChar char="○"/>
            </a:pPr>
            <a:r>
              <a:rPr b="0" i="0" lang="en-US" sz="22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Trunks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Comfortaa"/>
              <a:buChar char="○"/>
            </a:pPr>
            <a:r>
              <a:rPr b="0" i="0" lang="en-US" sz="22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Divisions: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behind clavicle (cervico-axillary canal)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Comfortaa"/>
              <a:buChar char="○"/>
            </a:pPr>
            <a:r>
              <a:rPr b="0" i="0" lang="en-US" sz="22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Cords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Comfortaa"/>
              <a:buChar char="○"/>
            </a:pPr>
            <a:r>
              <a:rPr b="0" i="0" lang="en-US" sz="22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Branches</a:t>
            </a:r>
            <a:endParaRPr b="1" i="0" sz="2200" u="none" cap="none" strike="noStrike">
              <a:solidFill>
                <a:schemeClr val="accent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98" name="Google Shape;198;g105c99d8dd5_0_3"/>
          <p:cNvSpPr/>
          <p:nvPr/>
        </p:nvSpPr>
        <p:spPr>
          <a:xfrm>
            <a:off x="4691035" y="7006074"/>
            <a:ext cx="6283800" cy="5694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 posterior triangle of the neck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99" name="Google Shape;199;g105c99d8dd5_0_3"/>
          <p:cNvCxnSpPr>
            <a:stCxn id="198" idx="1"/>
            <a:endCxn id="200" idx="3"/>
          </p:cNvCxnSpPr>
          <p:nvPr/>
        </p:nvCxnSpPr>
        <p:spPr>
          <a:xfrm flipH="1">
            <a:off x="3642835" y="7290774"/>
            <a:ext cx="1048200" cy="600"/>
          </a:xfrm>
          <a:prstGeom prst="bentConnector3">
            <a:avLst>
              <a:gd fmla="val 50002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0" name="Google Shape;200;g105c99d8dd5_0_3"/>
          <p:cNvSpPr/>
          <p:nvPr/>
        </p:nvSpPr>
        <p:spPr>
          <a:xfrm>
            <a:off x="1458100" y="6791875"/>
            <a:ext cx="2184600" cy="99720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01" name="Google Shape;201;g105c99d8dd5_0_3"/>
          <p:cNvGrpSpPr/>
          <p:nvPr/>
        </p:nvGrpSpPr>
        <p:grpSpPr>
          <a:xfrm>
            <a:off x="1458098" y="8242126"/>
            <a:ext cx="5449451" cy="997308"/>
            <a:chOff x="1365891" y="7969800"/>
            <a:chExt cx="5044854" cy="876600"/>
          </a:xfrm>
        </p:grpSpPr>
        <p:sp>
          <p:nvSpPr>
            <p:cNvPr id="202" name="Google Shape;202;g105c99d8dd5_0_3"/>
            <p:cNvSpPr/>
            <p:nvPr/>
          </p:nvSpPr>
          <p:spPr>
            <a:xfrm>
              <a:off x="1365891" y="7969800"/>
              <a:ext cx="1892700" cy="876600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g105c99d8dd5_0_3"/>
            <p:cNvSpPr/>
            <p:nvPr/>
          </p:nvSpPr>
          <p:spPr>
            <a:xfrm>
              <a:off x="4205145" y="8123400"/>
              <a:ext cx="2205600" cy="569400"/>
            </a:xfrm>
            <a:prstGeom prst="rect">
              <a:avLst/>
            </a:prstGeom>
            <a:noFill/>
            <a:ln cap="flat" cmpd="sng" w="19050">
              <a:solidFill>
                <a:schemeClr val="dk2"/>
              </a:solidFill>
              <a:prstDash val="dot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Comfortaa"/>
                  <a:ea typeface="Comfortaa"/>
                  <a:cs typeface="Comfortaa"/>
                  <a:sym typeface="Comfortaa"/>
                </a:rPr>
                <a:t>in axilla</a:t>
              </a:r>
              <a:endParaRPr b="0" i="0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cxnSp>
          <p:nvCxnSpPr>
            <p:cNvPr id="204" name="Google Shape;204;g105c99d8dd5_0_3"/>
            <p:cNvCxnSpPr>
              <a:stCxn id="203" idx="1"/>
              <a:endCxn id="202" idx="3"/>
            </p:cNvCxnSpPr>
            <p:nvPr/>
          </p:nvCxnSpPr>
          <p:spPr>
            <a:xfrm flipH="1">
              <a:off x="3258645" y="8408100"/>
              <a:ext cx="946500" cy="300"/>
            </a:xfrm>
            <a:prstGeom prst="bentConnector3">
              <a:avLst>
                <a:gd fmla="val 50003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pic>
        <p:nvPicPr>
          <p:cNvPr id="205" name="Google Shape;205;g105c99d8dd5_0_3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628950" y="184894"/>
            <a:ext cx="1172500" cy="810617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105c99d8dd5_0_3"/>
          <p:cNvSpPr txBox="1"/>
          <p:nvPr/>
        </p:nvSpPr>
        <p:spPr>
          <a:xfrm>
            <a:off x="10990625" y="634875"/>
            <a:ext cx="1664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38761D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Very important</a:t>
            </a:r>
            <a:endParaRPr b="0" i="0" sz="2000" u="none" cap="none" strike="noStrike">
              <a:solidFill>
                <a:srgbClr val="38761D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0532f757e8_0_49"/>
          <p:cNvSpPr txBox="1"/>
          <p:nvPr/>
        </p:nvSpPr>
        <p:spPr>
          <a:xfrm>
            <a:off x="1659050" y="731413"/>
            <a:ext cx="2993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DC9952"/>
                </a:solidFill>
                <a:latin typeface="Comfortaa"/>
                <a:ea typeface="Comfortaa"/>
                <a:cs typeface="Comfortaa"/>
                <a:sym typeface="Comfortaa"/>
              </a:rPr>
              <a:t>Brachial Plexus</a:t>
            </a:r>
            <a:endParaRPr b="1" i="0" sz="2500" u="none" cap="none" strike="noStrike">
              <a:solidFill>
                <a:srgbClr val="DC995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2" name="Google Shape;212;g10532f757e8_0_49"/>
          <p:cNvSpPr txBox="1"/>
          <p:nvPr/>
        </p:nvSpPr>
        <p:spPr>
          <a:xfrm>
            <a:off x="6657000" y="654463"/>
            <a:ext cx="4974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Brachial Plexus</a:t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13" name="Google Shape;213;g10532f757e8_0_49"/>
          <p:cNvSpPr txBox="1"/>
          <p:nvPr/>
        </p:nvSpPr>
        <p:spPr>
          <a:xfrm>
            <a:off x="198300" y="1895350"/>
            <a:ext cx="753000" cy="6618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US" sz="31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C5</a:t>
            </a:r>
            <a:endParaRPr b="0" i="0" sz="31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cxnSp>
        <p:nvCxnSpPr>
          <p:cNvPr id="214" name="Google Shape;214;g10532f757e8_0_49"/>
          <p:cNvCxnSpPr>
            <a:stCxn id="213" idx="3"/>
          </p:cNvCxnSpPr>
          <p:nvPr/>
        </p:nvCxnSpPr>
        <p:spPr>
          <a:xfrm>
            <a:off x="951300" y="2226250"/>
            <a:ext cx="6420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5" name="Google Shape;215;g10532f757e8_0_49"/>
          <p:cNvSpPr txBox="1"/>
          <p:nvPr/>
        </p:nvSpPr>
        <p:spPr>
          <a:xfrm>
            <a:off x="198300" y="2722055"/>
            <a:ext cx="753000" cy="6618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US" sz="31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C6</a:t>
            </a:r>
            <a:endParaRPr b="0" i="0" sz="31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cxnSp>
        <p:nvCxnSpPr>
          <p:cNvPr id="216" name="Google Shape;216;g10532f757e8_0_49"/>
          <p:cNvCxnSpPr>
            <a:stCxn id="215" idx="3"/>
          </p:cNvCxnSpPr>
          <p:nvPr/>
        </p:nvCxnSpPr>
        <p:spPr>
          <a:xfrm>
            <a:off x="951300" y="3052955"/>
            <a:ext cx="6420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7" name="Google Shape;217;g10532f757e8_0_49"/>
          <p:cNvCxnSpPr/>
          <p:nvPr/>
        </p:nvCxnSpPr>
        <p:spPr>
          <a:xfrm>
            <a:off x="1606882" y="2205583"/>
            <a:ext cx="0" cy="8364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8" name="Google Shape;218;g10532f757e8_0_49"/>
          <p:cNvCxnSpPr>
            <a:endCxn id="219" idx="1"/>
          </p:cNvCxnSpPr>
          <p:nvPr/>
        </p:nvCxnSpPr>
        <p:spPr>
          <a:xfrm>
            <a:off x="1620450" y="2596776"/>
            <a:ext cx="4362300" cy="513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0" name="Google Shape;220;g10532f757e8_0_49"/>
          <p:cNvSpPr txBox="1"/>
          <p:nvPr/>
        </p:nvSpPr>
        <p:spPr>
          <a:xfrm>
            <a:off x="1768420" y="2122875"/>
            <a:ext cx="3397200" cy="969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Roots of C5 &amp; C6 unite</a:t>
            </a:r>
            <a:endParaRPr b="0" i="0" sz="22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US" sz="7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 </a:t>
            </a:r>
            <a:endParaRPr b="0" i="0" sz="7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to form Upper trunk</a:t>
            </a:r>
            <a:endParaRPr b="0" i="0" sz="22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19" name="Google Shape;219;g10532f757e8_0_49"/>
          <p:cNvSpPr txBox="1"/>
          <p:nvPr/>
        </p:nvSpPr>
        <p:spPr>
          <a:xfrm>
            <a:off x="5982750" y="2317176"/>
            <a:ext cx="3033900" cy="661800"/>
          </a:xfrm>
          <a:prstGeom prst="rect">
            <a:avLst/>
          </a:prstGeom>
          <a:noFill/>
          <a:ln cap="flat" cmpd="sng" w="28575">
            <a:solidFill>
              <a:srgbClr val="93C47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US" sz="31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Upper trunk</a:t>
            </a:r>
            <a:endParaRPr b="0" i="0" sz="31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21" name="Google Shape;221;g10532f757e8_0_49"/>
          <p:cNvSpPr txBox="1"/>
          <p:nvPr/>
        </p:nvSpPr>
        <p:spPr>
          <a:xfrm>
            <a:off x="198300" y="6296527"/>
            <a:ext cx="753000" cy="6618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US" sz="31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C8</a:t>
            </a:r>
            <a:endParaRPr b="0" i="0" sz="31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cxnSp>
        <p:nvCxnSpPr>
          <p:cNvPr id="222" name="Google Shape;222;g10532f757e8_0_49"/>
          <p:cNvCxnSpPr>
            <a:stCxn id="221" idx="3"/>
          </p:cNvCxnSpPr>
          <p:nvPr/>
        </p:nvCxnSpPr>
        <p:spPr>
          <a:xfrm>
            <a:off x="951300" y="6627427"/>
            <a:ext cx="6420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3" name="Google Shape;223;g10532f757e8_0_49"/>
          <p:cNvSpPr txBox="1"/>
          <p:nvPr/>
        </p:nvSpPr>
        <p:spPr>
          <a:xfrm>
            <a:off x="198300" y="7123232"/>
            <a:ext cx="753000" cy="6618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US" sz="31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T1</a:t>
            </a:r>
            <a:endParaRPr b="0" i="0" sz="31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cxnSp>
        <p:nvCxnSpPr>
          <p:cNvPr id="224" name="Google Shape;224;g10532f757e8_0_49"/>
          <p:cNvCxnSpPr>
            <a:stCxn id="223" idx="3"/>
          </p:cNvCxnSpPr>
          <p:nvPr/>
        </p:nvCxnSpPr>
        <p:spPr>
          <a:xfrm>
            <a:off x="951300" y="7454132"/>
            <a:ext cx="6420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5" name="Google Shape;225;g10532f757e8_0_49"/>
          <p:cNvCxnSpPr/>
          <p:nvPr/>
        </p:nvCxnSpPr>
        <p:spPr>
          <a:xfrm>
            <a:off x="1606882" y="6606760"/>
            <a:ext cx="0" cy="8364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6" name="Google Shape;226;g10532f757e8_0_49"/>
          <p:cNvCxnSpPr>
            <a:endCxn id="227" idx="1"/>
          </p:cNvCxnSpPr>
          <p:nvPr/>
        </p:nvCxnSpPr>
        <p:spPr>
          <a:xfrm flipH="1" rot="10800000">
            <a:off x="1620450" y="7049253"/>
            <a:ext cx="4362300" cy="258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8" name="Google Shape;228;g10532f757e8_0_49"/>
          <p:cNvSpPr txBox="1"/>
          <p:nvPr/>
        </p:nvSpPr>
        <p:spPr>
          <a:xfrm>
            <a:off x="1161075" y="6538775"/>
            <a:ext cx="4611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Roots of C5 &amp; C6 unite to </a:t>
            </a:r>
            <a:endParaRPr b="0" i="0" sz="22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form Lower trunk</a:t>
            </a:r>
            <a:endParaRPr b="0" i="0" sz="22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27" name="Google Shape;227;g10532f757e8_0_49"/>
          <p:cNvSpPr txBox="1"/>
          <p:nvPr/>
        </p:nvSpPr>
        <p:spPr>
          <a:xfrm>
            <a:off x="5982750" y="6718353"/>
            <a:ext cx="3033900" cy="66180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US" sz="31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Lower trunk</a:t>
            </a:r>
            <a:endParaRPr b="0" i="0" sz="31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29" name="Google Shape;229;g10532f757e8_0_49"/>
          <p:cNvSpPr txBox="1"/>
          <p:nvPr/>
        </p:nvSpPr>
        <p:spPr>
          <a:xfrm>
            <a:off x="198300" y="4350201"/>
            <a:ext cx="753000" cy="661800"/>
          </a:xfrm>
          <a:prstGeom prst="rect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US" sz="31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C7</a:t>
            </a:r>
            <a:endParaRPr b="0" i="0" sz="31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30" name="Google Shape;230;g10532f757e8_0_49"/>
          <p:cNvSpPr txBox="1"/>
          <p:nvPr/>
        </p:nvSpPr>
        <p:spPr>
          <a:xfrm>
            <a:off x="5982750" y="4379126"/>
            <a:ext cx="3033900" cy="66180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b="0" i="0" lang="en-US" sz="3100" u="none" cap="none" strike="noStrik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Middle trunk</a:t>
            </a:r>
            <a:endParaRPr b="0" i="0" sz="3100" u="none" cap="none" strike="noStrike">
              <a:solidFill>
                <a:schemeClr val="dk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cxnSp>
        <p:nvCxnSpPr>
          <p:cNvPr id="231" name="Google Shape;231;g10532f757e8_0_49"/>
          <p:cNvCxnSpPr>
            <a:stCxn id="229" idx="3"/>
          </p:cNvCxnSpPr>
          <p:nvPr/>
        </p:nvCxnSpPr>
        <p:spPr>
          <a:xfrm>
            <a:off x="951300" y="4681101"/>
            <a:ext cx="5038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2" name="Google Shape;232;g10532f757e8_0_49"/>
          <p:cNvSpPr txBox="1"/>
          <p:nvPr/>
        </p:nvSpPr>
        <p:spPr>
          <a:xfrm>
            <a:off x="1768425" y="4211600"/>
            <a:ext cx="3397200" cy="939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Root of C7 continues</a:t>
            </a:r>
            <a:endParaRPr b="0" i="0" sz="22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b="0" i="0" lang="en-US" sz="5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 </a:t>
            </a:r>
            <a:endParaRPr b="0" i="0" sz="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as the Middle trunk</a:t>
            </a:r>
            <a:endParaRPr b="0" i="0" sz="22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33" name="Google Shape;233;g10532f757e8_0_49"/>
          <p:cNvSpPr txBox="1"/>
          <p:nvPr/>
        </p:nvSpPr>
        <p:spPr>
          <a:xfrm>
            <a:off x="9421375" y="2857675"/>
            <a:ext cx="1721400" cy="569400"/>
          </a:xfrm>
          <a:prstGeom prst="rect">
            <a:avLst/>
          </a:prstGeom>
          <a:noFill/>
          <a:ln cap="flat" cmpd="sng" w="381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Posterior</a:t>
            </a:r>
            <a:endParaRPr b="1" i="0" sz="25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234" name="Google Shape;234;g10532f757e8_0_49"/>
          <p:cNvCxnSpPr>
            <a:stCxn id="219" idx="3"/>
            <a:endCxn id="233" idx="1"/>
          </p:cNvCxnSpPr>
          <p:nvPr/>
        </p:nvCxnSpPr>
        <p:spPr>
          <a:xfrm>
            <a:off x="9016650" y="2648076"/>
            <a:ext cx="404700" cy="494400"/>
          </a:xfrm>
          <a:prstGeom prst="straightConnector1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5" name="Google Shape;235;g10532f757e8_0_49"/>
          <p:cNvSpPr txBox="1"/>
          <p:nvPr/>
        </p:nvSpPr>
        <p:spPr>
          <a:xfrm>
            <a:off x="9421364" y="1967346"/>
            <a:ext cx="1605600" cy="569400"/>
          </a:xfrm>
          <a:prstGeom prst="rect">
            <a:avLst/>
          </a:prstGeom>
          <a:noFill/>
          <a:ln cap="flat" cmpd="sng" w="381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Anterior</a:t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cxnSp>
        <p:nvCxnSpPr>
          <p:cNvPr id="236" name="Google Shape;236;g10532f757e8_0_49"/>
          <p:cNvCxnSpPr>
            <a:stCxn id="219" idx="3"/>
            <a:endCxn id="235" idx="1"/>
          </p:cNvCxnSpPr>
          <p:nvPr/>
        </p:nvCxnSpPr>
        <p:spPr>
          <a:xfrm flipH="1" rot="10800000">
            <a:off x="9016650" y="2252076"/>
            <a:ext cx="404700" cy="396000"/>
          </a:xfrm>
          <a:prstGeom prst="straightConnector1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7" name="Google Shape;237;g10532f757e8_0_49"/>
          <p:cNvSpPr txBox="1"/>
          <p:nvPr/>
        </p:nvSpPr>
        <p:spPr>
          <a:xfrm>
            <a:off x="9421450" y="4867350"/>
            <a:ext cx="1721400" cy="569400"/>
          </a:xfrm>
          <a:prstGeom prst="rect">
            <a:avLst/>
          </a:prstGeom>
          <a:noFill/>
          <a:ln cap="flat" cmpd="sng" w="381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Posterior</a:t>
            </a:r>
            <a:endParaRPr b="1" i="0" sz="25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238" name="Google Shape;238;g10532f757e8_0_49"/>
          <p:cNvCxnSpPr>
            <a:endCxn id="237" idx="1"/>
          </p:cNvCxnSpPr>
          <p:nvPr/>
        </p:nvCxnSpPr>
        <p:spPr>
          <a:xfrm>
            <a:off x="9016750" y="4654350"/>
            <a:ext cx="404700" cy="497700"/>
          </a:xfrm>
          <a:prstGeom prst="straightConnector1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9" name="Google Shape;239;g10532f757e8_0_49"/>
          <p:cNvSpPr txBox="1"/>
          <p:nvPr/>
        </p:nvSpPr>
        <p:spPr>
          <a:xfrm>
            <a:off x="9421458" y="3977042"/>
            <a:ext cx="1605600" cy="569400"/>
          </a:xfrm>
          <a:prstGeom prst="rect">
            <a:avLst/>
          </a:prstGeom>
          <a:noFill/>
          <a:ln cap="flat" cmpd="sng" w="381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Anterior</a:t>
            </a:r>
            <a:endParaRPr b="0" i="0" sz="2500" u="none" cap="none" strike="noStrike">
              <a:solidFill>
                <a:schemeClr val="dk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cxnSp>
        <p:nvCxnSpPr>
          <p:cNvPr id="240" name="Google Shape;240;g10532f757e8_0_49"/>
          <p:cNvCxnSpPr>
            <a:endCxn id="239" idx="1"/>
          </p:cNvCxnSpPr>
          <p:nvPr/>
        </p:nvCxnSpPr>
        <p:spPr>
          <a:xfrm flipH="1" rot="10800000">
            <a:off x="9016758" y="4261742"/>
            <a:ext cx="404700" cy="393000"/>
          </a:xfrm>
          <a:prstGeom prst="straightConnector1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1" name="Google Shape;241;g10532f757e8_0_49"/>
          <p:cNvSpPr txBox="1"/>
          <p:nvPr/>
        </p:nvSpPr>
        <p:spPr>
          <a:xfrm>
            <a:off x="9421375" y="7142475"/>
            <a:ext cx="1721400" cy="569400"/>
          </a:xfrm>
          <a:prstGeom prst="rect">
            <a:avLst/>
          </a:prstGeom>
          <a:noFill/>
          <a:ln cap="flat" cmpd="sng" w="381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Anterior</a:t>
            </a:r>
            <a:endParaRPr b="0" i="0" sz="2500" u="none" cap="none" strike="noStrike">
              <a:solidFill>
                <a:schemeClr val="dk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cxnSp>
        <p:nvCxnSpPr>
          <p:cNvPr id="242" name="Google Shape;242;g10532f757e8_0_49"/>
          <p:cNvCxnSpPr>
            <a:endCxn id="241" idx="1"/>
          </p:cNvCxnSpPr>
          <p:nvPr/>
        </p:nvCxnSpPr>
        <p:spPr>
          <a:xfrm>
            <a:off x="9016675" y="6929475"/>
            <a:ext cx="404700" cy="497700"/>
          </a:xfrm>
          <a:prstGeom prst="straightConnector1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3" name="Google Shape;243;g10532f757e8_0_49"/>
          <p:cNvSpPr txBox="1"/>
          <p:nvPr/>
        </p:nvSpPr>
        <p:spPr>
          <a:xfrm>
            <a:off x="9421376" y="6252150"/>
            <a:ext cx="1721400" cy="569400"/>
          </a:xfrm>
          <a:prstGeom prst="rect">
            <a:avLst/>
          </a:prstGeom>
          <a:noFill/>
          <a:ln cap="flat" cmpd="sng" w="38100">
            <a:solidFill>
              <a:srgbClr val="A64D7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Posterior</a:t>
            </a:r>
            <a:endParaRPr b="1" i="0" sz="25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244" name="Google Shape;244;g10532f757e8_0_49"/>
          <p:cNvCxnSpPr>
            <a:endCxn id="243" idx="1"/>
          </p:cNvCxnSpPr>
          <p:nvPr/>
        </p:nvCxnSpPr>
        <p:spPr>
          <a:xfrm flipH="1" rot="10800000">
            <a:off x="9016676" y="6536850"/>
            <a:ext cx="404700" cy="393000"/>
          </a:xfrm>
          <a:prstGeom prst="straightConnector1">
            <a:avLst/>
          </a:prstGeom>
          <a:noFill/>
          <a:ln cap="flat" cmpd="sng" w="38100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5" name="Google Shape;245;g10532f757e8_0_49"/>
          <p:cNvSpPr txBox="1"/>
          <p:nvPr/>
        </p:nvSpPr>
        <p:spPr>
          <a:xfrm>
            <a:off x="951300" y="8132900"/>
            <a:ext cx="13325400" cy="19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46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omfortaa Light"/>
              <a:buChar char="●"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Each trunk will branch into </a:t>
            </a:r>
            <a:r>
              <a:rPr b="0" i="0" lang="en-US" sz="2300" u="none" cap="none" strike="noStrike">
                <a:solidFill>
                  <a:srgbClr val="CC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anterior </a:t>
            </a:r>
            <a:r>
              <a:rPr b="0" i="0" lang="en-US" sz="23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&amp; </a:t>
            </a:r>
            <a:r>
              <a:rPr b="0" i="0" lang="en-US" sz="2300" u="none" cap="none" strike="noStrike">
                <a:solidFill>
                  <a:schemeClr val="accent2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posterior </a:t>
            </a:r>
            <a:r>
              <a:rPr b="0" i="0" lang="en-US" sz="23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divisions</a:t>
            </a:r>
            <a:endParaRPr b="0" i="0" sz="23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3746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omfortaa Light"/>
              <a:buChar char="●"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The anterior divisions of the </a:t>
            </a:r>
            <a:r>
              <a:rPr b="0" i="0" lang="en-US" sz="2300" u="none" cap="none" strike="noStrike">
                <a:solidFill>
                  <a:schemeClr val="accent2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upper </a:t>
            </a:r>
            <a:r>
              <a:rPr b="0" i="0" lang="en-US" sz="23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and </a:t>
            </a:r>
            <a:r>
              <a:rPr b="0" i="0" lang="en-US" sz="2300" u="none" cap="none" strike="noStrike">
                <a:solidFill>
                  <a:srgbClr val="CC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middle </a:t>
            </a:r>
            <a:r>
              <a:rPr b="0" i="0" lang="en-US" sz="23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trunks unite to form the </a:t>
            </a:r>
            <a:r>
              <a:rPr b="0" i="0" lang="en-US" sz="2300" u="none" cap="none" strike="noStrike">
                <a:solidFill>
                  <a:srgbClr val="CC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lateral cord</a:t>
            </a:r>
            <a:endParaRPr b="0" i="0" sz="23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3746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omfortaa Light"/>
              <a:buChar char="●"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The anterior division of the </a:t>
            </a:r>
            <a:r>
              <a:rPr b="0" i="0" lang="en-US" sz="2300" u="none" cap="none" strike="noStrike">
                <a:solidFill>
                  <a:srgbClr val="CC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lower </a:t>
            </a:r>
            <a:r>
              <a:rPr b="0" i="0" lang="en-US" sz="23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trunk continues as the </a:t>
            </a:r>
            <a:r>
              <a:rPr b="0" i="0" lang="en-US" sz="2300" u="none" cap="none" strike="noStrike">
                <a:solidFill>
                  <a:srgbClr val="CC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medial cord</a:t>
            </a:r>
            <a:endParaRPr b="0" i="0" sz="23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3746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Comfortaa Light"/>
              <a:buChar char="●"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All posterior divisions of </a:t>
            </a:r>
            <a:r>
              <a:rPr b="0" i="0" lang="en-US" sz="2300" u="none" cap="none" strike="noStrike">
                <a:solidFill>
                  <a:srgbClr val="CC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three trunks</a:t>
            </a:r>
            <a:r>
              <a:rPr b="0" i="0" lang="en-US" sz="23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 join to form the </a:t>
            </a:r>
            <a:r>
              <a:rPr b="0" i="0" lang="en-US" sz="2300" u="none" cap="none" strike="noStrike">
                <a:solidFill>
                  <a:srgbClr val="CC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posterior cord</a:t>
            </a:r>
            <a:endParaRPr b="0" i="0" sz="2300" u="none" cap="none" strike="noStrike">
              <a:solidFill>
                <a:srgbClr val="CC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37465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300"/>
              <a:buFont typeface="Comfortaa Light"/>
              <a:buChar char="●"/>
            </a:pPr>
            <a:r>
              <a:rPr b="0" i="0" lang="en-US" sz="2300" u="none" cap="none" strike="noStrike">
                <a:solidFill>
                  <a:srgbClr val="38761D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I</a:t>
            </a:r>
            <a:r>
              <a:rPr b="0" i="0" lang="en-US" sz="2300" u="none" cap="none" strike="noStrike">
                <a:solidFill>
                  <a:srgbClr val="6AA84F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f roots are injured the extent of damage is greater</a:t>
            </a:r>
            <a:endParaRPr b="0" i="0" sz="2300" u="none" cap="none" strike="noStrike">
              <a:solidFill>
                <a:srgbClr val="6AA84F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46" name="Google Shape;246;g10532f757e8_0_49"/>
          <p:cNvSpPr txBox="1"/>
          <p:nvPr/>
        </p:nvSpPr>
        <p:spPr>
          <a:xfrm>
            <a:off x="12107525" y="2375650"/>
            <a:ext cx="1721400" cy="923400"/>
          </a:xfrm>
          <a:prstGeom prst="rect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Lateral </a:t>
            </a:r>
            <a:endParaRPr b="0" i="0" sz="2400" u="none" cap="none" strike="noStrike">
              <a:solidFill>
                <a:schemeClr val="dk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Cord</a:t>
            </a:r>
            <a:endParaRPr b="0" i="0" sz="2400" u="none" cap="none" strike="noStrike">
              <a:solidFill>
                <a:schemeClr val="dk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47" name="Google Shape;247;g10532f757e8_0_49"/>
          <p:cNvSpPr txBox="1"/>
          <p:nvPr/>
        </p:nvSpPr>
        <p:spPr>
          <a:xfrm>
            <a:off x="12107525" y="6965475"/>
            <a:ext cx="1721400" cy="923400"/>
          </a:xfrm>
          <a:prstGeom prst="rect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Medial</a:t>
            </a:r>
            <a:endParaRPr b="0" i="0" sz="24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 Cord</a:t>
            </a:r>
            <a:endParaRPr b="0" i="0" sz="24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48" name="Google Shape;248;g10532f757e8_0_49"/>
          <p:cNvSpPr txBox="1"/>
          <p:nvPr/>
        </p:nvSpPr>
        <p:spPr>
          <a:xfrm>
            <a:off x="12107525" y="4546450"/>
            <a:ext cx="1721400" cy="9234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Posterior</a:t>
            </a:r>
            <a:endParaRPr b="1" i="0" sz="2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Cord</a:t>
            </a:r>
            <a:endParaRPr b="1" i="0" sz="2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249" name="Google Shape;249;g10532f757e8_0_49"/>
          <p:cNvCxnSpPr>
            <a:stCxn id="235" idx="3"/>
            <a:endCxn id="246" idx="1"/>
          </p:cNvCxnSpPr>
          <p:nvPr/>
        </p:nvCxnSpPr>
        <p:spPr>
          <a:xfrm>
            <a:off x="11026964" y="2252046"/>
            <a:ext cx="1080600" cy="5853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0" name="Google Shape;250;g10532f757e8_0_49"/>
          <p:cNvCxnSpPr>
            <a:stCxn id="239" idx="3"/>
            <a:endCxn id="246" idx="1"/>
          </p:cNvCxnSpPr>
          <p:nvPr/>
        </p:nvCxnSpPr>
        <p:spPr>
          <a:xfrm flipH="1" rot="10800000">
            <a:off x="11027058" y="2837342"/>
            <a:ext cx="1080600" cy="14244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1" name="Google Shape;251;g10532f757e8_0_49"/>
          <p:cNvCxnSpPr>
            <a:stCxn id="233" idx="3"/>
            <a:endCxn id="248" idx="1"/>
          </p:cNvCxnSpPr>
          <p:nvPr/>
        </p:nvCxnSpPr>
        <p:spPr>
          <a:xfrm>
            <a:off x="11142775" y="3142375"/>
            <a:ext cx="964800" cy="18657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2" name="Google Shape;252;g10532f757e8_0_49"/>
          <p:cNvCxnSpPr>
            <a:endCxn id="248" idx="1"/>
          </p:cNvCxnSpPr>
          <p:nvPr/>
        </p:nvCxnSpPr>
        <p:spPr>
          <a:xfrm flipH="1" rot="10800000">
            <a:off x="11142725" y="5008150"/>
            <a:ext cx="964800" cy="3285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3" name="Google Shape;253;g10532f757e8_0_49"/>
          <p:cNvCxnSpPr>
            <a:endCxn id="248" idx="1"/>
          </p:cNvCxnSpPr>
          <p:nvPr/>
        </p:nvCxnSpPr>
        <p:spPr>
          <a:xfrm flipH="1" rot="10800000">
            <a:off x="11142725" y="5008150"/>
            <a:ext cx="964800" cy="17133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4" name="Google Shape;254;g10532f757e8_0_49"/>
          <p:cNvCxnSpPr>
            <a:stCxn id="241" idx="3"/>
            <a:endCxn id="247" idx="1"/>
          </p:cNvCxnSpPr>
          <p:nvPr/>
        </p:nvCxnSpPr>
        <p:spPr>
          <a:xfrm>
            <a:off x="11142775" y="7427175"/>
            <a:ext cx="964800" cy="0"/>
          </a:xfrm>
          <a:prstGeom prst="straightConnector1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5" name="Google Shape;255;g10532f757e8_0_49"/>
          <p:cNvSpPr txBox="1"/>
          <p:nvPr/>
        </p:nvSpPr>
        <p:spPr>
          <a:xfrm>
            <a:off x="14909475" y="1701550"/>
            <a:ext cx="3295800" cy="55410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Musculocutaneous</a:t>
            </a:r>
            <a:endParaRPr b="0" i="0" sz="24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56" name="Google Shape;256;g10532f757e8_0_49"/>
          <p:cNvSpPr txBox="1"/>
          <p:nvPr/>
        </p:nvSpPr>
        <p:spPr>
          <a:xfrm>
            <a:off x="14909475" y="3235925"/>
            <a:ext cx="3295800" cy="55410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Axillary</a:t>
            </a:r>
            <a:endParaRPr b="0" i="0" sz="24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57" name="Google Shape;257;g10532f757e8_0_49"/>
          <p:cNvSpPr txBox="1"/>
          <p:nvPr/>
        </p:nvSpPr>
        <p:spPr>
          <a:xfrm>
            <a:off x="14909475" y="4624100"/>
            <a:ext cx="3295800" cy="55410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Median</a:t>
            </a:r>
            <a:endParaRPr b="0" i="0" sz="24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58" name="Google Shape;258;g10532f757e8_0_49"/>
          <p:cNvSpPr txBox="1"/>
          <p:nvPr/>
        </p:nvSpPr>
        <p:spPr>
          <a:xfrm>
            <a:off x="14909475" y="6012275"/>
            <a:ext cx="3295800" cy="55410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Radial</a:t>
            </a:r>
            <a:endParaRPr b="0" i="0" sz="24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59" name="Google Shape;259;g10532f757e8_0_49"/>
          <p:cNvSpPr txBox="1"/>
          <p:nvPr/>
        </p:nvSpPr>
        <p:spPr>
          <a:xfrm>
            <a:off x="14909475" y="7400450"/>
            <a:ext cx="3295800" cy="554100"/>
          </a:xfrm>
          <a:prstGeom prst="rect">
            <a:avLst/>
          </a:prstGeom>
          <a:noFill/>
          <a:ln cap="flat" cmpd="sng" w="2857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Ulnar</a:t>
            </a:r>
            <a:endParaRPr b="0" i="0" sz="24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cxnSp>
        <p:nvCxnSpPr>
          <p:cNvPr id="260" name="Google Shape;260;g10532f757e8_0_49"/>
          <p:cNvCxnSpPr>
            <a:stCxn id="246" idx="3"/>
            <a:endCxn id="255" idx="1"/>
          </p:cNvCxnSpPr>
          <p:nvPr/>
        </p:nvCxnSpPr>
        <p:spPr>
          <a:xfrm flipH="1" rot="10800000">
            <a:off x="13828925" y="1978750"/>
            <a:ext cx="1080600" cy="8586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1" name="Google Shape;261;g10532f757e8_0_49"/>
          <p:cNvCxnSpPr>
            <a:stCxn id="246" idx="3"/>
            <a:endCxn id="257" idx="1"/>
          </p:cNvCxnSpPr>
          <p:nvPr/>
        </p:nvCxnSpPr>
        <p:spPr>
          <a:xfrm>
            <a:off x="13828925" y="2837350"/>
            <a:ext cx="1080600" cy="20637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2" name="Google Shape;262;g10532f757e8_0_49"/>
          <p:cNvCxnSpPr>
            <a:endCxn id="256" idx="1"/>
          </p:cNvCxnSpPr>
          <p:nvPr/>
        </p:nvCxnSpPr>
        <p:spPr>
          <a:xfrm flipH="1" rot="10800000">
            <a:off x="13828875" y="3512975"/>
            <a:ext cx="1080600" cy="14952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3" name="Google Shape;263;g10532f757e8_0_49"/>
          <p:cNvCxnSpPr>
            <a:endCxn id="258" idx="1"/>
          </p:cNvCxnSpPr>
          <p:nvPr/>
        </p:nvCxnSpPr>
        <p:spPr>
          <a:xfrm>
            <a:off x="13828875" y="5008025"/>
            <a:ext cx="1080600" cy="12813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4" name="Google Shape;264;g10532f757e8_0_49"/>
          <p:cNvCxnSpPr>
            <a:stCxn id="247" idx="3"/>
            <a:endCxn id="257" idx="1"/>
          </p:cNvCxnSpPr>
          <p:nvPr/>
        </p:nvCxnSpPr>
        <p:spPr>
          <a:xfrm flipH="1" rot="10800000">
            <a:off x="13828925" y="4901175"/>
            <a:ext cx="1080600" cy="2526000"/>
          </a:xfrm>
          <a:prstGeom prst="straightConnector1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5" name="Google Shape;265;g10532f757e8_0_49"/>
          <p:cNvCxnSpPr>
            <a:stCxn id="247" idx="3"/>
            <a:endCxn id="259" idx="1"/>
          </p:cNvCxnSpPr>
          <p:nvPr/>
        </p:nvCxnSpPr>
        <p:spPr>
          <a:xfrm>
            <a:off x="13828925" y="7427175"/>
            <a:ext cx="1080600" cy="250200"/>
          </a:xfrm>
          <a:prstGeom prst="straightConnector1">
            <a:avLst/>
          </a:prstGeom>
          <a:noFill/>
          <a:ln cap="flat" cmpd="sng" w="381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66" name="Google Shape;266;g10532f757e8_0_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544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10532f757e8_0_4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28950" y="203069"/>
            <a:ext cx="1172500" cy="810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0532f757e8_4_224"/>
          <p:cNvSpPr txBox="1"/>
          <p:nvPr/>
        </p:nvSpPr>
        <p:spPr>
          <a:xfrm>
            <a:off x="1659050" y="731413"/>
            <a:ext cx="2993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DC9952"/>
                </a:solidFill>
                <a:latin typeface="Comfortaa"/>
                <a:ea typeface="Comfortaa"/>
                <a:cs typeface="Comfortaa"/>
                <a:sym typeface="Comfortaa"/>
              </a:rPr>
              <a:t>Brachial Plexus</a:t>
            </a:r>
            <a:endParaRPr b="1" i="0" sz="2500" u="none" cap="none" strike="noStrike">
              <a:solidFill>
                <a:srgbClr val="DC995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3" name="Google Shape;273;g10532f757e8_4_224"/>
          <p:cNvSpPr txBox="1"/>
          <p:nvPr/>
        </p:nvSpPr>
        <p:spPr>
          <a:xfrm>
            <a:off x="6657000" y="654463"/>
            <a:ext cx="4974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Brachial Plexus</a:t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274" name="Google Shape;274;g10532f757e8_4_224"/>
          <p:cNvGraphicFramePr/>
          <p:nvPr/>
        </p:nvGraphicFramePr>
        <p:xfrm>
          <a:off x="702938" y="20234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{6C4D9AEC-C665-46D5-A9B1-9F5AE7D73C30}</a:tableStyleId>
              </a:tblPr>
              <a:tblGrid>
                <a:gridCol w="3376425"/>
                <a:gridCol w="3376425"/>
                <a:gridCol w="3540425"/>
                <a:gridCol w="3212425"/>
                <a:gridCol w="3405350"/>
              </a:tblGrid>
              <a:tr h="529275">
                <a:tc gridSpan="5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Comfortaa SemiBold"/>
                          <a:ea typeface="Comfortaa SemiBold"/>
                          <a:cs typeface="Comfortaa SemiBold"/>
                          <a:sym typeface="Comfortaa SemiBold"/>
                        </a:rPr>
                        <a:t>BRANCHES</a:t>
                      </a:r>
                      <a:endParaRPr sz="1900" u="none" cap="none" strike="noStrike">
                        <a:latin typeface="Comfortaa SemiBold"/>
                        <a:ea typeface="Comfortaa SemiBold"/>
                        <a:cs typeface="Comfortaa SemiBold"/>
                        <a:sym typeface="Comfortaa SemiBold"/>
                      </a:endParaRPr>
                    </a:p>
                  </a:txBody>
                  <a:tcPr marT="91425" marB="91425" marR="91425" marL="91425">
                    <a:solidFill>
                      <a:srgbClr val="C7D2D9"/>
                    </a:solidFill>
                  </a:tcPr>
                </a:tc>
                <a:tc hMerge="1"/>
                <a:tc hMerge="1"/>
                <a:tc hMerge="1"/>
                <a:tc hMerge="1"/>
              </a:tr>
              <a:tr h="594425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FROM</a:t>
                      </a:r>
                      <a:endParaRPr b="1" sz="1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ROOTS</a:t>
                      </a:r>
                      <a:endParaRPr b="1" sz="1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C7D2D9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FROM</a:t>
                      </a:r>
                      <a:endParaRPr b="1" sz="1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TRUNKS</a:t>
                      </a:r>
                      <a:endParaRPr b="1" sz="1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solidFill>
                      <a:srgbClr val="C7D2D9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FROM CORDS</a:t>
                      </a:r>
                      <a:endParaRPr b="1" sz="1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B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7D2D9"/>
                    </a:solidFill>
                  </a:tcPr>
                </a:tc>
                <a:tc hMerge="1"/>
                <a:tc hMerge="1"/>
              </a:tr>
              <a:tr h="717100"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3 LATERAL</a:t>
                      </a:r>
                      <a:endParaRPr b="1" sz="1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CORDS</a:t>
                      </a:r>
                      <a:endParaRPr b="1" sz="1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 MEDIAL</a:t>
                      </a:r>
                      <a:endParaRPr b="1" sz="1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CORDS</a:t>
                      </a:r>
                      <a:endParaRPr b="1" sz="1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5 Posterior</a:t>
                      </a:r>
                      <a:endParaRPr b="1" sz="1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US" sz="15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CORDS</a:t>
                      </a:r>
                      <a:endParaRPr b="1" sz="15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6666"/>
                    </a:solidFill>
                  </a:tcPr>
                </a:tc>
              </a:tr>
              <a:tr h="2766075"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7B7B7"/>
                        </a:buClr>
                        <a:buSzPts val="1600"/>
                        <a:buFont typeface="Comfortaa"/>
                        <a:buAutoNum type="arabicPeriod"/>
                      </a:pPr>
                      <a:r>
                        <a:rPr lang="en-US" sz="1600" u="none" cap="none" strike="noStrike">
                          <a:solidFill>
                            <a:srgbClr val="B7B7B7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Dorsal scapular nerve 9 (C5)</a:t>
                      </a:r>
                      <a:endParaRPr sz="1600" u="none" cap="none" strike="noStrike">
                        <a:solidFill>
                          <a:srgbClr val="B7B7B7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7B7B7"/>
                        </a:buClr>
                        <a:buSzPts val="1600"/>
                        <a:buFont typeface="Comfortaa"/>
                        <a:buAutoNum type="arabicPeriod"/>
                      </a:pPr>
                      <a:r>
                        <a:rPr lang="en-US" sz="1600" u="none" cap="none" strike="noStrike">
                          <a:solidFill>
                            <a:srgbClr val="B7B7B7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Long thoracic nerve          ( C5,6,7)</a:t>
                      </a:r>
                      <a:endParaRPr sz="1600" u="none" cap="none" strike="noStrike">
                        <a:solidFill>
                          <a:srgbClr val="B7B7B7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7B7B7"/>
                        </a:buClr>
                        <a:buSzPts val="1600"/>
                        <a:buFont typeface="Comfortaa"/>
                        <a:buAutoNum type="arabicPeriod"/>
                      </a:pPr>
                      <a:r>
                        <a:rPr lang="en-US" sz="1600" u="none" cap="none" strike="noStrike">
                          <a:solidFill>
                            <a:srgbClr val="B7B7B7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Suprascapular nerve (C5,6)</a:t>
                      </a:r>
                      <a:endParaRPr sz="1600" u="none" cap="none" strike="noStrike">
                        <a:solidFill>
                          <a:srgbClr val="B7B7B7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B7B7B7"/>
                        </a:buClr>
                        <a:buSzPts val="1600"/>
                        <a:buFont typeface="Comfortaa"/>
                        <a:buAutoNum type="arabicPeriod"/>
                      </a:pPr>
                      <a:r>
                        <a:rPr lang="en-US" sz="1600" u="none" cap="none" strike="noStrike">
                          <a:solidFill>
                            <a:srgbClr val="B7B7B7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Nerve to subclavius muscle (C5,6)</a:t>
                      </a:r>
                      <a:endParaRPr sz="1600" u="none" cap="none" strike="noStrike">
                        <a:solidFill>
                          <a:srgbClr val="B7B7B7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R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</a:tcPr>
                </a:tc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C4125"/>
                        </a:buClr>
                        <a:buSzPts val="1600"/>
                        <a:buFont typeface="Comfortaa"/>
                        <a:buAutoNum type="arabicPeriod"/>
                      </a:pPr>
                      <a:r>
                        <a:rPr lang="en-US" sz="1600" u="none" cap="none" strike="noStrike">
                          <a:solidFill>
                            <a:srgbClr val="CC4125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Musculocutaneous nerve</a:t>
                      </a:r>
                      <a:endParaRPr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30200" lvl="0" marL="457200" marR="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omfortaa"/>
                        <a:buAutoNum type="arabicPeriod"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Lateral pectoral nerve.</a:t>
                      </a:r>
                      <a:endParaRPr sz="1600" u="none" cap="none" strike="noStrike">
                        <a:solidFill>
                          <a:srgbClr val="CC4125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30200" lvl="0" marL="457200" marR="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omfortaa"/>
                        <a:buAutoNum type="arabicPeriod"/>
                      </a:pP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Median nerve (lateral root)</a:t>
                      </a:r>
                      <a:endParaRPr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C0000"/>
                        </a:buClr>
                        <a:buSzPts val="1600"/>
                        <a:buFont typeface="Comfortaa"/>
                        <a:buAutoNum type="arabicPeriod"/>
                      </a:pPr>
                      <a:r>
                        <a:rPr lang="en-US" sz="16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Ulnar nerve</a:t>
                      </a:r>
                      <a:endParaRPr sz="16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23850" lvl="0" marL="457200" marR="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C0000"/>
                        </a:buClr>
                        <a:buSzPts val="1500"/>
                        <a:buFont typeface="Comfortaa"/>
                        <a:buAutoNum type="arabicPeriod"/>
                      </a:pPr>
                      <a:r>
                        <a:rPr lang="en-US" sz="16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Median nerve </a:t>
                      </a:r>
                      <a:endParaRPr sz="16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30200" lvl="0" marL="457200" marR="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omfortaa"/>
                        <a:buAutoNum type="arabicPeriod"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Medial pectoral nerve</a:t>
                      </a:r>
                      <a:endParaRPr sz="13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238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500"/>
                        <a:buFont typeface="Comfortaa"/>
                        <a:buAutoNum type="arabicPeriod"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Medial cutaneous </a:t>
                      </a:r>
                      <a:endParaRPr sz="16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nerve of arm.</a:t>
                      </a:r>
                      <a:endParaRPr sz="16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A9999"/>
                        </a:buClr>
                        <a:buSzPts val="1600"/>
                        <a:buFont typeface="Comfortaa"/>
                        <a:buAutoNum type="arabicPeriod"/>
                      </a:pPr>
                      <a:r>
                        <a:rPr lang="en-US" sz="1600" u="none" cap="none" strike="noStrike">
                          <a:solidFill>
                            <a:srgbClr val="EA999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Medial cutaneous</a:t>
                      </a:r>
                      <a:endParaRPr sz="1600" u="none" cap="none" strike="noStrike">
                        <a:solidFill>
                          <a:srgbClr val="EA999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EA999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nerve of forearm</a:t>
                      </a:r>
                      <a:endParaRPr sz="16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457200" marR="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-330200" lvl="0" marL="457200" marR="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C4125"/>
                        </a:buClr>
                        <a:buSzPts val="1600"/>
                        <a:buFont typeface="Comfortaa"/>
                        <a:buAutoNum type="arabicPeriod"/>
                      </a:pPr>
                      <a:r>
                        <a:rPr lang="en-US" sz="1600" u="none" cap="none" strike="noStrike">
                          <a:solidFill>
                            <a:srgbClr val="CC4125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Axillary nerve</a:t>
                      </a:r>
                      <a:endParaRPr sz="1000" u="none" cap="none" strike="noStrike">
                        <a:solidFill>
                          <a:srgbClr val="CC4125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30200" lvl="0" marL="457200" marR="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C4125"/>
                        </a:buClr>
                        <a:buSzPts val="1600"/>
                        <a:buFont typeface="Comfortaa"/>
                        <a:buAutoNum type="arabicPeriod"/>
                      </a:pPr>
                      <a:r>
                        <a:rPr lang="en-US" sz="1600" u="none" cap="none" strike="noStrike">
                          <a:solidFill>
                            <a:srgbClr val="CC4125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Radial nerve</a:t>
                      </a:r>
                      <a:endParaRPr sz="1000" u="none" cap="none" strike="noStrike">
                        <a:solidFill>
                          <a:srgbClr val="CC4125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30200" lvl="0" marL="457200" marR="0" rtl="0" algn="l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omfortaa"/>
                        <a:buAutoNum type="arabicPeriod"/>
                      </a:pP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Upper subscapular nerve</a:t>
                      </a:r>
                      <a:endParaRPr sz="10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EA9999"/>
                        </a:buClr>
                        <a:buSzPts val="1600"/>
                        <a:buFont typeface="Comfortaa"/>
                        <a:buAutoNum type="arabicPeriod"/>
                      </a:pPr>
                      <a:r>
                        <a:rPr lang="en-US" sz="1600" u="none" cap="none" strike="noStrike">
                          <a:solidFill>
                            <a:srgbClr val="EA999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Lower subscapular nerves</a:t>
                      </a:r>
                      <a:endParaRPr sz="1600" u="none" cap="none" strike="noStrike">
                        <a:solidFill>
                          <a:srgbClr val="EA9999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302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Comfortaa"/>
                        <a:buAutoNum type="arabicPeriod"/>
                      </a:pPr>
                      <a:r>
                        <a:rPr lang="en-US" sz="16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Thoracodorsal </a:t>
                      </a:r>
                      <a:endParaRPr sz="16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275" name="Google Shape;275;g10532f757e8_4_224"/>
          <p:cNvSpPr txBox="1"/>
          <p:nvPr/>
        </p:nvSpPr>
        <p:spPr>
          <a:xfrm>
            <a:off x="952500" y="7276075"/>
            <a:ext cx="16383000" cy="2524200"/>
          </a:xfrm>
          <a:prstGeom prst="rect">
            <a:avLst/>
          </a:prstGeom>
          <a:noFill/>
          <a:ln cap="flat" cmpd="sng" w="2857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900" u="none" cap="none" strike="noStrike">
                <a:solidFill>
                  <a:srgbClr val="999999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MNEMONICS(thanks to team 433).</a:t>
            </a:r>
            <a:endParaRPr b="0" i="0" sz="1900" u="none" cap="none" strike="noStrike">
              <a:solidFill>
                <a:srgbClr val="999999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900" u="none" cap="none" strike="noStrike">
                <a:solidFill>
                  <a:srgbClr val="999999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● Lateral cord branches, (</a:t>
            </a:r>
            <a:r>
              <a:rPr b="1" i="0" lang="en-US" sz="19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LLM</a:t>
            </a:r>
            <a:r>
              <a:rPr b="0" i="0" lang="en-US" sz="1900" u="none" cap="none" strike="noStrike">
                <a:solidFill>
                  <a:srgbClr val="999999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): </a:t>
            </a:r>
            <a:r>
              <a:rPr b="1" i="0" lang="en-US" sz="19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LUCY LOVES ME</a:t>
            </a:r>
            <a:endParaRPr b="1" i="0" sz="19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900" u="none" cap="none" strike="noStrike">
                <a:solidFill>
                  <a:srgbClr val="999999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Lateral pectoral nerve, Lateral root of the median nerve,Musculocutaneous nerve.</a:t>
            </a:r>
            <a:endParaRPr b="0" i="0" sz="1900" u="none" cap="none" strike="noStrike">
              <a:solidFill>
                <a:srgbClr val="999999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900" u="none" cap="none" strike="noStrike">
                <a:solidFill>
                  <a:srgbClr val="999999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● Medial cord branches, (</a:t>
            </a:r>
            <a:r>
              <a:rPr b="1" i="0" lang="en-US" sz="19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MMUM</a:t>
            </a:r>
            <a:r>
              <a:rPr b="0" i="0" lang="en-US" sz="1900" u="none" cap="none" strike="noStrike">
                <a:solidFill>
                  <a:srgbClr val="999999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): </a:t>
            </a:r>
            <a:r>
              <a:rPr b="1" i="0" lang="en-US" sz="19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Most men use morphine</a:t>
            </a:r>
            <a:endParaRPr b="1" i="0" sz="1900" u="none" cap="none" strike="noStrike">
              <a:solidFill>
                <a:srgbClr val="999999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900" u="none" cap="none" strike="noStrike">
                <a:solidFill>
                  <a:srgbClr val="999999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Medial pectoral, Medial cutaneous nerve of arm and forearm, Ulnar, Medial root of the median</a:t>
            </a:r>
            <a:endParaRPr b="0" i="0" sz="1900" u="none" cap="none" strike="noStrike">
              <a:solidFill>
                <a:srgbClr val="999999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900" u="none" cap="none" strike="noStrike">
                <a:solidFill>
                  <a:srgbClr val="999999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nerve.</a:t>
            </a:r>
            <a:endParaRPr b="0" i="0" sz="1900" u="none" cap="none" strike="noStrike">
              <a:solidFill>
                <a:srgbClr val="999999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900" u="none" cap="none" strike="noStrike">
                <a:solidFill>
                  <a:srgbClr val="999999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● Posterior cord branches, (</a:t>
            </a:r>
            <a:r>
              <a:rPr b="1" i="0" lang="en-US" sz="1900" u="none" cap="none" strike="noStrike">
                <a:solidFill>
                  <a:srgbClr val="999999"/>
                </a:solidFill>
                <a:latin typeface="Comfortaa"/>
                <a:ea typeface="Comfortaa"/>
                <a:cs typeface="Comfortaa"/>
                <a:sym typeface="Comfortaa"/>
              </a:rPr>
              <a:t>STAR</a:t>
            </a:r>
            <a:r>
              <a:rPr b="0" i="0" lang="en-US" sz="1900" u="none" cap="none" strike="noStrike">
                <a:solidFill>
                  <a:srgbClr val="999999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).</a:t>
            </a:r>
            <a:endParaRPr b="0" i="0" sz="1900" u="none" cap="none" strike="noStrike">
              <a:solidFill>
                <a:srgbClr val="999999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999999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Subscapular(upper &amp; lower), Thoracodorsal, Axillary, Radial</a:t>
            </a:r>
            <a:endParaRPr b="0" i="0" sz="1900" u="none" cap="none" strike="noStrike">
              <a:solidFill>
                <a:srgbClr val="999999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pic>
        <p:nvPicPr>
          <p:cNvPr id="276" name="Google Shape;276;g10532f757e8_4_2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544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10532f757e8_4_22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28950" y="203069"/>
            <a:ext cx="1172500" cy="810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0532f757e8_0_55"/>
          <p:cNvSpPr txBox="1"/>
          <p:nvPr/>
        </p:nvSpPr>
        <p:spPr>
          <a:xfrm>
            <a:off x="1659050" y="731413"/>
            <a:ext cx="29931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DC9952"/>
                </a:solidFill>
                <a:latin typeface="Comfortaa"/>
                <a:ea typeface="Comfortaa"/>
                <a:cs typeface="Comfortaa"/>
                <a:sym typeface="Comfortaa"/>
              </a:rPr>
              <a:t>Brachial Plexus</a:t>
            </a:r>
            <a:endParaRPr b="1" i="0" sz="2500" u="none" cap="none" strike="noStrike">
              <a:solidFill>
                <a:srgbClr val="DC995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3" name="Google Shape;283;g10532f757e8_0_55"/>
          <p:cNvSpPr txBox="1"/>
          <p:nvPr/>
        </p:nvSpPr>
        <p:spPr>
          <a:xfrm>
            <a:off x="6657000" y="654463"/>
            <a:ext cx="4974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Winging of Scapula </a:t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84" name="Google Shape;284;g10532f757e8_0_55"/>
          <p:cNvSpPr txBox="1"/>
          <p:nvPr/>
        </p:nvSpPr>
        <p:spPr>
          <a:xfrm>
            <a:off x="1143000" y="3846650"/>
            <a:ext cx="16002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Comfortaa Light"/>
              <a:buChar char="●"/>
            </a:pPr>
            <a:r>
              <a:rPr b="0" i="0" lang="en-US" sz="2200" u="none" cap="none" strike="noStrike">
                <a:solidFill>
                  <a:schemeClr val="accent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In cases such as this, the scapula is no longer held against the rib cage protrudes out of the back</a:t>
            </a:r>
            <a:endParaRPr b="0" i="0" sz="2200" u="none" cap="none" strike="noStrike">
              <a:solidFill>
                <a:schemeClr val="accent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85" name="Google Shape;285;g10532f757e8_0_55"/>
          <p:cNvSpPr txBox="1"/>
          <p:nvPr/>
        </p:nvSpPr>
        <p:spPr>
          <a:xfrm>
            <a:off x="1143000" y="2527550"/>
            <a:ext cx="16002000" cy="13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 Light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if the long thoracic nerve is damaged 		serratus anterior paralysed 		specific clinical sign is produced </a:t>
            </a:r>
            <a:endParaRPr b="0" i="0" sz="2200" u="none" cap="none" strike="noStrike">
              <a:solidFill>
                <a:schemeClr val="dk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3683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 Light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Lesion of long thoracic nerve (C5,6,7), - which supplies SERRATUS ANTERIOR - causes backward projection of medial border of scapula</a:t>
            </a:r>
            <a:endParaRPr b="0" i="0" sz="2200" u="none" cap="none" strike="noStrike">
              <a:solidFill>
                <a:schemeClr val="dk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86" name="Google Shape;286;g10532f757e8_0_55"/>
          <p:cNvSpPr txBox="1"/>
          <p:nvPr/>
        </p:nvSpPr>
        <p:spPr>
          <a:xfrm>
            <a:off x="1143000" y="2004350"/>
            <a:ext cx="16002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Comfortaa Light"/>
              <a:buChar char="●"/>
            </a:pPr>
            <a:r>
              <a:rPr b="0" i="0" lang="en-US" sz="2200" u="none" cap="none" strike="noStrike">
                <a:solidFill>
                  <a:schemeClr val="accent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One of the actions of the serratus anterior is to hold the scapula against the rib cage</a:t>
            </a:r>
            <a:endParaRPr b="0" i="0" sz="2200" u="none" cap="none" strike="noStrike">
              <a:solidFill>
                <a:schemeClr val="accent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87" name="Google Shape;287;g10532f757e8_0_55"/>
          <p:cNvSpPr txBox="1"/>
          <p:nvPr/>
        </p:nvSpPr>
        <p:spPr>
          <a:xfrm>
            <a:off x="1143000" y="4422225"/>
            <a:ext cx="16002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200"/>
              <a:buFont typeface="Comfortaa Light"/>
              <a:buChar char="●"/>
            </a:pPr>
            <a:r>
              <a:rPr b="0" i="0" lang="en-US" sz="2200" u="none" cap="none" strike="noStrike">
                <a:solidFill>
                  <a:srgbClr val="999999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This deformity is called Winging of scapula</a:t>
            </a:r>
            <a:endParaRPr b="0" i="0" sz="2200" u="none" cap="none" strike="noStrike">
              <a:solidFill>
                <a:srgbClr val="999999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288" name="Google Shape;288;g10532f757e8_0_55"/>
          <p:cNvSpPr txBox="1"/>
          <p:nvPr/>
        </p:nvSpPr>
        <p:spPr>
          <a:xfrm>
            <a:off x="1143000" y="5006025"/>
            <a:ext cx="16349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Comfortaa Light"/>
              <a:buChar char="●"/>
            </a:pPr>
            <a:r>
              <a:rPr b="0" i="0" lang="en-US" sz="2200" u="none" cap="none" strike="noStrike">
                <a:solidFill>
                  <a:schemeClr val="accent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Long thoracic nerve palsy is thought to most commonly occur from traction injuries, where the upper limb is stretched violently</a:t>
            </a:r>
            <a:endParaRPr b="0" i="0" sz="2200" u="none" cap="none" strike="noStrike">
              <a:solidFill>
                <a:schemeClr val="accent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pic>
        <p:nvPicPr>
          <p:cNvPr id="289" name="Google Shape;289;g10532f757e8_0_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72525" y="5722275"/>
            <a:ext cx="3884275" cy="440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g10532f757e8_0_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404925" y="5688938"/>
            <a:ext cx="3754050" cy="447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10532f757e8_0_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6544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2" name="Google Shape;292;g10532f757e8_0_55"/>
          <p:cNvCxnSpPr/>
          <p:nvPr/>
        </p:nvCxnSpPr>
        <p:spPr>
          <a:xfrm>
            <a:off x="7149675" y="2838525"/>
            <a:ext cx="469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93" name="Google Shape;293;g10532f757e8_0_55"/>
          <p:cNvCxnSpPr/>
          <p:nvPr/>
        </p:nvCxnSpPr>
        <p:spPr>
          <a:xfrm>
            <a:off x="11631000" y="2838525"/>
            <a:ext cx="469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7bea4d56ec35bd9_0"/>
          <p:cNvSpPr txBox="1"/>
          <p:nvPr/>
        </p:nvSpPr>
        <p:spPr>
          <a:xfrm>
            <a:off x="1795475" y="1306950"/>
            <a:ext cx="7460400" cy="17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MUSCULOCUTANEOUS </a:t>
            </a:r>
            <a:endParaRPr b="1" i="0" sz="3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NERVE</a:t>
            </a:r>
            <a:endParaRPr b="1" i="0" sz="3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99" name="Google Shape;299;g57bea4d56ec35bd9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544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57bea4d56ec35bd9_0"/>
          <p:cNvSpPr txBox="1"/>
          <p:nvPr/>
        </p:nvSpPr>
        <p:spPr>
          <a:xfrm>
            <a:off x="3429000" y="2601250"/>
            <a:ext cx="4619700" cy="755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▪ Roots: C5, C6, C7. </a:t>
            </a:r>
            <a:endParaRPr b="0" i="0" sz="26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▪ Motor Functions: Innervates the following muscles:</a:t>
            </a:r>
            <a:endParaRPr b="0" i="0" sz="26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• Brachialis</a:t>
            </a:r>
            <a:endParaRPr b="0" i="0" sz="26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• Biceps brachii</a:t>
            </a:r>
            <a:endParaRPr b="0" i="0" sz="26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• Coracobrachialis </a:t>
            </a:r>
            <a:endParaRPr b="0" i="0" sz="26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▪ Sensory Functions: Gives off the lateral cutaneous</a:t>
            </a:r>
            <a:endParaRPr b="0" i="0" sz="26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branch of the forearm, which innervates the lateral half of the anterior forearm, and a small lateral portion of the posterior forearm.</a:t>
            </a:r>
            <a:endParaRPr b="0" i="0" sz="26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301" name="Google Shape;301;g57bea4d56ec35bd9_0"/>
          <p:cNvSpPr txBox="1"/>
          <p:nvPr/>
        </p:nvSpPr>
        <p:spPr>
          <a:xfrm flipH="1">
            <a:off x="14808370" y="318450"/>
            <a:ext cx="46197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chemeClr val="accent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In boys slides only </a:t>
            </a:r>
            <a:endParaRPr b="0" i="0" sz="2600" u="none" cap="none" strike="noStrike">
              <a:solidFill>
                <a:schemeClr val="accent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302" name="Google Shape;302;g57bea4d56ec35bd9_0"/>
          <p:cNvSpPr txBox="1"/>
          <p:nvPr/>
        </p:nvSpPr>
        <p:spPr>
          <a:xfrm>
            <a:off x="8889500" y="1339145"/>
            <a:ext cx="8606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AXILLARY NERVE</a:t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03" name="Google Shape;303;g57bea4d56ec35bd9_0"/>
          <p:cNvSpPr txBox="1"/>
          <p:nvPr/>
        </p:nvSpPr>
        <p:spPr>
          <a:xfrm>
            <a:off x="10940775" y="2601250"/>
            <a:ext cx="5116200" cy="79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▪ Roots: C5 and C6. </a:t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▪ Motor Functions: Innervates the following muscles:</a:t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• Teres minor</a:t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• Deltoid</a:t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 ▪ Sensory Functions: Gives off the superior lateral</a:t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cutaneous nerve of arm, which innervates the inferior region of the deltoid (“regimental badge area”).</a:t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cxnSp>
        <p:nvCxnSpPr>
          <p:cNvPr id="304" name="Google Shape;304;g57bea4d56ec35bd9_0"/>
          <p:cNvCxnSpPr/>
          <p:nvPr/>
        </p:nvCxnSpPr>
        <p:spPr>
          <a:xfrm>
            <a:off x="9136000" y="-215800"/>
            <a:ext cx="0" cy="10790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5" name="Google Shape;305;g57bea4d56ec35bd9_0"/>
          <p:cNvSpPr txBox="1"/>
          <p:nvPr/>
        </p:nvSpPr>
        <p:spPr>
          <a:xfrm>
            <a:off x="13881250" y="882575"/>
            <a:ext cx="4782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CC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Doctor skipped this slide</a:t>
            </a:r>
            <a:endParaRPr>
              <a:solidFill>
                <a:srgbClr val="CC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57bea4d56ec35bd9_22"/>
          <p:cNvSpPr txBox="1"/>
          <p:nvPr/>
        </p:nvSpPr>
        <p:spPr>
          <a:xfrm>
            <a:off x="486550" y="1458545"/>
            <a:ext cx="8606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MEDIAN NERVE</a:t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11" name="Google Shape;311;g57bea4d56ec35bd9_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544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57bea4d56ec35bd9_22"/>
          <p:cNvSpPr txBox="1"/>
          <p:nvPr/>
        </p:nvSpPr>
        <p:spPr>
          <a:xfrm>
            <a:off x="1659050" y="2373925"/>
            <a:ext cx="6709500" cy="72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▪ Roots: C5 – T1.</a:t>
            </a:r>
            <a:endParaRPr b="0" i="0" sz="23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 ▪ Motor Functions: Innervates the following muscles:</a:t>
            </a:r>
            <a:endParaRPr b="0" i="0" sz="23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• Most of the flexor muscles in the forearm.</a:t>
            </a:r>
            <a:endParaRPr b="0" i="0" sz="23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• The thenar muscles.</a:t>
            </a:r>
            <a:endParaRPr b="0" i="0" sz="23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• The two lateral lumbricals that move the index and middle</a:t>
            </a:r>
            <a:endParaRPr b="0" i="0" sz="23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fingers.</a:t>
            </a:r>
            <a:endParaRPr b="0" i="0" sz="23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▪ Sensory Functions: Gives off the palmar cutaneous branch,</a:t>
            </a:r>
            <a:endParaRPr b="0" i="0" sz="23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which innervates the lateral part of the palm, and the digital</a:t>
            </a:r>
            <a:endParaRPr b="0" i="0" sz="23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cutaneous branch, which innervates the lateral three and a</a:t>
            </a:r>
            <a:endParaRPr b="0" i="0" sz="23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half fingers on the anterior (palmar) surface of the hand.</a:t>
            </a:r>
            <a:endParaRPr b="0" i="0" sz="23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313" name="Google Shape;313;g57bea4d56ec35bd9_22"/>
          <p:cNvSpPr txBox="1"/>
          <p:nvPr/>
        </p:nvSpPr>
        <p:spPr>
          <a:xfrm flipH="1">
            <a:off x="14808370" y="318450"/>
            <a:ext cx="46197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chemeClr val="accent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In boys slides only </a:t>
            </a:r>
            <a:endParaRPr b="0" i="0" sz="2600" u="none" cap="none" strike="noStrike">
              <a:solidFill>
                <a:schemeClr val="accent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314" name="Google Shape;314;g57bea4d56ec35bd9_22"/>
          <p:cNvSpPr txBox="1"/>
          <p:nvPr/>
        </p:nvSpPr>
        <p:spPr>
          <a:xfrm>
            <a:off x="9681600" y="1574795"/>
            <a:ext cx="8606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RADIAL NERVE</a:t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15" name="Google Shape;315;g57bea4d56ec35bd9_22"/>
          <p:cNvSpPr txBox="1"/>
          <p:nvPr/>
        </p:nvSpPr>
        <p:spPr>
          <a:xfrm>
            <a:off x="10720150" y="2557150"/>
            <a:ext cx="5894400" cy="78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▪ Roots: C5-C8 and T1. </a:t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▪ Motor Functions: Innervates the following muscles:</a:t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• The triceps brachii</a:t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• The extensor muscles in the posterior compartment of the forearm </a:t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▪ Sensory Functions: Gives off the palmar cutaneous branch,</a:t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which innervates the lateral part of the palm, and the digital cutaneous branch, which innervates the lateral three and a half fingers on the anterior (palmar) surface of the hand.</a:t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cxnSp>
        <p:nvCxnSpPr>
          <p:cNvPr id="316" name="Google Shape;316;g57bea4d56ec35bd9_22"/>
          <p:cNvCxnSpPr/>
          <p:nvPr/>
        </p:nvCxnSpPr>
        <p:spPr>
          <a:xfrm flipH="1">
            <a:off x="8848250" y="-239800"/>
            <a:ext cx="24000" cy="10790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17" name="Google Shape;317;g57bea4d56ec35bd9_22"/>
          <p:cNvSpPr txBox="1"/>
          <p:nvPr/>
        </p:nvSpPr>
        <p:spPr>
          <a:xfrm>
            <a:off x="13881250" y="882575"/>
            <a:ext cx="4782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CC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Doctor skipped this slide</a:t>
            </a:r>
            <a:endParaRPr>
              <a:solidFill>
                <a:srgbClr val="CC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f86ee0b2a63118d_6"/>
          <p:cNvSpPr txBox="1"/>
          <p:nvPr/>
        </p:nvSpPr>
        <p:spPr>
          <a:xfrm>
            <a:off x="4840800" y="731420"/>
            <a:ext cx="8606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ULNAR NERVE</a:t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23" name="Google Shape;323;gf86ee0b2a63118d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544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f86ee0b2a63118d_6"/>
          <p:cNvSpPr txBox="1"/>
          <p:nvPr/>
        </p:nvSpPr>
        <p:spPr>
          <a:xfrm>
            <a:off x="1659050" y="2904249"/>
            <a:ext cx="14630400" cy="6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▪ Roots: C8 and T1. </a:t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▪ Motor Functions: Innervates the following muscles:</a:t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• The muscles of the hand (apart from the thenar muscles and two</a:t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lateral lumbricals) </a:t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• Flexor carpi ulnaris </a:t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• Medial half of flexor digitorum profundus</a:t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▪ Sensory Functions: Innervates the anterior and posterior</a:t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surfaces of the medial one and half fingers, and associated</a:t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palm area.</a:t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t/>
            </a:r>
            <a:endParaRPr b="0" i="0" sz="29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325" name="Google Shape;325;gf86ee0b2a63118d_6"/>
          <p:cNvSpPr txBox="1"/>
          <p:nvPr/>
        </p:nvSpPr>
        <p:spPr>
          <a:xfrm flipH="1">
            <a:off x="14808370" y="318450"/>
            <a:ext cx="46197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chemeClr val="accent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In boys slides only </a:t>
            </a:r>
            <a:endParaRPr b="0" i="0" sz="2600" u="none" cap="none" strike="noStrike">
              <a:solidFill>
                <a:schemeClr val="accent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326" name="Google Shape;326;gf86ee0b2a63118d_6"/>
          <p:cNvSpPr txBox="1"/>
          <p:nvPr/>
        </p:nvSpPr>
        <p:spPr>
          <a:xfrm>
            <a:off x="13881250" y="882575"/>
            <a:ext cx="4782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CC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Doctor skipped this slide</a:t>
            </a:r>
            <a:endParaRPr>
              <a:solidFill>
                <a:srgbClr val="CC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f86ee0b2a63118d_12"/>
          <p:cNvSpPr txBox="1"/>
          <p:nvPr/>
        </p:nvSpPr>
        <p:spPr>
          <a:xfrm>
            <a:off x="4840800" y="731420"/>
            <a:ext cx="86064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BRACHIAL PLEXUS INJURY</a:t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t/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332" name="Google Shape;332;gf86ee0b2a63118d_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544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gf86ee0b2a63118d_12"/>
          <p:cNvSpPr txBox="1"/>
          <p:nvPr/>
        </p:nvSpPr>
        <p:spPr>
          <a:xfrm>
            <a:off x="1659050" y="2136899"/>
            <a:ext cx="14630400" cy="74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▪ Minor damage often occurs during contact sports such as football or wrestling when</a:t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the brachial plexus nerves get stretched or compressed. </a:t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▪ These are called stingers or burners, and can produce the following symptoms:</a:t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• A feeling like an electric shock or a burning sensation shooting down your arm.</a:t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• Numbness and weakness in your arm.</a:t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▪ More severe symptoms result from injuries that seriously injure or even tear or rupture</a:t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the nerves. </a:t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▪ The most serious brachial plexus injury (avulsion) occurs when the nerve root is torn</a:t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from the spinal cord. </a:t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▪ Signs and symptoms of more severe injuries can include:</a:t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• Weakness or inability to use certain muscles in your hand, arm or shoulder. • Complete lack of movement and feeling in your arm, including your shoulder and hand. • Severe pain.</a:t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t/>
            </a:r>
            <a:endParaRPr b="0" i="0" sz="2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334" name="Google Shape;334;gf86ee0b2a63118d_12"/>
          <p:cNvSpPr txBox="1"/>
          <p:nvPr/>
        </p:nvSpPr>
        <p:spPr>
          <a:xfrm flipH="1">
            <a:off x="14808370" y="318450"/>
            <a:ext cx="46197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chemeClr val="accent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In boys slides only </a:t>
            </a:r>
            <a:endParaRPr b="0" i="0" sz="2600" u="none" cap="none" strike="noStrike">
              <a:solidFill>
                <a:schemeClr val="accent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335" name="Google Shape;335;gf86ee0b2a63118d_12"/>
          <p:cNvSpPr txBox="1"/>
          <p:nvPr/>
        </p:nvSpPr>
        <p:spPr>
          <a:xfrm>
            <a:off x="13881250" y="882575"/>
            <a:ext cx="4782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CC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Doctor skipped this slide</a:t>
            </a:r>
            <a:endParaRPr>
              <a:solidFill>
                <a:srgbClr val="CC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g103fb4b570a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g103fb4b570a_0_0"/>
          <p:cNvSpPr txBox="1"/>
          <p:nvPr/>
        </p:nvSpPr>
        <p:spPr>
          <a:xfrm>
            <a:off x="1828792" y="1459050"/>
            <a:ext cx="14630400" cy="6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b="1" lang="en-US" sz="4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Objectives:</a:t>
            </a:r>
            <a:endParaRPr sz="2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By the end of the lecture the students should be able to :</a:t>
            </a:r>
            <a:endParaRPr b="0" i="0" sz="28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					</a:t>
            </a:r>
            <a:endParaRPr b="0" i="0" sz="20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06400" lvl="0" marL="9144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800"/>
              <a:buFont typeface="Comfortaa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Identify and describe the muscles of the pectoral region.</a:t>
            </a:r>
            <a:r>
              <a:rPr lang="en-US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Pectoralis</a:t>
            </a:r>
            <a:r>
              <a:rPr lang="en-US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major</a:t>
            </a:r>
            <a:r>
              <a:rPr b="0" i="0" lang="en-US" sz="2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r>
              <a:rPr b="0" i="0" lang="en-US" sz="2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Pectoralis minor, Subclavius</a:t>
            </a: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Serratus anterio</a:t>
            </a:r>
            <a:r>
              <a:rPr b="0" i="0" lang="en-US" sz="2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r</a:t>
            </a:r>
            <a:r>
              <a:rPr lang="en-US" sz="2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0640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omfortaa"/>
              <a:buChar char="●"/>
            </a:pPr>
            <a:r>
              <a:rPr b="0" i="0" lang="en-US" sz="2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Describe and demonstrate the boundaries and contents of the</a:t>
            </a: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8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axilla</a:t>
            </a:r>
            <a:endParaRPr b="0" i="0" sz="28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06400" lvl="1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800"/>
              <a:buFont typeface="Comfortaa"/>
              <a:buChar char="○"/>
            </a:pPr>
            <a:r>
              <a:rPr lang="en-US" sz="280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Blood supply </a:t>
            </a:r>
            <a:endParaRPr sz="28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06400" lvl="1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800"/>
              <a:buFont typeface="Comfortaa"/>
              <a:buChar char="○"/>
            </a:pPr>
            <a:r>
              <a:rPr lang="en-US" sz="280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Brachial plexus</a:t>
            </a:r>
            <a:endParaRPr sz="2800">
              <a:solidFill>
                <a:srgbClr val="3D85C6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06400" lvl="1" marL="13716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800"/>
              <a:buFont typeface="Comfortaa"/>
              <a:buChar char="○"/>
            </a:pPr>
            <a:r>
              <a:rPr lang="en-US" sz="2800">
                <a:solidFill>
                  <a:srgbClr val="3D85C6"/>
                </a:solidFill>
                <a:latin typeface="Comfortaa"/>
                <a:ea typeface="Comfortaa"/>
                <a:cs typeface="Comfortaa"/>
                <a:sym typeface="Comfortaa"/>
              </a:rPr>
              <a:t>Clinical significance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0640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omfortaa"/>
              <a:buChar char="●"/>
            </a:pPr>
            <a:r>
              <a:rPr lang="en-US" sz="2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Describe the formation of the brachial plexus and its branches.</a:t>
            </a:r>
            <a:endParaRPr sz="20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g103fb4b570a_0_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103fb4b570a_0_25"/>
          <p:cNvSpPr txBox="1"/>
          <p:nvPr/>
        </p:nvSpPr>
        <p:spPr>
          <a:xfrm>
            <a:off x="2209012" y="318450"/>
            <a:ext cx="9199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MCQs:</a:t>
            </a:r>
            <a:endParaRPr b="0" i="0" sz="49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42" name="Google Shape;342;g103fb4b570a_0_25"/>
          <p:cNvGrpSpPr/>
          <p:nvPr/>
        </p:nvGrpSpPr>
        <p:grpSpPr>
          <a:xfrm>
            <a:off x="9009124" y="3004328"/>
            <a:ext cx="3514317" cy="595244"/>
            <a:chOff x="4404545" y="3301592"/>
            <a:chExt cx="782403" cy="129272"/>
          </a:xfrm>
        </p:grpSpPr>
        <p:sp>
          <p:nvSpPr>
            <p:cNvPr id="343" name="Google Shape;343;g103fb4b570a_0_2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Comfortaa Light"/>
                  <a:ea typeface="Comfortaa Light"/>
                  <a:cs typeface="Comfortaa Light"/>
                  <a:sym typeface="Comfortaa Light"/>
                </a:rPr>
                <a:t>Latissimus dorsi</a:t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44" name="Google Shape;344;g103fb4b570a_0_2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45" name="Google Shape;345;g103fb4b570a_0_25"/>
          <p:cNvGrpSpPr/>
          <p:nvPr/>
        </p:nvGrpSpPr>
        <p:grpSpPr>
          <a:xfrm>
            <a:off x="1890231" y="1713777"/>
            <a:ext cx="14507554" cy="1005270"/>
            <a:chOff x="4411970" y="2468673"/>
            <a:chExt cx="747292" cy="167428"/>
          </a:xfrm>
        </p:grpSpPr>
        <p:sp>
          <p:nvSpPr>
            <p:cNvPr id="346" name="Google Shape;346;g103fb4b570a_0_25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47" name="Google Shape;347;g103fb4b570a_0_25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Comfortaa Light"/>
                  <a:ea typeface="Comfortaa Light"/>
                  <a:cs typeface="Comfortaa Light"/>
                  <a:sym typeface="Comfortaa Light"/>
                </a:rPr>
                <a:t>                     Which of the following structures make up the anterior wall of the axilla? </a:t>
              </a:r>
              <a:endParaRPr b="0" i="0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348" name="Google Shape;348;g103fb4b570a_0_25"/>
          <p:cNvSpPr txBox="1"/>
          <p:nvPr/>
        </p:nvSpPr>
        <p:spPr>
          <a:xfrm>
            <a:off x="2063690" y="1936263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Q1</a:t>
            </a:r>
            <a:endParaRPr b="1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49" name="Google Shape;349;g103fb4b570a_0_25"/>
          <p:cNvGrpSpPr/>
          <p:nvPr/>
        </p:nvGrpSpPr>
        <p:grpSpPr>
          <a:xfrm>
            <a:off x="1890231" y="3863933"/>
            <a:ext cx="14507554" cy="1005287"/>
            <a:chOff x="4411970" y="2468673"/>
            <a:chExt cx="747292" cy="167428"/>
          </a:xfrm>
        </p:grpSpPr>
        <p:sp>
          <p:nvSpPr>
            <p:cNvPr id="350" name="Google Shape;350;g103fb4b570a_0_25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51" name="Google Shape;351;g103fb4b570a_0_25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52" name="Google Shape;352;g103fb4b570a_0_25"/>
          <p:cNvGrpSpPr/>
          <p:nvPr/>
        </p:nvGrpSpPr>
        <p:grpSpPr>
          <a:xfrm>
            <a:off x="1980602" y="3004328"/>
            <a:ext cx="3514317" cy="595244"/>
            <a:chOff x="4404545" y="3301592"/>
            <a:chExt cx="782403" cy="129272"/>
          </a:xfrm>
        </p:grpSpPr>
        <p:sp>
          <p:nvSpPr>
            <p:cNvPr id="353" name="Google Shape;353;g103fb4b570a_0_2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Comfortaa Light"/>
                  <a:ea typeface="Comfortaa Light"/>
                  <a:cs typeface="Comfortaa Light"/>
                  <a:sym typeface="Comfortaa Light"/>
                </a:rPr>
                <a:t>Subclavius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54" name="Google Shape;354;g103fb4b570a_0_2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55" name="Google Shape;355;g103fb4b570a_0_25"/>
          <p:cNvGrpSpPr/>
          <p:nvPr/>
        </p:nvGrpSpPr>
        <p:grpSpPr>
          <a:xfrm>
            <a:off x="5494862" y="3004328"/>
            <a:ext cx="3514317" cy="595244"/>
            <a:chOff x="4404545" y="3301592"/>
            <a:chExt cx="782403" cy="129272"/>
          </a:xfrm>
        </p:grpSpPr>
        <p:sp>
          <p:nvSpPr>
            <p:cNvPr id="356" name="Google Shape;356;g103fb4b570a_0_2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Comfortaa Light"/>
                  <a:ea typeface="Comfortaa Light"/>
                  <a:cs typeface="Comfortaa Light"/>
                  <a:sym typeface="Comfortaa Light"/>
                </a:rPr>
                <a:t>Biceps brachii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57" name="Google Shape;357;g103fb4b570a_0_2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58" name="Google Shape;358;g103fb4b570a_0_25"/>
          <p:cNvGrpSpPr/>
          <p:nvPr/>
        </p:nvGrpSpPr>
        <p:grpSpPr>
          <a:xfrm>
            <a:off x="12523396" y="3004328"/>
            <a:ext cx="3514317" cy="595244"/>
            <a:chOff x="4404545" y="3301592"/>
            <a:chExt cx="782403" cy="129272"/>
          </a:xfrm>
        </p:grpSpPr>
        <p:sp>
          <p:nvSpPr>
            <p:cNvPr id="359" name="Google Shape;359;g103fb4b570a_0_2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60" name="Google Shape;360;g103fb4b570a_0_2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361" name="Google Shape;361;g103fb4b570a_0_25"/>
          <p:cNvSpPr txBox="1"/>
          <p:nvPr/>
        </p:nvSpPr>
        <p:spPr>
          <a:xfrm>
            <a:off x="1980600" y="4059075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Q2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2" name="Google Shape;362;g103fb4b570a_0_25"/>
          <p:cNvSpPr txBox="1"/>
          <p:nvPr/>
        </p:nvSpPr>
        <p:spPr>
          <a:xfrm>
            <a:off x="5559052" y="29771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63" name="Google Shape;363;g103fb4b570a_0_25"/>
          <p:cNvGrpSpPr/>
          <p:nvPr/>
        </p:nvGrpSpPr>
        <p:grpSpPr>
          <a:xfrm>
            <a:off x="1890231" y="5659934"/>
            <a:ext cx="14507554" cy="1005287"/>
            <a:chOff x="4411970" y="2468673"/>
            <a:chExt cx="747292" cy="167428"/>
          </a:xfrm>
        </p:grpSpPr>
        <p:sp>
          <p:nvSpPr>
            <p:cNvPr id="364" name="Google Shape;364;g103fb4b570a_0_25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65" name="Google Shape;365;g103fb4b570a_0_25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3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366" name="Google Shape;366;g103fb4b570a_0_25"/>
          <p:cNvSpPr txBox="1"/>
          <p:nvPr/>
        </p:nvSpPr>
        <p:spPr>
          <a:xfrm>
            <a:off x="1980600" y="5855075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Q3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7" name="Google Shape;367;g103fb4b570a_0_25"/>
          <p:cNvSpPr txBox="1"/>
          <p:nvPr/>
        </p:nvSpPr>
        <p:spPr>
          <a:xfrm>
            <a:off x="9041227" y="29771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8" name="Google Shape;368;g103fb4b570a_0_25"/>
          <p:cNvSpPr txBox="1"/>
          <p:nvPr/>
        </p:nvSpPr>
        <p:spPr>
          <a:xfrm>
            <a:off x="12523400" y="297587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69" name="Google Shape;369;g103fb4b570a_0_25"/>
          <p:cNvSpPr txBox="1"/>
          <p:nvPr/>
        </p:nvSpPr>
        <p:spPr>
          <a:xfrm>
            <a:off x="1990677" y="2974613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70" name="Google Shape;370;g103fb4b570a_0_25"/>
          <p:cNvGrpSpPr/>
          <p:nvPr/>
        </p:nvGrpSpPr>
        <p:grpSpPr>
          <a:xfrm>
            <a:off x="9143962" y="4930128"/>
            <a:ext cx="3514317" cy="595244"/>
            <a:chOff x="4404545" y="3301592"/>
            <a:chExt cx="782403" cy="129272"/>
          </a:xfrm>
        </p:grpSpPr>
        <p:sp>
          <p:nvSpPr>
            <p:cNvPr id="371" name="Google Shape;371;g103fb4b570a_0_2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Comfortaa Light"/>
                  <a:ea typeface="Comfortaa Light"/>
                  <a:cs typeface="Comfortaa Light"/>
                  <a:sym typeface="Comfortaa Light"/>
                </a:rPr>
                <a:t>C5-T1 ventral rami</a:t>
              </a:r>
              <a:endParaRPr b="0" i="0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72" name="Google Shape;372;g103fb4b570a_0_2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73" name="Google Shape;373;g103fb4b570a_0_25"/>
          <p:cNvGrpSpPr/>
          <p:nvPr/>
        </p:nvGrpSpPr>
        <p:grpSpPr>
          <a:xfrm>
            <a:off x="2115441" y="4930128"/>
            <a:ext cx="3514317" cy="595244"/>
            <a:chOff x="4404545" y="3301592"/>
            <a:chExt cx="782403" cy="129272"/>
          </a:xfrm>
        </p:grpSpPr>
        <p:sp>
          <p:nvSpPr>
            <p:cNvPr id="374" name="Google Shape;374;g103fb4b570a_0_2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Comfortaa Light"/>
                  <a:ea typeface="Comfortaa Light"/>
                  <a:cs typeface="Comfortaa Light"/>
                  <a:sym typeface="Comfortaa Light"/>
                </a:rPr>
                <a:t>    C5-T1 spinal nerves</a:t>
              </a:r>
              <a:endParaRPr b="0"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75" name="Google Shape;375;g103fb4b570a_0_2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76" name="Google Shape;376;g103fb4b570a_0_25"/>
          <p:cNvGrpSpPr/>
          <p:nvPr/>
        </p:nvGrpSpPr>
        <p:grpSpPr>
          <a:xfrm>
            <a:off x="5629698" y="4930128"/>
            <a:ext cx="3514317" cy="595244"/>
            <a:chOff x="4404545" y="3301592"/>
            <a:chExt cx="782403" cy="129272"/>
          </a:xfrm>
        </p:grpSpPr>
        <p:sp>
          <p:nvSpPr>
            <p:cNvPr id="377" name="Google Shape;377;g103fb4b570a_0_2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Comfortaa Light"/>
                  <a:ea typeface="Comfortaa Light"/>
                  <a:cs typeface="Comfortaa Light"/>
                  <a:sym typeface="Comfortaa Light"/>
                </a:rPr>
                <a:t>C5-T1 dorsal rami</a:t>
              </a:r>
              <a:endParaRPr b="0" i="0" sz="1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78" name="Google Shape;378;g103fb4b570a_0_2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79" name="Google Shape;379;g103fb4b570a_0_25"/>
          <p:cNvGrpSpPr/>
          <p:nvPr/>
        </p:nvGrpSpPr>
        <p:grpSpPr>
          <a:xfrm>
            <a:off x="12658233" y="4930128"/>
            <a:ext cx="3514317" cy="595244"/>
            <a:chOff x="4404545" y="3301592"/>
            <a:chExt cx="782403" cy="129272"/>
          </a:xfrm>
        </p:grpSpPr>
        <p:sp>
          <p:nvSpPr>
            <p:cNvPr id="380" name="Google Shape;380;g103fb4b570a_0_2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Comfortaa Light"/>
                  <a:ea typeface="Comfortaa Light"/>
                  <a:cs typeface="Comfortaa Light"/>
                  <a:sym typeface="Comfortaa Light"/>
                </a:rPr>
                <a:t>   C5-T1 dorsal roots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81" name="Google Shape;381;g103fb4b570a_0_2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382" name="Google Shape;382;g103fb4b570a_0_25"/>
          <p:cNvSpPr txBox="1"/>
          <p:nvPr/>
        </p:nvSpPr>
        <p:spPr>
          <a:xfrm>
            <a:off x="5693889" y="494897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3" name="Google Shape;383;g103fb4b570a_0_25"/>
          <p:cNvSpPr txBox="1"/>
          <p:nvPr/>
        </p:nvSpPr>
        <p:spPr>
          <a:xfrm>
            <a:off x="9186064" y="49029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4" name="Google Shape;384;g103fb4b570a_0_25"/>
          <p:cNvSpPr txBox="1"/>
          <p:nvPr/>
        </p:nvSpPr>
        <p:spPr>
          <a:xfrm>
            <a:off x="12678238" y="494897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85" name="Google Shape;385;g103fb4b570a_0_25"/>
          <p:cNvSpPr txBox="1"/>
          <p:nvPr/>
        </p:nvSpPr>
        <p:spPr>
          <a:xfrm>
            <a:off x="2201714" y="4900413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386" name="Google Shape;386;g103fb4b570a_0_25"/>
          <p:cNvGrpSpPr/>
          <p:nvPr/>
        </p:nvGrpSpPr>
        <p:grpSpPr>
          <a:xfrm>
            <a:off x="9143962" y="6744703"/>
            <a:ext cx="3514317" cy="595244"/>
            <a:chOff x="4404545" y="3301592"/>
            <a:chExt cx="782403" cy="129272"/>
          </a:xfrm>
        </p:grpSpPr>
        <p:sp>
          <p:nvSpPr>
            <p:cNvPr id="387" name="Google Shape;387;g103fb4b570a_0_2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Comfortaa Light"/>
                  <a:ea typeface="Comfortaa Light"/>
                  <a:cs typeface="Comfortaa Light"/>
                  <a:sym typeface="Comfortaa Light"/>
                </a:rPr>
                <a:t>Lower trunk</a:t>
              </a:r>
              <a:endParaRPr b="0"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88" name="Google Shape;388;g103fb4b570a_0_2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89" name="Google Shape;389;g103fb4b570a_0_25"/>
          <p:cNvGrpSpPr/>
          <p:nvPr/>
        </p:nvGrpSpPr>
        <p:grpSpPr>
          <a:xfrm>
            <a:off x="2115441" y="6744703"/>
            <a:ext cx="3514317" cy="595244"/>
            <a:chOff x="4404545" y="3301592"/>
            <a:chExt cx="782403" cy="129272"/>
          </a:xfrm>
        </p:grpSpPr>
        <p:sp>
          <p:nvSpPr>
            <p:cNvPr id="390" name="Google Shape;390;g103fb4b570a_0_2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Middle trunk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91" name="Google Shape;391;g103fb4b570a_0_2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92" name="Google Shape;392;g103fb4b570a_0_25"/>
          <p:cNvGrpSpPr/>
          <p:nvPr/>
        </p:nvGrpSpPr>
        <p:grpSpPr>
          <a:xfrm>
            <a:off x="5629698" y="6744703"/>
            <a:ext cx="3514317" cy="595244"/>
            <a:chOff x="4404545" y="3301592"/>
            <a:chExt cx="782403" cy="129272"/>
          </a:xfrm>
        </p:grpSpPr>
        <p:sp>
          <p:nvSpPr>
            <p:cNvPr id="393" name="Google Shape;393;g103fb4b570a_0_2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Comfortaa Light"/>
                  <a:ea typeface="Comfortaa Light"/>
                  <a:cs typeface="Comfortaa Light"/>
                  <a:sym typeface="Comfortaa Light"/>
                </a:rPr>
                <a:t>Upper trunk</a:t>
              </a:r>
              <a:endParaRPr b="0"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94" name="Google Shape;394;g103fb4b570a_0_2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395" name="Google Shape;395;g103fb4b570a_0_25"/>
          <p:cNvGrpSpPr/>
          <p:nvPr/>
        </p:nvGrpSpPr>
        <p:grpSpPr>
          <a:xfrm>
            <a:off x="12658233" y="6744703"/>
            <a:ext cx="3514317" cy="595244"/>
            <a:chOff x="4404545" y="3301592"/>
            <a:chExt cx="782403" cy="129272"/>
          </a:xfrm>
        </p:grpSpPr>
        <p:sp>
          <p:nvSpPr>
            <p:cNvPr id="396" name="Google Shape;396;g103fb4b570a_0_2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Comfortaa Light"/>
                  <a:ea typeface="Comfortaa Light"/>
                  <a:cs typeface="Comfortaa Light"/>
                  <a:sym typeface="Comfortaa Light"/>
                </a:rPr>
                <a:t>B&amp;C</a:t>
              </a:r>
              <a:endParaRPr b="0" i="0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397" name="Google Shape;397;g103fb4b570a_0_2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398" name="Google Shape;398;g103fb4b570a_0_25"/>
          <p:cNvSpPr txBox="1"/>
          <p:nvPr/>
        </p:nvSpPr>
        <p:spPr>
          <a:xfrm>
            <a:off x="5693889" y="67175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99" name="Google Shape;399;g103fb4b570a_0_25"/>
          <p:cNvSpPr txBox="1"/>
          <p:nvPr/>
        </p:nvSpPr>
        <p:spPr>
          <a:xfrm>
            <a:off x="9186064" y="67175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0" name="Google Shape;400;g103fb4b570a_0_25"/>
          <p:cNvSpPr txBox="1"/>
          <p:nvPr/>
        </p:nvSpPr>
        <p:spPr>
          <a:xfrm>
            <a:off x="12706513" y="671500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01" name="Google Shape;401;g103fb4b570a_0_25"/>
          <p:cNvSpPr txBox="1"/>
          <p:nvPr/>
        </p:nvSpPr>
        <p:spPr>
          <a:xfrm>
            <a:off x="2125514" y="6714988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02" name="Google Shape;402;g103fb4b570a_0_25"/>
          <p:cNvGrpSpPr/>
          <p:nvPr/>
        </p:nvGrpSpPr>
        <p:grpSpPr>
          <a:xfrm>
            <a:off x="1890231" y="7551839"/>
            <a:ext cx="14507554" cy="1005270"/>
            <a:chOff x="4411970" y="2468673"/>
            <a:chExt cx="747292" cy="167428"/>
          </a:xfrm>
        </p:grpSpPr>
        <p:sp>
          <p:nvSpPr>
            <p:cNvPr id="403" name="Google Shape;403;g103fb4b570a_0_25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23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Q4</a:t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04" name="Google Shape;404;g103fb4b570a_0_25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1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405" name="Google Shape;405;g103fb4b570a_0_25"/>
          <p:cNvSpPr txBox="1"/>
          <p:nvPr/>
        </p:nvSpPr>
        <p:spPr>
          <a:xfrm>
            <a:off x="4534025" y="4104975"/>
            <a:ext cx="11391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The brachial plexus is formed by?</a:t>
            </a:r>
            <a:endParaRPr b="0" i="0" sz="22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406" name="Google Shape;406;g103fb4b570a_0_25"/>
          <p:cNvSpPr txBox="1"/>
          <p:nvPr/>
        </p:nvSpPr>
        <p:spPr>
          <a:xfrm>
            <a:off x="4534025" y="5858588"/>
            <a:ext cx="11391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Brachial plexus roots of C5 &amp; C6 unite to form?</a:t>
            </a:r>
            <a:endParaRPr b="0" i="0" sz="22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407" name="Google Shape;407;g103fb4b570a_0_25"/>
          <p:cNvSpPr txBox="1"/>
          <p:nvPr/>
        </p:nvSpPr>
        <p:spPr>
          <a:xfrm>
            <a:off x="4534025" y="7810100"/>
            <a:ext cx="11391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Action of Serratus anterior?</a:t>
            </a:r>
            <a:endParaRPr b="0" i="0" sz="22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408" name="Google Shape;408;g103fb4b570a_0_25"/>
          <p:cNvSpPr txBox="1"/>
          <p:nvPr/>
        </p:nvSpPr>
        <p:spPr>
          <a:xfrm>
            <a:off x="12915388" y="3029888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Subscapularis</a:t>
            </a:r>
            <a:endParaRPr b="0" i="0" sz="2200" u="none" cap="none" strike="noStrike">
              <a:solidFill>
                <a:schemeClr val="dk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grpSp>
        <p:nvGrpSpPr>
          <p:cNvPr id="409" name="Google Shape;409;g103fb4b570a_0_25"/>
          <p:cNvGrpSpPr/>
          <p:nvPr/>
        </p:nvGrpSpPr>
        <p:grpSpPr>
          <a:xfrm>
            <a:off x="9143962" y="8789953"/>
            <a:ext cx="3514317" cy="595244"/>
            <a:chOff x="4404545" y="3301592"/>
            <a:chExt cx="782403" cy="129272"/>
          </a:xfrm>
        </p:grpSpPr>
        <p:sp>
          <p:nvSpPr>
            <p:cNvPr id="410" name="Google Shape;410;g103fb4b570a_0_2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g103fb4b570a_0_2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2" name="Google Shape;412;g103fb4b570a_0_25"/>
          <p:cNvGrpSpPr/>
          <p:nvPr/>
        </p:nvGrpSpPr>
        <p:grpSpPr>
          <a:xfrm>
            <a:off x="2115441" y="8789953"/>
            <a:ext cx="3514317" cy="595244"/>
            <a:chOff x="4404545" y="3301592"/>
            <a:chExt cx="782403" cy="129272"/>
          </a:xfrm>
        </p:grpSpPr>
        <p:sp>
          <p:nvSpPr>
            <p:cNvPr id="413" name="Google Shape;413;g103fb4b570a_0_2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g103fb4b570a_0_2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5" name="Google Shape;415;g103fb4b570a_0_25"/>
          <p:cNvGrpSpPr/>
          <p:nvPr/>
        </p:nvGrpSpPr>
        <p:grpSpPr>
          <a:xfrm>
            <a:off x="5629698" y="8789953"/>
            <a:ext cx="3514317" cy="595244"/>
            <a:chOff x="4404545" y="3301592"/>
            <a:chExt cx="782403" cy="129272"/>
          </a:xfrm>
        </p:grpSpPr>
        <p:sp>
          <p:nvSpPr>
            <p:cNvPr id="416" name="Google Shape;416;g103fb4b570a_0_2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g103fb4b570a_0_2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8" name="Google Shape;418;g103fb4b570a_0_25"/>
          <p:cNvGrpSpPr/>
          <p:nvPr/>
        </p:nvGrpSpPr>
        <p:grpSpPr>
          <a:xfrm>
            <a:off x="12658233" y="8789953"/>
            <a:ext cx="3514317" cy="595244"/>
            <a:chOff x="4404545" y="3301592"/>
            <a:chExt cx="782403" cy="129272"/>
          </a:xfrm>
        </p:grpSpPr>
        <p:sp>
          <p:nvSpPr>
            <p:cNvPr id="419" name="Google Shape;419;g103fb4b570a_0_25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g103fb4b570a_0_25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1" name="Google Shape;421;g103fb4b570a_0_25"/>
          <p:cNvSpPr txBox="1"/>
          <p:nvPr/>
        </p:nvSpPr>
        <p:spPr>
          <a:xfrm>
            <a:off x="5693889" y="876277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g103fb4b570a_0_25"/>
          <p:cNvSpPr txBox="1"/>
          <p:nvPr/>
        </p:nvSpPr>
        <p:spPr>
          <a:xfrm>
            <a:off x="9262264" y="876277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g103fb4b570a_0_25"/>
          <p:cNvSpPr txBox="1"/>
          <p:nvPr/>
        </p:nvSpPr>
        <p:spPr>
          <a:xfrm>
            <a:off x="12782713" y="87602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g103fb4b570a_0_25"/>
          <p:cNvSpPr txBox="1"/>
          <p:nvPr/>
        </p:nvSpPr>
        <p:spPr>
          <a:xfrm>
            <a:off x="2125514" y="8760238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g103fb4b570a_0_25"/>
          <p:cNvSpPr txBox="1"/>
          <p:nvPr/>
        </p:nvSpPr>
        <p:spPr>
          <a:xfrm>
            <a:off x="2651800" y="8860300"/>
            <a:ext cx="2850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Draws the scapula forward </a:t>
            </a:r>
            <a:endParaRPr b="0" i="0" sz="15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426" name="Google Shape;426;g103fb4b570a_0_25"/>
          <p:cNvSpPr txBox="1"/>
          <p:nvPr/>
        </p:nvSpPr>
        <p:spPr>
          <a:xfrm>
            <a:off x="5961700" y="8760250"/>
            <a:ext cx="28503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500" u="none" cap="none" strike="noStrik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Draws the scapula outward </a:t>
            </a:r>
            <a:endParaRPr b="0" i="0" sz="1500" u="none" cap="none" strike="noStrike">
              <a:solidFill>
                <a:schemeClr val="dk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427" name="Google Shape;427;g103fb4b570a_0_25"/>
          <p:cNvSpPr txBox="1"/>
          <p:nvPr/>
        </p:nvSpPr>
        <p:spPr>
          <a:xfrm>
            <a:off x="9627238" y="8860300"/>
            <a:ext cx="2850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flexion of elbow</a:t>
            </a:r>
            <a:endParaRPr b="0" i="0" sz="22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428" name="Google Shape;428;g103fb4b570a_0_25"/>
          <p:cNvSpPr txBox="1"/>
          <p:nvPr/>
        </p:nvSpPr>
        <p:spPr>
          <a:xfrm>
            <a:off x="13292800" y="8769025"/>
            <a:ext cx="2850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extension of elbow</a:t>
            </a:r>
            <a:endParaRPr b="0" i="0" sz="21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429" name="Google Shape;429;g103fb4b570a_0_25"/>
          <p:cNvSpPr txBox="1"/>
          <p:nvPr/>
        </p:nvSpPr>
        <p:spPr>
          <a:xfrm>
            <a:off x="17049075" y="8416625"/>
            <a:ext cx="771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1- D</a:t>
            </a:r>
            <a:endParaRPr b="0" i="0" sz="14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2- C </a:t>
            </a:r>
            <a:endParaRPr b="0" i="0" sz="14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3- B</a:t>
            </a:r>
            <a:endParaRPr b="0" i="0" sz="14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4- B</a:t>
            </a:r>
            <a:endParaRPr b="0" i="0" sz="14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430" name="Google Shape;430;g103fb4b570a_0_25"/>
          <p:cNvSpPr txBox="1"/>
          <p:nvPr/>
        </p:nvSpPr>
        <p:spPr>
          <a:xfrm>
            <a:off x="207463" y="9715100"/>
            <a:ext cx="4287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Special thanks for 441 QBank!</a:t>
            </a:r>
            <a:endParaRPr b="0" i="0" sz="2000" u="none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g103fb4b570a_0_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3769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g103fb4b570a_0_147"/>
          <p:cNvSpPr txBox="1"/>
          <p:nvPr/>
        </p:nvSpPr>
        <p:spPr>
          <a:xfrm>
            <a:off x="2209012" y="318450"/>
            <a:ext cx="9199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3500" u="none" cap="none" strike="noStrike">
                <a:solidFill>
                  <a:srgbClr val="B45F06"/>
                </a:solidFill>
                <a:latin typeface="Comfortaa"/>
                <a:ea typeface="Comfortaa"/>
                <a:cs typeface="Comfortaa"/>
                <a:sym typeface="Comfortaa"/>
              </a:rPr>
              <a:t>MCQs:</a:t>
            </a:r>
            <a:endParaRPr b="0" i="0" sz="4900" u="none" cap="none" strike="noStrike">
              <a:solidFill>
                <a:srgbClr val="B45F06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37" name="Google Shape;437;g103fb4b570a_0_147"/>
          <p:cNvGrpSpPr/>
          <p:nvPr/>
        </p:nvGrpSpPr>
        <p:grpSpPr>
          <a:xfrm>
            <a:off x="9009124" y="3004328"/>
            <a:ext cx="3514317" cy="595244"/>
            <a:chOff x="4404545" y="3301592"/>
            <a:chExt cx="782403" cy="129272"/>
          </a:xfrm>
        </p:grpSpPr>
        <p:sp>
          <p:nvSpPr>
            <p:cNvPr id="438" name="Google Shape;438;g103fb4b570a_0_14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Comfortaa Light"/>
                  <a:ea typeface="Comfortaa Light"/>
                  <a:cs typeface="Comfortaa Light"/>
                  <a:sym typeface="Comfortaa Light"/>
                </a:rPr>
                <a:t>2 bones</a:t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39" name="Google Shape;439;g103fb4b570a_0_14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40" name="Google Shape;440;g103fb4b570a_0_147"/>
          <p:cNvGrpSpPr/>
          <p:nvPr/>
        </p:nvGrpSpPr>
        <p:grpSpPr>
          <a:xfrm>
            <a:off x="1890231" y="1713777"/>
            <a:ext cx="14507554" cy="1005270"/>
            <a:chOff x="4411970" y="2468673"/>
            <a:chExt cx="747292" cy="167428"/>
          </a:xfrm>
        </p:grpSpPr>
        <p:sp>
          <p:nvSpPr>
            <p:cNvPr id="441" name="Google Shape;441;g103fb4b570a_0_147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42" name="Google Shape;442;g103fb4b570a_0_147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Comfortaa Light"/>
                  <a:ea typeface="Comfortaa Light"/>
                  <a:cs typeface="Comfortaa Light"/>
                  <a:sym typeface="Comfortaa Light"/>
                </a:rPr>
                <a:t>                   Apex of axilla is bounded by? </a:t>
              </a:r>
              <a:endParaRPr b="0" i="0" sz="2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443" name="Google Shape;443;g103fb4b570a_0_147"/>
          <p:cNvSpPr txBox="1"/>
          <p:nvPr/>
        </p:nvSpPr>
        <p:spPr>
          <a:xfrm>
            <a:off x="2063690" y="1936263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Q5</a:t>
            </a:r>
            <a:endParaRPr b="1" i="0" sz="23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44" name="Google Shape;444;g103fb4b570a_0_147"/>
          <p:cNvGrpSpPr/>
          <p:nvPr/>
        </p:nvGrpSpPr>
        <p:grpSpPr>
          <a:xfrm>
            <a:off x="1890231" y="3863933"/>
            <a:ext cx="14507554" cy="1005287"/>
            <a:chOff x="4411970" y="2468673"/>
            <a:chExt cx="747292" cy="167428"/>
          </a:xfrm>
        </p:grpSpPr>
        <p:sp>
          <p:nvSpPr>
            <p:cNvPr id="445" name="Google Shape;445;g103fb4b570a_0_147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46" name="Google Shape;446;g103fb4b570a_0_147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47" name="Google Shape;447;g103fb4b570a_0_147"/>
          <p:cNvGrpSpPr/>
          <p:nvPr/>
        </p:nvGrpSpPr>
        <p:grpSpPr>
          <a:xfrm>
            <a:off x="1980602" y="3004328"/>
            <a:ext cx="3514317" cy="595244"/>
            <a:chOff x="4404545" y="3301592"/>
            <a:chExt cx="782403" cy="129272"/>
          </a:xfrm>
        </p:grpSpPr>
        <p:sp>
          <p:nvSpPr>
            <p:cNvPr id="448" name="Google Shape;448;g103fb4b570a_0_14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Comfortaa Light"/>
                  <a:ea typeface="Comfortaa Light"/>
                  <a:cs typeface="Comfortaa Light"/>
                  <a:sym typeface="Comfortaa Light"/>
                </a:rPr>
                <a:t>4 bones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49" name="Google Shape;449;g103fb4b570a_0_14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50" name="Google Shape;450;g103fb4b570a_0_147"/>
          <p:cNvGrpSpPr/>
          <p:nvPr/>
        </p:nvGrpSpPr>
        <p:grpSpPr>
          <a:xfrm>
            <a:off x="5494862" y="3004328"/>
            <a:ext cx="3514317" cy="595244"/>
            <a:chOff x="4404545" y="3301592"/>
            <a:chExt cx="782403" cy="129272"/>
          </a:xfrm>
        </p:grpSpPr>
        <p:sp>
          <p:nvSpPr>
            <p:cNvPr id="451" name="Google Shape;451;g103fb4b570a_0_14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Comfortaa Light"/>
                  <a:ea typeface="Comfortaa Light"/>
                  <a:cs typeface="Comfortaa Light"/>
                  <a:sym typeface="Comfortaa Light"/>
                </a:rPr>
                <a:t>3 bones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52" name="Google Shape;452;g103fb4b570a_0_14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53" name="Google Shape;453;g103fb4b570a_0_147"/>
          <p:cNvGrpSpPr/>
          <p:nvPr/>
        </p:nvGrpSpPr>
        <p:grpSpPr>
          <a:xfrm>
            <a:off x="12523396" y="3004328"/>
            <a:ext cx="3514317" cy="595244"/>
            <a:chOff x="4404545" y="3301592"/>
            <a:chExt cx="782403" cy="129272"/>
          </a:xfrm>
        </p:grpSpPr>
        <p:sp>
          <p:nvSpPr>
            <p:cNvPr id="454" name="Google Shape;454;g103fb4b570a_0_14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2200" u="none" cap="none" strike="noStrike">
                  <a:solidFill>
                    <a:schemeClr val="dk1"/>
                  </a:solidFill>
                  <a:latin typeface="Comfortaa Light"/>
                  <a:ea typeface="Comfortaa Light"/>
                  <a:cs typeface="Comfortaa Light"/>
                  <a:sym typeface="Comfortaa Light"/>
                </a:rPr>
                <a:t>5 bones</a:t>
              </a:r>
              <a:endParaRPr b="0"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55" name="Google Shape;455;g103fb4b570a_0_14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456" name="Google Shape;456;g103fb4b570a_0_147"/>
          <p:cNvSpPr txBox="1"/>
          <p:nvPr/>
        </p:nvSpPr>
        <p:spPr>
          <a:xfrm>
            <a:off x="1980600" y="4059075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Q6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57" name="Google Shape;457;g103fb4b570a_0_147"/>
          <p:cNvSpPr txBox="1"/>
          <p:nvPr/>
        </p:nvSpPr>
        <p:spPr>
          <a:xfrm>
            <a:off x="5559052" y="29771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58" name="Google Shape;458;g103fb4b570a_0_147"/>
          <p:cNvGrpSpPr/>
          <p:nvPr/>
        </p:nvGrpSpPr>
        <p:grpSpPr>
          <a:xfrm>
            <a:off x="1890231" y="5659934"/>
            <a:ext cx="14507554" cy="1005287"/>
            <a:chOff x="4411970" y="2468673"/>
            <a:chExt cx="747292" cy="167428"/>
          </a:xfrm>
        </p:grpSpPr>
        <p:sp>
          <p:nvSpPr>
            <p:cNvPr id="459" name="Google Shape;459;g103fb4b570a_0_147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60" name="Google Shape;460;g103fb4b570a_0_147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4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       Winging of scapula can be caused by ?</a:t>
              </a:r>
              <a:endParaRPr b="0" i="0" sz="2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461" name="Google Shape;461;g103fb4b570a_0_147"/>
          <p:cNvSpPr txBox="1"/>
          <p:nvPr/>
        </p:nvSpPr>
        <p:spPr>
          <a:xfrm>
            <a:off x="1980600" y="5855075"/>
            <a:ext cx="771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Q7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62" name="Google Shape;462;g103fb4b570a_0_147"/>
          <p:cNvSpPr txBox="1"/>
          <p:nvPr/>
        </p:nvSpPr>
        <p:spPr>
          <a:xfrm>
            <a:off x="9041227" y="29771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63" name="Google Shape;463;g103fb4b570a_0_147"/>
          <p:cNvSpPr txBox="1"/>
          <p:nvPr/>
        </p:nvSpPr>
        <p:spPr>
          <a:xfrm>
            <a:off x="12523400" y="297587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64" name="Google Shape;464;g103fb4b570a_0_147"/>
          <p:cNvSpPr txBox="1"/>
          <p:nvPr/>
        </p:nvSpPr>
        <p:spPr>
          <a:xfrm>
            <a:off x="1990677" y="2974613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65" name="Google Shape;465;g103fb4b570a_0_147"/>
          <p:cNvGrpSpPr/>
          <p:nvPr/>
        </p:nvGrpSpPr>
        <p:grpSpPr>
          <a:xfrm>
            <a:off x="9143962" y="4930128"/>
            <a:ext cx="3514317" cy="595244"/>
            <a:chOff x="4404545" y="3301592"/>
            <a:chExt cx="782403" cy="129272"/>
          </a:xfrm>
        </p:grpSpPr>
        <p:sp>
          <p:nvSpPr>
            <p:cNvPr id="466" name="Google Shape;466;g103fb4b570a_0_14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omfortaa Light"/>
                  <a:ea typeface="Comfortaa Light"/>
                  <a:cs typeface="Comfortaa Light"/>
                  <a:sym typeface="Comfortaa Light"/>
                </a:rPr>
                <a:t>      Musculocuteaneous nerve</a:t>
              </a:r>
              <a:endParaRPr b="0" i="0" sz="1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67" name="Google Shape;467;g103fb4b570a_0_14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68" name="Google Shape;468;g103fb4b570a_0_147"/>
          <p:cNvGrpSpPr/>
          <p:nvPr/>
        </p:nvGrpSpPr>
        <p:grpSpPr>
          <a:xfrm>
            <a:off x="2115441" y="4930128"/>
            <a:ext cx="3514317" cy="595244"/>
            <a:chOff x="4404545" y="3301592"/>
            <a:chExt cx="782403" cy="129272"/>
          </a:xfrm>
        </p:grpSpPr>
        <p:sp>
          <p:nvSpPr>
            <p:cNvPr id="469" name="Google Shape;469;g103fb4b570a_0_14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omfortaa Light"/>
                  <a:ea typeface="Comfortaa Light"/>
                  <a:cs typeface="Comfortaa Light"/>
                  <a:sym typeface="Comfortaa Light"/>
                </a:rPr>
                <a:t>Lateral pectoral nerve</a:t>
              </a:r>
              <a:endParaRPr b="0"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70" name="Google Shape;470;g103fb4b570a_0_14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71" name="Google Shape;471;g103fb4b570a_0_147"/>
          <p:cNvGrpSpPr/>
          <p:nvPr/>
        </p:nvGrpSpPr>
        <p:grpSpPr>
          <a:xfrm>
            <a:off x="5629698" y="4930128"/>
            <a:ext cx="3514317" cy="595244"/>
            <a:chOff x="4404545" y="3301592"/>
            <a:chExt cx="782403" cy="129272"/>
          </a:xfrm>
        </p:grpSpPr>
        <p:sp>
          <p:nvSpPr>
            <p:cNvPr id="472" name="Google Shape;472;g103fb4b570a_0_14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omfortaa Light"/>
                  <a:ea typeface="Comfortaa Light"/>
                  <a:cs typeface="Comfortaa Light"/>
                  <a:sym typeface="Comfortaa Light"/>
                </a:rPr>
                <a:t>Ulnar nerve</a:t>
              </a:r>
              <a:endParaRPr b="0" i="0" sz="16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73" name="Google Shape;473;g103fb4b570a_0_14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74" name="Google Shape;474;g103fb4b570a_0_147"/>
          <p:cNvGrpSpPr/>
          <p:nvPr/>
        </p:nvGrpSpPr>
        <p:grpSpPr>
          <a:xfrm>
            <a:off x="12658233" y="4930128"/>
            <a:ext cx="3514317" cy="595244"/>
            <a:chOff x="4404545" y="3301592"/>
            <a:chExt cx="782403" cy="129272"/>
          </a:xfrm>
        </p:grpSpPr>
        <p:sp>
          <p:nvSpPr>
            <p:cNvPr id="475" name="Google Shape;475;g103fb4b570a_0_14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dk1"/>
                  </a:solidFill>
                  <a:latin typeface="Comfortaa Light"/>
                  <a:ea typeface="Comfortaa Light"/>
                  <a:cs typeface="Comfortaa Light"/>
                  <a:sym typeface="Comfortaa Light"/>
                </a:rPr>
                <a:t>Median nerve</a:t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76" name="Google Shape;476;g103fb4b570a_0_14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477" name="Google Shape;477;g103fb4b570a_0_147"/>
          <p:cNvSpPr txBox="1"/>
          <p:nvPr/>
        </p:nvSpPr>
        <p:spPr>
          <a:xfrm>
            <a:off x="5693889" y="494897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8" name="Google Shape;478;g103fb4b570a_0_147"/>
          <p:cNvSpPr txBox="1"/>
          <p:nvPr/>
        </p:nvSpPr>
        <p:spPr>
          <a:xfrm>
            <a:off x="9186064" y="49029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79" name="Google Shape;479;g103fb4b570a_0_147"/>
          <p:cNvSpPr txBox="1"/>
          <p:nvPr/>
        </p:nvSpPr>
        <p:spPr>
          <a:xfrm>
            <a:off x="12678238" y="494897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80" name="Google Shape;480;g103fb4b570a_0_147"/>
          <p:cNvSpPr txBox="1"/>
          <p:nvPr/>
        </p:nvSpPr>
        <p:spPr>
          <a:xfrm>
            <a:off x="2201714" y="4900413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81" name="Google Shape;481;g103fb4b570a_0_147"/>
          <p:cNvGrpSpPr/>
          <p:nvPr/>
        </p:nvGrpSpPr>
        <p:grpSpPr>
          <a:xfrm>
            <a:off x="9143962" y="6744703"/>
            <a:ext cx="3514317" cy="595244"/>
            <a:chOff x="4404545" y="3301592"/>
            <a:chExt cx="782403" cy="129272"/>
          </a:xfrm>
        </p:grpSpPr>
        <p:sp>
          <p:nvSpPr>
            <p:cNvPr id="482" name="Google Shape;482;g103fb4b570a_0_14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83" name="Google Shape;483;g103fb4b570a_0_14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84" name="Google Shape;484;g103fb4b570a_0_147"/>
          <p:cNvGrpSpPr/>
          <p:nvPr/>
        </p:nvGrpSpPr>
        <p:grpSpPr>
          <a:xfrm>
            <a:off x="2115441" y="6744703"/>
            <a:ext cx="3514317" cy="595244"/>
            <a:chOff x="4404545" y="3301592"/>
            <a:chExt cx="782403" cy="129272"/>
          </a:xfrm>
        </p:grpSpPr>
        <p:sp>
          <p:nvSpPr>
            <p:cNvPr id="485" name="Google Shape;485;g103fb4b570a_0_14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86" name="Google Shape;486;g103fb4b570a_0_14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87" name="Google Shape;487;g103fb4b570a_0_147"/>
          <p:cNvGrpSpPr/>
          <p:nvPr/>
        </p:nvGrpSpPr>
        <p:grpSpPr>
          <a:xfrm>
            <a:off x="5629698" y="6744703"/>
            <a:ext cx="3514317" cy="595244"/>
            <a:chOff x="4404545" y="3301592"/>
            <a:chExt cx="782403" cy="129272"/>
          </a:xfrm>
        </p:grpSpPr>
        <p:sp>
          <p:nvSpPr>
            <p:cNvPr id="488" name="Google Shape;488;g103fb4b570a_0_14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89" name="Google Shape;489;g103fb4b570a_0_14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490" name="Google Shape;490;g103fb4b570a_0_147"/>
          <p:cNvGrpSpPr/>
          <p:nvPr/>
        </p:nvGrpSpPr>
        <p:grpSpPr>
          <a:xfrm>
            <a:off x="12658233" y="6744703"/>
            <a:ext cx="3514317" cy="595244"/>
            <a:chOff x="4404545" y="3301592"/>
            <a:chExt cx="782403" cy="129272"/>
          </a:xfrm>
        </p:grpSpPr>
        <p:sp>
          <p:nvSpPr>
            <p:cNvPr id="491" name="Google Shape;491;g103fb4b570a_0_14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92" name="Google Shape;492;g103fb4b570a_0_14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493" name="Google Shape;493;g103fb4b570a_0_147"/>
          <p:cNvSpPr txBox="1"/>
          <p:nvPr/>
        </p:nvSpPr>
        <p:spPr>
          <a:xfrm>
            <a:off x="5693889" y="67175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94" name="Google Shape;494;g103fb4b570a_0_147"/>
          <p:cNvSpPr txBox="1"/>
          <p:nvPr/>
        </p:nvSpPr>
        <p:spPr>
          <a:xfrm>
            <a:off x="9186064" y="67175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95" name="Google Shape;495;g103fb4b570a_0_147"/>
          <p:cNvSpPr txBox="1"/>
          <p:nvPr/>
        </p:nvSpPr>
        <p:spPr>
          <a:xfrm>
            <a:off x="12706513" y="671500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96" name="Google Shape;496;g103fb4b570a_0_147"/>
          <p:cNvSpPr txBox="1"/>
          <p:nvPr/>
        </p:nvSpPr>
        <p:spPr>
          <a:xfrm>
            <a:off x="2125514" y="6714988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497" name="Google Shape;497;g103fb4b570a_0_147"/>
          <p:cNvGrpSpPr/>
          <p:nvPr/>
        </p:nvGrpSpPr>
        <p:grpSpPr>
          <a:xfrm>
            <a:off x="1890231" y="7551839"/>
            <a:ext cx="14507554" cy="1005270"/>
            <a:chOff x="4411970" y="2468673"/>
            <a:chExt cx="747292" cy="167428"/>
          </a:xfrm>
        </p:grpSpPr>
        <p:sp>
          <p:nvSpPr>
            <p:cNvPr id="498" name="Google Shape;498;g103fb4b570a_0_147"/>
            <p:cNvSpPr/>
            <p:nvPr/>
          </p:nvSpPr>
          <p:spPr>
            <a:xfrm>
              <a:off x="4411970" y="2468673"/>
              <a:ext cx="120348" cy="167425"/>
            </a:xfrm>
            <a:custGeom>
              <a:rect b="b" l="l" r="r" t="t"/>
              <a:pathLst>
                <a:path extrusionOk="0" h="3708" w="4789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US" sz="23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Q8</a:t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499" name="Google Shape;499;g103fb4b570a_0_147"/>
            <p:cNvSpPr/>
            <p:nvPr/>
          </p:nvSpPr>
          <p:spPr>
            <a:xfrm>
              <a:off x="4458980" y="2468676"/>
              <a:ext cx="700282" cy="167425"/>
            </a:xfrm>
            <a:custGeom>
              <a:rect b="b" l="l" r="r" t="t"/>
              <a:pathLst>
                <a:path extrusionOk="0" h="3708" w="1317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solidFill>
              <a:srgbClr val="FCE5CD"/>
            </a:solidFill>
            <a:ln cap="flat" cmpd="sng" w="1905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-US" sz="2100" u="none" cap="none" strike="noStrike">
                  <a:solidFill>
                    <a:srgbClr val="000000"/>
                  </a:solidFill>
                  <a:latin typeface="Comfortaa"/>
                  <a:ea typeface="Comfortaa"/>
                  <a:cs typeface="Comfortaa"/>
                  <a:sym typeface="Comfortaa"/>
                </a:rPr>
                <a:t>                   Where cords can be found ?</a:t>
              </a:r>
              <a:endParaRPr b="0" i="0" sz="21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500" name="Google Shape;500;g103fb4b570a_0_147"/>
          <p:cNvGrpSpPr/>
          <p:nvPr/>
        </p:nvGrpSpPr>
        <p:grpSpPr>
          <a:xfrm>
            <a:off x="9168724" y="8603928"/>
            <a:ext cx="3514317" cy="595244"/>
            <a:chOff x="4404545" y="3301592"/>
            <a:chExt cx="782403" cy="129272"/>
          </a:xfrm>
        </p:grpSpPr>
        <p:sp>
          <p:nvSpPr>
            <p:cNvPr id="501" name="Google Shape;501;g103fb4b570a_0_14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02" name="Google Shape;502;g103fb4b570a_0_14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503" name="Google Shape;503;g103fb4b570a_0_147"/>
          <p:cNvGrpSpPr/>
          <p:nvPr/>
        </p:nvGrpSpPr>
        <p:grpSpPr>
          <a:xfrm>
            <a:off x="2140202" y="8603928"/>
            <a:ext cx="3514317" cy="595244"/>
            <a:chOff x="4404545" y="3301592"/>
            <a:chExt cx="782403" cy="129272"/>
          </a:xfrm>
        </p:grpSpPr>
        <p:sp>
          <p:nvSpPr>
            <p:cNvPr id="504" name="Google Shape;504;g103fb4b570a_0_14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05" name="Google Shape;505;g103fb4b570a_0_14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grpSp>
        <p:nvGrpSpPr>
          <p:cNvPr id="506" name="Google Shape;506;g103fb4b570a_0_147"/>
          <p:cNvGrpSpPr/>
          <p:nvPr/>
        </p:nvGrpSpPr>
        <p:grpSpPr>
          <a:xfrm>
            <a:off x="12682996" y="8603928"/>
            <a:ext cx="3514317" cy="595244"/>
            <a:chOff x="4404545" y="3301592"/>
            <a:chExt cx="782403" cy="129272"/>
          </a:xfrm>
        </p:grpSpPr>
        <p:sp>
          <p:nvSpPr>
            <p:cNvPr id="507" name="Google Shape;507;g103fb4b570a_0_14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7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08" name="Google Shape;508;g103fb4b570a_0_14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509" name="Google Shape;509;g103fb4b570a_0_147"/>
          <p:cNvSpPr txBox="1"/>
          <p:nvPr/>
        </p:nvSpPr>
        <p:spPr>
          <a:xfrm>
            <a:off x="5718652" y="85767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510" name="Google Shape;510;g103fb4b570a_0_147"/>
          <p:cNvGrpSpPr/>
          <p:nvPr/>
        </p:nvGrpSpPr>
        <p:grpSpPr>
          <a:xfrm>
            <a:off x="5654462" y="8603928"/>
            <a:ext cx="3514317" cy="595244"/>
            <a:chOff x="4404545" y="3301592"/>
            <a:chExt cx="782403" cy="129272"/>
          </a:xfrm>
        </p:grpSpPr>
        <p:sp>
          <p:nvSpPr>
            <p:cNvPr id="511" name="Google Shape;511;g103fb4b570a_0_147"/>
            <p:cNvSpPr/>
            <p:nvPr/>
          </p:nvSpPr>
          <p:spPr>
            <a:xfrm>
              <a:off x="4404545" y="3301592"/>
              <a:ext cx="782403" cy="129272"/>
            </a:xfrm>
            <a:custGeom>
              <a:rect b="b" l="l" r="r" t="t"/>
              <a:pathLst>
                <a:path extrusionOk="0" h="2863" w="17328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  <p:sp>
          <p:nvSpPr>
            <p:cNvPr id="512" name="Google Shape;512;g103fb4b570a_0_147"/>
            <p:cNvSpPr/>
            <p:nvPr/>
          </p:nvSpPr>
          <p:spPr>
            <a:xfrm>
              <a:off x="4420869" y="3318308"/>
              <a:ext cx="92621" cy="95856"/>
            </a:xfrm>
            <a:custGeom>
              <a:rect b="b" l="l" r="r" t="t"/>
              <a:pathLst>
                <a:path extrusionOk="0" h="2563" w="2664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solidFill>
              <a:srgbClr val="FCE5CD"/>
            </a:solidFill>
            <a:ln cap="flat" cmpd="sng" w="38100">
              <a:solidFill>
                <a:srgbClr val="F9CB9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endParaRPr>
            </a:p>
          </p:txBody>
        </p:sp>
      </p:grpSp>
      <p:sp>
        <p:nvSpPr>
          <p:cNvPr id="513" name="Google Shape;513;g103fb4b570a_0_147"/>
          <p:cNvSpPr txBox="1"/>
          <p:nvPr/>
        </p:nvSpPr>
        <p:spPr>
          <a:xfrm>
            <a:off x="9287027" y="8576750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14" name="Google Shape;514;g103fb4b570a_0_147"/>
          <p:cNvSpPr txBox="1"/>
          <p:nvPr/>
        </p:nvSpPr>
        <p:spPr>
          <a:xfrm>
            <a:off x="12807475" y="857422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15" name="Google Shape;515;g103fb4b570a_0_147"/>
          <p:cNvSpPr txBox="1"/>
          <p:nvPr/>
        </p:nvSpPr>
        <p:spPr>
          <a:xfrm>
            <a:off x="2150277" y="8574213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16" name="Google Shape;516;g103fb4b570a_0_147"/>
          <p:cNvSpPr txBox="1"/>
          <p:nvPr/>
        </p:nvSpPr>
        <p:spPr>
          <a:xfrm>
            <a:off x="5718639" y="8540875"/>
            <a:ext cx="4509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endParaRPr b="0" i="0" sz="29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17" name="Google Shape;517;g103fb4b570a_0_147"/>
          <p:cNvSpPr txBox="1"/>
          <p:nvPr/>
        </p:nvSpPr>
        <p:spPr>
          <a:xfrm>
            <a:off x="4414125" y="4107500"/>
            <a:ext cx="11391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All of the following branches originate from the lateral cords except for?</a:t>
            </a:r>
            <a:endParaRPr b="0" i="0" sz="2200" u="none" cap="none" strike="noStrike">
              <a:solidFill>
                <a:schemeClr val="dk1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518" name="Google Shape;518;g103fb4b570a_0_147"/>
          <p:cNvSpPr txBox="1"/>
          <p:nvPr/>
        </p:nvSpPr>
        <p:spPr>
          <a:xfrm>
            <a:off x="17049075" y="8416625"/>
            <a:ext cx="7713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5- B</a:t>
            </a:r>
            <a:endParaRPr b="0" i="0" sz="14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6- B</a:t>
            </a:r>
            <a:endParaRPr b="0" i="0" sz="14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7- C</a:t>
            </a:r>
            <a:endParaRPr b="0" i="0" sz="14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8- A</a:t>
            </a:r>
            <a:endParaRPr b="0" i="0" sz="14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519" name="Google Shape;519;g103fb4b570a_0_147"/>
          <p:cNvSpPr txBox="1"/>
          <p:nvPr/>
        </p:nvSpPr>
        <p:spPr>
          <a:xfrm>
            <a:off x="2652625" y="6772900"/>
            <a:ext cx="28422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Damage of axillary nerve</a:t>
            </a:r>
            <a:endParaRPr b="0" i="0" sz="14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520" name="Google Shape;520;g103fb4b570a_0_147"/>
          <p:cNvSpPr txBox="1"/>
          <p:nvPr/>
        </p:nvSpPr>
        <p:spPr>
          <a:xfrm>
            <a:off x="6223275" y="6760600"/>
            <a:ext cx="28422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Damage of thoracodorsal nerve</a:t>
            </a:r>
            <a:endParaRPr b="0" i="0" sz="14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521" name="Google Shape;521;g103fb4b570a_0_147"/>
          <p:cNvSpPr txBox="1"/>
          <p:nvPr/>
        </p:nvSpPr>
        <p:spPr>
          <a:xfrm>
            <a:off x="9726500" y="6747000"/>
            <a:ext cx="28422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Damage of long thoracic nerve</a:t>
            </a:r>
            <a:endParaRPr b="0" i="0" sz="14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522" name="Google Shape;522;g103fb4b570a_0_147"/>
          <p:cNvSpPr txBox="1"/>
          <p:nvPr/>
        </p:nvSpPr>
        <p:spPr>
          <a:xfrm flipH="1">
            <a:off x="13205675" y="6851646"/>
            <a:ext cx="28422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B&amp;C</a:t>
            </a:r>
            <a:endParaRPr b="0" i="0" sz="14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523" name="Google Shape;523;g103fb4b570a_0_147"/>
          <p:cNvSpPr txBox="1"/>
          <p:nvPr/>
        </p:nvSpPr>
        <p:spPr>
          <a:xfrm>
            <a:off x="3429000" y="8694025"/>
            <a:ext cx="14847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In axilla</a:t>
            </a:r>
            <a:r>
              <a:rPr b="0" i="0" lang="en-US" sz="1400" u="none" cap="none" strike="noStrike">
                <a:solidFill>
                  <a:srgbClr val="00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524" name="Google Shape;524;g103fb4b570a_0_147"/>
          <p:cNvSpPr txBox="1"/>
          <p:nvPr/>
        </p:nvSpPr>
        <p:spPr>
          <a:xfrm>
            <a:off x="5530675" y="8576731"/>
            <a:ext cx="42228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 posterior triangle of the neck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g103fb4b570a_0_147"/>
          <p:cNvSpPr txBox="1"/>
          <p:nvPr/>
        </p:nvSpPr>
        <p:spPr>
          <a:xfrm>
            <a:off x="9036200" y="8532106"/>
            <a:ext cx="42228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 anterior triangle of the neck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g103fb4b570a_0_147"/>
          <p:cNvSpPr txBox="1"/>
          <p:nvPr/>
        </p:nvSpPr>
        <p:spPr>
          <a:xfrm>
            <a:off x="12328763" y="8576731"/>
            <a:ext cx="4222800" cy="7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Behind clavicle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g103fb4b570a_0_147"/>
          <p:cNvSpPr txBox="1"/>
          <p:nvPr/>
        </p:nvSpPr>
        <p:spPr>
          <a:xfrm>
            <a:off x="207463" y="9715100"/>
            <a:ext cx="4287000" cy="4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Special thanks for 441 QBank!</a:t>
            </a:r>
            <a:endParaRPr b="0" i="0" sz="2000" u="none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02d38b9cfc_0_165"/>
          <p:cNvSpPr txBox="1"/>
          <p:nvPr>
            <p:ph type="title"/>
          </p:nvPr>
        </p:nvSpPr>
        <p:spPr>
          <a:xfrm>
            <a:off x="4975771" y="562805"/>
            <a:ext cx="8336400" cy="10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50">
            <a:spAutoFit/>
          </a:bodyPr>
          <a:lstStyle/>
          <a:p>
            <a:pPr indent="0" lvl="0" marL="4000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950">
                <a:latin typeface="Caveat"/>
                <a:ea typeface="Caveat"/>
                <a:cs typeface="Caveat"/>
                <a:sym typeface="Caveat"/>
              </a:rPr>
              <a:t>Done by the amazing team</a:t>
            </a:r>
            <a:endParaRPr sz="695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33" name="Google Shape;533;g102d38b9cfc_0_165"/>
          <p:cNvSpPr txBox="1"/>
          <p:nvPr/>
        </p:nvSpPr>
        <p:spPr>
          <a:xfrm>
            <a:off x="1511709" y="3862800"/>
            <a:ext cx="49038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Team leaders: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Arwa Alghamdi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Deema Aljuribah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Razan Alnufaie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534" name="Google Shape;534;g102d38b9cfc_0_165"/>
          <p:cNvGrpSpPr/>
          <p:nvPr/>
        </p:nvGrpSpPr>
        <p:grpSpPr>
          <a:xfrm>
            <a:off x="387915" y="9236907"/>
            <a:ext cx="1123783" cy="785323"/>
            <a:chOff x="5156931" y="2922194"/>
            <a:chExt cx="324699" cy="347611"/>
          </a:xfrm>
        </p:grpSpPr>
        <p:sp>
          <p:nvSpPr>
            <p:cNvPr id="535" name="Google Shape;535;g102d38b9cfc_0_165"/>
            <p:cNvSpPr/>
            <p:nvPr/>
          </p:nvSpPr>
          <p:spPr>
            <a:xfrm>
              <a:off x="5160706" y="3072982"/>
              <a:ext cx="317149" cy="43543"/>
            </a:xfrm>
            <a:custGeom>
              <a:rect b="b" l="l" r="r" t="t"/>
              <a:pathLst>
                <a:path extrusionOk="0" h="1661" w="12098">
                  <a:moveTo>
                    <a:pt x="15" y="1"/>
                  </a:moveTo>
                  <a:lnTo>
                    <a:pt x="0" y="1661"/>
                  </a:lnTo>
                  <a:lnTo>
                    <a:pt x="12097" y="1661"/>
                  </a:lnTo>
                  <a:lnTo>
                    <a:pt x="12083" y="1"/>
                  </a:ln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g102d38b9cfc_0_165"/>
            <p:cNvSpPr/>
            <p:nvPr/>
          </p:nvSpPr>
          <p:spPr>
            <a:xfrm>
              <a:off x="5258330" y="2922194"/>
              <a:ext cx="128689" cy="62261"/>
            </a:xfrm>
            <a:custGeom>
              <a:rect b="b" l="l" r="r" t="t"/>
              <a:pathLst>
                <a:path extrusionOk="0" h="2375" w="4909">
                  <a:moveTo>
                    <a:pt x="2453" y="0"/>
                  </a:moveTo>
                  <a:cubicBezTo>
                    <a:pt x="2397" y="0"/>
                    <a:pt x="2339" y="22"/>
                    <a:pt x="2296" y="65"/>
                  </a:cubicBezTo>
                  <a:lnTo>
                    <a:pt x="997" y="1364"/>
                  </a:lnTo>
                  <a:lnTo>
                    <a:pt x="1" y="2375"/>
                  </a:lnTo>
                  <a:lnTo>
                    <a:pt x="4909" y="2375"/>
                  </a:lnTo>
                  <a:lnTo>
                    <a:pt x="2599" y="65"/>
                  </a:lnTo>
                  <a:cubicBezTo>
                    <a:pt x="2563" y="22"/>
                    <a:pt x="2509" y="0"/>
                    <a:pt x="2453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g102d38b9cfc_0_165"/>
            <p:cNvSpPr/>
            <p:nvPr/>
          </p:nvSpPr>
          <p:spPr>
            <a:xfrm>
              <a:off x="5258330" y="2957951"/>
              <a:ext cx="128689" cy="26503"/>
            </a:xfrm>
            <a:custGeom>
              <a:rect b="b" l="l" r="r" t="t"/>
              <a:pathLst>
                <a:path extrusionOk="0" h="1011" w="4909">
                  <a:moveTo>
                    <a:pt x="997" y="0"/>
                  </a:moveTo>
                  <a:lnTo>
                    <a:pt x="1" y="1011"/>
                  </a:lnTo>
                  <a:lnTo>
                    <a:pt x="4909" y="1011"/>
                  </a:lnTo>
                  <a:lnTo>
                    <a:pt x="3913" y="0"/>
                  </a:lnTo>
                  <a:close/>
                </a:path>
              </a:pathLst>
            </a:custGeom>
            <a:solidFill>
              <a:srgbClr val="94A5B3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g102d38b9cfc_0_165"/>
            <p:cNvSpPr/>
            <p:nvPr/>
          </p:nvSpPr>
          <p:spPr>
            <a:xfrm>
              <a:off x="5180000" y="2975358"/>
              <a:ext cx="278561" cy="260761"/>
            </a:xfrm>
            <a:custGeom>
              <a:rect b="b" l="l" r="r" t="t"/>
              <a:pathLst>
                <a:path extrusionOk="0" h="9947" w="10626">
                  <a:moveTo>
                    <a:pt x="217" y="0"/>
                  </a:moveTo>
                  <a:cubicBezTo>
                    <a:pt x="102" y="0"/>
                    <a:pt x="1" y="102"/>
                    <a:pt x="1" y="217"/>
                  </a:cubicBezTo>
                  <a:lnTo>
                    <a:pt x="1" y="9946"/>
                  </a:lnTo>
                  <a:lnTo>
                    <a:pt x="10625" y="9946"/>
                  </a:lnTo>
                  <a:lnTo>
                    <a:pt x="10625" y="217"/>
                  </a:lnTo>
                  <a:cubicBezTo>
                    <a:pt x="10625" y="102"/>
                    <a:pt x="10524" y="0"/>
                    <a:pt x="10409" y="0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g102d38b9cfc_0_165"/>
            <p:cNvSpPr/>
            <p:nvPr/>
          </p:nvSpPr>
          <p:spPr>
            <a:xfrm>
              <a:off x="5438847" y="2975358"/>
              <a:ext cx="19714" cy="260761"/>
            </a:xfrm>
            <a:custGeom>
              <a:rect b="b" l="l" r="r" t="t"/>
              <a:pathLst>
                <a:path extrusionOk="0" h="9947" w="752">
                  <a:moveTo>
                    <a:pt x="1" y="0"/>
                  </a:moveTo>
                  <a:lnTo>
                    <a:pt x="1" y="9946"/>
                  </a:lnTo>
                  <a:lnTo>
                    <a:pt x="751" y="9946"/>
                  </a:lnTo>
                  <a:lnTo>
                    <a:pt x="751" y="217"/>
                  </a:lnTo>
                  <a:cubicBezTo>
                    <a:pt x="751" y="102"/>
                    <a:pt x="650" y="0"/>
                    <a:pt x="535" y="0"/>
                  </a:cubicBez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g102d38b9cfc_0_165"/>
            <p:cNvSpPr/>
            <p:nvPr/>
          </p:nvSpPr>
          <p:spPr>
            <a:xfrm>
              <a:off x="5180000" y="3062785"/>
              <a:ext cx="278561" cy="172967"/>
            </a:xfrm>
            <a:custGeom>
              <a:rect b="b" l="l" r="r" t="t"/>
              <a:pathLst>
                <a:path extrusionOk="0" h="6598" w="10626">
                  <a:moveTo>
                    <a:pt x="1" y="0"/>
                  </a:moveTo>
                  <a:lnTo>
                    <a:pt x="1" y="6597"/>
                  </a:lnTo>
                  <a:lnTo>
                    <a:pt x="10625" y="6597"/>
                  </a:lnTo>
                  <a:lnTo>
                    <a:pt x="10625" y="0"/>
                  </a:lnTo>
                  <a:lnTo>
                    <a:pt x="5313" y="379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F3F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g102d38b9cfc_0_165"/>
            <p:cNvSpPr/>
            <p:nvPr/>
          </p:nvSpPr>
          <p:spPr>
            <a:xfrm>
              <a:off x="5221262" y="3114192"/>
              <a:ext cx="196953" cy="10329"/>
            </a:xfrm>
            <a:custGeom>
              <a:rect b="b" l="l" r="r" t="t"/>
              <a:pathLst>
                <a:path extrusionOk="0" h="394" w="7513">
                  <a:moveTo>
                    <a:pt x="7259" y="1"/>
                  </a:moveTo>
                  <a:cubicBezTo>
                    <a:pt x="7250" y="1"/>
                    <a:pt x="7241" y="1"/>
                    <a:pt x="7232" y="2"/>
                  </a:cubicBezTo>
                  <a:lnTo>
                    <a:pt x="246" y="2"/>
                  </a:lnTo>
                  <a:cubicBezTo>
                    <a:pt x="0" y="17"/>
                    <a:pt x="0" y="378"/>
                    <a:pt x="246" y="392"/>
                  </a:cubicBezTo>
                  <a:lnTo>
                    <a:pt x="7232" y="392"/>
                  </a:lnTo>
                  <a:cubicBezTo>
                    <a:pt x="7241" y="393"/>
                    <a:pt x="7250" y="393"/>
                    <a:pt x="7259" y="393"/>
                  </a:cubicBezTo>
                  <a:cubicBezTo>
                    <a:pt x="7512" y="393"/>
                    <a:pt x="7512" y="1"/>
                    <a:pt x="7259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g102d38b9cfc_0_165"/>
            <p:cNvSpPr/>
            <p:nvPr/>
          </p:nvSpPr>
          <p:spPr>
            <a:xfrm>
              <a:off x="5254031" y="3136528"/>
              <a:ext cx="129581" cy="10696"/>
            </a:xfrm>
            <a:custGeom>
              <a:rect b="b" l="l" r="r" t="t"/>
              <a:pathLst>
                <a:path extrusionOk="0" h="408" w="4943">
                  <a:moveTo>
                    <a:pt x="255" y="1"/>
                  </a:moveTo>
                  <a:cubicBezTo>
                    <a:pt x="0" y="1"/>
                    <a:pt x="0" y="407"/>
                    <a:pt x="255" y="407"/>
                  </a:cubicBezTo>
                  <a:cubicBezTo>
                    <a:pt x="263" y="407"/>
                    <a:pt x="272" y="407"/>
                    <a:pt x="280" y="406"/>
                  </a:cubicBezTo>
                  <a:lnTo>
                    <a:pt x="4698" y="406"/>
                  </a:lnTo>
                  <a:cubicBezTo>
                    <a:pt x="4943" y="377"/>
                    <a:pt x="4943" y="31"/>
                    <a:pt x="4698" y="2"/>
                  </a:cubicBezTo>
                  <a:lnTo>
                    <a:pt x="280" y="2"/>
                  </a:lnTo>
                  <a:cubicBezTo>
                    <a:pt x="272" y="1"/>
                    <a:pt x="263" y="1"/>
                    <a:pt x="255" y="1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g102d38b9cfc_0_165"/>
            <p:cNvSpPr/>
            <p:nvPr/>
          </p:nvSpPr>
          <p:spPr>
            <a:xfrm>
              <a:off x="5284074" y="3159282"/>
              <a:ext cx="68893" cy="10617"/>
            </a:xfrm>
            <a:custGeom>
              <a:rect b="b" l="l" r="r" t="t"/>
              <a:pathLst>
                <a:path extrusionOk="0" h="405" w="2628">
                  <a:moveTo>
                    <a:pt x="246" y="0"/>
                  </a:moveTo>
                  <a:cubicBezTo>
                    <a:pt x="0" y="15"/>
                    <a:pt x="0" y="375"/>
                    <a:pt x="246" y="404"/>
                  </a:cubicBezTo>
                  <a:lnTo>
                    <a:pt x="2382" y="404"/>
                  </a:lnTo>
                  <a:cubicBezTo>
                    <a:pt x="2628" y="375"/>
                    <a:pt x="2628" y="15"/>
                    <a:pt x="2382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g102d38b9cfc_0_165"/>
            <p:cNvSpPr/>
            <p:nvPr/>
          </p:nvSpPr>
          <p:spPr>
            <a:xfrm>
              <a:off x="5156931" y="3073009"/>
              <a:ext cx="324699" cy="196796"/>
            </a:xfrm>
            <a:custGeom>
              <a:rect b="b" l="l" r="r" t="t"/>
              <a:pathLst>
                <a:path extrusionOk="0" h="7507" w="12386">
                  <a:moveTo>
                    <a:pt x="176" y="0"/>
                  </a:moveTo>
                  <a:cubicBezTo>
                    <a:pt x="85" y="0"/>
                    <a:pt x="0" y="67"/>
                    <a:pt x="0" y="173"/>
                  </a:cubicBezTo>
                  <a:lnTo>
                    <a:pt x="0" y="7304"/>
                  </a:lnTo>
                  <a:cubicBezTo>
                    <a:pt x="0" y="7420"/>
                    <a:pt x="101" y="7506"/>
                    <a:pt x="217" y="7506"/>
                  </a:cubicBezTo>
                  <a:lnTo>
                    <a:pt x="12169" y="7506"/>
                  </a:lnTo>
                  <a:cubicBezTo>
                    <a:pt x="12285" y="7506"/>
                    <a:pt x="12386" y="7420"/>
                    <a:pt x="12386" y="7304"/>
                  </a:cubicBezTo>
                  <a:lnTo>
                    <a:pt x="12386" y="173"/>
                  </a:lnTo>
                  <a:cubicBezTo>
                    <a:pt x="12375" y="76"/>
                    <a:pt x="12291" y="3"/>
                    <a:pt x="12201" y="3"/>
                  </a:cubicBezTo>
                  <a:cubicBezTo>
                    <a:pt x="12171" y="3"/>
                    <a:pt x="12140" y="11"/>
                    <a:pt x="12111" y="29"/>
                  </a:cubicBezTo>
                  <a:lnTo>
                    <a:pt x="11722" y="303"/>
                  </a:lnTo>
                  <a:lnTo>
                    <a:pt x="6294" y="4201"/>
                  </a:lnTo>
                  <a:cubicBezTo>
                    <a:pt x="6265" y="4222"/>
                    <a:pt x="6229" y="4233"/>
                    <a:pt x="6193" y="4233"/>
                  </a:cubicBezTo>
                  <a:cubicBezTo>
                    <a:pt x="6157" y="4233"/>
                    <a:pt x="6121" y="4222"/>
                    <a:pt x="6092" y="4201"/>
                  </a:cubicBezTo>
                  <a:lnTo>
                    <a:pt x="274" y="29"/>
                  </a:lnTo>
                  <a:cubicBezTo>
                    <a:pt x="243" y="9"/>
                    <a:pt x="209" y="0"/>
                    <a:pt x="176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g102d38b9cfc_0_165"/>
            <p:cNvSpPr/>
            <p:nvPr/>
          </p:nvSpPr>
          <p:spPr>
            <a:xfrm>
              <a:off x="5464197" y="3072694"/>
              <a:ext cx="17433" cy="197111"/>
            </a:xfrm>
            <a:custGeom>
              <a:rect b="b" l="l" r="r" t="t"/>
              <a:pathLst>
                <a:path extrusionOk="0" h="7519" w="665">
                  <a:moveTo>
                    <a:pt x="481" y="0"/>
                  </a:moveTo>
                  <a:cubicBezTo>
                    <a:pt x="450" y="0"/>
                    <a:pt x="419" y="8"/>
                    <a:pt x="390" y="26"/>
                  </a:cubicBezTo>
                  <a:lnTo>
                    <a:pt x="1" y="301"/>
                  </a:lnTo>
                  <a:lnTo>
                    <a:pt x="1" y="7518"/>
                  </a:lnTo>
                  <a:lnTo>
                    <a:pt x="448" y="7518"/>
                  </a:lnTo>
                  <a:cubicBezTo>
                    <a:pt x="564" y="7518"/>
                    <a:pt x="665" y="7432"/>
                    <a:pt x="665" y="7316"/>
                  </a:cubicBezTo>
                  <a:lnTo>
                    <a:pt x="665" y="185"/>
                  </a:lnTo>
                  <a:cubicBezTo>
                    <a:pt x="665" y="76"/>
                    <a:pt x="575" y="0"/>
                    <a:pt x="48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g102d38b9cfc_0_165"/>
            <p:cNvSpPr/>
            <p:nvPr/>
          </p:nvSpPr>
          <p:spPr>
            <a:xfrm>
              <a:off x="5217461" y="3013579"/>
              <a:ext cx="32585" cy="32952"/>
            </a:xfrm>
            <a:custGeom>
              <a:rect b="b" l="l" r="r" t="t"/>
              <a:pathLst>
                <a:path extrusionOk="0" h="1257" w="1243">
                  <a:moveTo>
                    <a:pt x="188" y="0"/>
                  </a:moveTo>
                  <a:cubicBezTo>
                    <a:pt x="87" y="0"/>
                    <a:pt x="1" y="87"/>
                    <a:pt x="1" y="203"/>
                  </a:cubicBezTo>
                  <a:lnTo>
                    <a:pt x="1" y="1054"/>
                  </a:lnTo>
                  <a:cubicBezTo>
                    <a:pt x="1" y="1155"/>
                    <a:pt x="87" y="1256"/>
                    <a:pt x="188" y="1256"/>
                  </a:cubicBezTo>
                  <a:lnTo>
                    <a:pt x="1040" y="1256"/>
                  </a:lnTo>
                  <a:cubicBezTo>
                    <a:pt x="1156" y="1256"/>
                    <a:pt x="1242" y="1155"/>
                    <a:pt x="1242" y="1054"/>
                  </a:cubicBezTo>
                  <a:lnTo>
                    <a:pt x="1242" y="203"/>
                  </a:lnTo>
                  <a:cubicBezTo>
                    <a:pt x="1242" y="87"/>
                    <a:pt x="1156" y="0"/>
                    <a:pt x="1040" y="0"/>
                  </a:cubicBezTo>
                  <a:close/>
                </a:path>
              </a:pathLst>
            </a:custGeom>
            <a:solidFill>
              <a:srgbClr val="96ABBB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g102d38b9cfc_0_165"/>
            <p:cNvSpPr/>
            <p:nvPr/>
          </p:nvSpPr>
          <p:spPr>
            <a:xfrm>
              <a:off x="5271595" y="3008258"/>
              <a:ext cx="36491" cy="10670"/>
            </a:xfrm>
            <a:custGeom>
              <a:rect b="b" l="l" r="r" t="t"/>
              <a:pathLst>
                <a:path extrusionOk="0" h="407" w="1392">
                  <a:moveTo>
                    <a:pt x="1137" y="0"/>
                  </a:moveTo>
                  <a:cubicBezTo>
                    <a:pt x="1129" y="0"/>
                    <a:pt x="1120" y="0"/>
                    <a:pt x="1112" y="1"/>
                  </a:cubicBezTo>
                  <a:lnTo>
                    <a:pt x="245" y="1"/>
                  </a:lnTo>
                  <a:cubicBezTo>
                    <a:pt x="0" y="30"/>
                    <a:pt x="0" y="391"/>
                    <a:pt x="245" y="406"/>
                  </a:cubicBezTo>
                  <a:lnTo>
                    <a:pt x="1112" y="406"/>
                  </a:lnTo>
                  <a:cubicBezTo>
                    <a:pt x="1120" y="406"/>
                    <a:pt x="1129" y="407"/>
                    <a:pt x="1137" y="407"/>
                  </a:cubicBezTo>
                  <a:cubicBezTo>
                    <a:pt x="1392" y="407"/>
                    <a:pt x="1392" y="0"/>
                    <a:pt x="1137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g102d38b9cfc_0_165"/>
            <p:cNvSpPr/>
            <p:nvPr/>
          </p:nvSpPr>
          <p:spPr>
            <a:xfrm>
              <a:off x="5270206" y="3036255"/>
              <a:ext cx="113406" cy="10670"/>
            </a:xfrm>
            <a:custGeom>
              <a:rect b="b" l="l" r="r" t="t"/>
              <a:pathLst>
                <a:path extrusionOk="0" h="407" w="4326">
                  <a:moveTo>
                    <a:pt x="271" y="0"/>
                  </a:moveTo>
                  <a:cubicBezTo>
                    <a:pt x="0" y="0"/>
                    <a:pt x="5" y="406"/>
                    <a:pt x="284" y="406"/>
                  </a:cubicBezTo>
                  <a:cubicBezTo>
                    <a:pt x="289" y="406"/>
                    <a:pt x="294" y="406"/>
                    <a:pt x="298" y="406"/>
                  </a:cubicBezTo>
                  <a:lnTo>
                    <a:pt x="4081" y="406"/>
                  </a:lnTo>
                  <a:cubicBezTo>
                    <a:pt x="4326" y="377"/>
                    <a:pt x="4326" y="16"/>
                    <a:pt x="4081" y="2"/>
                  </a:cubicBezTo>
                  <a:lnTo>
                    <a:pt x="298" y="2"/>
                  </a:lnTo>
                  <a:cubicBezTo>
                    <a:pt x="289" y="1"/>
                    <a:pt x="280" y="0"/>
                    <a:pt x="271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g102d38b9cfc_0_165"/>
            <p:cNvSpPr/>
            <p:nvPr/>
          </p:nvSpPr>
          <p:spPr>
            <a:xfrm>
              <a:off x="5223517" y="3080532"/>
              <a:ext cx="69915" cy="10670"/>
            </a:xfrm>
            <a:custGeom>
              <a:rect b="b" l="l" r="r" t="t"/>
              <a:pathLst>
                <a:path extrusionOk="0" h="407" w="2667">
                  <a:moveTo>
                    <a:pt x="2396" y="0"/>
                  </a:moveTo>
                  <a:cubicBezTo>
                    <a:pt x="2387" y="0"/>
                    <a:pt x="2378" y="1"/>
                    <a:pt x="2368" y="2"/>
                  </a:cubicBezTo>
                  <a:lnTo>
                    <a:pt x="246" y="2"/>
                  </a:lnTo>
                  <a:cubicBezTo>
                    <a:pt x="1" y="16"/>
                    <a:pt x="1" y="377"/>
                    <a:pt x="246" y="406"/>
                  </a:cubicBezTo>
                  <a:lnTo>
                    <a:pt x="2368" y="406"/>
                  </a:lnTo>
                  <a:cubicBezTo>
                    <a:pt x="2373" y="406"/>
                    <a:pt x="2378" y="406"/>
                    <a:pt x="2382" y="406"/>
                  </a:cubicBezTo>
                  <a:cubicBezTo>
                    <a:pt x="2662" y="406"/>
                    <a:pt x="2667" y="0"/>
                    <a:pt x="2396" y="0"/>
                  </a:cubicBezTo>
                  <a:close/>
                </a:path>
              </a:pathLst>
            </a:custGeom>
            <a:solidFill>
              <a:srgbClr val="5C7285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g102d38b9cfc_0_165"/>
            <p:cNvSpPr/>
            <p:nvPr/>
          </p:nvSpPr>
          <p:spPr>
            <a:xfrm>
              <a:off x="5183251" y="3234152"/>
              <a:ext cx="56939" cy="10696"/>
            </a:xfrm>
            <a:custGeom>
              <a:rect b="b" l="l" r="r" t="t"/>
              <a:pathLst>
                <a:path extrusionOk="0" h="408" w="2172">
                  <a:moveTo>
                    <a:pt x="255" y="1"/>
                  </a:moveTo>
                  <a:cubicBezTo>
                    <a:pt x="1" y="1"/>
                    <a:pt x="1" y="408"/>
                    <a:pt x="255" y="408"/>
                  </a:cubicBezTo>
                  <a:cubicBezTo>
                    <a:pt x="264" y="408"/>
                    <a:pt x="272" y="407"/>
                    <a:pt x="281" y="406"/>
                  </a:cubicBezTo>
                  <a:lnTo>
                    <a:pt x="1927" y="406"/>
                  </a:lnTo>
                  <a:cubicBezTo>
                    <a:pt x="2172" y="378"/>
                    <a:pt x="2172" y="31"/>
                    <a:pt x="1927" y="2"/>
                  </a:cubicBezTo>
                  <a:lnTo>
                    <a:pt x="281" y="2"/>
                  </a:lnTo>
                  <a:cubicBezTo>
                    <a:pt x="272" y="1"/>
                    <a:pt x="264" y="1"/>
                    <a:pt x="255" y="1"/>
                  </a:cubicBezTo>
                  <a:close/>
                </a:path>
              </a:pathLst>
            </a:custGeom>
            <a:solidFill>
              <a:srgbClr val="F8F9FA"/>
            </a:solidFill>
            <a:ln>
              <a:noFill/>
            </a:ln>
          </p:spPr>
          <p:txBody>
            <a:bodyPr anchorCtr="0" anchor="ctr" bIns="182850" lIns="182850" spcFirstLastPara="1" rIns="182850" wrap="square" tIns="1828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1" name="Google Shape;551;g102d38b9cfc_0_165"/>
          <p:cNvSpPr txBox="1"/>
          <p:nvPr/>
        </p:nvSpPr>
        <p:spPr>
          <a:xfrm>
            <a:off x="1847850" y="9625934"/>
            <a:ext cx="405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anatomyteam442@gmail.com</a:t>
            </a:r>
            <a:endParaRPr b="0" i="0" sz="14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52" name="Google Shape;552;g102d38b9cfc_0_165"/>
          <p:cNvSpPr txBox="1"/>
          <p:nvPr/>
        </p:nvSpPr>
        <p:spPr>
          <a:xfrm>
            <a:off x="12321809" y="4017900"/>
            <a:ext cx="4903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Team leaders:</a:t>
            </a:r>
            <a:endParaRPr b="1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Mishal Alsuwayegh</a:t>
            </a:r>
            <a:endParaRPr b="0" i="0" sz="2000" u="none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Mohammed Alghamdi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53" name="Google Shape;553;g102d38b9cfc_0_165"/>
          <p:cNvSpPr txBox="1"/>
          <p:nvPr/>
        </p:nvSpPr>
        <p:spPr>
          <a:xfrm>
            <a:off x="5739000" y="9601925"/>
            <a:ext cx="6810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Thanks to Faisal Alomar for his design of the team logo </a:t>
            </a:r>
            <a:endParaRPr b="1" i="0" sz="1700" u="none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54" name="Google Shape;554;g102d38b9cfc_0_165"/>
          <p:cNvSpPr txBox="1"/>
          <p:nvPr/>
        </p:nvSpPr>
        <p:spPr>
          <a:xfrm>
            <a:off x="743467" y="5876700"/>
            <a:ext cx="36249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Aljazi Albabtain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Atheer Alkanhal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Arob Alasheikh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Ajwan Aljohani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Deema alqahtani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Dena Alsuhaibani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Farah alqazlan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Jana Alhazmi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Kadi aldosari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Mashael Alasmari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55" name="Google Shape;555;g102d38b9cfc_0_165"/>
          <p:cNvSpPr txBox="1"/>
          <p:nvPr/>
        </p:nvSpPr>
        <p:spPr>
          <a:xfrm>
            <a:off x="2568607" y="5375909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Members: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g102d38b9cfc_0_165"/>
          <p:cNvSpPr txBox="1"/>
          <p:nvPr/>
        </p:nvSpPr>
        <p:spPr>
          <a:xfrm>
            <a:off x="4183729" y="5870588"/>
            <a:ext cx="30000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Noura Bin hammad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Najla aldhbiban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Nouf aldalaqan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Razan alasmari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Roaa alharbi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Raghad Mohammed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Shaden albassam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Waha Almathami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Walaa AlMutawa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Yara Ameer Alalwan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57" name="Google Shape;557;g102d38b9cfc_0_165"/>
          <p:cNvSpPr txBox="1"/>
          <p:nvPr/>
        </p:nvSpPr>
        <p:spPr>
          <a:xfrm>
            <a:off x="11464326" y="5932000"/>
            <a:ext cx="38574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Othman Aldraihem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Faisal Alomar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Abdullah Alturki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Othman Alabdullah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Omar Alkadhi</a:t>
            </a:r>
            <a:endParaRPr b="0" i="0" sz="2000" u="none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Abdullah Ali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Meshari Alshathri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Yazeed Alsanad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highlight>
                  <a:srgbClr val="FCE5CD"/>
                </a:highlight>
                <a:latin typeface="Comfortaa"/>
                <a:ea typeface="Comfortaa"/>
                <a:cs typeface="Comfortaa"/>
                <a:sym typeface="Comfortaa"/>
              </a:rPr>
              <a:t>Fahad Mobaireek</a:t>
            </a:r>
            <a:endParaRPr b="0" i="0" sz="2000" u="none" cap="none" strike="noStrike">
              <a:solidFill>
                <a:srgbClr val="000000"/>
              </a:solidFill>
              <a:highlight>
                <a:srgbClr val="FCE5CD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Emad Almutairi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58" name="Google Shape;558;g102d38b9cfc_0_165"/>
          <p:cNvSpPr txBox="1"/>
          <p:nvPr/>
        </p:nvSpPr>
        <p:spPr>
          <a:xfrm>
            <a:off x="13289456" y="5431209"/>
            <a:ext cx="3000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Members: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g102d38b9cfc_0_165"/>
          <p:cNvSpPr txBox="1"/>
          <p:nvPr/>
        </p:nvSpPr>
        <p:spPr>
          <a:xfrm>
            <a:off x="14904575" y="5925900"/>
            <a:ext cx="34833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Nasser Alghaith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Saad Almogren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Azzam Abdullah Alotaibi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Hassan Ali Alabdullatif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Rayan Alotaibi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Mohammed Nasser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Mohammed Fahad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Mohammed Majed 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Abdulkarim Salman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Saleh Aldeligan</a:t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"/>
          <p:cNvSpPr txBox="1"/>
          <p:nvPr/>
        </p:nvSpPr>
        <p:spPr>
          <a:xfrm>
            <a:off x="6995400" y="654450"/>
            <a:ext cx="4297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Pectoralis Major</a:t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3">
            <a:alphaModFix/>
          </a:blip>
          <a:srcRect b="7144" l="5322" r="11765" t="4647"/>
          <a:stretch/>
        </p:blipFill>
        <p:spPr>
          <a:xfrm>
            <a:off x="11580638" y="202700"/>
            <a:ext cx="4236551" cy="31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2"/>
          <p:cNvSpPr txBox="1"/>
          <p:nvPr/>
        </p:nvSpPr>
        <p:spPr>
          <a:xfrm>
            <a:off x="2470813" y="1926425"/>
            <a:ext cx="9562200" cy="13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+</a:t>
            </a:r>
            <a:endParaRPr b="0" i="0" sz="2200" u="none" cap="none" strike="noStrike">
              <a:solidFill>
                <a:schemeClr val="accen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Most superficial muscle in the pectoral region</a:t>
            </a:r>
            <a:endParaRPr b="0" i="0" sz="2200" u="none" cap="none" strike="noStrike">
              <a:solidFill>
                <a:schemeClr val="accen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Large, fan shaped. Composed of sternal &amp; clavicular heads</a:t>
            </a:r>
            <a:endParaRPr b="0" i="0" sz="2200" u="none" cap="none" strike="noStrike">
              <a:solidFill>
                <a:schemeClr val="accen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graphicFrame>
        <p:nvGraphicFramePr>
          <p:cNvPr id="74" name="Google Shape;74;p2"/>
          <p:cNvGraphicFramePr/>
          <p:nvPr/>
        </p:nvGraphicFramePr>
        <p:xfrm>
          <a:off x="486550" y="3387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{6C4D9AEC-C665-46D5-A9B1-9F5AE7D73C30}</a:tableStyleId>
              </a:tblPr>
              <a:tblGrid>
                <a:gridCol w="5865375"/>
                <a:gridCol w="3581750"/>
                <a:gridCol w="3539050"/>
                <a:gridCol w="4328725"/>
              </a:tblGrid>
              <a:tr h="510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Origin</a:t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7D2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Insertion</a:t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solidFill>
                      <a:srgbClr val="C7D2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Nerve Supply</a:t>
                      </a:r>
                      <a:endParaRPr b="1"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7D2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b="1" lang="en-US" sz="20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Action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solidFill>
                      <a:srgbClr val="C7D2D9"/>
                    </a:solidFill>
                  </a:tcPr>
                </a:tc>
              </a:tr>
              <a:tr h="25844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rPr lang="en-US" sz="2500" u="none" cap="none" strike="noStrike">
                          <a:solidFill>
                            <a:srgbClr val="660000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2</a:t>
                      </a:r>
                      <a:r>
                        <a:rPr lang="en-US" sz="25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 heads:</a:t>
                      </a:r>
                      <a:endParaRPr sz="19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66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Clavicular head</a:t>
                      </a:r>
                      <a:r>
                        <a:rPr b="1" lang="en-US" sz="21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:</a:t>
                      </a:r>
                      <a:r>
                        <a:rPr lang="en-US" sz="21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 </a:t>
                      </a:r>
                      <a:endParaRPr sz="21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front medial ½ of clavicle</a:t>
                      </a:r>
                      <a:endParaRPr sz="21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b="1" lang="en-US" sz="2100" u="none" cap="none" strike="noStrike">
                          <a:solidFill>
                            <a:srgbClr val="66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Sternocostal head</a:t>
                      </a:r>
                      <a:r>
                        <a:rPr b="1" lang="en-US" sz="21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:</a:t>
                      </a:r>
                      <a:r>
                        <a:rPr b="1" lang="en-US" sz="2100" u="none" cap="none" strike="noStrike">
                          <a:solidFill>
                            <a:srgbClr val="FF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endParaRPr sz="21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Sternum, Upper 6 costal cartilages &amp;</a:t>
                      </a:r>
                      <a:endParaRPr sz="21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-US" sz="21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Aponeurosis of external oblique muscle</a:t>
                      </a:r>
                      <a:endParaRPr sz="21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Lateral lip of bicipital groove (Humerus).</a:t>
                      </a:r>
                      <a:endParaRPr sz="24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b="1" lang="en-US" sz="2700" u="none" cap="none" strike="noStrike">
                          <a:solidFill>
                            <a:schemeClr val="accent2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Medial</a:t>
                      </a:r>
                      <a:r>
                        <a:rPr lang="en-US" sz="27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 </a:t>
                      </a:r>
                      <a:r>
                        <a:rPr lang="en-US" sz="2700" u="none" cap="none" strike="noStrike">
                          <a:solidFill>
                            <a:srgbClr val="C27BA0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(C8&amp;T1)</a:t>
                      </a:r>
                      <a:r>
                        <a:rPr lang="en-US" sz="27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 </a:t>
                      </a:r>
                      <a:endParaRPr sz="27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&amp; </a:t>
                      </a:r>
                      <a:endParaRPr sz="27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b="1" lang="en-US" sz="2700" u="none" cap="none" strike="noStrike">
                          <a:solidFill>
                            <a:schemeClr val="accent2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lateral</a:t>
                      </a:r>
                      <a:r>
                        <a:rPr lang="en-US" sz="27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 </a:t>
                      </a:r>
                      <a:r>
                        <a:rPr lang="en-US" sz="2700" u="none" cap="none" strike="noStrike">
                          <a:solidFill>
                            <a:srgbClr val="C27BA0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(C5,6,7) </a:t>
                      </a:r>
                      <a:endParaRPr sz="2700" u="none" cap="none" strike="noStrike">
                        <a:solidFill>
                          <a:srgbClr val="C27BA0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pectoral nerves.</a:t>
                      </a:r>
                      <a:endParaRPr sz="27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-3873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omfortaa"/>
                        <a:buChar char="●"/>
                      </a:pPr>
                      <a:r>
                        <a:rPr lang="en-US" sz="2500" u="none" cap="none" strike="noStrike">
                          <a:solidFill>
                            <a:srgbClr val="66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Adduction</a:t>
                      </a:r>
                      <a:r>
                        <a:rPr lang="en-US" sz="25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5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&amp; medial </a:t>
                      </a:r>
                      <a:r>
                        <a:rPr lang="en-US" sz="2500" u="none" cap="none" strike="noStrike">
                          <a:solidFill>
                            <a:srgbClr val="66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rotation</a:t>
                      </a:r>
                      <a:r>
                        <a:rPr lang="en-US" sz="25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5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of the arm.</a:t>
                      </a:r>
                      <a:endParaRPr sz="25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500"/>
                        <a:buFont typeface="Arial"/>
                        <a:buNone/>
                      </a:pPr>
                      <a:r>
                        <a:t/>
                      </a:r>
                      <a:endParaRPr sz="25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8735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500"/>
                        <a:buFont typeface="Comfortaa"/>
                        <a:buChar char="●"/>
                      </a:pPr>
                      <a:r>
                        <a:rPr lang="en-US" sz="25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Clavicular head helps in </a:t>
                      </a:r>
                      <a:r>
                        <a:rPr lang="en-US" sz="2500" u="none" cap="none" strike="noStrike">
                          <a:solidFill>
                            <a:srgbClr val="66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flexion</a:t>
                      </a:r>
                      <a:r>
                        <a:rPr lang="en-US" sz="25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5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of arm (shoulder)</a:t>
                      </a:r>
                      <a:endParaRPr sz="25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/>
                </a:tc>
              </a:tr>
              <a:tr h="3467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t/>
                      </a:r>
                      <a:endParaRPr sz="2200" u="none" cap="none" strike="noStrike">
                        <a:solidFill>
                          <a:srgbClr val="CC0000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t/>
                      </a:r>
                      <a:endParaRPr sz="24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700"/>
                        <a:buFont typeface="Arial"/>
                        <a:buNone/>
                      </a:pPr>
                      <a:r>
                        <a:rPr lang="en-US" sz="27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-</a:t>
                      </a:r>
                      <a:endParaRPr sz="27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7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-</a:t>
                      </a:r>
                      <a:endParaRPr sz="25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pic>
        <p:nvPicPr>
          <p:cNvPr id="75" name="Google Shape;75;p2"/>
          <p:cNvPicPr preferRelativeResize="0"/>
          <p:nvPr/>
        </p:nvPicPr>
        <p:blipFill rotWithShape="1">
          <a:blip r:embed="rId4">
            <a:alphaModFix/>
          </a:blip>
          <a:srcRect b="27874" l="26148" r="38978" t="0"/>
          <a:stretch/>
        </p:blipFill>
        <p:spPr>
          <a:xfrm>
            <a:off x="7378575" y="6594900"/>
            <a:ext cx="1540132" cy="31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67010" y="6594900"/>
            <a:ext cx="3323975" cy="3185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6544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2"/>
          <p:cNvSpPr txBox="1"/>
          <p:nvPr/>
        </p:nvSpPr>
        <p:spPr>
          <a:xfrm>
            <a:off x="1659050" y="731413"/>
            <a:ext cx="3018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DC9952"/>
                </a:solidFill>
                <a:latin typeface="Comfortaa"/>
                <a:ea typeface="Comfortaa"/>
                <a:cs typeface="Comfortaa"/>
                <a:sym typeface="Comfortaa"/>
              </a:rPr>
              <a:t>Pectoral Region</a:t>
            </a:r>
            <a:endParaRPr b="1" i="0" sz="2500" u="none" cap="none" strike="noStrike">
              <a:solidFill>
                <a:srgbClr val="DC995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fa4af813f_1_148"/>
          <p:cNvSpPr txBox="1"/>
          <p:nvPr/>
        </p:nvSpPr>
        <p:spPr>
          <a:xfrm>
            <a:off x="6995400" y="654450"/>
            <a:ext cx="42972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Pectoralis Minor</a:t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4" name="Google Shape;84;gcfa4af813f_1_148"/>
          <p:cNvSpPr txBox="1"/>
          <p:nvPr/>
        </p:nvSpPr>
        <p:spPr>
          <a:xfrm>
            <a:off x="6406350" y="1713775"/>
            <a:ext cx="5475300" cy="14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Lies underneath Pectoralis Major</a:t>
            </a:r>
            <a:endParaRPr b="0" i="0" sz="2200" u="none" cap="none" strike="noStrike">
              <a:solidFill>
                <a:schemeClr val="accen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200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Both of these muscles form part of the anterior wall of the axilla region</a:t>
            </a:r>
            <a:endParaRPr sz="2200">
              <a:solidFill>
                <a:schemeClr val="accen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1600">
                <a:solidFill>
                  <a:srgbClr val="B7B7B7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( more details in slide 8)</a:t>
            </a:r>
            <a:endParaRPr sz="1600">
              <a:solidFill>
                <a:srgbClr val="B7B7B7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graphicFrame>
        <p:nvGraphicFramePr>
          <p:cNvPr id="85" name="Google Shape;85;gcfa4af813f_1_148"/>
          <p:cNvGraphicFramePr/>
          <p:nvPr/>
        </p:nvGraphicFramePr>
        <p:xfrm>
          <a:off x="486550" y="3387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{6C4D9AEC-C665-46D5-A9B1-9F5AE7D73C30}</a:tableStyleId>
              </a:tblPr>
              <a:tblGrid>
                <a:gridCol w="4328725"/>
                <a:gridCol w="4328725"/>
                <a:gridCol w="4328725"/>
                <a:gridCol w="4328725"/>
              </a:tblGrid>
              <a:tr h="100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Origin</a:t>
                      </a:r>
                      <a:endParaRPr b="1"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7D2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Insertion</a:t>
                      </a:r>
                      <a:endParaRPr b="1" sz="22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7D2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Nerve Supply</a:t>
                      </a:r>
                      <a:endParaRPr b="1"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7D2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Action</a:t>
                      </a:r>
                      <a:endParaRPr sz="2200" u="none" cap="none" strike="noStrike"/>
                    </a:p>
                  </a:txBody>
                  <a:tcPr marT="91425" marB="91425" marR="91425" marL="91425" anchor="ctr">
                    <a:solidFill>
                      <a:srgbClr val="C7D2D9"/>
                    </a:solidFill>
                  </a:tcPr>
                </a:tc>
              </a:tr>
              <a:tr h="1618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From </a:t>
                      </a:r>
                      <a:r>
                        <a:rPr lang="en-US" sz="2200" u="none" cap="none" strike="noStrike">
                          <a:solidFill>
                            <a:srgbClr val="660000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3rd ,4th, &amp; 5th</a:t>
                      </a: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 ribs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close to their </a:t>
                      </a: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costal cartilages</a:t>
                      </a: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.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Coracoid process</a:t>
                      </a:r>
                      <a:endParaRPr sz="22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(scapula).</a:t>
                      </a:r>
                      <a:endParaRPr sz="22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chemeClr val="accent2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Medial</a:t>
                      </a: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 </a:t>
                      </a:r>
                      <a:r>
                        <a:rPr lang="en-US" sz="2200" u="none" cap="none" strike="noStrike">
                          <a:solidFill>
                            <a:srgbClr val="C27BA0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(C8&amp;T1) </a:t>
                      </a: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pectoral nerves.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2200" u="none" cap="none" strike="noStrike">
                        <a:solidFill>
                          <a:srgbClr val="C27BA0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-3683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omfortaa"/>
                        <a:buChar char="●"/>
                      </a:pPr>
                      <a:r>
                        <a:rPr lang="en-US" sz="2200" u="none" cap="none" strike="noStrike">
                          <a:solidFill>
                            <a:srgbClr val="66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Depression</a:t>
                      </a:r>
                      <a:r>
                        <a:rPr lang="en-US" sz="22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of the shoulder.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t/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6830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200"/>
                        <a:buFont typeface="Comfortaa"/>
                        <a:buChar char="●"/>
                      </a:pP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Draw the ribs </a:t>
                      </a:r>
                      <a:r>
                        <a:rPr lang="en-US" sz="2200" u="none" cap="none" strike="noStrike">
                          <a:solidFill>
                            <a:srgbClr val="66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upward</a:t>
                      </a:r>
                      <a:r>
                        <a:rPr lang="en-US" sz="22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and </a:t>
                      </a:r>
                      <a:r>
                        <a:rPr lang="en-US" sz="2200" u="none" cap="none" strike="noStrike">
                          <a:solidFill>
                            <a:srgbClr val="66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outwards</a:t>
                      </a:r>
                      <a:r>
                        <a:rPr lang="en-US" sz="22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during deep inspiration.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/>
                </a:tc>
              </a:tr>
              <a:tr h="3676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t/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t/>
                      </a:r>
                      <a:endParaRPr sz="22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-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-</a:t>
                      </a:r>
                      <a:endParaRPr sz="22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pic>
        <p:nvPicPr>
          <p:cNvPr id="86" name="Google Shape;86;gcfa4af813f_1_148"/>
          <p:cNvPicPr preferRelativeResize="0"/>
          <p:nvPr/>
        </p:nvPicPr>
        <p:blipFill rotWithShape="1">
          <a:blip r:embed="rId3">
            <a:alphaModFix/>
          </a:blip>
          <a:srcRect b="28631" l="0" r="0" t="8081"/>
          <a:stretch/>
        </p:blipFill>
        <p:spPr>
          <a:xfrm>
            <a:off x="486550" y="6497325"/>
            <a:ext cx="4227824" cy="288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gcfa4af813f_1_1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3725" y="6200637"/>
            <a:ext cx="3925175" cy="348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cfa4af813f_1_148"/>
          <p:cNvPicPr preferRelativeResize="0"/>
          <p:nvPr/>
        </p:nvPicPr>
        <p:blipFill rotWithShape="1">
          <a:blip r:embed="rId5">
            <a:alphaModFix/>
          </a:blip>
          <a:srcRect b="0" l="15940" r="2566" t="0"/>
          <a:stretch/>
        </p:blipFill>
        <p:spPr>
          <a:xfrm>
            <a:off x="12109225" y="-25900"/>
            <a:ext cx="4236551" cy="3673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cfa4af813f_1_1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6544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gcfa4af813f_1_148"/>
          <p:cNvSpPr txBox="1"/>
          <p:nvPr/>
        </p:nvSpPr>
        <p:spPr>
          <a:xfrm>
            <a:off x="1659050" y="731413"/>
            <a:ext cx="3018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DC9952"/>
                </a:solidFill>
                <a:latin typeface="Comfortaa"/>
                <a:ea typeface="Comfortaa"/>
                <a:cs typeface="Comfortaa"/>
                <a:sym typeface="Comfortaa"/>
              </a:rPr>
              <a:t>Pectoral Region</a:t>
            </a:r>
            <a:endParaRPr b="1" i="0" sz="2500" u="none" cap="none" strike="noStrike">
              <a:solidFill>
                <a:srgbClr val="DC995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cfa4af813f_1_171"/>
          <p:cNvSpPr txBox="1"/>
          <p:nvPr/>
        </p:nvSpPr>
        <p:spPr>
          <a:xfrm>
            <a:off x="7773150" y="654450"/>
            <a:ext cx="27417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Subclavius</a:t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96" name="Google Shape;96;gcfa4af813f_1_171"/>
          <p:cNvSpPr txBox="1"/>
          <p:nvPr/>
        </p:nvSpPr>
        <p:spPr>
          <a:xfrm>
            <a:off x="2348700" y="1713775"/>
            <a:ext cx="8924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Small muscle which lies directly underneath clavicle horizontally</a:t>
            </a:r>
            <a:endParaRPr b="1" i="0" sz="2200" u="none" cap="none" strike="noStrike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97" name="Google Shape;97;gcfa4af813f_1_171"/>
          <p:cNvGraphicFramePr/>
          <p:nvPr/>
        </p:nvGraphicFramePr>
        <p:xfrm>
          <a:off x="486550" y="3353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{6C4D9AEC-C665-46D5-A9B1-9F5AE7D73C30}</a:tableStyleId>
              </a:tblPr>
              <a:tblGrid>
                <a:gridCol w="4328725"/>
                <a:gridCol w="4328725"/>
                <a:gridCol w="4328725"/>
                <a:gridCol w="4328725"/>
              </a:tblGrid>
              <a:tr h="843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Origin</a:t>
                      </a:r>
                      <a:endParaRPr b="1"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7D2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Insertion</a:t>
                      </a:r>
                      <a:endParaRPr b="1"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7D2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Nerve Supply</a:t>
                      </a:r>
                      <a:endParaRPr b="1"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7D2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Action</a:t>
                      </a:r>
                      <a:endParaRPr sz="2200" u="none" cap="none" strike="noStrike"/>
                    </a:p>
                  </a:txBody>
                  <a:tcPr marT="91425" marB="91425" marR="91425" marL="91425" anchor="ctr">
                    <a:solidFill>
                      <a:srgbClr val="C7D2D9"/>
                    </a:solidFill>
                  </a:tcPr>
                </a:tc>
              </a:tr>
              <a:tr h="2005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rgbClr val="660000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1st rib</a:t>
                      </a: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 at </a:t>
                      </a:r>
                      <a:r>
                        <a:rPr lang="en-US" sz="2200" u="none" cap="none" strike="noStrike">
                          <a:solidFill>
                            <a:srgbClr val="660000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its costal cartilage</a:t>
                      </a: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 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(the 1st costochondral junction)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Subclavian groove in</a:t>
                      </a:r>
                      <a:endParaRPr sz="22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the middle 1/3 of</a:t>
                      </a:r>
                      <a:endParaRPr sz="22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inferior surface of</a:t>
                      </a:r>
                      <a:endParaRPr sz="22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clavicle</a:t>
                      </a:r>
                      <a:endParaRPr sz="22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t/>
                      </a:r>
                      <a:endParaRPr sz="22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Nerve to subclavius </a:t>
                      </a:r>
                      <a:r>
                        <a:rPr lang="en-US" sz="2200" u="none" cap="none" strike="noStrike">
                          <a:solidFill>
                            <a:srgbClr val="660000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(C5,6)</a:t>
                      </a: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 from </a:t>
                      </a:r>
                      <a:r>
                        <a:rPr lang="en-US" sz="2200" u="none" cap="none" strike="noStrike">
                          <a:solidFill>
                            <a:srgbClr val="660000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upper trunk of brachial</a:t>
                      </a:r>
                      <a:endParaRPr sz="2200" u="none" cap="none" strike="noStrike">
                        <a:solidFill>
                          <a:srgbClr val="660000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rgbClr val="660000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plexus</a:t>
                      </a: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.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4572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rgbClr val="66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Fixes the clavicle</a:t>
                      </a:r>
                      <a:r>
                        <a:rPr lang="en-US" sz="2200" u="none" cap="none" strike="noStrike">
                          <a:solidFill>
                            <a:srgbClr val="CC000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</a:t>
                      </a: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during </a:t>
                      </a: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movement of shoulder</a:t>
                      </a: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 joint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/>
                </a:tc>
              </a:tr>
              <a:tr h="3737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t/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t/>
                      </a:r>
                      <a:endParaRPr sz="22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-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-</a:t>
                      </a:r>
                      <a:endParaRPr sz="22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pic>
        <p:nvPicPr>
          <p:cNvPr id="98" name="Google Shape;98;gcfa4af813f_1_1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73097" y="68350"/>
            <a:ext cx="6177453" cy="32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cfa4af813f_1_171"/>
          <p:cNvPicPr preferRelativeResize="0"/>
          <p:nvPr/>
        </p:nvPicPr>
        <p:blipFill rotWithShape="1">
          <a:blip r:embed="rId4">
            <a:alphaModFix/>
          </a:blip>
          <a:srcRect b="0" l="0" r="0" t="6428"/>
          <a:stretch/>
        </p:blipFill>
        <p:spPr>
          <a:xfrm>
            <a:off x="911175" y="6390525"/>
            <a:ext cx="3579625" cy="334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cfa4af813f_1_1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38650" y="6266838"/>
            <a:ext cx="3018300" cy="3596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cfa4af813f_1_1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6544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cfa4af813f_1_171"/>
          <p:cNvSpPr txBox="1"/>
          <p:nvPr/>
        </p:nvSpPr>
        <p:spPr>
          <a:xfrm>
            <a:off x="1659050" y="731400"/>
            <a:ext cx="3018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DC9952"/>
                </a:solidFill>
                <a:latin typeface="Comfortaa"/>
                <a:ea typeface="Comfortaa"/>
                <a:cs typeface="Comfortaa"/>
                <a:sym typeface="Comfortaa"/>
              </a:rPr>
              <a:t>Pectoral Region</a:t>
            </a:r>
            <a:endParaRPr b="1" i="0" sz="2500" u="none" cap="none" strike="noStrike">
              <a:solidFill>
                <a:srgbClr val="DC995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05530395e7_0_0"/>
          <p:cNvSpPr txBox="1"/>
          <p:nvPr/>
        </p:nvSpPr>
        <p:spPr>
          <a:xfrm>
            <a:off x="6864000" y="654450"/>
            <a:ext cx="4560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Serratus Anterior</a:t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8" name="Google Shape;108;g105530395e7_0_0"/>
          <p:cNvSpPr txBox="1"/>
          <p:nvPr/>
        </p:nvSpPr>
        <p:spPr>
          <a:xfrm>
            <a:off x="4681800" y="1713775"/>
            <a:ext cx="8924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It lies more laterally in the chest wall, and forms the</a:t>
            </a:r>
            <a:endParaRPr b="1" i="0" sz="2200" u="none" cap="none" strike="noStrike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medial border of the axillary region</a:t>
            </a:r>
            <a:endParaRPr b="1" i="0" sz="2200" u="none" cap="none" strike="noStrike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aphicFrame>
        <p:nvGraphicFramePr>
          <p:cNvPr id="109" name="Google Shape;109;g105530395e7_0_0"/>
          <p:cNvGraphicFramePr/>
          <p:nvPr/>
        </p:nvGraphicFramePr>
        <p:xfrm>
          <a:off x="486550" y="3353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{6C4D9AEC-C665-46D5-A9B1-9F5AE7D73C30}</a:tableStyleId>
              </a:tblPr>
              <a:tblGrid>
                <a:gridCol w="4328725"/>
                <a:gridCol w="4328725"/>
                <a:gridCol w="4328725"/>
                <a:gridCol w="4328725"/>
              </a:tblGrid>
              <a:tr h="843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Origin</a:t>
                      </a:r>
                      <a:endParaRPr b="1"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7D2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Insertion</a:t>
                      </a:r>
                      <a:endParaRPr b="1"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7D2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Nerve Supply</a:t>
                      </a:r>
                      <a:endParaRPr b="1" sz="2200" u="none" cap="none" strike="noStrike"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>
                    <a:solidFill>
                      <a:srgbClr val="C7D2D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Action</a:t>
                      </a:r>
                      <a:endParaRPr sz="2200" u="none" cap="none" strike="noStrike"/>
                    </a:p>
                  </a:txBody>
                  <a:tcPr marT="91425" marB="91425" marR="91425" marL="91425" anchor="ctr">
                    <a:solidFill>
                      <a:srgbClr val="C7D2D9"/>
                    </a:solidFill>
                  </a:tcPr>
                </a:tc>
              </a:tr>
              <a:tr h="2005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The eight </a:t>
                      </a:r>
                      <a:r>
                        <a:rPr lang="en-US" sz="2200" u="none" cap="none" strike="noStrike">
                          <a:solidFill>
                            <a:srgbClr val="38761D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OR nine</a:t>
                      </a: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 upper ribs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Anterior aspect of the medial border and inferior angle</a:t>
                      </a:r>
                      <a:endParaRPr sz="22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of scapula</a:t>
                      </a:r>
                      <a:endParaRPr sz="22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chemeClr val="accent2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Long thoracic nerve</a:t>
                      </a: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 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rgbClr val="C27BA0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(from roots of brachial</a:t>
                      </a:r>
                      <a:endParaRPr sz="2200" u="none" cap="none" strike="noStrike">
                        <a:solidFill>
                          <a:srgbClr val="C27BA0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rgbClr val="C27BA0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plexus,C5,6,7)</a:t>
                      </a:r>
                      <a:endParaRPr sz="2200" u="none" cap="none" strike="noStrike">
                        <a:solidFill>
                          <a:srgbClr val="C27BA0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b="1" lang="en-US" sz="2200" u="none" cap="none" strike="noStrike">
                          <a:solidFill>
                            <a:srgbClr val="999999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Mnemonic:</a:t>
                      </a:r>
                      <a:r>
                        <a:rPr lang="en-US" sz="2200" u="none" cap="none" strike="noStrike">
                          <a:solidFill>
                            <a:srgbClr val="999999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 SALT (Serratus Anterior Long Thoracic)</a:t>
                      </a:r>
                      <a:endParaRPr sz="2200" u="none" cap="none" strike="noStrike">
                        <a:solidFill>
                          <a:srgbClr val="999999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-3556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omfortaa"/>
                        <a:buChar char="●"/>
                      </a:pP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Draws the scapula forward </a:t>
                      </a:r>
                      <a:r>
                        <a:rPr lang="en-US" sz="20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in boxing (protrusion or protraction) "boxer's muscle"</a:t>
                      </a:r>
                      <a:endParaRPr sz="20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  <a:p>
                      <a:pPr indent="-35560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omfortaa"/>
                        <a:buChar char="●"/>
                      </a:pPr>
                      <a:r>
                        <a:rPr lang="en-US" sz="2000" u="none" cap="none" strike="noStrike">
                          <a:solidFill>
                            <a:schemeClr val="dk1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Rotates scapula outwards in raising the arm above 90 degree </a:t>
                      </a:r>
                      <a:r>
                        <a:rPr lang="en-US" sz="2000" u="none" cap="none" strike="noStrike">
                          <a:solidFill>
                            <a:srgbClr val="C27BA0"/>
                          </a:solidFill>
                          <a:latin typeface="Comfortaa"/>
                          <a:ea typeface="Comfortaa"/>
                          <a:cs typeface="Comfortaa"/>
                          <a:sym typeface="Comfortaa"/>
                        </a:rPr>
                        <a:t>(Abduction above 90)</a:t>
                      </a:r>
                      <a:endParaRPr sz="2000" u="none" cap="none" strike="noStrike">
                        <a:solidFill>
                          <a:srgbClr val="C27BA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/>
                </a:tc>
              </a:tr>
              <a:tr h="3737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 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t/>
                      </a:r>
                      <a:endParaRPr sz="2200" u="none" cap="none" strike="noStrike"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2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-</a:t>
                      </a:r>
                      <a:endParaRPr sz="2200" u="none" cap="none" strike="noStrike">
                        <a:solidFill>
                          <a:schemeClr val="dk1"/>
                        </a:solidFill>
                        <a:latin typeface="Comfortaa Medium"/>
                        <a:ea typeface="Comfortaa Medium"/>
                        <a:cs typeface="Comfortaa Medium"/>
                        <a:sym typeface="Comfortaa Medium"/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200" u="none" cap="none" strike="noStrike">
                          <a:solidFill>
                            <a:schemeClr val="dk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 Medium"/>
                        </a:rPr>
                        <a:t>-</a:t>
                      </a:r>
                      <a:endParaRPr sz="2200" u="none" cap="none" strike="noStrike">
                        <a:solidFill>
                          <a:srgbClr val="CC0000"/>
                        </a:solidFill>
                        <a:latin typeface="Comfortaa"/>
                        <a:ea typeface="Comfortaa"/>
                        <a:cs typeface="Comfortaa"/>
                        <a:sym typeface="Comfortaa"/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  <p:pic>
        <p:nvPicPr>
          <p:cNvPr id="110" name="Google Shape;110;g105530395e7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544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105530395e7_0_0"/>
          <p:cNvSpPr txBox="1"/>
          <p:nvPr/>
        </p:nvSpPr>
        <p:spPr>
          <a:xfrm>
            <a:off x="1659050" y="731400"/>
            <a:ext cx="3018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DC9952"/>
                </a:solidFill>
                <a:latin typeface="Comfortaa"/>
                <a:ea typeface="Comfortaa"/>
                <a:cs typeface="Comfortaa"/>
                <a:sym typeface="Comfortaa"/>
              </a:rPr>
              <a:t>Pectoral Region</a:t>
            </a:r>
            <a:endParaRPr b="1" i="0" sz="2500" u="none" cap="none" strike="noStrike">
              <a:solidFill>
                <a:srgbClr val="DC995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2" name="Google Shape;112;g105530395e7_0_0"/>
          <p:cNvPicPr preferRelativeResize="0"/>
          <p:nvPr/>
        </p:nvPicPr>
        <p:blipFill rotWithShape="1">
          <a:blip r:embed="rId4">
            <a:alphaModFix/>
          </a:blip>
          <a:srcRect b="8634" l="0" r="0" t="0"/>
          <a:stretch/>
        </p:blipFill>
        <p:spPr>
          <a:xfrm>
            <a:off x="13298150" y="0"/>
            <a:ext cx="3905075" cy="324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g105530395e7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86675" y="6512925"/>
            <a:ext cx="3018300" cy="3669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105530395e7_0_0"/>
          <p:cNvPicPr preferRelativeResize="0"/>
          <p:nvPr/>
        </p:nvPicPr>
        <p:blipFill rotWithShape="1">
          <a:blip r:embed="rId6">
            <a:alphaModFix/>
          </a:blip>
          <a:srcRect b="8482" l="3412" r="7475" t="0"/>
          <a:stretch/>
        </p:blipFill>
        <p:spPr>
          <a:xfrm>
            <a:off x="839175" y="6512925"/>
            <a:ext cx="3573230" cy="36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105530395e7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11400" y="6657138"/>
            <a:ext cx="3752850" cy="338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105530395e7_0_0"/>
          <p:cNvPicPr preferRelativeResize="0"/>
          <p:nvPr/>
        </p:nvPicPr>
        <p:blipFill rotWithShape="1">
          <a:blip r:embed="rId8">
            <a:alphaModFix/>
          </a:blip>
          <a:srcRect b="0" l="21701" r="20857" t="0"/>
          <a:stretch/>
        </p:blipFill>
        <p:spPr>
          <a:xfrm>
            <a:off x="14070675" y="6727375"/>
            <a:ext cx="3309600" cy="324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cfa4af813f_1_195"/>
          <p:cNvSpPr txBox="1"/>
          <p:nvPr/>
        </p:nvSpPr>
        <p:spPr>
          <a:xfrm>
            <a:off x="6657000" y="654450"/>
            <a:ext cx="4974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Clavipectoral Fascia</a:t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22" name="Google Shape;122;gcfa4af813f_1_195"/>
          <p:cNvSpPr txBox="1"/>
          <p:nvPr/>
        </p:nvSpPr>
        <p:spPr>
          <a:xfrm>
            <a:off x="843025" y="2155125"/>
            <a:ext cx="112404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Comfortaa"/>
              <a:buChar char="●"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Fascia: </a:t>
            </a:r>
            <a:r>
              <a:rPr b="0" i="0" lang="en-US" sz="2200" u="none" cap="none" strike="noStrik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fibrous connective tissue that can be found throughout the body</a:t>
            </a:r>
            <a:endParaRPr b="0" i="0" sz="2200" u="none" cap="none" strike="noStrike">
              <a:solidFill>
                <a:schemeClr val="accent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368300" lvl="0" marL="45720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Comfortaa"/>
              <a:buChar char="●"/>
            </a:pPr>
            <a:r>
              <a:rPr b="0" i="0" lang="en-US" sz="2200" u="none" cap="none" strike="noStrik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They wrap around neurovascular structures, organs &amp; muscles to protect them </a:t>
            </a:r>
            <a:r>
              <a:rPr b="0" i="0" lang="en-US" sz="2200" u="none" cap="none" strike="noStrike">
                <a:solidFill>
                  <a:schemeClr val="accent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(تغلفه زي الهدية وتحميه)</a:t>
            </a:r>
            <a:endParaRPr b="0" i="0" sz="2200" u="none" cap="none" strike="noStrike">
              <a:solidFill>
                <a:schemeClr val="accent3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368300" lvl="0" marL="45720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omfortaa Medium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Clavipectoral fascia is a </a:t>
            </a:r>
            <a:r>
              <a:rPr b="0" i="0" lang="en-US" sz="2200" u="none" cap="none" strike="noStrik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bilateral </a:t>
            </a:r>
            <a:r>
              <a:rPr b="0" i="0" lang="en-US" sz="2200" u="none" cap="none" strike="noStrike">
                <a:solidFill>
                  <a:srgbClr val="660000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thickened membrane</a:t>
            </a:r>
            <a:r>
              <a:rPr b="0" i="0" lang="en-US" sz="2200" u="none" cap="none" strike="noStrike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of deep fascia </a:t>
            </a:r>
            <a:r>
              <a:rPr b="1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between </a:t>
            </a:r>
            <a:r>
              <a:rPr b="0" i="0" lang="en-US" sz="2200" u="none" cap="none" strike="noStrike">
                <a:solidFill>
                  <a:srgbClr val="660000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subclavius &amp; pectoralis minor</a:t>
            </a:r>
            <a:endParaRPr b="0" i="0" sz="2200" u="none" cap="none" strike="noStrike">
              <a:solidFill>
                <a:srgbClr val="660000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  <a:p>
            <a:pPr indent="-368300" lvl="0" marL="457200" marR="0" rtl="0" algn="just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SzPts val="2200"/>
              <a:buFont typeface="Comfortaa Medium"/>
              <a:buChar char="●"/>
            </a:pPr>
            <a:r>
              <a:rPr b="0" i="0" lang="en-US" sz="2200" u="none" cap="none" strike="noStrik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Extends </a:t>
            </a:r>
            <a:r>
              <a:rPr b="1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superiorly</a:t>
            </a:r>
            <a:r>
              <a:rPr b="0" i="0" lang="en-US" sz="2200" u="none" cap="none" strike="noStrik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from the clavicle, </a:t>
            </a:r>
            <a:r>
              <a:rPr b="1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medially</a:t>
            </a:r>
            <a:r>
              <a:rPr b="0" i="0" lang="en-US" sz="2200" u="none" cap="none" strike="noStrik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from the costochondral joints and </a:t>
            </a:r>
            <a:r>
              <a:rPr b="1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superolaterally</a:t>
            </a:r>
            <a:r>
              <a:rPr b="0" i="0" lang="en-US" sz="2200" u="none" cap="none" strike="noStrike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from the coracoid process</a:t>
            </a:r>
            <a:endParaRPr b="0" i="0" sz="2200" u="none" cap="none" strike="noStrike">
              <a:solidFill>
                <a:schemeClr val="accent2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pic>
        <p:nvPicPr>
          <p:cNvPr id="123" name="Google Shape;123;gcfa4af813f_1_1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60033" y="1713773"/>
            <a:ext cx="4551615" cy="519222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cfa4af813f_1_195"/>
          <p:cNvSpPr txBox="1"/>
          <p:nvPr/>
        </p:nvSpPr>
        <p:spPr>
          <a:xfrm>
            <a:off x="4607475" y="5927575"/>
            <a:ext cx="5919300" cy="24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Comfortaa"/>
              <a:buChar char="●"/>
            </a:pPr>
            <a:r>
              <a:rPr b="0" i="0" lang="en-US" sz="31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It’s </a:t>
            </a:r>
            <a:r>
              <a:rPr b="1" i="0" lang="en-US" sz="31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pierced </a:t>
            </a:r>
            <a:r>
              <a:rPr b="0" i="0" lang="en-US" sz="31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by: </a:t>
            </a:r>
            <a:r>
              <a:rPr b="0" i="0" lang="en-US" sz="3100" u="none" cap="none" strike="noStrike">
                <a:solidFill>
                  <a:schemeClr val="accent3"/>
                </a:solidFill>
                <a:latin typeface="Comfortaa"/>
                <a:ea typeface="Comfortaa"/>
                <a:cs typeface="Comfortaa"/>
                <a:sym typeface="Comfortaa"/>
              </a:rPr>
              <a:t>CALL</a:t>
            </a:r>
            <a:endParaRPr b="0" i="0" sz="3100" u="none" cap="none" strike="noStrike">
              <a:solidFill>
                <a:schemeClr val="accent3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412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900"/>
              <a:buFont typeface="Comfortaa Light"/>
              <a:buChar char="○"/>
            </a:pPr>
            <a:r>
              <a:rPr b="0" i="0" lang="en-US" sz="2900" u="none" cap="none" strike="noStrike">
                <a:solidFill>
                  <a:schemeClr val="accent2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 </a:t>
            </a:r>
            <a:r>
              <a:rPr b="1" i="0" lang="en-US" sz="2900" u="none" cap="none" strike="noStrike">
                <a:solidFill>
                  <a:srgbClr val="660000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r>
              <a:rPr b="0" i="0" lang="en-US" sz="2900" u="none" cap="none" strike="noStrike">
                <a:solidFill>
                  <a:srgbClr val="66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ephalic vein</a:t>
            </a:r>
            <a:endParaRPr b="0" i="0" sz="2900" u="none" cap="none" strike="noStrike">
              <a:solidFill>
                <a:srgbClr val="66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412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900"/>
              <a:buFont typeface="Comfortaa Light"/>
              <a:buChar char="○"/>
            </a:pPr>
            <a:r>
              <a:rPr b="0" i="0" lang="en-US" sz="2900" u="none" cap="none" strike="noStrike">
                <a:solidFill>
                  <a:srgbClr val="66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 Thoraco-</a:t>
            </a:r>
            <a:r>
              <a:rPr b="1" i="0" lang="en-US" sz="2900" u="none" cap="none" strike="noStrike">
                <a:solidFill>
                  <a:srgbClr val="660000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r>
              <a:rPr b="0" i="0" lang="en-US" sz="2900" u="none" cap="none" strike="noStrike">
                <a:solidFill>
                  <a:srgbClr val="66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cromial artery</a:t>
            </a:r>
            <a:endParaRPr b="0" i="0" sz="2900" u="none" cap="none" strike="noStrike">
              <a:solidFill>
                <a:srgbClr val="66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412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900"/>
              <a:buFont typeface="Comfortaa Light"/>
              <a:buChar char="○"/>
            </a:pPr>
            <a:r>
              <a:rPr b="0" i="0" lang="en-US" sz="2900" u="none" cap="none" strike="noStrike">
                <a:solidFill>
                  <a:srgbClr val="66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 </a:t>
            </a:r>
            <a:r>
              <a:rPr b="1" i="0" lang="en-US" sz="2900" u="none" cap="none" strike="noStrike">
                <a:solidFill>
                  <a:srgbClr val="660000"/>
                </a:solidFill>
                <a:latin typeface="Comfortaa"/>
                <a:ea typeface="Comfortaa"/>
                <a:cs typeface="Comfortaa"/>
                <a:sym typeface="Comfortaa"/>
              </a:rPr>
              <a:t>L</a:t>
            </a:r>
            <a:r>
              <a:rPr b="0" i="0" lang="en-US" sz="2900" u="none" cap="none" strike="noStrike">
                <a:solidFill>
                  <a:srgbClr val="66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ymph vessels</a:t>
            </a:r>
            <a:endParaRPr b="0" i="0" sz="2900" u="none" cap="none" strike="noStrike">
              <a:solidFill>
                <a:srgbClr val="6600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  <a:p>
            <a:pPr indent="-4127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0000"/>
              </a:buClr>
              <a:buSzPts val="2900"/>
              <a:buFont typeface="Comfortaa Light"/>
              <a:buChar char="○"/>
            </a:pPr>
            <a:r>
              <a:rPr b="0" i="0" lang="en-US" sz="2900" u="none" cap="none" strike="noStrike">
                <a:solidFill>
                  <a:srgbClr val="66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 </a:t>
            </a:r>
            <a:r>
              <a:rPr b="1" i="0" lang="en-US" sz="2900" u="none" cap="none" strike="noStrike">
                <a:solidFill>
                  <a:srgbClr val="660000"/>
                </a:solidFill>
                <a:latin typeface="Comfortaa"/>
                <a:ea typeface="Comfortaa"/>
                <a:cs typeface="Comfortaa"/>
                <a:sym typeface="Comfortaa"/>
              </a:rPr>
              <a:t>L</a:t>
            </a:r>
            <a:r>
              <a:rPr b="0" i="0" lang="en-US" sz="2900" u="none" cap="none" strike="noStrike">
                <a:solidFill>
                  <a:srgbClr val="6600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ateral pectoral nerve</a:t>
            </a:r>
            <a:endParaRPr b="0" i="0" sz="3100" u="none" cap="none" strike="noStrike">
              <a:solidFill>
                <a:srgbClr val="66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25" name="Google Shape;125;gcfa4af813f_1_195"/>
          <p:cNvCxnSpPr>
            <a:endCxn id="126" idx="0"/>
          </p:cNvCxnSpPr>
          <p:nvPr/>
        </p:nvCxnSpPr>
        <p:spPr>
          <a:xfrm>
            <a:off x="16318070" y="3870471"/>
            <a:ext cx="519000" cy="3308400"/>
          </a:xfrm>
          <a:prstGeom prst="straightConnector1">
            <a:avLst/>
          </a:prstGeom>
          <a:noFill/>
          <a:ln cap="flat" cmpd="sng" w="38100">
            <a:solidFill>
              <a:srgbClr val="073763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6" name="Google Shape;126;gcfa4af813f_1_195"/>
          <p:cNvSpPr txBox="1"/>
          <p:nvPr/>
        </p:nvSpPr>
        <p:spPr>
          <a:xfrm>
            <a:off x="15619070" y="7178871"/>
            <a:ext cx="24360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1800" u="none" cap="none" strike="noStrike">
                <a:solidFill>
                  <a:srgbClr val="073763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r>
              <a:rPr b="0" i="0" lang="en-US" sz="1800" u="none" cap="none" strike="noStrike">
                <a:solidFill>
                  <a:srgbClr val="073763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ephalic vein</a:t>
            </a:r>
            <a:endParaRPr b="0" i="0" sz="1800" u="none" cap="none" strike="noStrike">
              <a:solidFill>
                <a:srgbClr val="073763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cxnSp>
        <p:nvCxnSpPr>
          <p:cNvPr id="127" name="Google Shape;127;gcfa4af813f_1_195"/>
          <p:cNvCxnSpPr/>
          <p:nvPr/>
        </p:nvCxnSpPr>
        <p:spPr>
          <a:xfrm flipH="1">
            <a:off x="15482484" y="3998432"/>
            <a:ext cx="314400" cy="3825000"/>
          </a:xfrm>
          <a:prstGeom prst="straightConnector1">
            <a:avLst/>
          </a:prstGeom>
          <a:noFill/>
          <a:ln cap="flat" cmpd="sng" w="28575">
            <a:solidFill>
              <a:srgbClr val="5B0F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128" name="Google Shape;128;gcfa4af813f_1_195"/>
          <p:cNvSpPr txBox="1"/>
          <p:nvPr/>
        </p:nvSpPr>
        <p:spPr>
          <a:xfrm>
            <a:off x="13062855" y="7823568"/>
            <a:ext cx="46488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0" i="0" lang="en-US" sz="1700" u="none" cap="none" strike="noStrike">
                <a:solidFill>
                  <a:srgbClr val="5B0F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Thoraco-</a:t>
            </a:r>
            <a:r>
              <a:rPr b="1" i="0" lang="en-US" sz="1700" u="none" cap="none" strike="noStrike">
                <a:solidFill>
                  <a:srgbClr val="5B0F00"/>
                </a:solidFill>
                <a:latin typeface="Comfortaa"/>
                <a:ea typeface="Comfortaa"/>
                <a:cs typeface="Comfortaa"/>
                <a:sym typeface="Comfortaa"/>
              </a:rPr>
              <a:t>A</a:t>
            </a:r>
            <a:r>
              <a:rPr b="0" i="0" lang="en-US" sz="1700" u="none" cap="none" strike="noStrike">
                <a:solidFill>
                  <a:srgbClr val="5B0F00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cromial artery</a:t>
            </a:r>
            <a:endParaRPr b="0" i="0" sz="1700" u="none" cap="none" strike="noStrike">
              <a:solidFill>
                <a:srgbClr val="5B0F00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cxnSp>
        <p:nvCxnSpPr>
          <p:cNvPr id="129" name="Google Shape;129;gcfa4af813f_1_195"/>
          <p:cNvCxnSpPr/>
          <p:nvPr/>
        </p:nvCxnSpPr>
        <p:spPr>
          <a:xfrm flipH="1">
            <a:off x="13489402" y="3834182"/>
            <a:ext cx="2036700" cy="3344700"/>
          </a:xfrm>
          <a:prstGeom prst="straightConnector1">
            <a:avLst/>
          </a:prstGeom>
          <a:noFill/>
          <a:ln cap="flat" cmpd="sng" w="38100">
            <a:solidFill>
              <a:srgbClr val="DC995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30" name="Google Shape;130;gcfa4af813f_1_195"/>
          <p:cNvSpPr txBox="1"/>
          <p:nvPr/>
        </p:nvSpPr>
        <p:spPr>
          <a:xfrm>
            <a:off x="11338588" y="7178868"/>
            <a:ext cx="41109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u="none" cap="none" strike="noStrike">
                <a:solidFill>
                  <a:srgbClr val="DC9952"/>
                </a:solidFill>
                <a:latin typeface="Comfortaa"/>
                <a:ea typeface="Comfortaa"/>
                <a:cs typeface="Comfortaa"/>
                <a:sym typeface="Comfortaa"/>
              </a:rPr>
              <a:t>L</a:t>
            </a:r>
            <a:r>
              <a:rPr b="0" i="0" lang="en-US" u="none" cap="none" strike="noStrike">
                <a:solidFill>
                  <a:srgbClr val="DC9952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ateral pectoral nerve</a:t>
            </a:r>
            <a:endParaRPr b="0" i="0" u="none" cap="none" strike="noStrike">
              <a:solidFill>
                <a:srgbClr val="DC9952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cxnSp>
        <p:nvCxnSpPr>
          <p:cNvPr id="131" name="Google Shape;131;gcfa4af813f_1_195"/>
          <p:cNvCxnSpPr>
            <a:endCxn id="132" idx="0"/>
          </p:cNvCxnSpPr>
          <p:nvPr/>
        </p:nvCxnSpPr>
        <p:spPr>
          <a:xfrm flipH="1">
            <a:off x="12173676" y="3660028"/>
            <a:ext cx="2989800" cy="2793300"/>
          </a:xfrm>
          <a:prstGeom prst="straightConnector1">
            <a:avLst/>
          </a:prstGeom>
          <a:noFill/>
          <a:ln cap="flat" cmpd="sng" w="38100">
            <a:solidFill>
              <a:srgbClr val="274E13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32" name="Google Shape;132;gcfa4af813f_1_195"/>
          <p:cNvSpPr txBox="1"/>
          <p:nvPr/>
        </p:nvSpPr>
        <p:spPr>
          <a:xfrm>
            <a:off x="10852626" y="6453328"/>
            <a:ext cx="26421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</a:pPr>
            <a:r>
              <a:rPr b="1" i="0" lang="en-US" sz="1700" u="none" cap="none" strike="noStrike">
                <a:solidFill>
                  <a:srgbClr val="274E13"/>
                </a:solidFill>
                <a:latin typeface="Comfortaa"/>
                <a:ea typeface="Comfortaa"/>
                <a:cs typeface="Comfortaa"/>
                <a:sym typeface="Comfortaa"/>
              </a:rPr>
              <a:t>L</a:t>
            </a:r>
            <a:r>
              <a:rPr b="0" i="0" lang="en-US" sz="1700" u="none" cap="none" strike="noStrike">
                <a:solidFill>
                  <a:srgbClr val="274E13"/>
                </a:solidFill>
                <a:latin typeface="Comfortaa Light"/>
                <a:ea typeface="Comfortaa Light"/>
                <a:cs typeface="Comfortaa Light"/>
                <a:sym typeface="Comfortaa Light"/>
              </a:rPr>
              <a:t>ymph vessels</a:t>
            </a:r>
            <a:endParaRPr b="0" i="0" sz="1700" u="none" cap="none" strike="noStrike">
              <a:solidFill>
                <a:srgbClr val="274E13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pic>
        <p:nvPicPr>
          <p:cNvPr id="133" name="Google Shape;133;gcfa4af813f_1_1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6544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cfa4af813f_1_195"/>
          <p:cNvSpPr txBox="1"/>
          <p:nvPr/>
        </p:nvSpPr>
        <p:spPr>
          <a:xfrm>
            <a:off x="1659050" y="731413"/>
            <a:ext cx="3018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DC9952"/>
                </a:solidFill>
                <a:latin typeface="Comfortaa"/>
                <a:ea typeface="Comfortaa"/>
                <a:cs typeface="Comfortaa"/>
                <a:sym typeface="Comfortaa"/>
              </a:rPr>
              <a:t>Pectoral Region</a:t>
            </a:r>
            <a:endParaRPr b="1" i="0" sz="2500" u="none" cap="none" strike="noStrike">
              <a:solidFill>
                <a:srgbClr val="DC995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35" name="Google Shape;135;gcfa4af813f_1_1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3027" y="5542227"/>
            <a:ext cx="3764450" cy="37730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04f940b6e3_0_0"/>
          <p:cNvSpPr txBox="1"/>
          <p:nvPr/>
        </p:nvSpPr>
        <p:spPr>
          <a:xfrm>
            <a:off x="2434500" y="1739525"/>
            <a:ext cx="13419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Axilla </a:t>
            </a:r>
            <a:r>
              <a:rPr b="0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is a name given to an area that lies underneath the </a:t>
            </a:r>
            <a:r>
              <a:rPr b="1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glenohumeral </a:t>
            </a:r>
            <a:r>
              <a:rPr b="0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joint at the </a:t>
            </a:r>
            <a:r>
              <a:rPr b="1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junction </a:t>
            </a:r>
            <a:r>
              <a:rPr b="0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of the upper limb and the thorax.</a:t>
            </a:r>
            <a:endParaRPr b="1" i="0" sz="2200" u="none" cap="none" strike="noStrike">
              <a:solidFill>
                <a:schemeClr val="accent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1" name="Google Shape;141;g104f940b6e3_0_0"/>
          <p:cNvSpPr txBox="1"/>
          <p:nvPr/>
        </p:nvSpPr>
        <p:spPr>
          <a:xfrm>
            <a:off x="1659050" y="3139688"/>
            <a:ext cx="75507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200"/>
              <a:buFont typeface="Arial"/>
              <a:buChar char="●"/>
            </a:pPr>
            <a:r>
              <a:rPr b="1" i="0" lang="en-US" sz="22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Pyramid-shaped </a:t>
            </a:r>
            <a:r>
              <a:rPr b="0" i="0" lang="en-US" sz="22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space between the upper part of the arm &amp; the side of the chest.</a:t>
            </a:r>
            <a:endParaRPr b="0" i="0" sz="2200" u="none" cap="none" strike="noStrike">
              <a:solidFill>
                <a:srgbClr val="C27BA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chemeClr val="accent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It’s the space </a:t>
            </a:r>
            <a:r>
              <a:rPr b="0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(passageway)</a:t>
            </a: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through which </a:t>
            </a:r>
            <a:r>
              <a:rPr b="1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major neuro </a:t>
            </a:r>
            <a:r>
              <a:rPr b="1" i="0" lang="en-US" sz="22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(brachial plexus)</a:t>
            </a:r>
            <a:r>
              <a:rPr b="1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</a:t>
            </a:r>
            <a:r>
              <a:rPr b="1" i="0" lang="en-US" sz="2200" u="none" cap="none" strike="noStrike">
                <a:solidFill>
                  <a:srgbClr val="38761D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1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vascular, and muscular structures </a:t>
            </a:r>
            <a:r>
              <a:rPr b="0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including long thoracic nerve</a:t>
            </a: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pass between </a:t>
            </a:r>
            <a:r>
              <a:rPr b="0" i="0" lang="en-US" sz="2200" u="none" cap="none" strike="noStrike">
                <a:solidFill>
                  <a:srgbClr val="5B0F00"/>
                </a:solidFill>
                <a:latin typeface="Comfortaa"/>
                <a:ea typeface="Comfortaa"/>
                <a:cs typeface="Comfortaa"/>
                <a:sym typeface="Comfortaa"/>
              </a:rPr>
              <a:t>neck, thorax and upper limbs</a:t>
            </a:r>
            <a:r>
              <a:rPr b="0" i="0" lang="en-US" sz="22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200" u="none" cap="none" strike="noStrike">
                <a:solidFill>
                  <a:schemeClr val="accent1"/>
                </a:solidFill>
                <a:latin typeface="Comfortaa"/>
                <a:ea typeface="Comfortaa"/>
                <a:cs typeface="Comfortaa"/>
                <a:sym typeface="Comfortaa"/>
              </a:rPr>
              <a:t>(enter and leave).</a:t>
            </a:r>
            <a:endParaRPr b="0" i="0" sz="1400" u="none" cap="none" strike="noStrike">
              <a:solidFill>
                <a:schemeClr val="accent2"/>
              </a:solidFill>
              <a:latin typeface="Comfortaa Light"/>
              <a:ea typeface="Comfortaa Light"/>
              <a:cs typeface="Comfortaa Light"/>
              <a:sym typeface="Comfortaa Light"/>
            </a:endParaRPr>
          </a:p>
        </p:txBody>
      </p:sp>
      <p:sp>
        <p:nvSpPr>
          <p:cNvPr id="142" name="Google Shape;142;g104f940b6e3_0_0"/>
          <p:cNvSpPr txBox="1"/>
          <p:nvPr/>
        </p:nvSpPr>
        <p:spPr>
          <a:xfrm>
            <a:off x="6657000" y="654475"/>
            <a:ext cx="4974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Axilla</a:t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43" name="Google Shape;143;g104f940b6e3_0_0"/>
          <p:cNvSpPr txBox="1"/>
          <p:nvPr/>
        </p:nvSpPr>
        <p:spPr>
          <a:xfrm>
            <a:off x="1659050" y="6790013"/>
            <a:ext cx="75507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●  The Axilla has:				 						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○ Two Boundaries</a:t>
            </a: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 </a:t>
            </a:r>
            <a:r>
              <a:rPr b="0" i="0" lang="en-US" sz="2200" u="none" cap="none" strike="noStrike">
                <a:solidFill>
                  <a:srgbClr val="5B0F00"/>
                </a:solidFill>
                <a:latin typeface="Comfortaa"/>
                <a:ea typeface="Comfortaa"/>
                <a:cs typeface="Comfortaa"/>
                <a:sym typeface="Comfortaa"/>
              </a:rPr>
              <a:t>Apex &amp; Base. </a:t>
            </a:r>
            <a:endParaRPr b="0" i="0" sz="2200" u="none" cap="none" strike="noStrike">
              <a:solidFill>
                <a:srgbClr val="5B0F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○ Four Walls</a:t>
            </a: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: </a:t>
            </a:r>
            <a:r>
              <a:rPr b="0" i="0" lang="en-US" sz="2200" u="none" cap="none" strike="noStrike">
                <a:solidFill>
                  <a:srgbClr val="5B0F00"/>
                </a:solidFill>
                <a:latin typeface="Comfortaa"/>
                <a:ea typeface="Comfortaa"/>
                <a:cs typeface="Comfortaa"/>
                <a:sym typeface="Comfortaa"/>
              </a:rPr>
              <a:t>Anterior, Posterior, Medial &amp; Lateral.</a:t>
            </a:r>
            <a:endParaRPr b="0" i="0" sz="1400" u="none" cap="none" strike="noStrike">
              <a:solidFill>
                <a:srgbClr val="5B0F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4" name="Google Shape;144;g104f940b6e3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7250" y="2963163"/>
            <a:ext cx="7550750" cy="561347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104f940b6e3_0_0"/>
          <p:cNvSpPr txBox="1"/>
          <p:nvPr/>
        </p:nvSpPr>
        <p:spPr>
          <a:xfrm>
            <a:off x="1684450" y="731413"/>
            <a:ext cx="1172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DC9952"/>
                </a:solidFill>
                <a:latin typeface="Comfortaa"/>
                <a:ea typeface="Comfortaa"/>
                <a:cs typeface="Comfortaa"/>
                <a:sym typeface="Comfortaa"/>
              </a:rPr>
              <a:t>Axilla</a:t>
            </a:r>
            <a:endParaRPr b="1" i="0" sz="2500" u="none" cap="none" strike="noStrike">
              <a:solidFill>
                <a:srgbClr val="DC995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46" name="Google Shape;146;g104f940b6e3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6544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04ca43b0ef_0_21"/>
          <p:cNvSpPr txBox="1"/>
          <p:nvPr/>
        </p:nvSpPr>
        <p:spPr>
          <a:xfrm>
            <a:off x="6657000" y="654463"/>
            <a:ext cx="49740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Boundaries of Axilla</a:t>
            </a:r>
            <a:endParaRPr b="1" i="0" sz="35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2" name="Google Shape;152;g104ca43b0ef_0_21"/>
          <p:cNvSpPr txBox="1"/>
          <p:nvPr/>
        </p:nvSpPr>
        <p:spPr>
          <a:xfrm>
            <a:off x="1684450" y="1592150"/>
            <a:ext cx="8539200" cy="3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Apex</a:t>
            </a:r>
            <a:endParaRPr b="1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marR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fortaa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Also called </a:t>
            </a:r>
            <a:r>
              <a:rPr b="1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Cervicoaxillary Canal</a:t>
            </a:r>
            <a:endParaRPr b="1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fortaa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Directed </a:t>
            </a:r>
            <a:r>
              <a:rPr b="0" i="0" lang="en-US" sz="2200" u="none" cap="none" strike="noStrike">
                <a:solidFill>
                  <a:srgbClr val="5B0F00"/>
                </a:solidFill>
                <a:latin typeface="Comfortaa"/>
                <a:ea typeface="Comfortaa"/>
                <a:cs typeface="Comfortaa"/>
                <a:sym typeface="Comfortaa"/>
              </a:rPr>
              <a:t>upwards </a:t>
            </a:r>
            <a:r>
              <a:rPr b="0" i="0" lang="en-US" sz="2200" u="none" cap="none" strike="noStrike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&amp; medially</a:t>
            </a: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into the root of the neck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200"/>
              <a:buFont typeface="Comfortaa"/>
              <a:buChar char="●"/>
            </a:pPr>
            <a:r>
              <a:rPr lang="en-US" sz="2200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It is called </a:t>
            </a:r>
            <a:r>
              <a:rPr b="1" lang="en-US" sz="2200">
                <a:solidFill>
                  <a:srgbClr val="C27BA0"/>
                </a:solidFill>
                <a:latin typeface="Comfortaa"/>
                <a:ea typeface="Comfortaa"/>
                <a:cs typeface="Comfortaa"/>
                <a:sym typeface="Comfortaa"/>
              </a:rPr>
              <a:t>cervicoaxillary canal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marR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fortaa"/>
              <a:buChar char="●"/>
            </a:pP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</a:t>
            </a:r>
            <a:r>
              <a:rPr b="1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ounded </a:t>
            </a: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by </a:t>
            </a:r>
            <a:r>
              <a:rPr b="1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3 bones:</a:t>
            </a:r>
            <a:endParaRPr b="0" i="0" sz="2200" u="none" cap="none" strike="noStrike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fortaa"/>
              <a:buChar char="○"/>
            </a:pPr>
            <a:r>
              <a:rPr b="1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Anteriorly:</a:t>
            </a:r>
            <a:r>
              <a:rPr b="0" i="0" lang="en-US" sz="2200" u="none" cap="none" strike="noStrike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200" u="none" cap="none" strike="noStrike">
                <a:solidFill>
                  <a:srgbClr val="5B0F00"/>
                </a:solidFill>
                <a:latin typeface="Comfortaa"/>
                <a:ea typeface="Comfortaa"/>
                <a:cs typeface="Comfortaa"/>
                <a:sym typeface="Comfortaa"/>
              </a:rPr>
              <a:t>clavicle</a:t>
            </a:r>
            <a:endParaRPr b="0" i="0" sz="2200" u="none" cap="none" strike="noStrike">
              <a:solidFill>
                <a:srgbClr val="5B0F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fortaa"/>
              <a:buChar char="○"/>
            </a:pPr>
            <a:r>
              <a:rPr b="1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Posteriorly:</a:t>
            </a: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200" u="none" cap="none" strike="noStrike">
                <a:solidFill>
                  <a:srgbClr val="5B0F00"/>
                </a:solidFill>
                <a:latin typeface="Comfortaa"/>
                <a:ea typeface="Comfortaa"/>
                <a:cs typeface="Comfortaa"/>
                <a:sym typeface="Comfortaa"/>
              </a:rPr>
              <a:t>upper border of scapula</a:t>
            </a:r>
            <a:endParaRPr b="0" i="0" sz="2200" u="none" cap="none" strike="noStrike">
              <a:solidFill>
                <a:srgbClr val="5B0F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fortaa"/>
              <a:buChar char="○"/>
            </a:pPr>
            <a:r>
              <a:rPr b="1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Medially:</a:t>
            </a:r>
            <a:r>
              <a:rPr b="0" i="0" lang="en-US" sz="2200" u="none" cap="none" strike="noStrik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b="0" i="0" lang="en-US" sz="2200" u="none" cap="none" strike="noStrike">
                <a:solidFill>
                  <a:srgbClr val="5B0F00"/>
                </a:solidFill>
                <a:latin typeface="Comfortaa"/>
                <a:ea typeface="Comfortaa"/>
                <a:cs typeface="Comfortaa"/>
                <a:sym typeface="Comfortaa"/>
              </a:rPr>
              <a:t>outer border of first rib</a:t>
            </a:r>
            <a:endParaRPr b="1" i="0" sz="2200" u="none" cap="none" strike="noStrike">
              <a:solidFill>
                <a:srgbClr val="5B0F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53" name="Google Shape;153;g104ca43b0ef_0_21"/>
          <p:cNvSpPr txBox="1"/>
          <p:nvPr/>
        </p:nvSpPr>
        <p:spPr>
          <a:xfrm>
            <a:off x="1684450" y="5740950"/>
            <a:ext cx="9490800" cy="41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Base (Floor):</a:t>
            </a:r>
            <a:endParaRPr b="1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fortaa"/>
              <a:buChar char="●"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Formed by </a:t>
            </a:r>
            <a:r>
              <a:rPr b="0" i="0" lang="en-US" sz="2200" u="none" cap="none" strike="noStrike">
                <a:solidFill>
                  <a:srgbClr val="5B0F00"/>
                </a:solidFill>
                <a:latin typeface="Comfortaa"/>
                <a:ea typeface="Comfortaa"/>
                <a:cs typeface="Comfortaa"/>
                <a:sym typeface="Comfortaa"/>
              </a:rPr>
              <a:t>skin stretching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between the </a:t>
            </a:r>
            <a:r>
              <a:rPr b="1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anterior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&amp; </a:t>
            </a:r>
            <a:r>
              <a:rPr b="1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posterior walls</a:t>
            </a:r>
            <a:endParaRPr b="1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0" marL="4572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fortaa"/>
              <a:buChar char="●"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Bounded by:</a:t>
            </a:r>
            <a:endParaRPr b="0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fortaa"/>
              <a:buChar char="○"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Front: </a:t>
            </a:r>
            <a:r>
              <a:rPr b="0" i="0" lang="en-US" sz="2200" u="none" cap="none" strike="noStrike">
                <a:solidFill>
                  <a:srgbClr val="5B0F00"/>
                </a:solidFill>
                <a:latin typeface="Comfortaa"/>
                <a:ea typeface="Comfortaa"/>
                <a:cs typeface="Comfortaa"/>
                <a:sym typeface="Comfortaa"/>
              </a:rPr>
              <a:t>Anterior Axillary Fold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(formed by lower border of the Pectoralis Major)</a:t>
            </a:r>
            <a:endParaRPr b="0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fortaa"/>
              <a:buChar char="○"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Behind: </a:t>
            </a:r>
            <a:r>
              <a:rPr b="0" i="0" lang="en-US" sz="2200" u="none" cap="none" strike="noStrike">
                <a:solidFill>
                  <a:srgbClr val="5B0F00"/>
                </a:solidFill>
                <a:latin typeface="Comfortaa"/>
                <a:ea typeface="Comfortaa"/>
                <a:cs typeface="Comfortaa"/>
                <a:sym typeface="Comfortaa"/>
              </a:rPr>
              <a:t>Posterior Axillary Fold</a:t>
            </a: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 (formed by tendons of Latissimus Dorsi &amp; Teres Major muscles)</a:t>
            </a:r>
            <a:endParaRPr b="0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68300" lvl="1" marL="91440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omfortaa"/>
              <a:buChar char="○"/>
            </a:pPr>
            <a:r>
              <a:rPr b="0" i="0" lang="en-US" sz="2200" u="none" cap="none" strike="noStrik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Medially: upper 4 or 5 ribs &amp; chest wall</a:t>
            </a:r>
            <a:endParaRPr b="0" i="0" sz="2200" u="none" cap="none" strike="noStrike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54" name="Google Shape;154;g104ca43b0ef_0_21"/>
          <p:cNvCxnSpPr/>
          <p:nvPr/>
        </p:nvCxnSpPr>
        <p:spPr>
          <a:xfrm rot="10800000">
            <a:off x="820501" y="5479588"/>
            <a:ext cx="16646999" cy="84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55" name="Google Shape;155;g104ca43b0ef_0_21"/>
          <p:cNvPicPr preferRelativeResize="0"/>
          <p:nvPr/>
        </p:nvPicPr>
        <p:blipFill rotWithShape="1">
          <a:blip r:embed="rId3">
            <a:alphaModFix/>
          </a:blip>
          <a:srcRect b="6649" l="3855" r="3232" t="4681"/>
          <a:stretch/>
        </p:blipFill>
        <p:spPr>
          <a:xfrm>
            <a:off x="11175350" y="1246200"/>
            <a:ext cx="4949250" cy="405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104ca43b0ef_0_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97363" y="5740938"/>
            <a:ext cx="3705225" cy="41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104ca43b0ef_0_21"/>
          <p:cNvSpPr txBox="1"/>
          <p:nvPr/>
        </p:nvSpPr>
        <p:spPr>
          <a:xfrm>
            <a:off x="1684450" y="731413"/>
            <a:ext cx="1172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-US" sz="2500" u="none" cap="none" strike="noStrike">
                <a:solidFill>
                  <a:srgbClr val="DC9952"/>
                </a:solidFill>
                <a:latin typeface="Comfortaa"/>
                <a:ea typeface="Comfortaa"/>
                <a:cs typeface="Comfortaa"/>
                <a:sym typeface="Comfortaa"/>
              </a:rPr>
              <a:t>Axilla</a:t>
            </a:r>
            <a:endParaRPr b="1" i="0" sz="2500" u="none" cap="none" strike="noStrike">
              <a:solidFill>
                <a:srgbClr val="DC995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8" name="Google Shape;158;g104ca43b0ef_0_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6544" y="318453"/>
            <a:ext cx="1172508" cy="139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C0000"/>
      </a:accent2>
      <a:accent3>
        <a:srgbClr val="99999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2021-11-18T04:04:26Z</dcterms:created>
  <dc:creator>Deema 2002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2021-11-15T00:00:00Z</vt:filetime>
  </property>
  <property fmtid="{D5CDD505-2E9C-101B-9397-08002B2CF9AE}" pid="3" name="Creator">
    <vt:lpwstr>Canva</vt:lpwstr>
  </property>
  <property fmtid="{D5CDD505-2E9C-101B-9397-08002B2CF9AE}" pid="4" name="LastSaved">
    <vt:filetime>2021-11-18T00:00:00Z</vt:filetime>
  </property>
</Properties>
</file>