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10287000" cx="18288000"/>
  <p:notesSz cx="18288000" cy="10287000"/>
  <p:embeddedFontLst>
    <p:embeddedFont>
      <p:font typeface="Caveat"/>
      <p:regular r:id="rId24"/>
      <p:bold r:id="rId25"/>
    </p:embeddedFont>
    <p:embeddedFont>
      <p:font typeface="Arial Narrow"/>
      <p:regular r:id="rId26"/>
      <p:bold r:id="rId27"/>
      <p:italic r:id="rId28"/>
      <p:boldItalic r:id="rId29"/>
    </p:embeddedFont>
    <p:embeddedFont>
      <p:font typeface="Roboto Condensed"/>
      <p:regular r:id="rId30"/>
      <p:bold r:id="rId31"/>
      <p:italic r:id="rId32"/>
      <p:boldItalic r:id="rId33"/>
    </p:embeddedFont>
    <p:embeddedFont>
      <p:font typeface="Comforta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6" roundtripDataSignature="AMtx7mjcMwBbDVep+r/TfHiDXJYSfAef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B0D71B-0C45-4010-BA2E-FC0E6FDA5974}">
  <a:tblStyle styleId="{CFB0D71B-0C45-4010-BA2E-FC0E6FDA59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aveat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ialNarrow-regular.fntdata"/><Relationship Id="rId25" Type="http://schemas.openxmlformats.org/officeDocument/2006/relationships/font" Target="fonts/Caveat-bold.fntdata"/><Relationship Id="rId28" Type="http://schemas.openxmlformats.org/officeDocument/2006/relationships/font" Target="fonts/ArialNarrow-italic.fntdata"/><Relationship Id="rId27" Type="http://schemas.openxmlformats.org/officeDocument/2006/relationships/font" Target="fonts/ArialNarrow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alNarrow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Condensed-bold.fntdata"/><Relationship Id="rId30" Type="http://schemas.openxmlformats.org/officeDocument/2006/relationships/font" Target="fonts/RobotoCondensed-regular.fntdata"/><Relationship Id="rId11" Type="http://schemas.openxmlformats.org/officeDocument/2006/relationships/slide" Target="slides/slide5.xml"/><Relationship Id="rId33" Type="http://schemas.openxmlformats.org/officeDocument/2006/relationships/font" Target="fonts/RobotoCondensed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Condensed-italic.fntdata"/><Relationship Id="rId13" Type="http://schemas.openxmlformats.org/officeDocument/2006/relationships/slide" Target="slides/slide7.xml"/><Relationship Id="rId35" Type="http://schemas.openxmlformats.org/officeDocument/2006/relationships/font" Target="fonts/Comfortaa-bold.fntdata"/><Relationship Id="rId12" Type="http://schemas.openxmlformats.org/officeDocument/2006/relationships/slide" Target="slides/slide6.xml"/><Relationship Id="rId34" Type="http://schemas.openxmlformats.org/officeDocument/2006/relationships/font" Target="fonts/Comfortaa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af3573a0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g104af3573a0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5968e4021_0_2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105968e4021_0_2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5968e4021_0_4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05968e4021_0_4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5968e4021_0_5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105968e4021_0_5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5968e4021_0_7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05968e4021_0_7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5968e4021_0_9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105968e4021_0_9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5968e4021_1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105968e4021_1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5968e4021_1_12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3" name="Google Shape;313;g105968e4021_1_12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04af3573a0_0_16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0" name="Google Shape;400;g104af3573a0_0_16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af10870bb76ed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g7af10870bb76ed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c2c12b6ca32a75_6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8c2c12b6ca32a75_6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4af3573a0_0_3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g104af3573a0_0_3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0e5328678284119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40e5328678284119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692fa2e9d_2_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10692fa2e9d_2_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2c12b6ca32a75_2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8c2c12b6ca32a75_2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c2c12b6ca32a75_5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8c2c12b6ca32a75_5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692fa2e9d_2_5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10692fa2e9d_2_5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45411" y="643388"/>
            <a:ext cx="4038599" cy="298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352" y="643388"/>
            <a:ext cx="4419599" cy="321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650" u="none" cap="none" strike="noStrike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hyperlink" Target="https://docs.google.com/presentation/d/1TqFrwJwPpNRkeuXhJK_mTytLGLo_bK_J-sNgo7wsKlg/edit" TargetMode="External"/><Relationship Id="rId6" Type="http://schemas.openxmlformats.org/officeDocument/2006/relationships/hyperlink" Target="https://docs.google.com/presentation/d/1-4XrHk0ehAoa1huxbkdu8f-g6-YBr_Q3-rzzQcLIhVs/edit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2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3.gif"/><Relationship Id="rId7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1.jpg"/><Relationship Id="rId5" Type="http://schemas.openxmlformats.org/officeDocument/2006/relationships/image" Target="../media/image27.jpg"/><Relationship Id="rId6" Type="http://schemas.openxmlformats.org/officeDocument/2006/relationships/image" Target="../media/image3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31.jpg"/><Relationship Id="rId5" Type="http://schemas.openxmlformats.org/officeDocument/2006/relationships/image" Target="../media/image26.jpg"/><Relationship Id="rId6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2.pn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4.jp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g104af3573a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" y="1677408"/>
            <a:ext cx="4694866" cy="85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g104af3573a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21334" y="24430"/>
            <a:ext cx="1039163" cy="518035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104af3573a0_0_0"/>
          <p:cNvSpPr txBox="1"/>
          <p:nvPr/>
        </p:nvSpPr>
        <p:spPr>
          <a:xfrm>
            <a:off x="14121584" y="7499557"/>
            <a:ext cx="3604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Color index:</a:t>
            </a:r>
            <a:endParaRPr b="1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Mine text</a:t>
            </a:r>
            <a:endParaRPr b="0" i="0" sz="18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Important </a:t>
            </a:r>
            <a:endParaRPr b="0" i="0" sz="18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Doctors notes</a:t>
            </a:r>
            <a:endParaRPr b="0" i="0" sz="18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Female slides only</a:t>
            </a:r>
            <a:endParaRPr b="0" i="0" sz="18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Male slides only </a:t>
            </a:r>
            <a:endParaRPr b="0" i="0" sz="18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Extra</a:t>
            </a:r>
            <a:endParaRPr b="0" i="0" sz="18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9" name="Google Shape;49;g104af3573a0_0_0"/>
          <p:cNvGrpSpPr/>
          <p:nvPr/>
        </p:nvGrpSpPr>
        <p:grpSpPr>
          <a:xfrm>
            <a:off x="13358741" y="6633124"/>
            <a:ext cx="624969" cy="535732"/>
            <a:chOff x="7513884" y="2448269"/>
            <a:chExt cx="363185" cy="338792"/>
          </a:xfrm>
        </p:grpSpPr>
        <p:sp>
          <p:nvSpPr>
            <p:cNvPr id="50" name="Google Shape;50;g104af3573a0_0_0"/>
            <p:cNvSpPr/>
            <p:nvPr/>
          </p:nvSpPr>
          <p:spPr>
            <a:xfrm>
              <a:off x="7666316" y="2448269"/>
              <a:ext cx="210753" cy="206954"/>
            </a:xfrm>
            <a:custGeom>
              <a:rect b="b" l="l" r="r" t="t"/>
              <a:pathLst>
                <a:path extrusionOk="0" h="7899" w="8044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g104af3573a0_0_0"/>
            <p:cNvSpPr/>
            <p:nvPr/>
          </p:nvSpPr>
          <p:spPr>
            <a:xfrm>
              <a:off x="7691442" y="2471482"/>
              <a:ext cx="185627" cy="183741"/>
            </a:xfrm>
            <a:custGeom>
              <a:rect b="b" l="l" r="r" t="t"/>
              <a:pathLst>
                <a:path extrusionOk="0" h="7013" w="7085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g104af3573a0_0_0"/>
            <p:cNvSpPr/>
            <p:nvPr/>
          </p:nvSpPr>
          <p:spPr>
            <a:xfrm>
              <a:off x="7755972" y="2483298"/>
              <a:ext cx="84416" cy="84154"/>
            </a:xfrm>
            <a:custGeom>
              <a:rect b="b" l="l" r="r" t="t"/>
              <a:pathLst>
                <a:path extrusionOk="0" h="3212" w="3222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g104af3573a0_0_0"/>
            <p:cNvSpPr/>
            <p:nvPr/>
          </p:nvSpPr>
          <p:spPr>
            <a:xfrm>
              <a:off x="7800931" y="2528258"/>
              <a:ext cx="39457" cy="39195"/>
            </a:xfrm>
            <a:custGeom>
              <a:rect b="b" l="l" r="r" t="t"/>
              <a:pathLst>
                <a:path extrusionOk="0" h="1496" w="1506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g104af3573a0_0_0"/>
            <p:cNvSpPr/>
            <p:nvPr/>
          </p:nvSpPr>
          <p:spPr>
            <a:xfrm>
              <a:off x="7513884" y="2611888"/>
              <a:ext cx="195662" cy="175068"/>
            </a:xfrm>
            <a:custGeom>
              <a:rect b="b" l="l" r="r" t="t"/>
              <a:pathLst>
                <a:path extrusionOk="0" h="6682" w="7468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g104af3573a0_0_0"/>
            <p:cNvSpPr/>
            <p:nvPr/>
          </p:nvSpPr>
          <p:spPr>
            <a:xfrm>
              <a:off x="7513884" y="2626691"/>
              <a:ext cx="195426" cy="160370"/>
            </a:xfrm>
            <a:custGeom>
              <a:rect b="b" l="l" r="r" t="t"/>
              <a:pathLst>
                <a:path extrusionOk="0" h="6121" w="7459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g104af3573a0_0_0">
            <a:hlinkClick r:id="rId5"/>
          </p:cNvPr>
          <p:cNvSpPr txBox="1"/>
          <p:nvPr/>
        </p:nvSpPr>
        <p:spPr>
          <a:xfrm>
            <a:off x="13983316" y="6633082"/>
            <a:ext cx="34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Editing file</a:t>
            </a:r>
            <a:endParaRPr b="0" i="0" sz="3000" u="sng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g104af3573a0_0_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51045" y="-642629"/>
            <a:ext cx="4847402" cy="484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104af3573a0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84492" y="542874"/>
            <a:ext cx="2523400" cy="2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04af3573a0_0_0"/>
          <p:cNvSpPr txBox="1"/>
          <p:nvPr/>
        </p:nvSpPr>
        <p:spPr>
          <a:xfrm>
            <a:off x="3429012" y="3659500"/>
            <a:ext cx="9199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L5</a:t>
            </a:r>
            <a:endParaRPr b="0" i="0" sz="35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49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Axillary and Median Nerve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" name="Google Shape;60;g104af3573a0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83397" y="616036"/>
            <a:ext cx="3123026" cy="233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105968e4021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05968e4021_0_22"/>
          <p:cNvSpPr txBox="1"/>
          <p:nvPr/>
        </p:nvSpPr>
        <p:spPr>
          <a:xfrm>
            <a:off x="7157850" y="318450"/>
            <a:ext cx="4711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Median </a:t>
            </a:r>
            <a:r>
              <a:rPr lang="en-US" sz="4700"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b="0" i="0" lang="en-US" sz="4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erve</a:t>
            </a:r>
            <a:endParaRPr b="0" i="0" sz="4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g105968e4021_0_22"/>
          <p:cNvSpPr txBox="1"/>
          <p:nvPr/>
        </p:nvSpPr>
        <p:spPr>
          <a:xfrm>
            <a:off x="780750" y="2813850"/>
            <a:ext cx="5442600" cy="5725800"/>
          </a:xfrm>
          <a:prstGeom prst="rect">
            <a:avLst/>
          </a:prstGeom>
          <a:noFill/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● It enters the arm from the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axilla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at the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inferior margin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the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teres major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muscle.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● It passes vertically down the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medial side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the arm in the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anterior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compartment and is related to the brachial artery throughout its course: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proximal regions, </a:t>
            </a: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lang="en-US" sz="20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n upper ½ of the arm)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it lies immediately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lateral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to the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brachial artery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more distal regions </a:t>
            </a: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lang="en-US" sz="20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n the middle of the arm)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it crosses </a:t>
            </a:r>
            <a:r>
              <a:rPr b="1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*the artery from lateral to medial*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to the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medial side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the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brachial artery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and 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anterior to the elbow joint. </a:t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3" name="Google Shape;173;g105968e4021_0_22"/>
          <p:cNvSpPr txBox="1"/>
          <p:nvPr/>
        </p:nvSpPr>
        <p:spPr>
          <a:xfrm>
            <a:off x="780750" y="2090550"/>
            <a:ext cx="5442600" cy="723300"/>
          </a:xfrm>
          <a:prstGeom prst="rect">
            <a:avLst/>
          </a:prstGeom>
          <a:solidFill>
            <a:srgbClr val="FCE5CD"/>
          </a:solidFill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In the Arm</a:t>
            </a:r>
            <a:endParaRPr b="0" i="0" sz="3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Nerves:Arm/Shoulder:Median nerve course, relations and innervation |  RANZCRPart1 Wiki | Fandom" id="174" name="Google Shape;174;g105968e4021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1605" y="1410350"/>
            <a:ext cx="7466895" cy="887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05968e4021_0_22"/>
          <p:cNvSpPr txBox="1"/>
          <p:nvPr/>
        </p:nvSpPr>
        <p:spPr>
          <a:xfrm>
            <a:off x="14439900" y="3854550"/>
            <a:ext cx="3143100" cy="3570900"/>
          </a:xfrm>
          <a:prstGeom prst="rect">
            <a:avLst/>
          </a:prstGeom>
          <a:noFill/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median nerve has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no major branches in the arm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b="0" i="0" lang="en-US" sz="20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but a branch to one of the muscles of the forearm</a:t>
            </a:r>
            <a:r>
              <a:rPr b="0" i="0" lang="en-US" sz="20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the pronator teres muscle</a:t>
            </a:r>
            <a:endParaRPr b="1" sz="2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This branch</a:t>
            </a: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000" u="none" cap="none" strike="noStrike">
                <a:latin typeface="Comfortaa"/>
                <a:ea typeface="Comfortaa"/>
                <a:cs typeface="Comfortaa"/>
                <a:sym typeface="Comfortaa"/>
              </a:rPr>
              <a:t>may originate from the nerve immediately proximal to the elbow joint.</a:t>
            </a:r>
            <a:endParaRPr b="0" i="0" sz="20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g105968e4021_0_22"/>
          <p:cNvSpPr txBox="1"/>
          <p:nvPr/>
        </p:nvSpPr>
        <p:spPr>
          <a:xfrm>
            <a:off x="14439946" y="3131250"/>
            <a:ext cx="3143100" cy="723300"/>
          </a:xfrm>
          <a:prstGeom prst="rect">
            <a:avLst/>
          </a:prstGeom>
          <a:solidFill>
            <a:srgbClr val="FCE5CD"/>
          </a:solidFill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lang="en-US" sz="3500">
                <a:latin typeface="Comfortaa"/>
                <a:ea typeface="Comfortaa"/>
                <a:cs typeface="Comfortaa"/>
                <a:sym typeface="Comfortaa"/>
              </a:rPr>
              <a:t>ote</a:t>
            </a:r>
            <a:endParaRPr b="0" i="0" sz="3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105968e4021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05968e4021_0_48"/>
          <p:cNvSpPr txBox="1"/>
          <p:nvPr/>
        </p:nvSpPr>
        <p:spPr>
          <a:xfrm>
            <a:off x="6823200" y="167375"/>
            <a:ext cx="4641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Median </a:t>
            </a:r>
            <a:r>
              <a:rPr lang="en-US" sz="4700"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b="0" i="0" lang="en-US" sz="4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erve</a:t>
            </a:r>
            <a:endParaRPr b="0" i="0" sz="4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3" name="Google Shape;183;g105968e4021_0_48"/>
          <p:cNvSpPr txBox="1"/>
          <p:nvPr/>
        </p:nvSpPr>
        <p:spPr>
          <a:xfrm>
            <a:off x="685800" y="2226750"/>
            <a:ext cx="5064000" cy="723300"/>
          </a:xfrm>
          <a:prstGeom prst="rect">
            <a:avLst/>
          </a:prstGeom>
          <a:solidFill>
            <a:srgbClr val="FCE5CD"/>
          </a:solidFill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 the </a:t>
            </a:r>
            <a:r>
              <a:rPr lang="en-US" sz="3500"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b="0" i="0" lang="en-US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orearm</a:t>
            </a:r>
            <a:endParaRPr b="0" i="0" sz="3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4" name="Google Shape;184;g105968e4021_0_48"/>
          <p:cNvSpPr txBox="1"/>
          <p:nvPr/>
        </p:nvSpPr>
        <p:spPr>
          <a:xfrm>
            <a:off x="685800" y="2950050"/>
            <a:ext cx="5064000" cy="5418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Median nerve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passes into the forearm anterior to the elbow joint, </a:t>
            </a: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(between the 2 heads of </a:t>
            </a:r>
            <a:r>
              <a:rPr b="1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pronator teres</a:t>
            </a: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)</a:t>
            </a:r>
            <a:r>
              <a:rPr lang="en-US" sz="20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w</a:t>
            </a:r>
            <a:r>
              <a:rPr b="0" i="0" lang="en-US" sz="2000" u="none" cap="none" strike="noStrike">
                <a:latin typeface="Comfortaa"/>
                <a:ea typeface="Comfortaa"/>
                <a:cs typeface="Comfortaa"/>
                <a:sym typeface="Comfortaa"/>
              </a:rPr>
              <a:t>here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it innervates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most of the muscles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 the anterior compartment of the forearm </a:t>
            </a: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(6.5 muscles)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Except the: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Flexor Carpi Ulnaris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(note that it’s ulnaris NOT </a:t>
            </a:r>
            <a:r>
              <a:rPr b="1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radials)</a:t>
            </a:r>
            <a:endParaRPr b="1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medial half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of the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Flexor Digitorum Profundus</a:t>
            </a: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which are innervated by the ulnar nerve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Median Nerve Block | SpringerLink" id="185" name="Google Shape;185;g105968e4021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9513" y="1205076"/>
            <a:ext cx="5581001" cy="4805369"/>
          </a:xfrm>
          <a:prstGeom prst="rect">
            <a:avLst/>
          </a:prstGeom>
          <a:noFill/>
          <a:ln cap="flat" cmpd="sng" w="38100">
            <a:solidFill>
              <a:srgbClr val="FCE5CD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186" name="Google Shape;186;g105968e4021_0_48"/>
          <p:cNvSpPr txBox="1"/>
          <p:nvPr/>
        </p:nvSpPr>
        <p:spPr>
          <a:xfrm>
            <a:off x="12439525" y="2175600"/>
            <a:ext cx="5200800" cy="723300"/>
          </a:xfrm>
          <a:prstGeom prst="rect">
            <a:avLst/>
          </a:prstGeom>
          <a:solidFill>
            <a:srgbClr val="FCE5CD"/>
          </a:solidFill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 the </a:t>
            </a:r>
            <a:r>
              <a:rPr lang="en-US" sz="3500">
                <a:latin typeface="Comfortaa"/>
                <a:ea typeface="Comfortaa"/>
                <a:cs typeface="Comfortaa"/>
                <a:sym typeface="Comfortaa"/>
              </a:rPr>
              <a:t>H</a:t>
            </a:r>
            <a:r>
              <a:rPr b="0" i="0" lang="en-US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and</a:t>
            </a:r>
            <a:endParaRPr b="0" i="0" sz="3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7" name="Google Shape;187;g105968e4021_0_48"/>
          <p:cNvSpPr txBox="1"/>
          <p:nvPr/>
        </p:nvSpPr>
        <p:spPr>
          <a:xfrm>
            <a:off x="12439650" y="2898900"/>
            <a:ext cx="5200800" cy="6341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median nerve continues into the hand by passing deep to the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flexor retinaculum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It innervates: </a:t>
            </a:r>
            <a:endParaRPr b="1" i="0" sz="2000" u="sng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AutoNum type="arabicPeriod"/>
            </a:pPr>
            <a:r>
              <a:rPr b="1" i="0" lang="en-US" sz="2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Three thenar eminence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muscles associated with the thumb.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AutoNum type="arabicPeriod"/>
            </a:pPr>
            <a:r>
              <a:rPr b="1" i="0" lang="en-US" sz="2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Lateral two lumbrical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muscles associated with movement of the index and middle finger.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Skin over the palmar surface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the lateral three and one-half digits and over the lateral side of the palm and middle of the wrist</a:t>
            </a:r>
            <a:r>
              <a:rPr b="0" i="0" lang="en-US" sz="20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0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It is associated with the thumb, index, middle, and half of the ring finger</a:t>
            </a:r>
            <a:endParaRPr b="0" i="0" sz="20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Tingling in Your Fingers? Is it Carpal Tunnel or Something Else? -  Sheltering Arms®" id="188" name="Google Shape;188;g105968e4021_0_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9514" y="6235300"/>
            <a:ext cx="5581000" cy="3825090"/>
          </a:xfrm>
          <a:prstGeom prst="rect">
            <a:avLst/>
          </a:prstGeom>
          <a:noFill/>
          <a:ln cap="flat" cmpd="sng" w="38100">
            <a:solidFill>
              <a:srgbClr val="FCE5CD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105968e4021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05968e4021_0_52"/>
          <p:cNvSpPr txBox="1"/>
          <p:nvPr/>
        </p:nvSpPr>
        <p:spPr>
          <a:xfrm>
            <a:off x="4650150" y="318450"/>
            <a:ext cx="8987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Median </a:t>
            </a:r>
            <a:r>
              <a:rPr lang="en-US" sz="4700"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b="0" i="0" lang="en-US" sz="4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erve Lesions</a:t>
            </a:r>
            <a:endParaRPr b="0" i="0" sz="4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5" name="Google Shape;195;g105968e4021_0_52"/>
          <p:cNvSpPr txBox="1"/>
          <p:nvPr/>
        </p:nvSpPr>
        <p:spPr>
          <a:xfrm>
            <a:off x="1771650" y="1566825"/>
            <a:ext cx="14744700" cy="1293000"/>
          </a:xfrm>
          <a:prstGeom prst="rect">
            <a:avLst/>
          </a:prstGeom>
          <a:noFill/>
          <a:ln cap="flat" cmpd="sng" w="38100">
            <a:solidFill>
              <a:srgbClr val="FCE5C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Injury of the median nerve at different levels causes different syndromes. 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400"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 the arm and forearm the median nerve is usually not injured by trauma, why?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Because of its relatively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deep position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96" name="Google Shape;196;g105968e4021_0_52"/>
          <p:cNvGraphicFramePr/>
          <p:nvPr/>
        </p:nvGraphicFramePr>
        <p:xfrm>
          <a:off x="731088" y="4133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{CFB0D71B-0C45-4010-BA2E-FC0E6FDA5974}</a:tableStyleId>
              </a:tblPr>
              <a:tblGrid>
                <a:gridCol w="5395850"/>
              </a:tblGrid>
              <a:tr h="168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 the elbow region</a:t>
                      </a:r>
                      <a:r>
                        <a:rPr lang="en-US" sz="20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2000" u="none" cap="none" strike="noStrike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(supracondylar fracture of the humerus)</a:t>
                      </a:r>
                      <a:endParaRPr sz="2000" u="none" cap="none" strike="noStrike">
                        <a:solidFill>
                          <a:srgbClr val="99999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4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2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 the </a:t>
                      </a: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wrist 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above the flexor retinaculum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3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 the </a:t>
                      </a: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carpal tunnel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2000" u="none" cap="none" strike="noStrike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(deep in the flexor retinaculum)</a:t>
                      </a:r>
                      <a:endParaRPr sz="2000" u="none" cap="none" strike="noStrike">
                        <a:solidFill>
                          <a:srgbClr val="99999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7" name="Google Shape;197;g105968e4021_0_52"/>
          <p:cNvSpPr txBox="1"/>
          <p:nvPr/>
        </p:nvSpPr>
        <p:spPr>
          <a:xfrm>
            <a:off x="731063" y="3410550"/>
            <a:ext cx="5395800" cy="723300"/>
          </a:xfrm>
          <a:prstGeom prst="rect">
            <a:avLst/>
          </a:prstGeom>
          <a:solidFill>
            <a:srgbClr val="FCE5CD"/>
          </a:solidFill>
          <a:ln cap="flat" cmpd="sng" w="2857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Site of </a:t>
            </a:r>
            <a:r>
              <a:rPr lang="en-US" sz="3500"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b="0" i="0" lang="en-US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amage</a:t>
            </a:r>
            <a:endParaRPr b="0" i="0" sz="3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8" name="Google Shape;198;g105968e4021_0_52"/>
          <p:cNvSpPr txBox="1"/>
          <p:nvPr/>
        </p:nvSpPr>
        <p:spPr>
          <a:xfrm>
            <a:off x="11489050" y="3410550"/>
            <a:ext cx="6120600" cy="723300"/>
          </a:xfrm>
          <a:prstGeom prst="rect">
            <a:avLst/>
          </a:prstGeom>
          <a:solidFill>
            <a:srgbClr val="FCE5CD"/>
          </a:solidFill>
          <a:ln cap="flat" cmpd="sng" w="2857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latin typeface="Comfortaa"/>
                <a:ea typeface="Comfortaa"/>
                <a:cs typeface="Comfortaa"/>
                <a:sym typeface="Comfortaa"/>
              </a:rPr>
              <a:t>Most </a:t>
            </a:r>
            <a:r>
              <a:rPr b="0" i="0" lang="en-US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Serious </a:t>
            </a:r>
            <a:r>
              <a:rPr lang="en-US" sz="3500"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b="0" i="0" lang="en-US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isabilities</a:t>
            </a:r>
            <a:endParaRPr b="0" i="0" sz="3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9" name="Google Shape;199;g105968e4021_0_52"/>
          <p:cNvSpPr txBox="1"/>
          <p:nvPr/>
        </p:nvSpPr>
        <p:spPr>
          <a:xfrm>
            <a:off x="11489050" y="4133850"/>
            <a:ext cx="6120600" cy="1723800"/>
          </a:xfrm>
          <a:prstGeom prst="rect">
            <a:avLst/>
          </a:prstGeom>
          <a:noFill/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</a:t>
            </a: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b="1" i="0" lang="en-US" sz="2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Loss of </a:t>
            </a:r>
            <a:r>
              <a:rPr b="1" i="0" lang="en-US" sz="2000" u="sng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opposition </a:t>
            </a:r>
            <a:r>
              <a:rPr b="1" i="0" lang="en-US" sz="2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of the thumb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 The delicate pincer-like action is not possible.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 </a:t>
            </a:r>
            <a:r>
              <a:rPr b="1" i="0" lang="en-US" sz="2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Loss of sensation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from lateral 3 ½ fingers &amp; lateral ⅔ of the palm.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Opposition and Reposition Quiz: Anatomy" id="200" name="Google Shape;200;g105968e4021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63675" y="6702450"/>
            <a:ext cx="357187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rves of Upper limb" id="201" name="Google Shape;201;g105968e4021_0_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80138" y="6598625"/>
            <a:ext cx="2865125" cy="286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an Nerve - SP Medical Notes" id="202" name="Google Shape;202;g105968e4021_0_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73775" y="3410550"/>
            <a:ext cx="4297450" cy="4628551"/>
          </a:xfrm>
          <a:prstGeom prst="rect">
            <a:avLst/>
          </a:prstGeom>
          <a:noFill/>
          <a:ln cap="flat" cmpd="sng" w="19050">
            <a:solidFill>
              <a:srgbClr val="FCE5CD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descr="Carpal Tunnel Syndrome - Symptoms and Treatment - OrthoInfo - AAOS" id="203" name="Google Shape;203;g105968e4021_0_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58125" y="8204150"/>
            <a:ext cx="2928751" cy="17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105968e4021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1685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9" name="Google Shape;209;g105968e4021_0_71"/>
          <p:cNvGraphicFramePr/>
          <p:nvPr/>
        </p:nvGraphicFramePr>
        <p:xfrm>
          <a:off x="25" y="160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{CFB0D71B-0C45-4010-BA2E-FC0E6FDA5974}</a:tableStyleId>
              </a:tblPr>
              <a:tblGrid>
                <a:gridCol w="2748200"/>
                <a:gridCol w="5371475"/>
                <a:gridCol w="5596325"/>
                <a:gridCol w="4572000"/>
              </a:tblGrid>
              <a:tr h="6135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Lesion</a:t>
                      </a:r>
                      <a:endParaRPr sz="3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About</a:t>
                      </a:r>
                      <a:endParaRPr sz="3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Effects</a:t>
                      </a:r>
                      <a:endParaRPr sz="3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hMerge="1"/>
              </a:tr>
              <a:tr h="1317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Motor</a:t>
                      </a:r>
                      <a:endParaRPr sz="2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4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Sensory </a:t>
                      </a:r>
                      <a:r>
                        <a:rPr lang="en-US" sz="2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&amp;</a:t>
                      </a:r>
                      <a:r>
                        <a:rPr lang="en-US" sz="2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2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</a:t>
                      </a:r>
                      <a:r>
                        <a:rPr lang="en-US" sz="2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rophic </a:t>
                      </a:r>
                      <a:endParaRPr sz="2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738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Median Nerve Lesion in the Elbow Region</a:t>
                      </a:r>
                      <a:endParaRPr sz="31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sz="2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sz="2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sz="2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sz="2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sz="2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sz="2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sz="2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Damaged in </a:t>
                      </a:r>
                      <a:r>
                        <a:rPr b="1" lang="en-US" sz="2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supracondylar fracture</a:t>
                      </a:r>
                      <a:r>
                        <a:rPr lang="en-US" sz="2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humerus.</a:t>
                      </a:r>
                      <a:endParaRPr sz="21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sz="2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100" u="sng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Muscles affected are: </a:t>
                      </a:r>
                      <a:endParaRPr b="1" sz="2100" u="sng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sz="2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 </a:t>
                      </a:r>
                      <a:r>
                        <a:rPr b="1" lang="en-US" sz="2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Pronator muscles</a:t>
                      </a:r>
                      <a:r>
                        <a:rPr lang="en-US" sz="2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forearm (they will always be supinated) </a:t>
                      </a:r>
                      <a:endParaRPr sz="21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sz="2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 All long </a:t>
                      </a:r>
                      <a:r>
                        <a:rPr b="1" lang="en-US" sz="2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flexors of the wrist</a:t>
                      </a:r>
                      <a:r>
                        <a:rPr lang="en-US" sz="2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and fingers </a:t>
                      </a:r>
                      <a:r>
                        <a:rPr b="1" lang="en-US" sz="21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except</a:t>
                      </a:r>
                      <a:r>
                        <a:rPr b="1" lang="en-US" sz="21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flexor carpi ulnaris and medial half of flexor digitorum profundu</a:t>
                      </a:r>
                      <a:r>
                        <a:rPr lang="en-US" sz="2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s.</a:t>
                      </a:r>
                      <a:endParaRPr sz="21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Loss of </a:t>
                      </a:r>
                      <a:r>
                        <a:rPr b="1" lang="en-US" sz="2000" u="sng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pronation</a:t>
                      </a:r>
                      <a:r>
                        <a:rPr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 </a:t>
                      </a:r>
                      <a:endParaRPr sz="20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omfortaa"/>
                        <a:buChar char="●"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Hand is kept in supine position.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Wrist shows </a:t>
                      </a:r>
                      <a:r>
                        <a:rPr b="1" lang="en-US" sz="2000" u="sng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weak flexion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and </a:t>
                      </a:r>
                      <a:r>
                        <a:rPr b="1"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ulnar deviation</a:t>
                      </a:r>
                      <a:r>
                        <a:rPr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 </a:t>
                      </a:r>
                      <a:endParaRPr sz="20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b="1" lang="en-US" sz="2000" u="sng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Loss of flexion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on the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interphalangeal joints of the index and middle fingers.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b="1"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Weak</a:t>
                      </a: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flexion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ring and little fingers.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b="1" lang="en-US" sz="2000" u="sng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Thumb</a:t>
                      </a: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is adducted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and </a:t>
                      </a: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laterally rotated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with </a:t>
                      </a: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loss of flexion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terminal phalanx and loss of opposition.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Wasting of thenar eminence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Hand looks flattened and “</a:t>
                      </a:r>
                      <a:r>
                        <a:rPr b="1" lang="en-US" sz="2000" u="sng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apelike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”,and presents an inability to flex the three most radial digits when asked to make a fist.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 u="sng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Sensory: </a:t>
                      </a:r>
                      <a:endParaRPr b="1" sz="2000" u="sng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oss of sensation from: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The radial side of the palm. 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 Palmar aspect of the lateral 3½ fingers. 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Distal part of the dorsal surface of the lateral 3½ fingers.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 u="sng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Trophic Changes: </a:t>
                      </a:r>
                      <a:endParaRPr b="1" sz="2000" u="sng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Dry and scaly skin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Easily cracking nails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Atrophy of the pulp of the fingers.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0" name="Google Shape;210;g105968e4021_0_71"/>
          <p:cNvSpPr txBox="1"/>
          <p:nvPr/>
        </p:nvSpPr>
        <p:spPr>
          <a:xfrm>
            <a:off x="6071100" y="168550"/>
            <a:ext cx="72372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Median </a:t>
            </a:r>
            <a:r>
              <a:rPr lang="en-US" sz="4700"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b="0" i="0" lang="en-US" sz="4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erve Lesions</a:t>
            </a:r>
            <a:endParaRPr b="0" i="0" sz="4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Supracondylar Humerus Fracture - Orthopedics - Medbullets Step 2/3" id="211" name="Google Shape;211;g105968e4021_0_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9100" y="3014075"/>
            <a:ext cx="3810000" cy="2473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pination and pronation wrist pronation supination humerusradiusulna  pinterest in 2021 | Arm bones, Pronation, Anatomy bones" id="212" name="Google Shape;212;g105968e4021_0_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14000" y="2882300"/>
            <a:ext cx="2902900" cy="19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rves of Upper limb" id="213" name="Google Shape;213;g105968e4021_0_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506125" y="5581650"/>
            <a:ext cx="2674050" cy="23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105968e4021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1685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105968e4021_0_94"/>
          <p:cNvSpPr txBox="1"/>
          <p:nvPr/>
        </p:nvSpPr>
        <p:spPr>
          <a:xfrm>
            <a:off x="6071100" y="168550"/>
            <a:ext cx="70695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Median </a:t>
            </a:r>
            <a:r>
              <a:rPr lang="en-US" sz="4700"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b="0" i="0" lang="en-US" sz="4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erve Lesions</a:t>
            </a:r>
            <a:endParaRPr b="0" i="0" sz="4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20" name="Google Shape;220;g105968e4021_0_94"/>
          <p:cNvGraphicFramePr/>
          <p:nvPr/>
        </p:nvGraphicFramePr>
        <p:xfrm>
          <a:off x="0" y="187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{CFB0D71B-0C45-4010-BA2E-FC0E6FDA5974}</a:tableStyleId>
              </a:tblPr>
              <a:tblGrid>
                <a:gridCol w="2623275"/>
                <a:gridCol w="4297175"/>
                <a:gridCol w="5396450"/>
                <a:gridCol w="5971100"/>
              </a:tblGrid>
              <a:tr h="5448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</a:t>
                      </a:r>
                      <a:r>
                        <a:rPr lang="en-US" sz="3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Lesion</a:t>
                      </a:r>
                      <a:endParaRPr sz="3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         </a:t>
                      </a:r>
                      <a:r>
                        <a:rPr lang="en-US" sz="4000">
                          <a:solidFill>
                            <a:srgbClr val="E06666"/>
                          </a:solidFill>
                        </a:rPr>
                        <a:t> </a:t>
                      </a:r>
                      <a:r>
                        <a:rPr lang="en-US" sz="3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About</a:t>
                      </a:r>
                      <a:endParaRPr sz="3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Effects</a:t>
                      </a:r>
                      <a:endParaRPr sz="3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hMerge="1"/>
              </a:tr>
              <a:tr h="3619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2800" u="none" cap="none" strike="noStrike"/>
                        <a:t>  </a:t>
                      </a: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Motor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2800" u="none" cap="none" strike="noStrike"/>
                        <a:t> </a:t>
                      </a: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Sensory &amp; Tropic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431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Median Nerve Lesion at the Wrist</a:t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Often injured by penetrating wounds (stab wounds or broken glass) of the forearm.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Thenar muscles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are </a:t>
                      </a: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paralyzed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and </a:t>
                      </a: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atrophy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happens with time so that the thenar eminence becomes </a:t>
                      </a: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flattened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45818E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Opposition and abduction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thumb are lost, and </a:t>
                      </a:r>
                      <a:r>
                        <a:rPr lang="en-US" sz="2000" u="sng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thumb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and </a:t>
                      </a:r>
                      <a:r>
                        <a:rPr lang="en-US" sz="2000" u="sng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two fingers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are arrested in adduction and hyperextension position. </a:t>
                      </a:r>
                      <a:r>
                        <a:rPr b="1"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“Apelike hand”</a:t>
                      </a:r>
                      <a:endParaRPr b="1" sz="20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Same as in elbow region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 u="sng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Sensory:</a:t>
                      </a:r>
                      <a:endParaRPr b="1" sz="2000" u="sng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Loss of sensation from: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The </a:t>
                      </a: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radial side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palm.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</a:t>
                      </a: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Palmar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aspect of the lateral 3½ fingers.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Distal part of the dorsal surface of the lateral 3½ fingers.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 u="sng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Trophic Changes:</a:t>
                      </a:r>
                      <a:r>
                        <a:rPr lang="en-US" sz="2000" u="sng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2000" u="sng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Dry and scaly skin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Easily cracking nails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Atrophy of the pulp of the fingers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Median Nerve Lesion deep in flexor   retinaculum “Carpal Tunnel Syndrome”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</a:t>
                      </a:r>
                      <a:r>
                        <a:rPr b="1" lang="en-US" sz="2000" u="sng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most common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neurological problem associated with the median nerve is the </a:t>
                      </a:r>
                      <a:r>
                        <a:rPr b="1"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compression</a:t>
                      </a:r>
                      <a:r>
                        <a:rPr b="1"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beneath the flexor retinaculum at the wrist.</a:t>
                      </a:r>
                      <a:endParaRPr b="1" sz="20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Weak motor function of thumb, index &amp; middle fingers.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 u="sng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Sensory: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Burning pain or </a:t>
                      </a:r>
                      <a:r>
                        <a:rPr b="1"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‘pins and needles’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along the distribution of 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median nerve to lateral 3½ fingers.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 sensory changes over the palm as the </a:t>
                      </a:r>
                      <a:r>
                        <a:rPr b="1" lang="en-US" sz="2000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palmar cutaneous branch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is given before the median nerve enters the carpal tunnel.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CE5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Diagnostic Ultrasound in Carpal Tunnel Syndrome: A Helpful Additional Tool" id="221" name="Google Shape;221;g105968e4021_0_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0425" y="8245465"/>
            <a:ext cx="2410849" cy="1892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operative assessment with loss of opposition function and... | Download  Scientific Diagram" id="222" name="Google Shape;222;g105968e4021_0_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9280" y="5947900"/>
            <a:ext cx="2410845" cy="13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rist Cut Prosthetic Kit - Walmart.com" id="223" name="Google Shape;223;g105968e4021_0_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79975" y="4344600"/>
            <a:ext cx="2891125" cy="26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105968e4021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05968e4021_1_0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30" name="Google Shape;230;g105968e4021_1_0"/>
          <p:cNvGrpSpPr/>
          <p:nvPr/>
        </p:nvGrpSpPr>
        <p:grpSpPr>
          <a:xfrm>
            <a:off x="9009124" y="3004328"/>
            <a:ext cx="3514317" cy="595244"/>
            <a:chOff x="4404545" y="3301592"/>
            <a:chExt cx="782403" cy="129272"/>
          </a:xfrm>
        </p:grpSpPr>
        <p:sp>
          <p:nvSpPr>
            <p:cNvPr id="231" name="Google Shape;231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Median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32" name="Google Shape;232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33" name="Google Shape;233;g105968e4021_1_0"/>
          <p:cNvGrpSpPr/>
          <p:nvPr/>
        </p:nvGrpSpPr>
        <p:grpSpPr>
          <a:xfrm>
            <a:off x="1890231" y="1713777"/>
            <a:ext cx="14507554" cy="1005270"/>
            <a:chOff x="4411970" y="2468673"/>
            <a:chExt cx="747292" cy="167428"/>
          </a:xfrm>
        </p:grpSpPr>
        <p:sp>
          <p:nvSpPr>
            <p:cNvPr id="234" name="Google Shape;234;g105968e4021_1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35" name="Google Shape;235;g105968e4021_1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           Which of the following is formed of the posterior divisions of the three trunks ?</a:t>
              </a:r>
              <a:endParaRPr b="0" i="0" sz="2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36" name="Google Shape;236;g105968e4021_1_0"/>
          <p:cNvSpPr txBox="1"/>
          <p:nvPr/>
        </p:nvSpPr>
        <p:spPr>
          <a:xfrm>
            <a:off x="2063690" y="1936263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Q1</a:t>
            </a:r>
            <a:endParaRPr b="1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37" name="Google Shape;237;g105968e4021_1_0"/>
          <p:cNvGrpSpPr/>
          <p:nvPr/>
        </p:nvGrpSpPr>
        <p:grpSpPr>
          <a:xfrm>
            <a:off x="1890231" y="3863933"/>
            <a:ext cx="14507554" cy="1005287"/>
            <a:chOff x="4411970" y="2468673"/>
            <a:chExt cx="747292" cy="167428"/>
          </a:xfrm>
        </p:grpSpPr>
        <p:sp>
          <p:nvSpPr>
            <p:cNvPr id="238" name="Google Shape;238;g105968e4021_1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39" name="Google Shape;239;g105968e4021_1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           A syndrome caused by the excessive increase of the angle between neck and shoulder common in infants ?</a:t>
              </a:r>
              <a:endParaRPr b="0" i="0" sz="2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40" name="Google Shape;240;g105968e4021_1_0"/>
          <p:cNvGrpSpPr/>
          <p:nvPr/>
        </p:nvGrpSpPr>
        <p:grpSpPr>
          <a:xfrm>
            <a:off x="1980602" y="3004328"/>
            <a:ext cx="3514317" cy="595244"/>
            <a:chOff x="4404545" y="3301592"/>
            <a:chExt cx="782403" cy="129272"/>
          </a:xfrm>
        </p:grpSpPr>
        <p:sp>
          <p:nvSpPr>
            <p:cNvPr id="241" name="Google Shape;241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Axillary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42" name="Google Shape;242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43" name="Google Shape;243;g105968e4021_1_0"/>
          <p:cNvGrpSpPr/>
          <p:nvPr/>
        </p:nvGrpSpPr>
        <p:grpSpPr>
          <a:xfrm>
            <a:off x="5494862" y="3004328"/>
            <a:ext cx="3514317" cy="595244"/>
            <a:chOff x="4404545" y="3301592"/>
            <a:chExt cx="782403" cy="129272"/>
          </a:xfrm>
        </p:grpSpPr>
        <p:sp>
          <p:nvSpPr>
            <p:cNvPr id="244" name="Google Shape;244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Ulnar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45" name="Google Shape;245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46" name="Google Shape;246;g105968e4021_1_0"/>
          <p:cNvGrpSpPr/>
          <p:nvPr/>
        </p:nvGrpSpPr>
        <p:grpSpPr>
          <a:xfrm>
            <a:off x="12523396" y="3004328"/>
            <a:ext cx="3514317" cy="595244"/>
            <a:chOff x="4404545" y="3301592"/>
            <a:chExt cx="782403" cy="129272"/>
          </a:xfrm>
        </p:grpSpPr>
        <p:sp>
          <p:nvSpPr>
            <p:cNvPr id="247" name="Google Shape;247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Musculocutaneous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48" name="Google Shape;248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49" name="Google Shape;249;g105968e4021_1_0"/>
          <p:cNvSpPr txBox="1"/>
          <p:nvPr/>
        </p:nvSpPr>
        <p:spPr>
          <a:xfrm>
            <a:off x="1980600" y="40590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Q2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0" name="Google Shape;250;g105968e4021_1_0"/>
          <p:cNvSpPr txBox="1"/>
          <p:nvPr/>
        </p:nvSpPr>
        <p:spPr>
          <a:xfrm>
            <a:off x="5559052" y="29771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51" name="Google Shape;251;g105968e4021_1_0"/>
          <p:cNvGrpSpPr/>
          <p:nvPr/>
        </p:nvGrpSpPr>
        <p:grpSpPr>
          <a:xfrm>
            <a:off x="1890231" y="5659934"/>
            <a:ext cx="14507554" cy="1005287"/>
            <a:chOff x="4411970" y="2468673"/>
            <a:chExt cx="747292" cy="167428"/>
          </a:xfrm>
        </p:grpSpPr>
        <p:sp>
          <p:nvSpPr>
            <p:cNvPr id="252" name="Google Shape;252;g105968e4021_1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53" name="Google Shape;253;g105968e4021_1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       Which of the following muscle does the Axillary nerve supply?</a:t>
              </a:r>
              <a:endParaRPr b="0" i="0" sz="2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54" name="Google Shape;254;g105968e4021_1_0"/>
          <p:cNvSpPr txBox="1"/>
          <p:nvPr/>
        </p:nvSpPr>
        <p:spPr>
          <a:xfrm>
            <a:off x="1980600" y="58550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Q3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5" name="Google Shape;255;g105968e4021_1_0"/>
          <p:cNvSpPr txBox="1"/>
          <p:nvPr/>
        </p:nvSpPr>
        <p:spPr>
          <a:xfrm>
            <a:off x="9041227" y="29771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6" name="Google Shape;256;g105968e4021_1_0"/>
          <p:cNvSpPr txBox="1"/>
          <p:nvPr/>
        </p:nvSpPr>
        <p:spPr>
          <a:xfrm>
            <a:off x="12523400" y="29758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7" name="Google Shape;257;g105968e4021_1_0"/>
          <p:cNvSpPr txBox="1"/>
          <p:nvPr/>
        </p:nvSpPr>
        <p:spPr>
          <a:xfrm>
            <a:off x="1990677" y="2974613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58" name="Google Shape;258;g105968e4021_1_0"/>
          <p:cNvGrpSpPr/>
          <p:nvPr/>
        </p:nvGrpSpPr>
        <p:grpSpPr>
          <a:xfrm>
            <a:off x="9143962" y="4930128"/>
            <a:ext cx="3514317" cy="595244"/>
            <a:chOff x="4404545" y="3301592"/>
            <a:chExt cx="782403" cy="129272"/>
          </a:xfrm>
        </p:grpSpPr>
        <p:sp>
          <p:nvSpPr>
            <p:cNvPr id="259" name="Google Shape;259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Erb’s palsy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60" name="Google Shape;260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61" name="Google Shape;261;g105968e4021_1_0"/>
          <p:cNvGrpSpPr/>
          <p:nvPr/>
        </p:nvGrpSpPr>
        <p:grpSpPr>
          <a:xfrm>
            <a:off x="2115441" y="4930128"/>
            <a:ext cx="3514317" cy="595244"/>
            <a:chOff x="4404545" y="3301592"/>
            <a:chExt cx="782403" cy="129272"/>
          </a:xfrm>
        </p:grpSpPr>
        <p:sp>
          <p:nvSpPr>
            <p:cNvPr id="262" name="Google Shape;262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Carpal tunnel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63" name="Google Shape;263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64" name="Google Shape;264;g105968e4021_1_0"/>
          <p:cNvGrpSpPr/>
          <p:nvPr/>
        </p:nvGrpSpPr>
        <p:grpSpPr>
          <a:xfrm>
            <a:off x="5629698" y="4930128"/>
            <a:ext cx="3514317" cy="595244"/>
            <a:chOff x="4404545" y="3301592"/>
            <a:chExt cx="782403" cy="129272"/>
          </a:xfrm>
        </p:grpSpPr>
        <p:sp>
          <p:nvSpPr>
            <p:cNvPr id="265" name="Google Shape;265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     saturday night palsy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66" name="Google Shape;266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67" name="Google Shape;267;g105968e4021_1_0"/>
          <p:cNvGrpSpPr/>
          <p:nvPr/>
        </p:nvGrpSpPr>
        <p:grpSpPr>
          <a:xfrm>
            <a:off x="12658233" y="4930128"/>
            <a:ext cx="3514317" cy="595244"/>
            <a:chOff x="4404545" y="3301592"/>
            <a:chExt cx="782403" cy="129272"/>
          </a:xfrm>
        </p:grpSpPr>
        <p:sp>
          <p:nvSpPr>
            <p:cNvPr id="268" name="Google Shape;268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Cerebral palsy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69" name="Google Shape;269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70" name="Google Shape;270;g105968e4021_1_0"/>
          <p:cNvSpPr txBox="1"/>
          <p:nvPr/>
        </p:nvSpPr>
        <p:spPr>
          <a:xfrm>
            <a:off x="5693889" y="49489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1" name="Google Shape;271;g105968e4021_1_0"/>
          <p:cNvSpPr txBox="1"/>
          <p:nvPr/>
        </p:nvSpPr>
        <p:spPr>
          <a:xfrm>
            <a:off x="9186064" y="49029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2" name="Google Shape;272;g105968e4021_1_0"/>
          <p:cNvSpPr txBox="1"/>
          <p:nvPr/>
        </p:nvSpPr>
        <p:spPr>
          <a:xfrm>
            <a:off x="12678238" y="49489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3" name="Google Shape;273;g105968e4021_1_0"/>
          <p:cNvSpPr txBox="1"/>
          <p:nvPr/>
        </p:nvSpPr>
        <p:spPr>
          <a:xfrm>
            <a:off x="2201714" y="4900413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74" name="Google Shape;274;g105968e4021_1_0"/>
          <p:cNvGrpSpPr/>
          <p:nvPr/>
        </p:nvGrpSpPr>
        <p:grpSpPr>
          <a:xfrm>
            <a:off x="9143962" y="6744703"/>
            <a:ext cx="3514317" cy="595244"/>
            <a:chOff x="4404545" y="3301592"/>
            <a:chExt cx="782403" cy="129272"/>
          </a:xfrm>
        </p:grpSpPr>
        <p:sp>
          <p:nvSpPr>
            <p:cNvPr id="275" name="Google Shape;275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Triceps brachii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76" name="Google Shape;276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77" name="Google Shape;277;g105968e4021_1_0"/>
          <p:cNvGrpSpPr/>
          <p:nvPr/>
        </p:nvGrpSpPr>
        <p:grpSpPr>
          <a:xfrm>
            <a:off x="2115441" y="6744703"/>
            <a:ext cx="3514317" cy="595244"/>
            <a:chOff x="4404545" y="3301592"/>
            <a:chExt cx="782403" cy="129272"/>
          </a:xfrm>
        </p:grpSpPr>
        <p:sp>
          <p:nvSpPr>
            <p:cNvPr id="278" name="Google Shape;278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Deltoid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79" name="Google Shape;279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80" name="Google Shape;280;g105968e4021_1_0"/>
          <p:cNvGrpSpPr/>
          <p:nvPr/>
        </p:nvGrpSpPr>
        <p:grpSpPr>
          <a:xfrm>
            <a:off x="5629698" y="6744703"/>
            <a:ext cx="3514317" cy="595244"/>
            <a:chOff x="4404545" y="3301592"/>
            <a:chExt cx="782403" cy="129272"/>
          </a:xfrm>
        </p:grpSpPr>
        <p:sp>
          <p:nvSpPr>
            <p:cNvPr id="281" name="Google Shape;281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Biceps brachii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82" name="Google Shape;282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83" name="Google Shape;283;g105968e4021_1_0"/>
          <p:cNvGrpSpPr/>
          <p:nvPr/>
        </p:nvGrpSpPr>
        <p:grpSpPr>
          <a:xfrm>
            <a:off x="12658233" y="6744703"/>
            <a:ext cx="3514317" cy="595244"/>
            <a:chOff x="4404545" y="3301592"/>
            <a:chExt cx="782403" cy="129272"/>
          </a:xfrm>
        </p:grpSpPr>
        <p:sp>
          <p:nvSpPr>
            <p:cNvPr id="284" name="Google Shape;284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Brachialis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85" name="Google Shape;285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86" name="Google Shape;286;g105968e4021_1_0"/>
          <p:cNvSpPr txBox="1"/>
          <p:nvPr/>
        </p:nvSpPr>
        <p:spPr>
          <a:xfrm>
            <a:off x="5693889" y="67175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7" name="Google Shape;287;g105968e4021_1_0"/>
          <p:cNvSpPr txBox="1"/>
          <p:nvPr/>
        </p:nvSpPr>
        <p:spPr>
          <a:xfrm>
            <a:off x="9186064" y="67175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8" name="Google Shape;288;g105968e4021_1_0"/>
          <p:cNvSpPr txBox="1"/>
          <p:nvPr/>
        </p:nvSpPr>
        <p:spPr>
          <a:xfrm>
            <a:off x="12706513" y="671500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9" name="Google Shape;289;g105968e4021_1_0"/>
          <p:cNvSpPr txBox="1"/>
          <p:nvPr/>
        </p:nvSpPr>
        <p:spPr>
          <a:xfrm>
            <a:off x="2125514" y="671498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90" name="Google Shape;290;g105968e4021_1_0"/>
          <p:cNvGrpSpPr/>
          <p:nvPr/>
        </p:nvGrpSpPr>
        <p:grpSpPr>
          <a:xfrm>
            <a:off x="1890231" y="7551839"/>
            <a:ext cx="14507554" cy="1005270"/>
            <a:chOff x="4411970" y="2468673"/>
            <a:chExt cx="747292" cy="167428"/>
          </a:xfrm>
        </p:grpSpPr>
        <p:sp>
          <p:nvSpPr>
            <p:cNvPr id="291" name="Google Shape;291;g105968e4021_1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Q4</a:t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2" name="Google Shape;292;g105968e4021_1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          Which of the following accompanied with the posterior circumflex humeral artery through its course ?</a:t>
              </a:r>
              <a:endParaRPr b="0" i="0" sz="2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93" name="Google Shape;293;g105968e4021_1_0"/>
          <p:cNvGrpSpPr/>
          <p:nvPr/>
        </p:nvGrpSpPr>
        <p:grpSpPr>
          <a:xfrm>
            <a:off x="9168724" y="8603928"/>
            <a:ext cx="3514317" cy="595244"/>
            <a:chOff x="4404545" y="3301592"/>
            <a:chExt cx="782403" cy="129272"/>
          </a:xfrm>
        </p:grpSpPr>
        <p:sp>
          <p:nvSpPr>
            <p:cNvPr id="294" name="Google Shape;294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Radial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5" name="Google Shape;295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96" name="Google Shape;296;g105968e4021_1_0"/>
          <p:cNvGrpSpPr/>
          <p:nvPr/>
        </p:nvGrpSpPr>
        <p:grpSpPr>
          <a:xfrm>
            <a:off x="2140202" y="8603928"/>
            <a:ext cx="3514317" cy="595244"/>
            <a:chOff x="4404545" y="3301592"/>
            <a:chExt cx="782403" cy="129272"/>
          </a:xfrm>
        </p:grpSpPr>
        <p:sp>
          <p:nvSpPr>
            <p:cNvPr id="297" name="Google Shape;297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Median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8" name="Google Shape;298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99" name="Google Shape;299;g105968e4021_1_0"/>
          <p:cNvGrpSpPr/>
          <p:nvPr/>
        </p:nvGrpSpPr>
        <p:grpSpPr>
          <a:xfrm>
            <a:off x="12682996" y="8603928"/>
            <a:ext cx="3514317" cy="595244"/>
            <a:chOff x="4404545" y="3301592"/>
            <a:chExt cx="782403" cy="129272"/>
          </a:xfrm>
        </p:grpSpPr>
        <p:sp>
          <p:nvSpPr>
            <p:cNvPr id="300" name="Google Shape;300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Axillary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01" name="Google Shape;301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02" name="Google Shape;302;g105968e4021_1_0"/>
          <p:cNvSpPr txBox="1"/>
          <p:nvPr/>
        </p:nvSpPr>
        <p:spPr>
          <a:xfrm>
            <a:off x="5718652" y="85767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03" name="Google Shape;303;g105968e4021_1_0"/>
          <p:cNvGrpSpPr/>
          <p:nvPr/>
        </p:nvGrpSpPr>
        <p:grpSpPr>
          <a:xfrm>
            <a:off x="5654462" y="8603928"/>
            <a:ext cx="3514317" cy="595244"/>
            <a:chOff x="4404545" y="3301592"/>
            <a:chExt cx="782403" cy="129272"/>
          </a:xfrm>
        </p:grpSpPr>
        <p:sp>
          <p:nvSpPr>
            <p:cNvPr id="304" name="Google Shape;304;g105968e4021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Ulnar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05" name="Google Shape;305;g105968e4021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06" name="Google Shape;306;g105968e4021_1_0"/>
          <p:cNvSpPr txBox="1"/>
          <p:nvPr/>
        </p:nvSpPr>
        <p:spPr>
          <a:xfrm>
            <a:off x="9287027" y="85767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7" name="Google Shape;307;g105968e4021_1_0"/>
          <p:cNvSpPr txBox="1"/>
          <p:nvPr/>
        </p:nvSpPr>
        <p:spPr>
          <a:xfrm>
            <a:off x="12807475" y="85742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8" name="Google Shape;308;g105968e4021_1_0"/>
          <p:cNvSpPr txBox="1"/>
          <p:nvPr/>
        </p:nvSpPr>
        <p:spPr>
          <a:xfrm>
            <a:off x="2150277" y="8574213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9" name="Google Shape;309;g105968e4021_1_0"/>
          <p:cNvSpPr txBox="1"/>
          <p:nvPr/>
        </p:nvSpPr>
        <p:spPr>
          <a:xfrm>
            <a:off x="5718639" y="85408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0" name="Google Shape;310;g105968e4021_1_0"/>
          <p:cNvSpPr txBox="1"/>
          <p:nvPr/>
        </p:nvSpPr>
        <p:spPr>
          <a:xfrm rot="10800000">
            <a:off x="12167000" y="9606100"/>
            <a:ext cx="5771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1.A     2.C     3A      4.D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105968e4021_1_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05968e4021_1_122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17" name="Google Shape;317;g105968e4021_1_122"/>
          <p:cNvGrpSpPr/>
          <p:nvPr/>
        </p:nvGrpSpPr>
        <p:grpSpPr>
          <a:xfrm>
            <a:off x="9009124" y="3004328"/>
            <a:ext cx="3514317" cy="595244"/>
            <a:chOff x="4404545" y="3301592"/>
            <a:chExt cx="782403" cy="129272"/>
          </a:xfrm>
        </p:grpSpPr>
        <p:sp>
          <p:nvSpPr>
            <p:cNvPr id="318" name="Google Shape;318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Axillary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19" name="Google Shape;319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20" name="Google Shape;320;g105968e4021_1_122"/>
          <p:cNvGrpSpPr/>
          <p:nvPr/>
        </p:nvGrpSpPr>
        <p:grpSpPr>
          <a:xfrm>
            <a:off x="1890231" y="1713777"/>
            <a:ext cx="14507554" cy="1005270"/>
            <a:chOff x="4411970" y="2468673"/>
            <a:chExt cx="747292" cy="167428"/>
          </a:xfrm>
        </p:grpSpPr>
        <p:sp>
          <p:nvSpPr>
            <p:cNvPr id="321" name="Google Shape;321;g105968e4021_1_122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2" name="Google Shape;322;g105968e4021_1_122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Lesion of …… nerve causes abelike hand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23" name="Google Shape;323;g105968e4021_1_122"/>
          <p:cNvSpPr txBox="1"/>
          <p:nvPr/>
        </p:nvSpPr>
        <p:spPr>
          <a:xfrm>
            <a:off x="2063690" y="1936263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Q5</a:t>
            </a:r>
            <a:endParaRPr b="1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24" name="Google Shape;324;g105968e4021_1_122"/>
          <p:cNvGrpSpPr/>
          <p:nvPr/>
        </p:nvGrpSpPr>
        <p:grpSpPr>
          <a:xfrm>
            <a:off x="1890231" y="3863933"/>
            <a:ext cx="14507554" cy="1005287"/>
            <a:chOff x="4411970" y="2468673"/>
            <a:chExt cx="747292" cy="167428"/>
          </a:xfrm>
        </p:grpSpPr>
        <p:sp>
          <p:nvSpPr>
            <p:cNvPr id="325" name="Google Shape;325;g105968e4021_1_122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6" name="Google Shape;326;g105968e4021_1_122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          </a:t>
              </a:r>
              <a:r>
                <a:rPr b="0" i="0" lang="en-US" sz="25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Which of the following is usually accompanied with fractures of the supracondyle?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27" name="Google Shape;327;g105968e4021_1_122"/>
          <p:cNvGrpSpPr/>
          <p:nvPr/>
        </p:nvGrpSpPr>
        <p:grpSpPr>
          <a:xfrm>
            <a:off x="1980602" y="3004328"/>
            <a:ext cx="3514317" cy="595244"/>
            <a:chOff x="4404545" y="3301592"/>
            <a:chExt cx="782403" cy="129272"/>
          </a:xfrm>
        </p:grpSpPr>
        <p:sp>
          <p:nvSpPr>
            <p:cNvPr id="328" name="Google Shape;328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Ulnar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9" name="Google Shape;329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30" name="Google Shape;330;g105968e4021_1_122"/>
          <p:cNvGrpSpPr/>
          <p:nvPr/>
        </p:nvGrpSpPr>
        <p:grpSpPr>
          <a:xfrm>
            <a:off x="5494862" y="3004328"/>
            <a:ext cx="3514317" cy="595244"/>
            <a:chOff x="4404545" y="3301592"/>
            <a:chExt cx="782403" cy="129272"/>
          </a:xfrm>
        </p:grpSpPr>
        <p:sp>
          <p:nvSpPr>
            <p:cNvPr id="331" name="Google Shape;331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Brachial plexus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2" name="Google Shape;332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33" name="Google Shape;333;g105968e4021_1_122"/>
          <p:cNvGrpSpPr/>
          <p:nvPr/>
        </p:nvGrpSpPr>
        <p:grpSpPr>
          <a:xfrm>
            <a:off x="12523396" y="3004328"/>
            <a:ext cx="3514317" cy="595244"/>
            <a:chOff x="4404545" y="3301592"/>
            <a:chExt cx="782403" cy="129272"/>
          </a:xfrm>
        </p:grpSpPr>
        <p:sp>
          <p:nvSpPr>
            <p:cNvPr id="334" name="Google Shape;334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Median nerve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5" name="Google Shape;335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36" name="Google Shape;336;g105968e4021_1_122"/>
          <p:cNvSpPr txBox="1"/>
          <p:nvPr/>
        </p:nvSpPr>
        <p:spPr>
          <a:xfrm>
            <a:off x="1980600" y="40590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Q6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7" name="Google Shape;337;g105968e4021_1_122"/>
          <p:cNvSpPr txBox="1"/>
          <p:nvPr/>
        </p:nvSpPr>
        <p:spPr>
          <a:xfrm>
            <a:off x="5559052" y="29771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38" name="Google Shape;338;g105968e4021_1_122"/>
          <p:cNvGrpSpPr/>
          <p:nvPr/>
        </p:nvGrpSpPr>
        <p:grpSpPr>
          <a:xfrm>
            <a:off x="1890231" y="5659934"/>
            <a:ext cx="14507554" cy="1005287"/>
            <a:chOff x="4411970" y="2468673"/>
            <a:chExt cx="747292" cy="167428"/>
          </a:xfrm>
        </p:grpSpPr>
        <p:sp>
          <p:nvSpPr>
            <p:cNvPr id="339" name="Google Shape;339;g105968e4021_1_122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40" name="Google Shape;340;g105968e4021_1_122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             </a:t>
              </a: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Patient came to the clinic with a stab at the wrist and he can’t flex lateral 3 fingers, what is his injury?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41" name="Google Shape;341;g105968e4021_1_122"/>
          <p:cNvSpPr txBox="1"/>
          <p:nvPr/>
        </p:nvSpPr>
        <p:spPr>
          <a:xfrm>
            <a:off x="1980600" y="58550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Q7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2" name="Google Shape;342;g105968e4021_1_122"/>
          <p:cNvSpPr txBox="1"/>
          <p:nvPr/>
        </p:nvSpPr>
        <p:spPr>
          <a:xfrm>
            <a:off x="9041227" y="29771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3" name="Google Shape;343;g105968e4021_1_122"/>
          <p:cNvSpPr txBox="1"/>
          <p:nvPr/>
        </p:nvSpPr>
        <p:spPr>
          <a:xfrm>
            <a:off x="12523400" y="29758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4" name="Google Shape;344;g105968e4021_1_122"/>
          <p:cNvSpPr txBox="1"/>
          <p:nvPr/>
        </p:nvSpPr>
        <p:spPr>
          <a:xfrm>
            <a:off x="1990677" y="2974613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45" name="Google Shape;345;g105968e4021_1_122"/>
          <p:cNvGrpSpPr/>
          <p:nvPr/>
        </p:nvGrpSpPr>
        <p:grpSpPr>
          <a:xfrm>
            <a:off x="9143962" y="4930128"/>
            <a:ext cx="3514317" cy="595244"/>
            <a:chOff x="4404545" y="3301592"/>
            <a:chExt cx="782403" cy="129272"/>
          </a:xfrm>
        </p:grpSpPr>
        <p:sp>
          <p:nvSpPr>
            <p:cNvPr id="346" name="Google Shape;346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 Burning pain in lateral 3 ½ fingers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47" name="Google Shape;347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48" name="Google Shape;348;g105968e4021_1_122"/>
          <p:cNvGrpSpPr/>
          <p:nvPr/>
        </p:nvGrpSpPr>
        <p:grpSpPr>
          <a:xfrm>
            <a:off x="2115548" y="4930230"/>
            <a:ext cx="3514317" cy="538804"/>
            <a:chOff x="4404545" y="3301592"/>
            <a:chExt cx="782403" cy="129272"/>
          </a:xfrm>
        </p:grpSpPr>
        <p:sp>
          <p:nvSpPr>
            <p:cNvPr id="349" name="Google Shape;349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LLoss of sensation in the elbow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0" name="Google Shape;350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51" name="Google Shape;351;g105968e4021_1_122"/>
          <p:cNvGrpSpPr/>
          <p:nvPr/>
        </p:nvGrpSpPr>
        <p:grpSpPr>
          <a:xfrm>
            <a:off x="5629698" y="4930128"/>
            <a:ext cx="3514317" cy="595244"/>
            <a:chOff x="4404545" y="3301592"/>
            <a:chExt cx="782403" cy="129272"/>
          </a:xfrm>
        </p:grpSpPr>
        <p:sp>
          <p:nvSpPr>
            <p:cNvPr id="352" name="Google Shape;352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   Weak flexion of the ring finger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3" name="Google Shape;353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54" name="Google Shape;354;g105968e4021_1_122"/>
          <p:cNvGrpSpPr/>
          <p:nvPr/>
        </p:nvGrpSpPr>
        <p:grpSpPr>
          <a:xfrm>
            <a:off x="12658233" y="4930128"/>
            <a:ext cx="3514317" cy="595244"/>
            <a:chOff x="4404545" y="3301592"/>
            <a:chExt cx="782403" cy="129272"/>
          </a:xfrm>
        </p:grpSpPr>
        <p:sp>
          <p:nvSpPr>
            <p:cNvPr id="355" name="Google Shape;355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  Loss of wrist extension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6" name="Google Shape;356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57" name="Google Shape;357;g105968e4021_1_122"/>
          <p:cNvSpPr txBox="1"/>
          <p:nvPr/>
        </p:nvSpPr>
        <p:spPr>
          <a:xfrm>
            <a:off x="5693889" y="49489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8" name="Google Shape;358;g105968e4021_1_122"/>
          <p:cNvSpPr txBox="1"/>
          <p:nvPr/>
        </p:nvSpPr>
        <p:spPr>
          <a:xfrm>
            <a:off x="9186064" y="49029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9" name="Google Shape;359;g105968e4021_1_122"/>
          <p:cNvSpPr txBox="1"/>
          <p:nvPr/>
        </p:nvSpPr>
        <p:spPr>
          <a:xfrm>
            <a:off x="12678238" y="49489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0" name="Google Shape;360;g105968e4021_1_122"/>
          <p:cNvSpPr txBox="1"/>
          <p:nvPr/>
        </p:nvSpPr>
        <p:spPr>
          <a:xfrm>
            <a:off x="2201714" y="4900413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61" name="Google Shape;361;g105968e4021_1_122"/>
          <p:cNvGrpSpPr/>
          <p:nvPr/>
        </p:nvGrpSpPr>
        <p:grpSpPr>
          <a:xfrm>
            <a:off x="9143962" y="6744703"/>
            <a:ext cx="3514317" cy="595244"/>
            <a:chOff x="4404545" y="3301592"/>
            <a:chExt cx="782403" cy="129272"/>
          </a:xfrm>
        </p:grpSpPr>
        <p:sp>
          <p:nvSpPr>
            <p:cNvPr id="362" name="Google Shape;362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injury of bone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63" name="Google Shape;363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64" name="Google Shape;364;g105968e4021_1_122"/>
          <p:cNvGrpSpPr/>
          <p:nvPr/>
        </p:nvGrpSpPr>
        <p:grpSpPr>
          <a:xfrm>
            <a:off x="2115441" y="6744703"/>
            <a:ext cx="3514317" cy="595244"/>
            <a:chOff x="4404545" y="3301592"/>
            <a:chExt cx="782403" cy="129272"/>
          </a:xfrm>
        </p:grpSpPr>
        <p:sp>
          <p:nvSpPr>
            <p:cNvPr id="365" name="Google Shape;365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Injury of flexor tendons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66" name="Google Shape;366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67" name="Google Shape;367;g105968e4021_1_122"/>
          <p:cNvGrpSpPr/>
          <p:nvPr/>
        </p:nvGrpSpPr>
        <p:grpSpPr>
          <a:xfrm>
            <a:off x="5629698" y="6744703"/>
            <a:ext cx="3514317" cy="595244"/>
            <a:chOff x="4404545" y="3301592"/>
            <a:chExt cx="782403" cy="129272"/>
          </a:xfrm>
        </p:grpSpPr>
        <p:sp>
          <p:nvSpPr>
            <p:cNvPr id="368" name="Google Shape;368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   injury in median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69" name="Google Shape;369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70" name="Google Shape;370;g105968e4021_1_122"/>
          <p:cNvGrpSpPr/>
          <p:nvPr/>
        </p:nvGrpSpPr>
        <p:grpSpPr>
          <a:xfrm>
            <a:off x="12658233" y="6744703"/>
            <a:ext cx="3514317" cy="595244"/>
            <a:chOff x="4404545" y="3301592"/>
            <a:chExt cx="782403" cy="129272"/>
          </a:xfrm>
        </p:grpSpPr>
        <p:sp>
          <p:nvSpPr>
            <p:cNvPr id="371" name="Google Shape;371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infection in wound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2" name="Google Shape;372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73" name="Google Shape;373;g105968e4021_1_122"/>
          <p:cNvSpPr txBox="1"/>
          <p:nvPr/>
        </p:nvSpPr>
        <p:spPr>
          <a:xfrm>
            <a:off x="5693889" y="67175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4" name="Google Shape;374;g105968e4021_1_122"/>
          <p:cNvSpPr txBox="1"/>
          <p:nvPr/>
        </p:nvSpPr>
        <p:spPr>
          <a:xfrm>
            <a:off x="9186064" y="67175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5" name="Google Shape;375;g105968e4021_1_122"/>
          <p:cNvSpPr txBox="1"/>
          <p:nvPr/>
        </p:nvSpPr>
        <p:spPr>
          <a:xfrm>
            <a:off x="12706513" y="671500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6" name="Google Shape;376;g105968e4021_1_122"/>
          <p:cNvSpPr txBox="1"/>
          <p:nvPr/>
        </p:nvSpPr>
        <p:spPr>
          <a:xfrm>
            <a:off x="2125514" y="671498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77" name="Google Shape;377;g105968e4021_1_122"/>
          <p:cNvGrpSpPr/>
          <p:nvPr/>
        </p:nvGrpSpPr>
        <p:grpSpPr>
          <a:xfrm>
            <a:off x="1890231" y="7551839"/>
            <a:ext cx="14507554" cy="1005270"/>
            <a:chOff x="4411970" y="2468673"/>
            <a:chExt cx="747292" cy="167428"/>
          </a:xfrm>
        </p:grpSpPr>
        <p:sp>
          <p:nvSpPr>
            <p:cNvPr id="378" name="Google Shape;378;g105968e4021_1_122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Q8</a:t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9" name="Google Shape;379;g105968e4021_1_122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 </a:t>
              </a: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     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b="0" i="0" lang="en-US" sz="6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Which of the following is lateral to the brachial artery in proximal regions of hand and medial to it in distal regions of hand?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80" name="Google Shape;380;g105968e4021_1_122"/>
          <p:cNvGrpSpPr/>
          <p:nvPr/>
        </p:nvGrpSpPr>
        <p:grpSpPr>
          <a:xfrm>
            <a:off x="9168724" y="8603928"/>
            <a:ext cx="3514317" cy="595244"/>
            <a:chOff x="4404545" y="3301592"/>
            <a:chExt cx="782403" cy="129272"/>
          </a:xfrm>
        </p:grpSpPr>
        <p:sp>
          <p:nvSpPr>
            <p:cNvPr id="381" name="Google Shape;381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Axillary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2" name="Google Shape;382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83" name="Google Shape;383;g105968e4021_1_122"/>
          <p:cNvGrpSpPr/>
          <p:nvPr/>
        </p:nvGrpSpPr>
        <p:grpSpPr>
          <a:xfrm>
            <a:off x="2140202" y="8603928"/>
            <a:ext cx="3514317" cy="595244"/>
            <a:chOff x="4404545" y="3301592"/>
            <a:chExt cx="782403" cy="129272"/>
          </a:xfrm>
        </p:grpSpPr>
        <p:sp>
          <p:nvSpPr>
            <p:cNvPr id="384" name="Google Shape;384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Basilic vein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5" name="Google Shape;385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86" name="Google Shape;386;g105968e4021_1_122"/>
          <p:cNvGrpSpPr/>
          <p:nvPr/>
        </p:nvGrpSpPr>
        <p:grpSpPr>
          <a:xfrm>
            <a:off x="12682996" y="8603928"/>
            <a:ext cx="3514317" cy="595244"/>
            <a:chOff x="4404545" y="3301592"/>
            <a:chExt cx="782403" cy="129272"/>
          </a:xfrm>
        </p:grpSpPr>
        <p:sp>
          <p:nvSpPr>
            <p:cNvPr id="387" name="Google Shape;387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Ulnar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8" name="Google Shape;388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89" name="Google Shape;389;g105968e4021_1_122"/>
          <p:cNvSpPr txBox="1"/>
          <p:nvPr/>
        </p:nvSpPr>
        <p:spPr>
          <a:xfrm>
            <a:off x="5718652" y="85767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90" name="Google Shape;390;g105968e4021_1_122"/>
          <p:cNvGrpSpPr/>
          <p:nvPr/>
        </p:nvGrpSpPr>
        <p:grpSpPr>
          <a:xfrm>
            <a:off x="5654462" y="8603928"/>
            <a:ext cx="3514317" cy="595244"/>
            <a:chOff x="4404545" y="3301592"/>
            <a:chExt cx="782403" cy="129272"/>
          </a:xfrm>
        </p:grpSpPr>
        <p:sp>
          <p:nvSpPr>
            <p:cNvPr id="391" name="Google Shape;391;g105968e4021_1_1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Median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2" name="Google Shape;392;g105968e4021_1_1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93" name="Google Shape;393;g105968e4021_1_122"/>
          <p:cNvSpPr txBox="1"/>
          <p:nvPr/>
        </p:nvSpPr>
        <p:spPr>
          <a:xfrm>
            <a:off x="9287027" y="85767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4" name="Google Shape;394;g105968e4021_1_122"/>
          <p:cNvSpPr txBox="1"/>
          <p:nvPr/>
        </p:nvSpPr>
        <p:spPr>
          <a:xfrm>
            <a:off x="12807475" y="85742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5" name="Google Shape;395;g105968e4021_1_122"/>
          <p:cNvSpPr txBox="1"/>
          <p:nvPr/>
        </p:nvSpPr>
        <p:spPr>
          <a:xfrm>
            <a:off x="2150277" y="8574213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6" name="Google Shape;396;g105968e4021_1_122"/>
          <p:cNvSpPr txBox="1"/>
          <p:nvPr/>
        </p:nvSpPr>
        <p:spPr>
          <a:xfrm>
            <a:off x="5718639" y="85408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7" name="Google Shape;397;g105968e4021_1_122"/>
          <p:cNvSpPr txBox="1"/>
          <p:nvPr/>
        </p:nvSpPr>
        <p:spPr>
          <a:xfrm rot="10799274">
            <a:off x="13724521" y="9575941"/>
            <a:ext cx="426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5.D      6.B      7.B       8.B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04af3573a0_0_169"/>
          <p:cNvSpPr txBox="1"/>
          <p:nvPr>
            <p:ph type="title"/>
          </p:nvPr>
        </p:nvSpPr>
        <p:spPr>
          <a:xfrm>
            <a:off x="4975771" y="562805"/>
            <a:ext cx="83364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400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950">
                <a:latin typeface="Caveat"/>
                <a:ea typeface="Caveat"/>
                <a:cs typeface="Caveat"/>
                <a:sym typeface="Caveat"/>
              </a:rPr>
              <a:t>Done by the </a:t>
            </a:r>
            <a:r>
              <a:rPr lang="en-US" sz="6950">
                <a:latin typeface="Caveat"/>
                <a:ea typeface="Caveat"/>
                <a:cs typeface="Caveat"/>
                <a:sym typeface="Caveat"/>
              </a:rPr>
              <a:t>a</a:t>
            </a:r>
            <a:r>
              <a:rPr lang="en-US" sz="6950">
                <a:latin typeface="Caveat"/>
                <a:ea typeface="Caveat"/>
                <a:cs typeface="Caveat"/>
                <a:sym typeface="Caveat"/>
              </a:rPr>
              <a:t>mazing team</a:t>
            </a:r>
            <a:endParaRPr sz="695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3" name="Google Shape;403;g104af3573a0_0_169"/>
          <p:cNvSpPr txBox="1"/>
          <p:nvPr/>
        </p:nvSpPr>
        <p:spPr>
          <a:xfrm>
            <a:off x="1511709" y="3862800"/>
            <a:ext cx="4903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Arwa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Deema Aljuribah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Razan Alnufaie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04" name="Google Shape;404;g104af3573a0_0_169"/>
          <p:cNvGrpSpPr/>
          <p:nvPr/>
        </p:nvGrpSpPr>
        <p:grpSpPr>
          <a:xfrm>
            <a:off x="387915" y="9236907"/>
            <a:ext cx="1123783" cy="785323"/>
            <a:chOff x="5156931" y="2922194"/>
            <a:chExt cx="324699" cy="347611"/>
          </a:xfrm>
        </p:grpSpPr>
        <p:sp>
          <p:nvSpPr>
            <p:cNvPr id="405" name="Google Shape;405;g104af3573a0_0_169"/>
            <p:cNvSpPr/>
            <p:nvPr/>
          </p:nvSpPr>
          <p:spPr>
            <a:xfrm>
              <a:off x="5160706" y="3072982"/>
              <a:ext cx="317149" cy="43543"/>
            </a:xfrm>
            <a:custGeom>
              <a:rect b="b" l="l" r="r" t="t"/>
              <a:pathLst>
                <a:path extrusionOk="0" h="1661" w="12098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g104af3573a0_0_169"/>
            <p:cNvSpPr/>
            <p:nvPr/>
          </p:nvSpPr>
          <p:spPr>
            <a:xfrm>
              <a:off x="5258330" y="2922194"/>
              <a:ext cx="128689" cy="62261"/>
            </a:xfrm>
            <a:custGeom>
              <a:rect b="b" l="l" r="r" t="t"/>
              <a:pathLst>
                <a:path extrusionOk="0" h="2375" w="4909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g104af3573a0_0_169"/>
            <p:cNvSpPr/>
            <p:nvPr/>
          </p:nvSpPr>
          <p:spPr>
            <a:xfrm>
              <a:off x="5258330" y="2957951"/>
              <a:ext cx="128689" cy="26503"/>
            </a:xfrm>
            <a:custGeom>
              <a:rect b="b" l="l" r="r" t="t"/>
              <a:pathLst>
                <a:path extrusionOk="0" h="1011" w="4909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104af3573a0_0_169"/>
            <p:cNvSpPr/>
            <p:nvPr/>
          </p:nvSpPr>
          <p:spPr>
            <a:xfrm>
              <a:off x="5180000" y="2975358"/>
              <a:ext cx="278561" cy="260761"/>
            </a:xfrm>
            <a:custGeom>
              <a:rect b="b" l="l" r="r" t="t"/>
              <a:pathLst>
                <a:path extrusionOk="0" h="9947" w="10626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104af3573a0_0_169"/>
            <p:cNvSpPr/>
            <p:nvPr/>
          </p:nvSpPr>
          <p:spPr>
            <a:xfrm>
              <a:off x="5438847" y="2975358"/>
              <a:ext cx="19714" cy="260761"/>
            </a:xfrm>
            <a:custGeom>
              <a:rect b="b" l="l" r="r" t="t"/>
              <a:pathLst>
                <a:path extrusionOk="0" h="9947" w="752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104af3573a0_0_169"/>
            <p:cNvSpPr/>
            <p:nvPr/>
          </p:nvSpPr>
          <p:spPr>
            <a:xfrm>
              <a:off x="5180000" y="3062785"/>
              <a:ext cx="278561" cy="172967"/>
            </a:xfrm>
            <a:custGeom>
              <a:rect b="b" l="l" r="r" t="t"/>
              <a:pathLst>
                <a:path extrusionOk="0" h="6598" w="10626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104af3573a0_0_169"/>
            <p:cNvSpPr/>
            <p:nvPr/>
          </p:nvSpPr>
          <p:spPr>
            <a:xfrm>
              <a:off x="5221262" y="3114192"/>
              <a:ext cx="196953" cy="10329"/>
            </a:xfrm>
            <a:custGeom>
              <a:rect b="b" l="l" r="r" t="t"/>
              <a:pathLst>
                <a:path extrusionOk="0" h="394" w="7513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104af3573a0_0_169"/>
            <p:cNvSpPr/>
            <p:nvPr/>
          </p:nvSpPr>
          <p:spPr>
            <a:xfrm>
              <a:off x="5254031" y="3136528"/>
              <a:ext cx="129581" cy="10696"/>
            </a:xfrm>
            <a:custGeom>
              <a:rect b="b" l="l" r="r" t="t"/>
              <a:pathLst>
                <a:path extrusionOk="0" h="408" w="4943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104af3573a0_0_169"/>
            <p:cNvSpPr/>
            <p:nvPr/>
          </p:nvSpPr>
          <p:spPr>
            <a:xfrm>
              <a:off x="5284074" y="3159282"/>
              <a:ext cx="68893" cy="10617"/>
            </a:xfrm>
            <a:custGeom>
              <a:rect b="b" l="l" r="r" t="t"/>
              <a:pathLst>
                <a:path extrusionOk="0" h="405" w="2628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104af3573a0_0_169"/>
            <p:cNvSpPr/>
            <p:nvPr/>
          </p:nvSpPr>
          <p:spPr>
            <a:xfrm>
              <a:off x="5156931" y="3073009"/>
              <a:ext cx="324699" cy="196796"/>
            </a:xfrm>
            <a:custGeom>
              <a:rect b="b" l="l" r="r" t="t"/>
              <a:pathLst>
                <a:path extrusionOk="0" h="7507" w="12386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104af3573a0_0_169"/>
            <p:cNvSpPr/>
            <p:nvPr/>
          </p:nvSpPr>
          <p:spPr>
            <a:xfrm>
              <a:off x="5464197" y="3072694"/>
              <a:ext cx="17433" cy="197111"/>
            </a:xfrm>
            <a:custGeom>
              <a:rect b="b" l="l" r="r" t="t"/>
              <a:pathLst>
                <a:path extrusionOk="0" h="7519" w="665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104af3573a0_0_169"/>
            <p:cNvSpPr/>
            <p:nvPr/>
          </p:nvSpPr>
          <p:spPr>
            <a:xfrm>
              <a:off x="5217461" y="3013579"/>
              <a:ext cx="32585" cy="32952"/>
            </a:xfrm>
            <a:custGeom>
              <a:rect b="b" l="l" r="r" t="t"/>
              <a:pathLst>
                <a:path extrusionOk="0" h="1257" w="1243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104af3573a0_0_169"/>
            <p:cNvSpPr/>
            <p:nvPr/>
          </p:nvSpPr>
          <p:spPr>
            <a:xfrm>
              <a:off x="5271595" y="3008258"/>
              <a:ext cx="36491" cy="10670"/>
            </a:xfrm>
            <a:custGeom>
              <a:rect b="b" l="l" r="r" t="t"/>
              <a:pathLst>
                <a:path extrusionOk="0" h="407" w="1392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g104af3573a0_0_169"/>
            <p:cNvSpPr/>
            <p:nvPr/>
          </p:nvSpPr>
          <p:spPr>
            <a:xfrm>
              <a:off x="5270206" y="3036255"/>
              <a:ext cx="113406" cy="10670"/>
            </a:xfrm>
            <a:custGeom>
              <a:rect b="b" l="l" r="r" t="t"/>
              <a:pathLst>
                <a:path extrusionOk="0" h="407" w="4326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104af3573a0_0_169"/>
            <p:cNvSpPr/>
            <p:nvPr/>
          </p:nvSpPr>
          <p:spPr>
            <a:xfrm>
              <a:off x="5223517" y="3080532"/>
              <a:ext cx="69915" cy="10670"/>
            </a:xfrm>
            <a:custGeom>
              <a:rect b="b" l="l" r="r" t="t"/>
              <a:pathLst>
                <a:path extrusionOk="0" h="407" w="2667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104af3573a0_0_169"/>
            <p:cNvSpPr/>
            <p:nvPr/>
          </p:nvSpPr>
          <p:spPr>
            <a:xfrm>
              <a:off x="5183251" y="3234152"/>
              <a:ext cx="56939" cy="10696"/>
            </a:xfrm>
            <a:custGeom>
              <a:rect b="b" l="l" r="r" t="t"/>
              <a:pathLst>
                <a:path extrusionOk="0" h="408" w="2172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g104af3573a0_0_169"/>
          <p:cNvSpPr txBox="1"/>
          <p:nvPr/>
        </p:nvSpPr>
        <p:spPr>
          <a:xfrm>
            <a:off x="1847850" y="9625934"/>
            <a:ext cx="40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anatomyteam442@gmail.com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2" name="Google Shape;422;g104af3573a0_0_169"/>
          <p:cNvSpPr txBox="1"/>
          <p:nvPr/>
        </p:nvSpPr>
        <p:spPr>
          <a:xfrm>
            <a:off x="12321809" y="4017900"/>
            <a:ext cx="4903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Mishal Alsuwayegh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Mohammed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3" name="Google Shape;423;g104af3573a0_0_169"/>
          <p:cNvSpPr txBox="1"/>
          <p:nvPr/>
        </p:nvSpPr>
        <p:spPr>
          <a:xfrm>
            <a:off x="5739000" y="9601925"/>
            <a:ext cx="681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Thanks to Faisal Alomar for his design of the team logo </a:t>
            </a:r>
            <a:endParaRPr b="1" i="0" sz="17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4" name="Google Shape;424;g104af3573a0_0_169"/>
          <p:cNvSpPr txBox="1"/>
          <p:nvPr/>
        </p:nvSpPr>
        <p:spPr>
          <a:xfrm>
            <a:off x="743467" y="5876700"/>
            <a:ext cx="36249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Aljazi Albabtain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Atheer Alkanhal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Arob Alasheikh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Ajwan Aljohani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Deema alqahtani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Dena Alsuhaibani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Farah alqazlan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Jana Alhazmi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Kadi aldosari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Mashael Alasmari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5" name="Google Shape;425;g104af3573a0_0_169"/>
          <p:cNvSpPr txBox="1"/>
          <p:nvPr/>
        </p:nvSpPr>
        <p:spPr>
          <a:xfrm>
            <a:off x="2568607" y="5375909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104af3573a0_0_169"/>
          <p:cNvSpPr txBox="1"/>
          <p:nvPr/>
        </p:nvSpPr>
        <p:spPr>
          <a:xfrm>
            <a:off x="4183729" y="5870588"/>
            <a:ext cx="3000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Noura Bin hammad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Najla aldhbiban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Nouf aldalaqan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Razan alasmari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Roaa alharbi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Raghad Mohammed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Shaden albassam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Waha Almathami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Walaa AlMutawa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Yara Ameer Alalwan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7" name="Google Shape;427;g104af3573a0_0_169"/>
          <p:cNvSpPr txBox="1"/>
          <p:nvPr/>
        </p:nvSpPr>
        <p:spPr>
          <a:xfrm>
            <a:off x="11311926" y="5779600"/>
            <a:ext cx="38574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Othman Aldraihem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Faisal Alomar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Abdullah Alturki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Othman Alabdullah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Omar Alkadhi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Abdullah Ali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Meshari Alshathri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Yazeed Alsanad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Fahd Mobaireek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Emad Almutairi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8" name="Google Shape;428;g104af3573a0_0_169"/>
          <p:cNvSpPr txBox="1"/>
          <p:nvPr/>
        </p:nvSpPr>
        <p:spPr>
          <a:xfrm>
            <a:off x="13137056" y="5278809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104af3573a0_0_169"/>
          <p:cNvSpPr txBox="1"/>
          <p:nvPr/>
        </p:nvSpPr>
        <p:spPr>
          <a:xfrm>
            <a:off x="14752175" y="5773500"/>
            <a:ext cx="34833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Nasser Alghaith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Saad Almogren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Azzam Abdullah Alotaibi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Hassan Ali Alabdullatif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Rayan Alotaibi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Mohammed Nasser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Mohammed Fahad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Mohammed Majed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Abdulkarim Salman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Saleh Aldeligan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7af10870bb76ed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7af10870bb76ed_0"/>
          <p:cNvSpPr txBox="1"/>
          <p:nvPr/>
        </p:nvSpPr>
        <p:spPr>
          <a:xfrm>
            <a:off x="2294150" y="2094290"/>
            <a:ext cx="43953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Objectives -</a:t>
            </a:r>
            <a:endParaRPr b="0" i="0" sz="4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g7af10870bb76ed_0"/>
          <p:cNvSpPr txBox="1"/>
          <p:nvPr/>
        </p:nvSpPr>
        <p:spPr>
          <a:xfrm>
            <a:off x="2294150" y="3204000"/>
            <a:ext cx="14630400" cy="4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By the end of the lecture, you should be able to: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• Describe the </a:t>
            </a:r>
            <a:r>
              <a:rPr b="0" i="0" lang="en-US" sz="3000" u="none" cap="none" strike="noStrike">
                <a:solidFill>
                  <a:srgbClr val="A61C00"/>
                </a:solidFill>
                <a:latin typeface="Comfortaa"/>
                <a:ea typeface="Comfortaa"/>
                <a:cs typeface="Comfortaa"/>
                <a:sym typeface="Comfortaa"/>
              </a:rPr>
              <a:t>origin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b="0" i="0" lang="en-US" sz="3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course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 relations, </a:t>
            </a:r>
            <a:r>
              <a:rPr b="0" i="0" lang="en-US" sz="3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branches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and distribution of the axillary &amp; median nerves. 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 Describe the common causes, signs and effect of lesion to the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axillary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and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median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nerves.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8c2c12b6ca32a75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8c2c12b6ca32a75_68"/>
          <p:cNvSpPr txBox="1"/>
          <p:nvPr/>
        </p:nvSpPr>
        <p:spPr>
          <a:xfrm>
            <a:off x="2294150" y="2094290"/>
            <a:ext cx="43953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" name="Google Shape;74;g8c2c12b6ca32a75_68"/>
          <p:cNvSpPr txBox="1"/>
          <p:nvPr/>
        </p:nvSpPr>
        <p:spPr>
          <a:xfrm>
            <a:off x="2294150" y="3204000"/>
            <a:ext cx="1463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8c2c12b6ca32a75_68"/>
          <p:cNvSpPr txBox="1"/>
          <p:nvPr/>
        </p:nvSpPr>
        <p:spPr>
          <a:xfrm>
            <a:off x="1037400" y="1515325"/>
            <a:ext cx="16213200" cy="83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Introduction to the </a:t>
            </a:r>
            <a:r>
              <a:rPr b="1" lang="en-US" sz="3700"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b="1" i="0" lang="en-US" sz="3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xillary </a:t>
            </a:r>
            <a:r>
              <a:rPr b="1" lang="en-US" sz="3700"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b="1" i="0" lang="en-US" sz="3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erve</a:t>
            </a:r>
            <a:endParaRPr b="1" i="0" sz="3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▪ The axillary nerve is a major peripheral nerve of the upper limb.</a:t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▪ It is formed within the axilla area of the upper limb.</a:t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▪ It is a direct continuation of the posterior cord from the brachial</a:t>
            </a: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plexus, and therefore contains fib</a:t>
            </a: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er</a:t>
            </a: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 from the C5 and C6 nerve roots.</a:t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▪ In the axilla, the axillary nerve is located posterior to the </a:t>
            </a:r>
            <a:r>
              <a:rPr b="1" i="0" lang="en-US" sz="27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axillary</a:t>
            </a:r>
            <a:r>
              <a:rPr b="1" lang="en-US" sz="2700" u="sng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7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artery</a:t>
            </a: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and anterior to the </a:t>
            </a:r>
            <a:r>
              <a:rPr b="1" i="0" lang="en-US" sz="27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subscapularis muscle</a:t>
            </a: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▪ It exits the axilla at the inferior border of subscapularis via</a:t>
            </a: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quadrangular space, often accompanied by the posterior</a:t>
            </a: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circumflex humeral artery and vein.</a:t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7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The only one of the five nerves to end in the arm, (Musculocutaneous, </a:t>
            </a:r>
            <a:r>
              <a:rPr b="1" i="0" lang="en-US" sz="27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Axillary</a:t>
            </a:r>
            <a:r>
              <a:rPr b="0" i="0" lang="en-US" sz="27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, Median, Radial, and Ulnar).</a:t>
            </a:r>
            <a:endParaRPr b="0" i="0" sz="27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g8c2c12b6ca32a75_68"/>
          <p:cNvSpPr txBox="1"/>
          <p:nvPr/>
        </p:nvSpPr>
        <p:spPr>
          <a:xfrm>
            <a:off x="0" y="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8c2c12b6ca32a75_68"/>
          <p:cNvSpPr/>
          <p:nvPr/>
        </p:nvSpPr>
        <p:spPr>
          <a:xfrm>
            <a:off x="14619350" y="692263"/>
            <a:ext cx="2305200" cy="6477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In Boys’ Slides</a:t>
            </a:r>
            <a:endParaRPr b="1" sz="19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104af3573a0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104af3573a0_0_35"/>
          <p:cNvSpPr txBox="1"/>
          <p:nvPr/>
        </p:nvSpPr>
        <p:spPr>
          <a:xfrm>
            <a:off x="901400" y="4310675"/>
            <a:ext cx="6341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en-US" sz="4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Axillary </a:t>
            </a:r>
            <a:r>
              <a:rPr lang="en-US" sz="4100"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b="0" i="0" lang="en-US" sz="4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erve </a:t>
            </a:r>
            <a:endParaRPr b="0" i="0" sz="4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g104af3573a0_0_35"/>
          <p:cNvSpPr txBox="1"/>
          <p:nvPr/>
        </p:nvSpPr>
        <p:spPr>
          <a:xfrm flipH="1" rot="354">
            <a:off x="901405" y="2098693"/>
            <a:ext cx="5826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4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lang="en-US" sz="4100">
                <a:latin typeface="Comfortaa"/>
                <a:ea typeface="Comfortaa"/>
                <a:cs typeface="Comfortaa"/>
                <a:sym typeface="Comfortaa"/>
              </a:rPr>
              <a:t>B</a:t>
            </a:r>
            <a:r>
              <a:rPr b="0" i="0" lang="en-US" sz="4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rachial </a:t>
            </a:r>
            <a:r>
              <a:rPr lang="en-US" sz="4100"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b="0" i="0" lang="en-US" sz="4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lexus </a:t>
            </a:r>
            <a:endParaRPr b="0" i="0" sz="4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85" name="Google Shape;85;g104af3573a0_0_35"/>
          <p:cNvGrpSpPr/>
          <p:nvPr/>
        </p:nvGrpSpPr>
        <p:grpSpPr>
          <a:xfrm>
            <a:off x="6461457" y="2295048"/>
            <a:ext cx="1330798" cy="423000"/>
            <a:chOff x="4662475" y="1976500"/>
            <a:chExt cx="68725" cy="36625"/>
          </a:xfrm>
        </p:grpSpPr>
        <p:sp>
          <p:nvSpPr>
            <p:cNvPr id="86" name="Google Shape;86;g104af3573a0_0_35"/>
            <p:cNvSpPr/>
            <p:nvPr/>
          </p:nvSpPr>
          <p:spPr>
            <a:xfrm>
              <a:off x="4690800" y="1976500"/>
              <a:ext cx="40400" cy="36625"/>
            </a:xfrm>
            <a:custGeom>
              <a:rect b="b" l="l" r="r" t="t"/>
              <a:pathLst>
                <a:path extrusionOk="0" h="1465" w="1616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104af3573a0_0_35"/>
            <p:cNvSpPr/>
            <p:nvPr/>
          </p:nvSpPr>
          <p:spPr>
            <a:xfrm>
              <a:off x="4674375" y="1991450"/>
              <a:ext cx="10675" cy="6700"/>
            </a:xfrm>
            <a:custGeom>
              <a:rect b="b" l="l" r="r" t="t"/>
              <a:pathLst>
                <a:path extrusionOk="0" h="268" w="427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g104af3573a0_0_35"/>
            <p:cNvSpPr/>
            <p:nvPr/>
          </p:nvSpPr>
          <p:spPr>
            <a:xfrm>
              <a:off x="4662475" y="1991450"/>
              <a:ext cx="5625" cy="6700"/>
            </a:xfrm>
            <a:custGeom>
              <a:rect b="b" l="l" r="r" t="t"/>
              <a:pathLst>
                <a:path extrusionOk="0" h="268" w="225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g104af3573a0_0_35"/>
          <p:cNvSpPr txBox="1"/>
          <p:nvPr/>
        </p:nvSpPr>
        <p:spPr>
          <a:xfrm>
            <a:off x="9367999" y="3184806"/>
            <a:ext cx="1330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 are going to cover these two in this lecture 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0" name="Google Shape;90;g104af3573a0_0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3400" y="5939862"/>
            <a:ext cx="5242276" cy="39801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104af3573a0_0_35"/>
          <p:cNvSpPr txBox="1"/>
          <p:nvPr/>
        </p:nvSpPr>
        <p:spPr>
          <a:xfrm>
            <a:off x="366200" y="5496175"/>
            <a:ext cx="11978100" cy="4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Origin</a:t>
            </a:r>
            <a:r>
              <a:rPr b="1"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(C5 &amp; C6)</a:t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 Posterior cord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of brachial plexus. </a:t>
            </a:r>
            <a:endParaRPr b="1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Course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 It passes 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inferiorly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and laterally along the posterior wall of the 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axilla, then it exits the axilla</a:t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 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 then passes posteriorly around the </a:t>
            </a:r>
            <a:r>
              <a:rPr b="1" i="0" lang="en-US" sz="22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surgical neck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of the humerus</a:t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 It is accompanied by </a:t>
            </a:r>
            <a:r>
              <a:rPr b="1" i="0" lang="en-US" sz="22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posterior circumflex humeral artery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2" name="Google Shape;92;g104af3573a0_0_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7528" y="472252"/>
            <a:ext cx="7603399" cy="479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40e5328678284119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40e5328678284119_0"/>
          <p:cNvSpPr txBox="1"/>
          <p:nvPr/>
        </p:nvSpPr>
        <p:spPr>
          <a:xfrm>
            <a:off x="1450875" y="1825625"/>
            <a:ext cx="10989900" cy="26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•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Motor</a:t>
            </a: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to </a:t>
            </a:r>
            <a:r>
              <a:rPr b="1"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b="1" i="0" lang="en-US" sz="22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eltoid</a:t>
            </a: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and </a:t>
            </a:r>
            <a:r>
              <a:rPr b="1"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b="1" i="0" lang="en-US" sz="22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eres minor muscles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•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Sensory</a:t>
            </a: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1" i="0" lang="en-US" sz="22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superior lateral cutaneous nerve of the arm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that loops                         around</a:t>
            </a: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posterior margin of the deltoid muscle to innervate skin in that region.</a:t>
            </a:r>
            <a:endParaRPr b="0"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40e5328678284119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86375" y="114363"/>
            <a:ext cx="4270349" cy="506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40e5328678284119_0"/>
          <p:cNvSpPr/>
          <p:nvPr/>
        </p:nvSpPr>
        <p:spPr>
          <a:xfrm>
            <a:off x="12623925" y="4107550"/>
            <a:ext cx="570451" cy="322075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40e5328678284119_0"/>
          <p:cNvSpPr txBox="1"/>
          <p:nvPr/>
        </p:nvSpPr>
        <p:spPr>
          <a:xfrm>
            <a:off x="2501600" y="4774038"/>
            <a:ext cx="568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Axillary Nerve Lesion</a:t>
            </a:r>
            <a:endParaRPr b="1" i="0" sz="3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g40e5328678284119_0"/>
          <p:cNvSpPr txBox="1"/>
          <p:nvPr/>
        </p:nvSpPr>
        <p:spPr>
          <a:xfrm>
            <a:off x="1820175" y="6226525"/>
            <a:ext cx="102513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axillary nerve is usually injured due to: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1-  </a:t>
            </a:r>
            <a:r>
              <a:rPr b="1" i="0" lang="en-US" sz="23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Fracture of surgical neck of the humerus</a:t>
            </a: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2- </a:t>
            </a:r>
            <a:r>
              <a:rPr b="1" i="0" lang="en-US" sz="23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Downward dislocation of the shoulder joint</a:t>
            </a:r>
            <a:endParaRPr b="1" i="0" sz="23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3- Compression from the incorrect use of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crutches</a:t>
            </a: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3" name="Google Shape;103;g40e5328678284119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97450" y="6346842"/>
            <a:ext cx="5359276" cy="289945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40e5328678284119_0"/>
          <p:cNvSpPr txBox="1"/>
          <p:nvPr/>
        </p:nvSpPr>
        <p:spPr>
          <a:xfrm>
            <a:off x="2501600" y="501313"/>
            <a:ext cx="6341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US" sz="4100">
                <a:latin typeface="Comfortaa"/>
                <a:ea typeface="Comfortaa"/>
                <a:cs typeface="Comfortaa"/>
                <a:sym typeface="Comfortaa"/>
              </a:rPr>
              <a:t>Branches</a:t>
            </a:r>
            <a:endParaRPr b="1" i="0" sz="4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10692fa2e9d_2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0692fa2e9d_2_7"/>
          <p:cNvSpPr txBox="1"/>
          <p:nvPr/>
        </p:nvSpPr>
        <p:spPr>
          <a:xfrm>
            <a:off x="2294150" y="2094290"/>
            <a:ext cx="4395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g10692fa2e9d_2_7"/>
          <p:cNvSpPr txBox="1"/>
          <p:nvPr/>
        </p:nvSpPr>
        <p:spPr>
          <a:xfrm>
            <a:off x="2294150" y="3204000"/>
            <a:ext cx="1463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0692fa2e9d_2_7"/>
          <p:cNvSpPr txBox="1"/>
          <p:nvPr/>
        </p:nvSpPr>
        <p:spPr>
          <a:xfrm>
            <a:off x="2294150" y="1610575"/>
            <a:ext cx="12910800" cy="6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Effects of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Axillary Nerve Lesion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sng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Motor</a:t>
            </a:r>
            <a:r>
              <a:rPr b="0" i="0" lang="en-US" sz="2400" u="sng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0" i="0" sz="2400" u="sng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• Paralysis of the deltoid and teres minor muscles.</a:t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•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Impaired abduction of the shoulder (30-90̊).</a:t>
            </a:r>
            <a:endParaRPr b="1" i="0" sz="24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• The paralyzed deltoid wastes rapidly.</a:t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• As the deltoid atrophies, the rounded contour of the shoulder is  </a:t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flattened compared to the uninjured side.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     </a:t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Sensory</a:t>
            </a:r>
            <a:r>
              <a:rPr b="1" i="0" lang="en-US" sz="2400" u="sng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b="1" i="0" sz="2400" u="sng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Loss of sensation over the lateral side of the proximal part of the arm.</a:t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13" name="Google Shape;113;g10692fa2e9d_2_7"/>
          <p:cNvGrpSpPr/>
          <p:nvPr/>
        </p:nvGrpSpPr>
        <p:grpSpPr>
          <a:xfrm>
            <a:off x="471067" y="2461085"/>
            <a:ext cx="1117916" cy="779647"/>
            <a:chOff x="3051531" y="1516809"/>
            <a:chExt cx="390034" cy="296545"/>
          </a:xfrm>
        </p:grpSpPr>
        <p:sp>
          <p:nvSpPr>
            <p:cNvPr id="114" name="Google Shape;114;g10692fa2e9d_2_7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0692fa2e9d_2_7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0692fa2e9d_2_7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0692fa2e9d_2_7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10692fa2e9d_2_7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10692fa2e9d_2_7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10692fa2e9d_2_7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10692fa2e9d_2_7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10692fa2e9d_2_7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10692fa2e9d_2_7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10692fa2e9d_2_7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0692fa2e9d_2_7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10692fa2e9d_2_7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10692fa2e9d_2_7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10692fa2e9d_2_7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g10692fa2e9d_2_7"/>
          <p:cNvSpPr txBox="1"/>
          <p:nvPr/>
        </p:nvSpPr>
        <p:spPr>
          <a:xfrm>
            <a:off x="350100" y="3240725"/>
            <a:ext cx="17976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helpful video</a:t>
            </a:r>
            <a:endParaRPr b="0" i="0" sz="1900" u="none" cap="none" strike="noStrike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30" name="Google Shape;130;g10692fa2e9d_2_7"/>
          <p:cNvCxnSpPr/>
          <p:nvPr/>
        </p:nvCxnSpPr>
        <p:spPr>
          <a:xfrm>
            <a:off x="18507000" y="295063"/>
            <a:ext cx="1425900" cy="14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1" name="Google Shape;131;g10692fa2e9d_2_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0692fa2e9d_2_7"/>
          <p:cNvSpPr txBox="1"/>
          <p:nvPr/>
        </p:nvSpPr>
        <p:spPr>
          <a:xfrm>
            <a:off x="152400" y="152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10692fa2e9d_2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90399" y="400200"/>
            <a:ext cx="5542488" cy="28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8c2c12b6ca32a75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8c2c12b6ca32a75_28"/>
          <p:cNvSpPr txBox="1"/>
          <p:nvPr/>
        </p:nvSpPr>
        <p:spPr>
          <a:xfrm>
            <a:off x="2294150" y="2094290"/>
            <a:ext cx="43953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g8c2c12b6ca32a75_28"/>
          <p:cNvSpPr txBox="1"/>
          <p:nvPr/>
        </p:nvSpPr>
        <p:spPr>
          <a:xfrm>
            <a:off x="2294150" y="3204000"/>
            <a:ext cx="1463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8c2c12b6ca32a75_28"/>
          <p:cNvSpPr txBox="1"/>
          <p:nvPr/>
        </p:nvSpPr>
        <p:spPr>
          <a:xfrm>
            <a:off x="2294150" y="1610575"/>
            <a:ext cx="12910800" cy="81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Erb’s palsy</a:t>
            </a:r>
            <a:endParaRPr b="1" i="0" sz="3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▪ It is a condition resulting from damage to C5-C6 roots of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brachial plexus.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▪ The axillary nerve is affected, and the individual is usually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unable to abduct or externally rotate the shoulder joint.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▪ It commonly occurs where there is an excessive increase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 the angle between the neck and shoulder, which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stretches (or even tears) the nerve roots.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g8c2c12b6ca32a75_28"/>
          <p:cNvSpPr txBox="1"/>
          <p:nvPr/>
        </p:nvSpPr>
        <p:spPr>
          <a:xfrm>
            <a:off x="0" y="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g8c2c12b6ca32a75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85516" y="4387569"/>
            <a:ext cx="3663700" cy="373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8c2c12b6ca32a75_28"/>
          <p:cNvSpPr/>
          <p:nvPr/>
        </p:nvSpPr>
        <p:spPr>
          <a:xfrm>
            <a:off x="14619350" y="692263"/>
            <a:ext cx="2305200" cy="6477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In Boys’ Slides</a:t>
            </a:r>
            <a:endParaRPr b="1" sz="19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8c2c12b6ca32a75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8c2c12b6ca32a75_57"/>
          <p:cNvSpPr txBox="1"/>
          <p:nvPr/>
        </p:nvSpPr>
        <p:spPr>
          <a:xfrm>
            <a:off x="2294150" y="2094290"/>
            <a:ext cx="43953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1" name="Google Shape;151;g8c2c12b6ca32a75_57"/>
          <p:cNvSpPr txBox="1"/>
          <p:nvPr/>
        </p:nvSpPr>
        <p:spPr>
          <a:xfrm>
            <a:off x="2294150" y="3204000"/>
            <a:ext cx="1463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8c2c12b6ca32a75_57"/>
          <p:cNvSpPr txBox="1"/>
          <p:nvPr/>
        </p:nvSpPr>
        <p:spPr>
          <a:xfrm>
            <a:off x="1238250" y="1591525"/>
            <a:ext cx="16078200" cy="76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Introduction to the </a:t>
            </a:r>
            <a:r>
              <a:rPr b="1" lang="en-US" sz="3700">
                <a:latin typeface="Comfortaa"/>
                <a:ea typeface="Comfortaa"/>
                <a:cs typeface="Comfortaa"/>
                <a:sym typeface="Comfortaa"/>
              </a:rPr>
              <a:t>M</a:t>
            </a:r>
            <a:r>
              <a:rPr b="1" i="0" lang="en-US" sz="3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edian </a:t>
            </a:r>
            <a:r>
              <a:rPr b="1" lang="en-US" sz="3700"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b="1" i="0" lang="en-US" sz="3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erve</a:t>
            </a:r>
            <a:endParaRPr b="1" i="0" sz="3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▪ The median nerve is a major peripheral nerve of the upper limb.</a:t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▪ It is derived from the medial and lateral cords of the brachial</a:t>
            </a: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plexus.</a:t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▪ It contains fib</a:t>
            </a: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er</a:t>
            </a: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 from roots C6-T1 and can contain fibres from C5</a:t>
            </a: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 some individuals.</a:t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▪ After originating from the brachial plexus in the axilla, the</a:t>
            </a: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median nerve descends to the arm, lateral to the brachial artery.</a:t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▪ The median nerve enters the anterior compartment of the</a:t>
            </a: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forearm via the cubital fossa.</a:t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g8c2c12b6ca32a75_57"/>
          <p:cNvSpPr txBox="1"/>
          <p:nvPr/>
        </p:nvSpPr>
        <p:spPr>
          <a:xfrm>
            <a:off x="0" y="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8c2c12b6ca32a75_57"/>
          <p:cNvSpPr/>
          <p:nvPr/>
        </p:nvSpPr>
        <p:spPr>
          <a:xfrm>
            <a:off x="14619350" y="692263"/>
            <a:ext cx="2305200" cy="6477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In Boys’ Slides</a:t>
            </a:r>
            <a:endParaRPr b="1" sz="19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0692fa2e9d_2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0692fa2e9d_2_57"/>
          <p:cNvSpPr txBox="1"/>
          <p:nvPr/>
        </p:nvSpPr>
        <p:spPr>
          <a:xfrm>
            <a:off x="2294150" y="2094290"/>
            <a:ext cx="4395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g10692fa2e9d_2_57"/>
          <p:cNvSpPr txBox="1"/>
          <p:nvPr/>
        </p:nvSpPr>
        <p:spPr>
          <a:xfrm>
            <a:off x="1998800" y="1742275"/>
            <a:ext cx="15625800" cy="3063000"/>
          </a:xfrm>
          <a:prstGeom prst="rect">
            <a:avLst/>
          </a:prstGeom>
          <a:noFill/>
          <a:ln cap="flat" cmpd="sng" w="2857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(C5,C6,C7, C8, T1)</a:t>
            </a:r>
            <a:r>
              <a:rPr b="1" i="0" lang="en-US" sz="31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250">
                <a:solidFill>
                  <a:srgbClr val="3C4043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Posterior cord of brachial plexus</a:t>
            </a:r>
            <a:endParaRPr b="1" i="0" sz="4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-</a:t>
            </a:r>
            <a:r>
              <a:rPr b="1" lang="en-US" sz="3100"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Course: </a:t>
            </a:r>
            <a:r>
              <a:rPr lang="en-US" sz="2600"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t</a:t>
            </a:r>
            <a:r>
              <a:rPr b="0" i="0" lang="en-US" sz="2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he median nerve is formed </a:t>
            </a:r>
            <a:r>
              <a:rPr b="1" i="0" lang="en-US" sz="26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anterior</a:t>
            </a:r>
            <a:r>
              <a:rPr b="1" i="0" lang="en-US" sz="2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 to the third part of the axillary artery</a:t>
            </a:r>
            <a:r>
              <a:rPr b="0" i="0" lang="en-US" sz="2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 </a:t>
            </a:r>
            <a:r>
              <a:rPr b="1" i="0" lang="en-US" sz="2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by the </a:t>
            </a:r>
            <a:r>
              <a:rPr b="1" i="0" lang="en-US" sz="26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union of lateral and medial </a:t>
            </a:r>
            <a:r>
              <a:rPr b="1" i="0" lang="en-US" sz="2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roots</a:t>
            </a:r>
            <a:r>
              <a:rPr b="0" i="0" lang="en-US" sz="2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 </a:t>
            </a:r>
            <a:r>
              <a:rPr b="1" lang="en-US" sz="2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originating from the lateral and medial cords of the brachial plexus.</a:t>
            </a:r>
            <a:r>
              <a:rPr b="0" i="0" lang="en-US" sz="2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.</a:t>
            </a:r>
            <a:endParaRPr b="0" i="0" sz="2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  <a:extLst>
                <a:ext uri="http://customooxmlschemas.google.com/">
                  <go:slidesCustomData xmlns:go="http://customooxmlschemas.google.com/" textRoundtripDataId="14"/>
                </a:ext>
              </a:extLs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 </a:t>
            </a:r>
            <a:r>
              <a:rPr b="0" i="0" lang="en-US" sz="26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- </a:t>
            </a:r>
            <a:r>
              <a:rPr b="1" i="0" lang="en-US" sz="26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The lateral root</a:t>
            </a:r>
            <a:r>
              <a:rPr b="0" i="0" lang="en-US" sz="26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 (C5,6&amp;7), arises from the lateral cord of the brachial plexus.</a:t>
            </a:r>
            <a:endParaRPr b="0" i="0" sz="26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  <a:extLst>
                <a:ext uri="http://customooxmlschemas.google.com/">
                  <go:slidesCustomData xmlns:go="http://customooxmlschemas.google.com/" textRoundtripDataId="19"/>
                </a:ext>
              </a:extLs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 - </a:t>
            </a:r>
            <a:r>
              <a:rPr b="1" i="0" lang="en-US" sz="26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The medial root</a:t>
            </a:r>
            <a:r>
              <a:rPr b="0" i="0" lang="en-US" sz="26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rPr>
              <a:t> (C8 &amp; T1), arises from the medial cord of the brachial plexus.</a:t>
            </a:r>
            <a:endParaRPr b="1" i="0" sz="26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2" name="Google Shape;162;g10692fa2e9d_2_57"/>
          <p:cNvSpPr txBox="1"/>
          <p:nvPr/>
        </p:nvSpPr>
        <p:spPr>
          <a:xfrm>
            <a:off x="7157850" y="318450"/>
            <a:ext cx="54792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Median nerve</a:t>
            </a:r>
            <a:endParaRPr b="0" i="0" sz="4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3" name="Google Shape;163;g10692fa2e9d_2_57"/>
          <p:cNvSpPr txBox="1"/>
          <p:nvPr/>
        </p:nvSpPr>
        <p:spPr>
          <a:xfrm>
            <a:off x="245000" y="1784387"/>
            <a:ext cx="1753800" cy="3016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origin</a:t>
            </a:r>
            <a:endParaRPr b="0" i="0" sz="3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e Brachial Plexus - Sections - Branches - TeachMeAnatomy" id="164" name="Google Shape;164;g10692fa2e9d_2_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4295" y="4871800"/>
            <a:ext cx="7436406" cy="5415201"/>
          </a:xfrm>
          <a:prstGeom prst="rect">
            <a:avLst/>
          </a:prstGeom>
          <a:noFill/>
          <a:ln cap="flat" cmpd="sng" w="76200">
            <a:solidFill>
              <a:srgbClr val="FCE5CD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descr="Untitled" id="165" name="Google Shape;165;g10692fa2e9d_2_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300" y="4871800"/>
            <a:ext cx="7165699" cy="5415200"/>
          </a:xfrm>
          <a:prstGeom prst="rect">
            <a:avLst/>
          </a:prstGeom>
          <a:noFill/>
          <a:ln cap="flat" cmpd="sng" w="76200">
            <a:solidFill>
              <a:srgbClr val="FCE5CD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2021-11-18T04:04:26Z</dcterms:created>
  <dc:creator>Deema 2002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2021-11-15T00:00:00Z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2021-11-18T00:00:00Z</vt:filetime>
  </property>
</Properties>
</file>