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10287000" cx="18288000"/>
  <p:notesSz cx="18288000" cy="10287000"/>
  <p:embeddedFontLst>
    <p:embeddedFont>
      <p:font typeface="Caveat"/>
      <p:regular r:id="rId32"/>
      <p:bold r:id="rId33"/>
    </p:embeddedFont>
    <p:embeddedFont>
      <p:font typeface="Arial Narrow"/>
      <p:regular r:id="rId34"/>
      <p:bold r:id="rId35"/>
      <p:italic r:id="rId36"/>
      <p:boldItalic r:id="rId37"/>
    </p:embeddedFont>
    <p:embeddedFont>
      <p:font typeface="Comfortaa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guGY9w845gFmJulqgJKjsVrh1I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BAAF0C-8348-496E-88DF-8E3871145E64}">
  <a:tblStyle styleId="{2BBAAF0C-8348-496E-88DF-8E3871145E6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Caveat-bold.fntdata"/><Relationship Id="rId10" Type="http://schemas.openxmlformats.org/officeDocument/2006/relationships/slide" Target="slides/slide3.xml"/><Relationship Id="rId32" Type="http://schemas.openxmlformats.org/officeDocument/2006/relationships/font" Target="fonts/Caveat-regular.fntdata"/><Relationship Id="rId13" Type="http://schemas.openxmlformats.org/officeDocument/2006/relationships/slide" Target="slides/slide6.xml"/><Relationship Id="rId35" Type="http://schemas.openxmlformats.org/officeDocument/2006/relationships/font" Target="fonts/ArialNarrow-bold.fntdata"/><Relationship Id="rId12" Type="http://schemas.openxmlformats.org/officeDocument/2006/relationships/slide" Target="slides/slide5.xml"/><Relationship Id="rId34" Type="http://schemas.openxmlformats.org/officeDocument/2006/relationships/font" Target="fonts/ArialNarrow-regular.fntdata"/><Relationship Id="rId15" Type="http://schemas.openxmlformats.org/officeDocument/2006/relationships/slide" Target="slides/slide8.xml"/><Relationship Id="rId37" Type="http://schemas.openxmlformats.org/officeDocument/2006/relationships/font" Target="fonts/ArialNarrow-boldItalic.fntdata"/><Relationship Id="rId14" Type="http://schemas.openxmlformats.org/officeDocument/2006/relationships/slide" Target="slides/slide7.xml"/><Relationship Id="rId36" Type="http://schemas.openxmlformats.org/officeDocument/2006/relationships/font" Target="fonts/ArialNarrow-italic.fntdata"/><Relationship Id="rId17" Type="http://schemas.openxmlformats.org/officeDocument/2006/relationships/slide" Target="slides/slide10.xml"/><Relationship Id="rId39" Type="http://schemas.openxmlformats.org/officeDocument/2006/relationships/font" Target="fonts/Comfortaa-bold.fntdata"/><Relationship Id="rId16" Type="http://schemas.openxmlformats.org/officeDocument/2006/relationships/slide" Target="slides/slide9.xml"/><Relationship Id="rId38" Type="http://schemas.openxmlformats.org/officeDocument/2006/relationships/font" Target="fonts/Comfortaa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00ca8546_0_15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10300ca8546_0_15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5c7512fd1_0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g105c7512fd1_0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5c7512fd1_0_1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105c7512fd1_0_1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5c7512fd1_0_8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g105c7512fd1_0_8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5c7512fd1_0_10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105c7512fd1_0_10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bdbd012278eff63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1bdbd012278eff63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5c7512fd1_0_194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105c7512fd1_0_194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60a1df925536c2_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g760a1df925536c2_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5c7512fd1_0_217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g105c7512fd1_0_217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61681deb28d6b5_2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7" name="Google Shape;337;g261681deb28d6b5_2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e711d44f8b555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eae711d44f8b555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5319f48f6_0_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105319f48f6_0_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2396829496aafe3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0" name="Google Shape;360;g42396829496aafe3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6fe0ef62b9eeeeb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0" name="Google Shape;470;g46fe0ef62b9eeeeb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914984a3d270a98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1" name="Google Shape;561;g5914984a3d270a98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0300ca8546_0_6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2" name="Google Shape;632;g10300ca8546_0_6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9019326a2b2781_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59019326a2b2781_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c3441f3c6b012e_9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70c3441f3c6b012e_9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c3441f3c6b012e_26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70c3441f3c6b012e_26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c3441f3c6b012e_41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70c3441f3c6b012e_41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c3441f3c6b012e_53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70c3441f3c6b012e_53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0c3441f3c6b012e_60:notes"/>
          <p:cNvSpPr/>
          <p:nvPr>
            <p:ph idx="2" type="sldImg"/>
          </p:nvPr>
        </p:nvSpPr>
        <p:spPr>
          <a:xfrm>
            <a:off x="3048600" y="771525"/>
            <a:ext cx="12192600" cy="3857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70c3441f3c6b012e_60:notes"/>
          <p:cNvSpPr txBox="1"/>
          <p:nvPr>
            <p:ph idx="1" type="body"/>
          </p:nvPr>
        </p:nvSpPr>
        <p:spPr>
          <a:xfrm>
            <a:off x="1828800" y="4886325"/>
            <a:ext cx="146304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300ca8546_0_123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10300ca8546_0_123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0300ca8546_0_123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10300ca8546_0_123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10300ca8546_0_123"/>
          <p:cNvSpPr txBox="1"/>
          <p:nvPr>
            <p:ph idx="12" type="sldNum"/>
          </p:nvPr>
        </p:nvSpPr>
        <p:spPr>
          <a:xfrm>
            <a:off x="13167361" y="9566910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300ca8546_0_129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10300ca8546_0_129"/>
          <p:cNvSpPr txBox="1"/>
          <p:nvPr>
            <p:ph idx="1" type="body"/>
          </p:nvPr>
        </p:nvSpPr>
        <p:spPr>
          <a:xfrm>
            <a:off x="91440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10300ca8546_0_129"/>
          <p:cNvSpPr txBox="1"/>
          <p:nvPr>
            <p:ph idx="2" type="body"/>
          </p:nvPr>
        </p:nvSpPr>
        <p:spPr>
          <a:xfrm>
            <a:off x="9418320" y="2366010"/>
            <a:ext cx="79554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10300ca8546_0_129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0300ca8546_0_129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10300ca8546_0_129"/>
          <p:cNvSpPr txBox="1"/>
          <p:nvPr>
            <p:ph idx="12" type="sldNum"/>
          </p:nvPr>
        </p:nvSpPr>
        <p:spPr>
          <a:xfrm>
            <a:off x="13167361" y="9566910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10300ca8546_0_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45411" y="643388"/>
            <a:ext cx="4038599" cy="29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10300ca8546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352" y="643388"/>
            <a:ext cx="4419599" cy="32194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10300ca8546_0_110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650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0300ca8546_0_110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10300ca8546_0_110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0300ca8546_0_110"/>
          <p:cNvSpPr txBox="1"/>
          <p:nvPr>
            <p:ph idx="12" type="sldNum"/>
          </p:nvPr>
        </p:nvSpPr>
        <p:spPr>
          <a:xfrm>
            <a:off x="13167361" y="9566910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300ca8546_0_106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10300ca8546_0_106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0300ca8546_0_106"/>
          <p:cNvSpPr txBox="1"/>
          <p:nvPr>
            <p:ph idx="12" type="sldNum"/>
          </p:nvPr>
        </p:nvSpPr>
        <p:spPr>
          <a:xfrm>
            <a:off x="13167361" y="9566910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300ca8546_0_117"/>
          <p:cNvSpPr txBox="1"/>
          <p:nvPr>
            <p:ph type="ctrTitle"/>
          </p:nvPr>
        </p:nvSpPr>
        <p:spPr>
          <a:xfrm>
            <a:off x="1371600" y="3188970"/>
            <a:ext cx="155448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10300ca8546_0_117"/>
          <p:cNvSpPr txBox="1"/>
          <p:nvPr>
            <p:ph idx="1" type="subTitle"/>
          </p:nvPr>
        </p:nvSpPr>
        <p:spPr>
          <a:xfrm>
            <a:off x="2743200" y="5760720"/>
            <a:ext cx="128016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10300ca8546_0_117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0300ca8546_0_117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0300ca8546_0_117"/>
          <p:cNvSpPr txBox="1"/>
          <p:nvPr>
            <p:ph idx="12" type="sldNum"/>
          </p:nvPr>
        </p:nvSpPr>
        <p:spPr>
          <a:xfrm>
            <a:off x="13167361" y="9566910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975771" y="562805"/>
            <a:ext cx="8336457" cy="1193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300ca8546_0_100"/>
          <p:cNvSpPr txBox="1"/>
          <p:nvPr>
            <p:ph type="title"/>
          </p:nvPr>
        </p:nvSpPr>
        <p:spPr>
          <a:xfrm>
            <a:off x="4975771" y="562805"/>
            <a:ext cx="833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650" u="none" cap="none" strike="noStrike">
                <a:solidFill>
                  <a:srgbClr val="FDB48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10300ca8546_0_100"/>
          <p:cNvSpPr txBox="1"/>
          <p:nvPr>
            <p:ph idx="1" type="body"/>
          </p:nvPr>
        </p:nvSpPr>
        <p:spPr>
          <a:xfrm>
            <a:off x="914400" y="2366010"/>
            <a:ext cx="16459200" cy="67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g10300ca8546_0_100"/>
          <p:cNvSpPr txBox="1"/>
          <p:nvPr>
            <p:ph idx="11" type="ftr"/>
          </p:nvPr>
        </p:nvSpPr>
        <p:spPr>
          <a:xfrm>
            <a:off x="6217920" y="9566910"/>
            <a:ext cx="5852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g10300ca8546_0_100"/>
          <p:cNvSpPr txBox="1"/>
          <p:nvPr>
            <p:ph idx="10" type="dt"/>
          </p:nvPr>
        </p:nvSpPr>
        <p:spPr>
          <a:xfrm>
            <a:off x="914400" y="9566910"/>
            <a:ext cx="42063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10300ca8546_0_100"/>
          <p:cNvSpPr txBox="1"/>
          <p:nvPr>
            <p:ph idx="12" type="sldNum"/>
          </p:nvPr>
        </p:nvSpPr>
        <p:spPr>
          <a:xfrm>
            <a:off x="13167361" y="9566910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Relationship Id="rId5" Type="http://schemas.openxmlformats.org/officeDocument/2006/relationships/hyperlink" Target="https://docs.google.com/presentation/d/1TqFrwJwPpNRkeuXhJK_mTytLGLo_bK_J-sNgo7wsKlg/edit" TargetMode="External"/><Relationship Id="rId6" Type="http://schemas.openxmlformats.org/officeDocument/2006/relationships/hyperlink" Target="https://docs.google.com/presentation/d/1-4XrHk0ehAoa1huxbkdu8f-g6-YBr_Q3-rzzQcLIhVs/edit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5.jpg"/><Relationship Id="rId5" Type="http://schemas.openxmlformats.org/officeDocument/2006/relationships/image" Target="../media/image37.jpg"/><Relationship Id="rId6" Type="http://schemas.openxmlformats.org/officeDocument/2006/relationships/image" Target="../media/image42.jpg"/><Relationship Id="rId7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2.jpg"/><Relationship Id="rId5" Type="http://schemas.openxmlformats.org/officeDocument/2006/relationships/image" Target="../media/image4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9.jpg"/><Relationship Id="rId5" Type="http://schemas.openxmlformats.org/officeDocument/2006/relationships/image" Target="../media/image4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5.jpg"/><Relationship Id="rId5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4.jpg"/><Relationship Id="rId5" Type="http://schemas.openxmlformats.org/officeDocument/2006/relationships/image" Target="../media/image49.jpg"/><Relationship Id="rId6" Type="http://schemas.openxmlformats.org/officeDocument/2006/relationships/image" Target="../media/image38.jpg"/><Relationship Id="rId7" Type="http://schemas.openxmlformats.org/officeDocument/2006/relationships/image" Target="../media/image4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6.jpg"/><Relationship Id="rId5" Type="http://schemas.openxmlformats.org/officeDocument/2006/relationships/image" Target="../media/image4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0.jpg"/><Relationship Id="rId5" Type="http://schemas.openxmlformats.org/officeDocument/2006/relationships/image" Target="../media/image5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6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58.jpg"/><Relationship Id="rId5" Type="http://schemas.openxmlformats.org/officeDocument/2006/relationships/image" Target="../media/image55.jpg"/><Relationship Id="rId6" Type="http://schemas.openxmlformats.org/officeDocument/2006/relationships/image" Target="../media/image5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53.jpg"/><Relationship Id="rId5" Type="http://schemas.openxmlformats.org/officeDocument/2006/relationships/image" Target="../media/image62.jpg"/><Relationship Id="rId6" Type="http://schemas.openxmlformats.org/officeDocument/2006/relationships/image" Target="../media/image5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54.jpg"/><Relationship Id="rId5" Type="http://schemas.openxmlformats.org/officeDocument/2006/relationships/image" Target="../media/image5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9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10" Type="http://schemas.openxmlformats.org/officeDocument/2006/relationships/image" Target="../media/image15.jpg"/><Relationship Id="rId9" Type="http://schemas.openxmlformats.org/officeDocument/2006/relationships/image" Target="../media/image29.jpg"/><Relationship Id="rId5" Type="http://schemas.openxmlformats.org/officeDocument/2006/relationships/image" Target="../media/image3.jpg"/><Relationship Id="rId6" Type="http://schemas.openxmlformats.org/officeDocument/2006/relationships/image" Target="../media/image23.jpg"/><Relationship Id="rId7" Type="http://schemas.openxmlformats.org/officeDocument/2006/relationships/image" Target="../media/image6.jpg"/><Relationship Id="rId8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30.jpg"/><Relationship Id="rId5" Type="http://schemas.openxmlformats.org/officeDocument/2006/relationships/image" Target="../media/image1.png"/><Relationship Id="rId6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1.png"/><Relationship Id="rId5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jpg"/><Relationship Id="rId4" Type="http://schemas.openxmlformats.org/officeDocument/2006/relationships/image" Target="../media/image26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6.jpg"/><Relationship Id="rId5" Type="http://schemas.openxmlformats.org/officeDocument/2006/relationships/image" Target="../media/image22.jpg"/><Relationship Id="rId6" Type="http://schemas.openxmlformats.org/officeDocument/2006/relationships/image" Target="../media/image25.jpg"/><Relationship Id="rId7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" y="1677408"/>
            <a:ext cx="4694867" cy="8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21334" y="24430"/>
            <a:ext cx="1039163" cy="518035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3852352" y="7481125"/>
            <a:ext cx="38367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Color index: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Mine text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Important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Doctors notes</a:t>
            </a:r>
            <a:endParaRPr b="0" i="0" sz="20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Female slides only</a:t>
            </a:r>
            <a:endParaRPr b="0" i="0" sz="20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Male slides only </a:t>
            </a:r>
            <a:endParaRPr b="0" i="0" sz="2000" u="none" cap="none" strike="noStrike">
              <a:solidFill>
                <a:srgbClr val="6FA8D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Extra</a:t>
            </a:r>
            <a:endParaRPr b="0" i="0" sz="20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13358741" y="6633124"/>
            <a:ext cx="624969" cy="535732"/>
            <a:chOff x="7513884" y="2448269"/>
            <a:chExt cx="363185" cy="338792"/>
          </a:xfrm>
        </p:grpSpPr>
        <p:sp>
          <p:nvSpPr>
            <p:cNvPr id="87" name="Google Shape;87;p1"/>
            <p:cNvSpPr/>
            <p:nvPr/>
          </p:nvSpPr>
          <p:spPr>
            <a:xfrm>
              <a:off x="7666316" y="2448269"/>
              <a:ext cx="210753" cy="206954"/>
            </a:xfrm>
            <a:custGeom>
              <a:rect b="b" l="l" r="r" t="t"/>
              <a:pathLst>
                <a:path extrusionOk="0" h="7899" w="8044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7691442" y="2471482"/>
              <a:ext cx="185627" cy="183741"/>
            </a:xfrm>
            <a:custGeom>
              <a:rect b="b" l="l" r="r" t="t"/>
              <a:pathLst>
                <a:path extrusionOk="0" h="7013" w="7085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7755972" y="2483298"/>
              <a:ext cx="84416" cy="84154"/>
            </a:xfrm>
            <a:custGeom>
              <a:rect b="b" l="l" r="r" t="t"/>
              <a:pathLst>
                <a:path extrusionOk="0" h="3212" w="3222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7800931" y="2528258"/>
              <a:ext cx="39457" cy="39195"/>
            </a:xfrm>
            <a:custGeom>
              <a:rect b="b" l="l" r="r" t="t"/>
              <a:pathLst>
                <a:path extrusionOk="0" h="1496" w="1506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513884" y="2611888"/>
              <a:ext cx="195662" cy="175068"/>
            </a:xfrm>
            <a:custGeom>
              <a:rect b="b" l="l" r="r" t="t"/>
              <a:pathLst>
                <a:path extrusionOk="0" h="6682" w="7468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7513884" y="2626691"/>
              <a:ext cx="195426" cy="160370"/>
            </a:xfrm>
            <a:custGeom>
              <a:rect b="b" l="l" r="r" t="t"/>
              <a:pathLst>
                <a:path extrusionOk="0" h="6121" w="7459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">
            <a:hlinkClick r:id="rId5"/>
          </p:cNvPr>
          <p:cNvSpPr txBox="1"/>
          <p:nvPr/>
        </p:nvSpPr>
        <p:spPr>
          <a:xfrm>
            <a:off x="13983316" y="6633082"/>
            <a:ext cx="349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Editing file</a:t>
            </a:r>
            <a:endParaRPr b="0" i="0" sz="3000" u="sng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p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651045" y="-642629"/>
            <a:ext cx="4847402" cy="484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4492" y="542874"/>
            <a:ext cx="2523400" cy="24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429012" y="3659500"/>
            <a:ext cx="919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L6</a:t>
            </a:r>
            <a:endParaRPr b="0" i="0" sz="35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49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ARM AND ELBOW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5443625" y="9201275"/>
            <a:ext cx="1099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00103" y="542875"/>
            <a:ext cx="3836702" cy="2861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0300ca8546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0300ca8546_0_159"/>
          <p:cNvSpPr txBox="1"/>
          <p:nvPr/>
        </p:nvSpPr>
        <p:spPr>
          <a:xfrm>
            <a:off x="1986800" y="639013"/>
            <a:ext cx="7035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Ligaments of Elbow Joint: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g10300ca8546_0_159"/>
          <p:cNvSpPr txBox="1"/>
          <p:nvPr/>
        </p:nvSpPr>
        <p:spPr>
          <a:xfrm>
            <a:off x="782050" y="2172350"/>
            <a:ext cx="617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Lateral</a:t>
            </a:r>
            <a:r>
              <a:rPr b="1" i="0" lang="en-US" sz="2100" u="none" cap="none" strike="noStrike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-US" sz="21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ligament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(radial collateral ligament):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9" name="Google Shape;209;g10300ca8546_0_159"/>
          <p:cNvSpPr txBox="1"/>
          <p:nvPr/>
        </p:nvSpPr>
        <p:spPr>
          <a:xfrm>
            <a:off x="9743925" y="2122100"/>
            <a:ext cx="605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Medial ligament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(ulnar collateral ligament):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10" name="Google Shape;210;g10300ca8546_0_159"/>
          <p:cNvGraphicFramePr/>
          <p:nvPr/>
        </p:nvGraphicFramePr>
        <p:xfrm>
          <a:off x="443763" y="313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{2BBAAF0C-8348-496E-88DF-8E3871145E64}</a:tableStyleId>
              </a:tblPr>
              <a:tblGrid>
                <a:gridCol w="1668150"/>
                <a:gridCol w="6128375"/>
              </a:tblGrid>
              <a:tr h="95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Shape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Triangular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Apex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Attached to the lateral epicondyle of humerus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5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attached to the upper part of the annular ligament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1" name="Google Shape;211;g10300ca8546_0_159"/>
          <p:cNvGraphicFramePr/>
          <p:nvPr/>
        </p:nvGraphicFramePr>
        <p:xfrm>
          <a:off x="8495663" y="298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{2BBAAF0C-8348-496E-88DF-8E3871145E64}</a:tableStyleId>
              </a:tblPr>
              <a:tblGrid>
                <a:gridCol w="1962500"/>
                <a:gridCol w="7485475"/>
              </a:tblGrid>
              <a:tr h="127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strong cord-like band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Between medial epicondyle of humerus and the coronoid process of ulna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weaker fan-like band</a:t>
                      </a:r>
                      <a:endParaRPr sz="17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Between medial epicondyle of humerus and the olecranon process of ulna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Transverse</a:t>
                      </a:r>
                      <a:endParaRPr b="1"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band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Passes between the anterior and posterior bands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2" name="Google Shape;212;g10300ca8546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51350" y="6514005"/>
            <a:ext cx="3728926" cy="309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0300ca8546_0_159"/>
          <p:cNvPicPr preferRelativeResize="0"/>
          <p:nvPr/>
        </p:nvPicPr>
        <p:blipFill rotWithShape="1">
          <a:blip r:embed="rId5">
            <a:alphaModFix/>
          </a:blip>
          <a:srcRect b="-11110" l="-215276" r="200846" t="-3318"/>
          <a:stretch/>
        </p:blipFill>
        <p:spPr>
          <a:xfrm>
            <a:off x="5091306" y="6854550"/>
            <a:ext cx="4220158" cy="32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0300ca8546_0_1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050" y="6553100"/>
            <a:ext cx="4774400" cy="25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0300ca8546_0_159"/>
          <p:cNvPicPr preferRelativeResize="0"/>
          <p:nvPr/>
        </p:nvPicPr>
        <p:blipFill rotWithShape="1">
          <a:blip r:embed="rId7">
            <a:alphaModFix/>
          </a:blip>
          <a:srcRect b="0" l="0" r="0" t="3025"/>
          <a:stretch/>
        </p:blipFill>
        <p:spPr>
          <a:xfrm>
            <a:off x="6729250" y="6553100"/>
            <a:ext cx="3728925" cy="2866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105c7512fd1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05c7512fd1_0_3"/>
          <p:cNvSpPr txBox="1"/>
          <p:nvPr/>
        </p:nvSpPr>
        <p:spPr>
          <a:xfrm>
            <a:off x="1986950" y="537650"/>
            <a:ext cx="7401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Synovial Membrane: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2" name="Google Shape;222;g105c7512fd1_0_3"/>
          <p:cNvSpPr/>
          <p:nvPr/>
        </p:nvSpPr>
        <p:spPr>
          <a:xfrm>
            <a:off x="932100" y="2304825"/>
            <a:ext cx="7740300" cy="5577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lines the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inner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surface of the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capsule.</a:t>
            </a:r>
            <a:endParaRPr b="1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covers fatty pads in the floors of the </a:t>
            </a:r>
            <a:r>
              <a:rPr b="1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coronoid</a:t>
            </a: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radial</a:t>
            </a: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, and </a:t>
            </a:r>
            <a:r>
              <a:rPr b="1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olecranon fossa</a:t>
            </a:r>
            <a:r>
              <a:rPr b="0" i="0" lang="en-US" sz="22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2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Is continuous below with synovial membrane of the </a:t>
            </a:r>
            <a:r>
              <a:rPr b="0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superior radioulnar joint</a:t>
            </a:r>
            <a:endParaRPr b="0" i="0" sz="2200" u="none" cap="none" strike="noStrike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“superior and inferior radioulnar joints cause supination and pronation of forearm”</a:t>
            </a:r>
            <a:endParaRPr b="0" i="0" sz="21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(راح يكمل مع ال synovial حق اللي تحته اللي هو radioulnar)</a:t>
            </a:r>
            <a:endParaRPr b="0" i="0" sz="21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3" name="Google Shape;223;g105c7512fd1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8800" y="1514898"/>
            <a:ext cx="5345350" cy="39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05c7512fd1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3879" y="5720156"/>
            <a:ext cx="5310789" cy="39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05c7512fd1_0_3"/>
          <p:cNvSpPr txBox="1"/>
          <p:nvPr/>
        </p:nvSpPr>
        <p:spPr>
          <a:xfrm>
            <a:off x="1817750" y="1391038"/>
            <a:ext cx="774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9E9E9E"/>
                </a:solidFill>
                <a:latin typeface="Comfortaa"/>
                <a:ea typeface="Comfortaa"/>
                <a:cs typeface="Comfortaa"/>
                <a:sym typeface="Comfortaa"/>
              </a:rPr>
              <a:t>Remember from joint lecture: Synovial membrane produce synovial fluid</a:t>
            </a:r>
            <a:endParaRPr b="0" i="0" sz="1400" u="none" cap="none" strike="noStrike">
              <a:solidFill>
                <a:srgbClr val="9E9E9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9E9E9E"/>
                </a:solidFill>
                <a:latin typeface="Comfortaa"/>
                <a:ea typeface="Comfortaa"/>
                <a:cs typeface="Comfortaa"/>
                <a:sym typeface="Comfortaa"/>
              </a:rPr>
              <a:t>to minimize the friction of the joint</a:t>
            </a:r>
            <a:endParaRPr b="0" i="0" sz="1400" u="none" cap="none" strike="noStrike">
              <a:solidFill>
                <a:srgbClr val="9E9E9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105c7512fd1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05c7512fd1_0_17"/>
          <p:cNvSpPr txBox="1"/>
          <p:nvPr/>
        </p:nvSpPr>
        <p:spPr>
          <a:xfrm>
            <a:off x="1986950" y="537650"/>
            <a:ext cx="7401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Relation: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2" name="Google Shape;232;g105c7512fd1_0_17"/>
          <p:cNvGrpSpPr/>
          <p:nvPr/>
        </p:nvGrpSpPr>
        <p:grpSpPr>
          <a:xfrm>
            <a:off x="2984503" y="1291844"/>
            <a:ext cx="12625554" cy="2301103"/>
            <a:chOff x="3512551" y="2440159"/>
            <a:chExt cx="1597383" cy="302220"/>
          </a:xfrm>
        </p:grpSpPr>
        <p:cxnSp>
          <p:nvCxnSpPr>
            <p:cNvPr id="233" name="Google Shape;233;g105c7512fd1_0_17"/>
            <p:cNvCxnSpPr>
              <a:stCxn id="234" idx="6"/>
              <a:endCxn id="235" idx="2"/>
            </p:cNvCxnSpPr>
            <p:nvPr/>
          </p:nvCxnSpPr>
          <p:spPr>
            <a:xfrm>
              <a:off x="3738198" y="2553119"/>
              <a:ext cx="1146000" cy="0"/>
            </a:xfrm>
            <a:prstGeom prst="straightConnector1">
              <a:avLst/>
            </a:prstGeom>
            <a:noFill/>
            <a:ln cap="flat" cmpd="sng" w="19050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36" name="Google Shape;236;g105c7512fd1_0_17"/>
            <p:cNvGrpSpPr/>
            <p:nvPr/>
          </p:nvGrpSpPr>
          <p:grpSpPr>
            <a:xfrm>
              <a:off x="3512551" y="2440253"/>
              <a:ext cx="225647" cy="302126"/>
              <a:chOff x="2182679" y="2292572"/>
              <a:chExt cx="792300" cy="1060836"/>
            </a:xfrm>
          </p:grpSpPr>
          <p:cxnSp>
            <p:nvCxnSpPr>
              <p:cNvPr id="237" name="Google Shape;237;g105c7512fd1_0_17"/>
              <p:cNvCxnSpPr/>
              <p:nvPr/>
            </p:nvCxnSpPr>
            <p:spPr>
              <a:xfrm rot="10800000">
                <a:off x="2578293" y="2964308"/>
                <a:ext cx="0" cy="389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4" name="Google Shape;234;g105c7512fd1_0_17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105c7512fd1_0_17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FCE5CD"/>
              </a:solidFill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grpSp>
          <p:nvGrpSpPr>
            <p:cNvPr id="239" name="Google Shape;239;g105c7512fd1_0_17"/>
            <p:cNvGrpSpPr/>
            <p:nvPr/>
          </p:nvGrpSpPr>
          <p:grpSpPr>
            <a:xfrm>
              <a:off x="3969642" y="2440159"/>
              <a:ext cx="225853" cy="296651"/>
              <a:chOff x="3775710" y="1729289"/>
              <a:chExt cx="136500" cy="179289"/>
            </a:xfrm>
          </p:grpSpPr>
          <p:cxnSp>
            <p:nvCxnSpPr>
              <p:cNvPr id="240" name="Google Shape;240;g105c7512fd1_0_17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1" name="Google Shape;241;g105c7512fd1_0_17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cap="flat" cmpd="sng" w="19050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105c7512fd1_0_17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FCE5CD"/>
              </a:solidFill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g105c7512fd1_0_17"/>
            <p:cNvGrpSpPr/>
            <p:nvPr/>
          </p:nvGrpSpPr>
          <p:grpSpPr>
            <a:xfrm>
              <a:off x="4427051" y="2440253"/>
              <a:ext cx="225647" cy="302079"/>
              <a:chOff x="5393704" y="2292572"/>
              <a:chExt cx="792300" cy="1060671"/>
            </a:xfrm>
          </p:grpSpPr>
          <p:cxnSp>
            <p:nvCxnSpPr>
              <p:cNvPr id="244" name="Google Shape;244;g105c7512fd1_0_17"/>
              <p:cNvCxnSpPr/>
              <p:nvPr/>
            </p:nvCxnSpPr>
            <p:spPr>
              <a:xfrm rot="10800000">
                <a:off x="5789986" y="2964143"/>
                <a:ext cx="0" cy="389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5" name="Google Shape;245;g105c7512fd1_0_17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105c7512fd1_0_17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FCE5CD"/>
              </a:solidFill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g105c7512fd1_0_17"/>
            <p:cNvGrpSpPr/>
            <p:nvPr/>
          </p:nvGrpSpPr>
          <p:grpSpPr>
            <a:xfrm>
              <a:off x="4884287" y="2440251"/>
              <a:ext cx="225647" cy="296531"/>
              <a:chOff x="6999166" y="2292572"/>
              <a:chExt cx="792300" cy="1041192"/>
            </a:xfrm>
          </p:grpSpPr>
          <p:cxnSp>
            <p:nvCxnSpPr>
              <p:cNvPr id="248" name="Google Shape;248;g105c7512fd1_0_17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5" name="Google Shape;235;g105c7512fd1_0_17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cap="flat" cmpd="sng" w="19050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105c7512fd1_0_17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FCE5CD"/>
              </a:solidFill>
              <a:ln cap="flat" cmpd="sng" w="9525">
                <a:solidFill>
                  <a:srgbClr val="E6B8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" name="Google Shape;250;g105c7512fd1_0_17"/>
          <p:cNvSpPr txBox="1"/>
          <p:nvPr/>
        </p:nvSpPr>
        <p:spPr>
          <a:xfrm>
            <a:off x="3041041" y="1915050"/>
            <a:ext cx="16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Anterior: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g105c7512fd1_0_17"/>
          <p:cNvSpPr txBox="1"/>
          <p:nvPr/>
        </p:nvSpPr>
        <p:spPr>
          <a:xfrm>
            <a:off x="6667275" y="1915050"/>
            <a:ext cx="16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Posterior: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g105c7512fd1_0_17"/>
          <p:cNvSpPr txBox="1"/>
          <p:nvPr/>
        </p:nvSpPr>
        <p:spPr>
          <a:xfrm>
            <a:off x="13966050" y="1915050"/>
            <a:ext cx="16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Medial: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g105c7512fd1_0_17"/>
          <p:cNvSpPr txBox="1"/>
          <p:nvPr/>
        </p:nvSpPr>
        <p:spPr>
          <a:xfrm>
            <a:off x="10293502" y="1915050"/>
            <a:ext cx="16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Lateral: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g105c7512fd1_0_17"/>
          <p:cNvSpPr txBox="1"/>
          <p:nvPr/>
        </p:nvSpPr>
        <p:spPr>
          <a:xfrm>
            <a:off x="2284450" y="3729299"/>
            <a:ext cx="3157200" cy="1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Brachialis.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- Tendon of biceps.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- Median nerve.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Brachial artery.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105c7512fd1_0_17"/>
          <p:cNvSpPr txBox="1"/>
          <p:nvPr/>
        </p:nvSpPr>
        <p:spPr>
          <a:xfrm>
            <a:off x="11100475" y="5033350"/>
            <a:ext cx="330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05c7512fd1_0_17"/>
          <p:cNvSpPr/>
          <p:nvPr/>
        </p:nvSpPr>
        <p:spPr>
          <a:xfrm>
            <a:off x="5837025" y="3552600"/>
            <a:ext cx="3304500" cy="217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05c7512fd1_0_17"/>
          <p:cNvSpPr/>
          <p:nvPr/>
        </p:nvSpPr>
        <p:spPr>
          <a:xfrm>
            <a:off x="2210807" y="3593049"/>
            <a:ext cx="3304500" cy="217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05c7512fd1_0_17"/>
          <p:cNvSpPr/>
          <p:nvPr/>
        </p:nvSpPr>
        <p:spPr>
          <a:xfrm>
            <a:off x="9513288" y="3593050"/>
            <a:ext cx="3304500" cy="217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05c7512fd1_0_17"/>
          <p:cNvSpPr/>
          <p:nvPr/>
        </p:nvSpPr>
        <p:spPr>
          <a:xfrm>
            <a:off x="13135811" y="3552600"/>
            <a:ext cx="3304500" cy="217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6B8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05c7512fd1_0_17"/>
          <p:cNvSpPr txBox="1"/>
          <p:nvPr/>
        </p:nvSpPr>
        <p:spPr>
          <a:xfrm>
            <a:off x="1981200" y="6781800"/>
            <a:ext cx="480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Bursae around the elbow joint:</a:t>
            </a:r>
            <a:endParaRPr b="0" i="0" sz="22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g105c7512fd1_0_17"/>
          <p:cNvSpPr txBox="1"/>
          <p:nvPr/>
        </p:nvSpPr>
        <p:spPr>
          <a:xfrm>
            <a:off x="1679250" y="7459690"/>
            <a:ext cx="5943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Sub</a:t>
            </a:r>
            <a:r>
              <a:rPr b="0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cutaneous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olecranon bursa.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Sub</a:t>
            </a:r>
            <a:r>
              <a:rPr b="0" i="0" lang="en-US" sz="2200" u="none" cap="none" strike="noStrike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tendinous</a:t>
            </a:r>
            <a:r>
              <a:rPr b="0" i="0" lang="en-US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olecranon bursa.</a:t>
            </a:r>
            <a:endParaRPr b="0" i="0" sz="2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105c7512fd1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1275" y="6003825"/>
            <a:ext cx="4490201" cy="317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05c7512fd1_0_17"/>
          <p:cNvPicPr preferRelativeResize="0"/>
          <p:nvPr/>
        </p:nvPicPr>
        <p:blipFill rotWithShape="1">
          <a:blip r:embed="rId5">
            <a:alphaModFix/>
          </a:blip>
          <a:srcRect b="0" l="0" r="0" t="2438"/>
          <a:stretch/>
        </p:blipFill>
        <p:spPr>
          <a:xfrm>
            <a:off x="13489903" y="6003827"/>
            <a:ext cx="3474125" cy="33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05c7512fd1_0_17"/>
          <p:cNvSpPr txBox="1"/>
          <p:nvPr/>
        </p:nvSpPr>
        <p:spPr>
          <a:xfrm>
            <a:off x="12923841" y="3596501"/>
            <a:ext cx="3728400" cy="21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Ulnar nerve</a:t>
            </a:r>
            <a:endParaRPr b="1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“ Considered the 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largest </a:t>
            </a:r>
            <a:r>
              <a:rPr b="0" i="0" lang="en-US" sz="19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unprotected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nerve by muscle  or bone”. 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( lies behind medial epicondyle)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05c7512fd1_0_17"/>
          <p:cNvSpPr txBox="1"/>
          <p:nvPr/>
        </p:nvSpPr>
        <p:spPr>
          <a:xfrm>
            <a:off x="9550100" y="3685950"/>
            <a:ext cx="33045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Common extensor</a:t>
            </a:r>
            <a:endParaRPr b="1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tendon</a:t>
            </a:r>
            <a:r>
              <a:rPr b="0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(attached to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Lateral</a:t>
            </a:r>
            <a:r>
              <a:rPr b="0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epicondyle of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humerus)</a:t>
            </a:r>
            <a:endParaRPr b="0" i="0" sz="17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Supinator</a:t>
            </a:r>
            <a:endParaRPr b="1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g105c7512fd1_0_17"/>
          <p:cNvSpPr txBox="1"/>
          <p:nvPr/>
        </p:nvSpPr>
        <p:spPr>
          <a:xfrm>
            <a:off x="5910675" y="3630250"/>
            <a:ext cx="3157200" cy="20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Triceps muscle.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Small bursa intervening.</a:t>
            </a:r>
            <a:r>
              <a:rPr b="1" i="0" lang="en-US" sz="18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(between elbow joint and tendon of triceps)</a:t>
            </a:r>
            <a:endParaRPr b="1" i="0" sz="18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105c7512fd1_0_17"/>
          <p:cNvSpPr txBox="1"/>
          <p:nvPr/>
        </p:nvSpPr>
        <p:spPr>
          <a:xfrm>
            <a:off x="1828800" y="4301326"/>
            <a:ext cx="14630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05c7512fd1_0_17"/>
          <p:cNvSpPr txBox="1"/>
          <p:nvPr/>
        </p:nvSpPr>
        <p:spPr>
          <a:xfrm>
            <a:off x="1727250" y="8781625"/>
            <a:ext cx="5446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Note: (Bursa in the joint is like an Airbag in the car that absorbed shocks)</a:t>
            </a:r>
            <a:endParaRPr b="0" i="0" sz="1900" u="none" cap="none" strike="noStrik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105c7512fd1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05c7512fd1_0_89"/>
          <p:cNvSpPr txBox="1"/>
          <p:nvPr/>
        </p:nvSpPr>
        <p:spPr>
          <a:xfrm>
            <a:off x="1986950" y="537650"/>
            <a:ext cx="7401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3D85C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BURSA:</a:t>
            </a:r>
            <a:endParaRPr b="0" i="0" sz="3700" u="none" cap="none" strike="noStrike">
              <a:solidFill>
                <a:srgbClr val="3D85C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5" name="Google Shape;275;g105c7512fd1_0_89"/>
          <p:cNvSpPr txBox="1"/>
          <p:nvPr/>
        </p:nvSpPr>
        <p:spPr>
          <a:xfrm>
            <a:off x="990600" y="2438400"/>
            <a:ext cx="9220200" cy="28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A </a:t>
            </a:r>
            <a:r>
              <a:rPr b="1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bursa </a:t>
            </a: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is a membranous sac filled with synovial fluid.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It acts as a cushion to </a:t>
            </a:r>
            <a:r>
              <a:rPr b="1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reduce</a:t>
            </a: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friction between the moving parts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of a joint, limiting degenerative damage.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There are many bursae in the elbow, but only a few have clinical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importance :</a:t>
            </a:r>
            <a:endParaRPr b="1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05c7512fd1_0_89"/>
          <p:cNvSpPr txBox="1"/>
          <p:nvPr/>
        </p:nvSpPr>
        <p:spPr>
          <a:xfrm>
            <a:off x="784850" y="5478300"/>
            <a:ext cx="4724400" cy="2368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Subtendinous bursa</a:t>
            </a:r>
            <a:endParaRPr b="1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between the olecranon and the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tendon of the triceps brachii,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reducing friction between the two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structures during extension and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flexion of the arm.</a:t>
            </a:r>
            <a:endParaRPr b="0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7" name="Google Shape;277;g105c7512fd1_0_89"/>
          <p:cNvSpPr txBox="1"/>
          <p:nvPr/>
        </p:nvSpPr>
        <p:spPr>
          <a:xfrm>
            <a:off x="5765401" y="5555250"/>
            <a:ext cx="5257800" cy="225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Subcutaneous (olecranon)</a:t>
            </a:r>
            <a:endParaRPr b="1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bursa</a:t>
            </a:r>
            <a:endParaRPr b="1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between the olecranon and the</a:t>
            </a:r>
            <a:endParaRPr b="0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overlying connective tissue</a:t>
            </a:r>
            <a:endParaRPr b="0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(implicated in olecranon bursitis).</a:t>
            </a:r>
            <a:endParaRPr b="0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8" name="Google Shape;278;g105c7512fd1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82398" y="1713775"/>
            <a:ext cx="5184427" cy="35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05c7512fd1_0_89"/>
          <p:cNvSpPr txBox="1"/>
          <p:nvPr/>
        </p:nvSpPr>
        <p:spPr>
          <a:xfrm>
            <a:off x="3059001" y="8067900"/>
            <a:ext cx="5257800" cy="1579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Intratendinous</a:t>
            </a:r>
            <a:endParaRPr b="1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located within the tendon of the triceps brachii.</a:t>
            </a:r>
            <a:endParaRPr b="0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0" name="Google Shape;280;g105c7512fd1_0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72169" y="5555250"/>
            <a:ext cx="5694657" cy="40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105c7512fd1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05c7512fd1_0_106"/>
          <p:cNvSpPr txBox="1"/>
          <p:nvPr/>
        </p:nvSpPr>
        <p:spPr>
          <a:xfrm>
            <a:off x="1986950" y="537650"/>
            <a:ext cx="7401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Movement: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87" name="Google Shape;287;g105c7512fd1_0_106"/>
          <p:cNvGraphicFramePr/>
          <p:nvPr/>
        </p:nvGraphicFramePr>
        <p:xfrm>
          <a:off x="13716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{2BBAAF0C-8348-496E-88DF-8E3871145E64}</a:tableStyleId>
              </a:tblPr>
              <a:tblGrid>
                <a:gridCol w="4802725"/>
                <a:gridCol w="4802725"/>
              </a:tblGrid>
              <a:tr h="79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Extension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Flexion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721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Is limited by the tension of the</a:t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 ligament (medially) and the</a:t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brachialis muscle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.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Is limited by the anterior surfaces of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the forearm and arm coming into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contact.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8" name="Google Shape;288;g105c7512fd1_0_106"/>
          <p:cNvSpPr txBox="1"/>
          <p:nvPr/>
        </p:nvSpPr>
        <p:spPr>
          <a:xfrm>
            <a:off x="1279975" y="4781850"/>
            <a:ext cx="6477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The joint is supplied by branches from the:</a:t>
            </a:r>
            <a:endParaRPr b="1" i="0" sz="21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05c7512fd1_0_106"/>
          <p:cNvSpPr txBox="1"/>
          <p:nvPr/>
        </p:nvSpPr>
        <p:spPr>
          <a:xfrm>
            <a:off x="887300" y="5590500"/>
            <a:ext cx="9601200" cy="11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Median                                         - Ulnar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Musculocutaneous                  - Radial nerves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105c7512fd1_0_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64775" y="1016500"/>
            <a:ext cx="4005725" cy="429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05c7512fd1_0_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8838" y="5260470"/>
            <a:ext cx="4005724" cy="178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105c7512fd1_0_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0000" y="6459250"/>
            <a:ext cx="2647400" cy="352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05c7512fd1_0_1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60777" y="5505150"/>
            <a:ext cx="3509725" cy="25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05c7512fd1_0_106"/>
          <p:cNvSpPr txBox="1"/>
          <p:nvPr/>
        </p:nvSpPr>
        <p:spPr>
          <a:xfrm>
            <a:off x="15326900" y="4157754"/>
            <a:ext cx="20436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100"/>
              <a:buFont typeface="Calibri"/>
              <a:buChar char="+"/>
            </a:pPr>
            <a:r>
              <a:rPr b="0" i="0" lang="en-US" sz="21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Anconeus</a:t>
            </a:r>
            <a:endParaRPr b="0" i="0" sz="2100" u="none" cap="none" strike="noStrik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1bdbd012278eff63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1bdbd012278eff63_3"/>
          <p:cNvSpPr txBox="1"/>
          <p:nvPr/>
        </p:nvSpPr>
        <p:spPr>
          <a:xfrm>
            <a:off x="1986950" y="537650"/>
            <a:ext cx="7401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Carrying Angle: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g1bdbd012278eff63_3"/>
          <p:cNvSpPr txBox="1"/>
          <p:nvPr/>
        </p:nvSpPr>
        <p:spPr>
          <a:xfrm>
            <a:off x="762000" y="2057400"/>
            <a:ext cx="7848600" cy="76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fortaa"/>
              <a:buChar char="●"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Angle: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Between the long axis of the extended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forearm and the long axis of the arm.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fortaa"/>
              <a:buChar char="●"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Opens: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Laterally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fortaa"/>
              <a:buChar char="●"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About: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170 degrees in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male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167 degrees in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females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fortaa"/>
              <a:buChar char="●"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Disappears: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When the elbow joint is flexed.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fortaa"/>
              <a:buChar char="●"/>
            </a:pP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Permits:</a:t>
            </a:r>
            <a:endParaRPr b="1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The forearms to clear the hips in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swinging movements during walking.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- and is important when </a:t>
            </a:r>
            <a:r>
              <a:rPr b="1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carrying objects</a:t>
            </a: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02" name="Google Shape;302;g1bdbd012278eff63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3063" y="4572000"/>
            <a:ext cx="5003876" cy="48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bdbd012278eff63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19400" y="537650"/>
            <a:ext cx="2921300" cy="57690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bdbd012278eff63_3"/>
          <p:cNvSpPr txBox="1"/>
          <p:nvPr/>
        </p:nvSpPr>
        <p:spPr>
          <a:xfrm flipH="1">
            <a:off x="5683676" y="716600"/>
            <a:ext cx="5061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(ميلان في الذراع فائدته منع اصطدام ال upper limb مع ال  Trunk )</a:t>
            </a:r>
            <a:endParaRPr b="0" i="0" sz="1600" u="none" cap="none" strike="noStrik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105c7512fd1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05c7512fd1_0_194"/>
          <p:cNvSpPr txBox="1"/>
          <p:nvPr/>
        </p:nvSpPr>
        <p:spPr>
          <a:xfrm>
            <a:off x="1986950" y="537650"/>
            <a:ext cx="7401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700" u="none" cap="none" strike="noStrike">
                <a:solidFill>
                  <a:srgbClr val="3D85C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Blood Supply &amp; Innervation</a:t>
            </a:r>
            <a:endParaRPr b="0" i="0" sz="3700" u="none" cap="none" strike="noStrike">
              <a:solidFill>
                <a:srgbClr val="3D85C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1" name="Google Shape;311;g105c7512fd1_0_194"/>
          <p:cNvSpPr txBox="1"/>
          <p:nvPr/>
        </p:nvSpPr>
        <p:spPr>
          <a:xfrm>
            <a:off x="443768" y="2940444"/>
            <a:ext cx="109458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500"/>
              <a:buFont typeface="Comfortaa"/>
              <a:buChar char="●"/>
            </a:pPr>
            <a:r>
              <a:rPr b="0" i="0" lang="en-US" sz="25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 arterial supply to the elbow joint is from the cubital anastomosis, which includes recurrent and collateral branches from the deep brachial arteries.</a:t>
            </a:r>
            <a:endParaRPr b="0" i="0" sz="25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500"/>
              <a:buFont typeface="Comfortaa"/>
              <a:buChar char="●"/>
            </a:pPr>
            <a:r>
              <a:rPr b="0" i="0" lang="en-US" sz="25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 innervation of elbow joint is provided by the median, musculocutaneous and radial nerves anteriorly, and the ulnar nerve posteriorly.</a:t>
            </a:r>
            <a:endParaRPr b="0" i="0" sz="25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2" name="Google Shape;312;g105c7512fd1_0_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61163" y="1713775"/>
            <a:ext cx="4416550" cy="35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05c7512fd1_0_1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90260" y="5826636"/>
            <a:ext cx="4178375" cy="41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g760a1df925536c2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760a1df925536c2_2"/>
          <p:cNvSpPr txBox="1"/>
          <p:nvPr/>
        </p:nvSpPr>
        <p:spPr>
          <a:xfrm>
            <a:off x="1986950" y="537650"/>
            <a:ext cx="7401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700" u="none" cap="none" strike="noStrike">
                <a:solidFill>
                  <a:srgbClr val="3D85C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Bursitis</a:t>
            </a:r>
            <a:endParaRPr b="0" i="0" sz="3700" u="none" cap="none" strike="noStrike">
              <a:solidFill>
                <a:srgbClr val="3D85C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0" name="Google Shape;320;g760a1df925536c2_2"/>
          <p:cNvSpPr txBox="1"/>
          <p:nvPr/>
        </p:nvSpPr>
        <p:spPr>
          <a:xfrm>
            <a:off x="215001" y="3127050"/>
            <a:ext cx="11870700" cy="6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700"/>
              <a:buFont typeface="Comfortaa"/>
              <a:buChar char="●"/>
            </a:pPr>
            <a:r>
              <a:rPr b="1" i="0" lang="en-US" sz="2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Subcutaneous bursitis:</a:t>
            </a:r>
            <a:endParaRPr b="1" i="0" sz="27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r>
              <a:rPr b="1" i="0" lang="en-US" sz="25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b="0" i="0" lang="en-US" sz="25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Repeated friction and pressure on the bursa can cause it to</a:t>
            </a:r>
            <a:endParaRPr b="0" i="0" sz="26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 become inflamed.</a:t>
            </a:r>
            <a:endParaRPr b="0" i="0" sz="26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</a:t>
            </a:r>
            <a:r>
              <a:rPr b="1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b="0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Because this bursa lies relatively superficially, it can also   </a:t>
            </a:r>
            <a:endParaRPr b="0" i="0" sz="26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  become infected (example, cut from a fall on the elbow.)</a:t>
            </a:r>
            <a:endParaRPr b="0" i="0" sz="26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600"/>
              <a:buFont typeface="Comfortaa"/>
              <a:buChar char="●"/>
            </a:pPr>
            <a:r>
              <a:rPr b="1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Subtendinous bursitis:</a:t>
            </a:r>
            <a:endParaRPr b="1" i="0" sz="26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- </a:t>
            </a:r>
            <a:r>
              <a:rPr b="0" i="0" lang="en-US" sz="2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This is caused by repeated flexion and extension of the</a:t>
            </a:r>
            <a:endParaRPr b="0" i="0" sz="27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  forearm, commonly seen in assembly line workers.</a:t>
            </a:r>
            <a:endParaRPr b="0" i="0" sz="27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- </a:t>
            </a:r>
            <a:r>
              <a:rPr b="0" i="0" lang="en-US" sz="2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Usually flexion is more painful as more pressure is put on</a:t>
            </a:r>
            <a:endParaRPr b="0" i="0" sz="27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       the bursa.</a:t>
            </a:r>
            <a:endParaRPr b="0" i="0" sz="27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1" name="Google Shape;321;g760a1df925536c2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92802" y="3619554"/>
            <a:ext cx="4373200" cy="39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760a1df925536c2_2"/>
          <p:cNvSpPr txBox="1"/>
          <p:nvPr/>
        </p:nvSpPr>
        <p:spPr>
          <a:xfrm>
            <a:off x="4053428" y="571400"/>
            <a:ext cx="6132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(Bursitis: is Inflammation caused by viral or bacterial infection or caused by overuse of the joint).</a:t>
            </a:r>
            <a:endParaRPr b="0" i="0" sz="1600" u="none" cap="none" strike="noStrike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105c7512fd1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05c7512fd1_0_217"/>
          <p:cNvSpPr txBox="1"/>
          <p:nvPr/>
        </p:nvSpPr>
        <p:spPr>
          <a:xfrm>
            <a:off x="1986950" y="537650"/>
            <a:ext cx="10509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Articulations and applied anatomy: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9" name="Google Shape;329;g105c7512fd1_0_217"/>
          <p:cNvSpPr txBox="1"/>
          <p:nvPr/>
        </p:nvSpPr>
        <p:spPr>
          <a:xfrm>
            <a:off x="685800" y="1905000"/>
            <a:ext cx="13563601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elbow joint is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stable because </a:t>
            </a: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of the: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1- Wrench-shaped articular surface of the </a:t>
            </a:r>
            <a:r>
              <a:rPr b="1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olecranon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the pulley-shaped </a:t>
            </a:r>
            <a:r>
              <a:rPr b="1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trochlea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of humerus.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2-Strong medial and lateral ligaments. </a:t>
            </a:r>
            <a:r>
              <a:rPr b="0" i="0" lang="en-US" sz="1900" u="none" cap="none" strike="noStrike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(Especially medial)</a:t>
            </a:r>
            <a:endParaRPr b="0" i="0" sz="1900" u="none" cap="none" strike="noStrike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330;g105c7512fd1_0_217"/>
          <p:cNvSpPr txBox="1"/>
          <p:nvPr/>
        </p:nvSpPr>
        <p:spPr>
          <a:xfrm>
            <a:off x="539100" y="3453000"/>
            <a:ext cx="3042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Dislocation:</a:t>
            </a:r>
            <a:endParaRPr b="0" i="0" sz="31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1" name="Google Shape;331;g105c7512fd1_0_217"/>
          <p:cNvSpPr txBox="1"/>
          <p:nvPr/>
        </p:nvSpPr>
        <p:spPr>
          <a:xfrm>
            <a:off x="443775" y="4150500"/>
            <a:ext cx="13194901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Elbow dislocations are common &amp; most are posterior, </a:t>
            </a: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and it is important to note that elbow dislocations are named by the position of the ulna and radius, not the humerus</a:t>
            </a:r>
            <a:r>
              <a:rPr b="0" i="0" lang="en-US" sz="2200" u="none" cap="none" strike="noStrike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200" u="none" cap="none" strike="noStrike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Posterior dislocation usually follows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falling on the outstretched hand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Posterior dislocations of the joint are common in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children</a:t>
            </a:r>
            <a:r>
              <a:rPr b="0" i="0" lang="en-US" sz="22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because the parts of the bones that stabilize the joint are incompletely developed.</a:t>
            </a:r>
            <a:endParaRPr b="0" i="0" sz="22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 distal end of the humerus is driven through the weakest part of the joint capsule, which is the anterior side.</a:t>
            </a:r>
            <a:endParaRPr b="0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200"/>
              <a:buFont typeface="Comfortaa"/>
              <a:buChar char="●"/>
            </a:pPr>
            <a:r>
              <a:rPr b="0" i="0" lang="en-US" sz="22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 ulnar collateral ligament is usually torn and there can also be ulnar nerve involvement.</a:t>
            </a:r>
            <a:endParaRPr b="0" i="0" sz="22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2" name="Google Shape;332;g105c7512fd1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93505" y="4572008"/>
            <a:ext cx="3107250" cy="214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105c7512fd1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48198" y="1432650"/>
            <a:ext cx="3397849" cy="26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105c7512fd1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93500" y="6944963"/>
            <a:ext cx="2609008" cy="268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261681deb28d6b5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261681deb28d6b5_2"/>
          <p:cNvSpPr txBox="1"/>
          <p:nvPr/>
        </p:nvSpPr>
        <p:spPr>
          <a:xfrm>
            <a:off x="1986950" y="537650"/>
            <a:ext cx="10509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Articulations and applied anatomy: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1" name="Google Shape;341;g261681deb28d6b5_2"/>
          <p:cNvSpPr txBox="1"/>
          <p:nvPr/>
        </p:nvSpPr>
        <p:spPr>
          <a:xfrm>
            <a:off x="1006739" y="2443100"/>
            <a:ext cx="76143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Avulsion fracture of the epiphysis</a:t>
            </a:r>
            <a:endParaRPr b="0" i="0" sz="31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2" name="Google Shape;342;g261681deb28d6b5_2"/>
          <p:cNvSpPr txBox="1"/>
          <p:nvPr/>
        </p:nvSpPr>
        <p:spPr>
          <a:xfrm>
            <a:off x="443775" y="3591125"/>
            <a:ext cx="11557200" cy="6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of the medial epicondyle is also common in childhood because the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medial ligament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is much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stronger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than the bond of union between the epiphysis and the diaphysis.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mfortaa"/>
              <a:buChar char="●"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They are usually a result from an avulsion (pull off) injury </a:t>
            </a:r>
            <a:r>
              <a:rPr b="1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caused by :</a:t>
            </a:r>
            <a:endParaRPr b="1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 valgus stress at the elbow and contraction of the flexor muscles as in :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1- fall on an outstretched hand with the elbow in full extension.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2- posterior elbow dislocation.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3- direct blow.</a:t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3D85C6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Fractures: </a:t>
            </a:r>
            <a:endParaRPr b="0" i="0" sz="3000" u="none" cap="none" strike="noStrike">
              <a:solidFill>
                <a:srgbClr val="3D85C6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Comfortaa"/>
              <a:buChar char="●"/>
            </a:pPr>
            <a:r>
              <a:rPr b="0" i="0" lang="en-US" sz="21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Elbow fractures may result from a fall, a direct impact to the elbow, or a twisting injury to the arm.</a:t>
            </a:r>
            <a:endParaRPr b="0" i="0" sz="21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Comfortaa"/>
              <a:buChar char="●"/>
            </a:pPr>
            <a:r>
              <a:rPr b="0" i="0" lang="en-US" sz="21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Sprains, strains or dislocations may occur at the same time as a fracture.</a:t>
            </a:r>
            <a:endParaRPr b="0" i="0" sz="21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Comfortaa"/>
              <a:buChar char="●"/>
            </a:pPr>
            <a:r>
              <a:rPr b="0" i="0" lang="en-US" sz="21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X-rays are used to confirm if a fracture is present and if the bones are out of place.</a:t>
            </a:r>
            <a:endParaRPr b="0" i="0" sz="21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Comfortaa"/>
              <a:buChar char="●"/>
            </a:pPr>
            <a:r>
              <a:rPr b="0" i="0" lang="en-US" sz="21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Sometimes, a CT scan might be needed to get further investigation.</a:t>
            </a:r>
            <a:endParaRPr b="0" i="0" sz="21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3" name="Google Shape;343;g261681deb28d6b5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8198" y="1113600"/>
            <a:ext cx="3397849" cy="26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261681deb28d6b5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93825" y="3800201"/>
            <a:ext cx="2125283" cy="268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61681deb28d6b5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73550" y="5656490"/>
            <a:ext cx="2547150" cy="42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ae711d44f8b555_3"/>
          <p:cNvSpPr txBox="1"/>
          <p:nvPr>
            <p:ph type="title"/>
          </p:nvPr>
        </p:nvSpPr>
        <p:spPr>
          <a:xfrm>
            <a:off x="6800250" y="438425"/>
            <a:ext cx="48726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250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Objectives</a:t>
            </a:r>
            <a:endParaRPr sz="6250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geae711d44f8b555_3"/>
          <p:cNvSpPr txBox="1"/>
          <p:nvPr>
            <p:ph idx="1" type="body"/>
          </p:nvPr>
        </p:nvSpPr>
        <p:spPr>
          <a:xfrm>
            <a:off x="718075" y="1850575"/>
            <a:ext cx="16273500" cy="85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omfortaa"/>
              <a:buChar char="●"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Describe the attachments, actions and innervations of: 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 a. Biceps brachii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 b. Coracobrachialis 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 c. Brachialis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 d. Triceps brachii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omfortaa"/>
              <a:buChar char="●"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Define the boundaries of the cubital fossa and enumerate its contents.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omfortaa"/>
              <a:buChar char="●"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Demonstrate the following features of the elbow joint: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 a. Articulating bones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 b. Capsule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 c. Lateral &amp; medial collateral ligaments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         d. Synovial membrane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omfortaa"/>
              <a:buChar char="●"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Demonstrate the movements; flexion and extension of the elbow.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Comfortaa"/>
              <a:buChar char="●"/>
            </a:pPr>
            <a:r>
              <a:rPr lang="en-US" sz="3700">
                <a:latin typeface="Comfortaa"/>
                <a:ea typeface="Comfortaa"/>
                <a:cs typeface="Comfortaa"/>
                <a:sym typeface="Comfortaa"/>
              </a:rPr>
              <a:t>List the main muscles producing the above movements.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5" name="Google Shape;105;geae711d44f8b555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94" y="211853"/>
            <a:ext cx="1172508" cy="139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5319f48f6_0_3"/>
          <p:cNvSpPr txBox="1"/>
          <p:nvPr/>
        </p:nvSpPr>
        <p:spPr>
          <a:xfrm>
            <a:off x="1829975" y="479700"/>
            <a:ext cx="2842800" cy="800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summary: </a:t>
            </a:r>
            <a:endParaRPr b="0" i="0" sz="4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1" name="Google Shape;351;g105319f48f6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844" y="319197"/>
            <a:ext cx="1172508" cy="139652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105319f48f6_0_3"/>
          <p:cNvSpPr txBox="1"/>
          <p:nvPr/>
        </p:nvSpPr>
        <p:spPr>
          <a:xfrm>
            <a:off x="13111925" y="402750"/>
            <a:ext cx="3304500" cy="954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special thanks for team 435</a:t>
            </a:r>
            <a:endParaRPr b="0" i="0" sz="2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3" name="Google Shape;353;g105319f48f6_0_3"/>
          <p:cNvGrpSpPr/>
          <p:nvPr/>
        </p:nvGrpSpPr>
        <p:grpSpPr>
          <a:xfrm>
            <a:off x="15759224" y="875430"/>
            <a:ext cx="386252" cy="404813"/>
            <a:chOff x="5757913" y="3227047"/>
            <a:chExt cx="388544" cy="347927"/>
          </a:xfrm>
        </p:grpSpPr>
        <p:sp>
          <p:nvSpPr>
            <p:cNvPr id="354" name="Google Shape;354;g105319f48f6_0_3"/>
            <p:cNvSpPr/>
            <p:nvPr/>
          </p:nvSpPr>
          <p:spPr>
            <a:xfrm>
              <a:off x="5757913" y="3227047"/>
              <a:ext cx="388544" cy="347927"/>
            </a:xfrm>
            <a:custGeom>
              <a:rect b="b" l="l" r="r" t="t"/>
              <a:pathLst>
                <a:path extrusionOk="0" h="13243" w="14789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105319f48f6_0_3"/>
            <p:cNvSpPr/>
            <p:nvPr/>
          </p:nvSpPr>
          <p:spPr>
            <a:xfrm>
              <a:off x="5758097" y="3227074"/>
              <a:ext cx="194101" cy="347743"/>
            </a:xfrm>
            <a:custGeom>
              <a:rect b="b" l="l" r="r" t="t"/>
              <a:pathLst>
                <a:path extrusionOk="0" h="13236" w="7388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6" name="Google Shape;356;g105319f48f6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3550" y="1430187"/>
            <a:ext cx="12588477" cy="436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g105319f48f6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3538" y="5868000"/>
            <a:ext cx="12588477" cy="43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42396829496aafe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42396829496aafe3_0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4" name="Google Shape;364;g42396829496aafe3_0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365" name="Google Shape;365;g42396829496aafe3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66" name="Google Shape;366;g42396829496aafe3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67" name="Google Shape;367;g42396829496aafe3_0"/>
          <p:cNvSpPr txBox="1"/>
          <p:nvPr/>
        </p:nvSpPr>
        <p:spPr>
          <a:xfrm>
            <a:off x="2063690" y="1936263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Q1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68" name="Google Shape;368;g42396829496aafe3_0"/>
          <p:cNvGrpSpPr/>
          <p:nvPr/>
        </p:nvGrpSpPr>
        <p:grpSpPr>
          <a:xfrm>
            <a:off x="1980606" y="3331370"/>
            <a:ext cx="14507554" cy="1005287"/>
            <a:chOff x="4411970" y="2468673"/>
            <a:chExt cx="747292" cy="167428"/>
          </a:xfrm>
        </p:grpSpPr>
        <p:sp>
          <p:nvSpPr>
            <p:cNvPr id="369" name="Google Shape;369;g42396829496aafe3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0" name="Google Shape;370;g42396829496aafe3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1" name="Google Shape;371;g42396829496aafe3_0"/>
          <p:cNvGrpSpPr/>
          <p:nvPr/>
        </p:nvGrpSpPr>
        <p:grpSpPr>
          <a:xfrm>
            <a:off x="1990677" y="2719053"/>
            <a:ext cx="3514317" cy="595244"/>
            <a:chOff x="4404545" y="3301592"/>
            <a:chExt cx="782403" cy="129272"/>
          </a:xfrm>
        </p:grpSpPr>
        <p:sp>
          <p:nvSpPr>
            <p:cNvPr id="372" name="Google Shape;372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Brachialis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3" name="Google Shape;373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4" name="Google Shape;374;g42396829496aafe3_0"/>
          <p:cNvGrpSpPr/>
          <p:nvPr/>
        </p:nvGrpSpPr>
        <p:grpSpPr>
          <a:xfrm>
            <a:off x="5629712" y="2697741"/>
            <a:ext cx="3514317" cy="595244"/>
            <a:chOff x="4404545" y="3301592"/>
            <a:chExt cx="782403" cy="129272"/>
          </a:xfrm>
        </p:grpSpPr>
        <p:sp>
          <p:nvSpPr>
            <p:cNvPr id="375" name="Google Shape;375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6" name="Google Shape;376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77" name="Google Shape;377;g42396829496aafe3_0"/>
          <p:cNvGrpSpPr/>
          <p:nvPr/>
        </p:nvGrpSpPr>
        <p:grpSpPr>
          <a:xfrm>
            <a:off x="12807471" y="2719053"/>
            <a:ext cx="3514317" cy="595244"/>
            <a:chOff x="4404545" y="3301592"/>
            <a:chExt cx="782403" cy="129272"/>
          </a:xfrm>
        </p:grpSpPr>
        <p:sp>
          <p:nvSpPr>
            <p:cNvPr id="378" name="Google Shape;378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Coracobrachialis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79" name="Google Shape;379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80" name="Google Shape;380;g42396829496aafe3_0"/>
          <p:cNvSpPr txBox="1"/>
          <p:nvPr/>
        </p:nvSpPr>
        <p:spPr>
          <a:xfrm>
            <a:off x="2201725" y="36089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Q2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1" name="Google Shape;381;g42396829496aafe3_0"/>
          <p:cNvSpPr txBox="1"/>
          <p:nvPr/>
        </p:nvSpPr>
        <p:spPr>
          <a:xfrm>
            <a:off x="5693902" y="2681717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82" name="Google Shape;382;g42396829496aafe3_0"/>
          <p:cNvGrpSpPr/>
          <p:nvPr/>
        </p:nvGrpSpPr>
        <p:grpSpPr>
          <a:xfrm>
            <a:off x="1980606" y="4944487"/>
            <a:ext cx="14507554" cy="1005287"/>
            <a:chOff x="4411970" y="2468673"/>
            <a:chExt cx="747292" cy="167428"/>
          </a:xfrm>
        </p:grpSpPr>
        <p:sp>
          <p:nvSpPr>
            <p:cNvPr id="383" name="Google Shape;383;g42396829496aafe3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84" name="Google Shape;384;g42396829496aafe3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385" name="Google Shape;385;g42396829496aafe3_0"/>
          <p:cNvSpPr txBox="1"/>
          <p:nvPr/>
        </p:nvSpPr>
        <p:spPr>
          <a:xfrm>
            <a:off x="2201725" y="5161988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6" name="Google Shape;386;g42396829496aafe3_0"/>
          <p:cNvSpPr txBox="1"/>
          <p:nvPr/>
        </p:nvSpPr>
        <p:spPr>
          <a:xfrm>
            <a:off x="12874959" y="27190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7" name="Google Shape;387;g42396829496aafe3_0"/>
          <p:cNvSpPr txBox="1"/>
          <p:nvPr/>
        </p:nvSpPr>
        <p:spPr>
          <a:xfrm>
            <a:off x="2063702" y="2759867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88" name="Google Shape;388;g42396829496aafe3_0"/>
          <p:cNvGrpSpPr/>
          <p:nvPr/>
        </p:nvGrpSpPr>
        <p:grpSpPr>
          <a:xfrm>
            <a:off x="9218612" y="4323503"/>
            <a:ext cx="3514317" cy="595244"/>
            <a:chOff x="4404545" y="3301592"/>
            <a:chExt cx="782403" cy="129272"/>
          </a:xfrm>
        </p:grpSpPr>
        <p:sp>
          <p:nvSpPr>
            <p:cNvPr id="389" name="Google Shape;389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endParaRPr b="0" i="0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0" name="Google Shape;390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91" name="Google Shape;391;g42396829496aafe3_0"/>
          <p:cNvGrpSpPr/>
          <p:nvPr/>
        </p:nvGrpSpPr>
        <p:grpSpPr>
          <a:xfrm>
            <a:off x="1990677" y="4323503"/>
            <a:ext cx="3514317" cy="595244"/>
            <a:chOff x="4404545" y="3301592"/>
            <a:chExt cx="782403" cy="129272"/>
          </a:xfrm>
        </p:grpSpPr>
        <p:sp>
          <p:nvSpPr>
            <p:cNvPr id="392" name="Google Shape;392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Radial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3" name="Google Shape;393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94" name="Google Shape;394;g42396829496aafe3_0"/>
          <p:cNvGrpSpPr/>
          <p:nvPr/>
        </p:nvGrpSpPr>
        <p:grpSpPr>
          <a:xfrm>
            <a:off x="5588373" y="4323503"/>
            <a:ext cx="3514317" cy="595244"/>
            <a:chOff x="4404545" y="3301592"/>
            <a:chExt cx="782403" cy="129272"/>
          </a:xfrm>
        </p:grpSpPr>
        <p:sp>
          <p:nvSpPr>
            <p:cNvPr id="395" name="Google Shape;395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Musculocutaneous</a:t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6" name="Google Shape;396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397" name="Google Shape;397;g42396829496aafe3_0"/>
          <p:cNvGrpSpPr/>
          <p:nvPr/>
        </p:nvGrpSpPr>
        <p:grpSpPr>
          <a:xfrm>
            <a:off x="12848833" y="4345191"/>
            <a:ext cx="3514317" cy="595244"/>
            <a:chOff x="4404545" y="3301592"/>
            <a:chExt cx="782403" cy="129272"/>
          </a:xfrm>
        </p:grpSpPr>
        <p:sp>
          <p:nvSpPr>
            <p:cNvPr id="398" name="Google Shape;398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99" name="Google Shape;399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00" name="Google Shape;400;g42396829496aafe3_0"/>
          <p:cNvSpPr txBox="1"/>
          <p:nvPr/>
        </p:nvSpPr>
        <p:spPr>
          <a:xfrm>
            <a:off x="5599639" y="4359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1" name="Google Shape;401;g42396829496aafe3_0"/>
          <p:cNvSpPr txBox="1"/>
          <p:nvPr/>
        </p:nvSpPr>
        <p:spPr>
          <a:xfrm>
            <a:off x="9271352" y="43750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2" name="Google Shape;402;g42396829496aafe3_0"/>
          <p:cNvSpPr txBox="1"/>
          <p:nvPr/>
        </p:nvSpPr>
        <p:spPr>
          <a:xfrm>
            <a:off x="12943056" y="44014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3" name="Google Shape;403;g42396829496aafe3_0"/>
          <p:cNvSpPr txBox="1"/>
          <p:nvPr/>
        </p:nvSpPr>
        <p:spPr>
          <a:xfrm>
            <a:off x="2063689" y="43537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04" name="Google Shape;404;g42396829496aafe3_0"/>
          <p:cNvGrpSpPr/>
          <p:nvPr/>
        </p:nvGrpSpPr>
        <p:grpSpPr>
          <a:xfrm>
            <a:off x="9218598" y="2697741"/>
            <a:ext cx="3514317" cy="595244"/>
            <a:chOff x="4404545" y="3301592"/>
            <a:chExt cx="782403" cy="129272"/>
          </a:xfrm>
        </p:grpSpPr>
        <p:sp>
          <p:nvSpPr>
            <p:cNvPr id="405" name="Google Shape;405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Triceps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6" name="Google Shape;406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07" name="Google Shape;407;g42396829496aafe3_0"/>
          <p:cNvGrpSpPr/>
          <p:nvPr/>
        </p:nvGrpSpPr>
        <p:grpSpPr>
          <a:xfrm>
            <a:off x="1980606" y="6557612"/>
            <a:ext cx="14507554" cy="1005287"/>
            <a:chOff x="4411970" y="2468673"/>
            <a:chExt cx="747292" cy="167428"/>
          </a:xfrm>
        </p:grpSpPr>
        <p:sp>
          <p:nvSpPr>
            <p:cNvPr id="408" name="Google Shape;408;g42396829496aafe3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Q4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09" name="Google Shape;409;g42396829496aafe3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10" name="Google Shape;410;g42396829496aafe3_0"/>
          <p:cNvGrpSpPr/>
          <p:nvPr/>
        </p:nvGrpSpPr>
        <p:grpSpPr>
          <a:xfrm>
            <a:off x="2077816" y="5945841"/>
            <a:ext cx="3514317" cy="595244"/>
            <a:chOff x="4404545" y="3301592"/>
            <a:chExt cx="782403" cy="129272"/>
          </a:xfrm>
        </p:grpSpPr>
        <p:sp>
          <p:nvSpPr>
            <p:cNvPr id="411" name="Google Shape;411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Triceps brachii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2" name="Google Shape;412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13" name="Google Shape;413;g42396829496aafe3_0"/>
          <p:cNvGrpSpPr/>
          <p:nvPr/>
        </p:nvGrpSpPr>
        <p:grpSpPr>
          <a:xfrm>
            <a:off x="5654452" y="5933228"/>
            <a:ext cx="3514317" cy="595244"/>
            <a:chOff x="4404545" y="3301592"/>
            <a:chExt cx="782403" cy="129272"/>
          </a:xfrm>
        </p:grpSpPr>
        <p:sp>
          <p:nvSpPr>
            <p:cNvPr id="414" name="Google Shape;414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5" name="Google Shape;415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16" name="Google Shape;416;g42396829496aafe3_0"/>
          <p:cNvGrpSpPr/>
          <p:nvPr/>
        </p:nvGrpSpPr>
        <p:grpSpPr>
          <a:xfrm>
            <a:off x="9231103" y="5949287"/>
            <a:ext cx="3514317" cy="595244"/>
            <a:chOff x="4404545" y="3301592"/>
            <a:chExt cx="782403" cy="129272"/>
          </a:xfrm>
        </p:grpSpPr>
        <p:sp>
          <p:nvSpPr>
            <p:cNvPr id="417" name="Google Shape;417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Brachialis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18" name="Google Shape;418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19" name="Google Shape;419;g42396829496aafe3_0"/>
          <p:cNvGrpSpPr/>
          <p:nvPr/>
        </p:nvGrpSpPr>
        <p:grpSpPr>
          <a:xfrm>
            <a:off x="12848828" y="5953828"/>
            <a:ext cx="3514317" cy="595244"/>
            <a:chOff x="4404545" y="3301592"/>
            <a:chExt cx="782403" cy="129272"/>
          </a:xfrm>
        </p:grpSpPr>
        <p:sp>
          <p:nvSpPr>
            <p:cNvPr id="420" name="Google Shape;420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Coracobrachialis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1" name="Google Shape;421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22" name="Google Shape;422;g42396829496aafe3_0"/>
          <p:cNvGrpSpPr/>
          <p:nvPr/>
        </p:nvGrpSpPr>
        <p:grpSpPr>
          <a:xfrm>
            <a:off x="2077816" y="7579428"/>
            <a:ext cx="3514317" cy="595244"/>
            <a:chOff x="4404545" y="3301592"/>
            <a:chExt cx="782403" cy="129272"/>
          </a:xfrm>
        </p:grpSpPr>
        <p:sp>
          <p:nvSpPr>
            <p:cNvPr id="423" name="Google Shape;423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4" name="Google Shape;424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25" name="Google Shape;425;g42396829496aafe3_0"/>
          <p:cNvGrpSpPr/>
          <p:nvPr/>
        </p:nvGrpSpPr>
        <p:grpSpPr>
          <a:xfrm>
            <a:off x="5718652" y="7575053"/>
            <a:ext cx="3514317" cy="595244"/>
            <a:chOff x="4404545" y="3301592"/>
            <a:chExt cx="782403" cy="129272"/>
          </a:xfrm>
        </p:grpSpPr>
        <p:sp>
          <p:nvSpPr>
            <p:cNvPr id="426" name="Google Shape;426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27" name="Google Shape;427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28" name="Google Shape;428;g42396829496aafe3_0"/>
          <p:cNvGrpSpPr/>
          <p:nvPr/>
        </p:nvGrpSpPr>
        <p:grpSpPr>
          <a:xfrm>
            <a:off x="9287028" y="7575978"/>
            <a:ext cx="3514317" cy="595244"/>
            <a:chOff x="4404545" y="3301592"/>
            <a:chExt cx="782403" cy="129272"/>
          </a:xfrm>
        </p:grpSpPr>
        <p:sp>
          <p:nvSpPr>
            <p:cNvPr id="429" name="Google Shape;429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Radial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30" name="Google Shape;430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31" name="Google Shape;431;g42396829496aafe3_0"/>
          <p:cNvGrpSpPr/>
          <p:nvPr/>
        </p:nvGrpSpPr>
        <p:grpSpPr>
          <a:xfrm>
            <a:off x="12855403" y="7562478"/>
            <a:ext cx="3514317" cy="595244"/>
            <a:chOff x="4404545" y="3301592"/>
            <a:chExt cx="782403" cy="129272"/>
          </a:xfrm>
        </p:grpSpPr>
        <p:sp>
          <p:nvSpPr>
            <p:cNvPr id="432" name="Google Shape;432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A,B and C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33" name="Google Shape;433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34" name="Google Shape;434;g42396829496aafe3_0"/>
          <p:cNvSpPr txBox="1"/>
          <p:nvPr/>
        </p:nvSpPr>
        <p:spPr>
          <a:xfrm>
            <a:off x="2223889" y="59354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5" name="Google Shape;435;g42396829496aafe3_0"/>
          <p:cNvSpPr txBox="1"/>
          <p:nvPr/>
        </p:nvSpPr>
        <p:spPr>
          <a:xfrm>
            <a:off x="2138633" y="75794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36" name="Google Shape;436;g42396829496aafe3_0"/>
          <p:cNvGrpSpPr/>
          <p:nvPr/>
        </p:nvGrpSpPr>
        <p:grpSpPr>
          <a:xfrm>
            <a:off x="1980606" y="8372050"/>
            <a:ext cx="14507554" cy="1005287"/>
            <a:chOff x="4411970" y="2468673"/>
            <a:chExt cx="747292" cy="167428"/>
          </a:xfrm>
        </p:grpSpPr>
        <p:sp>
          <p:nvSpPr>
            <p:cNvPr id="437" name="Google Shape;437;g42396829496aafe3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Q5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38" name="Google Shape;438;g42396829496aafe3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39" name="Google Shape;439;g42396829496aafe3_0"/>
          <p:cNvGrpSpPr/>
          <p:nvPr/>
        </p:nvGrpSpPr>
        <p:grpSpPr>
          <a:xfrm>
            <a:off x="2077816" y="9377353"/>
            <a:ext cx="3514317" cy="595244"/>
            <a:chOff x="4404545" y="3301592"/>
            <a:chExt cx="782403" cy="129272"/>
          </a:xfrm>
        </p:grpSpPr>
        <p:sp>
          <p:nvSpPr>
            <p:cNvPr id="440" name="Google Shape;440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1" name="Google Shape;441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42" name="Google Shape;442;g42396829496aafe3_0"/>
          <p:cNvGrpSpPr/>
          <p:nvPr/>
        </p:nvGrpSpPr>
        <p:grpSpPr>
          <a:xfrm>
            <a:off x="5718652" y="9377353"/>
            <a:ext cx="3514317" cy="595244"/>
            <a:chOff x="4404545" y="3301592"/>
            <a:chExt cx="782403" cy="129272"/>
          </a:xfrm>
        </p:grpSpPr>
        <p:sp>
          <p:nvSpPr>
            <p:cNvPr id="443" name="Google Shape;443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Median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4" name="Google Shape;444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45" name="Google Shape;445;g42396829496aafe3_0"/>
          <p:cNvGrpSpPr/>
          <p:nvPr/>
        </p:nvGrpSpPr>
        <p:grpSpPr>
          <a:xfrm>
            <a:off x="9330853" y="9377353"/>
            <a:ext cx="3514317" cy="595244"/>
            <a:chOff x="4404545" y="3301592"/>
            <a:chExt cx="782403" cy="129272"/>
          </a:xfrm>
        </p:grpSpPr>
        <p:sp>
          <p:nvSpPr>
            <p:cNvPr id="446" name="Google Shape;446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Radial nerve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47" name="Google Shape;447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48" name="Google Shape;448;g42396829496aafe3_0"/>
          <p:cNvGrpSpPr/>
          <p:nvPr/>
        </p:nvGrpSpPr>
        <p:grpSpPr>
          <a:xfrm>
            <a:off x="12943041" y="9377353"/>
            <a:ext cx="3514317" cy="595244"/>
            <a:chOff x="4404545" y="3301592"/>
            <a:chExt cx="782403" cy="129272"/>
          </a:xfrm>
        </p:grpSpPr>
        <p:sp>
          <p:nvSpPr>
            <p:cNvPr id="449" name="Google Shape;449;g42396829496aafe3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 Musculocutaneous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50" name="Google Shape;450;g42396829496aafe3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51" name="Google Shape;451;g42396829496aafe3_0"/>
          <p:cNvSpPr txBox="1"/>
          <p:nvPr/>
        </p:nvSpPr>
        <p:spPr>
          <a:xfrm>
            <a:off x="2201725" y="9361325"/>
            <a:ext cx="387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2" name="Google Shape;452;g42396829496aafe3_0"/>
          <p:cNvSpPr txBox="1"/>
          <p:nvPr/>
        </p:nvSpPr>
        <p:spPr>
          <a:xfrm>
            <a:off x="5734787" y="93613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3" name="Google Shape;453;g42396829496aafe3_0"/>
          <p:cNvSpPr txBox="1"/>
          <p:nvPr/>
        </p:nvSpPr>
        <p:spPr>
          <a:xfrm>
            <a:off x="5873686" y="7574738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4" name="Google Shape;454;g42396829496aafe3_0"/>
          <p:cNvSpPr txBox="1"/>
          <p:nvPr/>
        </p:nvSpPr>
        <p:spPr>
          <a:xfrm>
            <a:off x="5727489" y="5966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5" name="Google Shape;455;g42396829496aafe3_0"/>
          <p:cNvSpPr txBox="1"/>
          <p:nvPr/>
        </p:nvSpPr>
        <p:spPr>
          <a:xfrm>
            <a:off x="9338914" y="93773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6" name="Google Shape;456;g42396829496aafe3_0"/>
          <p:cNvSpPr txBox="1"/>
          <p:nvPr/>
        </p:nvSpPr>
        <p:spPr>
          <a:xfrm>
            <a:off x="9364539" y="7576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7" name="Google Shape;457;g42396829496aafe3_0"/>
          <p:cNvSpPr txBox="1"/>
          <p:nvPr/>
        </p:nvSpPr>
        <p:spPr>
          <a:xfrm flipH="1">
            <a:off x="9263540" y="5975513"/>
            <a:ext cx="7713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8" name="Google Shape;458;g42396829496aafe3_0"/>
          <p:cNvSpPr txBox="1"/>
          <p:nvPr/>
        </p:nvSpPr>
        <p:spPr>
          <a:xfrm>
            <a:off x="9250689" y="267946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9" name="Google Shape;459;g42396829496aafe3_0"/>
          <p:cNvSpPr txBox="1"/>
          <p:nvPr/>
        </p:nvSpPr>
        <p:spPr>
          <a:xfrm flipH="1">
            <a:off x="12943044" y="9377350"/>
            <a:ext cx="10263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0" name="Google Shape;460;g42396829496aafe3_0"/>
          <p:cNvSpPr txBox="1"/>
          <p:nvPr/>
        </p:nvSpPr>
        <p:spPr>
          <a:xfrm flipH="1">
            <a:off x="12978439" y="7562475"/>
            <a:ext cx="684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1" name="Google Shape;461;g42396829496aafe3_0"/>
          <p:cNvSpPr txBox="1"/>
          <p:nvPr/>
        </p:nvSpPr>
        <p:spPr>
          <a:xfrm flipH="1">
            <a:off x="12978439" y="5937800"/>
            <a:ext cx="684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2" name="Google Shape;462;g42396829496aafe3_0"/>
          <p:cNvSpPr txBox="1"/>
          <p:nvPr/>
        </p:nvSpPr>
        <p:spPr>
          <a:xfrm>
            <a:off x="4392480" y="1949850"/>
            <a:ext cx="7979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muscles has a double nerve supply ?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42396829496aafe3_0"/>
          <p:cNvSpPr txBox="1"/>
          <p:nvPr/>
        </p:nvSpPr>
        <p:spPr>
          <a:xfrm>
            <a:off x="4392475" y="3590025"/>
            <a:ext cx="11614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weakness of biceps brachii muscle can indicate trauma to which of the following nerves?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42396829496aafe3_0"/>
          <p:cNvSpPr txBox="1"/>
          <p:nvPr/>
        </p:nvSpPr>
        <p:spPr>
          <a:xfrm>
            <a:off x="4517608" y="5194088"/>
            <a:ext cx="11614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muscles is responsible of screwing action?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42396829496aafe3_0"/>
          <p:cNvSpPr txBox="1"/>
          <p:nvPr/>
        </p:nvSpPr>
        <p:spPr>
          <a:xfrm>
            <a:off x="4392482" y="6813575"/>
            <a:ext cx="8563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nerves supply the elbow joint?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42396829496aafe3_0"/>
          <p:cNvSpPr txBox="1"/>
          <p:nvPr/>
        </p:nvSpPr>
        <p:spPr>
          <a:xfrm>
            <a:off x="4517600" y="8676550"/>
            <a:ext cx="11898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nerves is largest unprotected nerve by muscles or bones?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42396829496aafe3_0"/>
          <p:cNvSpPr txBox="1"/>
          <p:nvPr/>
        </p:nvSpPr>
        <p:spPr>
          <a:xfrm rot="10800000">
            <a:off x="16826347" y="8157725"/>
            <a:ext cx="1172400" cy="214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Answers: 1.A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2.B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3.B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4.D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5.A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g46fe0ef62b9eeeeb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46fe0ef62b9eeeeb_0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74" name="Google Shape;474;g46fe0ef62b9eeeeb_0"/>
          <p:cNvGrpSpPr/>
          <p:nvPr/>
        </p:nvGrpSpPr>
        <p:grpSpPr>
          <a:xfrm>
            <a:off x="9009124" y="3004328"/>
            <a:ext cx="3514317" cy="595244"/>
            <a:chOff x="4404545" y="3301592"/>
            <a:chExt cx="782403" cy="129272"/>
          </a:xfrm>
        </p:grpSpPr>
        <p:sp>
          <p:nvSpPr>
            <p:cNvPr id="475" name="Google Shape;475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Hinge joint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76" name="Google Shape;476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77" name="Google Shape;477;g46fe0ef62b9eeeeb_0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478" name="Google Shape;478;g46fe0ef62b9eeeeb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79" name="Google Shape;479;g46fe0ef62b9eeeeb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80" name="Google Shape;480;g46fe0ef62b9eeeeb_0"/>
          <p:cNvSpPr txBox="1"/>
          <p:nvPr/>
        </p:nvSpPr>
        <p:spPr>
          <a:xfrm>
            <a:off x="2063690" y="1936263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Q6</a:t>
            </a:r>
            <a:endParaRPr b="1" i="0" sz="23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81" name="Google Shape;481;g46fe0ef62b9eeeeb_0"/>
          <p:cNvGrpSpPr/>
          <p:nvPr/>
        </p:nvGrpSpPr>
        <p:grpSpPr>
          <a:xfrm>
            <a:off x="1890231" y="3863933"/>
            <a:ext cx="14507554" cy="1005287"/>
            <a:chOff x="4411970" y="2468673"/>
            <a:chExt cx="747292" cy="167428"/>
          </a:xfrm>
        </p:grpSpPr>
        <p:sp>
          <p:nvSpPr>
            <p:cNvPr id="482" name="Google Shape;482;g46fe0ef62b9eeeeb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83" name="Google Shape;483;g46fe0ef62b9eeeeb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84" name="Google Shape;484;g46fe0ef62b9eeeeb_0"/>
          <p:cNvGrpSpPr/>
          <p:nvPr/>
        </p:nvGrpSpPr>
        <p:grpSpPr>
          <a:xfrm>
            <a:off x="1980602" y="3004328"/>
            <a:ext cx="3514317" cy="595244"/>
            <a:chOff x="4404545" y="3301592"/>
            <a:chExt cx="782403" cy="129272"/>
          </a:xfrm>
        </p:grpSpPr>
        <p:sp>
          <p:nvSpPr>
            <p:cNvPr id="485" name="Google Shape;485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Saddle joint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86" name="Google Shape;486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87" name="Google Shape;487;g46fe0ef62b9eeeeb_0"/>
          <p:cNvGrpSpPr/>
          <p:nvPr/>
        </p:nvGrpSpPr>
        <p:grpSpPr>
          <a:xfrm>
            <a:off x="5494862" y="3004328"/>
            <a:ext cx="3514317" cy="595244"/>
            <a:chOff x="4404545" y="3301592"/>
            <a:chExt cx="782403" cy="129272"/>
          </a:xfrm>
        </p:grpSpPr>
        <p:sp>
          <p:nvSpPr>
            <p:cNvPr id="488" name="Google Shape;488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Pivot joint 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89" name="Google Shape;489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490" name="Google Shape;490;g46fe0ef62b9eeeeb_0"/>
          <p:cNvGrpSpPr/>
          <p:nvPr/>
        </p:nvGrpSpPr>
        <p:grpSpPr>
          <a:xfrm>
            <a:off x="12523396" y="3004328"/>
            <a:ext cx="3514317" cy="595244"/>
            <a:chOff x="4404545" y="3301592"/>
            <a:chExt cx="782403" cy="129272"/>
          </a:xfrm>
        </p:grpSpPr>
        <p:sp>
          <p:nvSpPr>
            <p:cNvPr id="491" name="Google Shape;491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Ball-and-Socket joint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92" name="Google Shape;492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93" name="Google Shape;493;g46fe0ef62b9eeeeb_0"/>
          <p:cNvSpPr txBox="1"/>
          <p:nvPr/>
        </p:nvSpPr>
        <p:spPr>
          <a:xfrm>
            <a:off x="1980600" y="40590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Q7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4" name="Google Shape;494;g46fe0ef62b9eeeeb_0"/>
          <p:cNvSpPr txBox="1"/>
          <p:nvPr/>
        </p:nvSpPr>
        <p:spPr>
          <a:xfrm>
            <a:off x="5559052" y="29771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495" name="Google Shape;495;g46fe0ef62b9eeeeb_0"/>
          <p:cNvGrpSpPr/>
          <p:nvPr/>
        </p:nvGrpSpPr>
        <p:grpSpPr>
          <a:xfrm>
            <a:off x="1890231" y="5659934"/>
            <a:ext cx="14507554" cy="1005287"/>
            <a:chOff x="4411970" y="2468673"/>
            <a:chExt cx="747292" cy="167428"/>
          </a:xfrm>
        </p:grpSpPr>
        <p:sp>
          <p:nvSpPr>
            <p:cNvPr id="496" name="Google Shape;496;g46fe0ef62b9eeeeb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497" name="Google Shape;497;g46fe0ef62b9eeeeb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498" name="Google Shape;498;g46fe0ef62b9eeeeb_0"/>
          <p:cNvSpPr txBox="1"/>
          <p:nvPr/>
        </p:nvSpPr>
        <p:spPr>
          <a:xfrm>
            <a:off x="1980600" y="58550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Q8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9" name="Google Shape;499;g46fe0ef62b9eeeeb_0"/>
          <p:cNvSpPr txBox="1"/>
          <p:nvPr/>
        </p:nvSpPr>
        <p:spPr>
          <a:xfrm>
            <a:off x="9041227" y="29771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0" name="Google Shape;500;g46fe0ef62b9eeeeb_0"/>
          <p:cNvSpPr txBox="1"/>
          <p:nvPr/>
        </p:nvSpPr>
        <p:spPr>
          <a:xfrm>
            <a:off x="12523400" y="2975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1" name="Google Shape;501;g46fe0ef62b9eeeeb_0"/>
          <p:cNvSpPr txBox="1"/>
          <p:nvPr/>
        </p:nvSpPr>
        <p:spPr>
          <a:xfrm>
            <a:off x="1990677" y="29746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02" name="Google Shape;502;g46fe0ef62b9eeeeb_0"/>
          <p:cNvGrpSpPr/>
          <p:nvPr/>
        </p:nvGrpSpPr>
        <p:grpSpPr>
          <a:xfrm>
            <a:off x="9143962" y="4930128"/>
            <a:ext cx="3514317" cy="595244"/>
            <a:chOff x="4404545" y="3301592"/>
            <a:chExt cx="782403" cy="129272"/>
          </a:xfrm>
        </p:grpSpPr>
        <p:sp>
          <p:nvSpPr>
            <p:cNvPr id="503" name="Google Shape;503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Radial collateral ligament</a:t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04" name="Google Shape;504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05" name="Google Shape;505;g46fe0ef62b9eeeeb_0"/>
          <p:cNvGrpSpPr/>
          <p:nvPr/>
        </p:nvGrpSpPr>
        <p:grpSpPr>
          <a:xfrm>
            <a:off x="2115441" y="4930128"/>
            <a:ext cx="3514317" cy="595244"/>
            <a:chOff x="4404545" y="3301592"/>
            <a:chExt cx="782403" cy="129272"/>
          </a:xfrm>
        </p:grpSpPr>
        <p:sp>
          <p:nvSpPr>
            <p:cNvPr id="506" name="Google Shape;506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Annular ligament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07" name="Google Shape;507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08" name="Google Shape;508;g46fe0ef62b9eeeeb_0"/>
          <p:cNvGrpSpPr/>
          <p:nvPr/>
        </p:nvGrpSpPr>
        <p:grpSpPr>
          <a:xfrm>
            <a:off x="5629698" y="4930128"/>
            <a:ext cx="3514317" cy="595244"/>
            <a:chOff x="4404545" y="3301592"/>
            <a:chExt cx="782403" cy="129272"/>
          </a:xfrm>
        </p:grpSpPr>
        <p:sp>
          <p:nvSpPr>
            <p:cNvPr id="509" name="Google Shape;509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Ulnar collateral ligament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10" name="Google Shape;510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11" name="Google Shape;511;g46fe0ef62b9eeeeb_0"/>
          <p:cNvGrpSpPr/>
          <p:nvPr/>
        </p:nvGrpSpPr>
        <p:grpSpPr>
          <a:xfrm>
            <a:off x="12658233" y="4930128"/>
            <a:ext cx="3514317" cy="595244"/>
            <a:chOff x="4404545" y="3301592"/>
            <a:chExt cx="782403" cy="129272"/>
          </a:xfrm>
        </p:grpSpPr>
        <p:sp>
          <p:nvSpPr>
            <p:cNvPr id="512" name="Google Shape;512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Transverse ligament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13" name="Google Shape;513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14" name="Google Shape;514;g46fe0ef62b9eeeeb_0"/>
          <p:cNvSpPr txBox="1"/>
          <p:nvPr/>
        </p:nvSpPr>
        <p:spPr>
          <a:xfrm>
            <a:off x="5693889" y="49489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5" name="Google Shape;515;g46fe0ef62b9eeeeb_0"/>
          <p:cNvSpPr txBox="1"/>
          <p:nvPr/>
        </p:nvSpPr>
        <p:spPr>
          <a:xfrm>
            <a:off x="9186064" y="49029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6" name="Google Shape;516;g46fe0ef62b9eeeeb_0"/>
          <p:cNvSpPr txBox="1"/>
          <p:nvPr/>
        </p:nvSpPr>
        <p:spPr>
          <a:xfrm>
            <a:off x="12678238" y="49489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7" name="Google Shape;517;g46fe0ef62b9eeeeb_0"/>
          <p:cNvSpPr txBox="1"/>
          <p:nvPr/>
        </p:nvSpPr>
        <p:spPr>
          <a:xfrm>
            <a:off x="2201714" y="49004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18" name="Google Shape;518;g46fe0ef62b9eeeeb_0"/>
          <p:cNvGrpSpPr/>
          <p:nvPr/>
        </p:nvGrpSpPr>
        <p:grpSpPr>
          <a:xfrm>
            <a:off x="9143962" y="6744703"/>
            <a:ext cx="3514317" cy="595244"/>
            <a:chOff x="4404545" y="3301592"/>
            <a:chExt cx="782403" cy="129272"/>
          </a:xfrm>
        </p:grpSpPr>
        <p:sp>
          <p:nvSpPr>
            <p:cNvPr id="519" name="Google Shape;519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Laterally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20" name="Google Shape;520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21" name="Google Shape;521;g46fe0ef62b9eeeeb_0"/>
          <p:cNvGrpSpPr/>
          <p:nvPr/>
        </p:nvGrpSpPr>
        <p:grpSpPr>
          <a:xfrm>
            <a:off x="2115441" y="6744703"/>
            <a:ext cx="3514317" cy="595244"/>
            <a:chOff x="4404545" y="3301592"/>
            <a:chExt cx="782403" cy="129272"/>
          </a:xfrm>
        </p:grpSpPr>
        <p:sp>
          <p:nvSpPr>
            <p:cNvPr id="522" name="Google Shape;522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Anteriorly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23" name="Google Shape;523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24" name="Google Shape;524;g46fe0ef62b9eeeeb_0"/>
          <p:cNvGrpSpPr/>
          <p:nvPr/>
        </p:nvGrpSpPr>
        <p:grpSpPr>
          <a:xfrm>
            <a:off x="5629698" y="6744703"/>
            <a:ext cx="3514317" cy="595244"/>
            <a:chOff x="4404545" y="3301592"/>
            <a:chExt cx="782403" cy="129272"/>
          </a:xfrm>
        </p:grpSpPr>
        <p:sp>
          <p:nvSpPr>
            <p:cNvPr id="525" name="Google Shape;525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Posteriorly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26" name="Google Shape;526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27" name="Google Shape;527;g46fe0ef62b9eeeeb_0"/>
          <p:cNvGrpSpPr/>
          <p:nvPr/>
        </p:nvGrpSpPr>
        <p:grpSpPr>
          <a:xfrm>
            <a:off x="12658233" y="6744703"/>
            <a:ext cx="3514317" cy="595244"/>
            <a:chOff x="4404545" y="3301592"/>
            <a:chExt cx="782403" cy="129272"/>
          </a:xfrm>
        </p:grpSpPr>
        <p:sp>
          <p:nvSpPr>
            <p:cNvPr id="528" name="Google Shape;528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Medially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29" name="Google Shape;529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30" name="Google Shape;530;g46fe0ef62b9eeeeb_0"/>
          <p:cNvSpPr txBox="1"/>
          <p:nvPr/>
        </p:nvSpPr>
        <p:spPr>
          <a:xfrm>
            <a:off x="5693889" y="67175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1" name="Google Shape;531;g46fe0ef62b9eeeeb_0"/>
          <p:cNvSpPr txBox="1"/>
          <p:nvPr/>
        </p:nvSpPr>
        <p:spPr>
          <a:xfrm>
            <a:off x="9186064" y="67175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2" name="Google Shape;532;g46fe0ef62b9eeeeb_0"/>
          <p:cNvSpPr txBox="1"/>
          <p:nvPr/>
        </p:nvSpPr>
        <p:spPr>
          <a:xfrm>
            <a:off x="12706513" y="6715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3" name="Google Shape;533;g46fe0ef62b9eeeeb_0"/>
          <p:cNvSpPr txBox="1"/>
          <p:nvPr/>
        </p:nvSpPr>
        <p:spPr>
          <a:xfrm>
            <a:off x="2125514" y="6714988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34" name="Google Shape;534;g46fe0ef62b9eeeeb_0"/>
          <p:cNvGrpSpPr/>
          <p:nvPr/>
        </p:nvGrpSpPr>
        <p:grpSpPr>
          <a:xfrm>
            <a:off x="1890231" y="7551839"/>
            <a:ext cx="14507554" cy="1005270"/>
            <a:chOff x="4411970" y="2468673"/>
            <a:chExt cx="747292" cy="167428"/>
          </a:xfrm>
        </p:grpSpPr>
        <p:sp>
          <p:nvSpPr>
            <p:cNvPr id="535" name="Google Shape;535;g46fe0ef62b9eeeeb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23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Q9</a:t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36" name="Google Shape;536;g46fe0ef62b9eeeeb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37" name="Google Shape;537;g46fe0ef62b9eeeeb_0"/>
          <p:cNvGrpSpPr/>
          <p:nvPr/>
        </p:nvGrpSpPr>
        <p:grpSpPr>
          <a:xfrm>
            <a:off x="9168724" y="8603928"/>
            <a:ext cx="3514317" cy="595244"/>
            <a:chOff x="4404545" y="3301592"/>
            <a:chExt cx="782403" cy="129272"/>
          </a:xfrm>
        </p:grpSpPr>
        <p:sp>
          <p:nvSpPr>
            <p:cNvPr id="538" name="Google Shape;538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Brachialis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39" name="Google Shape;539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40" name="Google Shape;540;g46fe0ef62b9eeeeb_0"/>
          <p:cNvGrpSpPr/>
          <p:nvPr/>
        </p:nvGrpSpPr>
        <p:grpSpPr>
          <a:xfrm>
            <a:off x="2140202" y="8603928"/>
            <a:ext cx="3514317" cy="595244"/>
            <a:chOff x="4404545" y="3301592"/>
            <a:chExt cx="782403" cy="129272"/>
          </a:xfrm>
        </p:grpSpPr>
        <p:sp>
          <p:nvSpPr>
            <p:cNvPr id="541" name="Google Shape;541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Triceps brachii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2" name="Google Shape;542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43" name="Google Shape;543;g46fe0ef62b9eeeeb_0"/>
          <p:cNvGrpSpPr/>
          <p:nvPr/>
        </p:nvGrpSpPr>
        <p:grpSpPr>
          <a:xfrm>
            <a:off x="12682996" y="8603928"/>
            <a:ext cx="3514317" cy="595244"/>
            <a:chOff x="4404545" y="3301592"/>
            <a:chExt cx="782403" cy="129272"/>
          </a:xfrm>
        </p:grpSpPr>
        <p:sp>
          <p:nvSpPr>
            <p:cNvPr id="544" name="Google Shape;544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Coracobrachialis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5" name="Google Shape;545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46" name="Google Shape;546;g46fe0ef62b9eeeeb_0"/>
          <p:cNvSpPr txBox="1"/>
          <p:nvPr/>
        </p:nvSpPr>
        <p:spPr>
          <a:xfrm>
            <a:off x="5718652" y="85767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47" name="Google Shape;547;g46fe0ef62b9eeeeb_0"/>
          <p:cNvGrpSpPr/>
          <p:nvPr/>
        </p:nvGrpSpPr>
        <p:grpSpPr>
          <a:xfrm>
            <a:off x="5654462" y="8603928"/>
            <a:ext cx="3514317" cy="595244"/>
            <a:chOff x="4404545" y="3301592"/>
            <a:chExt cx="782403" cy="129272"/>
          </a:xfrm>
        </p:grpSpPr>
        <p:sp>
          <p:nvSpPr>
            <p:cNvPr id="548" name="Google Shape;548;g46fe0ef62b9eeeeb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9" name="Google Shape;549;g46fe0ef62b9eeeeb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50" name="Google Shape;550;g46fe0ef62b9eeeeb_0"/>
          <p:cNvSpPr txBox="1"/>
          <p:nvPr/>
        </p:nvSpPr>
        <p:spPr>
          <a:xfrm>
            <a:off x="9287027" y="85767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1" name="Google Shape;551;g46fe0ef62b9eeeeb_0"/>
          <p:cNvSpPr txBox="1"/>
          <p:nvPr/>
        </p:nvSpPr>
        <p:spPr>
          <a:xfrm>
            <a:off x="12807475" y="85742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2" name="Google Shape;552;g46fe0ef62b9eeeeb_0"/>
          <p:cNvSpPr txBox="1"/>
          <p:nvPr/>
        </p:nvSpPr>
        <p:spPr>
          <a:xfrm>
            <a:off x="2150277" y="85742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3" name="Google Shape;553;g46fe0ef62b9eeeeb_0"/>
          <p:cNvSpPr txBox="1"/>
          <p:nvPr/>
        </p:nvSpPr>
        <p:spPr>
          <a:xfrm>
            <a:off x="5718639" y="8540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4" name="Google Shape;554;g46fe0ef62b9eeeeb_0"/>
          <p:cNvSpPr txBox="1"/>
          <p:nvPr/>
        </p:nvSpPr>
        <p:spPr>
          <a:xfrm>
            <a:off x="4428439" y="1974675"/>
            <a:ext cx="7806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is the type of elbow joint?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46fe0ef62b9eeeeb_0"/>
          <p:cNvSpPr txBox="1"/>
          <p:nvPr/>
        </p:nvSpPr>
        <p:spPr>
          <a:xfrm>
            <a:off x="4317500" y="4098650"/>
            <a:ext cx="11720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It extends from the medial epicondyle to the coronoid process and the olecranon of the ulna?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46fe0ef62b9eeeeb_0"/>
          <p:cNvSpPr txBox="1"/>
          <p:nvPr/>
        </p:nvSpPr>
        <p:spPr>
          <a:xfrm>
            <a:off x="4317512" y="5929425"/>
            <a:ext cx="12037499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carrying angle is formed________by the axis of the arm and the axis of the extended forearm.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46fe0ef62b9eeeeb_0"/>
          <p:cNvSpPr txBox="1"/>
          <p:nvPr/>
        </p:nvSpPr>
        <p:spPr>
          <a:xfrm>
            <a:off x="4317500" y="7806500"/>
            <a:ext cx="12037499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of the following muscles is a strong extensor of the elbow joint?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46fe0ef62b9eeeeb_0"/>
          <p:cNvSpPr txBox="1"/>
          <p:nvPr/>
        </p:nvSpPr>
        <p:spPr>
          <a:xfrm rot="10800000">
            <a:off x="16769166" y="8270300"/>
            <a:ext cx="1172400" cy="182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Answers: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6.C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7.B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8.C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9.A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g5914984a3d270a98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g5914984a3d270a98_0"/>
          <p:cNvSpPr txBox="1"/>
          <p:nvPr/>
        </p:nvSpPr>
        <p:spPr>
          <a:xfrm>
            <a:off x="2209012" y="318450"/>
            <a:ext cx="9199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MCQs:</a:t>
            </a:r>
            <a:endParaRPr b="0" i="0" sz="4900" u="none" cap="none" strike="noStrike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65" name="Google Shape;565;g5914984a3d270a98_0"/>
          <p:cNvGrpSpPr/>
          <p:nvPr/>
        </p:nvGrpSpPr>
        <p:grpSpPr>
          <a:xfrm>
            <a:off x="9009124" y="3004328"/>
            <a:ext cx="3514317" cy="595244"/>
            <a:chOff x="4404545" y="3301592"/>
            <a:chExt cx="782403" cy="129272"/>
          </a:xfrm>
        </p:grpSpPr>
        <p:sp>
          <p:nvSpPr>
            <p:cNvPr id="566" name="Google Shape;566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Brachialis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67" name="Google Shape;567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68" name="Google Shape;568;g5914984a3d270a98_0"/>
          <p:cNvGrpSpPr/>
          <p:nvPr/>
        </p:nvGrpSpPr>
        <p:grpSpPr>
          <a:xfrm>
            <a:off x="1890231" y="1713777"/>
            <a:ext cx="14507554" cy="1005270"/>
            <a:chOff x="4411970" y="2468673"/>
            <a:chExt cx="747292" cy="167428"/>
          </a:xfrm>
        </p:grpSpPr>
        <p:sp>
          <p:nvSpPr>
            <p:cNvPr id="569" name="Google Shape;569;g5914984a3d270a98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0" name="Google Shape;570;g5914984a3d270a98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71" name="Google Shape;571;g5914984a3d270a98_0"/>
          <p:cNvSpPr txBox="1"/>
          <p:nvPr/>
        </p:nvSpPr>
        <p:spPr>
          <a:xfrm>
            <a:off x="2063690" y="1936263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Q10</a:t>
            </a:r>
            <a:endParaRPr b="1" i="0" sz="23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72" name="Google Shape;572;g5914984a3d270a98_0"/>
          <p:cNvGrpSpPr/>
          <p:nvPr/>
        </p:nvGrpSpPr>
        <p:grpSpPr>
          <a:xfrm>
            <a:off x="1890231" y="3863933"/>
            <a:ext cx="14507554" cy="1005287"/>
            <a:chOff x="4411970" y="2468673"/>
            <a:chExt cx="747292" cy="167428"/>
          </a:xfrm>
        </p:grpSpPr>
        <p:sp>
          <p:nvSpPr>
            <p:cNvPr id="573" name="Google Shape;573;g5914984a3d270a98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4" name="Google Shape;574;g5914984a3d270a98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75" name="Google Shape;575;g5914984a3d270a98_0"/>
          <p:cNvGrpSpPr/>
          <p:nvPr/>
        </p:nvGrpSpPr>
        <p:grpSpPr>
          <a:xfrm>
            <a:off x="1980602" y="3004328"/>
            <a:ext cx="3514317" cy="595244"/>
            <a:chOff x="4404545" y="3301592"/>
            <a:chExt cx="782403" cy="129272"/>
          </a:xfrm>
        </p:grpSpPr>
        <p:sp>
          <p:nvSpPr>
            <p:cNvPr id="576" name="Google Shape;576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7" name="Google Shape;577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78" name="Google Shape;578;g5914984a3d270a98_0"/>
          <p:cNvGrpSpPr/>
          <p:nvPr/>
        </p:nvGrpSpPr>
        <p:grpSpPr>
          <a:xfrm>
            <a:off x="5494862" y="3004328"/>
            <a:ext cx="3514317" cy="595244"/>
            <a:chOff x="4404545" y="3301592"/>
            <a:chExt cx="782403" cy="129272"/>
          </a:xfrm>
        </p:grpSpPr>
        <p:sp>
          <p:nvSpPr>
            <p:cNvPr id="579" name="Google Shape;579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Pronator teres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80" name="Google Shape;580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81" name="Google Shape;581;g5914984a3d270a98_0"/>
          <p:cNvGrpSpPr/>
          <p:nvPr/>
        </p:nvGrpSpPr>
        <p:grpSpPr>
          <a:xfrm>
            <a:off x="12523396" y="3004328"/>
            <a:ext cx="3514317" cy="595244"/>
            <a:chOff x="4404545" y="3301592"/>
            <a:chExt cx="782403" cy="129272"/>
          </a:xfrm>
        </p:grpSpPr>
        <p:sp>
          <p:nvSpPr>
            <p:cNvPr id="582" name="Google Shape;582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Brachioradialis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83" name="Google Shape;583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84" name="Google Shape;584;g5914984a3d270a98_0"/>
          <p:cNvSpPr txBox="1"/>
          <p:nvPr/>
        </p:nvSpPr>
        <p:spPr>
          <a:xfrm>
            <a:off x="1980600" y="40590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Q11</a:t>
            </a:r>
            <a:endParaRPr b="0" i="0" sz="14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5" name="Google Shape;585;g5914984a3d270a98_0"/>
          <p:cNvSpPr txBox="1"/>
          <p:nvPr/>
        </p:nvSpPr>
        <p:spPr>
          <a:xfrm>
            <a:off x="5559052" y="29771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86" name="Google Shape;586;g5914984a3d270a98_0"/>
          <p:cNvGrpSpPr/>
          <p:nvPr/>
        </p:nvGrpSpPr>
        <p:grpSpPr>
          <a:xfrm>
            <a:off x="1890231" y="5659934"/>
            <a:ext cx="14507554" cy="1005287"/>
            <a:chOff x="4411970" y="2468673"/>
            <a:chExt cx="747292" cy="167428"/>
          </a:xfrm>
        </p:grpSpPr>
        <p:sp>
          <p:nvSpPr>
            <p:cNvPr id="587" name="Google Shape;587;g5914984a3d270a98_0"/>
            <p:cNvSpPr/>
            <p:nvPr/>
          </p:nvSpPr>
          <p:spPr>
            <a:xfrm>
              <a:off x="4411970" y="2468673"/>
              <a:ext cx="120348" cy="167425"/>
            </a:xfrm>
            <a:custGeom>
              <a:rect b="b" l="l" r="r" t="t"/>
              <a:pathLst>
                <a:path extrusionOk="0" h="3708" w="4789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88" name="Google Shape;588;g5914984a3d270a98_0"/>
            <p:cNvSpPr/>
            <p:nvPr/>
          </p:nvSpPr>
          <p:spPr>
            <a:xfrm>
              <a:off x="4458980" y="2468676"/>
              <a:ext cx="700282" cy="167425"/>
            </a:xfrm>
            <a:custGeom>
              <a:rect b="b" l="l" r="r" t="t"/>
              <a:pathLst>
                <a:path extrusionOk="0" h="3708" w="1317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CE5CD"/>
            </a:solidFill>
            <a:ln cap="flat" cmpd="sng" w="1905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589" name="Google Shape;589;g5914984a3d270a98_0"/>
          <p:cNvSpPr txBox="1"/>
          <p:nvPr/>
        </p:nvSpPr>
        <p:spPr>
          <a:xfrm>
            <a:off x="1980600" y="5855075"/>
            <a:ext cx="7713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Q12</a:t>
            </a:r>
            <a:endParaRPr b="0" i="0" sz="14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0" name="Google Shape;590;g5914984a3d270a98_0"/>
          <p:cNvSpPr txBox="1"/>
          <p:nvPr/>
        </p:nvSpPr>
        <p:spPr>
          <a:xfrm>
            <a:off x="9041227" y="29771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1" name="Google Shape;591;g5914984a3d270a98_0"/>
          <p:cNvSpPr txBox="1"/>
          <p:nvPr/>
        </p:nvSpPr>
        <p:spPr>
          <a:xfrm>
            <a:off x="12523400" y="29758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2" name="Google Shape;592;g5914984a3d270a98_0"/>
          <p:cNvSpPr txBox="1"/>
          <p:nvPr/>
        </p:nvSpPr>
        <p:spPr>
          <a:xfrm>
            <a:off x="1990677" y="29746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93" name="Google Shape;593;g5914984a3d270a98_0"/>
          <p:cNvGrpSpPr/>
          <p:nvPr/>
        </p:nvGrpSpPr>
        <p:grpSpPr>
          <a:xfrm>
            <a:off x="9143962" y="4930128"/>
            <a:ext cx="3514317" cy="595244"/>
            <a:chOff x="4404545" y="3301592"/>
            <a:chExt cx="782403" cy="129272"/>
          </a:xfrm>
        </p:grpSpPr>
        <p:sp>
          <p:nvSpPr>
            <p:cNvPr id="594" name="Google Shape;594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Coracobrachialis</a:t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95" name="Google Shape;595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96" name="Google Shape;596;g5914984a3d270a98_0"/>
          <p:cNvGrpSpPr/>
          <p:nvPr/>
        </p:nvGrpSpPr>
        <p:grpSpPr>
          <a:xfrm>
            <a:off x="2115441" y="4930128"/>
            <a:ext cx="3514317" cy="595244"/>
            <a:chOff x="4404545" y="3301592"/>
            <a:chExt cx="782403" cy="129272"/>
          </a:xfrm>
        </p:grpSpPr>
        <p:sp>
          <p:nvSpPr>
            <p:cNvPr id="597" name="Google Shape;597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Brachialis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98" name="Google Shape;598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599" name="Google Shape;599;g5914984a3d270a98_0"/>
          <p:cNvGrpSpPr/>
          <p:nvPr/>
        </p:nvGrpSpPr>
        <p:grpSpPr>
          <a:xfrm>
            <a:off x="5629698" y="4930128"/>
            <a:ext cx="3514317" cy="595244"/>
            <a:chOff x="4404545" y="3301592"/>
            <a:chExt cx="782403" cy="129272"/>
          </a:xfrm>
        </p:grpSpPr>
        <p:sp>
          <p:nvSpPr>
            <p:cNvPr id="600" name="Google Shape;600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601" name="Google Shape;601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02" name="Google Shape;602;g5914984a3d270a98_0"/>
          <p:cNvGrpSpPr/>
          <p:nvPr/>
        </p:nvGrpSpPr>
        <p:grpSpPr>
          <a:xfrm>
            <a:off x="12658233" y="4930128"/>
            <a:ext cx="3514317" cy="595244"/>
            <a:chOff x="4404545" y="3301592"/>
            <a:chExt cx="782403" cy="129272"/>
          </a:xfrm>
        </p:grpSpPr>
        <p:sp>
          <p:nvSpPr>
            <p:cNvPr id="603" name="Google Shape;603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Deltoid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604" name="Google Shape;604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605" name="Google Shape;605;g5914984a3d270a98_0"/>
          <p:cNvSpPr txBox="1"/>
          <p:nvPr/>
        </p:nvSpPr>
        <p:spPr>
          <a:xfrm>
            <a:off x="5693889" y="49489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6" name="Google Shape;606;g5914984a3d270a98_0"/>
          <p:cNvSpPr txBox="1"/>
          <p:nvPr/>
        </p:nvSpPr>
        <p:spPr>
          <a:xfrm>
            <a:off x="9186064" y="490295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7" name="Google Shape;607;g5914984a3d270a98_0"/>
          <p:cNvSpPr txBox="1"/>
          <p:nvPr/>
        </p:nvSpPr>
        <p:spPr>
          <a:xfrm>
            <a:off x="12678238" y="494897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8" name="Google Shape;608;g5914984a3d270a98_0"/>
          <p:cNvSpPr txBox="1"/>
          <p:nvPr/>
        </p:nvSpPr>
        <p:spPr>
          <a:xfrm>
            <a:off x="2201714" y="4900413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09" name="Google Shape;609;g5914984a3d270a98_0"/>
          <p:cNvGrpSpPr/>
          <p:nvPr/>
        </p:nvGrpSpPr>
        <p:grpSpPr>
          <a:xfrm>
            <a:off x="9143962" y="6744703"/>
            <a:ext cx="3514317" cy="595244"/>
            <a:chOff x="4404545" y="3301592"/>
            <a:chExt cx="782403" cy="129272"/>
          </a:xfrm>
        </p:grpSpPr>
        <p:sp>
          <p:nvSpPr>
            <p:cNvPr id="610" name="Google Shape;610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9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Brachialis</a:t>
              </a:r>
              <a:endParaRPr b="0" i="0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611" name="Google Shape;611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12" name="Google Shape;612;g5914984a3d270a98_0"/>
          <p:cNvGrpSpPr/>
          <p:nvPr/>
        </p:nvGrpSpPr>
        <p:grpSpPr>
          <a:xfrm>
            <a:off x="2115441" y="6744703"/>
            <a:ext cx="3514317" cy="595244"/>
            <a:chOff x="4404545" y="3301592"/>
            <a:chExt cx="782403" cy="129272"/>
          </a:xfrm>
        </p:grpSpPr>
        <p:sp>
          <p:nvSpPr>
            <p:cNvPr id="613" name="Google Shape;613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Pronator teres</a:t>
              </a:r>
              <a:endParaRPr b="0" i="0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614" name="Google Shape;614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15" name="Google Shape;615;g5914984a3d270a98_0"/>
          <p:cNvGrpSpPr/>
          <p:nvPr/>
        </p:nvGrpSpPr>
        <p:grpSpPr>
          <a:xfrm>
            <a:off x="5629698" y="6744703"/>
            <a:ext cx="3514317" cy="595244"/>
            <a:chOff x="4404545" y="3301592"/>
            <a:chExt cx="782403" cy="129272"/>
          </a:xfrm>
        </p:grpSpPr>
        <p:sp>
          <p:nvSpPr>
            <p:cNvPr id="616" name="Google Shape;616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Biceps Brachii</a:t>
              </a:r>
              <a:endParaRPr b="0" i="0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617" name="Google Shape;617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18" name="Google Shape;618;g5914984a3d270a98_0"/>
          <p:cNvGrpSpPr/>
          <p:nvPr/>
        </p:nvGrpSpPr>
        <p:grpSpPr>
          <a:xfrm>
            <a:off x="12658233" y="6744703"/>
            <a:ext cx="3514317" cy="595244"/>
            <a:chOff x="4404545" y="3301592"/>
            <a:chExt cx="782403" cy="129272"/>
          </a:xfrm>
        </p:grpSpPr>
        <p:sp>
          <p:nvSpPr>
            <p:cNvPr id="619" name="Google Shape;619;g5914984a3d270a98_0"/>
            <p:cNvSpPr/>
            <p:nvPr/>
          </p:nvSpPr>
          <p:spPr>
            <a:xfrm>
              <a:off x="4404545" y="3301592"/>
              <a:ext cx="782403" cy="129272"/>
            </a:xfrm>
            <a:custGeom>
              <a:rect b="b" l="l" r="r" t="t"/>
              <a:pathLst>
                <a:path extrusionOk="0" h="2863" w="17328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Brachioradialis</a:t>
              </a:r>
              <a:endParaRPr b="0" i="0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620" name="Google Shape;620;g5914984a3d270a98_0"/>
            <p:cNvSpPr/>
            <p:nvPr/>
          </p:nvSpPr>
          <p:spPr>
            <a:xfrm>
              <a:off x="4420869" y="3318308"/>
              <a:ext cx="92621" cy="95856"/>
            </a:xfrm>
            <a:custGeom>
              <a:rect b="b" l="l" r="r" t="t"/>
              <a:pathLst>
                <a:path extrusionOk="0" h="2563" w="2664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621" name="Google Shape;621;g5914984a3d270a98_0"/>
          <p:cNvSpPr txBox="1"/>
          <p:nvPr/>
        </p:nvSpPr>
        <p:spPr>
          <a:xfrm>
            <a:off x="5693889" y="67175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2" name="Google Shape;622;g5914984a3d270a98_0"/>
          <p:cNvSpPr txBox="1"/>
          <p:nvPr/>
        </p:nvSpPr>
        <p:spPr>
          <a:xfrm>
            <a:off x="9186064" y="6717525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3" name="Google Shape;623;g5914984a3d270a98_0"/>
          <p:cNvSpPr txBox="1"/>
          <p:nvPr/>
        </p:nvSpPr>
        <p:spPr>
          <a:xfrm>
            <a:off x="12706513" y="6715000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4" name="Google Shape;624;g5914984a3d270a98_0"/>
          <p:cNvSpPr txBox="1"/>
          <p:nvPr/>
        </p:nvSpPr>
        <p:spPr>
          <a:xfrm>
            <a:off x="2125514" y="6714988"/>
            <a:ext cx="450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endParaRPr b="0" i="0" sz="2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5" name="Google Shape;625;g5914984a3d270a98_0"/>
          <p:cNvSpPr txBox="1"/>
          <p:nvPr/>
        </p:nvSpPr>
        <p:spPr>
          <a:xfrm>
            <a:off x="4428454" y="1974675"/>
            <a:ext cx="10587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Which one of the following muscles forms the medial boundary of the cubital fossa?</a:t>
            </a:r>
            <a:endParaRPr b="1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6" name="Google Shape;626;g5914984a3d270a98_0"/>
          <p:cNvSpPr txBox="1"/>
          <p:nvPr/>
        </p:nvSpPr>
        <p:spPr>
          <a:xfrm>
            <a:off x="4317500" y="4098650"/>
            <a:ext cx="11720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Which one of the following muscles has  double nerve supply?</a:t>
            </a:r>
            <a:endParaRPr b="1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7" name="Google Shape;627;g5914984a3d270a98_0"/>
          <p:cNvSpPr txBox="1"/>
          <p:nvPr/>
        </p:nvSpPr>
        <p:spPr>
          <a:xfrm>
            <a:off x="4317512" y="5929425"/>
            <a:ext cx="12037499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Which one of the following muscles is powerful  supinator  of forearm?</a:t>
            </a:r>
            <a:endParaRPr b="1" i="0" sz="18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8" name="Google Shape;628;g5914984a3d270a98_0"/>
          <p:cNvSpPr txBox="1"/>
          <p:nvPr/>
        </p:nvSpPr>
        <p:spPr>
          <a:xfrm rot="10800000">
            <a:off x="16769166" y="8270300"/>
            <a:ext cx="1172400" cy="149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Answers: 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10.B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11.A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12.B</a:t>
            </a:r>
            <a:endParaRPr b="0" i="1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9" name="Google Shape;629;g5914984a3d270a98_0"/>
          <p:cNvSpPr txBox="1"/>
          <p:nvPr/>
        </p:nvSpPr>
        <p:spPr>
          <a:xfrm>
            <a:off x="4022161" y="448575"/>
            <a:ext cx="3794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Question from girls slides </a:t>
            </a:r>
            <a:endParaRPr b="1" i="0" sz="19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0300ca8546_0_69"/>
          <p:cNvSpPr txBox="1"/>
          <p:nvPr>
            <p:ph type="title"/>
          </p:nvPr>
        </p:nvSpPr>
        <p:spPr>
          <a:xfrm>
            <a:off x="4975771" y="562805"/>
            <a:ext cx="83364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4000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950">
                <a:latin typeface="Caveat"/>
                <a:ea typeface="Caveat"/>
                <a:cs typeface="Caveat"/>
                <a:sym typeface="Caveat"/>
              </a:rPr>
              <a:t>Done by the amazing team</a:t>
            </a:r>
            <a:endParaRPr sz="695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5" name="Google Shape;635;g10300ca8546_0_69"/>
          <p:cNvSpPr txBox="1"/>
          <p:nvPr/>
        </p:nvSpPr>
        <p:spPr>
          <a:xfrm>
            <a:off x="1511709" y="3864000"/>
            <a:ext cx="490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Arwa Alghamdi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Aljuribah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Razan Alnufaie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6" name="Google Shape;636;g10300ca8546_0_69"/>
          <p:cNvSpPr txBox="1"/>
          <p:nvPr/>
        </p:nvSpPr>
        <p:spPr>
          <a:xfrm>
            <a:off x="743467" y="5876700"/>
            <a:ext cx="3624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Aljazi Albabtain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Atheer Alkanhal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Arob Alasheikh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Ajwan Aljohani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Deema alqahtani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Dena Alsuhaibani</a:t>
            </a:r>
            <a:endParaRPr b="0" i="0" sz="20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Jana Alhazmi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Kadi aldosari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Mashael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37" name="Google Shape;637;g10300ca8546_0_69"/>
          <p:cNvGrpSpPr/>
          <p:nvPr/>
        </p:nvGrpSpPr>
        <p:grpSpPr>
          <a:xfrm>
            <a:off x="387915" y="9236907"/>
            <a:ext cx="1123783" cy="785323"/>
            <a:chOff x="5156931" y="2922194"/>
            <a:chExt cx="324699" cy="347611"/>
          </a:xfrm>
        </p:grpSpPr>
        <p:sp>
          <p:nvSpPr>
            <p:cNvPr id="638" name="Google Shape;638;g10300ca8546_0_69"/>
            <p:cNvSpPr/>
            <p:nvPr/>
          </p:nvSpPr>
          <p:spPr>
            <a:xfrm>
              <a:off x="5160706" y="3072982"/>
              <a:ext cx="317149" cy="43543"/>
            </a:xfrm>
            <a:custGeom>
              <a:rect b="b" l="l" r="r" t="t"/>
              <a:pathLst>
                <a:path extrusionOk="0" h="1661" w="12098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g10300ca8546_0_69"/>
            <p:cNvSpPr/>
            <p:nvPr/>
          </p:nvSpPr>
          <p:spPr>
            <a:xfrm>
              <a:off x="5258330" y="2922194"/>
              <a:ext cx="128689" cy="62261"/>
            </a:xfrm>
            <a:custGeom>
              <a:rect b="b" l="l" r="r" t="t"/>
              <a:pathLst>
                <a:path extrusionOk="0" h="2375" w="4909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g10300ca8546_0_69"/>
            <p:cNvSpPr/>
            <p:nvPr/>
          </p:nvSpPr>
          <p:spPr>
            <a:xfrm>
              <a:off x="5258330" y="2957951"/>
              <a:ext cx="128689" cy="26503"/>
            </a:xfrm>
            <a:custGeom>
              <a:rect b="b" l="l" r="r" t="t"/>
              <a:pathLst>
                <a:path extrusionOk="0" h="1011" w="4909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10300ca8546_0_69"/>
            <p:cNvSpPr/>
            <p:nvPr/>
          </p:nvSpPr>
          <p:spPr>
            <a:xfrm>
              <a:off x="5180000" y="2975358"/>
              <a:ext cx="278561" cy="260761"/>
            </a:xfrm>
            <a:custGeom>
              <a:rect b="b" l="l" r="r" t="t"/>
              <a:pathLst>
                <a:path extrusionOk="0" h="9947" w="10626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g10300ca8546_0_69"/>
            <p:cNvSpPr/>
            <p:nvPr/>
          </p:nvSpPr>
          <p:spPr>
            <a:xfrm>
              <a:off x="5438847" y="2975358"/>
              <a:ext cx="19714" cy="260761"/>
            </a:xfrm>
            <a:custGeom>
              <a:rect b="b" l="l" r="r" t="t"/>
              <a:pathLst>
                <a:path extrusionOk="0" h="9947" w="752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10300ca8546_0_69"/>
            <p:cNvSpPr/>
            <p:nvPr/>
          </p:nvSpPr>
          <p:spPr>
            <a:xfrm>
              <a:off x="5180000" y="3062785"/>
              <a:ext cx="278561" cy="172967"/>
            </a:xfrm>
            <a:custGeom>
              <a:rect b="b" l="l" r="r" t="t"/>
              <a:pathLst>
                <a:path extrusionOk="0" h="6598" w="10626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g10300ca8546_0_69"/>
            <p:cNvSpPr/>
            <p:nvPr/>
          </p:nvSpPr>
          <p:spPr>
            <a:xfrm>
              <a:off x="5221262" y="3114192"/>
              <a:ext cx="196953" cy="10329"/>
            </a:xfrm>
            <a:custGeom>
              <a:rect b="b" l="l" r="r" t="t"/>
              <a:pathLst>
                <a:path extrusionOk="0" h="394" w="7513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g10300ca8546_0_69"/>
            <p:cNvSpPr/>
            <p:nvPr/>
          </p:nvSpPr>
          <p:spPr>
            <a:xfrm>
              <a:off x="5254031" y="3136528"/>
              <a:ext cx="129581" cy="10696"/>
            </a:xfrm>
            <a:custGeom>
              <a:rect b="b" l="l" r="r" t="t"/>
              <a:pathLst>
                <a:path extrusionOk="0" h="408" w="4943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10300ca8546_0_69"/>
            <p:cNvSpPr/>
            <p:nvPr/>
          </p:nvSpPr>
          <p:spPr>
            <a:xfrm>
              <a:off x="5284074" y="3159282"/>
              <a:ext cx="68893" cy="10617"/>
            </a:xfrm>
            <a:custGeom>
              <a:rect b="b" l="l" r="r" t="t"/>
              <a:pathLst>
                <a:path extrusionOk="0" h="405" w="2628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10300ca8546_0_69"/>
            <p:cNvSpPr/>
            <p:nvPr/>
          </p:nvSpPr>
          <p:spPr>
            <a:xfrm>
              <a:off x="5156931" y="3073009"/>
              <a:ext cx="324699" cy="196796"/>
            </a:xfrm>
            <a:custGeom>
              <a:rect b="b" l="l" r="r" t="t"/>
              <a:pathLst>
                <a:path extrusionOk="0" h="7507" w="12386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g10300ca8546_0_69"/>
            <p:cNvSpPr/>
            <p:nvPr/>
          </p:nvSpPr>
          <p:spPr>
            <a:xfrm>
              <a:off x="5464197" y="3072694"/>
              <a:ext cx="17433" cy="197111"/>
            </a:xfrm>
            <a:custGeom>
              <a:rect b="b" l="l" r="r" t="t"/>
              <a:pathLst>
                <a:path extrusionOk="0" h="7519" w="665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10300ca8546_0_69"/>
            <p:cNvSpPr/>
            <p:nvPr/>
          </p:nvSpPr>
          <p:spPr>
            <a:xfrm>
              <a:off x="5217461" y="3013579"/>
              <a:ext cx="32585" cy="32952"/>
            </a:xfrm>
            <a:custGeom>
              <a:rect b="b" l="l" r="r" t="t"/>
              <a:pathLst>
                <a:path extrusionOk="0" h="1257" w="1243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g10300ca8546_0_69"/>
            <p:cNvSpPr/>
            <p:nvPr/>
          </p:nvSpPr>
          <p:spPr>
            <a:xfrm>
              <a:off x="5271595" y="3008258"/>
              <a:ext cx="36491" cy="10670"/>
            </a:xfrm>
            <a:custGeom>
              <a:rect b="b" l="l" r="r" t="t"/>
              <a:pathLst>
                <a:path extrusionOk="0" h="407" w="1392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10300ca8546_0_69"/>
            <p:cNvSpPr/>
            <p:nvPr/>
          </p:nvSpPr>
          <p:spPr>
            <a:xfrm>
              <a:off x="5270206" y="3036255"/>
              <a:ext cx="113406" cy="10670"/>
            </a:xfrm>
            <a:custGeom>
              <a:rect b="b" l="l" r="r" t="t"/>
              <a:pathLst>
                <a:path extrusionOk="0" h="407" w="4326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10300ca8546_0_69"/>
            <p:cNvSpPr/>
            <p:nvPr/>
          </p:nvSpPr>
          <p:spPr>
            <a:xfrm>
              <a:off x="5223517" y="3080532"/>
              <a:ext cx="69915" cy="10670"/>
            </a:xfrm>
            <a:custGeom>
              <a:rect b="b" l="l" r="r" t="t"/>
              <a:pathLst>
                <a:path extrusionOk="0" h="407" w="2667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10300ca8546_0_69"/>
            <p:cNvSpPr/>
            <p:nvPr/>
          </p:nvSpPr>
          <p:spPr>
            <a:xfrm>
              <a:off x="5183251" y="3234152"/>
              <a:ext cx="56939" cy="10696"/>
            </a:xfrm>
            <a:custGeom>
              <a:rect b="b" l="l" r="r" t="t"/>
              <a:pathLst>
                <a:path extrusionOk="0" h="408" w="2172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g10300ca8546_0_69"/>
          <p:cNvSpPr txBox="1"/>
          <p:nvPr/>
        </p:nvSpPr>
        <p:spPr>
          <a:xfrm>
            <a:off x="1847850" y="9625934"/>
            <a:ext cx="40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anatomyteam442@gmail.com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5" name="Google Shape;655;g10300ca8546_0_69"/>
          <p:cNvSpPr txBox="1"/>
          <p:nvPr/>
        </p:nvSpPr>
        <p:spPr>
          <a:xfrm>
            <a:off x="2568607" y="53759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10300ca8546_0_69"/>
          <p:cNvSpPr txBox="1"/>
          <p:nvPr/>
        </p:nvSpPr>
        <p:spPr>
          <a:xfrm>
            <a:off x="12321809" y="4017900"/>
            <a:ext cx="490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Team leaders:</a:t>
            </a:r>
            <a:endParaRPr b="1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Mishal Alsuwayegh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Mohammed Alghamdi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7" name="Google Shape;657;g10300ca8546_0_69"/>
          <p:cNvSpPr txBox="1"/>
          <p:nvPr/>
        </p:nvSpPr>
        <p:spPr>
          <a:xfrm>
            <a:off x="4183729" y="5870588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Noura Bin hammad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Najla aldhbiban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Nouf aldalaqan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Razan alasmari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Roaa alharbi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Raghad Mohammed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Shaden albassam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Waha Almathami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Walaa AlMutawa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Yara Ameer Alalwan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8" name="Google Shape;658;g10300ca8546_0_69"/>
          <p:cNvSpPr txBox="1"/>
          <p:nvPr/>
        </p:nvSpPr>
        <p:spPr>
          <a:xfrm>
            <a:off x="11311926" y="5779600"/>
            <a:ext cx="3857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Aldraihem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Faisal Alomar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Alturki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Othman Alabdullah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Alkadhi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Abdullah Ali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Meshari Alshathri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Yazeed Alsanad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Fahd Mobaireek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Emad Almutairi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9" name="Google Shape;659;g10300ca8546_0_69"/>
          <p:cNvSpPr txBox="1"/>
          <p:nvPr/>
        </p:nvSpPr>
        <p:spPr>
          <a:xfrm>
            <a:off x="13137056" y="5278809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Members: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10300ca8546_0_69"/>
          <p:cNvSpPr txBox="1"/>
          <p:nvPr/>
        </p:nvSpPr>
        <p:spPr>
          <a:xfrm>
            <a:off x="14752175" y="5773500"/>
            <a:ext cx="34833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Nasser Alghaith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Saad Almogren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Azzam Abdullah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Hassan Ali Alabdullatif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Rayan Alotaibi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Nasser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Luay Almutair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Fahad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Mohammed Majed 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Abdulkarim Salman</a:t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1" name="Google Shape;661;g10300ca8546_0_69"/>
          <p:cNvSpPr txBox="1"/>
          <p:nvPr/>
        </p:nvSpPr>
        <p:spPr>
          <a:xfrm>
            <a:off x="5739000" y="9601925"/>
            <a:ext cx="68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highlight>
                  <a:srgbClr val="FCE5CD"/>
                </a:highlight>
                <a:latin typeface="Comfortaa"/>
                <a:ea typeface="Comfortaa"/>
                <a:cs typeface="Comfortaa"/>
                <a:sym typeface="Comfortaa"/>
              </a:rPr>
              <a:t>Thanks to Faisal Alomar for his design of the team logo </a:t>
            </a:r>
            <a:endParaRPr b="1" i="0" sz="1700" u="none" cap="none" strike="noStrike">
              <a:solidFill>
                <a:srgbClr val="000000"/>
              </a:solidFill>
              <a:highlight>
                <a:srgbClr val="FCE5CD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9019326a2b2781_0"/>
          <p:cNvSpPr txBox="1"/>
          <p:nvPr>
            <p:ph type="title"/>
          </p:nvPr>
        </p:nvSpPr>
        <p:spPr>
          <a:xfrm>
            <a:off x="2345225" y="325400"/>
            <a:ext cx="6945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50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The Arm  </a:t>
            </a:r>
            <a:endParaRPr sz="4450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g359019326a2b2781_0"/>
          <p:cNvSpPr txBox="1"/>
          <p:nvPr>
            <p:ph idx="1" type="body"/>
          </p:nvPr>
        </p:nvSpPr>
        <p:spPr>
          <a:xfrm>
            <a:off x="1308975" y="1863725"/>
            <a:ext cx="8932500" cy="363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An aponeurotic sheet separating various muscles of the upper limbs, including lateral and medial humeral septa.</a:t>
            </a:r>
            <a:endParaRPr sz="26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 arm is located between the shoulder joint and elbow joint.</a:t>
            </a:r>
            <a:endParaRPr sz="26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It contains four main muscles.</a:t>
            </a:r>
            <a:endParaRPr sz="2600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6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>
                <a:latin typeface="Comfortaa"/>
                <a:ea typeface="Comfortaa"/>
                <a:cs typeface="Comfortaa"/>
                <a:sym typeface="Comfortaa"/>
              </a:rPr>
              <a:t>The lateral and medial </a:t>
            </a:r>
            <a:r>
              <a:rPr lang="en-US" sz="26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intermuscular septa</a:t>
            </a:r>
            <a:r>
              <a:rPr lang="en-US" sz="2600">
                <a:latin typeface="Comfortaa"/>
                <a:ea typeface="Comfortaa"/>
                <a:cs typeface="Comfortaa"/>
                <a:sym typeface="Comfortaa"/>
              </a:rPr>
              <a:t> divide the </a:t>
            </a:r>
            <a:r>
              <a:rPr lang="en-US" sz="26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distal part</a:t>
            </a:r>
            <a:r>
              <a:rPr lang="en-US" sz="26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2600">
                <a:latin typeface="Comfortaa"/>
                <a:ea typeface="Comfortaa"/>
                <a:cs typeface="Comfortaa"/>
                <a:sym typeface="Comfortaa"/>
              </a:rPr>
              <a:t>of the arm into two compartments</a:t>
            </a:r>
            <a:endParaRPr sz="2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2" name="Google Shape;112;g359019326a2b278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5421" y="414975"/>
            <a:ext cx="5512355" cy="415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59019326a2b2781_0"/>
          <p:cNvSpPr txBox="1"/>
          <p:nvPr/>
        </p:nvSpPr>
        <p:spPr>
          <a:xfrm>
            <a:off x="15030073" y="4572005"/>
            <a:ext cx="38319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Humerus</a:t>
            </a:r>
            <a:r>
              <a:rPr b="0" i="0" lang="en-U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59019326a2b2781_0"/>
          <p:cNvSpPr txBox="1"/>
          <p:nvPr/>
        </p:nvSpPr>
        <p:spPr>
          <a:xfrm>
            <a:off x="12897100" y="4572000"/>
            <a:ext cx="7776000" cy="5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Arm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g359019326a2b278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1182" y="5675484"/>
            <a:ext cx="5649074" cy="42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59019326a2b2781_0"/>
          <p:cNvSpPr/>
          <p:nvPr/>
        </p:nvSpPr>
        <p:spPr>
          <a:xfrm>
            <a:off x="2866500" y="6813000"/>
            <a:ext cx="2265900" cy="176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Anterior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(Flexor compartment)</a:t>
            </a:r>
            <a:r>
              <a:rPr b="0" i="0" lang="en-US" sz="2000" u="none" cap="none" strike="noStrike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000" u="none" cap="none" strike="noStrike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g359019326a2b2781_0"/>
          <p:cNvSpPr/>
          <p:nvPr/>
        </p:nvSpPr>
        <p:spPr>
          <a:xfrm>
            <a:off x="6045250" y="6813000"/>
            <a:ext cx="2265900" cy="176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Posterior 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(Extensor compartment)</a:t>
            </a:r>
            <a:r>
              <a:rPr b="0" i="0" lang="en-US" sz="2000" u="none" cap="none" strike="noStrike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2000" u="none" cap="none" strike="noStrike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g359019326a2b2781_0"/>
          <p:cNvSpPr txBox="1"/>
          <p:nvPr/>
        </p:nvSpPr>
        <p:spPr>
          <a:xfrm>
            <a:off x="8881788" y="3233575"/>
            <a:ext cx="23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59019326a2b2781_0"/>
          <p:cNvSpPr txBox="1"/>
          <p:nvPr/>
        </p:nvSpPr>
        <p:spPr>
          <a:xfrm>
            <a:off x="5258975" y="3464525"/>
            <a:ext cx="102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359019326a2b278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969" y="222128"/>
            <a:ext cx="1172508" cy="1395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359019326a2b2781_0"/>
          <p:cNvCxnSpPr>
            <a:stCxn id="111" idx="2"/>
            <a:endCxn id="116" idx="0"/>
          </p:cNvCxnSpPr>
          <p:nvPr/>
        </p:nvCxnSpPr>
        <p:spPr>
          <a:xfrm flipH="1">
            <a:off x="3999525" y="5500325"/>
            <a:ext cx="1775700" cy="131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" name="Google Shape;122;g359019326a2b2781_0"/>
          <p:cNvCxnSpPr>
            <a:stCxn id="111" idx="2"/>
            <a:endCxn id="117" idx="0"/>
          </p:cNvCxnSpPr>
          <p:nvPr/>
        </p:nvCxnSpPr>
        <p:spPr>
          <a:xfrm>
            <a:off x="5775225" y="5500325"/>
            <a:ext cx="1403100" cy="131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c3441f3c6b012e_9"/>
          <p:cNvSpPr txBox="1"/>
          <p:nvPr>
            <p:ph type="title"/>
          </p:nvPr>
        </p:nvSpPr>
        <p:spPr>
          <a:xfrm>
            <a:off x="1776675" y="305500"/>
            <a:ext cx="12525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50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1-Anterior Fascial Compartment</a:t>
            </a:r>
            <a:r>
              <a:rPr lang="en-US" sz="5050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5050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g70c3441f3c6b012e_9"/>
          <p:cNvSpPr txBox="1"/>
          <p:nvPr>
            <p:ph idx="1" type="body"/>
          </p:nvPr>
        </p:nvSpPr>
        <p:spPr>
          <a:xfrm>
            <a:off x="1776673" y="1842206"/>
            <a:ext cx="20202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AutoNum type="arabicPeriod"/>
            </a:pP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Muscles 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9" name="Google Shape;129;g70c3441f3c6b012e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3750" y="6129113"/>
            <a:ext cx="6859726" cy="36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c3441f3c6b012e_9"/>
          <p:cNvSpPr txBox="1"/>
          <p:nvPr>
            <p:ph idx="1" type="body"/>
          </p:nvPr>
        </p:nvSpPr>
        <p:spPr>
          <a:xfrm>
            <a:off x="5313063" y="1842200"/>
            <a:ext cx="29763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2. Blood vessels 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g70c3441f3c6b012e_9"/>
          <p:cNvSpPr txBox="1"/>
          <p:nvPr>
            <p:ph idx="1" type="body"/>
          </p:nvPr>
        </p:nvSpPr>
        <p:spPr>
          <a:xfrm>
            <a:off x="9594213" y="1809200"/>
            <a:ext cx="18141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latin typeface="Comfortaa"/>
                <a:ea typeface="Comfortaa"/>
                <a:cs typeface="Comfortaa"/>
                <a:sym typeface="Comfortaa"/>
              </a:rPr>
              <a:t>3. Nerves </a:t>
            </a:r>
            <a:endParaRPr sz="2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g70c3441f3c6b012e_9"/>
          <p:cNvSpPr/>
          <p:nvPr/>
        </p:nvSpPr>
        <p:spPr>
          <a:xfrm>
            <a:off x="1633700" y="2668488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Brachialis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g70c3441f3c6b012e_9"/>
          <p:cNvSpPr/>
          <p:nvPr/>
        </p:nvSpPr>
        <p:spPr>
          <a:xfrm>
            <a:off x="1633700" y="3974845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Biceps brachii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g70c3441f3c6b012e_9"/>
          <p:cNvSpPr/>
          <p:nvPr/>
        </p:nvSpPr>
        <p:spPr>
          <a:xfrm>
            <a:off x="1633700" y="5197450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Coracobrachialis</a:t>
            </a:r>
            <a:endParaRPr b="0" i="0" sz="19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g70c3441f3c6b012e_9"/>
          <p:cNvSpPr/>
          <p:nvPr/>
        </p:nvSpPr>
        <p:spPr>
          <a:xfrm>
            <a:off x="5409625" y="2668500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Basilic vein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g70c3441f3c6b012e_9"/>
          <p:cNvSpPr/>
          <p:nvPr/>
        </p:nvSpPr>
        <p:spPr>
          <a:xfrm>
            <a:off x="5289977" y="3974850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Brachial artery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g70c3441f3c6b012e_9"/>
          <p:cNvSpPr/>
          <p:nvPr/>
        </p:nvSpPr>
        <p:spPr>
          <a:xfrm>
            <a:off x="9266041" y="2668500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Radial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0c3441f3c6b012e_9"/>
          <p:cNvSpPr/>
          <p:nvPr/>
        </p:nvSpPr>
        <p:spPr>
          <a:xfrm>
            <a:off x="9266050" y="5083092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Median</a:t>
            </a:r>
            <a:endParaRPr b="0" i="0" sz="2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g70c3441f3c6b012e_9"/>
          <p:cNvSpPr/>
          <p:nvPr/>
        </p:nvSpPr>
        <p:spPr>
          <a:xfrm>
            <a:off x="9194975" y="3875800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Ulnar</a:t>
            </a:r>
            <a:r>
              <a:rPr b="0" i="0" lang="en-US" sz="1400" u="none" cap="none" strike="noStrike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C27B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70c3441f3c6b012e_9"/>
          <p:cNvSpPr/>
          <p:nvPr/>
        </p:nvSpPr>
        <p:spPr>
          <a:xfrm>
            <a:off x="9266050" y="6514975"/>
            <a:ext cx="2612574" cy="779112"/>
          </a:xfrm>
          <a:prstGeom prst="flowChartTerminator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Musculocutaneous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1" name="Google Shape;141;g70c3441f3c6b012e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869" y="344953"/>
            <a:ext cx="1172508" cy="139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g70c3441f3c6b012e_26"/>
          <p:cNvGraphicFramePr/>
          <p:nvPr/>
        </p:nvGraphicFramePr>
        <p:xfrm>
          <a:off x="8" y="9292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{2BBAAF0C-8348-496E-88DF-8E3871145E64}</a:tableStyleId>
              </a:tblPr>
              <a:tblGrid>
                <a:gridCol w="4572000"/>
                <a:gridCol w="4572000"/>
                <a:gridCol w="4572000"/>
                <a:gridCol w="4572000"/>
              </a:tblGrid>
              <a:tr h="704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Muscles 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Biceps Brachii 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Coracobrachialis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Brachialis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1552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Origin: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Long Head</a:t>
                      </a:r>
                      <a:r>
                        <a:rPr lang="en-US" sz="1800" u="none" cap="none" strike="noStrike">
                          <a:solidFill>
                            <a:srgbClr val="FF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(lateral head)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from </a:t>
                      </a:r>
                      <a:r>
                        <a:rPr lang="en-US" sz="1800" u="none" cap="none" strike="noStrike">
                          <a:solidFill>
                            <a:srgbClr val="E0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supraglenoid tubercle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scapula (intracapsular).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Short Head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from the tip of </a:t>
                      </a:r>
                      <a:r>
                        <a:rPr lang="en-US" sz="1800" u="none" cap="none" strike="noStrike">
                          <a:solidFill>
                            <a:srgbClr val="E0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coracoid process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scapula.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-The two heads join in the middle of the arm.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Tip of the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coracoid process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scapula (with short head of biceps brachii).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Front of the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half</a:t>
                      </a:r>
                      <a:r>
                        <a:rPr lang="en-US" sz="1800" u="none" cap="none" strike="noStrike">
                          <a:solidFill>
                            <a:srgbClr val="E0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humerus.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Insertion: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-Into the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part of the </a:t>
                      </a:r>
                      <a:r>
                        <a:rPr lang="en-US" sz="18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radial tuberosity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-Into the </a:t>
                      </a:r>
                      <a:r>
                        <a:rPr lang="en-US" sz="18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fascia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medial aspect of the forearm through </a:t>
                      </a:r>
                      <a:r>
                        <a:rPr lang="en-US" sz="18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bicipital aponeurosis.</a:t>
                      </a:r>
                      <a:endParaRPr sz="1800" u="none" cap="none" strike="noStrike">
                        <a:solidFill>
                          <a:srgbClr val="3D85C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Middle of the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side of the </a:t>
                      </a:r>
                      <a:r>
                        <a:rPr lang="en-US" sz="1800" u="none" cap="none" strike="noStrike">
                          <a:solidFill>
                            <a:srgbClr val="00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shaft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humerus.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surface of </a:t>
                      </a:r>
                      <a:r>
                        <a:rPr lang="en-US" sz="18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coronoid</a:t>
                      </a:r>
                      <a:r>
                        <a:rPr lang="en-US" sz="1800" u="none" cap="none" strike="noStrike">
                          <a:solidFill>
                            <a:srgbClr val="00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3D85C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process</a:t>
                      </a:r>
                      <a:r>
                        <a:rPr lang="en-US" sz="1800" u="none" cap="none" strike="noStrike">
                          <a:solidFill>
                            <a:srgbClr val="00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ulna.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supply: 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Musculocutaneous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-Musculocutaneous (</a:t>
                      </a:r>
                      <a:r>
                        <a:rPr lang="en-US" sz="18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part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). -Radial (</a:t>
                      </a:r>
                      <a:r>
                        <a:rPr lang="en-US" sz="18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</a:t>
                      </a:r>
                      <a:r>
                        <a:rPr lang="en-US" sz="1800" u="none" cap="none" strike="noStrike">
                          <a:solidFill>
                            <a:srgbClr val="FF00FF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C27BA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part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).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Action:</a:t>
                      </a:r>
                      <a:endParaRPr sz="2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Strong supinator of the forearm.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used in screwing Powerful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-flexor of elbow.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-Weak flexor of shoulder.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-Flexor.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-Weak adductor of the arm.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Strong flexor of the forearm.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Pictures:</a:t>
                      </a:r>
                      <a:endParaRPr sz="2600" u="none" cap="none" strike="noStrike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" name="Google Shape;147;g70c3441f3c6b012e_26"/>
          <p:cNvSpPr txBox="1"/>
          <p:nvPr/>
        </p:nvSpPr>
        <p:spPr>
          <a:xfrm>
            <a:off x="1581400" y="73473"/>
            <a:ext cx="1463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Muscles of anterior compartment </a:t>
            </a:r>
            <a:endParaRPr b="0" i="0" sz="40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8" name="Google Shape;148;g70c3441f3c6b012e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6150" y="6574200"/>
            <a:ext cx="986150" cy="800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g70c3441f3c6b012e_26"/>
          <p:cNvCxnSpPr>
            <a:endCxn id="148" idx="1"/>
          </p:cNvCxnSpPr>
          <p:nvPr/>
        </p:nvCxnSpPr>
        <p:spPr>
          <a:xfrm>
            <a:off x="7284450" y="6817200"/>
            <a:ext cx="701700" cy="15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50" name="Google Shape;150;g70c3441f3c6b012e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944" y="-603"/>
            <a:ext cx="1172508" cy="139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70c3441f3c6b012e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7442125"/>
            <a:ext cx="2291926" cy="257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70c3441f3c6b012e_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27600" y="7536000"/>
            <a:ext cx="1972099" cy="2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70c3441f3c6b012e_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840375" y="7650050"/>
            <a:ext cx="2043174" cy="215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70c3441f3c6b012e_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9399" y="7650050"/>
            <a:ext cx="1824052" cy="215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70c3441f3c6b012e_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424075" y="7979675"/>
            <a:ext cx="2291923" cy="172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70c3441f3c6b012e_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007923" y="7896325"/>
            <a:ext cx="2043176" cy="189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g70c3441f3c6b012e_41"/>
          <p:cNvGraphicFramePr/>
          <p:nvPr/>
        </p:nvGraphicFramePr>
        <p:xfrm>
          <a:off x="88815" y="378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{2BBAAF0C-8348-496E-88DF-8E3871145E64}</a:tableStyleId>
              </a:tblPr>
              <a:tblGrid>
                <a:gridCol w="3680175"/>
                <a:gridCol w="13520225"/>
              </a:tblGrid>
              <a:tr h="152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Origin: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fortaa"/>
                        <a:buAutoNum type="arabicPeriod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Long head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: from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infraglenoid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tubercle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scapula.</a:t>
                      </a:r>
                      <a:r>
                        <a:rPr lang="en-US" sz="1800" u="none" cap="none" strike="noStrike">
                          <a:solidFill>
                            <a:srgbClr val="CBD1D7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(1)</a:t>
                      </a:r>
                      <a:endParaRPr sz="1800" u="none" cap="none" strike="noStrike">
                        <a:solidFill>
                          <a:srgbClr val="CBD1D7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fortaa"/>
                        <a:buAutoNum type="arabicPeriod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 head: 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from the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half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the posterior surface of the shaft of the humerus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above the spiral groove.</a:t>
                      </a:r>
                      <a:r>
                        <a:rPr lang="en-US" sz="1800" u="none" cap="none" strike="noStrike">
                          <a:solidFill>
                            <a:srgbClr val="CBD1D7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(2)</a:t>
                      </a:r>
                      <a:endParaRPr sz="1800" u="none" cap="none" strike="noStrike">
                        <a:solidFill>
                          <a:srgbClr val="CBD1D7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omfortaa"/>
                        <a:buAutoNum type="arabicPeriod"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 head: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from the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lower half of the posterior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surface of the shaft of the humerus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below the spiral groove.</a:t>
                      </a:r>
                      <a:r>
                        <a:rPr lang="en-US" sz="1800" u="none" cap="none" strike="noStrike">
                          <a:solidFill>
                            <a:srgbClr val="B0B8C2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(3)</a:t>
                      </a:r>
                      <a:endParaRPr sz="1800" u="none" cap="none" strike="noStrike">
                        <a:solidFill>
                          <a:srgbClr val="B0B8C2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Insertion: 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Common tendon 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inserted into the upper surface of the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olecranon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process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ulna 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Nerve supply: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Radial nerve.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5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Action: 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Strong extensor of the elbow joint.</a:t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5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Pictures:</a:t>
                      </a:r>
                      <a:endParaRPr sz="26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2" name="Google Shape;162;g70c3441f3c6b012e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1272" y="677700"/>
            <a:ext cx="4287325" cy="27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70c3441f3c6b012e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59425" y="605500"/>
            <a:ext cx="4509576" cy="28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70c3441f3c6b012e_41"/>
          <p:cNvSpPr txBox="1"/>
          <p:nvPr/>
        </p:nvSpPr>
        <p:spPr>
          <a:xfrm>
            <a:off x="1616775" y="103375"/>
            <a:ext cx="1318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2-Posterior Fascial Compartment:</a:t>
            </a:r>
            <a:endParaRPr b="0" i="0" sz="30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g70c3441f3c6b012e_41"/>
          <p:cNvSpPr txBox="1"/>
          <p:nvPr/>
        </p:nvSpPr>
        <p:spPr>
          <a:xfrm>
            <a:off x="88831" y="2935663"/>
            <a:ext cx="15437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Triceps brachii:</a:t>
            </a:r>
            <a:endParaRPr b="0" i="0" sz="40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g70c3441f3c6b012e_41"/>
          <p:cNvSpPr txBox="1"/>
          <p:nvPr/>
        </p:nvSpPr>
        <p:spPr>
          <a:xfrm>
            <a:off x="1616775" y="749875"/>
            <a:ext cx="3809700" cy="215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1. Muscles :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Triceps brachii.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2. Vessels :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 Profunda brachii.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-Ulnar collateral arteries.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3. Nerves :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-Ulnar nerve. 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-Radial nerve.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7" name="Google Shape;167;g70c3441f3c6b012e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19" y="103378"/>
            <a:ext cx="1172508" cy="13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70c3441f3c6b012e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3950" y="8018775"/>
            <a:ext cx="10997676" cy="19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70c3441f3c6b012e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2025" y="1303900"/>
            <a:ext cx="4671099" cy="758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70c3441f3c6b012e_53"/>
          <p:cNvSpPr txBox="1"/>
          <p:nvPr/>
        </p:nvSpPr>
        <p:spPr>
          <a:xfrm>
            <a:off x="1456875" y="152400"/>
            <a:ext cx="1349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Cubital fossa:</a:t>
            </a:r>
            <a:endParaRPr b="0" i="0" sz="5000" u="none" cap="none" strike="noStrike">
              <a:solidFill>
                <a:srgbClr val="000000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5" name="Google Shape;175;g70c3441f3c6b012e_53"/>
          <p:cNvSpPr txBox="1"/>
          <p:nvPr/>
        </p:nvSpPr>
        <p:spPr>
          <a:xfrm>
            <a:off x="1350275" y="1303900"/>
            <a:ext cx="11148600" cy="180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is a an area of transition between the anatomical arm and the forearm, located as triangular depression on the anterior surface of the elbow joint.</a:t>
            </a:r>
            <a:endParaRPr b="0" i="0" sz="26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C27BA0"/>
                </a:solidFill>
                <a:latin typeface="Comfortaa"/>
                <a:ea typeface="Comfortaa"/>
                <a:cs typeface="Comfortaa"/>
                <a:sym typeface="Comfortaa"/>
              </a:rPr>
              <a:t>It is a triangular depression that lies in front of the elbow.</a:t>
            </a:r>
            <a:endParaRPr b="0" i="0" sz="2600" u="none" cap="none" strike="noStrike">
              <a:solidFill>
                <a:srgbClr val="C27BA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76" name="Google Shape;176;g70c3441f3c6b012e_53"/>
          <p:cNvGraphicFramePr/>
          <p:nvPr/>
        </p:nvGraphicFramePr>
        <p:xfrm>
          <a:off x="-12" y="339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{2BBAAF0C-8348-496E-88DF-8E3871145E64}</a:tableStyleId>
              </a:tblPr>
              <a:tblGrid>
                <a:gridCol w="2674250"/>
                <a:gridCol w="9824575"/>
              </a:tblGrid>
              <a:tr h="219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Boundaries: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Base: Line drawn through the two epicondyles of humerus.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Laterally: Brachioradialis.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Medially: Pronator teres.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Roof: Skin, superficial &amp; deep fascia and bicipital aponeurosis.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omfortaa"/>
                        <a:buAutoNum type="arabicPeriod"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Floor: Brachialis Medially and supinator Laterally.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Contents ( from the medial to lateral):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</a:t>
                      </a:r>
                      <a:r>
                        <a:rPr lang="en-US" sz="2000" u="none" cap="none" strike="noStrike">
                          <a:solidFill>
                            <a:srgbClr val="93C4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Median nerve.</a:t>
                      </a:r>
                      <a:endParaRPr sz="2000" u="none" cap="none" strike="noStrike">
                        <a:solidFill>
                          <a:srgbClr val="93C4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 </a:t>
                      </a:r>
                      <a:r>
                        <a:rPr lang="en-US" sz="2000" u="none" cap="none" strike="noStrike">
                          <a:solidFill>
                            <a:srgbClr val="CC4125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Brachial artery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divides into radial &amp; ulnar arteries. 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3. </a:t>
                      </a:r>
                      <a:r>
                        <a:rPr lang="en-US" sz="2000" u="none" cap="none" strike="noStrike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Biceps brachii</a:t>
                      </a: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tendon.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4. </a:t>
                      </a:r>
                      <a:r>
                        <a:rPr lang="en-US" sz="2000" u="none" cap="none" strike="noStrike">
                          <a:solidFill>
                            <a:srgbClr val="93C47D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Deep branch of radial nerve.</a:t>
                      </a:r>
                      <a:endParaRPr sz="2000" u="none" cap="none" strike="noStrike">
                        <a:solidFill>
                          <a:srgbClr val="93C47D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7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pictures: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7" name="Google Shape;177;g70c3441f3c6b012e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769" y="152403"/>
            <a:ext cx="1172508" cy="13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70c3441f3c6b012e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8225" y="7231100"/>
            <a:ext cx="9523025" cy="259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0c3441f3c6b012e_60"/>
          <p:cNvSpPr txBox="1"/>
          <p:nvPr/>
        </p:nvSpPr>
        <p:spPr>
          <a:xfrm>
            <a:off x="1313680" y="1324743"/>
            <a:ext cx="14630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50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Cubital fossa: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70c3441f3c6b012e_60"/>
          <p:cNvSpPr txBox="1"/>
          <p:nvPr/>
        </p:nvSpPr>
        <p:spPr>
          <a:xfrm>
            <a:off x="908425" y="2497025"/>
            <a:ext cx="10739400" cy="434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Clinical significance: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The brachial pulse can be felt by palpating immediately medial to the biceps tendon in the cubital fossa.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The median cubital vein is located superficially within the roof of the cubital fossa.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● It connects the basilic and cephalic veins. And can be accessed easily-this makes it a common site for venipuncture.</a:t>
            </a:r>
            <a:endParaRPr b="0" i="0" sz="30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5" name="Google Shape;185;g70c3441f3c6b012e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7750" y="5241225"/>
            <a:ext cx="6178825" cy="4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70c3441f3c6b012e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87481" y="969425"/>
            <a:ext cx="6159372" cy="40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70c3441f3c6b012e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169" y="205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70c3441f3c6b012e_60"/>
          <p:cNvSpPr txBox="1"/>
          <p:nvPr/>
        </p:nvSpPr>
        <p:spPr>
          <a:xfrm>
            <a:off x="1421325" y="363275"/>
            <a:ext cx="3375600" cy="47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IN BOYS SLIDE ONLY  </a:t>
            </a:r>
            <a:endParaRPr b="0" i="0" sz="19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769" y="318453"/>
            <a:ext cx="1172508" cy="13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 txBox="1"/>
          <p:nvPr/>
        </p:nvSpPr>
        <p:spPr>
          <a:xfrm>
            <a:off x="1868725" y="639013"/>
            <a:ext cx="3643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Comfortaa"/>
                <a:ea typeface="Comfortaa"/>
                <a:cs typeface="Comfortaa"/>
                <a:sym typeface="Comfortaa"/>
              </a:rPr>
              <a:t>CAPSULE:</a:t>
            </a:r>
            <a:endParaRPr b="0" i="0" sz="3700" u="none" cap="none" strike="noStrike">
              <a:solidFill>
                <a:schemeClr val="dk1"/>
              </a:solidFill>
              <a:highlight>
                <a:srgbClr val="EFEFE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95" name="Google Shape;195;p2"/>
          <p:cNvGraphicFramePr/>
          <p:nvPr/>
        </p:nvGraphicFramePr>
        <p:xfrm>
          <a:off x="1276900" y="2610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{2BBAAF0C-8348-496E-88DF-8E3871145E64}</a:tableStyleId>
              </a:tblPr>
              <a:tblGrid>
                <a:gridCol w="3315175"/>
                <a:gridCol w="3315175"/>
                <a:gridCol w="3315175"/>
              </a:tblGrid>
              <a:tr h="105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Capsule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above</a:t>
                      </a:r>
                      <a:endParaRPr sz="20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below</a:t>
                      </a:r>
                      <a:endParaRPr sz="23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28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Anteriorly</a:t>
                      </a:r>
                      <a:endParaRPr sz="22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 the </a:t>
                      </a: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humerus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along the </a:t>
                      </a:r>
                      <a:r>
                        <a:rPr b="1"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upper margins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</a:t>
                      </a: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coronoid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</a:t>
                      </a: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radial</a:t>
                      </a:r>
                      <a:r>
                        <a:rPr lang="en-US" sz="19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fossa</a:t>
                      </a:r>
                      <a:r>
                        <a:rPr lang="en-US" sz="1900" u="none" cap="none" strike="noStrike">
                          <a:solidFill>
                            <a:srgbClr val="FF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and to the front of the medial and lateral epicondyles.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 the margin of the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coronoid process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of the ulna and to the </a:t>
                      </a: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anular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</a:t>
                      </a: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ligament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, which surrounds the head of the radius.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u="none" cap="none" strike="noStrike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Posteriorly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 the margins of the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olecranon fossa 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the humerus.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To the upper margin and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sides of the </a:t>
                      </a: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olecranon process 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the ulna and to the </a:t>
                      </a:r>
                      <a:r>
                        <a:rPr lang="en-US" sz="1900" u="none" cap="none" strike="noStrike">
                          <a:solidFill>
                            <a:srgbClr val="CC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anular ligament</a:t>
                      </a:r>
                      <a:r>
                        <a:rPr lang="en-US" sz="1900" u="none" cap="none" strike="noStrik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2"/>
          <p:cNvSpPr txBox="1"/>
          <p:nvPr/>
        </p:nvSpPr>
        <p:spPr>
          <a:xfrm>
            <a:off x="4490700" y="740400"/>
            <a:ext cx="12185100" cy="1223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Font typeface="Comfortaa"/>
              <a:buChar char="●"/>
            </a:pPr>
            <a:r>
              <a:rPr b="0" i="0" lang="en-US" sz="1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 elbow joint has a capsule enclosing the joint. This in itself is strong and fibrous, strengthening the joint.</a:t>
            </a:r>
            <a:endParaRPr b="0" i="0" sz="17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700"/>
              <a:buFont typeface="Comfortaa"/>
              <a:buChar char="●"/>
            </a:pPr>
            <a:r>
              <a:rPr b="0" i="0" lang="en-US" sz="1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The joint capsule is thickened medially and laterally to form collateral ligaments, which stabilize the flexing and extending motion of the arm.</a:t>
            </a:r>
            <a:endParaRPr b="0" i="0" sz="1800" u="none" cap="none" strike="noStrike">
              <a:solidFill>
                <a:srgbClr val="3D85C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7" name="Google Shape;1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825" y="3982163"/>
            <a:ext cx="3383074" cy="23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61100" y="3721563"/>
            <a:ext cx="2327875" cy="248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52723" y="6861975"/>
            <a:ext cx="2876525" cy="311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33207" y="6861987"/>
            <a:ext cx="3208743" cy="234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"/>
          <p:cNvSpPr txBox="1"/>
          <p:nvPr/>
        </p:nvSpPr>
        <p:spPr>
          <a:xfrm>
            <a:off x="7907250" y="8617950"/>
            <a:ext cx="287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unular ligament:</a:t>
            </a:r>
            <a:r>
              <a:rPr b="0" i="0" lang="en-US" sz="1200" u="none" cap="none" strike="noStrike">
                <a:solidFill>
                  <a:srgbClr val="999999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is 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a strong band of fibers that encircles the head of the radius</a:t>
            </a:r>
            <a:endParaRPr b="0" i="0" sz="1400" u="none" cap="none" strike="noStrike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2021-11-18T04:04:26Z</dcterms:created>
  <dc:creator>Deema 2002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2021-11-18T00:00:00Z</vt:filetime>
  </property>
</Properties>
</file>