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18288000" cy="10287000"/>
  <p:embeddedFontLst>
    <p:embeddedFont>
      <p:font typeface="Caveat"/>
      <p:regular r:id="rId28"/>
      <p:bold r:id="rId29"/>
    </p:embeddedFont>
    <p:embeddedFont>
      <p:font typeface="Arial Narrow"/>
      <p:regular r:id="rId30"/>
      <p:bold r:id="rId31"/>
      <p:italic r:id="rId32"/>
      <p:boldItalic r:id="rId33"/>
    </p:embeddedFont>
    <p:embeddedFont>
      <p:font typeface="Comforta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36" roundtripDataSignature="AMtx7mi10IRfW5prtpxPT37++ws3yFFe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AED82D-04B1-48FA-9C8E-557E0E5B94F6}">
  <a:tblStyle styleId="{F5AED82D-04B1-48FA-9C8E-557E0E5B94F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aveat-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ve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5.xml"/><Relationship Id="rId33" Type="http://schemas.openxmlformats.org/officeDocument/2006/relationships/font" Target="fonts/ArialNarrow-boldItalic.fntdata"/><Relationship Id="rId10" Type="http://schemas.openxmlformats.org/officeDocument/2006/relationships/slide" Target="slides/slide4.xml"/><Relationship Id="rId32" Type="http://schemas.openxmlformats.org/officeDocument/2006/relationships/font" Target="fonts/ArialNarrow-italic.fntdata"/><Relationship Id="rId13" Type="http://schemas.openxmlformats.org/officeDocument/2006/relationships/slide" Target="slides/slide7.xml"/><Relationship Id="rId35" Type="http://schemas.openxmlformats.org/officeDocument/2006/relationships/font" Target="fonts/Comfortaa-bold.fntdata"/><Relationship Id="rId12" Type="http://schemas.openxmlformats.org/officeDocument/2006/relationships/slide" Target="slides/slide6.xml"/><Relationship Id="rId34" Type="http://schemas.openxmlformats.org/officeDocument/2006/relationships/font" Target="fonts/Comfortaa-regular.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103b4539990_1_30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103b4539990_1_30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4b8bfd3c7_0_26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4b8bfd3c7_0_26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4b8bfd3c7_0_26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4b8bfd3c7_0_26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04b8bfd3c7_0_353: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04b8bfd3c7_0_353: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4b8bfd3c7_0_36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04b8bfd3c7_0_36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4b8bfd3c7_0_27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4b8bfd3c7_0_27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02eca28fcb_0_6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02eca28fcb_0_6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02eca28fcb_0_6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02eca28fcb_0_6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02eca28fcb_0_7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02eca28fcb_0_7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fe37352d7_0_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fe37352d7_0_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3b4539990_1_47: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g103b4539990_1_47: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03b4539990_1_168: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0" name="Google Shape;450;g103b4539990_1_16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03b4539990_1_382: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3" name="Google Shape;533;g103b4539990_1_3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4b8bfd3c7_0_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4b8bfd3c7_0_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4b8bfd3c7_0_15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4b8bfd3c7_0_15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04b8bfd3c7_0_1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04b8bfd3c7_0_1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4b8bfd3c7_0_2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4b8bfd3c7_0_2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4b8bfd3c7_0_207: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4b8bfd3c7_0_207: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4b8bfd3c7_0_21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04b8bfd3c7_0_21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4b8bfd3c7_0_2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04b8bfd3c7_0_2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15"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b="0" l="0" r="0" t="0"/>
          <a:stretch/>
        </p:blipFill>
        <p:spPr>
          <a:xfrm>
            <a:off x="12645411" y="643388"/>
            <a:ext cx="4038599" cy="2984273"/>
          </a:xfrm>
          <a:prstGeom prst="rect">
            <a:avLst/>
          </a:prstGeom>
          <a:noFill/>
          <a:ln>
            <a:noFill/>
          </a:ln>
        </p:spPr>
      </p:pic>
      <p:pic>
        <p:nvPicPr>
          <p:cNvPr id="17" name="Google Shape;17;p6"/>
          <p:cNvPicPr preferRelativeResize="0"/>
          <p:nvPr/>
        </p:nvPicPr>
        <p:blipFill rotWithShape="1">
          <a:blip r:embed="rId3">
            <a:alphaModFix/>
          </a:blip>
          <a:srcRect b="0" l="0" r="0" t="0"/>
          <a:stretch/>
        </p:blipFill>
        <p:spPr>
          <a:xfrm>
            <a:off x="1351352" y="643388"/>
            <a:ext cx="4419599" cy="3219449"/>
          </a:xfrm>
          <a:prstGeom prst="rect">
            <a:avLst/>
          </a:prstGeom>
          <a:noFill/>
          <a:ln>
            <a:noFill/>
          </a:ln>
        </p:spPr>
      </p:pic>
      <p:sp>
        <p:nvSpPr>
          <p:cNvPr id="18" name="Google Shape;18;p6"/>
          <p:cNvSpPr txBox="1"/>
          <p:nvPr>
            <p:ph type="title"/>
          </p:nvPr>
        </p:nvSpPr>
        <p:spPr>
          <a:xfrm>
            <a:off x="4975771" y="562805"/>
            <a:ext cx="8336457" cy="11931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7650">
                <a:solidFill>
                  <a:srgbClr val="FDB48F"/>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7"/>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8"/>
          <p:cNvSpPr txBox="1"/>
          <p:nvPr>
            <p:ph type="title"/>
          </p:nvPr>
        </p:nvSpPr>
        <p:spPr>
          <a:xfrm>
            <a:off x="4975771" y="562805"/>
            <a:ext cx="8336457" cy="11931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7650">
                <a:solidFill>
                  <a:srgbClr val="FDB48F"/>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9"/>
          <p:cNvSpPr txBox="1"/>
          <p:nvPr>
            <p:ph type="title"/>
          </p:nvPr>
        </p:nvSpPr>
        <p:spPr>
          <a:xfrm>
            <a:off x="4975771" y="562805"/>
            <a:ext cx="8336457" cy="11931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7650">
                <a:solidFill>
                  <a:srgbClr val="FDB48F"/>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9"/>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4975771" y="562805"/>
            <a:ext cx="8336457" cy="119316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7650" u="none" cap="none" strike="noStrike">
                <a:solidFill>
                  <a:srgbClr val="FDB48F"/>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hyperlink" Target="https://docs.google.com/presentation/d/1TqFrwJwPpNRkeuXhJK_mTytLGLo_bK_J-sNgo7wsKlg/edit" TargetMode="External"/><Relationship Id="rId6" Type="http://schemas.openxmlformats.org/officeDocument/2006/relationships/hyperlink" Target="https://docs.google.com/presentation/d/1-4XrHk0ehAoa1huxbkdu8f-g6-YBr_Q3-rzzQcLIhVs/edit" TargetMode="External"/><Relationship Id="rId7" Type="http://schemas.openxmlformats.org/officeDocument/2006/relationships/image" Target="../media/image1.pn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3.png"/><Relationship Id="rId5"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0.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hyperlink" Target="https://youtu.be/LPOK2jLNAs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hyperlink" Target="https://youtu.be/EOwY7B-HAn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hyperlink" Target="https://youtu.be/UUfYwYWVfW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hyperlink" Target="https://youtu.be/D0Vq-vnMrX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17.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pic>
        <p:nvPicPr>
          <p:cNvPr id="46" name="Google Shape;46;g103b4539990_1_309"/>
          <p:cNvPicPr preferRelativeResize="0"/>
          <p:nvPr/>
        </p:nvPicPr>
        <p:blipFill rotWithShape="1">
          <a:blip r:embed="rId3">
            <a:alphaModFix/>
          </a:blip>
          <a:srcRect b="0" l="0" r="0" t="0"/>
          <a:stretch/>
        </p:blipFill>
        <p:spPr>
          <a:xfrm>
            <a:off x="8780" y="1677408"/>
            <a:ext cx="4694866" cy="8597901"/>
          </a:xfrm>
          <a:prstGeom prst="rect">
            <a:avLst/>
          </a:prstGeom>
          <a:noFill/>
          <a:ln>
            <a:noFill/>
          </a:ln>
        </p:spPr>
      </p:pic>
      <p:pic>
        <p:nvPicPr>
          <p:cNvPr id="47" name="Google Shape;47;g103b4539990_1_309"/>
          <p:cNvPicPr preferRelativeResize="0"/>
          <p:nvPr/>
        </p:nvPicPr>
        <p:blipFill rotWithShape="1">
          <a:blip r:embed="rId4">
            <a:alphaModFix/>
          </a:blip>
          <a:srcRect b="0" l="0" r="0" t="0"/>
          <a:stretch/>
        </p:blipFill>
        <p:spPr>
          <a:xfrm>
            <a:off x="17221334" y="24430"/>
            <a:ext cx="1039163" cy="5180357"/>
          </a:xfrm>
          <a:prstGeom prst="rect">
            <a:avLst/>
          </a:prstGeom>
          <a:noFill/>
          <a:ln>
            <a:noFill/>
          </a:ln>
        </p:spPr>
      </p:pic>
      <p:sp>
        <p:nvSpPr>
          <p:cNvPr id="48" name="Google Shape;48;g103b4539990_1_309"/>
          <p:cNvSpPr txBox="1"/>
          <p:nvPr/>
        </p:nvSpPr>
        <p:spPr>
          <a:xfrm>
            <a:off x="14121585" y="7499557"/>
            <a:ext cx="3604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omfortaa"/>
                <a:ea typeface="Comfortaa"/>
                <a:cs typeface="Comfortaa"/>
                <a:sym typeface="Comfortaa"/>
              </a:rPr>
              <a:t>Color index:</a:t>
            </a:r>
            <a:endParaRPr b="1"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US" sz="1800">
                <a:latin typeface="Comfortaa"/>
                <a:ea typeface="Comfortaa"/>
                <a:cs typeface="Comfortaa"/>
                <a:sym typeface="Comfortaa"/>
              </a:rPr>
              <a:t>Main </a:t>
            </a:r>
            <a:r>
              <a:rPr lang="en-US" sz="1800">
                <a:latin typeface="Comfortaa"/>
                <a:ea typeface="Comfortaa"/>
                <a:cs typeface="Comfortaa"/>
                <a:sym typeface="Comfortaa"/>
              </a:rPr>
              <a:t>text</a:t>
            </a:r>
            <a:endParaRPr sz="1800">
              <a:solidFill>
                <a:srgbClr val="CC0000"/>
              </a:solidFill>
              <a:latin typeface="Comfortaa"/>
              <a:ea typeface="Comfortaa"/>
              <a:cs typeface="Comfortaa"/>
              <a:sym typeface="Comfortaa"/>
            </a:endParaRPr>
          </a:p>
          <a:p>
            <a:pPr indent="-342900" lvl="0" marL="457200" rtl="0" algn="l">
              <a:spcBef>
                <a:spcPts val="0"/>
              </a:spcBef>
              <a:spcAft>
                <a:spcPts val="0"/>
              </a:spcAft>
              <a:buClr>
                <a:srgbClr val="CC0000"/>
              </a:buClr>
              <a:buSzPts val="1800"/>
              <a:buFont typeface="Comfortaa"/>
              <a:buChar char="●"/>
            </a:pPr>
            <a:r>
              <a:rPr lang="en-US" sz="1800">
                <a:solidFill>
                  <a:srgbClr val="CC0000"/>
                </a:solidFill>
                <a:latin typeface="Comfortaa"/>
                <a:ea typeface="Comfortaa"/>
                <a:cs typeface="Comfortaa"/>
                <a:sym typeface="Comfortaa"/>
              </a:rPr>
              <a:t>Important </a:t>
            </a:r>
            <a:endParaRPr sz="1800">
              <a:solidFill>
                <a:srgbClr val="CC0000"/>
              </a:solidFill>
              <a:latin typeface="Comfortaa"/>
              <a:ea typeface="Comfortaa"/>
              <a:cs typeface="Comfortaa"/>
              <a:sym typeface="Comfortaa"/>
            </a:endParaRPr>
          </a:p>
          <a:p>
            <a:pPr indent="-342900" lvl="0" marL="457200" rtl="0" algn="l">
              <a:spcBef>
                <a:spcPts val="0"/>
              </a:spcBef>
              <a:spcAft>
                <a:spcPts val="0"/>
              </a:spcAft>
              <a:buClr>
                <a:srgbClr val="38761D"/>
              </a:buClr>
              <a:buSzPts val="1800"/>
              <a:buFont typeface="Comfortaa"/>
              <a:buChar char="●"/>
            </a:pPr>
            <a:r>
              <a:rPr lang="en-US" sz="1800">
                <a:solidFill>
                  <a:srgbClr val="38761D"/>
                </a:solidFill>
                <a:latin typeface="Comfortaa"/>
                <a:ea typeface="Comfortaa"/>
                <a:cs typeface="Comfortaa"/>
                <a:sym typeface="Comfortaa"/>
              </a:rPr>
              <a:t>Doctors notes</a:t>
            </a:r>
            <a:endParaRPr sz="1800">
              <a:solidFill>
                <a:srgbClr val="38761D"/>
              </a:solidFill>
              <a:latin typeface="Comfortaa"/>
              <a:ea typeface="Comfortaa"/>
              <a:cs typeface="Comfortaa"/>
              <a:sym typeface="Comfortaa"/>
            </a:endParaRPr>
          </a:p>
          <a:p>
            <a:pPr indent="-342900" lvl="0" marL="457200" rtl="0" algn="l">
              <a:spcBef>
                <a:spcPts val="0"/>
              </a:spcBef>
              <a:spcAft>
                <a:spcPts val="0"/>
              </a:spcAft>
              <a:buClr>
                <a:srgbClr val="C27BA0"/>
              </a:buClr>
              <a:buSzPts val="1800"/>
              <a:buFont typeface="Comfortaa"/>
              <a:buChar char="●"/>
            </a:pPr>
            <a:r>
              <a:rPr lang="en-US" sz="1800">
                <a:solidFill>
                  <a:srgbClr val="C27BA0"/>
                </a:solidFill>
                <a:latin typeface="Comfortaa"/>
                <a:ea typeface="Comfortaa"/>
                <a:cs typeface="Comfortaa"/>
                <a:sym typeface="Comfortaa"/>
              </a:rPr>
              <a:t>Female slides only</a:t>
            </a:r>
            <a:endParaRPr sz="1800">
              <a:solidFill>
                <a:srgbClr val="C27BA0"/>
              </a:solidFill>
              <a:latin typeface="Comfortaa"/>
              <a:ea typeface="Comfortaa"/>
              <a:cs typeface="Comfortaa"/>
              <a:sym typeface="Comfortaa"/>
            </a:endParaRPr>
          </a:p>
          <a:p>
            <a:pPr indent="-342900" lvl="0" marL="457200" rtl="0" algn="l">
              <a:spcBef>
                <a:spcPts val="0"/>
              </a:spcBef>
              <a:spcAft>
                <a:spcPts val="0"/>
              </a:spcAft>
              <a:buClr>
                <a:srgbClr val="3D85C6"/>
              </a:buClr>
              <a:buSzPts val="1800"/>
              <a:buFont typeface="Comfortaa"/>
              <a:buChar char="●"/>
            </a:pPr>
            <a:r>
              <a:rPr lang="en-US" sz="1800">
                <a:solidFill>
                  <a:srgbClr val="3D85C6"/>
                </a:solidFill>
                <a:latin typeface="Comfortaa"/>
                <a:ea typeface="Comfortaa"/>
                <a:cs typeface="Comfortaa"/>
                <a:sym typeface="Comfortaa"/>
              </a:rPr>
              <a:t>Male slides only </a:t>
            </a:r>
            <a:endParaRPr sz="1800">
              <a:solidFill>
                <a:srgbClr val="3D85C6"/>
              </a:solidFill>
              <a:latin typeface="Comfortaa"/>
              <a:ea typeface="Comfortaa"/>
              <a:cs typeface="Comfortaa"/>
              <a:sym typeface="Comfortaa"/>
            </a:endParaRPr>
          </a:p>
          <a:p>
            <a:pPr indent="-342900" lvl="0" marL="457200" rtl="0" algn="l">
              <a:spcBef>
                <a:spcPts val="0"/>
              </a:spcBef>
              <a:spcAft>
                <a:spcPts val="0"/>
              </a:spcAft>
              <a:buClr>
                <a:srgbClr val="999999"/>
              </a:buClr>
              <a:buSzPts val="1800"/>
              <a:buFont typeface="Comfortaa"/>
              <a:buChar char="●"/>
            </a:pPr>
            <a:r>
              <a:rPr lang="en-US" sz="1800">
                <a:solidFill>
                  <a:srgbClr val="999999"/>
                </a:solidFill>
                <a:latin typeface="Comfortaa"/>
                <a:ea typeface="Comfortaa"/>
                <a:cs typeface="Comfortaa"/>
                <a:sym typeface="Comfortaa"/>
              </a:rPr>
              <a:t>Extra</a:t>
            </a:r>
            <a:endParaRPr sz="1800">
              <a:solidFill>
                <a:srgbClr val="999999"/>
              </a:solidFill>
              <a:latin typeface="Comfortaa"/>
              <a:ea typeface="Comfortaa"/>
              <a:cs typeface="Comfortaa"/>
              <a:sym typeface="Comfortaa"/>
            </a:endParaRPr>
          </a:p>
        </p:txBody>
      </p:sp>
      <p:grpSp>
        <p:nvGrpSpPr>
          <p:cNvPr id="49" name="Google Shape;49;g103b4539990_1_309"/>
          <p:cNvGrpSpPr/>
          <p:nvPr/>
        </p:nvGrpSpPr>
        <p:grpSpPr>
          <a:xfrm>
            <a:off x="13358740" y="6633124"/>
            <a:ext cx="624968" cy="535732"/>
            <a:chOff x="7513884" y="2448269"/>
            <a:chExt cx="363184" cy="338792"/>
          </a:xfrm>
        </p:grpSpPr>
        <p:sp>
          <p:nvSpPr>
            <p:cNvPr id="50" name="Google Shape;50;g103b4539990_1_309"/>
            <p:cNvSpPr/>
            <p:nvPr/>
          </p:nvSpPr>
          <p:spPr>
            <a:xfrm>
              <a:off x="7666316" y="2448269"/>
              <a:ext cx="210753" cy="206954"/>
            </a:xfrm>
            <a:custGeom>
              <a:rect b="b" l="l" r="r" t="t"/>
              <a:pathLst>
                <a:path extrusionOk="0" h="7899" w="8044">
                  <a:moveTo>
                    <a:pt x="5680" y="0"/>
                  </a:moveTo>
                  <a:cubicBezTo>
                    <a:pt x="5491" y="0"/>
                    <a:pt x="5302" y="72"/>
                    <a:pt x="5158" y="216"/>
                  </a:cubicBezTo>
                  <a:lnTo>
                    <a:pt x="289" y="5085"/>
                  </a:lnTo>
                  <a:cubicBezTo>
                    <a:pt x="1" y="5373"/>
                    <a:pt x="1" y="5843"/>
                    <a:pt x="289" y="6130"/>
                  </a:cubicBezTo>
                  <a:lnTo>
                    <a:pt x="1851" y="7683"/>
                  </a:lnTo>
                  <a:cubicBezTo>
                    <a:pt x="1995" y="7827"/>
                    <a:pt x="2182" y="7899"/>
                    <a:pt x="2370" y="7899"/>
                  </a:cubicBezTo>
                  <a:cubicBezTo>
                    <a:pt x="2558" y="7899"/>
                    <a:pt x="2747" y="7827"/>
                    <a:pt x="2896" y="7683"/>
                  </a:cubicBezTo>
                  <a:lnTo>
                    <a:pt x="7756" y="2814"/>
                  </a:lnTo>
                  <a:cubicBezTo>
                    <a:pt x="8043" y="2526"/>
                    <a:pt x="8043" y="2066"/>
                    <a:pt x="7756" y="1778"/>
                  </a:cubicBezTo>
                  <a:lnTo>
                    <a:pt x="6203" y="216"/>
                  </a:lnTo>
                  <a:cubicBezTo>
                    <a:pt x="6059" y="72"/>
                    <a:pt x="5870" y="0"/>
                    <a:pt x="568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1" name="Google Shape;51;g103b4539990_1_309"/>
            <p:cNvSpPr/>
            <p:nvPr/>
          </p:nvSpPr>
          <p:spPr>
            <a:xfrm>
              <a:off x="7691442" y="2471482"/>
              <a:ext cx="185627" cy="183741"/>
            </a:xfrm>
            <a:custGeom>
              <a:rect b="b" l="l" r="r" t="t"/>
              <a:pathLst>
                <a:path extrusionOk="0" h="7013" w="7085">
                  <a:moveTo>
                    <a:pt x="5915" y="1"/>
                  </a:moveTo>
                  <a:lnTo>
                    <a:pt x="5920" y="7"/>
                  </a:lnTo>
                  <a:lnTo>
                    <a:pt x="5920" y="7"/>
                  </a:lnTo>
                  <a:cubicBezTo>
                    <a:pt x="5918" y="5"/>
                    <a:pt x="5917" y="3"/>
                    <a:pt x="5915" y="1"/>
                  </a:cubicBezTo>
                  <a:close/>
                  <a:moveTo>
                    <a:pt x="5920" y="7"/>
                  </a:moveTo>
                  <a:cubicBezTo>
                    <a:pt x="6202" y="295"/>
                    <a:pt x="6200" y="760"/>
                    <a:pt x="5915" y="1046"/>
                  </a:cubicBezTo>
                  <a:lnTo>
                    <a:pt x="1045" y="5915"/>
                  </a:lnTo>
                  <a:cubicBezTo>
                    <a:pt x="902" y="6059"/>
                    <a:pt x="715" y="6131"/>
                    <a:pt x="526" y="6131"/>
                  </a:cubicBezTo>
                  <a:cubicBezTo>
                    <a:pt x="338" y="6131"/>
                    <a:pt x="149" y="6059"/>
                    <a:pt x="0" y="5915"/>
                  </a:cubicBezTo>
                  <a:lnTo>
                    <a:pt x="0" y="5915"/>
                  </a:lnTo>
                  <a:lnTo>
                    <a:pt x="892" y="6797"/>
                  </a:lnTo>
                  <a:cubicBezTo>
                    <a:pt x="1036" y="6941"/>
                    <a:pt x="1223" y="7013"/>
                    <a:pt x="1410" y="7013"/>
                  </a:cubicBezTo>
                  <a:cubicBezTo>
                    <a:pt x="1596" y="7013"/>
                    <a:pt x="1783" y="6941"/>
                    <a:pt x="1927" y="6797"/>
                  </a:cubicBezTo>
                  <a:lnTo>
                    <a:pt x="6797" y="1928"/>
                  </a:lnTo>
                  <a:cubicBezTo>
                    <a:pt x="7084" y="1640"/>
                    <a:pt x="7084" y="1180"/>
                    <a:pt x="6797" y="892"/>
                  </a:cubicBezTo>
                  <a:lnTo>
                    <a:pt x="5920" y="7"/>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2" name="Google Shape;52;g103b4539990_1_309"/>
            <p:cNvSpPr/>
            <p:nvPr/>
          </p:nvSpPr>
          <p:spPr>
            <a:xfrm>
              <a:off x="7755972" y="2483298"/>
              <a:ext cx="84416" cy="84154"/>
            </a:xfrm>
            <a:custGeom>
              <a:rect b="b" l="l" r="r" t="t"/>
              <a:pathLst>
                <a:path extrusionOk="0" h="3212" w="3222">
                  <a:moveTo>
                    <a:pt x="624" y="0"/>
                  </a:moveTo>
                  <a:lnTo>
                    <a:pt x="1" y="614"/>
                  </a:lnTo>
                  <a:lnTo>
                    <a:pt x="2599" y="3212"/>
                  </a:lnTo>
                  <a:lnTo>
                    <a:pt x="3222" y="2589"/>
                  </a:lnTo>
                  <a:lnTo>
                    <a:pt x="624" y="0"/>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3" name="Google Shape;53;g103b4539990_1_309"/>
            <p:cNvSpPr/>
            <p:nvPr/>
          </p:nvSpPr>
          <p:spPr>
            <a:xfrm>
              <a:off x="7800931" y="2528258"/>
              <a:ext cx="39457" cy="39195"/>
            </a:xfrm>
            <a:custGeom>
              <a:rect b="b" l="l" r="r" t="t"/>
              <a:pathLst>
                <a:path extrusionOk="0" h="1496" w="1506">
                  <a:moveTo>
                    <a:pt x="614" y="0"/>
                  </a:moveTo>
                  <a:lnTo>
                    <a:pt x="1" y="614"/>
                  </a:lnTo>
                  <a:lnTo>
                    <a:pt x="883" y="1496"/>
                  </a:lnTo>
                  <a:lnTo>
                    <a:pt x="1506" y="882"/>
                  </a:lnTo>
                  <a:lnTo>
                    <a:pt x="614" y="0"/>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4" name="Google Shape;54;g103b4539990_1_309"/>
            <p:cNvSpPr/>
            <p:nvPr/>
          </p:nvSpPr>
          <p:spPr>
            <a:xfrm>
              <a:off x="7513884" y="2611888"/>
              <a:ext cx="195662" cy="175068"/>
            </a:xfrm>
            <a:custGeom>
              <a:rect b="b" l="l" r="r" t="t"/>
              <a:pathLst>
                <a:path extrusionOk="0" h="6682" w="7468">
                  <a:moveTo>
                    <a:pt x="6231" y="0"/>
                  </a:moveTo>
                  <a:lnTo>
                    <a:pt x="1" y="6231"/>
                  </a:lnTo>
                  <a:cubicBezTo>
                    <a:pt x="84" y="6538"/>
                    <a:pt x="472" y="6682"/>
                    <a:pt x="1011" y="6682"/>
                  </a:cubicBezTo>
                  <a:cubicBezTo>
                    <a:pt x="2642" y="6682"/>
                    <a:pt x="5653" y="5363"/>
                    <a:pt x="5761" y="3259"/>
                  </a:cubicBezTo>
                  <a:cubicBezTo>
                    <a:pt x="5790" y="3010"/>
                    <a:pt x="5905" y="2780"/>
                    <a:pt x="6097" y="2617"/>
                  </a:cubicBezTo>
                  <a:lnTo>
                    <a:pt x="7468" y="1237"/>
                  </a:lnTo>
                  <a:lnTo>
                    <a:pt x="6231" y="0"/>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5" name="Google Shape;55;g103b4539990_1_309"/>
            <p:cNvSpPr/>
            <p:nvPr/>
          </p:nvSpPr>
          <p:spPr>
            <a:xfrm>
              <a:off x="7513884" y="2626691"/>
              <a:ext cx="195426" cy="160370"/>
            </a:xfrm>
            <a:custGeom>
              <a:rect b="b" l="l" r="r" t="t"/>
              <a:pathLst>
                <a:path extrusionOk="0" h="6121" w="7459">
                  <a:moveTo>
                    <a:pt x="6787" y="1"/>
                  </a:moveTo>
                  <a:lnTo>
                    <a:pt x="5407" y="1371"/>
                  </a:lnTo>
                  <a:cubicBezTo>
                    <a:pt x="5225" y="1534"/>
                    <a:pt x="5110" y="1764"/>
                    <a:pt x="5081" y="2014"/>
                  </a:cubicBezTo>
                  <a:cubicBezTo>
                    <a:pt x="4968" y="4114"/>
                    <a:pt x="1958" y="5437"/>
                    <a:pt x="326" y="5437"/>
                  </a:cubicBezTo>
                  <a:cubicBezTo>
                    <a:pt x="297" y="5437"/>
                    <a:pt x="268" y="5436"/>
                    <a:pt x="240" y="5436"/>
                  </a:cubicBezTo>
                  <a:lnTo>
                    <a:pt x="1" y="5675"/>
                  </a:lnTo>
                  <a:cubicBezTo>
                    <a:pt x="81" y="5978"/>
                    <a:pt x="465" y="6121"/>
                    <a:pt x="1000" y="6121"/>
                  </a:cubicBezTo>
                  <a:cubicBezTo>
                    <a:pt x="2628" y="6121"/>
                    <a:pt x="5653" y="4801"/>
                    <a:pt x="5761" y="2694"/>
                  </a:cubicBezTo>
                  <a:cubicBezTo>
                    <a:pt x="5790" y="2455"/>
                    <a:pt x="5905" y="2225"/>
                    <a:pt x="6087" y="2052"/>
                  </a:cubicBezTo>
                  <a:lnTo>
                    <a:pt x="7458" y="681"/>
                  </a:lnTo>
                  <a:lnTo>
                    <a:pt x="6787"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grpSp>
      <p:sp>
        <p:nvSpPr>
          <p:cNvPr id="56" name="Google Shape;56;g103b4539990_1_309">
            <a:hlinkClick r:id="rId5"/>
          </p:cNvPr>
          <p:cNvSpPr txBox="1"/>
          <p:nvPr/>
        </p:nvSpPr>
        <p:spPr>
          <a:xfrm>
            <a:off x="13983316" y="6633082"/>
            <a:ext cx="3493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u="sng">
                <a:highlight>
                  <a:srgbClr val="FCE5CD"/>
                </a:highlight>
                <a:latin typeface="Comfortaa"/>
                <a:ea typeface="Comfortaa"/>
                <a:cs typeface="Comfortaa"/>
                <a:sym typeface="Comfortaa"/>
              </a:rPr>
              <a:t>Editing file</a:t>
            </a:r>
            <a:endParaRPr sz="3000" u="sng">
              <a:highlight>
                <a:srgbClr val="FCE5CD"/>
              </a:highlight>
              <a:latin typeface="Comfortaa"/>
              <a:ea typeface="Comfortaa"/>
              <a:cs typeface="Comfortaa"/>
              <a:sym typeface="Comfortaa"/>
            </a:endParaRPr>
          </a:p>
        </p:txBody>
      </p:sp>
      <p:pic>
        <p:nvPicPr>
          <p:cNvPr id="57" name="Google Shape;57;g103b4539990_1_309">
            <a:hlinkClick r:id="rId6"/>
          </p:cNvPr>
          <p:cNvPicPr preferRelativeResize="0"/>
          <p:nvPr/>
        </p:nvPicPr>
        <p:blipFill rotWithShape="1">
          <a:blip r:embed="rId7">
            <a:alphaModFix/>
          </a:blip>
          <a:srcRect b="0" l="0" r="0" t="0"/>
          <a:stretch/>
        </p:blipFill>
        <p:spPr>
          <a:xfrm>
            <a:off x="13651045" y="-642629"/>
            <a:ext cx="4847402" cy="4847402"/>
          </a:xfrm>
          <a:prstGeom prst="rect">
            <a:avLst/>
          </a:prstGeom>
          <a:noFill/>
          <a:ln>
            <a:noFill/>
          </a:ln>
        </p:spPr>
      </p:pic>
      <p:pic>
        <p:nvPicPr>
          <p:cNvPr id="58" name="Google Shape;58;g103b4539990_1_309"/>
          <p:cNvPicPr preferRelativeResize="0"/>
          <p:nvPr/>
        </p:nvPicPr>
        <p:blipFill>
          <a:blip r:embed="rId8">
            <a:alphaModFix/>
          </a:blip>
          <a:stretch>
            <a:fillRect/>
          </a:stretch>
        </p:blipFill>
        <p:spPr>
          <a:xfrm>
            <a:off x="12584492" y="542874"/>
            <a:ext cx="2523400" cy="2476400"/>
          </a:xfrm>
          <a:prstGeom prst="rect">
            <a:avLst/>
          </a:prstGeom>
          <a:noFill/>
          <a:ln>
            <a:noFill/>
          </a:ln>
        </p:spPr>
      </p:pic>
      <p:sp>
        <p:nvSpPr>
          <p:cNvPr id="59" name="Google Shape;59;g103b4539990_1_309"/>
          <p:cNvSpPr txBox="1"/>
          <p:nvPr/>
        </p:nvSpPr>
        <p:spPr>
          <a:xfrm>
            <a:off x="3429012" y="3659500"/>
            <a:ext cx="9199200" cy="232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B45F06"/>
                </a:solidFill>
                <a:latin typeface="Comfortaa"/>
                <a:ea typeface="Comfortaa"/>
                <a:cs typeface="Comfortaa"/>
                <a:sym typeface="Comfortaa"/>
              </a:rPr>
              <a:t>L</a:t>
            </a:r>
            <a:r>
              <a:rPr lang="en-US" sz="3500">
                <a:solidFill>
                  <a:srgbClr val="B45F06"/>
                </a:solidFill>
                <a:latin typeface="Comfortaa"/>
                <a:ea typeface="Comfortaa"/>
                <a:cs typeface="Comfortaa"/>
                <a:sym typeface="Comfortaa"/>
              </a:rPr>
              <a:t>7</a:t>
            </a:r>
            <a:endParaRPr b="0" i="0" sz="3500" u="none" cap="none" strike="noStrike">
              <a:solidFill>
                <a:srgbClr val="B45F06"/>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3500"/>
              <a:buFont typeface="Arial"/>
              <a:buNone/>
            </a:pPr>
            <a:r>
              <a:rPr lang="en-US" sz="5200">
                <a:solidFill>
                  <a:srgbClr val="B45F06"/>
                </a:solidFill>
                <a:latin typeface="Comfortaa"/>
                <a:ea typeface="Comfortaa"/>
                <a:cs typeface="Comfortaa"/>
                <a:sym typeface="Comfortaa"/>
              </a:rPr>
              <a:t>Vascular Anatomy of the Upper Limb</a:t>
            </a:r>
            <a:endParaRPr b="0" i="0" sz="5200" u="none" cap="none" strike="noStrike">
              <a:solidFill>
                <a:srgbClr val="B45F06"/>
              </a:solidFill>
              <a:latin typeface="Comfortaa"/>
              <a:ea typeface="Comfortaa"/>
              <a:cs typeface="Comfortaa"/>
              <a:sym typeface="Comfortaa"/>
            </a:endParaRPr>
          </a:p>
        </p:txBody>
      </p:sp>
      <p:pic>
        <p:nvPicPr>
          <p:cNvPr id="60" name="Google Shape;60;g103b4539990_1_309"/>
          <p:cNvPicPr preferRelativeResize="0"/>
          <p:nvPr/>
        </p:nvPicPr>
        <p:blipFill>
          <a:blip r:embed="rId9">
            <a:alphaModFix/>
          </a:blip>
          <a:stretch>
            <a:fillRect/>
          </a:stretch>
        </p:blipFill>
        <p:spPr>
          <a:xfrm>
            <a:off x="9221849" y="7007451"/>
            <a:ext cx="3741824" cy="27917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104b8bfd3c7_0_262"/>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251" name="Google Shape;251;g104b8bfd3c7_0_262"/>
          <p:cNvSpPr txBox="1"/>
          <p:nvPr/>
        </p:nvSpPr>
        <p:spPr>
          <a:xfrm>
            <a:off x="5286400" y="462125"/>
            <a:ext cx="8014500" cy="1416000"/>
          </a:xfrm>
          <a:prstGeom prst="rect">
            <a:avLst/>
          </a:prstGeom>
          <a:solidFill>
            <a:srgbClr val="F9CB9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latin typeface="Comfortaa"/>
                <a:ea typeface="Comfortaa"/>
                <a:cs typeface="Comfortaa"/>
                <a:sym typeface="Comfortaa"/>
              </a:rPr>
              <a:t>Anastomosis around Elbow Joint</a:t>
            </a:r>
            <a:endParaRPr b="1" sz="4000">
              <a:latin typeface="Comfortaa"/>
              <a:ea typeface="Comfortaa"/>
              <a:cs typeface="Comfortaa"/>
              <a:sym typeface="Comfortaa"/>
            </a:endParaRPr>
          </a:p>
        </p:txBody>
      </p:sp>
      <p:sp>
        <p:nvSpPr>
          <p:cNvPr id="252" name="Google Shape;252;g104b8bfd3c7_0_262"/>
          <p:cNvSpPr txBox="1"/>
          <p:nvPr/>
        </p:nvSpPr>
        <p:spPr>
          <a:xfrm>
            <a:off x="529900" y="2138375"/>
            <a:ext cx="175275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300">
                <a:latin typeface="Comfortaa"/>
                <a:ea typeface="Comfortaa"/>
                <a:cs typeface="Comfortaa"/>
                <a:sym typeface="Comfortaa"/>
              </a:rPr>
              <a:t>Anastomosis occurs between branches of </a:t>
            </a:r>
            <a:r>
              <a:rPr b="1" lang="en-US" sz="3300">
                <a:solidFill>
                  <a:srgbClr val="FF0000"/>
                </a:solidFill>
                <a:latin typeface="Comfortaa"/>
                <a:ea typeface="Comfortaa"/>
                <a:cs typeface="Comfortaa"/>
                <a:sym typeface="Comfortaa"/>
              </a:rPr>
              <a:t>Brachial, Radial and Ulnar arteries</a:t>
            </a:r>
            <a:endParaRPr b="1" sz="3300">
              <a:solidFill>
                <a:srgbClr val="FF0000"/>
              </a:solidFill>
              <a:latin typeface="Comfortaa"/>
              <a:ea typeface="Comfortaa"/>
              <a:cs typeface="Comfortaa"/>
              <a:sym typeface="Comfortaa"/>
            </a:endParaRPr>
          </a:p>
          <a:p>
            <a:pPr indent="0" lvl="0" marL="0" rtl="0" algn="l">
              <a:spcBef>
                <a:spcPts val="0"/>
              </a:spcBef>
              <a:spcAft>
                <a:spcPts val="0"/>
              </a:spcAft>
              <a:buNone/>
            </a:pPr>
            <a:r>
              <a:t/>
            </a:r>
            <a:endParaRPr sz="3300">
              <a:solidFill>
                <a:srgbClr val="FF0000"/>
              </a:solidFill>
              <a:latin typeface="Calibri"/>
              <a:ea typeface="Calibri"/>
              <a:cs typeface="Calibri"/>
              <a:sym typeface="Calibri"/>
            </a:endParaRPr>
          </a:p>
          <a:p>
            <a:pPr indent="0" lvl="0" marL="0" rtl="0" algn="l">
              <a:spcBef>
                <a:spcPts val="0"/>
              </a:spcBef>
              <a:spcAft>
                <a:spcPts val="0"/>
              </a:spcAft>
              <a:buNone/>
            </a:pPr>
            <a:r>
              <a:t/>
            </a:r>
            <a:endParaRPr sz="3300">
              <a:latin typeface="Calibri"/>
              <a:ea typeface="Calibri"/>
              <a:cs typeface="Calibri"/>
              <a:sym typeface="Calibri"/>
            </a:endParaRPr>
          </a:p>
        </p:txBody>
      </p:sp>
      <p:pic>
        <p:nvPicPr>
          <p:cNvPr id="253" name="Google Shape;253;g104b8bfd3c7_0_262"/>
          <p:cNvPicPr preferRelativeResize="0"/>
          <p:nvPr/>
        </p:nvPicPr>
        <p:blipFill rotWithShape="1">
          <a:blip r:embed="rId4">
            <a:alphaModFix/>
          </a:blip>
          <a:srcRect b="0" l="0" r="0" t="0"/>
          <a:stretch/>
        </p:blipFill>
        <p:spPr>
          <a:xfrm>
            <a:off x="9925250" y="2999600"/>
            <a:ext cx="8184900" cy="7140300"/>
          </a:xfrm>
          <a:prstGeom prst="rect">
            <a:avLst/>
          </a:prstGeom>
          <a:noFill/>
          <a:ln cap="flat" cmpd="sng" w="9525">
            <a:solidFill>
              <a:srgbClr val="FF0000"/>
            </a:solidFill>
            <a:prstDash val="solid"/>
            <a:round/>
            <a:headEnd len="sm" w="sm" type="none"/>
            <a:tailEnd len="sm" w="sm" type="none"/>
          </a:ln>
        </p:spPr>
      </p:pic>
      <p:graphicFrame>
        <p:nvGraphicFramePr>
          <p:cNvPr id="254" name="Google Shape;254;g104b8bfd3c7_0_262"/>
          <p:cNvGraphicFramePr/>
          <p:nvPr/>
        </p:nvGraphicFramePr>
        <p:xfrm>
          <a:off x="244000" y="2999600"/>
          <a:ext cx="3000000" cy="3000000"/>
        </p:xfrm>
        <a:graphic>
          <a:graphicData uri="http://schemas.openxmlformats.org/drawingml/2006/table">
            <a:tbl>
              <a:tblPr>
                <a:noFill/>
                <a:tableStyleId>{F5AED82D-04B1-48FA-9C8E-557E0E5B94F6}</a:tableStyleId>
              </a:tblPr>
              <a:tblGrid>
                <a:gridCol w="2233000"/>
                <a:gridCol w="7074250"/>
              </a:tblGrid>
              <a:tr h="1235525">
                <a:tc>
                  <a:txBody>
                    <a:bodyPr/>
                    <a:lstStyle/>
                    <a:p>
                      <a:pPr indent="0" lvl="0" marL="0" rtl="0" algn="l">
                        <a:lnSpc>
                          <a:spcPct val="90000"/>
                        </a:lnSpc>
                        <a:spcBef>
                          <a:spcPts val="0"/>
                        </a:spcBef>
                        <a:spcAft>
                          <a:spcPts val="0"/>
                        </a:spcAft>
                        <a:buClr>
                          <a:schemeClr val="dk1"/>
                        </a:buClr>
                        <a:buSzPts val="2000"/>
                        <a:buFont typeface="Arial"/>
                        <a:buNone/>
                      </a:pPr>
                      <a:r>
                        <a:rPr lang="en-US" sz="2300" u="sng">
                          <a:solidFill>
                            <a:schemeClr val="dk1"/>
                          </a:solidFill>
                          <a:latin typeface="Comfortaa"/>
                          <a:ea typeface="Comfortaa"/>
                          <a:cs typeface="Comfortaa"/>
                          <a:sym typeface="Comfortaa"/>
                        </a:rPr>
                        <a:t>Brachial artery</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B9C"/>
                    </a:solidFill>
                  </a:tcPr>
                </a:tc>
                <a:tc>
                  <a:txBody>
                    <a:bodyPr/>
                    <a:lstStyle/>
                    <a:p>
                      <a:pPr indent="0" lvl="0" marL="0" rtl="0" algn="l">
                        <a:lnSpc>
                          <a:spcPct val="90000"/>
                        </a:lnSpc>
                        <a:spcBef>
                          <a:spcPts val="1000"/>
                        </a:spcBef>
                        <a:spcAft>
                          <a:spcPts val="0"/>
                        </a:spcAft>
                        <a:buClr>
                          <a:schemeClr val="dk1"/>
                        </a:buClr>
                        <a:buSzPts val="2000"/>
                        <a:buFont typeface="Arial"/>
                        <a:buNone/>
                      </a:pPr>
                      <a:r>
                        <a:rPr lang="en-US" sz="2300">
                          <a:solidFill>
                            <a:schemeClr val="dk1"/>
                          </a:solidFill>
                          <a:latin typeface="Comfortaa"/>
                          <a:ea typeface="Comfortaa"/>
                          <a:cs typeface="Comfortaa"/>
                          <a:sym typeface="Comfortaa"/>
                        </a:rPr>
                        <a:t>Superior ulnar collateral.</a:t>
                      </a:r>
                      <a:endParaRPr sz="2300">
                        <a:solidFill>
                          <a:schemeClr val="dk1"/>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2000"/>
                        <a:buFont typeface="Arial"/>
                        <a:buNone/>
                      </a:pPr>
                      <a:r>
                        <a:rPr lang="en-US" sz="2300">
                          <a:solidFill>
                            <a:schemeClr val="dk1"/>
                          </a:solidFill>
                          <a:latin typeface="Comfortaa"/>
                          <a:ea typeface="Comfortaa"/>
                          <a:cs typeface="Comfortaa"/>
                          <a:sym typeface="Comfortaa"/>
                        </a:rPr>
                        <a:t>Inferior ulnar collateral.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tcPr>
                </a:tc>
              </a:tr>
              <a:tr h="1370300">
                <a:tc>
                  <a:txBody>
                    <a:bodyPr/>
                    <a:lstStyle/>
                    <a:p>
                      <a:pPr indent="0" lvl="0" marL="0" rtl="0" algn="l">
                        <a:lnSpc>
                          <a:spcPct val="90000"/>
                        </a:lnSpc>
                        <a:spcBef>
                          <a:spcPts val="1000"/>
                        </a:spcBef>
                        <a:spcAft>
                          <a:spcPts val="0"/>
                        </a:spcAft>
                        <a:buClr>
                          <a:schemeClr val="dk1"/>
                        </a:buClr>
                        <a:buSzPts val="2000"/>
                        <a:buFont typeface="Arial"/>
                        <a:buNone/>
                      </a:pPr>
                      <a:r>
                        <a:rPr lang="en-US" sz="2300" u="sng">
                          <a:solidFill>
                            <a:schemeClr val="dk1"/>
                          </a:solidFill>
                          <a:latin typeface="Comfortaa"/>
                          <a:ea typeface="Comfortaa"/>
                          <a:cs typeface="Comfortaa"/>
                          <a:sym typeface="Comfortaa"/>
                        </a:rPr>
                        <a:t>Profunda brachii  </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B9C"/>
                    </a:solidFill>
                  </a:tcPr>
                </a:tc>
                <a:tc>
                  <a:txBody>
                    <a:bodyPr/>
                    <a:lstStyle/>
                    <a:p>
                      <a:pPr indent="0" lvl="0" marL="0" rtl="0" algn="l">
                        <a:lnSpc>
                          <a:spcPct val="90000"/>
                        </a:lnSpc>
                        <a:spcBef>
                          <a:spcPts val="1000"/>
                        </a:spcBef>
                        <a:spcAft>
                          <a:spcPts val="0"/>
                        </a:spcAft>
                        <a:buNone/>
                      </a:pPr>
                      <a:r>
                        <a:rPr lang="en-US" sz="2300">
                          <a:solidFill>
                            <a:schemeClr val="dk1"/>
                          </a:solidFill>
                          <a:latin typeface="Comfortaa"/>
                          <a:ea typeface="Comfortaa"/>
                          <a:cs typeface="Comfortaa"/>
                          <a:sym typeface="Comfortaa"/>
                        </a:rPr>
                        <a:t>Middle</a:t>
                      </a:r>
                      <a:r>
                        <a:rPr lang="en-US" sz="2300">
                          <a:solidFill>
                            <a:schemeClr val="dk1"/>
                          </a:solidFill>
                          <a:latin typeface="Comfortaa"/>
                          <a:ea typeface="Comfortaa"/>
                          <a:cs typeface="Comfortaa"/>
                          <a:sym typeface="Comfortaa"/>
                        </a:rPr>
                        <a:t> collateral artery.</a:t>
                      </a:r>
                      <a:r>
                        <a:rPr lang="en-US" sz="2300">
                          <a:solidFill>
                            <a:schemeClr val="dk1"/>
                          </a:solidFill>
                          <a:latin typeface="Comfortaa"/>
                          <a:ea typeface="Comfortaa"/>
                          <a:cs typeface="Comfortaa"/>
                          <a:sym typeface="Comfortaa"/>
                        </a:rPr>
                        <a:t> </a:t>
                      </a:r>
                      <a:endParaRPr sz="2300">
                        <a:solidFill>
                          <a:schemeClr val="dk1"/>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2000"/>
                        <a:buFont typeface="Arial"/>
                        <a:buNone/>
                      </a:pPr>
                      <a:r>
                        <a:rPr lang="en-US" sz="2300">
                          <a:solidFill>
                            <a:schemeClr val="dk1"/>
                          </a:solidFill>
                          <a:latin typeface="Comfortaa"/>
                          <a:ea typeface="Comfortaa"/>
                          <a:cs typeface="Comfortaa"/>
                          <a:sym typeface="Comfortaa"/>
                        </a:rPr>
                        <a:t>Radial collateral artery. </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tcPr>
                </a:tc>
              </a:tr>
              <a:tr h="1429750">
                <a:tc>
                  <a:txBody>
                    <a:bodyPr/>
                    <a:lstStyle/>
                    <a:p>
                      <a:pPr indent="0" lvl="0" marL="0" rtl="0" algn="l">
                        <a:lnSpc>
                          <a:spcPct val="90000"/>
                        </a:lnSpc>
                        <a:spcBef>
                          <a:spcPts val="1000"/>
                        </a:spcBef>
                        <a:spcAft>
                          <a:spcPts val="0"/>
                        </a:spcAft>
                        <a:buClr>
                          <a:schemeClr val="dk1"/>
                        </a:buClr>
                        <a:buSzPts val="2000"/>
                        <a:buFont typeface="Arial"/>
                        <a:buNone/>
                      </a:pPr>
                      <a:r>
                        <a:rPr lang="en-US" sz="2300" u="sng">
                          <a:solidFill>
                            <a:schemeClr val="dk1"/>
                          </a:solidFill>
                          <a:latin typeface="Comfortaa"/>
                          <a:ea typeface="Comfortaa"/>
                          <a:cs typeface="Comfortaa"/>
                          <a:sym typeface="Comfortaa"/>
                        </a:rPr>
                        <a:t>Ulnar Artery</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B9C"/>
                    </a:solidFill>
                  </a:tcPr>
                </a:tc>
                <a:tc>
                  <a:txBody>
                    <a:bodyPr/>
                    <a:lstStyle/>
                    <a:p>
                      <a:pPr indent="0" lvl="0" marL="0" rtl="0" algn="l">
                        <a:lnSpc>
                          <a:spcPct val="90000"/>
                        </a:lnSpc>
                        <a:spcBef>
                          <a:spcPts val="1000"/>
                        </a:spcBef>
                        <a:spcAft>
                          <a:spcPts val="0"/>
                        </a:spcAft>
                        <a:buNone/>
                      </a:pPr>
                      <a:r>
                        <a:rPr lang="en-US" sz="2300">
                          <a:solidFill>
                            <a:schemeClr val="dk1"/>
                          </a:solidFill>
                          <a:latin typeface="Comfortaa"/>
                          <a:ea typeface="Comfortaa"/>
                          <a:cs typeface="Comfortaa"/>
                          <a:sym typeface="Comfortaa"/>
                        </a:rPr>
                        <a:t>Anterior </a:t>
                      </a:r>
                      <a:r>
                        <a:rPr lang="en-US" sz="2300">
                          <a:solidFill>
                            <a:schemeClr val="dk1"/>
                          </a:solidFill>
                          <a:latin typeface="Comfortaa"/>
                          <a:ea typeface="Comfortaa"/>
                          <a:cs typeface="Comfortaa"/>
                          <a:sym typeface="Comfortaa"/>
                        </a:rPr>
                        <a:t>ulnar Recurrent.</a:t>
                      </a:r>
                      <a:endParaRPr sz="2300">
                        <a:solidFill>
                          <a:schemeClr val="dk1"/>
                        </a:solidFill>
                        <a:latin typeface="Comfortaa"/>
                        <a:ea typeface="Comfortaa"/>
                        <a:cs typeface="Comfortaa"/>
                        <a:sym typeface="Comfortaa"/>
                      </a:endParaRPr>
                    </a:p>
                    <a:p>
                      <a:pPr indent="0" lvl="0" marL="0" rtl="0" algn="l">
                        <a:lnSpc>
                          <a:spcPct val="90000"/>
                        </a:lnSpc>
                        <a:spcBef>
                          <a:spcPts val="1000"/>
                        </a:spcBef>
                        <a:spcAft>
                          <a:spcPts val="0"/>
                        </a:spcAft>
                        <a:buNone/>
                      </a:pPr>
                      <a:r>
                        <a:rPr lang="en-US" sz="2300">
                          <a:solidFill>
                            <a:schemeClr val="dk1"/>
                          </a:solidFill>
                          <a:latin typeface="Comfortaa"/>
                          <a:ea typeface="Comfortaa"/>
                          <a:cs typeface="Comfortaa"/>
                          <a:sym typeface="Comfortaa"/>
                        </a:rPr>
                        <a:t>Posterior ulnar Recurrent.</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tcPr>
                </a:tc>
              </a:tr>
              <a:tr h="1235525">
                <a:tc>
                  <a:txBody>
                    <a:bodyPr/>
                    <a:lstStyle/>
                    <a:p>
                      <a:pPr indent="0" lvl="0" marL="0" rtl="0" algn="l">
                        <a:lnSpc>
                          <a:spcPct val="90000"/>
                        </a:lnSpc>
                        <a:spcBef>
                          <a:spcPts val="1000"/>
                        </a:spcBef>
                        <a:spcAft>
                          <a:spcPts val="0"/>
                        </a:spcAft>
                        <a:buClr>
                          <a:schemeClr val="dk1"/>
                        </a:buClr>
                        <a:buSzPts val="2000"/>
                        <a:buFont typeface="Arial"/>
                        <a:buNone/>
                      </a:pPr>
                      <a:r>
                        <a:rPr lang="en-US" sz="2300" u="sng">
                          <a:solidFill>
                            <a:schemeClr val="dk1"/>
                          </a:solidFill>
                          <a:latin typeface="Comfortaa"/>
                          <a:ea typeface="Comfortaa"/>
                          <a:cs typeface="Comfortaa"/>
                          <a:sym typeface="Comfortaa"/>
                        </a:rPr>
                        <a:t>Posterior interosseous </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B9C"/>
                    </a:solidFill>
                  </a:tcPr>
                </a:tc>
                <a:tc>
                  <a:txBody>
                    <a:bodyPr/>
                    <a:lstStyle/>
                    <a:p>
                      <a:pPr indent="0" lvl="0" marL="0" rtl="0" algn="l">
                        <a:lnSpc>
                          <a:spcPct val="90000"/>
                        </a:lnSpc>
                        <a:spcBef>
                          <a:spcPts val="1000"/>
                        </a:spcBef>
                        <a:spcAft>
                          <a:spcPts val="0"/>
                        </a:spcAft>
                        <a:buNone/>
                      </a:pPr>
                      <a:r>
                        <a:rPr lang="en-US" sz="2300">
                          <a:solidFill>
                            <a:schemeClr val="dk1"/>
                          </a:solidFill>
                          <a:latin typeface="Comfortaa"/>
                          <a:ea typeface="Comfortaa"/>
                          <a:cs typeface="Comfortaa"/>
                          <a:sym typeface="Comfortaa"/>
                        </a:rPr>
                        <a:t>interosseous recurrent.</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tcPr>
                </a:tc>
              </a:tr>
              <a:tr h="1272725">
                <a:tc>
                  <a:txBody>
                    <a:bodyPr/>
                    <a:lstStyle/>
                    <a:p>
                      <a:pPr indent="0" lvl="0" marL="0" rtl="0" algn="l">
                        <a:lnSpc>
                          <a:spcPct val="90000"/>
                        </a:lnSpc>
                        <a:spcBef>
                          <a:spcPts val="1000"/>
                        </a:spcBef>
                        <a:spcAft>
                          <a:spcPts val="0"/>
                        </a:spcAft>
                        <a:buClr>
                          <a:schemeClr val="dk1"/>
                        </a:buClr>
                        <a:buSzPts val="2000"/>
                        <a:buFont typeface="Arial"/>
                        <a:buNone/>
                      </a:pPr>
                      <a:r>
                        <a:rPr lang="en-US" sz="2300" u="sng">
                          <a:solidFill>
                            <a:schemeClr val="dk1"/>
                          </a:solidFill>
                          <a:latin typeface="Comfortaa"/>
                          <a:ea typeface="Comfortaa"/>
                          <a:cs typeface="Comfortaa"/>
                          <a:sym typeface="Comfortaa"/>
                        </a:rPr>
                        <a:t>Radial Artery</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B9C"/>
                    </a:solidFill>
                  </a:tcPr>
                </a:tc>
                <a:tc>
                  <a:txBody>
                    <a:bodyPr/>
                    <a:lstStyle/>
                    <a:p>
                      <a:pPr indent="0" lvl="0" marL="0" rtl="0" algn="l">
                        <a:lnSpc>
                          <a:spcPct val="90000"/>
                        </a:lnSpc>
                        <a:spcBef>
                          <a:spcPts val="1000"/>
                        </a:spcBef>
                        <a:spcAft>
                          <a:spcPts val="0"/>
                        </a:spcAft>
                        <a:buClr>
                          <a:schemeClr val="dk1"/>
                        </a:buClr>
                        <a:buSzPts val="2000"/>
                        <a:buFont typeface="Arial"/>
                        <a:buNone/>
                      </a:pPr>
                      <a:r>
                        <a:rPr lang="en-US" sz="2300">
                          <a:solidFill>
                            <a:schemeClr val="dk1"/>
                          </a:solidFill>
                          <a:latin typeface="Comfortaa"/>
                          <a:ea typeface="Comfortaa"/>
                          <a:cs typeface="Comfortaa"/>
                          <a:sym typeface="Comfortaa"/>
                        </a:rPr>
                        <a:t>Radial Recurrent.</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txBody>
                  <a:tcPr marT="91425" marB="91425" marR="91425" marL="91425">
                    <a:lnL cap="flat" cmpd="sng" w="9525">
                      <a:solidFill>
                        <a:schemeClr val="dk1"/>
                      </a:solidFill>
                      <a:prstDash val="solid"/>
                      <a:round/>
                      <a:headEnd len="sm" w="sm" type="none"/>
                      <a:tailEnd len="sm" w="sm" type="none"/>
                    </a:ln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g104b8bfd3c7_0_266"/>
          <p:cNvPicPr preferRelativeResize="0"/>
          <p:nvPr/>
        </p:nvPicPr>
        <p:blipFill rotWithShape="1">
          <a:blip r:embed="rId3">
            <a:alphaModFix/>
          </a:blip>
          <a:srcRect b="0" l="0" r="0" t="0"/>
          <a:stretch/>
        </p:blipFill>
        <p:spPr>
          <a:xfrm>
            <a:off x="162494" y="137628"/>
            <a:ext cx="1172508" cy="1395312"/>
          </a:xfrm>
          <a:prstGeom prst="rect">
            <a:avLst/>
          </a:prstGeom>
          <a:noFill/>
          <a:ln>
            <a:noFill/>
          </a:ln>
        </p:spPr>
      </p:pic>
      <p:graphicFrame>
        <p:nvGraphicFramePr>
          <p:cNvPr id="260" name="Google Shape;260;g104b8bfd3c7_0_266"/>
          <p:cNvGraphicFramePr/>
          <p:nvPr/>
        </p:nvGraphicFramePr>
        <p:xfrm>
          <a:off x="1697188" y="1223200"/>
          <a:ext cx="3000000" cy="3000000"/>
        </p:xfrm>
        <a:graphic>
          <a:graphicData uri="http://schemas.openxmlformats.org/drawingml/2006/table">
            <a:tbl>
              <a:tblPr>
                <a:noFill/>
                <a:tableStyleId>{F5AED82D-04B1-48FA-9C8E-557E0E5B94F6}</a:tableStyleId>
              </a:tblPr>
              <a:tblGrid>
                <a:gridCol w="4720225"/>
                <a:gridCol w="4672700"/>
              </a:tblGrid>
              <a:tr h="683775">
                <a:tc>
                  <a:txBody>
                    <a:bodyPr/>
                    <a:lstStyle/>
                    <a:p>
                      <a:pPr indent="0" lvl="0" marL="0" rtl="0" algn="ctr">
                        <a:spcBef>
                          <a:spcPts val="0"/>
                        </a:spcBef>
                        <a:spcAft>
                          <a:spcPts val="0"/>
                        </a:spcAft>
                        <a:buNone/>
                      </a:pPr>
                      <a:r>
                        <a:rPr lang="en-US" sz="3000">
                          <a:latin typeface="Comfortaa"/>
                          <a:ea typeface="Comfortaa"/>
                          <a:cs typeface="Comfortaa"/>
                          <a:sym typeface="Comfortaa"/>
                        </a:rPr>
                        <a:t>Ulnar artery</a:t>
                      </a:r>
                      <a:endParaRPr sz="3000">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3000">
                          <a:latin typeface="Comfortaa"/>
                          <a:ea typeface="Comfortaa"/>
                          <a:cs typeface="Comfortaa"/>
                          <a:sym typeface="Comfortaa"/>
                        </a:rPr>
                        <a:t>Radial artery</a:t>
                      </a:r>
                      <a:endParaRPr sz="3000">
                        <a:latin typeface="Comfortaa"/>
                        <a:ea typeface="Comfortaa"/>
                        <a:cs typeface="Comfortaa"/>
                        <a:sym typeface="Comfortaa"/>
                      </a:endParaRPr>
                    </a:p>
                  </a:txBody>
                  <a:tcPr marT="91425" marB="91425" marR="91425" marL="91425">
                    <a:solidFill>
                      <a:srgbClr val="FCE5CD"/>
                    </a:solidFill>
                  </a:tcPr>
                </a:tc>
              </a:tr>
              <a:tr h="4403675">
                <a:tc>
                  <a:txBody>
                    <a:bodyPr/>
                    <a:lstStyle/>
                    <a:p>
                      <a:pPr indent="0" lvl="0" marL="0" rtl="0" algn="l">
                        <a:spcBef>
                          <a:spcPts val="0"/>
                        </a:spcBef>
                        <a:spcAft>
                          <a:spcPts val="0"/>
                        </a:spcAft>
                        <a:buNone/>
                      </a:pPr>
                      <a:r>
                        <a:rPr b="1" lang="en-US" sz="3000">
                          <a:latin typeface="Comfortaa"/>
                          <a:ea typeface="Comfortaa"/>
                          <a:cs typeface="Comfortaa"/>
                          <a:sym typeface="Comfortaa"/>
                        </a:rPr>
                        <a:t>Enters the hand</a:t>
                      </a:r>
                      <a:r>
                        <a:rPr lang="en-US" sz="3000">
                          <a:latin typeface="Comfortaa"/>
                          <a:ea typeface="Comfortaa"/>
                          <a:cs typeface="Comfortaa"/>
                          <a:sym typeface="Comfortaa"/>
                        </a:rPr>
                        <a:t>:</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Anterior to the flexor retinaculum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On the lateral side of the ulnar nerve and pisiform bone.</a:t>
                      </a:r>
                      <a:r>
                        <a:rPr lang="en-US" sz="3000"/>
                        <a:t> </a:t>
                      </a:r>
                      <a:endParaRPr sz="3000"/>
                    </a:p>
                  </a:txBody>
                  <a:tcPr marT="91425" marB="91425" marR="91425" marL="91425">
                    <a:solidFill>
                      <a:schemeClr val="lt1"/>
                    </a:solidFill>
                  </a:tcPr>
                </a:tc>
                <a:tc>
                  <a:txBody>
                    <a:bodyPr/>
                    <a:lstStyle/>
                    <a:p>
                      <a:pPr indent="0" lvl="0" marL="0" rtl="0" algn="l">
                        <a:spcBef>
                          <a:spcPts val="0"/>
                        </a:spcBef>
                        <a:spcAft>
                          <a:spcPts val="0"/>
                        </a:spcAft>
                        <a:buNone/>
                      </a:pPr>
                      <a:r>
                        <a:rPr lang="en-US" sz="3000">
                          <a:latin typeface="Comfortaa"/>
                          <a:ea typeface="Comfortaa"/>
                          <a:cs typeface="Comfortaa"/>
                          <a:sym typeface="Comfortaa"/>
                        </a:rPr>
                        <a:t>Leaves dorsum of the hand by turning forward between the proximal ends of the </a:t>
                      </a:r>
                      <a:r>
                        <a:rPr b="1" lang="en-US" sz="3000">
                          <a:latin typeface="Comfortaa"/>
                          <a:ea typeface="Comfortaa"/>
                          <a:cs typeface="Comfortaa"/>
                          <a:sym typeface="Comfortaa"/>
                        </a:rPr>
                        <a:t>1st and 2nd metacarpal bones </a:t>
                      </a:r>
                      <a:r>
                        <a:rPr lang="en-US" sz="3000">
                          <a:latin typeface="Comfortaa"/>
                          <a:ea typeface="Comfortaa"/>
                          <a:cs typeface="Comfortaa"/>
                          <a:sym typeface="Comfortaa"/>
                        </a:rPr>
                        <a:t>and </a:t>
                      </a:r>
                      <a:r>
                        <a:rPr b="1" lang="en-US" sz="3000">
                          <a:latin typeface="Comfortaa"/>
                          <a:ea typeface="Comfortaa"/>
                          <a:cs typeface="Comfortaa"/>
                          <a:sym typeface="Comfortaa"/>
                        </a:rPr>
                        <a:t>two heads of the 1st dorsal interosseous muscle</a:t>
                      </a:r>
                      <a:r>
                        <a:rPr lang="en-US" sz="3000">
                          <a:latin typeface="Comfortaa"/>
                          <a:ea typeface="Comfortaa"/>
                          <a:cs typeface="Comfortaa"/>
                          <a:sym typeface="Comfortaa"/>
                        </a:rPr>
                        <a:t>.</a:t>
                      </a:r>
                      <a:endParaRPr sz="3000">
                        <a:latin typeface="Comfortaa"/>
                        <a:ea typeface="Comfortaa"/>
                        <a:cs typeface="Comfortaa"/>
                        <a:sym typeface="Comfortaa"/>
                      </a:endParaRPr>
                    </a:p>
                  </a:txBody>
                  <a:tcPr marT="91425" marB="91425" marR="91425" marL="91425">
                    <a:solidFill>
                      <a:schemeClr val="lt1"/>
                    </a:solidFill>
                  </a:tcPr>
                </a:tc>
              </a:tr>
              <a:tr h="1774900">
                <a:tc>
                  <a:txBody>
                    <a:bodyPr/>
                    <a:lstStyle/>
                    <a:p>
                      <a:pPr indent="0" lvl="0" marL="0" rtl="0" algn="l">
                        <a:spcBef>
                          <a:spcPts val="0"/>
                        </a:spcBef>
                        <a:spcAft>
                          <a:spcPts val="0"/>
                        </a:spcAft>
                        <a:buNone/>
                      </a:pPr>
                      <a:r>
                        <a:rPr lang="en-US" sz="3000">
                          <a:latin typeface="Comfortaa"/>
                          <a:ea typeface="Comfortaa"/>
                          <a:cs typeface="Comfortaa"/>
                          <a:sym typeface="Comfortaa"/>
                        </a:rPr>
                        <a:t>Gives a</a:t>
                      </a:r>
                      <a:r>
                        <a:rPr b="1" lang="en-US" sz="3000">
                          <a:latin typeface="Comfortaa"/>
                          <a:ea typeface="Comfortaa"/>
                          <a:cs typeface="Comfortaa"/>
                          <a:sym typeface="Comfortaa"/>
                        </a:rPr>
                        <a:t> deep branch</a:t>
                      </a:r>
                      <a:r>
                        <a:rPr lang="en-US" sz="3000">
                          <a:latin typeface="Comfortaa"/>
                          <a:ea typeface="Comfortaa"/>
                          <a:cs typeface="Comfortaa"/>
                          <a:sym typeface="Comfortaa"/>
                        </a:rPr>
                        <a:t>.</a:t>
                      </a:r>
                      <a:endParaRPr sz="3000">
                        <a:latin typeface="Comfortaa"/>
                        <a:ea typeface="Comfortaa"/>
                        <a:cs typeface="Comfortaa"/>
                        <a:sym typeface="Comfortaa"/>
                      </a:endParaRPr>
                    </a:p>
                  </a:txBody>
                  <a:tcPr marT="91425" marB="91425" marR="91425" marL="91425">
                    <a:solidFill>
                      <a:schemeClr val="lt1"/>
                    </a:solidFill>
                  </a:tcPr>
                </a:tc>
                <a:tc>
                  <a:txBody>
                    <a:bodyPr/>
                    <a:lstStyle/>
                    <a:p>
                      <a:pPr indent="0" lvl="0" marL="0" rtl="0" algn="l">
                        <a:spcBef>
                          <a:spcPts val="0"/>
                        </a:spcBef>
                        <a:spcAft>
                          <a:spcPts val="0"/>
                        </a:spcAft>
                        <a:buNone/>
                      </a:pPr>
                      <a:r>
                        <a:rPr lang="en-US" sz="3000">
                          <a:latin typeface="Comfortaa"/>
                          <a:ea typeface="Comfortaa"/>
                          <a:cs typeface="Comfortaa"/>
                          <a:sym typeface="Comfortaa"/>
                        </a:rPr>
                        <a:t>On entering the palm it continues as </a:t>
                      </a:r>
                      <a:r>
                        <a:rPr b="1" lang="en-US" sz="3000">
                          <a:latin typeface="Comfortaa"/>
                          <a:ea typeface="Comfortaa"/>
                          <a:cs typeface="Comfortaa"/>
                          <a:sym typeface="Comfortaa"/>
                        </a:rPr>
                        <a:t>deep palmar arch</a:t>
                      </a:r>
                      <a:r>
                        <a:rPr lang="en-US" sz="3000">
                          <a:latin typeface="Comfortaa"/>
                          <a:ea typeface="Comfortaa"/>
                          <a:cs typeface="Comfortaa"/>
                          <a:sym typeface="Comfortaa"/>
                        </a:rPr>
                        <a:t>.</a:t>
                      </a:r>
                      <a:endParaRPr sz="3000">
                        <a:latin typeface="Comfortaa"/>
                        <a:ea typeface="Comfortaa"/>
                        <a:cs typeface="Comfortaa"/>
                        <a:sym typeface="Comfortaa"/>
                      </a:endParaRPr>
                    </a:p>
                  </a:txBody>
                  <a:tcPr marT="91425" marB="91425" marR="91425" marL="91425">
                    <a:solidFill>
                      <a:schemeClr val="lt1"/>
                    </a:solidFill>
                  </a:tcPr>
                </a:tc>
              </a:tr>
              <a:tr h="2061275">
                <a:tc>
                  <a:txBody>
                    <a:bodyPr/>
                    <a:lstStyle/>
                    <a:p>
                      <a:pPr indent="0" lvl="0" marL="0" rtl="0" algn="l">
                        <a:spcBef>
                          <a:spcPts val="0"/>
                        </a:spcBef>
                        <a:spcAft>
                          <a:spcPts val="0"/>
                        </a:spcAft>
                        <a:buNone/>
                      </a:pPr>
                      <a:r>
                        <a:rPr lang="en-US" sz="3000">
                          <a:latin typeface="Comfortaa"/>
                          <a:ea typeface="Comfortaa"/>
                          <a:cs typeface="Comfortaa"/>
                          <a:sym typeface="Comfortaa"/>
                        </a:rPr>
                        <a:t>Continue as the </a:t>
                      </a:r>
                      <a:r>
                        <a:rPr b="1" lang="en-US" sz="3000">
                          <a:latin typeface="Comfortaa"/>
                          <a:ea typeface="Comfortaa"/>
                          <a:cs typeface="Comfortaa"/>
                          <a:sym typeface="Comfortaa"/>
                        </a:rPr>
                        <a:t>superficial palmar arch</a:t>
                      </a:r>
                      <a:endParaRPr b="1" sz="3000">
                        <a:latin typeface="Comfortaa"/>
                        <a:ea typeface="Comfortaa"/>
                        <a:cs typeface="Comfortaa"/>
                        <a:sym typeface="Comfortaa"/>
                      </a:endParaRPr>
                    </a:p>
                  </a:txBody>
                  <a:tcPr marT="91425" marB="91425" marR="91425" marL="91425">
                    <a:solidFill>
                      <a:schemeClr val="lt1"/>
                    </a:solidFill>
                  </a:tcPr>
                </a:tc>
                <a:tc>
                  <a:txBody>
                    <a:bodyPr/>
                    <a:lstStyle/>
                    <a:p>
                      <a:pPr indent="0" lvl="0" marL="0" rtl="0" algn="l">
                        <a:spcBef>
                          <a:spcPts val="0"/>
                        </a:spcBef>
                        <a:spcAft>
                          <a:spcPts val="0"/>
                        </a:spcAft>
                        <a:buNone/>
                      </a:pPr>
                      <a:r>
                        <a:rPr lang="en-US" sz="3000">
                          <a:latin typeface="Comfortaa"/>
                          <a:ea typeface="Comfortaa"/>
                          <a:cs typeface="Comfortaa"/>
                          <a:sym typeface="Comfortaa"/>
                        </a:rPr>
                        <a:t>It gives; arteria </a:t>
                      </a:r>
                      <a:r>
                        <a:rPr b="1" lang="en-US" sz="3000">
                          <a:latin typeface="Comfortaa"/>
                          <a:ea typeface="Comfortaa"/>
                          <a:cs typeface="Comfortaa"/>
                          <a:sym typeface="Comfortaa"/>
                        </a:rPr>
                        <a:t>radialis indicis</a:t>
                      </a:r>
                      <a:r>
                        <a:rPr lang="en-US" sz="3000">
                          <a:latin typeface="Comfortaa"/>
                          <a:ea typeface="Comfortaa"/>
                          <a:cs typeface="Comfortaa"/>
                          <a:sym typeface="Comfortaa"/>
                        </a:rPr>
                        <a:t> and </a:t>
                      </a:r>
                      <a:r>
                        <a:rPr b="1" lang="en-US" sz="3000">
                          <a:latin typeface="Comfortaa"/>
                          <a:ea typeface="Comfortaa"/>
                          <a:cs typeface="Comfortaa"/>
                          <a:sym typeface="Comfortaa"/>
                        </a:rPr>
                        <a:t>arteria princeps pollicis</a:t>
                      </a:r>
                      <a:r>
                        <a:rPr lang="en-US" sz="3000">
                          <a:latin typeface="Comfortaa"/>
                          <a:ea typeface="Comfortaa"/>
                          <a:cs typeface="Comfortaa"/>
                          <a:sym typeface="Comfortaa"/>
                        </a:rPr>
                        <a:t>.</a:t>
                      </a:r>
                      <a:endParaRPr sz="3000">
                        <a:latin typeface="Comfortaa"/>
                        <a:ea typeface="Comfortaa"/>
                        <a:cs typeface="Comfortaa"/>
                        <a:sym typeface="Comfortaa"/>
                      </a:endParaRPr>
                    </a:p>
                  </a:txBody>
                  <a:tcPr marT="91425" marB="91425" marR="91425" marL="91425">
                    <a:solidFill>
                      <a:schemeClr val="lt1"/>
                    </a:solidFill>
                  </a:tcPr>
                </a:tc>
              </a:tr>
            </a:tbl>
          </a:graphicData>
        </a:graphic>
      </p:graphicFrame>
      <p:pic>
        <p:nvPicPr>
          <p:cNvPr id="261" name="Google Shape;261;g104b8bfd3c7_0_266"/>
          <p:cNvPicPr preferRelativeResize="0"/>
          <p:nvPr/>
        </p:nvPicPr>
        <p:blipFill>
          <a:blip r:embed="rId4">
            <a:alphaModFix/>
          </a:blip>
          <a:stretch>
            <a:fillRect/>
          </a:stretch>
        </p:blipFill>
        <p:spPr>
          <a:xfrm>
            <a:off x="11452325" y="1223200"/>
            <a:ext cx="6067725" cy="4213325"/>
          </a:xfrm>
          <a:prstGeom prst="rect">
            <a:avLst/>
          </a:prstGeom>
          <a:noFill/>
          <a:ln>
            <a:noFill/>
          </a:ln>
        </p:spPr>
      </p:pic>
      <p:pic>
        <p:nvPicPr>
          <p:cNvPr id="262" name="Google Shape;262;g104b8bfd3c7_0_266"/>
          <p:cNvPicPr preferRelativeResize="0"/>
          <p:nvPr/>
        </p:nvPicPr>
        <p:blipFill rotWithShape="1">
          <a:blip r:embed="rId5">
            <a:alphaModFix/>
          </a:blip>
          <a:srcRect b="0" l="0" r="8917" t="0"/>
          <a:stretch/>
        </p:blipFill>
        <p:spPr>
          <a:xfrm>
            <a:off x="11256125" y="5436525"/>
            <a:ext cx="6514875" cy="4710300"/>
          </a:xfrm>
          <a:prstGeom prst="rect">
            <a:avLst/>
          </a:prstGeom>
          <a:noFill/>
          <a:ln>
            <a:noFill/>
          </a:ln>
        </p:spPr>
      </p:pic>
      <p:sp>
        <p:nvSpPr>
          <p:cNvPr id="263" name="Google Shape;263;g104b8bfd3c7_0_266"/>
          <p:cNvSpPr txBox="1"/>
          <p:nvPr/>
        </p:nvSpPr>
        <p:spPr>
          <a:xfrm>
            <a:off x="1770525" y="268975"/>
            <a:ext cx="14673300" cy="646500"/>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Comfortaa"/>
                <a:ea typeface="Comfortaa"/>
                <a:cs typeface="Comfortaa"/>
                <a:sym typeface="Comfortaa"/>
              </a:rPr>
              <a:t>arteries of the palm</a:t>
            </a:r>
            <a:endParaRPr sz="3000">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g104b8bfd3c7_0_353"/>
          <p:cNvPicPr preferRelativeResize="0"/>
          <p:nvPr/>
        </p:nvPicPr>
        <p:blipFill rotWithShape="1">
          <a:blip r:embed="rId3">
            <a:alphaModFix/>
          </a:blip>
          <a:srcRect b="0" l="0" r="0" t="0"/>
          <a:stretch/>
        </p:blipFill>
        <p:spPr>
          <a:xfrm>
            <a:off x="168169" y="152403"/>
            <a:ext cx="1172508" cy="1395312"/>
          </a:xfrm>
          <a:prstGeom prst="rect">
            <a:avLst/>
          </a:prstGeom>
          <a:noFill/>
          <a:ln>
            <a:noFill/>
          </a:ln>
        </p:spPr>
      </p:pic>
      <p:graphicFrame>
        <p:nvGraphicFramePr>
          <p:cNvPr id="269" name="Google Shape;269;g104b8bfd3c7_0_353"/>
          <p:cNvGraphicFramePr/>
          <p:nvPr/>
        </p:nvGraphicFramePr>
        <p:xfrm>
          <a:off x="1340675" y="1331450"/>
          <a:ext cx="3000000" cy="3000000"/>
        </p:xfrm>
        <a:graphic>
          <a:graphicData uri="http://schemas.openxmlformats.org/drawingml/2006/table">
            <a:tbl>
              <a:tblPr>
                <a:noFill/>
                <a:tableStyleId>{F5AED82D-04B1-48FA-9C8E-557E0E5B94F6}</a:tableStyleId>
              </a:tblPr>
              <a:tblGrid>
                <a:gridCol w="5720250"/>
                <a:gridCol w="5720250"/>
              </a:tblGrid>
              <a:tr h="526725">
                <a:tc>
                  <a:txBody>
                    <a:bodyPr/>
                    <a:lstStyle/>
                    <a:p>
                      <a:pPr indent="0" lvl="0" marL="0" rtl="0" algn="ctr">
                        <a:spcBef>
                          <a:spcPts val="0"/>
                        </a:spcBef>
                        <a:spcAft>
                          <a:spcPts val="0"/>
                        </a:spcAft>
                        <a:buNone/>
                      </a:pPr>
                      <a:r>
                        <a:rPr lang="en-US" sz="3000">
                          <a:latin typeface="Comfortaa"/>
                          <a:ea typeface="Comfortaa"/>
                          <a:cs typeface="Comfortaa"/>
                          <a:sym typeface="Comfortaa"/>
                        </a:rPr>
                        <a:t>The Superficial Palmar Arch</a:t>
                      </a:r>
                      <a:endParaRPr sz="3000">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3000">
                          <a:latin typeface="Comfortaa"/>
                          <a:ea typeface="Comfortaa"/>
                          <a:cs typeface="Comfortaa"/>
                          <a:sym typeface="Comfortaa"/>
                        </a:rPr>
                        <a:t>The Deep Palmar Arch </a:t>
                      </a:r>
                      <a:endParaRPr sz="3000">
                        <a:latin typeface="Comfortaa"/>
                        <a:ea typeface="Comfortaa"/>
                        <a:cs typeface="Comfortaa"/>
                        <a:sym typeface="Comfortaa"/>
                      </a:endParaRPr>
                    </a:p>
                  </a:txBody>
                  <a:tcPr marT="91425" marB="91425" marR="91425" marL="91425">
                    <a:solidFill>
                      <a:srgbClr val="FCE5CD"/>
                    </a:solidFill>
                  </a:tcPr>
                </a:tc>
              </a:tr>
              <a:tr h="2364000">
                <a:tc>
                  <a:txBody>
                    <a:bodyPr/>
                    <a:lstStyle/>
                    <a:p>
                      <a:pPr indent="0" lvl="0" marL="0" rtl="0" algn="l">
                        <a:spcBef>
                          <a:spcPts val="0"/>
                        </a:spcBef>
                        <a:spcAft>
                          <a:spcPts val="0"/>
                        </a:spcAft>
                        <a:buNone/>
                      </a:pPr>
                      <a:r>
                        <a:rPr lang="en-US" sz="2500">
                          <a:latin typeface="Comfortaa"/>
                          <a:ea typeface="Comfortaa"/>
                          <a:cs typeface="Comfortaa"/>
                          <a:sym typeface="Comfortaa"/>
                        </a:rPr>
                        <a:t>Is the direct continuation of the ulnar artery, as it curves laterally behind the palmar aponeurosis</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500">
                          <a:latin typeface="Comfortaa"/>
                          <a:ea typeface="Comfortaa"/>
                          <a:cs typeface="Comfortaa"/>
                          <a:sym typeface="Comfortaa"/>
                        </a:rPr>
                        <a:t>Is a continuation of the radial artery as it curves medially beneath long flexor tendons , in front of the metacarpal bones and interosseous muscles</a:t>
                      </a:r>
                      <a:endParaRPr sz="2500">
                        <a:latin typeface="Comfortaa"/>
                        <a:ea typeface="Comfortaa"/>
                        <a:cs typeface="Comfortaa"/>
                        <a:sym typeface="Comfortaa"/>
                      </a:endParaRPr>
                    </a:p>
                  </a:txBody>
                  <a:tcPr marT="91425" marB="91425" marR="91425" marL="91425"/>
                </a:tc>
              </a:tr>
              <a:tr h="1255850">
                <a:tc>
                  <a:txBody>
                    <a:bodyPr/>
                    <a:lstStyle/>
                    <a:p>
                      <a:pPr indent="0" lvl="0" marL="0" rtl="0" algn="l">
                        <a:spcBef>
                          <a:spcPts val="0"/>
                        </a:spcBef>
                        <a:spcAft>
                          <a:spcPts val="0"/>
                        </a:spcAft>
                        <a:buNone/>
                      </a:pPr>
                      <a:r>
                        <a:rPr lang="en-US" sz="2500">
                          <a:latin typeface="Comfortaa"/>
                          <a:ea typeface="Comfortaa"/>
                          <a:cs typeface="Comfortaa"/>
                          <a:sym typeface="Comfortaa"/>
                        </a:rPr>
                        <a:t>Is completed by branch from the radial artery</a:t>
                      </a:r>
                      <a:endParaRPr sz="25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500">
                          <a:latin typeface="Comfortaa"/>
                          <a:ea typeface="Comfortaa"/>
                          <a:cs typeface="Comfortaa"/>
                          <a:sym typeface="Comfortaa"/>
                        </a:rPr>
                        <a:t>Is completed on the medial side by deep branch of ulnar artery</a:t>
                      </a:r>
                      <a:endParaRPr sz="2500">
                        <a:latin typeface="Comfortaa"/>
                        <a:ea typeface="Comfortaa"/>
                        <a:cs typeface="Comfortaa"/>
                        <a:sym typeface="Comfortaa"/>
                      </a:endParaRPr>
                    </a:p>
                  </a:txBody>
                  <a:tcPr marT="91425" marB="91425" marR="91425" marL="91425"/>
                </a:tc>
              </a:tr>
              <a:tr h="1255850">
                <a:tc>
                  <a:txBody>
                    <a:bodyPr/>
                    <a:lstStyle/>
                    <a:p>
                      <a:pPr indent="0" lvl="0" marL="0" rtl="0" algn="l">
                        <a:spcBef>
                          <a:spcPts val="0"/>
                        </a:spcBef>
                        <a:spcAft>
                          <a:spcPts val="0"/>
                        </a:spcAft>
                        <a:buNone/>
                      </a:pPr>
                      <a:r>
                        <a:rPr lang="en-US" sz="2500">
                          <a:latin typeface="Comfortaa"/>
                          <a:ea typeface="Comfortaa"/>
                          <a:cs typeface="Comfortaa"/>
                          <a:sym typeface="Comfortaa"/>
                        </a:rPr>
                        <a:t>Lies approximately at the level of the Distal Border of the Extended Thumb</a:t>
                      </a:r>
                      <a:endParaRPr sz="25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500">
                          <a:latin typeface="Comfortaa"/>
                          <a:ea typeface="Comfortaa"/>
                          <a:cs typeface="Comfortaa"/>
                          <a:sym typeface="Comfortaa"/>
                        </a:rPr>
                        <a:t>Lies at a level of the Proximal Border of Extended thumb</a:t>
                      </a:r>
                      <a:endParaRPr sz="2500">
                        <a:latin typeface="Comfortaa"/>
                        <a:ea typeface="Comfortaa"/>
                        <a:cs typeface="Comfortaa"/>
                        <a:sym typeface="Comfortaa"/>
                      </a:endParaRPr>
                    </a:p>
                  </a:txBody>
                  <a:tcPr marT="91425" marB="91425" marR="91425" marL="91425"/>
                </a:tc>
              </a:tr>
              <a:tr h="2338475">
                <a:tc>
                  <a:txBody>
                    <a:bodyPr/>
                    <a:lstStyle/>
                    <a:p>
                      <a:pPr indent="0" lvl="0" marL="0" rtl="0" algn="l">
                        <a:spcBef>
                          <a:spcPts val="0"/>
                        </a:spcBef>
                        <a:spcAft>
                          <a:spcPts val="0"/>
                        </a:spcAft>
                        <a:buNone/>
                      </a:pPr>
                      <a:r>
                        <a:rPr lang="en-US" sz="2500">
                          <a:latin typeface="Comfortaa"/>
                          <a:ea typeface="Comfortaa"/>
                          <a:cs typeface="Comfortaa"/>
                          <a:sym typeface="Comfortaa"/>
                        </a:rPr>
                        <a:t>Gives: digital arteries from its convexity to supply the fingers.</a:t>
                      </a:r>
                      <a:endParaRPr sz="25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500">
                          <a:latin typeface="Comfortaa"/>
                          <a:ea typeface="Comfortaa"/>
                          <a:cs typeface="Comfortaa"/>
                          <a:sym typeface="Comfortaa"/>
                        </a:rPr>
                        <a:t>It sends branches: </a:t>
                      </a:r>
                      <a:endParaRPr sz="2500">
                        <a:latin typeface="Comfortaa"/>
                        <a:ea typeface="Comfortaa"/>
                        <a:cs typeface="Comfortaa"/>
                        <a:sym typeface="Comfortaa"/>
                      </a:endParaRPr>
                    </a:p>
                    <a:p>
                      <a:pPr indent="0" lvl="0" marL="0" rtl="0" algn="l">
                        <a:spcBef>
                          <a:spcPts val="0"/>
                        </a:spcBef>
                        <a:spcAft>
                          <a:spcPts val="0"/>
                        </a:spcAft>
                        <a:buNone/>
                      </a:pPr>
                      <a:r>
                        <a:rPr b="1" lang="en-US" sz="2500">
                          <a:latin typeface="Comfortaa"/>
                          <a:ea typeface="Comfortaa"/>
                          <a:cs typeface="Comfortaa"/>
                          <a:sym typeface="Comfortaa"/>
                        </a:rPr>
                        <a:t>-superiorly:</a:t>
                      </a:r>
                      <a:r>
                        <a:rPr lang="en-US" sz="2500">
                          <a:latin typeface="Comfortaa"/>
                          <a:ea typeface="Comfortaa"/>
                          <a:cs typeface="Comfortaa"/>
                          <a:sym typeface="Comfortaa"/>
                        </a:rPr>
                        <a:t> to share in anastomosis around the wrist joint</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a:t>
                      </a:r>
                      <a:r>
                        <a:rPr b="1" lang="en-US" sz="2500">
                          <a:latin typeface="Comfortaa"/>
                          <a:ea typeface="Comfortaa"/>
                          <a:cs typeface="Comfortaa"/>
                          <a:sym typeface="Comfortaa"/>
                        </a:rPr>
                        <a:t>inferiorly:</a:t>
                      </a:r>
                      <a:r>
                        <a:rPr lang="en-US" sz="2500">
                          <a:latin typeface="Comfortaa"/>
                          <a:ea typeface="Comfortaa"/>
                          <a:cs typeface="Comfortaa"/>
                          <a:sym typeface="Comfortaa"/>
                        </a:rPr>
                        <a:t> to join branches of the superficial palmar arch.</a:t>
                      </a:r>
                      <a:endParaRPr sz="2500">
                        <a:latin typeface="Comfortaa"/>
                        <a:ea typeface="Comfortaa"/>
                        <a:cs typeface="Comfortaa"/>
                        <a:sym typeface="Comfortaa"/>
                      </a:endParaRPr>
                    </a:p>
                  </a:txBody>
                  <a:tcPr marT="91425" marB="91425" marR="91425" marL="91425"/>
                </a:tc>
              </a:tr>
            </a:tbl>
          </a:graphicData>
        </a:graphic>
      </p:graphicFrame>
      <p:pic>
        <p:nvPicPr>
          <p:cNvPr id="270" name="Google Shape;270;g104b8bfd3c7_0_353"/>
          <p:cNvPicPr preferRelativeResize="0"/>
          <p:nvPr/>
        </p:nvPicPr>
        <p:blipFill>
          <a:blip r:embed="rId4">
            <a:alphaModFix/>
          </a:blip>
          <a:stretch>
            <a:fillRect/>
          </a:stretch>
        </p:blipFill>
        <p:spPr>
          <a:xfrm>
            <a:off x="13123125" y="1331450"/>
            <a:ext cx="5017601" cy="8054600"/>
          </a:xfrm>
          <a:prstGeom prst="rect">
            <a:avLst/>
          </a:prstGeom>
          <a:noFill/>
          <a:ln>
            <a:noFill/>
          </a:ln>
        </p:spPr>
      </p:pic>
      <p:sp>
        <p:nvSpPr>
          <p:cNvPr id="271" name="Google Shape;271;g104b8bfd3c7_0_353"/>
          <p:cNvSpPr txBox="1"/>
          <p:nvPr/>
        </p:nvSpPr>
        <p:spPr>
          <a:xfrm>
            <a:off x="168175" y="9386050"/>
            <a:ext cx="15590400" cy="8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omfortaa"/>
                <a:ea typeface="Comfortaa"/>
                <a:cs typeface="Comfortaa"/>
                <a:sym typeface="Comfortaa"/>
              </a:rPr>
              <a:t>“The </a:t>
            </a:r>
            <a:r>
              <a:rPr b="1" lang="en-US" sz="3000">
                <a:solidFill>
                  <a:schemeClr val="dk1"/>
                </a:solidFill>
                <a:latin typeface="Comfortaa"/>
                <a:ea typeface="Comfortaa"/>
                <a:cs typeface="Comfortaa"/>
                <a:sym typeface="Comfortaa"/>
              </a:rPr>
              <a:t>superficial palmar arch</a:t>
            </a:r>
            <a:r>
              <a:rPr lang="en-US" sz="3000">
                <a:solidFill>
                  <a:schemeClr val="dk1"/>
                </a:solidFill>
                <a:latin typeface="Comfortaa"/>
                <a:ea typeface="Comfortaa"/>
                <a:cs typeface="Comfortaa"/>
                <a:sym typeface="Comfortaa"/>
              </a:rPr>
              <a:t> is more distal than the deep palmar arch”</a:t>
            </a:r>
            <a:endParaRPr sz="3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a:latin typeface="Calibri"/>
              <a:ea typeface="Calibri"/>
              <a:cs typeface="Calibri"/>
              <a:sym typeface="Calibri"/>
            </a:endParaRPr>
          </a:p>
        </p:txBody>
      </p:sp>
      <p:sp>
        <p:nvSpPr>
          <p:cNvPr id="272" name="Google Shape;272;g104b8bfd3c7_0_353"/>
          <p:cNvSpPr txBox="1"/>
          <p:nvPr/>
        </p:nvSpPr>
        <p:spPr>
          <a:xfrm>
            <a:off x="1389525" y="268975"/>
            <a:ext cx="14673300" cy="646500"/>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Comfortaa"/>
                <a:ea typeface="Comfortaa"/>
                <a:cs typeface="Comfortaa"/>
                <a:sym typeface="Comfortaa"/>
              </a:rPr>
              <a:t>arteries of the palm</a:t>
            </a:r>
            <a:endParaRPr sz="3000">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104b8bfd3c7_0_361"/>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278" name="Google Shape;278;g104b8bfd3c7_0_361"/>
          <p:cNvSpPr txBox="1"/>
          <p:nvPr/>
        </p:nvSpPr>
        <p:spPr>
          <a:xfrm>
            <a:off x="443775" y="2511450"/>
            <a:ext cx="8517300" cy="61878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omfortaa"/>
                <a:ea typeface="Comfortaa"/>
                <a:cs typeface="Comfortaa"/>
                <a:sym typeface="Comfortaa"/>
              </a:rPr>
              <a:t>• The veins of the upper limb are divided into two sets: </a:t>
            </a:r>
            <a:r>
              <a:rPr lang="en-US" sz="3000">
                <a:solidFill>
                  <a:srgbClr val="FF0000"/>
                </a:solidFill>
                <a:latin typeface="Comfortaa"/>
                <a:ea typeface="Comfortaa"/>
                <a:cs typeface="Comfortaa"/>
                <a:sym typeface="Comfortaa"/>
              </a:rPr>
              <a:t>Superficial</a:t>
            </a:r>
            <a:r>
              <a:rPr lang="en-US" sz="3000">
                <a:latin typeface="Comfortaa"/>
                <a:ea typeface="Comfortaa"/>
                <a:cs typeface="Comfortaa"/>
                <a:sym typeface="Comfortaa"/>
              </a:rPr>
              <a:t> and </a:t>
            </a:r>
            <a:r>
              <a:rPr lang="en-US" sz="3000">
                <a:solidFill>
                  <a:srgbClr val="FF0000"/>
                </a:solidFill>
                <a:latin typeface="Comfortaa"/>
                <a:ea typeface="Comfortaa"/>
                <a:cs typeface="Comfortaa"/>
                <a:sym typeface="Comfortaa"/>
              </a:rPr>
              <a:t>Deep</a:t>
            </a:r>
            <a:r>
              <a:rPr lang="en-US" sz="3000">
                <a:latin typeface="Comfortaa"/>
                <a:ea typeface="Comfortaa"/>
                <a:cs typeface="Comfortaa"/>
                <a:sym typeface="Comfortaa"/>
              </a:rPr>
              <a:t> </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The two sets anastomose frequently with each other. </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a:t>
            </a:r>
            <a:r>
              <a:rPr lang="en-US" sz="3000">
                <a:solidFill>
                  <a:srgbClr val="FF0000"/>
                </a:solidFill>
                <a:latin typeface="Comfortaa"/>
                <a:ea typeface="Comfortaa"/>
                <a:cs typeface="Comfortaa"/>
                <a:sym typeface="Comfortaa"/>
              </a:rPr>
              <a:t>The superficial</a:t>
            </a:r>
            <a:r>
              <a:rPr lang="en-US" sz="3000">
                <a:latin typeface="Comfortaa"/>
                <a:ea typeface="Comfortaa"/>
                <a:cs typeface="Comfortaa"/>
                <a:sym typeface="Comfortaa"/>
              </a:rPr>
              <a:t> veins are placed immediately </a:t>
            </a:r>
            <a:r>
              <a:rPr b="1" lang="en-US" sz="3000">
                <a:latin typeface="Comfortaa"/>
                <a:ea typeface="Comfortaa"/>
                <a:cs typeface="Comfortaa"/>
                <a:sym typeface="Comfortaa"/>
              </a:rPr>
              <a:t>beneath the skin</a:t>
            </a:r>
            <a:r>
              <a:rPr lang="en-US" sz="3000">
                <a:latin typeface="Comfortaa"/>
                <a:ea typeface="Comfortaa"/>
                <a:cs typeface="Comfortaa"/>
                <a:sym typeface="Comfortaa"/>
              </a:rPr>
              <a:t>, in the superficial fascia.</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 The deep veins accompany the arteries, and constitute the </a:t>
            </a:r>
            <a:r>
              <a:rPr b="1" lang="en-US" sz="3000">
                <a:solidFill>
                  <a:srgbClr val="FF0000"/>
                </a:solidFill>
                <a:latin typeface="Comfortaa"/>
                <a:ea typeface="Comfortaa"/>
                <a:cs typeface="Comfortaa"/>
                <a:sym typeface="Comfortaa"/>
              </a:rPr>
              <a:t>venae comitantes</a:t>
            </a:r>
            <a:r>
              <a:rPr lang="en-US" sz="3000">
                <a:latin typeface="Comfortaa"/>
                <a:ea typeface="Comfortaa"/>
                <a:cs typeface="Comfortaa"/>
                <a:sym typeface="Comfortaa"/>
              </a:rPr>
              <a:t> of those vessels. </a:t>
            </a:r>
            <a:endParaRPr sz="3000">
              <a:latin typeface="Comfortaa"/>
              <a:ea typeface="Comfortaa"/>
              <a:cs typeface="Comfortaa"/>
              <a:sym typeface="Comfortaa"/>
            </a:endParaRPr>
          </a:p>
        </p:txBody>
      </p:sp>
      <p:pic>
        <p:nvPicPr>
          <p:cNvPr id="279" name="Google Shape;279;g104b8bfd3c7_0_361"/>
          <p:cNvPicPr preferRelativeResize="0"/>
          <p:nvPr/>
        </p:nvPicPr>
        <p:blipFill>
          <a:blip r:embed="rId4">
            <a:alphaModFix/>
          </a:blip>
          <a:stretch>
            <a:fillRect/>
          </a:stretch>
        </p:blipFill>
        <p:spPr>
          <a:xfrm>
            <a:off x="9113475" y="152400"/>
            <a:ext cx="9031275" cy="8949175"/>
          </a:xfrm>
          <a:prstGeom prst="rect">
            <a:avLst/>
          </a:prstGeom>
          <a:noFill/>
          <a:ln>
            <a:noFill/>
          </a:ln>
        </p:spPr>
      </p:pic>
      <p:sp>
        <p:nvSpPr>
          <p:cNvPr id="280" name="Google Shape;280;g104b8bfd3c7_0_361"/>
          <p:cNvSpPr txBox="1"/>
          <p:nvPr/>
        </p:nvSpPr>
        <p:spPr>
          <a:xfrm>
            <a:off x="2210100" y="502300"/>
            <a:ext cx="5726100" cy="646500"/>
          </a:xfrm>
          <a:prstGeom prst="rect">
            <a:avLst/>
          </a:prstGeom>
          <a:solidFill>
            <a:srgbClr val="F9CB9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Comfortaa"/>
                <a:ea typeface="Comfortaa"/>
                <a:cs typeface="Comfortaa"/>
                <a:sym typeface="Comfortaa"/>
              </a:rPr>
              <a:t>Veins of the Upper Limb</a:t>
            </a:r>
            <a:endParaRPr sz="3000">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104b8bfd3c7_0_270"/>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286" name="Google Shape;286;g104b8bfd3c7_0_270"/>
          <p:cNvSpPr txBox="1"/>
          <p:nvPr/>
        </p:nvSpPr>
        <p:spPr>
          <a:xfrm>
            <a:off x="2812850" y="602750"/>
            <a:ext cx="13059600" cy="1108200"/>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Comfortaa"/>
                <a:ea typeface="Comfortaa"/>
                <a:cs typeface="Comfortaa"/>
                <a:sym typeface="Comfortaa"/>
              </a:rPr>
              <a:t>Superficial Veins of the Upper Limb</a:t>
            </a:r>
            <a:r>
              <a:rPr b="1" lang="en-US" sz="3000">
                <a:latin typeface="Comfortaa"/>
                <a:ea typeface="Comfortaa"/>
                <a:cs typeface="Comfortaa"/>
                <a:sym typeface="Comfortaa"/>
              </a:rPr>
              <a:t>(Dorsal Venous Arch (network) )</a:t>
            </a:r>
            <a:endParaRPr b="1" sz="3000">
              <a:latin typeface="Comfortaa"/>
              <a:ea typeface="Comfortaa"/>
              <a:cs typeface="Comfortaa"/>
              <a:sym typeface="Comfortaa"/>
            </a:endParaRPr>
          </a:p>
        </p:txBody>
      </p:sp>
      <p:sp>
        <p:nvSpPr>
          <p:cNvPr id="287" name="Google Shape;287;g104b8bfd3c7_0_270"/>
          <p:cNvSpPr txBox="1"/>
          <p:nvPr/>
        </p:nvSpPr>
        <p:spPr>
          <a:xfrm>
            <a:off x="884050" y="2531575"/>
            <a:ext cx="6831300" cy="618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omfortaa"/>
                <a:ea typeface="Comfortaa"/>
                <a:cs typeface="Comfortaa"/>
                <a:sym typeface="Comfortaa"/>
              </a:rPr>
              <a:t>•The dorsal digital veins drain into dorsal metacarpal veins, which unite to form a </a:t>
            </a:r>
            <a:r>
              <a:rPr b="1" lang="en-US" sz="3000">
                <a:latin typeface="Comfortaa"/>
                <a:ea typeface="Comfortaa"/>
                <a:cs typeface="Comfortaa"/>
                <a:sym typeface="Comfortaa"/>
              </a:rPr>
              <a:t>dorsal venous arch</a:t>
            </a:r>
            <a:r>
              <a:rPr lang="en-US" sz="3000">
                <a:latin typeface="Comfortaa"/>
                <a:ea typeface="Comfortaa"/>
                <a:cs typeface="Comfortaa"/>
                <a:sym typeface="Comfortaa"/>
              </a:rPr>
              <a:t> or network.</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•Dorsal venous network lies on the dorsum of the hand, in the subcutaneous tissue, proximal to the metacarpophalangeal joints.</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•Drains into the </a:t>
            </a:r>
            <a:r>
              <a:rPr b="1" lang="en-US" sz="3000">
                <a:solidFill>
                  <a:srgbClr val="FF0000"/>
                </a:solidFill>
                <a:latin typeface="Comfortaa"/>
                <a:ea typeface="Comfortaa"/>
                <a:cs typeface="Comfortaa"/>
                <a:sym typeface="Comfortaa"/>
              </a:rPr>
              <a:t>Cephalic</a:t>
            </a:r>
            <a:r>
              <a:rPr lang="en-US" sz="3000">
                <a:solidFill>
                  <a:srgbClr val="FF0000"/>
                </a:solidFill>
                <a:latin typeface="Comfortaa"/>
                <a:ea typeface="Comfortaa"/>
                <a:cs typeface="Comfortaa"/>
                <a:sym typeface="Comfortaa"/>
              </a:rPr>
              <a:t> </a:t>
            </a:r>
            <a:r>
              <a:rPr lang="en-US" sz="3000">
                <a:latin typeface="Comfortaa"/>
                <a:ea typeface="Comfortaa"/>
                <a:cs typeface="Comfortaa"/>
                <a:sym typeface="Comfortaa"/>
              </a:rPr>
              <a:t>vein laterally, and </a:t>
            </a:r>
            <a:r>
              <a:rPr b="1" lang="en-US" sz="3000">
                <a:solidFill>
                  <a:srgbClr val="FF0000"/>
                </a:solidFill>
                <a:latin typeface="Comfortaa"/>
                <a:ea typeface="Comfortaa"/>
                <a:cs typeface="Comfortaa"/>
                <a:sym typeface="Comfortaa"/>
              </a:rPr>
              <a:t>Basilic</a:t>
            </a:r>
            <a:r>
              <a:rPr lang="en-US" sz="3000">
                <a:solidFill>
                  <a:srgbClr val="FF0000"/>
                </a:solidFill>
                <a:latin typeface="Comfortaa"/>
                <a:ea typeface="Comfortaa"/>
                <a:cs typeface="Comfortaa"/>
                <a:sym typeface="Comfortaa"/>
              </a:rPr>
              <a:t> </a:t>
            </a:r>
            <a:r>
              <a:rPr lang="en-US" sz="3000">
                <a:latin typeface="Comfortaa"/>
                <a:ea typeface="Comfortaa"/>
                <a:cs typeface="Comfortaa"/>
                <a:sym typeface="Comfortaa"/>
              </a:rPr>
              <a:t>vein medially.</a:t>
            </a:r>
            <a:endParaRPr sz="3000">
              <a:latin typeface="Comfortaa"/>
              <a:ea typeface="Comfortaa"/>
              <a:cs typeface="Comfortaa"/>
              <a:sym typeface="Comfortaa"/>
            </a:endParaRPr>
          </a:p>
        </p:txBody>
      </p:sp>
      <p:pic>
        <p:nvPicPr>
          <p:cNvPr id="288" name="Google Shape;288;g104b8bfd3c7_0_270"/>
          <p:cNvPicPr preferRelativeResize="0"/>
          <p:nvPr/>
        </p:nvPicPr>
        <p:blipFill>
          <a:blip r:embed="rId4">
            <a:alphaModFix/>
          </a:blip>
          <a:stretch>
            <a:fillRect/>
          </a:stretch>
        </p:blipFill>
        <p:spPr>
          <a:xfrm>
            <a:off x="7867750" y="1863350"/>
            <a:ext cx="8947150" cy="771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102eca28fcb_0_60"/>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graphicFrame>
        <p:nvGraphicFramePr>
          <p:cNvPr id="294" name="Google Shape;294;g102eca28fcb_0_60"/>
          <p:cNvGraphicFramePr/>
          <p:nvPr/>
        </p:nvGraphicFramePr>
        <p:xfrm>
          <a:off x="932275" y="1821900"/>
          <a:ext cx="3000000" cy="3000000"/>
        </p:xfrm>
        <a:graphic>
          <a:graphicData uri="http://schemas.openxmlformats.org/drawingml/2006/table">
            <a:tbl>
              <a:tblPr>
                <a:noFill/>
                <a:tableStyleId>{F5AED82D-04B1-48FA-9C8E-557E0E5B94F6}</a:tableStyleId>
              </a:tblPr>
              <a:tblGrid>
                <a:gridCol w="5481225"/>
                <a:gridCol w="5461000"/>
                <a:gridCol w="5461000"/>
              </a:tblGrid>
              <a:tr h="683125">
                <a:tc>
                  <a:txBody>
                    <a:bodyPr/>
                    <a:lstStyle/>
                    <a:p>
                      <a:pPr indent="0" lvl="0" marL="0" rtl="0" algn="ctr">
                        <a:spcBef>
                          <a:spcPts val="0"/>
                        </a:spcBef>
                        <a:spcAft>
                          <a:spcPts val="0"/>
                        </a:spcAft>
                        <a:buNone/>
                      </a:pPr>
                      <a:r>
                        <a:rPr lang="en-US" sz="3000">
                          <a:latin typeface="Comfortaa"/>
                          <a:ea typeface="Comfortaa"/>
                          <a:cs typeface="Comfortaa"/>
                          <a:sym typeface="Comfortaa"/>
                        </a:rPr>
                        <a:t>Cephalic Vein</a:t>
                      </a:r>
                      <a:endParaRPr sz="3000">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3000">
                          <a:latin typeface="Comfortaa"/>
                          <a:ea typeface="Comfortaa"/>
                          <a:cs typeface="Comfortaa"/>
                          <a:sym typeface="Comfortaa"/>
                        </a:rPr>
                        <a:t>Basilic Vein</a:t>
                      </a:r>
                      <a:endParaRPr sz="3000">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3000">
                          <a:latin typeface="Comfortaa"/>
                          <a:ea typeface="Comfortaa"/>
                          <a:cs typeface="Comfortaa"/>
                          <a:sym typeface="Comfortaa"/>
                        </a:rPr>
                        <a:t>Median Cubital Vein</a:t>
                      </a:r>
                      <a:endParaRPr sz="3000">
                        <a:latin typeface="Comfortaa"/>
                        <a:ea typeface="Comfortaa"/>
                        <a:cs typeface="Comfortaa"/>
                        <a:sym typeface="Comfortaa"/>
                      </a:endParaRPr>
                    </a:p>
                  </a:txBody>
                  <a:tcPr marT="91425" marB="91425" marR="91425" marL="91425">
                    <a:solidFill>
                      <a:srgbClr val="FCE5CD"/>
                    </a:solidFill>
                  </a:tcPr>
                </a:tc>
              </a:tr>
              <a:tr h="5410275">
                <a:tc>
                  <a:txBody>
                    <a:bodyPr/>
                    <a:lstStyle/>
                    <a:p>
                      <a:pPr indent="0" lvl="0" marL="0" rtl="0" algn="l">
                        <a:spcBef>
                          <a:spcPts val="0"/>
                        </a:spcBef>
                        <a:spcAft>
                          <a:spcPts val="0"/>
                        </a:spcAft>
                        <a:buNone/>
                      </a:pPr>
                      <a:r>
                        <a:rPr lang="en-US" sz="3000">
                          <a:latin typeface="Comfortaa"/>
                          <a:ea typeface="Comfortaa"/>
                          <a:cs typeface="Comfortaa"/>
                          <a:sym typeface="Comfortaa"/>
                        </a:rPr>
                        <a:t>• Arises from the lateral end of the dorsal venous arch of hand.</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•Ascends on radial side of the forearm to the elbow and continues up the arm in the deltopectoral groove.</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Pierces clavipectoral fascia to drain into the axillary vein.</a:t>
                      </a:r>
                      <a:endParaRPr sz="30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3000">
                          <a:latin typeface="Comfortaa"/>
                          <a:ea typeface="Comfortaa"/>
                          <a:cs typeface="Comfortaa"/>
                          <a:sym typeface="Comfortaa"/>
                        </a:rPr>
                        <a:t>•Arises from the medial side of the dorsal venous arch of hand. </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•Ascends on the ulnar side of forearm to the elbow. In the middle of the arm, it pierces the deep fascia and joins the brachial vein or axillary vein. </a:t>
                      </a:r>
                      <a:endParaRPr sz="30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3000">
                          <a:latin typeface="Comfortaa"/>
                          <a:ea typeface="Comfortaa"/>
                          <a:cs typeface="Comfortaa"/>
                          <a:sym typeface="Comfortaa"/>
                        </a:rPr>
                        <a:t>•Links cephalic vein and basilic vein in the cubital fossa. </a:t>
                      </a:r>
                      <a:r>
                        <a:rPr lang="en-US" sz="1200">
                          <a:solidFill>
                            <a:srgbClr val="202124"/>
                          </a:solidFill>
                          <a:highlight>
                            <a:srgbClr val="FFFFFF"/>
                          </a:highlight>
                        </a:rPr>
                        <a:t>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•Is a frequent site for </a:t>
                      </a:r>
                      <a:r>
                        <a:rPr lang="en-US" sz="3000">
                          <a:solidFill>
                            <a:srgbClr val="FF0000"/>
                          </a:solidFill>
                          <a:latin typeface="Comfortaa"/>
                          <a:ea typeface="Comfortaa"/>
                          <a:cs typeface="Comfortaa"/>
                          <a:sym typeface="Comfortaa"/>
                        </a:rPr>
                        <a:t>venipuncture</a:t>
                      </a:r>
                      <a:r>
                        <a:rPr lang="en-US" sz="3000">
                          <a:latin typeface="Comfortaa"/>
                          <a:ea typeface="Comfortaa"/>
                          <a:cs typeface="Comfortaa"/>
                          <a:sym typeface="Comfortaa"/>
                        </a:rPr>
                        <a:t>. </a:t>
                      </a:r>
                      <a:r>
                        <a:rPr lang="en-US" sz="1200">
                          <a:solidFill>
                            <a:srgbClr val="202124"/>
                          </a:solidFill>
                          <a:highlight>
                            <a:srgbClr val="FFFFFF"/>
                          </a:highlight>
                        </a:rPr>
                        <a:t> </a:t>
                      </a:r>
                      <a:r>
                        <a:rPr lang="en-US" sz="1700">
                          <a:solidFill>
                            <a:schemeClr val="lt2"/>
                          </a:solidFill>
                          <a:highlight>
                            <a:srgbClr val="FFFFFF"/>
                          </a:highlight>
                        </a:rPr>
                        <a:t>A </a:t>
                      </a:r>
                      <a:r>
                        <a:rPr b="1" lang="en-US" sz="1700">
                          <a:solidFill>
                            <a:schemeClr val="lt2"/>
                          </a:solidFill>
                          <a:highlight>
                            <a:srgbClr val="FFFFFF"/>
                          </a:highlight>
                        </a:rPr>
                        <a:t>procedure in which a needle is used to take blood from a vein</a:t>
                      </a:r>
                      <a:endParaRPr sz="3200">
                        <a:solidFill>
                          <a:schemeClr val="lt2"/>
                        </a:solidFill>
                        <a:latin typeface="Comfortaa"/>
                        <a:ea typeface="Comfortaa"/>
                        <a:cs typeface="Comfortaa"/>
                        <a:sym typeface="Comfortaa"/>
                      </a:endParaRPr>
                    </a:p>
                  </a:txBody>
                  <a:tcPr marT="91425" marB="91425" marR="91425" marL="91425"/>
                </a:tc>
              </a:tr>
            </a:tbl>
          </a:graphicData>
        </a:graphic>
      </p:graphicFrame>
      <p:sp>
        <p:nvSpPr>
          <p:cNvPr id="295" name="Google Shape;295;g102eca28fcb_0_60"/>
          <p:cNvSpPr txBox="1"/>
          <p:nvPr/>
        </p:nvSpPr>
        <p:spPr>
          <a:xfrm>
            <a:off x="2474250" y="591675"/>
            <a:ext cx="1467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000">
              <a:latin typeface="Comfortaa"/>
              <a:ea typeface="Comfortaa"/>
              <a:cs typeface="Comfortaa"/>
              <a:sym typeface="Comfortaa"/>
            </a:endParaRPr>
          </a:p>
        </p:txBody>
      </p:sp>
      <p:sp>
        <p:nvSpPr>
          <p:cNvPr id="296" name="Google Shape;296;g102eca28fcb_0_60"/>
          <p:cNvSpPr txBox="1"/>
          <p:nvPr/>
        </p:nvSpPr>
        <p:spPr>
          <a:xfrm>
            <a:off x="2519100" y="845263"/>
            <a:ext cx="14673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latin typeface="Calibri"/>
              <a:ea typeface="Calibri"/>
              <a:cs typeface="Calibri"/>
              <a:sym typeface="Calibri"/>
            </a:endParaRPr>
          </a:p>
        </p:txBody>
      </p:sp>
      <p:sp>
        <p:nvSpPr>
          <p:cNvPr id="297" name="Google Shape;297;g102eca28fcb_0_60"/>
          <p:cNvSpPr txBox="1"/>
          <p:nvPr/>
        </p:nvSpPr>
        <p:spPr>
          <a:xfrm>
            <a:off x="2671500" y="997663"/>
            <a:ext cx="14673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latin typeface="Calibri"/>
              <a:ea typeface="Calibri"/>
              <a:cs typeface="Calibri"/>
              <a:sym typeface="Calibri"/>
            </a:endParaRPr>
          </a:p>
        </p:txBody>
      </p:sp>
      <p:sp>
        <p:nvSpPr>
          <p:cNvPr id="298" name="Google Shape;298;g102eca28fcb_0_60"/>
          <p:cNvSpPr txBox="1"/>
          <p:nvPr/>
        </p:nvSpPr>
        <p:spPr>
          <a:xfrm>
            <a:off x="8417850" y="860600"/>
            <a:ext cx="146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99" name="Google Shape;299;g102eca28fcb_0_60"/>
          <p:cNvSpPr txBox="1"/>
          <p:nvPr/>
        </p:nvSpPr>
        <p:spPr>
          <a:xfrm>
            <a:off x="1797250" y="318450"/>
            <a:ext cx="14673300" cy="1123500"/>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3300">
                <a:latin typeface="Comfortaa"/>
                <a:ea typeface="Comfortaa"/>
                <a:cs typeface="Comfortaa"/>
                <a:sym typeface="Comfortaa"/>
              </a:rPr>
              <a:t>Superﬁcial Veins</a:t>
            </a:r>
            <a:endParaRPr sz="3300">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pic>
        <p:nvPicPr>
          <p:cNvPr id="300" name="Google Shape;300;g102eca28fcb_0_60"/>
          <p:cNvPicPr preferRelativeResize="0"/>
          <p:nvPr/>
        </p:nvPicPr>
        <p:blipFill>
          <a:blip r:embed="rId4">
            <a:alphaModFix/>
          </a:blip>
          <a:stretch>
            <a:fillRect/>
          </a:stretch>
        </p:blipFill>
        <p:spPr>
          <a:xfrm>
            <a:off x="12000100" y="5339750"/>
            <a:ext cx="5192300" cy="3831149"/>
          </a:xfrm>
          <a:prstGeom prst="rect">
            <a:avLst/>
          </a:prstGeom>
          <a:noFill/>
          <a:ln>
            <a:noFill/>
          </a:ln>
        </p:spPr>
      </p:pic>
      <p:sp>
        <p:nvSpPr>
          <p:cNvPr id="301" name="Google Shape;301;g102eca28fcb_0_60"/>
          <p:cNvSpPr txBox="1"/>
          <p:nvPr/>
        </p:nvSpPr>
        <p:spPr>
          <a:xfrm>
            <a:off x="10676950" y="8961600"/>
            <a:ext cx="7073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FF0000"/>
                </a:solidFill>
                <a:latin typeface="Calibri"/>
                <a:ea typeface="Calibri"/>
                <a:cs typeface="Calibri"/>
                <a:sym typeface="Calibri"/>
              </a:rPr>
              <a:t>superficial veins</a:t>
            </a:r>
            <a:endParaRPr b="1" sz="3000">
              <a:solidFill>
                <a:srgbClr val="FF0000"/>
              </a:solidFill>
              <a:latin typeface="Calibri"/>
              <a:ea typeface="Calibri"/>
              <a:cs typeface="Calibri"/>
              <a:sym typeface="Calibri"/>
            </a:endParaRPr>
          </a:p>
        </p:txBody>
      </p:sp>
      <p:cxnSp>
        <p:nvCxnSpPr>
          <p:cNvPr id="302" name="Google Shape;302;g102eca28fcb_0_60"/>
          <p:cNvCxnSpPr/>
          <p:nvPr/>
        </p:nvCxnSpPr>
        <p:spPr>
          <a:xfrm flipH="1" rot="10800000">
            <a:off x="12304825" y="8068100"/>
            <a:ext cx="1694400" cy="1102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g102eca28fcb_0_68"/>
          <p:cNvPicPr preferRelativeResize="0"/>
          <p:nvPr/>
        </p:nvPicPr>
        <p:blipFill rotWithShape="1">
          <a:blip r:embed="rId3">
            <a:alphaModFix/>
          </a:blip>
          <a:srcRect b="0" l="0" r="0" t="0"/>
          <a:stretch/>
        </p:blipFill>
        <p:spPr>
          <a:xfrm>
            <a:off x="120394" y="3"/>
            <a:ext cx="1172508" cy="1395312"/>
          </a:xfrm>
          <a:prstGeom prst="rect">
            <a:avLst/>
          </a:prstGeom>
          <a:noFill/>
          <a:ln>
            <a:noFill/>
          </a:ln>
        </p:spPr>
      </p:pic>
      <p:sp>
        <p:nvSpPr>
          <p:cNvPr id="308" name="Google Shape;308;g102eca28fcb_0_68"/>
          <p:cNvSpPr txBox="1"/>
          <p:nvPr/>
        </p:nvSpPr>
        <p:spPr>
          <a:xfrm>
            <a:off x="3394200" y="606300"/>
            <a:ext cx="11499600" cy="646500"/>
          </a:xfrm>
          <a:prstGeom prst="rect">
            <a:avLst/>
          </a:prstGeom>
          <a:solidFill>
            <a:srgbClr val="F9CB9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latin typeface="Comfortaa"/>
                <a:ea typeface="Comfortaa"/>
                <a:cs typeface="Comfortaa"/>
                <a:sym typeface="Comfortaa"/>
              </a:rPr>
              <a:t>Deep Veins of the Upper Limb</a:t>
            </a:r>
            <a:endParaRPr b="1" sz="3000">
              <a:latin typeface="Comfortaa"/>
              <a:ea typeface="Comfortaa"/>
              <a:cs typeface="Comfortaa"/>
              <a:sym typeface="Comfortaa"/>
            </a:endParaRPr>
          </a:p>
        </p:txBody>
      </p:sp>
      <p:sp>
        <p:nvSpPr>
          <p:cNvPr id="309" name="Google Shape;309;g102eca28fcb_0_68"/>
          <p:cNvSpPr txBox="1"/>
          <p:nvPr/>
        </p:nvSpPr>
        <p:spPr>
          <a:xfrm>
            <a:off x="1623313" y="1323625"/>
            <a:ext cx="12001500" cy="6341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•Accompany the arteries of the same region and bear similar names.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solidFill>
                  <a:srgbClr val="FF0000"/>
                </a:solidFill>
                <a:latin typeface="Comfortaa"/>
                <a:ea typeface="Comfortaa"/>
                <a:cs typeface="Comfortaa"/>
                <a:sym typeface="Comfortaa"/>
              </a:rPr>
              <a:t>1- </a:t>
            </a:r>
            <a:r>
              <a:rPr b="1" lang="en-US" sz="2500">
                <a:solidFill>
                  <a:srgbClr val="FF0000"/>
                </a:solidFill>
                <a:latin typeface="Comfortaa"/>
                <a:ea typeface="Comfortaa"/>
                <a:cs typeface="Comfortaa"/>
                <a:sym typeface="Comfortaa"/>
              </a:rPr>
              <a:t>Venae comitantes:</a:t>
            </a:r>
            <a:r>
              <a:rPr lang="en-US" sz="2500">
                <a:latin typeface="Comfortaa"/>
                <a:ea typeface="Comfortaa"/>
                <a:cs typeface="Comfortaa"/>
                <a:sym typeface="Comfortaa"/>
              </a:rPr>
              <a:t> They are generally arranged in pairs, and are situated one on either side of the corresponding artery, and connected at intervals by short transverse branches.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a:t>
            </a:r>
            <a:r>
              <a:rPr lang="en-US" sz="2500">
                <a:latin typeface="Comfortaa"/>
                <a:ea typeface="Comfortaa"/>
                <a:cs typeface="Comfortaa"/>
                <a:sym typeface="Comfortaa"/>
              </a:rPr>
              <a:t>The superficial and deep palmar arterial arches are each accompanied by a pair of venæ comitantes which constitute the superficial and deep palmar venous arches, and receive the veins corresponding to the branches of the arterial arches.</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a:t>
            </a:r>
            <a:r>
              <a:rPr lang="en-US" sz="2500">
                <a:latin typeface="Comfortaa"/>
                <a:ea typeface="Comfortaa"/>
                <a:cs typeface="Comfortaa"/>
                <a:sym typeface="Comfortaa"/>
              </a:rPr>
              <a:t>The deep veins of the forearm are the venae comitantes of the radial and ulnar arteries.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solidFill>
                  <a:srgbClr val="FF0000"/>
                </a:solidFill>
                <a:latin typeface="Comfortaa"/>
                <a:ea typeface="Comfortaa"/>
                <a:cs typeface="Comfortaa"/>
                <a:sym typeface="Comfortaa"/>
              </a:rPr>
              <a:t>2-The </a:t>
            </a:r>
            <a:r>
              <a:rPr b="1" lang="en-US" sz="2500">
                <a:solidFill>
                  <a:srgbClr val="FF0000"/>
                </a:solidFill>
                <a:latin typeface="Comfortaa"/>
                <a:ea typeface="Comfortaa"/>
                <a:cs typeface="Comfortaa"/>
                <a:sym typeface="Comfortaa"/>
              </a:rPr>
              <a:t>brachial veins </a:t>
            </a:r>
            <a:r>
              <a:rPr lang="en-US" sz="2500">
                <a:latin typeface="Comfortaa"/>
                <a:ea typeface="Comfortaa"/>
                <a:cs typeface="Comfortaa"/>
                <a:sym typeface="Comfortaa"/>
              </a:rPr>
              <a:t>are placed one on either side of the brachial artery </a:t>
            </a:r>
            <a:endParaRPr sz="2500">
              <a:latin typeface="Comfortaa"/>
              <a:ea typeface="Comfortaa"/>
              <a:cs typeface="Comfortaa"/>
              <a:sym typeface="Comfortaa"/>
            </a:endParaRPr>
          </a:p>
        </p:txBody>
      </p:sp>
      <p:pic>
        <p:nvPicPr>
          <p:cNvPr id="310" name="Google Shape;310;g102eca28fcb_0_68"/>
          <p:cNvPicPr preferRelativeResize="0"/>
          <p:nvPr/>
        </p:nvPicPr>
        <p:blipFill>
          <a:blip r:embed="rId4">
            <a:alphaModFix/>
          </a:blip>
          <a:stretch>
            <a:fillRect/>
          </a:stretch>
        </p:blipFill>
        <p:spPr>
          <a:xfrm>
            <a:off x="13955225" y="1839125"/>
            <a:ext cx="3102200" cy="7942626"/>
          </a:xfrm>
          <a:prstGeom prst="rect">
            <a:avLst/>
          </a:prstGeom>
          <a:noFill/>
          <a:ln>
            <a:noFill/>
          </a:ln>
        </p:spPr>
      </p:pic>
      <p:pic>
        <p:nvPicPr>
          <p:cNvPr id="311" name="Google Shape;311;g102eca28fcb_0_68"/>
          <p:cNvPicPr preferRelativeResize="0"/>
          <p:nvPr/>
        </p:nvPicPr>
        <p:blipFill>
          <a:blip r:embed="rId5">
            <a:alphaModFix/>
          </a:blip>
          <a:stretch>
            <a:fillRect/>
          </a:stretch>
        </p:blipFill>
        <p:spPr>
          <a:xfrm>
            <a:off x="7302625" y="7890046"/>
            <a:ext cx="6524625" cy="2257425"/>
          </a:xfrm>
          <a:prstGeom prst="rect">
            <a:avLst/>
          </a:prstGeom>
          <a:noFill/>
          <a:ln>
            <a:noFill/>
          </a:ln>
        </p:spPr>
      </p:pic>
      <p:sp>
        <p:nvSpPr>
          <p:cNvPr id="312" name="Google Shape;312;g102eca28fcb_0_68"/>
          <p:cNvSpPr txBox="1"/>
          <p:nvPr/>
        </p:nvSpPr>
        <p:spPr>
          <a:xfrm>
            <a:off x="5410350" y="7351238"/>
            <a:ext cx="105999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u="sng">
                <a:latin typeface="Calibri"/>
                <a:ea typeface="Calibri"/>
                <a:cs typeface="Calibri"/>
                <a:sym typeface="Calibri"/>
              </a:rPr>
              <a:t>Venae comitantes</a:t>
            </a:r>
            <a:endParaRPr b="1" sz="2300" u="sng">
              <a:latin typeface="Calibri"/>
              <a:ea typeface="Calibri"/>
              <a:cs typeface="Calibri"/>
              <a:sym typeface="Calibri"/>
            </a:endParaRPr>
          </a:p>
        </p:txBody>
      </p:sp>
      <p:pic>
        <p:nvPicPr>
          <p:cNvPr id="313" name="Google Shape;313;g102eca28fcb_0_68"/>
          <p:cNvPicPr preferRelativeResize="0"/>
          <p:nvPr/>
        </p:nvPicPr>
        <p:blipFill>
          <a:blip r:embed="rId6">
            <a:alphaModFix/>
          </a:blip>
          <a:stretch>
            <a:fillRect/>
          </a:stretch>
        </p:blipFill>
        <p:spPr>
          <a:xfrm>
            <a:off x="1177000" y="7661525"/>
            <a:ext cx="5742350" cy="2257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g102eca28fcb_0_72"/>
          <p:cNvPicPr preferRelativeResize="0"/>
          <p:nvPr/>
        </p:nvPicPr>
        <p:blipFill rotWithShape="1">
          <a:blip r:embed="rId3">
            <a:alphaModFix/>
          </a:blip>
          <a:srcRect b="0" l="0" r="0" t="0"/>
          <a:stretch/>
        </p:blipFill>
        <p:spPr>
          <a:xfrm>
            <a:off x="196200" y="-1"/>
            <a:ext cx="1044600" cy="1243100"/>
          </a:xfrm>
          <a:prstGeom prst="rect">
            <a:avLst/>
          </a:prstGeom>
          <a:noFill/>
          <a:ln>
            <a:noFill/>
          </a:ln>
        </p:spPr>
      </p:pic>
      <p:graphicFrame>
        <p:nvGraphicFramePr>
          <p:cNvPr id="319" name="Google Shape;319;g102eca28fcb_0_72"/>
          <p:cNvGraphicFramePr/>
          <p:nvPr/>
        </p:nvGraphicFramePr>
        <p:xfrm>
          <a:off x="854400" y="1395325"/>
          <a:ext cx="3000000" cy="3000000"/>
        </p:xfrm>
        <a:graphic>
          <a:graphicData uri="http://schemas.openxmlformats.org/drawingml/2006/table">
            <a:tbl>
              <a:tblPr>
                <a:noFill/>
                <a:tableStyleId>{F5AED82D-04B1-48FA-9C8E-557E0E5B94F6}</a:tableStyleId>
              </a:tblPr>
              <a:tblGrid>
                <a:gridCol w="8240550"/>
                <a:gridCol w="8240550"/>
              </a:tblGrid>
              <a:tr h="1205975">
                <a:tc>
                  <a:txBody>
                    <a:bodyPr/>
                    <a:lstStyle/>
                    <a:p>
                      <a:pPr indent="0" lvl="0" marL="0" rtl="0" algn="ctr">
                        <a:spcBef>
                          <a:spcPts val="0"/>
                        </a:spcBef>
                        <a:spcAft>
                          <a:spcPts val="0"/>
                        </a:spcAft>
                        <a:buNone/>
                      </a:pPr>
                      <a:r>
                        <a:rPr lang="en-US" sz="3000">
                          <a:latin typeface="Comfortaa"/>
                          <a:ea typeface="Comfortaa"/>
                          <a:cs typeface="Comfortaa"/>
                          <a:sym typeface="Comfortaa"/>
                        </a:rPr>
                        <a:t> 3-The Axillary vein</a:t>
                      </a:r>
                      <a:endParaRPr sz="3000">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3000">
                          <a:latin typeface="Comfortaa"/>
                          <a:ea typeface="Comfortaa"/>
                          <a:cs typeface="Comfortaa"/>
                          <a:sym typeface="Comfortaa"/>
                        </a:rPr>
                        <a:t>4- The Subclavian vein</a:t>
                      </a:r>
                      <a:endParaRPr sz="3000">
                        <a:latin typeface="Comfortaa"/>
                        <a:ea typeface="Comfortaa"/>
                        <a:cs typeface="Comfortaa"/>
                        <a:sym typeface="Comfortaa"/>
                      </a:endParaRPr>
                    </a:p>
                  </a:txBody>
                  <a:tcPr marT="91425" marB="91425" marR="91425" marL="91425">
                    <a:solidFill>
                      <a:srgbClr val="FCE5CD"/>
                    </a:solidFill>
                  </a:tcPr>
                </a:tc>
              </a:tr>
              <a:tr h="7577350">
                <a:tc>
                  <a:txBody>
                    <a:bodyPr/>
                    <a:lstStyle/>
                    <a:p>
                      <a:pPr indent="0" lvl="0" marL="0" rtl="0" algn="l">
                        <a:spcBef>
                          <a:spcPts val="0"/>
                        </a:spcBef>
                        <a:spcAft>
                          <a:spcPts val="0"/>
                        </a:spcAft>
                        <a:buNone/>
                      </a:pPr>
                      <a:r>
                        <a:rPr lang="en-US" sz="3000">
                          <a:latin typeface="Comfortaa"/>
                          <a:ea typeface="Comfortaa"/>
                          <a:cs typeface="Comfortaa"/>
                          <a:sym typeface="Comfortaa"/>
                        </a:rPr>
                        <a:t>● Begins at the lower border of the Teres major, as the continuation of the basilic vein. </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Ends at the outer border of the first rib as the subclavian vein.</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Receives the brachial veins and, close to its termination, the cephalic vein.</a:t>
                      </a:r>
                      <a:endParaRPr sz="30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3000">
                          <a:latin typeface="Comfortaa"/>
                          <a:ea typeface="Comfortaa"/>
                          <a:cs typeface="Comfortaa"/>
                          <a:sym typeface="Comfortaa"/>
                        </a:rPr>
                        <a:t>● Is the continuation of the axillary vein.</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a:p>
                      <a:pPr indent="0" lvl="0" marL="0" rtl="0" algn="l">
                        <a:spcBef>
                          <a:spcPts val="0"/>
                        </a:spcBef>
                        <a:spcAft>
                          <a:spcPts val="0"/>
                        </a:spcAft>
                        <a:buNone/>
                      </a:pPr>
                      <a:r>
                        <a:rPr lang="en-US" sz="3000">
                          <a:latin typeface="Comfortaa"/>
                          <a:ea typeface="Comfortaa"/>
                          <a:cs typeface="Comfortaa"/>
                          <a:sym typeface="Comfortaa"/>
                        </a:rPr>
                        <a:t>● Extends from the outer border of the first rib to the sternal end of the clavicle, where it unites with the internal jugular to form the Brachiocephalic (Innominate) vein</a:t>
                      </a:r>
                      <a:endParaRPr sz="3000">
                        <a:latin typeface="Comfortaa"/>
                        <a:ea typeface="Comfortaa"/>
                        <a:cs typeface="Comfortaa"/>
                        <a:sym typeface="Comfortaa"/>
                      </a:endParaRPr>
                    </a:p>
                  </a:txBody>
                  <a:tcPr marT="91425" marB="91425" marR="91425" marL="91425"/>
                </a:tc>
              </a:tr>
            </a:tbl>
          </a:graphicData>
        </a:graphic>
      </p:graphicFrame>
      <p:pic>
        <p:nvPicPr>
          <p:cNvPr id="320" name="Google Shape;320;g102eca28fcb_0_72"/>
          <p:cNvPicPr preferRelativeResize="0"/>
          <p:nvPr/>
        </p:nvPicPr>
        <p:blipFill>
          <a:blip r:embed="rId4">
            <a:alphaModFix/>
          </a:blip>
          <a:stretch>
            <a:fillRect/>
          </a:stretch>
        </p:blipFill>
        <p:spPr>
          <a:xfrm>
            <a:off x="2401800" y="6869750"/>
            <a:ext cx="4651575" cy="3015000"/>
          </a:xfrm>
          <a:prstGeom prst="rect">
            <a:avLst/>
          </a:prstGeom>
          <a:noFill/>
          <a:ln>
            <a:noFill/>
          </a:ln>
        </p:spPr>
      </p:pic>
      <p:pic>
        <p:nvPicPr>
          <p:cNvPr id="321" name="Google Shape;321;g102eca28fcb_0_72"/>
          <p:cNvPicPr preferRelativeResize="0"/>
          <p:nvPr/>
        </p:nvPicPr>
        <p:blipFill>
          <a:blip r:embed="rId5">
            <a:alphaModFix/>
          </a:blip>
          <a:stretch>
            <a:fillRect/>
          </a:stretch>
        </p:blipFill>
        <p:spPr>
          <a:xfrm>
            <a:off x="10630575" y="6062525"/>
            <a:ext cx="6042850" cy="3822225"/>
          </a:xfrm>
          <a:prstGeom prst="rect">
            <a:avLst/>
          </a:prstGeom>
          <a:noFill/>
          <a:ln>
            <a:noFill/>
          </a:ln>
        </p:spPr>
      </p:pic>
      <p:sp>
        <p:nvSpPr>
          <p:cNvPr id="322" name="Google Shape;322;g102eca28fcb_0_72"/>
          <p:cNvSpPr txBox="1"/>
          <p:nvPr/>
        </p:nvSpPr>
        <p:spPr>
          <a:xfrm>
            <a:off x="3394200" y="606300"/>
            <a:ext cx="11499600" cy="646500"/>
          </a:xfrm>
          <a:prstGeom prst="rect">
            <a:avLst/>
          </a:prstGeom>
          <a:solidFill>
            <a:srgbClr val="F9CB9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latin typeface="Comfortaa"/>
                <a:ea typeface="Comfortaa"/>
                <a:cs typeface="Comfortaa"/>
                <a:sym typeface="Comfortaa"/>
              </a:rPr>
              <a:t>Deep Veins of the Upper Limb cont..</a:t>
            </a:r>
            <a:endParaRPr b="1" sz="3000">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cfe37352d7_0_8"/>
          <p:cNvSpPr txBox="1"/>
          <p:nvPr/>
        </p:nvSpPr>
        <p:spPr>
          <a:xfrm>
            <a:off x="1245700" y="582650"/>
            <a:ext cx="3435600" cy="646500"/>
          </a:xfrm>
          <a:prstGeom prst="rect">
            <a:avLst/>
          </a:prstGeom>
          <a:solidFill>
            <a:srgbClr val="F9CB9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Calibri"/>
                <a:ea typeface="Calibri"/>
                <a:cs typeface="Calibri"/>
                <a:sym typeface="Calibri"/>
              </a:rPr>
              <a:t>small summary </a:t>
            </a:r>
            <a:endParaRPr b="1" sz="3000">
              <a:solidFill>
                <a:schemeClr val="dk1"/>
              </a:solidFill>
              <a:latin typeface="Calibri"/>
              <a:ea typeface="Calibri"/>
              <a:cs typeface="Calibri"/>
              <a:sym typeface="Calibri"/>
            </a:endParaRPr>
          </a:p>
        </p:txBody>
      </p:sp>
      <p:pic>
        <p:nvPicPr>
          <p:cNvPr id="328" name="Google Shape;328;gcfe37352d7_0_8"/>
          <p:cNvPicPr preferRelativeResize="0"/>
          <p:nvPr/>
        </p:nvPicPr>
        <p:blipFill>
          <a:blip r:embed="rId3">
            <a:alphaModFix/>
          </a:blip>
          <a:stretch>
            <a:fillRect/>
          </a:stretch>
        </p:blipFill>
        <p:spPr>
          <a:xfrm>
            <a:off x="1871575" y="1430088"/>
            <a:ext cx="15109025" cy="8197475"/>
          </a:xfrm>
          <a:prstGeom prst="rect">
            <a:avLst/>
          </a:prstGeom>
          <a:noFill/>
          <a:ln>
            <a:noFill/>
          </a:ln>
        </p:spPr>
      </p:pic>
      <p:sp>
        <p:nvSpPr>
          <p:cNvPr id="329" name="Google Shape;329;gcfe37352d7_0_8"/>
          <p:cNvSpPr/>
          <p:nvPr/>
        </p:nvSpPr>
        <p:spPr>
          <a:xfrm>
            <a:off x="9705375" y="4818550"/>
            <a:ext cx="1892100" cy="93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cfe37352d7_0_8"/>
          <p:cNvSpPr/>
          <p:nvPr/>
        </p:nvSpPr>
        <p:spPr>
          <a:xfrm>
            <a:off x="6552000" y="5073425"/>
            <a:ext cx="3369000" cy="132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cfe37352d7_0_8"/>
          <p:cNvSpPr/>
          <p:nvPr/>
        </p:nvSpPr>
        <p:spPr>
          <a:xfrm>
            <a:off x="4767200" y="4614425"/>
            <a:ext cx="569100" cy="61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cfe37352d7_0_8"/>
          <p:cNvSpPr/>
          <p:nvPr/>
        </p:nvSpPr>
        <p:spPr>
          <a:xfrm>
            <a:off x="4330625" y="5300225"/>
            <a:ext cx="1072200" cy="457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cfe37352d7_0_8"/>
          <p:cNvSpPr/>
          <p:nvPr/>
        </p:nvSpPr>
        <p:spPr>
          <a:xfrm>
            <a:off x="13987400" y="5147825"/>
            <a:ext cx="569100" cy="61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cfe37352d7_0_8"/>
          <p:cNvSpPr/>
          <p:nvPr/>
        </p:nvSpPr>
        <p:spPr>
          <a:xfrm>
            <a:off x="12926000" y="5147825"/>
            <a:ext cx="1630500" cy="21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cfe37352d7_0_8"/>
          <p:cNvSpPr/>
          <p:nvPr/>
        </p:nvSpPr>
        <p:spPr>
          <a:xfrm rot="5400000">
            <a:off x="10779950" y="5180050"/>
            <a:ext cx="1630500" cy="21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cfe37352d7_0_8"/>
          <p:cNvSpPr/>
          <p:nvPr/>
        </p:nvSpPr>
        <p:spPr>
          <a:xfrm rot="5400000">
            <a:off x="11831500" y="5232575"/>
            <a:ext cx="354000" cy="184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cfe37352d7_0_8"/>
          <p:cNvSpPr/>
          <p:nvPr/>
        </p:nvSpPr>
        <p:spPr>
          <a:xfrm rot="6328990">
            <a:off x="12016629" y="5275692"/>
            <a:ext cx="561892" cy="906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cfe37352d7_0_8"/>
          <p:cNvSpPr/>
          <p:nvPr/>
        </p:nvSpPr>
        <p:spPr>
          <a:xfrm rot="5832510">
            <a:off x="12000529" y="5351930"/>
            <a:ext cx="561841" cy="13064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2" name="Shape 342"/>
        <p:cNvGrpSpPr/>
        <p:nvPr/>
      </p:nvGrpSpPr>
      <p:grpSpPr>
        <a:xfrm>
          <a:off x="0" y="0"/>
          <a:ext cx="0" cy="0"/>
          <a:chOff x="0" y="0"/>
          <a:chExt cx="0" cy="0"/>
        </a:xfrm>
      </p:grpSpPr>
      <p:pic>
        <p:nvPicPr>
          <p:cNvPr id="343" name="Google Shape;343;g103b4539990_1_47"/>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grpSp>
        <p:nvGrpSpPr>
          <p:cNvPr id="344" name="Google Shape;344;g103b4539990_1_47"/>
          <p:cNvGrpSpPr/>
          <p:nvPr/>
        </p:nvGrpSpPr>
        <p:grpSpPr>
          <a:xfrm>
            <a:off x="9335099" y="2726252"/>
            <a:ext cx="3514317" cy="595244"/>
            <a:chOff x="4404545" y="3301592"/>
            <a:chExt cx="782403" cy="129272"/>
          </a:xfrm>
        </p:grpSpPr>
        <p:sp>
          <p:nvSpPr>
            <p:cNvPr id="345" name="Google Shape;345;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46" name="Google Shape;346;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47" name="Google Shape;347;g103b4539990_1_47"/>
          <p:cNvGrpSpPr/>
          <p:nvPr/>
        </p:nvGrpSpPr>
        <p:grpSpPr>
          <a:xfrm>
            <a:off x="2209004" y="1521764"/>
            <a:ext cx="14507551" cy="1005276"/>
            <a:chOff x="4411970" y="2468673"/>
            <a:chExt cx="747292" cy="167429"/>
          </a:xfrm>
        </p:grpSpPr>
        <p:sp>
          <p:nvSpPr>
            <p:cNvPr id="348" name="Google Shape;348;g103b4539990_1_47"/>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49" name="Google Shape;349;g103b4539990_1_47"/>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sp>
        <p:nvSpPr>
          <p:cNvPr id="350" name="Google Shape;350;g103b4539990_1_47"/>
          <p:cNvSpPr txBox="1"/>
          <p:nvPr/>
        </p:nvSpPr>
        <p:spPr>
          <a:xfrm>
            <a:off x="2306265" y="1760850"/>
            <a:ext cx="771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latin typeface="Comfortaa"/>
                <a:ea typeface="Comfortaa"/>
                <a:cs typeface="Comfortaa"/>
                <a:sym typeface="Comfortaa"/>
              </a:rPr>
              <a:t>Q1</a:t>
            </a:r>
            <a:endParaRPr b="1" sz="2300">
              <a:latin typeface="Comfortaa"/>
              <a:ea typeface="Comfortaa"/>
              <a:cs typeface="Comfortaa"/>
              <a:sym typeface="Comfortaa"/>
            </a:endParaRPr>
          </a:p>
        </p:txBody>
      </p:sp>
      <p:grpSp>
        <p:nvGrpSpPr>
          <p:cNvPr id="351" name="Google Shape;351;g103b4539990_1_47"/>
          <p:cNvGrpSpPr/>
          <p:nvPr/>
        </p:nvGrpSpPr>
        <p:grpSpPr>
          <a:xfrm>
            <a:off x="2209004" y="3559832"/>
            <a:ext cx="14507551" cy="1005293"/>
            <a:chOff x="4411970" y="2468673"/>
            <a:chExt cx="747292" cy="167429"/>
          </a:xfrm>
        </p:grpSpPr>
        <p:sp>
          <p:nvSpPr>
            <p:cNvPr id="352" name="Google Shape;352;g103b4539990_1_47"/>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53" name="Google Shape;353;g103b4539990_1_47"/>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54" name="Google Shape;354;g103b4539990_1_47"/>
          <p:cNvGrpSpPr/>
          <p:nvPr/>
        </p:nvGrpSpPr>
        <p:grpSpPr>
          <a:xfrm>
            <a:off x="2306578" y="2726252"/>
            <a:ext cx="3514317" cy="595244"/>
            <a:chOff x="4404545" y="3301592"/>
            <a:chExt cx="782403" cy="129272"/>
          </a:xfrm>
        </p:grpSpPr>
        <p:sp>
          <p:nvSpPr>
            <p:cNvPr id="355" name="Google Shape;355;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56" name="Google Shape;356;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57" name="Google Shape;357;g103b4539990_1_47"/>
          <p:cNvGrpSpPr/>
          <p:nvPr/>
        </p:nvGrpSpPr>
        <p:grpSpPr>
          <a:xfrm>
            <a:off x="5820836" y="2726252"/>
            <a:ext cx="3514317" cy="595244"/>
            <a:chOff x="4404545" y="3301592"/>
            <a:chExt cx="782403" cy="129272"/>
          </a:xfrm>
        </p:grpSpPr>
        <p:sp>
          <p:nvSpPr>
            <p:cNvPr id="358" name="Google Shape;358;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59" name="Google Shape;359;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60" name="Google Shape;360;g103b4539990_1_47"/>
          <p:cNvGrpSpPr/>
          <p:nvPr/>
        </p:nvGrpSpPr>
        <p:grpSpPr>
          <a:xfrm>
            <a:off x="12849371" y="2726252"/>
            <a:ext cx="3514317" cy="595244"/>
            <a:chOff x="4404545" y="3301592"/>
            <a:chExt cx="782403" cy="129272"/>
          </a:xfrm>
        </p:grpSpPr>
        <p:sp>
          <p:nvSpPr>
            <p:cNvPr id="361" name="Google Shape;361;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62" name="Google Shape;362;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sp>
        <p:nvSpPr>
          <p:cNvPr id="363" name="Google Shape;363;g103b4539990_1_47"/>
          <p:cNvSpPr txBox="1"/>
          <p:nvPr/>
        </p:nvSpPr>
        <p:spPr>
          <a:xfrm>
            <a:off x="2299375" y="3678775"/>
            <a:ext cx="771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solidFill>
                  <a:srgbClr val="000000"/>
                </a:solidFill>
                <a:latin typeface="Comfortaa"/>
                <a:ea typeface="Comfortaa"/>
                <a:cs typeface="Comfortaa"/>
                <a:sym typeface="Comfortaa"/>
              </a:rPr>
              <a:t>Q2</a:t>
            </a:r>
            <a:endParaRPr>
              <a:latin typeface="Comfortaa"/>
              <a:ea typeface="Comfortaa"/>
              <a:cs typeface="Comfortaa"/>
              <a:sym typeface="Comfortaa"/>
            </a:endParaRPr>
          </a:p>
        </p:txBody>
      </p:sp>
      <p:sp>
        <p:nvSpPr>
          <p:cNvPr id="364" name="Google Shape;364;g103b4539990_1_47"/>
          <p:cNvSpPr txBox="1"/>
          <p:nvPr/>
        </p:nvSpPr>
        <p:spPr>
          <a:xfrm>
            <a:off x="5923127" y="2735100"/>
            <a:ext cx="45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omfortaa"/>
                <a:ea typeface="Comfortaa"/>
                <a:cs typeface="Comfortaa"/>
                <a:sym typeface="Comfortaa"/>
              </a:rPr>
              <a:t>B</a:t>
            </a:r>
            <a:endParaRPr b="1" sz="1900">
              <a:latin typeface="Comfortaa"/>
              <a:ea typeface="Comfortaa"/>
              <a:cs typeface="Comfortaa"/>
              <a:sym typeface="Comfortaa"/>
            </a:endParaRPr>
          </a:p>
        </p:txBody>
      </p:sp>
      <p:grpSp>
        <p:nvGrpSpPr>
          <p:cNvPr id="365" name="Google Shape;365;g103b4539990_1_47"/>
          <p:cNvGrpSpPr/>
          <p:nvPr/>
        </p:nvGrpSpPr>
        <p:grpSpPr>
          <a:xfrm>
            <a:off x="2209004" y="5432034"/>
            <a:ext cx="14507551" cy="1005293"/>
            <a:chOff x="4411970" y="2468673"/>
            <a:chExt cx="747292" cy="167429"/>
          </a:xfrm>
        </p:grpSpPr>
        <p:sp>
          <p:nvSpPr>
            <p:cNvPr id="366" name="Google Shape;366;g103b4539990_1_47"/>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67" name="Google Shape;367;g103b4539990_1_47"/>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sp>
        <p:nvSpPr>
          <p:cNvPr id="368" name="Google Shape;368;g103b4539990_1_47"/>
          <p:cNvSpPr txBox="1"/>
          <p:nvPr/>
        </p:nvSpPr>
        <p:spPr>
          <a:xfrm>
            <a:off x="2299375" y="5550975"/>
            <a:ext cx="771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solidFill>
                  <a:srgbClr val="000000"/>
                </a:solidFill>
                <a:latin typeface="Comfortaa"/>
                <a:ea typeface="Comfortaa"/>
                <a:cs typeface="Comfortaa"/>
                <a:sym typeface="Comfortaa"/>
              </a:rPr>
              <a:t>Q</a:t>
            </a:r>
            <a:r>
              <a:rPr b="1" lang="en-US" sz="2300">
                <a:latin typeface="Comfortaa"/>
                <a:ea typeface="Comfortaa"/>
                <a:cs typeface="Comfortaa"/>
                <a:sym typeface="Comfortaa"/>
              </a:rPr>
              <a:t>3</a:t>
            </a:r>
            <a:endParaRPr>
              <a:latin typeface="Comfortaa"/>
              <a:ea typeface="Comfortaa"/>
              <a:cs typeface="Comfortaa"/>
              <a:sym typeface="Comfortaa"/>
            </a:endParaRPr>
          </a:p>
        </p:txBody>
      </p:sp>
      <p:sp>
        <p:nvSpPr>
          <p:cNvPr id="369" name="Google Shape;369;g103b4539990_1_47"/>
          <p:cNvSpPr txBox="1"/>
          <p:nvPr/>
        </p:nvSpPr>
        <p:spPr>
          <a:xfrm>
            <a:off x="9223048" y="2746825"/>
            <a:ext cx="90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  </a:t>
            </a:r>
            <a:r>
              <a:rPr b="1" lang="en-US" sz="2400">
                <a:latin typeface="Comfortaa"/>
                <a:ea typeface="Comfortaa"/>
                <a:cs typeface="Comfortaa"/>
                <a:sym typeface="Comfortaa"/>
              </a:rPr>
              <a:t>C</a:t>
            </a:r>
            <a:endParaRPr b="1" sz="2400">
              <a:latin typeface="Comfortaa"/>
              <a:ea typeface="Comfortaa"/>
              <a:cs typeface="Comfortaa"/>
              <a:sym typeface="Comfortaa"/>
            </a:endParaRPr>
          </a:p>
        </p:txBody>
      </p:sp>
      <p:sp>
        <p:nvSpPr>
          <p:cNvPr id="370" name="Google Shape;370;g103b4539990_1_47"/>
          <p:cNvSpPr txBox="1"/>
          <p:nvPr/>
        </p:nvSpPr>
        <p:spPr>
          <a:xfrm>
            <a:off x="12945513" y="2746825"/>
            <a:ext cx="45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omfortaa"/>
                <a:ea typeface="Comfortaa"/>
                <a:cs typeface="Comfortaa"/>
                <a:sym typeface="Comfortaa"/>
              </a:rPr>
              <a:t>D</a:t>
            </a:r>
            <a:endParaRPr b="1" sz="2400">
              <a:latin typeface="Comfortaa"/>
              <a:ea typeface="Comfortaa"/>
              <a:cs typeface="Comfortaa"/>
              <a:sym typeface="Comfortaa"/>
            </a:endParaRPr>
          </a:p>
        </p:txBody>
      </p:sp>
      <p:sp>
        <p:nvSpPr>
          <p:cNvPr id="371" name="Google Shape;371;g103b4539990_1_47"/>
          <p:cNvSpPr txBox="1"/>
          <p:nvPr/>
        </p:nvSpPr>
        <p:spPr>
          <a:xfrm>
            <a:off x="2392852" y="2746813"/>
            <a:ext cx="45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A</a:t>
            </a:r>
            <a:endParaRPr sz="1700">
              <a:latin typeface="Comfortaa"/>
              <a:ea typeface="Comfortaa"/>
              <a:cs typeface="Comfortaa"/>
              <a:sym typeface="Comfortaa"/>
            </a:endParaRPr>
          </a:p>
        </p:txBody>
      </p:sp>
      <p:grpSp>
        <p:nvGrpSpPr>
          <p:cNvPr id="372" name="Google Shape;372;g103b4539990_1_47"/>
          <p:cNvGrpSpPr/>
          <p:nvPr/>
        </p:nvGrpSpPr>
        <p:grpSpPr>
          <a:xfrm>
            <a:off x="9462737" y="4702227"/>
            <a:ext cx="3514317" cy="595244"/>
            <a:chOff x="4404545" y="3301592"/>
            <a:chExt cx="782403" cy="129272"/>
          </a:xfrm>
        </p:grpSpPr>
        <p:sp>
          <p:nvSpPr>
            <p:cNvPr id="373" name="Google Shape;373;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74" name="Google Shape;374;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75" name="Google Shape;375;g103b4539990_1_47"/>
          <p:cNvGrpSpPr/>
          <p:nvPr/>
        </p:nvGrpSpPr>
        <p:grpSpPr>
          <a:xfrm>
            <a:off x="2434216" y="4702227"/>
            <a:ext cx="3514317" cy="595244"/>
            <a:chOff x="4404545" y="3301592"/>
            <a:chExt cx="782403" cy="129272"/>
          </a:xfrm>
        </p:grpSpPr>
        <p:sp>
          <p:nvSpPr>
            <p:cNvPr id="376" name="Google Shape;376;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77" name="Google Shape;377;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78" name="Google Shape;378;g103b4539990_1_47"/>
          <p:cNvGrpSpPr/>
          <p:nvPr/>
        </p:nvGrpSpPr>
        <p:grpSpPr>
          <a:xfrm>
            <a:off x="5948473" y="4702227"/>
            <a:ext cx="3514317" cy="595244"/>
            <a:chOff x="4404545" y="3301592"/>
            <a:chExt cx="782403" cy="129272"/>
          </a:xfrm>
        </p:grpSpPr>
        <p:sp>
          <p:nvSpPr>
            <p:cNvPr id="379" name="Google Shape;379;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80" name="Google Shape;380;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81" name="Google Shape;381;g103b4539990_1_47"/>
          <p:cNvGrpSpPr/>
          <p:nvPr/>
        </p:nvGrpSpPr>
        <p:grpSpPr>
          <a:xfrm>
            <a:off x="12977008" y="4702227"/>
            <a:ext cx="3514317" cy="595244"/>
            <a:chOff x="4404545" y="3301592"/>
            <a:chExt cx="782403" cy="129272"/>
          </a:xfrm>
        </p:grpSpPr>
        <p:sp>
          <p:nvSpPr>
            <p:cNvPr id="382" name="Google Shape;382;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83" name="Google Shape;383;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sp>
        <p:nvSpPr>
          <p:cNvPr id="384" name="Google Shape;384;g103b4539990_1_47"/>
          <p:cNvSpPr txBox="1"/>
          <p:nvPr/>
        </p:nvSpPr>
        <p:spPr>
          <a:xfrm>
            <a:off x="6055285" y="4751250"/>
            <a:ext cx="234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omfortaa"/>
                <a:ea typeface="Comfortaa"/>
                <a:cs typeface="Comfortaa"/>
                <a:sym typeface="Comfortaa"/>
              </a:rPr>
              <a:t>B</a:t>
            </a:r>
            <a:endParaRPr b="1" sz="2400">
              <a:latin typeface="Comfortaa"/>
              <a:ea typeface="Comfortaa"/>
              <a:cs typeface="Comfortaa"/>
              <a:sym typeface="Comfortaa"/>
            </a:endParaRPr>
          </a:p>
        </p:txBody>
      </p:sp>
      <p:sp>
        <p:nvSpPr>
          <p:cNvPr id="385" name="Google Shape;385;g103b4539990_1_47"/>
          <p:cNvSpPr txBox="1"/>
          <p:nvPr/>
        </p:nvSpPr>
        <p:spPr>
          <a:xfrm>
            <a:off x="8982386" y="4751250"/>
            <a:ext cx="1964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      </a:t>
            </a:r>
            <a:r>
              <a:rPr b="1" lang="en-US" sz="2400">
                <a:latin typeface="Comfortaa"/>
                <a:ea typeface="Comfortaa"/>
                <a:cs typeface="Comfortaa"/>
                <a:sym typeface="Comfortaa"/>
              </a:rPr>
              <a:t>C</a:t>
            </a:r>
            <a:endParaRPr b="1" sz="2400">
              <a:latin typeface="Comfortaa"/>
              <a:ea typeface="Comfortaa"/>
              <a:cs typeface="Comfortaa"/>
              <a:sym typeface="Comfortaa"/>
            </a:endParaRPr>
          </a:p>
        </p:txBody>
      </p:sp>
      <p:sp>
        <p:nvSpPr>
          <p:cNvPr id="386" name="Google Shape;386;g103b4539990_1_47"/>
          <p:cNvSpPr txBox="1"/>
          <p:nvPr/>
        </p:nvSpPr>
        <p:spPr>
          <a:xfrm>
            <a:off x="13048099" y="4748725"/>
            <a:ext cx="1571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omfortaa"/>
                <a:ea typeface="Comfortaa"/>
                <a:cs typeface="Comfortaa"/>
                <a:sym typeface="Comfortaa"/>
              </a:rPr>
              <a:t>D</a:t>
            </a:r>
            <a:endParaRPr b="1" sz="2400">
              <a:latin typeface="Comfortaa"/>
              <a:ea typeface="Comfortaa"/>
              <a:cs typeface="Comfortaa"/>
              <a:sym typeface="Comfortaa"/>
            </a:endParaRPr>
          </a:p>
        </p:txBody>
      </p:sp>
      <p:sp>
        <p:nvSpPr>
          <p:cNvPr id="387" name="Google Shape;387;g103b4539990_1_47"/>
          <p:cNvSpPr txBox="1"/>
          <p:nvPr/>
        </p:nvSpPr>
        <p:spPr>
          <a:xfrm>
            <a:off x="2316647" y="4711075"/>
            <a:ext cx="109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  </a:t>
            </a:r>
            <a:r>
              <a:rPr b="1" lang="en-US" sz="2400">
                <a:latin typeface="Comfortaa"/>
                <a:ea typeface="Comfortaa"/>
                <a:cs typeface="Comfortaa"/>
                <a:sym typeface="Comfortaa"/>
              </a:rPr>
              <a:t>A</a:t>
            </a:r>
            <a:endParaRPr b="1" sz="2000">
              <a:latin typeface="Comfortaa"/>
              <a:ea typeface="Comfortaa"/>
              <a:cs typeface="Comfortaa"/>
              <a:sym typeface="Comfortaa"/>
            </a:endParaRPr>
          </a:p>
        </p:txBody>
      </p:sp>
      <p:grpSp>
        <p:nvGrpSpPr>
          <p:cNvPr id="388" name="Google Shape;388;g103b4539990_1_47"/>
          <p:cNvGrpSpPr/>
          <p:nvPr/>
        </p:nvGrpSpPr>
        <p:grpSpPr>
          <a:xfrm>
            <a:off x="9462737" y="6593002"/>
            <a:ext cx="3514317" cy="595244"/>
            <a:chOff x="4404545" y="3301592"/>
            <a:chExt cx="782403" cy="129272"/>
          </a:xfrm>
        </p:grpSpPr>
        <p:sp>
          <p:nvSpPr>
            <p:cNvPr id="389" name="Google Shape;389;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90" name="Google Shape;390;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91" name="Google Shape;391;g103b4539990_1_47"/>
          <p:cNvGrpSpPr/>
          <p:nvPr/>
        </p:nvGrpSpPr>
        <p:grpSpPr>
          <a:xfrm>
            <a:off x="2434216" y="6593002"/>
            <a:ext cx="3514317" cy="595244"/>
            <a:chOff x="4404545" y="3301592"/>
            <a:chExt cx="782403" cy="129272"/>
          </a:xfrm>
        </p:grpSpPr>
        <p:sp>
          <p:nvSpPr>
            <p:cNvPr id="392" name="Google Shape;392;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93" name="Google Shape;393;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94" name="Google Shape;394;g103b4539990_1_47"/>
          <p:cNvGrpSpPr/>
          <p:nvPr/>
        </p:nvGrpSpPr>
        <p:grpSpPr>
          <a:xfrm>
            <a:off x="5948473" y="6593002"/>
            <a:ext cx="3514317" cy="595244"/>
            <a:chOff x="4404545" y="3301592"/>
            <a:chExt cx="782403" cy="129272"/>
          </a:xfrm>
        </p:grpSpPr>
        <p:sp>
          <p:nvSpPr>
            <p:cNvPr id="395" name="Google Shape;395;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96" name="Google Shape;396;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397" name="Google Shape;397;g103b4539990_1_47"/>
          <p:cNvGrpSpPr/>
          <p:nvPr/>
        </p:nvGrpSpPr>
        <p:grpSpPr>
          <a:xfrm>
            <a:off x="12977008" y="6593002"/>
            <a:ext cx="3514317" cy="595244"/>
            <a:chOff x="4404545" y="3301592"/>
            <a:chExt cx="782403" cy="129272"/>
          </a:xfrm>
        </p:grpSpPr>
        <p:sp>
          <p:nvSpPr>
            <p:cNvPr id="398" name="Google Shape;398;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399" name="Google Shape;399;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sp>
        <p:nvSpPr>
          <p:cNvPr id="400" name="Google Shape;400;g103b4539990_1_47"/>
          <p:cNvSpPr txBox="1"/>
          <p:nvPr/>
        </p:nvSpPr>
        <p:spPr>
          <a:xfrm>
            <a:off x="6067291" y="6642025"/>
            <a:ext cx="26085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omfortaa"/>
                <a:ea typeface="Comfortaa"/>
                <a:cs typeface="Comfortaa"/>
                <a:sym typeface="Comfortaa"/>
              </a:rPr>
              <a:t>B</a:t>
            </a:r>
            <a:endParaRPr b="1" sz="2400">
              <a:latin typeface="Comfortaa"/>
              <a:ea typeface="Comfortaa"/>
              <a:cs typeface="Comfortaa"/>
              <a:sym typeface="Comfortaa"/>
            </a:endParaRPr>
          </a:p>
          <a:p>
            <a:pPr indent="0" lvl="0" marL="0" rtl="0" algn="l">
              <a:spcBef>
                <a:spcPts val="0"/>
              </a:spcBef>
              <a:spcAft>
                <a:spcPts val="0"/>
              </a:spcAft>
              <a:buNone/>
            </a:pPr>
            <a:r>
              <a:t/>
            </a:r>
            <a:endParaRPr sz="2900">
              <a:latin typeface="Comfortaa"/>
              <a:ea typeface="Comfortaa"/>
              <a:cs typeface="Comfortaa"/>
              <a:sym typeface="Comfortaa"/>
            </a:endParaRPr>
          </a:p>
        </p:txBody>
      </p:sp>
      <p:sp>
        <p:nvSpPr>
          <p:cNvPr id="401" name="Google Shape;401;g103b4539990_1_47"/>
          <p:cNvSpPr txBox="1"/>
          <p:nvPr/>
        </p:nvSpPr>
        <p:spPr>
          <a:xfrm>
            <a:off x="9504839" y="6261025"/>
            <a:ext cx="4509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      </a:t>
            </a:r>
            <a:r>
              <a:rPr b="1" lang="en-US" sz="2400">
                <a:latin typeface="Comfortaa"/>
                <a:ea typeface="Comfortaa"/>
                <a:cs typeface="Comfortaa"/>
                <a:sym typeface="Comfortaa"/>
              </a:rPr>
              <a:t>C</a:t>
            </a:r>
            <a:endParaRPr b="1" sz="2400">
              <a:latin typeface="Comfortaa"/>
              <a:ea typeface="Comfortaa"/>
              <a:cs typeface="Comfortaa"/>
              <a:sym typeface="Comfortaa"/>
            </a:endParaRPr>
          </a:p>
          <a:p>
            <a:pPr indent="0" lvl="0" marL="0" rtl="0" algn="l">
              <a:spcBef>
                <a:spcPts val="0"/>
              </a:spcBef>
              <a:spcAft>
                <a:spcPts val="0"/>
              </a:spcAft>
              <a:buNone/>
            </a:pPr>
            <a:r>
              <a:t/>
            </a:r>
            <a:endParaRPr sz="2900">
              <a:latin typeface="Comfortaa"/>
              <a:ea typeface="Comfortaa"/>
              <a:cs typeface="Comfortaa"/>
              <a:sym typeface="Comfortaa"/>
            </a:endParaRPr>
          </a:p>
        </p:txBody>
      </p:sp>
      <p:sp>
        <p:nvSpPr>
          <p:cNvPr id="402" name="Google Shape;402;g103b4539990_1_47"/>
          <p:cNvSpPr txBox="1"/>
          <p:nvPr/>
        </p:nvSpPr>
        <p:spPr>
          <a:xfrm>
            <a:off x="13089585" y="6642025"/>
            <a:ext cx="16821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omfortaa"/>
                <a:ea typeface="Comfortaa"/>
                <a:cs typeface="Comfortaa"/>
                <a:sym typeface="Comfortaa"/>
              </a:rPr>
              <a:t>D</a:t>
            </a:r>
            <a:endParaRPr b="1" sz="2400">
              <a:latin typeface="Comfortaa"/>
              <a:ea typeface="Comfortaa"/>
              <a:cs typeface="Comfortaa"/>
              <a:sym typeface="Comfortaa"/>
            </a:endParaRPr>
          </a:p>
          <a:p>
            <a:pPr indent="0" lvl="0" marL="0" rtl="0" algn="l">
              <a:spcBef>
                <a:spcPts val="0"/>
              </a:spcBef>
              <a:spcAft>
                <a:spcPts val="0"/>
              </a:spcAft>
              <a:buNone/>
            </a:pPr>
            <a:r>
              <a:t/>
            </a:r>
            <a:endParaRPr sz="2900">
              <a:latin typeface="Comfortaa"/>
              <a:ea typeface="Comfortaa"/>
              <a:cs typeface="Comfortaa"/>
              <a:sym typeface="Comfortaa"/>
            </a:endParaRPr>
          </a:p>
        </p:txBody>
      </p:sp>
      <p:sp>
        <p:nvSpPr>
          <p:cNvPr id="403" name="Google Shape;403;g103b4539990_1_47"/>
          <p:cNvSpPr txBox="1"/>
          <p:nvPr/>
        </p:nvSpPr>
        <p:spPr>
          <a:xfrm>
            <a:off x="2209012" y="318450"/>
            <a:ext cx="91992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lang="en-US" sz="3500">
                <a:solidFill>
                  <a:srgbClr val="B45F06"/>
                </a:solidFill>
                <a:latin typeface="Comfortaa"/>
                <a:ea typeface="Comfortaa"/>
                <a:cs typeface="Comfortaa"/>
                <a:sym typeface="Comfortaa"/>
              </a:rPr>
              <a:t>MCQs:</a:t>
            </a:r>
            <a:endParaRPr b="0" i="0" sz="4900" u="none" cap="none" strike="noStrike">
              <a:solidFill>
                <a:srgbClr val="B45F06"/>
              </a:solidFill>
              <a:latin typeface="Comfortaa"/>
              <a:ea typeface="Comfortaa"/>
              <a:cs typeface="Comfortaa"/>
              <a:sym typeface="Comfortaa"/>
            </a:endParaRPr>
          </a:p>
        </p:txBody>
      </p:sp>
      <p:sp>
        <p:nvSpPr>
          <p:cNvPr id="404" name="Google Shape;404;g103b4539990_1_47"/>
          <p:cNvSpPr txBox="1"/>
          <p:nvPr/>
        </p:nvSpPr>
        <p:spPr>
          <a:xfrm>
            <a:off x="4757425" y="1739725"/>
            <a:ext cx="10858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fortaa"/>
                <a:ea typeface="Comfortaa"/>
                <a:cs typeface="Comfortaa"/>
                <a:sym typeface="Comfortaa"/>
              </a:rPr>
              <a:t>Axillary artery is divided into 3 parts by?</a:t>
            </a:r>
            <a:endParaRPr b="1" sz="2500">
              <a:latin typeface="Comfortaa"/>
              <a:ea typeface="Comfortaa"/>
              <a:cs typeface="Comfortaa"/>
              <a:sym typeface="Comfortaa"/>
            </a:endParaRPr>
          </a:p>
        </p:txBody>
      </p:sp>
      <p:sp>
        <p:nvSpPr>
          <p:cNvPr id="405" name="Google Shape;405;g103b4539990_1_47"/>
          <p:cNvSpPr txBox="1"/>
          <p:nvPr/>
        </p:nvSpPr>
        <p:spPr>
          <a:xfrm>
            <a:off x="4665300" y="3585313"/>
            <a:ext cx="12344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fortaa"/>
                <a:ea typeface="Comfortaa"/>
                <a:cs typeface="Comfortaa"/>
                <a:sym typeface="Comfortaa"/>
              </a:rPr>
              <a:t>Which one of the following branches is considered as subclavian artery branch?</a:t>
            </a:r>
            <a:endParaRPr b="1" sz="2500">
              <a:latin typeface="Comfortaa"/>
              <a:ea typeface="Comfortaa"/>
              <a:cs typeface="Comfortaa"/>
              <a:sym typeface="Comfortaa"/>
            </a:endParaRPr>
          </a:p>
        </p:txBody>
      </p:sp>
      <p:sp>
        <p:nvSpPr>
          <p:cNvPr id="406" name="Google Shape;406;g103b4539990_1_47"/>
          <p:cNvSpPr txBox="1"/>
          <p:nvPr/>
        </p:nvSpPr>
        <p:spPr>
          <a:xfrm>
            <a:off x="4665300" y="5457525"/>
            <a:ext cx="11733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fortaa"/>
                <a:ea typeface="Comfortaa"/>
                <a:cs typeface="Comfortaa"/>
                <a:sym typeface="Comfortaa"/>
              </a:rPr>
              <a:t>The superficial palmar arch lies approximately at the level of......the extended thumb?</a:t>
            </a:r>
            <a:endParaRPr b="1" sz="2500">
              <a:latin typeface="Comfortaa"/>
              <a:ea typeface="Comfortaa"/>
              <a:cs typeface="Comfortaa"/>
              <a:sym typeface="Comfortaa"/>
            </a:endParaRPr>
          </a:p>
        </p:txBody>
      </p:sp>
      <p:sp>
        <p:nvSpPr>
          <p:cNvPr id="407" name="Google Shape;407;g103b4539990_1_47"/>
          <p:cNvSpPr txBox="1"/>
          <p:nvPr/>
        </p:nvSpPr>
        <p:spPr>
          <a:xfrm>
            <a:off x="2794625" y="2696550"/>
            <a:ext cx="2228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Teres major</a:t>
            </a:r>
            <a:endParaRPr sz="2500">
              <a:latin typeface="Comfortaa"/>
              <a:ea typeface="Comfortaa"/>
              <a:cs typeface="Comfortaa"/>
              <a:sym typeface="Comfortaa"/>
            </a:endParaRPr>
          </a:p>
        </p:txBody>
      </p:sp>
      <p:sp>
        <p:nvSpPr>
          <p:cNvPr id="408" name="Google Shape;408;g103b4539990_1_47"/>
          <p:cNvSpPr txBox="1"/>
          <p:nvPr/>
        </p:nvSpPr>
        <p:spPr>
          <a:xfrm>
            <a:off x="6319663" y="2696550"/>
            <a:ext cx="2841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Pectoralis minor</a:t>
            </a:r>
            <a:endParaRPr sz="2400">
              <a:latin typeface="Comfortaa"/>
              <a:ea typeface="Comfortaa"/>
              <a:cs typeface="Comfortaa"/>
              <a:sym typeface="Comfortaa"/>
            </a:endParaRPr>
          </a:p>
        </p:txBody>
      </p:sp>
      <p:sp>
        <p:nvSpPr>
          <p:cNvPr id="409" name="Google Shape;409;g103b4539990_1_47"/>
          <p:cNvSpPr txBox="1"/>
          <p:nvPr/>
        </p:nvSpPr>
        <p:spPr>
          <a:xfrm>
            <a:off x="10022550" y="2727450"/>
            <a:ext cx="1629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Triceps</a:t>
            </a:r>
            <a:endParaRPr sz="2500">
              <a:latin typeface="Comfortaa"/>
              <a:ea typeface="Comfortaa"/>
              <a:cs typeface="Comfortaa"/>
              <a:sym typeface="Comfortaa"/>
            </a:endParaRPr>
          </a:p>
        </p:txBody>
      </p:sp>
      <p:sp>
        <p:nvSpPr>
          <p:cNvPr id="410" name="Google Shape;410;g103b4539990_1_47"/>
          <p:cNvSpPr txBox="1"/>
          <p:nvPr/>
        </p:nvSpPr>
        <p:spPr>
          <a:xfrm>
            <a:off x="2940577" y="4766575"/>
            <a:ext cx="3026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Comfortaa"/>
                <a:ea typeface="Comfortaa"/>
                <a:cs typeface="Comfortaa"/>
                <a:sym typeface="Comfortaa"/>
              </a:rPr>
              <a:t>Subscapular artery</a:t>
            </a:r>
            <a:endParaRPr sz="2100">
              <a:latin typeface="Comfortaa"/>
              <a:ea typeface="Comfortaa"/>
              <a:cs typeface="Comfortaa"/>
              <a:sym typeface="Comfortaa"/>
            </a:endParaRPr>
          </a:p>
        </p:txBody>
      </p:sp>
      <p:sp>
        <p:nvSpPr>
          <p:cNvPr id="411" name="Google Shape;411;g103b4539990_1_47"/>
          <p:cNvSpPr txBox="1"/>
          <p:nvPr/>
        </p:nvSpPr>
        <p:spPr>
          <a:xfrm>
            <a:off x="13492488" y="2727450"/>
            <a:ext cx="2228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Teres minor</a:t>
            </a:r>
            <a:endParaRPr sz="2500">
              <a:latin typeface="Comfortaa"/>
              <a:ea typeface="Comfortaa"/>
              <a:cs typeface="Comfortaa"/>
              <a:sym typeface="Comfortaa"/>
            </a:endParaRPr>
          </a:p>
        </p:txBody>
      </p:sp>
      <p:sp>
        <p:nvSpPr>
          <p:cNvPr id="412" name="Google Shape;412;g103b4539990_1_47"/>
          <p:cNvSpPr txBox="1"/>
          <p:nvPr/>
        </p:nvSpPr>
        <p:spPr>
          <a:xfrm>
            <a:off x="6559300" y="4620350"/>
            <a:ext cx="2807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000">
                <a:latin typeface="Comfortaa"/>
                <a:ea typeface="Comfortaa"/>
                <a:cs typeface="Comfortaa"/>
                <a:sym typeface="Comfortaa"/>
              </a:rPr>
              <a:t>Posterior circumflex</a:t>
            </a:r>
            <a:endParaRPr sz="20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000">
                <a:latin typeface="Comfortaa"/>
                <a:ea typeface="Comfortaa"/>
                <a:cs typeface="Comfortaa"/>
                <a:sym typeface="Comfortaa"/>
              </a:rPr>
              <a:t>humeral artery</a:t>
            </a:r>
            <a:endParaRPr sz="2000">
              <a:latin typeface="Comfortaa"/>
              <a:ea typeface="Comfortaa"/>
              <a:cs typeface="Comfortaa"/>
              <a:sym typeface="Comfortaa"/>
            </a:endParaRPr>
          </a:p>
        </p:txBody>
      </p:sp>
      <p:sp>
        <p:nvSpPr>
          <p:cNvPr id="413" name="Google Shape;413;g103b4539990_1_47"/>
          <p:cNvSpPr txBox="1"/>
          <p:nvPr/>
        </p:nvSpPr>
        <p:spPr>
          <a:xfrm>
            <a:off x="10125500" y="4651100"/>
            <a:ext cx="2608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Common interosseous artery</a:t>
            </a:r>
            <a:endParaRPr sz="1800">
              <a:latin typeface="Comfortaa"/>
              <a:ea typeface="Comfortaa"/>
              <a:cs typeface="Comfortaa"/>
              <a:sym typeface="Comfortaa"/>
            </a:endParaRPr>
          </a:p>
        </p:txBody>
      </p:sp>
      <p:sp>
        <p:nvSpPr>
          <p:cNvPr id="414" name="Google Shape;414;g103b4539990_1_47"/>
          <p:cNvSpPr txBox="1"/>
          <p:nvPr/>
        </p:nvSpPr>
        <p:spPr>
          <a:xfrm>
            <a:off x="13492500" y="4766600"/>
            <a:ext cx="364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omfortaa"/>
                <a:ea typeface="Comfortaa"/>
                <a:cs typeface="Comfortaa"/>
                <a:sym typeface="Comfortaa"/>
              </a:rPr>
              <a:t>Suprascapular artery</a:t>
            </a:r>
            <a:endParaRPr sz="2000">
              <a:latin typeface="Comfortaa"/>
              <a:ea typeface="Comfortaa"/>
              <a:cs typeface="Comfortaa"/>
              <a:sym typeface="Comfortaa"/>
            </a:endParaRPr>
          </a:p>
        </p:txBody>
      </p:sp>
      <p:sp>
        <p:nvSpPr>
          <p:cNvPr id="415" name="Google Shape;415;g103b4539990_1_47"/>
          <p:cNvSpPr txBox="1"/>
          <p:nvPr/>
        </p:nvSpPr>
        <p:spPr>
          <a:xfrm>
            <a:off x="4431575" y="3280975"/>
            <a:ext cx="139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416" name="Google Shape;416;g103b4539990_1_47"/>
          <p:cNvSpPr txBox="1"/>
          <p:nvPr/>
        </p:nvSpPr>
        <p:spPr>
          <a:xfrm>
            <a:off x="3040600" y="6594200"/>
            <a:ext cx="3026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Proximal border</a:t>
            </a:r>
            <a:endParaRPr sz="2500">
              <a:latin typeface="Comfortaa"/>
              <a:ea typeface="Comfortaa"/>
              <a:cs typeface="Comfortaa"/>
              <a:sym typeface="Comfortaa"/>
            </a:endParaRPr>
          </a:p>
        </p:txBody>
      </p:sp>
      <p:sp>
        <p:nvSpPr>
          <p:cNvPr id="417" name="Google Shape;417;g103b4539990_1_47"/>
          <p:cNvSpPr txBox="1"/>
          <p:nvPr/>
        </p:nvSpPr>
        <p:spPr>
          <a:xfrm>
            <a:off x="6490225" y="6629025"/>
            <a:ext cx="3114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omfortaa"/>
                <a:ea typeface="Comfortaa"/>
                <a:cs typeface="Comfortaa"/>
                <a:sym typeface="Comfortaa"/>
              </a:rPr>
              <a:t>The medial border</a:t>
            </a:r>
            <a:endParaRPr sz="2200">
              <a:latin typeface="Comfortaa"/>
              <a:ea typeface="Comfortaa"/>
              <a:cs typeface="Comfortaa"/>
              <a:sym typeface="Comfortaa"/>
            </a:endParaRPr>
          </a:p>
        </p:txBody>
      </p:sp>
      <p:sp>
        <p:nvSpPr>
          <p:cNvPr id="418" name="Google Shape;418;g103b4539990_1_47"/>
          <p:cNvSpPr txBox="1"/>
          <p:nvPr/>
        </p:nvSpPr>
        <p:spPr>
          <a:xfrm>
            <a:off x="10145924" y="6594200"/>
            <a:ext cx="2841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omfortaa"/>
                <a:ea typeface="Comfortaa"/>
                <a:cs typeface="Comfortaa"/>
                <a:sym typeface="Comfortaa"/>
              </a:rPr>
              <a:t>The distal border</a:t>
            </a:r>
            <a:endParaRPr sz="2200">
              <a:latin typeface="Comfortaa"/>
              <a:ea typeface="Comfortaa"/>
              <a:cs typeface="Comfortaa"/>
              <a:sym typeface="Comfortaa"/>
            </a:endParaRPr>
          </a:p>
        </p:txBody>
      </p:sp>
      <p:sp>
        <p:nvSpPr>
          <p:cNvPr id="419" name="Google Shape;419;g103b4539990_1_47"/>
          <p:cNvSpPr txBox="1"/>
          <p:nvPr/>
        </p:nvSpPr>
        <p:spPr>
          <a:xfrm>
            <a:off x="13535725" y="6629025"/>
            <a:ext cx="3026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omfortaa"/>
                <a:ea typeface="Comfortaa"/>
                <a:cs typeface="Comfortaa"/>
                <a:sym typeface="Comfortaa"/>
              </a:rPr>
              <a:t>The lateral border</a:t>
            </a:r>
            <a:endParaRPr sz="2200">
              <a:latin typeface="Comfortaa"/>
              <a:ea typeface="Comfortaa"/>
              <a:cs typeface="Comfortaa"/>
              <a:sym typeface="Comfortaa"/>
            </a:endParaRPr>
          </a:p>
        </p:txBody>
      </p:sp>
      <p:sp>
        <p:nvSpPr>
          <p:cNvPr id="420" name="Google Shape;420;g103b4539990_1_47"/>
          <p:cNvSpPr txBox="1"/>
          <p:nvPr/>
        </p:nvSpPr>
        <p:spPr>
          <a:xfrm rot="10800000">
            <a:off x="16758433" y="8098478"/>
            <a:ext cx="15711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D9D9D9"/>
                </a:solidFill>
                <a:latin typeface="Comfortaa"/>
                <a:ea typeface="Comfortaa"/>
                <a:cs typeface="Comfortaa"/>
                <a:sym typeface="Comfortaa"/>
              </a:rPr>
              <a:t>Answers1.B</a:t>
            </a:r>
            <a:endParaRPr sz="2500">
              <a:solidFill>
                <a:srgbClr val="D9D9D9"/>
              </a:solidFill>
              <a:latin typeface="Comfortaa"/>
              <a:ea typeface="Comfortaa"/>
              <a:cs typeface="Comfortaa"/>
              <a:sym typeface="Comfortaa"/>
            </a:endParaRPr>
          </a:p>
          <a:p>
            <a:pPr indent="0" lvl="0" marL="0" rtl="0" algn="l">
              <a:spcBef>
                <a:spcPts val="0"/>
              </a:spcBef>
              <a:spcAft>
                <a:spcPts val="0"/>
              </a:spcAft>
              <a:buNone/>
            </a:pPr>
            <a:r>
              <a:rPr lang="en-US" sz="2500">
                <a:solidFill>
                  <a:srgbClr val="D9D9D9"/>
                </a:solidFill>
                <a:latin typeface="Comfortaa"/>
                <a:ea typeface="Comfortaa"/>
                <a:cs typeface="Comfortaa"/>
                <a:sym typeface="Comfortaa"/>
              </a:rPr>
              <a:t>2.D</a:t>
            </a:r>
            <a:endParaRPr sz="2500">
              <a:solidFill>
                <a:srgbClr val="D9D9D9"/>
              </a:solidFill>
              <a:latin typeface="Comfortaa"/>
              <a:ea typeface="Comfortaa"/>
              <a:cs typeface="Comfortaa"/>
              <a:sym typeface="Comfortaa"/>
            </a:endParaRPr>
          </a:p>
          <a:p>
            <a:pPr indent="0" lvl="0" marL="0" rtl="0" algn="l">
              <a:spcBef>
                <a:spcPts val="0"/>
              </a:spcBef>
              <a:spcAft>
                <a:spcPts val="0"/>
              </a:spcAft>
              <a:buNone/>
            </a:pPr>
            <a:r>
              <a:rPr lang="en-US" sz="2500">
                <a:solidFill>
                  <a:srgbClr val="D9D9D9"/>
                </a:solidFill>
                <a:latin typeface="Comfortaa"/>
                <a:ea typeface="Comfortaa"/>
                <a:cs typeface="Comfortaa"/>
                <a:sym typeface="Comfortaa"/>
              </a:rPr>
              <a:t>3.C</a:t>
            </a:r>
            <a:endParaRPr sz="2500">
              <a:solidFill>
                <a:srgbClr val="D9D9D9"/>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500">
                <a:solidFill>
                  <a:srgbClr val="D9D9D9"/>
                </a:solidFill>
                <a:latin typeface="Comfortaa"/>
                <a:ea typeface="Comfortaa"/>
                <a:cs typeface="Comfortaa"/>
                <a:sym typeface="Comfortaa"/>
              </a:rPr>
              <a:t>4.C</a:t>
            </a:r>
            <a:endParaRPr sz="2500">
              <a:solidFill>
                <a:srgbClr val="D9D9D9"/>
              </a:solidFill>
              <a:latin typeface="Comfortaa"/>
              <a:ea typeface="Comfortaa"/>
              <a:cs typeface="Comfortaa"/>
              <a:sym typeface="Comfortaa"/>
            </a:endParaRPr>
          </a:p>
        </p:txBody>
      </p:sp>
      <p:sp>
        <p:nvSpPr>
          <p:cNvPr id="421" name="Google Shape;421;g103b4539990_1_47"/>
          <p:cNvSpPr txBox="1"/>
          <p:nvPr/>
        </p:nvSpPr>
        <p:spPr>
          <a:xfrm>
            <a:off x="2402850" y="6241700"/>
            <a:ext cx="2052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 </a:t>
            </a:r>
            <a:endParaRPr sz="2400">
              <a:latin typeface="Comfortaa"/>
              <a:ea typeface="Comfortaa"/>
              <a:cs typeface="Comfortaa"/>
              <a:sym typeface="Comfortaa"/>
            </a:endParaRPr>
          </a:p>
          <a:p>
            <a:pPr indent="0" lvl="0" marL="0" rtl="0" algn="l">
              <a:spcBef>
                <a:spcPts val="0"/>
              </a:spcBef>
              <a:spcAft>
                <a:spcPts val="0"/>
              </a:spcAft>
              <a:buNone/>
            </a:pPr>
            <a:r>
              <a:rPr lang="en-US" sz="2400">
                <a:latin typeface="Comfortaa"/>
                <a:ea typeface="Comfortaa"/>
                <a:cs typeface="Comfortaa"/>
                <a:sym typeface="Comfortaa"/>
              </a:rPr>
              <a:t> </a:t>
            </a:r>
            <a:r>
              <a:rPr b="1" lang="en-US" sz="2400">
                <a:latin typeface="Comfortaa"/>
                <a:ea typeface="Comfortaa"/>
                <a:cs typeface="Comfortaa"/>
                <a:sym typeface="Comfortaa"/>
              </a:rPr>
              <a:t>A</a:t>
            </a:r>
            <a:endParaRPr b="1" sz="2000">
              <a:latin typeface="Comfortaa"/>
              <a:ea typeface="Comfortaa"/>
              <a:cs typeface="Comfortaa"/>
              <a:sym typeface="Comfortaa"/>
            </a:endParaRPr>
          </a:p>
        </p:txBody>
      </p:sp>
      <p:sp>
        <p:nvSpPr>
          <p:cNvPr id="422" name="Google Shape;422;g103b4539990_1_47"/>
          <p:cNvSpPr txBox="1"/>
          <p:nvPr/>
        </p:nvSpPr>
        <p:spPr>
          <a:xfrm>
            <a:off x="218875" y="9871500"/>
            <a:ext cx="4056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highlight>
                  <a:srgbClr val="FCE5CD"/>
                </a:highlight>
                <a:latin typeface="Comfortaa"/>
                <a:ea typeface="Comfortaa"/>
                <a:cs typeface="Comfortaa"/>
                <a:sym typeface="Comfortaa"/>
              </a:rPr>
              <a:t>Thanks To Team 441 For Q-Bank!</a:t>
            </a:r>
            <a:endParaRPr sz="1500">
              <a:solidFill>
                <a:schemeClr val="dk1"/>
              </a:solidFill>
              <a:highlight>
                <a:srgbClr val="FCE5CD"/>
              </a:highlight>
              <a:latin typeface="Comfortaa"/>
              <a:ea typeface="Comfortaa"/>
              <a:cs typeface="Comfortaa"/>
              <a:sym typeface="Comfortaa"/>
            </a:endParaRPr>
          </a:p>
        </p:txBody>
      </p:sp>
      <p:grpSp>
        <p:nvGrpSpPr>
          <p:cNvPr id="423" name="Google Shape;423;g103b4539990_1_47"/>
          <p:cNvGrpSpPr/>
          <p:nvPr/>
        </p:nvGrpSpPr>
        <p:grpSpPr>
          <a:xfrm>
            <a:off x="9335099" y="8517452"/>
            <a:ext cx="3514317" cy="595244"/>
            <a:chOff x="4404545" y="3301592"/>
            <a:chExt cx="782403" cy="129272"/>
          </a:xfrm>
        </p:grpSpPr>
        <p:sp>
          <p:nvSpPr>
            <p:cNvPr id="424" name="Google Shape;424;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6" name="Google Shape;426;g103b4539990_1_47"/>
          <p:cNvGrpSpPr/>
          <p:nvPr/>
        </p:nvGrpSpPr>
        <p:grpSpPr>
          <a:xfrm>
            <a:off x="2209004" y="7326439"/>
            <a:ext cx="14507551" cy="1005276"/>
            <a:chOff x="4411970" y="2468673"/>
            <a:chExt cx="747292" cy="167429"/>
          </a:xfrm>
        </p:grpSpPr>
        <p:sp>
          <p:nvSpPr>
            <p:cNvPr id="427" name="Google Shape;427;g103b4539990_1_47"/>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103b4539990_1_47"/>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9" name="Google Shape;429;g103b4539990_1_47"/>
          <p:cNvSpPr txBox="1"/>
          <p:nvPr/>
        </p:nvSpPr>
        <p:spPr>
          <a:xfrm>
            <a:off x="2284090" y="7559675"/>
            <a:ext cx="771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latin typeface="Comfortaa"/>
                <a:ea typeface="Comfortaa"/>
                <a:cs typeface="Comfortaa"/>
                <a:sym typeface="Comfortaa"/>
              </a:rPr>
              <a:t>Q4</a:t>
            </a:r>
            <a:endParaRPr b="1" sz="2300">
              <a:latin typeface="Comfortaa"/>
              <a:ea typeface="Comfortaa"/>
              <a:cs typeface="Comfortaa"/>
              <a:sym typeface="Comfortaa"/>
            </a:endParaRPr>
          </a:p>
        </p:txBody>
      </p:sp>
      <p:grpSp>
        <p:nvGrpSpPr>
          <p:cNvPr id="430" name="Google Shape;430;g103b4539990_1_47"/>
          <p:cNvGrpSpPr/>
          <p:nvPr/>
        </p:nvGrpSpPr>
        <p:grpSpPr>
          <a:xfrm>
            <a:off x="2306578" y="8517452"/>
            <a:ext cx="3514317" cy="595244"/>
            <a:chOff x="4404545" y="3301592"/>
            <a:chExt cx="782403" cy="129272"/>
          </a:xfrm>
        </p:grpSpPr>
        <p:sp>
          <p:nvSpPr>
            <p:cNvPr id="431" name="Google Shape;431;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 name="Google Shape;433;g103b4539990_1_47"/>
          <p:cNvGrpSpPr/>
          <p:nvPr/>
        </p:nvGrpSpPr>
        <p:grpSpPr>
          <a:xfrm>
            <a:off x="5820836" y="8517452"/>
            <a:ext cx="3514317" cy="595244"/>
            <a:chOff x="4404545" y="3301592"/>
            <a:chExt cx="782403" cy="129272"/>
          </a:xfrm>
        </p:grpSpPr>
        <p:sp>
          <p:nvSpPr>
            <p:cNvPr id="434" name="Google Shape;434;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6" name="Google Shape;436;g103b4539990_1_47"/>
          <p:cNvGrpSpPr/>
          <p:nvPr/>
        </p:nvGrpSpPr>
        <p:grpSpPr>
          <a:xfrm>
            <a:off x="12849371" y="8517452"/>
            <a:ext cx="3514317" cy="595244"/>
            <a:chOff x="4404545" y="3301592"/>
            <a:chExt cx="782403" cy="129272"/>
          </a:xfrm>
        </p:grpSpPr>
        <p:sp>
          <p:nvSpPr>
            <p:cNvPr id="437" name="Google Shape;437;g103b4539990_1_47"/>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103b4539990_1_47"/>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9" name="Google Shape;439;g103b4539990_1_47"/>
          <p:cNvSpPr txBox="1"/>
          <p:nvPr/>
        </p:nvSpPr>
        <p:spPr>
          <a:xfrm>
            <a:off x="5885027" y="8490275"/>
            <a:ext cx="4509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latin typeface="Calibri"/>
                <a:ea typeface="Calibri"/>
                <a:cs typeface="Calibri"/>
                <a:sym typeface="Calibri"/>
              </a:rPr>
              <a:t>B</a:t>
            </a:r>
            <a:endParaRPr sz="2900">
              <a:latin typeface="Calibri"/>
              <a:ea typeface="Calibri"/>
              <a:cs typeface="Calibri"/>
              <a:sym typeface="Calibri"/>
            </a:endParaRPr>
          </a:p>
        </p:txBody>
      </p:sp>
      <p:sp>
        <p:nvSpPr>
          <p:cNvPr id="440" name="Google Shape;440;g103b4539990_1_47"/>
          <p:cNvSpPr txBox="1"/>
          <p:nvPr/>
        </p:nvSpPr>
        <p:spPr>
          <a:xfrm>
            <a:off x="9453402" y="8490275"/>
            <a:ext cx="4509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latin typeface="Calibri"/>
                <a:ea typeface="Calibri"/>
                <a:cs typeface="Calibri"/>
                <a:sym typeface="Calibri"/>
              </a:rPr>
              <a:t>C</a:t>
            </a:r>
            <a:endParaRPr sz="2900">
              <a:latin typeface="Calibri"/>
              <a:ea typeface="Calibri"/>
              <a:cs typeface="Calibri"/>
              <a:sym typeface="Calibri"/>
            </a:endParaRPr>
          </a:p>
        </p:txBody>
      </p:sp>
      <p:sp>
        <p:nvSpPr>
          <p:cNvPr id="441" name="Google Shape;441;g103b4539990_1_47"/>
          <p:cNvSpPr txBox="1"/>
          <p:nvPr/>
        </p:nvSpPr>
        <p:spPr>
          <a:xfrm>
            <a:off x="12973850" y="8487750"/>
            <a:ext cx="4509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latin typeface="Calibri"/>
                <a:ea typeface="Calibri"/>
                <a:cs typeface="Calibri"/>
                <a:sym typeface="Calibri"/>
              </a:rPr>
              <a:t>D</a:t>
            </a:r>
            <a:endParaRPr sz="2900">
              <a:latin typeface="Calibri"/>
              <a:ea typeface="Calibri"/>
              <a:cs typeface="Calibri"/>
              <a:sym typeface="Calibri"/>
            </a:endParaRPr>
          </a:p>
        </p:txBody>
      </p:sp>
      <p:sp>
        <p:nvSpPr>
          <p:cNvPr id="442" name="Google Shape;442;g103b4539990_1_47"/>
          <p:cNvSpPr txBox="1"/>
          <p:nvPr/>
        </p:nvSpPr>
        <p:spPr>
          <a:xfrm>
            <a:off x="2380827" y="8538013"/>
            <a:ext cx="45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omfortaa"/>
                <a:ea typeface="Comfortaa"/>
                <a:cs typeface="Comfortaa"/>
                <a:sym typeface="Comfortaa"/>
              </a:rPr>
              <a:t>A</a:t>
            </a:r>
            <a:endParaRPr b="1" sz="2400">
              <a:latin typeface="Comfortaa"/>
              <a:ea typeface="Comfortaa"/>
              <a:cs typeface="Comfortaa"/>
              <a:sym typeface="Comfortaa"/>
            </a:endParaRPr>
          </a:p>
        </p:txBody>
      </p:sp>
      <p:sp>
        <p:nvSpPr>
          <p:cNvPr id="443" name="Google Shape;443;g103b4539990_1_47"/>
          <p:cNvSpPr txBox="1"/>
          <p:nvPr/>
        </p:nvSpPr>
        <p:spPr>
          <a:xfrm>
            <a:off x="4586450" y="7505850"/>
            <a:ext cx="13369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500">
                <a:solidFill>
                  <a:schemeClr val="dk1"/>
                </a:solidFill>
                <a:latin typeface="Comfortaa"/>
                <a:ea typeface="Comfortaa"/>
                <a:cs typeface="Comfortaa"/>
                <a:sym typeface="Comfortaa"/>
              </a:rPr>
              <a:t>Which of the following is the frequent site of the venipuncture is?</a:t>
            </a:r>
            <a:endParaRPr b="1" sz="2500">
              <a:solidFill>
                <a:schemeClr val="dk1"/>
              </a:solidFill>
              <a:latin typeface="Comfortaa"/>
              <a:ea typeface="Comfortaa"/>
              <a:cs typeface="Comfortaa"/>
              <a:sym typeface="Comfortaa"/>
            </a:endParaRPr>
          </a:p>
        </p:txBody>
      </p:sp>
      <p:sp>
        <p:nvSpPr>
          <p:cNvPr id="444" name="Google Shape;444;g103b4539990_1_47"/>
          <p:cNvSpPr txBox="1"/>
          <p:nvPr/>
        </p:nvSpPr>
        <p:spPr>
          <a:xfrm>
            <a:off x="3023986" y="8480100"/>
            <a:ext cx="2604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Cephalic vein</a:t>
            </a:r>
            <a:endParaRPr sz="2500">
              <a:latin typeface="Comfortaa"/>
              <a:ea typeface="Comfortaa"/>
              <a:cs typeface="Comfortaa"/>
              <a:sym typeface="Comfortaa"/>
            </a:endParaRPr>
          </a:p>
        </p:txBody>
      </p:sp>
      <p:sp>
        <p:nvSpPr>
          <p:cNvPr id="445" name="Google Shape;445;g103b4539990_1_47"/>
          <p:cNvSpPr txBox="1"/>
          <p:nvPr/>
        </p:nvSpPr>
        <p:spPr>
          <a:xfrm>
            <a:off x="6483013" y="8480100"/>
            <a:ext cx="2823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Brachial vein</a:t>
            </a:r>
            <a:endParaRPr sz="2500">
              <a:latin typeface="Comfortaa"/>
              <a:ea typeface="Comfortaa"/>
              <a:cs typeface="Comfortaa"/>
              <a:sym typeface="Comfortaa"/>
            </a:endParaRPr>
          </a:p>
        </p:txBody>
      </p:sp>
      <p:sp>
        <p:nvSpPr>
          <p:cNvPr id="446" name="Google Shape;446;g103b4539990_1_47"/>
          <p:cNvSpPr txBox="1"/>
          <p:nvPr/>
        </p:nvSpPr>
        <p:spPr>
          <a:xfrm>
            <a:off x="9968450" y="8568775"/>
            <a:ext cx="3186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omfortaa"/>
                <a:ea typeface="Comfortaa"/>
                <a:cs typeface="Comfortaa"/>
                <a:sym typeface="Comfortaa"/>
              </a:rPr>
              <a:t>Median Cubital vein</a:t>
            </a:r>
            <a:endParaRPr sz="2000">
              <a:latin typeface="Comfortaa"/>
              <a:ea typeface="Comfortaa"/>
              <a:cs typeface="Comfortaa"/>
              <a:sym typeface="Comfortaa"/>
            </a:endParaRPr>
          </a:p>
        </p:txBody>
      </p:sp>
      <p:sp>
        <p:nvSpPr>
          <p:cNvPr id="447" name="Google Shape;447;g103b4539990_1_47"/>
          <p:cNvSpPr txBox="1"/>
          <p:nvPr/>
        </p:nvSpPr>
        <p:spPr>
          <a:xfrm>
            <a:off x="13549174" y="8530375"/>
            <a:ext cx="2509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Basilic vein</a:t>
            </a:r>
            <a:endParaRPr sz="2500">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 name="Shape 64"/>
        <p:cNvGrpSpPr/>
        <p:nvPr/>
      </p:nvGrpSpPr>
      <p:grpSpPr>
        <a:xfrm>
          <a:off x="0" y="0"/>
          <a:ext cx="0" cy="0"/>
          <a:chOff x="0" y="0"/>
          <a:chExt cx="0" cy="0"/>
        </a:xfrm>
      </p:grpSpPr>
      <p:pic>
        <p:nvPicPr>
          <p:cNvPr id="65" name="Google Shape;65;p2"/>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66" name="Google Shape;66;p2"/>
          <p:cNvSpPr txBox="1"/>
          <p:nvPr>
            <p:ph type="title"/>
          </p:nvPr>
        </p:nvSpPr>
        <p:spPr>
          <a:xfrm>
            <a:off x="3137946" y="519767"/>
            <a:ext cx="8336400" cy="9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6450">
                <a:solidFill>
                  <a:srgbClr val="E69138"/>
                </a:solidFill>
                <a:latin typeface="Comfortaa"/>
                <a:ea typeface="Comfortaa"/>
                <a:cs typeface="Comfortaa"/>
                <a:sym typeface="Comfortaa"/>
              </a:rPr>
              <a:t>Objectives</a:t>
            </a:r>
            <a:endParaRPr sz="6450">
              <a:solidFill>
                <a:srgbClr val="E69138"/>
              </a:solidFill>
              <a:latin typeface="Comfortaa"/>
              <a:ea typeface="Comfortaa"/>
              <a:cs typeface="Comfortaa"/>
              <a:sym typeface="Comfortaa"/>
            </a:endParaRPr>
          </a:p>
        </p:txBody>
      </p:sp>
      <p:sp>
        <p:nvSpPr>
          <p:cNvPr id="67" name="Google Shape;67;p2"/>
          <p:cNvSpPr txBox="1"/>
          <p:nvPr>
            <p:ph idx="1" type="body"/>
          </p:nvPr>
        </p:nvSpPr>
        <p:spPr>
          <a:xfrm>
            <a:off x="914400" y="2366010"/>
            <a:ext cx="16459200" cy="64647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US" sz="4000">
                <a:latin typeface="Comfortaa"/>
                <a:ea typeface="Comfortaa"/>
                <a:cs typeface="Comfortaa"/>
                <a:sym typeface="Comfortaa"/>
              </a:rPr>
              <a:t>At the end of the lecture, the students should be able</a:t>
            </a:r>
            <a:endParaRPr sz="4000">
              <a:latin typeface="Comfortaa"/>
              <a:ea typeface="Comfortaa"/>
              <a:cs typeface="Comfortaa"/>
              <a:sym typeface="Comfortaa"/>
            </a:endParaRPr>
          </a:p>
          <a:p>
            <a:pPr indent="0" lvl="0" marL="0" rtl="0" algn="l">
              <a:spcBef>
                <a:spcPts val="0"/>
              </a:spcBef>
              <a:spcAft>
                <a:spcPts val="0"/>
              </a:spcAft>
              <a:buNone/>
            </a:pPr>
            <a:r>
              <a:rPr lang="en-US" sz="4000">
                <a:latin typeface="Comfortaa"/>
                <a:ea typeface="Comfortaa"/>
                <a:cs typeface="Comfortaa"/>
                <a:sym typeface="Comfortaa"/>
              </a:rPr>
              <a:t>to:</a:t>
            </a:r>
            <a:endParaRPr sz="40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3500">
              <a:latin typeface="Comfortaa"/>
              <a:ea typeface="Comfortaa"/>
              <a:cs typeface="Comfortaa"/>
              <a:sym typeface="Comfortaa"/>
            </a:endParaRPr>
          </a:p>
          <a:p>
            <a:pPr indent="0" lvl="0" marL="0" rtl="0" algn="l">
              <a:spcBef>
                <a:spcPts val="0"/>
              </a:spcBef>
              <a:spcAft>
                <a:spcPts val="0"/>
              </a:spcAft>
              <a:buNone/>
            </a:pPr>
            <a:r>
              <a:rPr lang="en-US" sz="3500">
                <a:latin typeface="Comfortaa"/>
                <a:ea typeface="Comfortaa"/>
                <a:cs typeface="Comfortaa"/>
                <a:sym typeface="Comfortaa"/>
              </a:rPr>
              <a:t>• Identify the origin of the vascular supply for the</a:t>
            </a:r>
            <a:endParaRPr sz="3500">
              <a:latin typeface="Comfortaa"/>
              <a:ea typeface="Comfortaa"/>
              <a:cs typeface="Comfortaa"/>
              <a:sym typeface="Comfortaa"/>
            </a:endParaRPr>
          </a:p>
          <a:p>
            <a:pPr indent="0" lvl="0" marL="0" rtl="0" algn="l">
              <a:spcBef>
                <a:spcPts val="0"/>
              </a:spcBef>
              <a:spcAft>
                <a:spcPts val="0"/>
              </a:spcAft>
              <a:buNone/>
            </a:pPr>
            <a:r>
              <a:rPr lang="en-US" sz="3500">
                <a:latin typeface="Comfortaa"/>
                <a:ea typeface="Comfortaa"/>
                <a:cs typeface="Comfortaa"/>
                <a:sym typeface="Comfortaa"/>
              </a:rPr>
              <a:t>upper limb.</a:t>
            </a:r>
            <a:endParaRPr sz="3500">
              <a:latin typeface="Comfortaa"/>
              <a:ea typeface="Comfortaa"/>
              <a:cs typeface="Comfortaa"/>
              <a:sym typeface="Comfortaa"/>
            </a:endParaRPr>
          </a:p>
          <a:p>
            <a:pPr indent="0" lvl="0" marL="0" rtl="0" algn="l">
              <a:spcBef>
                <a:spcPts val="0"/>
              </a:spcBef>
              <a:spcAft>
                <a:spcPts val="0"/>
              </a:spcAft>
              <a:buNone/>
            </a:pPr>
            <a:r>
              <a:rPr lang="en-US" sz="3500">
                <a:latin typeface="Comfortaa"/>
                <a:ea typeface="Comfortaa"/>
                <a:cs typeface="Comfortaa"/>
                <a:sym typeface="Comfortaa"/>
              </a:rPr>
              <a:t>• Describe the main arteries and their branches of the</a:t>
            </a:r>
            <a:endParaRPr sz="3500">
              <a:latin typeface="Comfortaa"/>
              <a:ea typeface="Comfortaa"/>
              <a:cs typeface="Comfortaa"/>
              <a:sym typeface="Comfortaa"/>
            </a:endParaRPr>
          </a:p>
          <a:p>
            <a:pPr indent="0" lvl="0" marL="0" rtl="0" algn="l">
              <a:spcBef>
                <a:spcPts val="0"/>
              </a:spcBef>
              <a:spcAft>
                <a:spcPts val="0"/>
              </a:spcAft>
              <a:buNone/>
            </a:pPr>
            <a:r>
              <a:rPr lang="en-US" sz="3500">
                <a:latin typeface="Comfortaa"/>
                <a:ea typeface="Comfortaa"/>
                <a:cs typeface="Comfortaa"/>
                <a:sym typeface="Comfortaa"/>
              </a:rPr>
              <a:t>arm, forearm &amp; hand.</a:t>
            </a:r>
            <a:endParaRPr sz="3500">
              <a:latin typeface="Comfortaa"/>
              <a:ea typeface="Comfortaa"/>
              <a:cs typeface="Comfortaa"/>
              <a:sym typeface="Comfortaa"/>
            </a:endParaRPr>
          </a:p>
          <a:p>
            <a:pPr indent="0" lvl="0" marL="0" rtl="0" algn="l">
              <a:spcBef>
                <a:spcPts val="0"/>
              </a:spcBef>
              <a:spcAft>
                <a:spcPts val="0"/>
              </a:spcAft>
              <a:buNone/>
            </a:pPr>
            <a:r>
              <a:rPr lang="en-US" sz="3500">
                <a:latin typeface="Comfortaa"/>
                <a:ea typeface="Comfortaa"/>
                <a:cs typeface="Comfortaa"/>
                <a:sym typeface="Comfortaa"/>
              </a:rPr>
              <a:t>• Describe the vascular arches for the hand.</a:t>
            </a:r>
            <a:endParaRPr sz="3500">
              <a:latin typeface="Comfortaa"/>
              <a:ea typeface="Comfortaa"/>
              <a:cs typeface="Comfortaa"/>
              <a:sym typeface="Comfortaa"/>
            </a:endParaRPr>
          </a:p>
          <a:p>
            <a:pPr indent="0" lvl="0" marL="0" rtl="0" algn="l">
              <a:spcBef>
                <a:spcPts val="0"/>
              </a:spcBef>
              <a:spcAft>
                <a:spcPts val="0"/>
              </a:spcAft>
              <a:buNone/>
            </a:pPr>
            <a:r>
              <a:rPr lang="en-US" sz="3500">
                <a:latin typeface="Comfortaa"/>
                <a:ea typeface="Comfortaa"/>
                <a:cs typeface="Comfortaa"/>
                <a:sym typeface="Comfortaa"/>
              </a:rPr>
              <a:t>• Describe the superficial and deep veins of the upper</a:t>
            </a:r>
            <a:endParaRPr sz="3500">
              <a:latin typeface="Comfortaa"/>
              <a:ea typeface="Comfortaa"/>
              <a:cs typeface="Comfortaa"/>
              <a:sym typeface="Comfortaa"/>
            </a:endParaRPr>
          </a:p>
          <a:p>
            <a:pPr indent="0" lvl="0" marL="0" rtl="0" algn="l">
              <a:spcBef>
                <a:spcPts val="0"/>
              </a:spcBef>
              <a:spcAft>
                <a:spcPts val="0"/>
              </a:spcAft>
              <a:buNone/>
            </a:pPr>
            <a:r>
              <a:rPr lang="en-US" sz="3500">
                <a:latin typeface="Comfortaa"/>
                <a:ea typeface="Comfortaa"/>
                <a:cs typeface="Comfortaa"/>
                <a:sym typeface="Comfortaa"/>
              </a:rPr>
              <a:t>limb</a:t>
            </a:r>
            <a:endParaRPr sz="35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3000">
              <a:latin typeface="Comfortaa"/>
              <a:ea typeface="Comfortaa"/>
              <a:cs typeface="Comfortaa"/>
              <a:sym typeface="Comfortaa"/>
            </a:endParaRPr>
          </a:p>
          <a:p>
            <a:pPr indent="0" lvl="0" marL="0" rtl="0" algn="l">
              <a:spcBef>
                <a:spcPts val="0"/>
              </a:spcBef>
              <a:spcAft>
                <a:spcPts val="0"/>
              </a:spcAft>
              <a:buNone/>
            </a:pPr>
            <a:r>
              <a:t/>
            </a:r>
            <a:endParaRPr sz="3000">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1" name="Shape 451"/>
        <p:cNvGrpSpPr/>
        <p:nvPr/>
      </p:nvGrpSpPr>
      <p:grpSpPr>
        <a:xfrm>
          <a:off x="0" y="0"/>
          <a:ext cx="0" cy="0"/>
          <a:chOff x="0" y="0"/>
          <a:chExt cx="0" cy="0"/>
        </a:xfrm>
      </p:grpSpPr>
      <p:pic>
        <p:nvPicPr>
          <p:cNvPr id="452" name="Google Shape;452;g103b4539990_1_168"/>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453" name="Google Shape;453;g103b4539990_1_168"/>
          <p:cNvSpPr txBox="1"/>
          <p:nvPr/>
        </p:nvSpPr>
        <p:spPr>
          <a:xfrm>
            <a:off x="2209012" y="318450"/>
            <a:ext cx="91992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lang="en-US" sz="3500">
                <a:solidFill>
                  <a:srgbClr val="B45F06"/>
                </a:solidFill>
                <a:latin typeface="Comfortaa"/>
                <a:ea typeface="Comfortaa"/>
                <a:cs typeface="Comfortaa"/>
                <a:sym typeface="Comfortaa"/>
              </a:rPr>
              <a:t>MCQs:</a:t>
            </a:r>
            <a:endParaRPr b="0" i="0" sz="4900" u="none" cap="none" strike="noStrike">
              <a:solidFill>
                <a:srgbClr val="B45F06"/>
              </a:solidFill>
              <a:latin typeface="Comfortaa"/>
              <a:ea typeface="Comfortaa"/>
              <a:cs typeface="Comfortaa"/>
              <a:sym typeface="Comfortaa"/>
            </a:endParaRPr>
          </a:p>
        </p:txBody>
      </p:sp>
      <p:sp>
        <p:nvSpPr>
          <p:cNvPr id="454" name="Google Shape;454;g103b4539990_1_168"/>
          <p:cNvSpPr txBox="1"/>
          <p:nvPr/>
        </p:nvSpPr>
        <p:spPr>
          <a:xfrm rot="10800000">
            <a:off x="16579725" y="8818100"/>
            <a:ext cx="1571400" cy="13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D9D9D9"/>
                </a:solidFill>
                <a:latin typeface="Comfortaa"/>
                <a:ea typeface="Comfortaa"/>
                <a:cs typeface="Comfortaa"/>
                <a:sym typeface="Comfortaa"/>
              </a:rPr>
              <a:t>Answers</a:t>
            </a:r>
            <a:endParaRPr sz="2500">
              <a:solidFill>
                <a:srgbClr val="D9D9D9"/>
              </a:solidFill>
              <a:latin typeface="Comfortaa"/>
              <a:ea typeface="Comfortaa"/>
              <a:cs typeface="Comfortaa"/>
              <a:sym typeface="Comfortaa"/>
            </a:endParaRPr>
          </a:p>
          <a:p>
            <a:pPr indent="0" lvl="0" marL="0" rtl="0" algn="l">
              <a:spcBef>
                <a:spcPts val="0"/>
              </a:spcBef>
              <a:spcAft>
                <a:spcPts val="0"/>
              </a:spcAft>
              <a:buNone/>
            </a:pPr>
            <a:r>
              <a:t/>
            </a:r>
            <a:endParaRPr sz="2500">
              <a:solidFill>
                <a:srgbClr val="D9D9D9"/>
              </a:solidFill>
              <a:latin typeface="Comfortaa"/>
              <a:ea typeface="Comfortaa"/>
              <a:cs typeface="Comfortaa"/>
              <a:sym typeface="Comfortaa"/>
            </a:endParaRPr>
          </a:p>
          <a:p>
            <a:pPr indent="0" lvl="0" marL="0" rtl="0" algn="l">
              <a:spcBef>
                <a:spcPts val="0"/>
              </a:spcBef>
              <a:spcAft>
                <a:spcPts val="0"/>
              </a:spcAft>
              <a:buNone/>
            </a:pPr>
            <a:r>
              <a:rPr lang="en-US" sz="2500">
                <a:solidFill>
                  <a:srgbClr val="D9D9D9"/>
                </a:solidFill>
                <a:latin typeface="Comfortaa"/>
                <a:ea typeface="Comfortaa"/>
                <a:cs typeface="Comfortaa"/>
                <a:sym typeface="Comfortaa"/>
              </a:rPr>
              <a:t>5.C</a:t>
            </a:r>
            <a:endParaRPr sz="2500">
              <a:solidFill>
                <a:srgbClr val="D9D9D9"/>
              </a:solidFill>
              <a:latin typeface="Comfortaa"/>
              <a:ea typeface="Comfortaa"/>
              <a:cs typeface="Comfortaa"/>
              <a:sym typeface="Comfortaa"/>
            </a:endParaRPr>
          </a:p>
          <a:p>
            <a:pPr indent="0" lvl="0" marL="0" rtl="0" algn="l">
              <a:spcBef>
                <a:spcPts val="0"/>
              </a:spcBef>
              <a:spcAft>
                <a:spcPts val="0"/>
              </a:spcAft>
              <a:buNone/>
            </a:pPr>
            <a:r>
              <a:rPr lang="en-US" sz="2500">
                <a:solidFill>
                  <a:srgbClr val="D9D9D9"/>
                </a:solidFill>
                <a:latin typeface="Comfortaa"/>
                <a:ea typeface="Comfortaa"/>
                <a:cs typeface="Comfortaa"/>
                <a:sym typeface="Comfortaa"/>
              </a:rPr>
              <a:t>6.B</a:t>
            </a:r>
            <a:endParaRPr sz="2500">
              <a:solidFill>
                <a:srgbClr val="D9D9D9"/>
              </a:solidFill>
              <a:latin typeface="Comfortaa"/>
              <a:ea typeface="Comfortaa"/>
              <a:cs typeface="Comfortaa"/>
              <a:sym typeface="Comfortaa"/>
            </a:endParaRPr>
          </a:p>
          <a:p>
            <a:pPr indent="0" lvl="0" marL="0" rtl="0" algn="l">
              <a:spcBef>
                <a:spcPts val="0"/>
              </a:spcBef>
              <a:spcAft>
                <a:spcPts val="0"/>
              </a:spcAft>
              <a:buNone/>
            </a:pPr>
            <a:r>
              <a:rPr lang="en-US" sz="2500">
                <a:solidFill>
                  <a:srgbClr val="D9D9D9"/>
                </a:solidFill>
                <a:latin typeface="Comfortaa"/>
                <a:ea typeface="Comfortaa"/>
                <a:cs typeface="Comfortaa"/>
                <a:sym typeface="Comfortaa"/>
              </a:rPr>
              <a:t>7.A</a:t>
            </a:r>
            <a:endParaRPr sz="2500">
              <a:solidFill>
                <a:srgbClr val="D9D9D9"/>
              </a:solidFill>
              <a:latin typeface="Comfortaa"/>
              <a:ea typeface="Comfortaa"/>
              <a:cs typeface="Comfortaa"/>
              <a:sym typeface="Comfortaa"/>
            </a:endParaRPr>
          </a:p>
        </p:txBody>
      </p:sp>
      <p:sp>
        <p:nvSpPr>
          <p:cNvPr id="455" name="Google Shape;455;g103b4539990_1_168"/>
          <p:cNvSpPr txBox="1"/>
          <p:nvPr/>
        </p:nvSpPr>
        <p:spPr>
          <a:xfrm>
            <a:off x="218875" y="9871500"/>
            <a:ext cx="4056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highlight>
                  <a:srgbClr val="FCE5CD"/>
                </a:highlight>
                <a:latin typeface="Comfortaa"/>
                <a:ea typeface="Comfortaa"/>
                <a:cs typeface="Comfortaa"/>
                <a:sym typeface="Comfortaa"/>
              </a:rPr>
              <a:t>Thanks To Team 441 For Q-Bank!</a:t>
            </a:r>
            <a:endParaRPr sz="1500">
              <a:solidFill>
                <a:schemeClr val="dk1"/>
              </a:solidFill>
              <a:highlight>
                <a:srgbClr val="FCE5CD"/>
              </a:highlight>
              <a:latin typeface="Comfortaa"/>
              <a:ea typeface="Comfortaa"/>
              <a:cs typeface="Comfortaa"/>
              <a:sym typeface="Comfortaa"/>
            </a:endParaRPr>
          </a:p>
        </p:txBody>
      </p:sp>
      <p:grpSp>
        <p:nvGrpSpPr>
          <p:cNvPr id="456" name="Google Shape;456;g103b4539990_1_168"/>
          <p:cNvGrpSpPr/>
          <p:nvPr/>
        </p:nvGrpSpPr>
        <p:grpSpPr>
          <a:xfrm>
            <a:off x="9502049" y="3169302"/>
            <a:ext cx="3514317" cy="595244"/>
            <a:chOff x="4404545" y="3301592"/>
            <a:chExt cx="782403" cy="129272"/>
          </a:xfrm>
        </p:grpSpPr>
        <p:sp>
          <p:nvSpPr>
            <p:cNvPr id="457" name="Google Shape;457;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58" name="Google Shape;458;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59" name="Google Shape;459;g103b4539990_1_168"/>
          <p:cNvGrpSpPr/>
          <p:nvPr/>
        </p:nvGrpSpPr>
        <p:grpSpPr>
          <a:xfrm>
            <a:off x="2209004" y="1967164"/>
            <a:ext cx="14507551" cy="1005276"/>
            <a:chOff x="4411970" y="2468673"/>
            <a:chExt cx="747292" cy="167429"/>
          </a:xfrm>
        </p:grpSpPr>
        <p:sp>
          <p:nvSpPr>
            <p:cNvPr id="460" name="Google Shape;460;g103b4539990_1_168"/>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103b4539990_1_168"/>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2" name="Google Shape;462;g103b4539990_1_168"/>
          <p:cNvSpPr txBox="1"/>
          <p:nvPr/>
        </p:nvSpPr>
        <p:spPr>
          <a:xfrm>
            <a:off x="2360290" y="2193088"/>
            <a:ext cx="771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latin typeface="Comfortaa"/>
                <a:ea typeface="Comfortaa"/>
                <a:cs typeface="Comfortaa"/>
                <a:sym typeface="Comfortaa"/>
              </a:rPr>
              <a:t>Q5</a:t>
            </a:r>
            <a:endParaRPr b="1" sz="2300">
              <a:latin typeface="Comfortaa"/>
              <a:ea typeface="Comfortaa"/>
              <a:cs typeface="Comfortaa"/>
              <a:sym typeface="Comfortaa"/>
            </a:endParaRPr>
          </a:p>
        </p:txBody>
      </p:sp>
      <p:grpSp>
        <p:nvGrpSpPr>
          <p:cNvPr id="463" name="Google Shape;463;g103b4539990_1_168"/>
          <p:cNvGrpSpPr/>
          <p:nvPr/>
        </p:nvGrpSpPr>
        <p:grpSpPr>
          <a:xfrm>
            <a:off x="2135379" y="4105632"/>
            <a:ext cx="14507551" cy="1005293"/>
            <a:chOff x="4411970" y="2468673"/>
            <a:chExt cx="747292" cy="167429"/>
          </a:xfrm>
        </p:grpSpPr>
        <p:sp>
          <p:nvSpPr>
            <p:cNvPr id="464" name="Google Shape;464;g103b4539990_1_168"/>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465" name="Google Shape;465;g103b4539990_1_168"/>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466" name="Google Shape;466;g103b4539990_1_168"/>
          <p:cNvGrpSpPr/>
          <p:nvPr/>
        </p:nvGrpSpPr>
        <p:grpSpPr>
          <a:xfrm>
            <a:off x="2434216" y="3169302"/>
            <a:ext cx="3514317" cy="595244"/>
            <a:chOff x="4404545" y="3301592"/>
            <a:chExt cx="782403" cy="129272"/>
          </a:xfrm>
        </p:grpSpPr>
        <p:sp>
          <p:nvSpPr>
            <p:cNvPr id="467" name="Google Shape;467;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68" name="Google Shape;468;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69" name="Google Shape;469;g103b4539990_1_168"/>
          <p:cNvGrpSpPr/>
          <p:nvPr/>
        </p:nvGrpSpPr>
        <p:grpSpPr>
          <a:xfrm>
            <a:off x="5968136" y="3169302"/>
            <a:ext cx="3514317" cy="595244"/>
            <a:chOff x="4404545" y="3301592"/>
            <a:chExt cx="782403" cy="129272"/>
          </a:xfrm>
        </p:grpSpPr>
        <p:sp>
          <p:nvSpPr>
            <p:cNvPr id="470" name="Google Shape;470;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71" name="Google Shape;471;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72" name="Google Shape;472;g103b4539990_1_168"/>
          <p:cNvGrpSpPr/>
          <p:nvPr/>
        </p:nvGrpSpPr>
        <p:grpSpPr>
          <a:xfrm>
            <a:off x="13035971" y="3169302"/>
            <a:ext cx="3514317" cy="595244"/>
            <a:chOff x="4404545" y="3301592"/>
            <a:chExt cx="782403" cy="129272"/>
          </a:xfrm>
        </p:grpSpPr>
        <p:sp>
          <p:nvSpPr>
            <p:cNvPr id="473" name="Google Shape;473;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74" name="Google Shape;474;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grpSp>
      <p:sp>
        <p:nvSpPr>
          <p:cNvPr id="475" name="Google Shape;475;g103b4539990_1_168"/>
          <p:cNvSpPr txBox="1"/>
          <p:nvPr/>
        </p:nvSpPr>
        <p:spPr>
          <a:xfrm>
            <a:off x="2360300" y="4338875"/>
            <a:ext cx="771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solidFill>
                  <a:srgbClr val="000000"/>
                </a:solidFill>
                <a:latin typeface="Comfortaa"/>
                <a:ea typeface="Comfortaa"/>
                <a:cs typeface="Comfortaa"/>
                <a:sym typeface="Comfortaa"/>
              </a:rPr>
              <a:t>Q</a:t>
            </a:r>
            <a:r>
              <a:rPr b="1" lang="en-US" sz="2300">
                <a:latin typeface="Comfortaa"/>
                <a:ea typeface="Comfortaa"/>
                <a:cs typeface="Comfortaa"/>
                <a:sym typeface="Comfortaa"/>
              </a:rPr>
              <a:t>6</a:t>
            </a:r>
            <a:endParaRPr>
              <a:latin typeface="Comfortaa"/>
              <a:ea typeface="Comfortaa"/>
              <a:cs typeface="Comfortaa"/>
              <a:sym typeface="Comfortaa"/>
            </a:endParaRPr>
          </a:p>
        </p:txBody>
      </p:sp>
      <p:sp>
        <p:nvSpPr>
          <p:cNvPr id="476" name="Google Shape;476;g103b4539990_1_168"/>
          <p:cNvSpPr txBox="1"/>
          <p:nvPr/>
        </p:nvSpPr>
        <p:spPr>
          <a:xfrm>
            <a:off x="6012675" y="3182225"/>
            <a:ext cx="45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alibri"/>
                <a:ea typeface="Calibri"/>
                <a:cs typeface="Calibri"/>
                <a:sym typeface="Calibri"/>
              </a:rPr>
              <a:t>B</a:t>
            </a:r>
            <a:endParaRPr sz="2500">
              <a:latin typeface="Calibri"/>
              <a:ea typeface="Calibri"/>
              <a:cs typeface="Calibri"/>
              <a:sym typeface="Calibri"/>
            </a:endParaRPr>
          </a:p>
        </p:txBody>
      </p:sp>
      <p:sp>
        <p:nvSpPr>
          <p:cNvPr id="477" name="Google Shape;477;g103b4539990_1_168"/>
          <p:cNvSpPr txBox="1"/>
          <p:nvPr/>
        </p:nvSpPr>
        <p:spPr>
          <a:xfrm>
            <a:off x="9565777" y="3182225"/>
            <a:ext cx="45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alibri"/>
                <a:ea typeface="Calibri"/>
                <a:cs typeface="Calibri"/>
                <a:sym typeface="Calibri"/>
              </a:rPr>
              <a:t>C</a:t>
            </a:r>
            <a:endParaRPr sz="2500">
              <a:latin typeface="Calibri"/>
              <a:ea typeface="Calibri"/>
              <a:cs typeface="Calibri"/>
              <a:sym typeface="Calibri"/>
            </a:endParaRPr>
          </a:p>
        </p:txBody>
      </p:sp>
      <p:sp>
        <p:nvSpPr>
          <p:cNvPr id="478" name="Google Shape;478;g103b4539990_1_168"/>
          <p:cNvSpPr txBox="1"/>
          <p:nvPr/>
        </p:nvSpPr>
        <p:spPr>
          <a:xfrm>
            <a:off x="13099700" y="3189875"/>
            <a:ext cx="45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omfortaa"/>
                <a:ea typeface="Comfortaa"/>
                <a:cs typeface="Comfortaa"/>
                <a:sym typeface="Comfortaa"/>
              </a:rPr>
              <a:t>D</a:t>
            </a:r>
            <a:endParaRPr sz="2400">
              <a:latin typeface="Comfortaa"/>
              <a:ea typeface="Comfortaa"/>
              <a:cs typeface="Comfortaa"/>
              <a:sym typeface="Comfortaa"/>
            </a:endParaRPr>
          </a:p>
        </p:txBody>
      </p:sp>
      <p:sp>
        <p:nvSpPr>
          <p:cNvPr id="479" name="Google Shape;479;g103b4539990_1_168"/>
          <p:cNvSpPr txBox="1"/>
          <p:nvPr/>
        </p:nvSpPr>
        <p:spPr>
          <a:xfrm>
            <a:off x="2459575" y="3189875"/>
            <a:ext cx="450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Comfortaa"/>
                <a:ea typeface="Comfortaa"/>
                <a:cs typeface="Comfortaa"/>
                <a:sym typeface="Comfortaa"/>
              </a:rPr>
              <a:t>A</a:t>
            </a:r>
            <a:endParaRPr sz="2400">
              <a:latin typeface="Comfortaa"/>
              <a:ea typeface="Comfortaa"/>
              <a:cs typeface="Comfortaa"/>
              <a:sym typeface="Comfortaa"/>
            </a:endParaRPr>
          </a:p>
        </p:txBody>
      </p:sp>
      <p:grpSp>
        <p:nvGrpSpPr>
          <p:cNvPr id="480" name="Google Shape;480;g103b4539990_1_168"/>
          <p:cNvGrpSpPr/>
          <p:nvPr/>
        </p:nvGrpSpPr>
        <p:grpSpPr>
          <a:xfrm>
            <a:off x="9621562" y="5452002"/>
            <a:ext cx="3514317" cy="595244"/>
            <a:chOff x="4404545" y="3301592"/>
            <a:chExt cx="782403" cy="129272"/>
          </a:xfrm>
        </p:grpSpPr>
        <p:sp>
          <p:nvSpPr>
            <p:cNvPr id="481" name="Google Shape;481;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482" name="Google Shape;482;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483" name="Google Shape;483;g103b4539990_1_168"/>
          <p:cNvGrpSpPr/>
          <p:nvPr/>
        </p:nvGrpSpPr>
        <p:grpSpPr>
          <a:xfrm>
            <a:off x="2434216" y="5452002"/>
            <a:ext cx="3514317" cy="595244"/>
            <a:chOff x="4404545" y="3301592"/>
            <a:chExt cx="782403" cy="129272"/>
          </a:xfrm>
        </p:grpSpPr>
        <p:sp>
          <p:nvSpPr>
            <p:cNvPr id="484" name="Google Shape;484;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485" name="Google Shape;485;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486" name="Google Shape;486;g103b4539990_1_168"/>
          <p:cNvGrpSpPr/>
          <p:nvPr/>
        </p:nvGrpSpPr>
        <p:grpSpPr>
          <a:xfrm>
            <a:off x="6027873" y="5452002"/>
            <a:ext cx="3514317" cy="595244"/>
            <a:chOff x="4404545" y="3301592"/>
            <a:chExt cx="782403" cy="129272"/>
          </a:xfrm>
        </p:grpSpPr>
        <p:sp>
          <p:nvSpPr>
            <p:cNvPr id="487" name="Google Shape;487;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488" name="Google Shape;488;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grpSp>
        <p:nvGrpSpPr>
          <p:cNvPr id="489" name="Google Shape;489;g103b4539990_1_168"/>
          <p:cNvGrpSpPr/>
          <p:nvPr/>
        </p:nvGrpSpPr>
        <p:grpSpPr>
          <a:xfrm>
            <a:off x="13215233" y="5403652"/>
            <a:ext cx="3514317" cy="595244"/>
            <a:chOff x="4404545" y="3301592"/>
            <a:chExt cx="782403" cy="129272"/>
          </a:xfrm>
        </p:grpSpPr>
        <p:sp>
          <p:nvSpPr>
            <p:cNvPr id="490" name="Google Shape;490;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491" name="Google Shape;491;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sp>
        <p:nvSpPr>
          <p:cNvPr id="492" name="Google Shape;492;g103b4539990_1_168"/>
          <p:cNvSpPr txBox="1"/>
          <p:nvPr/>
        </p:nvSpPr>
        <p:spPr>
          <a:xfrm>
            <a:off x="6077464" y="5452000"/>
            <a:ext cx="45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B</a:t>
            </a:r>
            <a:endParaRPr sz="2500">
              <a:latin typeface="Comfortaa"/>
              <a:ea typeface="Comfortaa"/>
              <a:cs typeface="Comfortaa"/>
              <a:sym typeface="Comfortaa"/>
            </a:endParaRPr>
          </a:p>
        </p:txBody>
      </p:sp>
      <p:sp>
        <p:nvSpPr>
          <p:cNvPr id="493" name="Google Shape;493;g103b4539990_1_168"/>
          <p:cNvSpPr txBox="1"/>
          <p:nvPr/>
        </p:nvSpPr>
        <p:spPr>
          <a:xfrm>
            <a:off x="9565775" y="5452000"/>
            <a:ext cx="45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C</a:t>
            </a:r>
            <a:endParaRPr sz="2500">
              <a:latin typeface="Comfortaa"/>
              <a:ea typeface="Comfortaa"/>
              <a:cs typeface="Comfortaa"/>
              <a:sym typeface="Comfortaa"/>
            </a:endParaRPr>
          </a:p>
        </p:txBody>
      </p:sp>
      <p:sp>
        <p:nvSpPr>
          <p:cNvPr id="494" name="Google Shape;494;g103b4539990_1_168"/>
          <p:cNvSpPr txBox="1"/>
          <p:nvPr/>
        </p:nvSpPr>
        <p:spPr>
          <a:xfrm>
            <a:off x="13350641" y="5416575"/>
            <a:ext cx="1039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D</a:t>
            </a:r>
            <a:endParaRPr sz="2500">
              <a:latin typeface="Comfortaa"/>
              <a:ea typeface="Comfortaa"/>
              <a:cs typeface="Comfortaa"/>
              <a:sym typeface="Comfortaa"/>
            </a:endParaRPr>
          </a:p>
        </p:txBody>
      </p:sp>
      <p:sp>
        <p:nvSpPr>
          <p:cNvPr id="495" name="Google Shape;495;g103b4539990_1_168"/>
          <p:cNvSpPr txBox="1"/>
          <p:nvPr/>
        </p:nvSpPr>
        <p:spPr>
          <a:xfrm>
            <a:off x="2520489" y="5451988"/>
            <a:ext cx="45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A</a:t>
            </a:r>
            <a:endParaRPr sz="2500">
              <a:latin typeface="Comfortaa"/>
              <a:ea typeface="Comfortaa"/>
              <a:cs typeface="Comfortaa"/>
              <a:sym typeface="Comfortaa"/>
            </a:endParaRPr>
          </a:p>
        </p:txBody>
      </p:sp>
      <p:sp>
        <p:nvSpPr>
          <p:cNvPr id="496" name="Google Shape;496;g103b4539990_1_168"/>
          <p:cNvSpPr txBox="1"/>
          <p:nvPr/>
        </p:nvSpPr>
        <p:spPr>
          <a:xfrm>
            <a:off x="4577250" y="1992663"/>
            <a:ext cx="11308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fortaa"/>
                <a:ea typeface="Comfortaa"/>
                <a:cs typeface="Comfortaa"/>
                <a:sym typeface="Comfortaa"/>
              </a:rPr>
              <a:t>Radial arteries leaves the dorsum hands by turning forward between the proximal ends of?</a:t>
            </a:r>
            <a:endParaRPr b="1" sz="2500">
              <a:latin typeface="Comfortaa"/>
              <a:ea typeface="Comfortaa"/>
              <a:cs typeface="Comfortaa"/>
              <a:sym typeface="Comfortaa"/>
            </a:endParaRPr>
          </a:p>
        </p:txBody>
      </p:sp>
      <p:sp>
        <p:nvSpPr>
          <p:cNvPr id="497" name="Google Shape;497;g103b4539990_1_168"/>
          <p:cNvSpPr txBox="1"/>
          <p:nvPr/>
        </p:nvSpPr>
        <p:spPr>
          <a:xfrm>
            <a:off x="4577250" y="4352662"/>
            <a:ext cx="1069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fortaa"/>
                <a:ea typeface="Comfortaa"/>
                <a:cs typeface="Comfortaa"/>
                <a:sym typeface="Comfortaa"/>
              </a:rPr>
              <a:t>The radial artery begins in the cubital fossa at the level of ?</a:t>
            </a:r>
            <a:endParaRPr b="1" sz="2500">
              <a:latin typeface="Comfortaa"/>
              <a:ea typeface="Comfortaa"/>
              <a:cs typeface="Comfortaa"/>
              <a:sym typeface="Comfortaa"/>
            </a:endParaRPr>
          </a:p>
        </p:txBody>
      </p:sp>
      <p:sp>
        <p:nvSpPr>
          <p:cNvPr id="498" name="Google Shape;498;g103b4539990_1_168"/>
          <p:cNvSpPr txBox="1"/>
          <p:nvPr/>
        </p:nvSpPr>
        <p:spPr>
          <a:xfrm>
            <a:off x="2993675" y="3155250"/>
            <a:ext cx="293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2nd and the 3rd</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metacarpals</a:t>
            </a:r>
            <a:endParaRPr sz="1800">
              <a:latin typeface="Comfortaa"/>
              <a:ea typeface="Comfortaa"/>
              <a:cs typeface="Comfortaa"/>
              <a:sym typeface="Comfortaa"/>
            </a:endParaRPr>
          </a:p>
        </p:txBody>
      </p:sp>
      <p:sp>
        <p:nvSpPr>
          <p:cNvPr id="499" name="Google Shape;499;g103b4539990_1_168"/>
          <p:cNvSpPr txBox="1"/>
          <p:nvPr/>
        </p:nvSpPr>
        <p:spPr>
          <a:xfrm>
            <a:off x="6527724" y="3097475"/>
            <a:ext cx="293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3rd and the 4th</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metacarpals</a:t>
            </a:r>
            <a:endParaRPr sz="1800">
              <a:latin typeface="Comfortaa"/>
              <a:ea typeface="Comfortaa"/>
              <a:cs typeface="Comfortaa"/>
              <a:sym typeface="Comfortaa"/>
            </a:endParaRPr>
          </a:p>
        </p:txBody>
      </p:sp>
      <p:sp>
        <p:nvSpPr>
          <p:cNvPr id="500" name="Google Shape;500;g103b4539990_1_168"/>
          <p:cNvSpPr txBox="1"/>
          <p:nvPr/>
        </p:nvSpPr>
        <p:spPr>
          <a:xfrm>
            <a:off x="10100000" y="3097475"/>
            <a:ext cx="2778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1st and the 2nd</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metacarpals</a:t>
            </a:r>
            <a:endParaRPr sz="1800">
              <a:latin typeface="Comfortaa"/>
              <a:ea typeface="Comfortaa"/>
              <a:cs typeface="Comfortaa"/>
              <a:sym typeface="Comfortaa"/>
            </a:endParaRPr>
          </a:p>
        </p:txBody>
      </p:sp>
      <p:sp>
        <p:nvSpPr>
          <p:cNvPr id="501" name="Google Shape;501;g103b4539990_1_168"/>
          <p:cNvSpPr txBox="1"/>
          <p:nvPr/>
        </p:nvSpPr>
        <p:spPr>
          <a:xfrm>
            <a:off x="13633925" y="3097475"/>
            <a:ext cx="2676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5th and 4th</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metacarpals</a:t>
            </a:r>
            <a:endParaRPr sz="1800">
              <a:latin typeface="Comfortaa"/>
              <a:ea typeface="Comfortaa"/>
              <a:cs typeface="Comfortaa"/>
              <a:sym typeface="Comfortaa"/>
            </a:endParaRPr>
          </a:p>
        </p:txBody>
      </p:sp>
      <p:sp>
        <p:nvSpPr>
          <p:cNvPr id="502" name="Google Shape;502;g103b4539990_1_168"/>
          <p:cNvSpPr txBox="1"/>
          <p:nvPr/>
        </p:nvSpPr>
        <p:spPr>
          <a:xfrm>
            <a:off x="2910475" y="5322400"/>
            <a:ext cx="2389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000">
                <a:latin typeface="Comfortaa"/>
                <a:ea typeface="Comfortaa"/>
                <a:cs typeface="Comfortaa"/>
                <a:sym typeface="Comfortaa"/>
              </a:rPr>
              <a:t>The humerus</a:t>
            </a:r>
            <a:endParaRPr sz="20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000">
                <a:latin typeface="Comfortaa"/>
                <a:ea typeface="Comfortaa"/>
                <a:cs typeface="Comfortaa"/>
                <a:sym typeface="Comfortaa"/>
              </a:rPr>
              <a:t>epicondyle</a:t>
            </a:r>
            <a:endParaRPr sz="2000">
              <a:latin typeface="Comfortaa"/>
              <a:ea typeface="Comfortaa"/>
              <a:cs typeface="Comfortaa"/>
              <a:sym typeface="Comfortaa"/>
            </a:endParaRPr>
          </a:p>
        </p:txBody>
      </p:sp>
      <p:sp>
        <p:nvSpPr>
          <p:cNvPr id="503" name="Google Shape;503;g103b4539990_1_168"/>
          <p:cNvSpPr txBox="1"/>
          <p:nvPr/>
        </p:nvSpPr>
        <p:spPr>
          <a:xfrm>
            <a:off x="6657325" y="5452000"/>
            <a:ext cx="267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omfortaa"/>
                <a:ea typeface="Comfortaa"/>
                <a:cs typeface="Comfortaa"/>
                <a:sym typeface="Comfortaa"/>
              </a:rPr>
              <a:t>Neck of the radius</a:t>
            </a:r>
            <a:endParaRPr sz="2000">
              <a:latin typeface="Comfortaa"/>
              <a:ea typeface="Comfortaa"/>
              <a:cs typeface="Comfortaa"/>
              <a:sym typeface="Comfortaa"/>
            </a:endParaRPr>
          </a:p>
        </p:txBody>
      </p:sp>
      <p:sp>
        <p:nvSpPr>
          <p:cNvPr id="504" name="Google Shape;504;g103b4539990_1_168"/>
          <p:cNvSpPr txBox="1"/>
          <p:nvPr/>
        </p:nvSpPr>
        <p:spPr>
          <a:xfrm>
            <a:off x="10234538" y="5380175"/>
            <a:ext cx="3116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000">
                <a:latin typeface="Comfortaa"/>
                <a:ea typeface="Comfortaa"/>
                <a:cs typeface="Comfortaa"/>
                <a:sym typeface="Comfortaa"/>
              </a:rPr>
              <a:t>The styloid process</a:t>
            </a:r>
            <a:endParaRPr sz="20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000">
                <a:latin typeface="Comfortaa"/>
                <a:ea typeface="Comfortaa"/>
                <a:cs typeface="Comfortaa"/>
                <a:sym typeface="Comfortaa"/>
              </a:rPr>
              <a:t>of ulna</a:t>
            </a:r>
            <a:endParaRPr sz="2000">
              <a:latin typeface="Comfortaa"/>
              <a:ea typeface="Comfortaa"/>
              <a:cs typeface="Comfortaa"/>
              <a:sym typeface="Comfortaa"/>
            </a:endParaRPr>
          </a:p>
        </p:txBody>
      </p:sp>
      <p:sp>
        <p:nvSpPr>
          <p:cNvPr id="505" name="Google Shape;505;g103b4539990_1_168"/>
          <p:cNvSpPr txBox="1"/>
          <p:nvPr/>
        </p:nvSpPr>
        <p:spPr>
          <a:xfrm>
            <a:off x="13910286" y="5301075"/>
            <a:ext cx="2676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000">
                <a:latin typeface="Comfortaa"/>
                <a:ea typeface="Comfortaa"/>
                <a:cs typeface="Comfortaa"/>
                <a:sym typeface="Comfortaa"/>
              </a:rPr>
              <a:t>The radial groove of the humerus</a:t>
            </a:r>
            <a:endParaRPr sz="2000">
              <a:latin typeface="Comfortaa"/>
              <a:ea typeface="Comfortaa"/>
              <a:cs typeface="Comfortaa"/>
              <a:sym typeface="Comfortaa"/>
            </a:endParaRPr>
          </a:p>
        </p:txBody>
      </p:sp>
      <p:grpSp>
        <p:nvGrpSpPr>
          <p:cNvPr id="506" name="Google Shape;506;g103b4539990_1_168"/>
          <p:cNvGrpSpPr/>
          <p:nvPr/>
        </p:nvGrpSpPr>
        <p:grpSpPr>
          <a:xfrm>
            <a:off x="2135379" y="6461859"/>
            <a:ext cx="14507551" cy="1005293"/>
            <a:chOff x="4411970" y="2468673"/>
            <a:chExt cx="747292" cy="167429"/>
          </a:xfrm>
        </p:grpSpPr>
        <p:sp>
          <p:nvSpPr>
            <p:cNvPr id="507" name="Google Shape;507;g103b4539990_1_168"/>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sp>
          <p:nvSpPr>
            <p:cNvPr id="508" name="Google Shape;508;g103b4539990_1_168"/>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fortaa"/>
                <a:ea typeface="Comfortaa"/>
                <a:cs typeface="Comfortaa"/>
                <a:sym typeface="Comfortaa"/>
              </a:endParaRPr>
            </a:p>
          </p:txBody>
        </p:sp>
      </p:grpSp>
      <p:sp>
        <p:nvSpPr>
          <p:cNvPr id="509" name="Google Shape;509;g103b4539990_1_168"/>
          <p:cNvSpPr txBox="1"/>
          <p:nvPr/>
        </p:nvSpPr>
        <p:spPr>
          <a:xfrm>
            <a:off x="2299375" y="6742588"/>
            <a:ext cx="771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solidFill>
                  <a:srgbClr val="000000"/>
                </a:solidFill>
                <a:latin typeface="Comfortaa"/>
                <a:ea typeface="Comfortaa"/>
                <a:cs typeface="Comfortaa"/>
                <a:sym typeface="Comfortaa"/>
              </a:rPr>
              <a:t>Q</a:t>
            </a:r>
            <a:r>
              <a:rPr b="1" lang="en-US" sz="2300">
                <a:latin typeface="Comfortaa"/>
                <a:ea typeface="Comfortaa"/>
                <a:cs typeface="Comfortaa"/>
                <a:sym typeface="Comfortaa"/>
              </a:rPr>
              <a:t>7</a:t>
            </a:r>
            <a:endParaRPr>
              <a:latin typeface="Comfortaa"/>
              <a:ea typeface="Comfortaa"/>
              <a:cs typeface="Comfortaa"/>
              <a:sym typeface="Comfortaa"/>
            </a:endParaRPr>
          </a:p>
        </p:txBody>
      </p:sp>
      <p:grpSp>
        <p:nvGrpSpPr>
          <p:cNvPr id="510" name="Google Shape;510;g103b4539990_1_168"/>
          <p:cNvGrpSpPr/>
          <p:nvPr/>
        </p:nvGrpSpPr>
        <p:grpSpPr>
          <a:xfrm>
            <a:off x="9595012" y="7953715"/>
            <a:ext cx="3514317" cy="595244"/>
            <a:chOff x="4404545" y="3301592"/>
            <a:chExt cx="782403" cy="129272"/>
          </a:xfrm>
        </p:grpSpPr>
        <p:sp>
          <p:nvSpPr>
            <p:cNvPr id="511" name="Google Shape;511;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sp>
          <p:nvSpPr>
            <p:cNvPr id="512" name="Google Shape;512;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grpSp>
      <p:grpSp>
        <p:nvGrpSpPr>
          <p:cNvPr id="513" name="Google Shape;513;g103b4539990_1_168"/>
          <p:cNvGrpSpPr/>
          <p:nvPr/>
        </p:nvGrpSpPr>
        <p:grpSpPr>
          <a:xfrm>
            <a:off x="2434216" y="7931852"/>
            <a:ext cx="3514317" cy="595244"/>
            <a:chOff x="4404545" y="3301592"/>
            <a:chExt cx="782403" cy="129272"/>
          </a:xfrm>
        </p:grpSpPr>
        <p:sp>
          <p:nvSpPr>
            <p:cNvPr id="514" name="Google Shape;514;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sp>
          <p:nvSpPr>
            <p:cNvPr id="515" name="Google Shape;515;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grpSp>
      <p:grpSp>
        <p:nvGrpSpPr>
          <p:cNvPr id="516" name="Google Shape;516;g103b4539990_1_168"/>
          <p:cNvGrpSpPr/>
          <p:nvPr/>
        </p:nvGrpSpPr>
        <p:grpSpPr>
          <a:xfrm>
            <a:off x="6027873" y="7940127"/>
            <a:ext cx="3514317" cy="595244"/>
            <a:chOff x="4404545" y="3301592"/>
            <a:chExt cx="782403" cy="129272"/>
          </a:xfrm>
        </p:grpSpPr>
        <p:sp>
          <p:nvSpPr>
            <p:cNvPr id="517" name="Google Shape;517;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sp>
          <p:nvSpPr>
            <p:cNvPr id="518" name="Google Shape;518;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grpSp>
      <p:grpSp>
        <p:nvGrpSpPr>
          <p:cNvPr id="519" name="Google Shape;519;g103b4539990_1_168"/>
          <p:cNvGrpSpPr/>
          <p:nvPr/>
        </p:nvGrpSpPr>
        <p:grpSpPr>
          <a:xfrm>
            <a:off x="13278608" y="7981340"/>
            <a:ext cx="3514317" cy="595244"/>
            <a:chOff x="4404545" y="3301592"/>
            <a:chExt cx="782403" cy="129272"/>
          </a:xfrm>
        </p:grpSpPr>
        <p:sp>
          <p:nvSpPr>
            <p:cNvPr id="520" name="Google Shape;520;g103b4539990_1_168"/>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sp>
          <p:nvSpPr>
            <p:cNvPr id="521" name="Google Shape;521;g103b4539990_1_168"/>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i="0" sz="2000" u="none" cap="none" strike="noStrike">
                <a:solidFill>
                  <a:srgbClr val="000000"/>
                </a:solidFill>
                <a:latin typeface="Comfortaa"/>
                <a:ea typeface="Comfortaa"/>
                <a:cs typeface="Comfortaa"/>
                <a:sym typeface="Comfortaa"/>
              </a:endParaRPr>
            </a:p>
          </p:txBody>
        </p:sp>
      </p:grpSp>
      <p:sp>
        <p:nvSpPr>
          <p:cNvPr id="522" name="Google Shape;522;g103b4539990_1_168"/>
          <p:cNvSpPr txBox="1"/>
          <p:nvPr/>
        </p:nvSpPr>
        <p:spPr>
          <a:xfrm>
            <a:off x="6077464" y="7907600"/>
            <a:ext cx="45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B</a:t>
            </a:r>
            <a:endParaRPr sz="2500">
              <a:latin typeface="Comfortaa"/>
              <a:ea typeface="Comfortaa"/>
              <a:cs typeface="Comfortaa"/>
              <a:sym typeface="Comfortaa"/>
            </a:endParaRPr>
          </a:p>
        </p:txBody>
      </p:sp>
      <p:sp>
        <p:nvSpPr>
          <p:cNvPr id="523" name="Google Shape;523;g103b4539990_1_168"/>
          <p:cNvSpPr txBox="1"/>
          <p:nvPr/>
        </p:nvSpPr>
        <p:spPr>
          <a:xfrm>
            <a:off x="9595000" y="8021100"/>
            <a:ext cx="52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C</a:t>
            </a:r>
            <a:endParaRPr sz="2500">
              <a:latin typeface="Comfortaa"/>
              <a:ea typeface="Comfortaa"/>
              <a:cs typeface="Comfortaa"/>
              <a:sym typeface="Comfortaa"/>
            </a:endParaRPr>
          </a:p>
        </p:txBody>
      </p:sp>
      <p:sp>
        <p:nvSpPr>
          <p:cNvPr id="524" name="Google Shape;524;g103b4539990_1_168"/>
          <p:cNvSpPr txBox="1"/>
          <p:nvPr/>
        </p:nvSpPr>
        <p:spPr>
          <a:xfrm>
            <a:off x="13348150" y="7943025"/>
            <a:ext cx="45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D</a:t>
            </a:r>
            <a:endParaRPr sz="2500">
              <a:latin typeface="Comfortaa"/>
              <a:ea typeface="Comfortaa"/>
              <a:cs typeface="Comfortaa"/>
              <a:sym typeface="Comfortaa"/>
            </a:endParaRPr>
          </a:p>
        </p:txBody>
      </p:sp>
      <p:sp>
        <p:nvSpPr>
          <p:cNvPr id="525" name="Google Shape;525;g103b4539990_1_168"/>
          <p:cNvSpPr txBox="1"/>
          <p:nvPr/>
        </p:nvSpPr>
        <p:spPr>
          <a:xfrm flipH="1">
            <a:off x="2481938" y="7907609"/>
            <a:ext cx="52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omfortaa"/>
                <a:ea typeface="Comfortaa"/>
                <a:cs typeface="Comfortaa"/>
                <a:sym typeface="Comfortaa"/>
              </a:rPr>
              <a:t>A</a:t>
            </a:r>
            <a:endParaRPr sz="3000">
              <a:latin typeface="Comfortaa"/>
              <a:ea typeface="Comfortaa"/>
              <a:cs typeface="Comfortaa"/>
              <a:sym typeface="Comfortaa"/>
            </a:endParaRPr>
          </a:p>
        </p:txBody>
      </p:sp>
      <p:sp>
        <p:nvSpPr>
          <p:cNvPr id="526" name="Google Shape;526;g103b4539990_1_168"/>
          <p:cNvSpPr txBox="1"/>
          <p:nvPr/>
        </p:nvSpPr>
        <p:spPr>
          <a:xfrm>
            <a:off x="4883550" y="6749463"/>
            <a:ext cx="1069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fortaa"/>
                <a:ea typeface="Comfortaa"/>
                <a:cs typeface="Comfortaa"/>
                <a:sym typeface="Comfortaa"/>
              </a:rPr>
              <a:t>Which one of the following is a radial artery branch?</a:t>
            </a:r>
            <a:endParaRPr b="1" sz="2500">
              <a:latin typeface="Comfortaa"/>
              <a:ea typeface="Comfortaa"/>
              <a:cs typeface="Comfortaa"/>
              <a:sym typeface="Comfortaa"/>
            </a:endParaRPr>
          </a:p>
        </p:txBody>
      </p:sp>
      <p:sp>
        <p:nvSpPr>
          <p:cNvPr id="527" name="Google Shape;527;g103b4539990_1_168"/>
          <p:cNvSpPr txBox="1"/>
          <p:nvPr/>
        </p:nvSpPr>
        <p:spPr>
          <a:xfrm>
            <a:off x="2948074" y="7860025"/>
            <a:ext cx="302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Superficial palmar</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branch</a:t>
            </a:r>
            <a:endParaRPr sz="1800">
              <a:latin typeface="Comfortaa"/>
              <a:ea typeface="Comfortaa"/>
              <a:cs typeface="Comfortaa"/>
              <a:sym typeface="Comfortaa"/>
            </a:endParaRPr>
          </a:p>
        </p:txBody>
      </p:sp>
      <p:sp>
        <p:nvSpPr>
          <p:cNvPr id="528" name="Google Shape;528;g103b4539990_1_168"/>
          <p:cNvSpPr txBox="1"/>
          <p:nvPr/>
        </p:nvSpPr>
        <p:spPr>
          <a:xfrm>
            <a:off x="6630763" y="7881738"/>
            <a:ext cx="302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Common</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1800">
                <a:latin typeface="Comfortaa"/>
                <a:ea typeface="Comfortaa"/>
                <a:cs typeface="Comfortaa"/>
                <a:sym typeface="Comfortaa"/>
              </a:rPr>
              <a:t>interosseous artery</a:t>
            </a:r>
            <a:endParaRPr sz="1800">
              <a:latin typeface="Comfortaa"/>
              <a:ea typeface="Comfortaa"/>
              <a:cs typeface="Comfortaa"/>
              <a:sym typeface="Comfortaa"/>
            </a:endParaRPr>
          </a:p>
        </p:txBody>
      </p:sp>
      <p:sp>
        <p:nvSpPr>
          <p:cNvPr id="529" name="Google Shape;529;g103b4539990_1_168"/>
          <p:cNvSpPr txBox="1"/>
          <p:nvPr/>
        </p:nvSpPr>
        <p:spPr>
          <a:xfrm>
            <a:off x="10313468" y="7881750"/>
            <a:ext cx="1970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omfortaa"/>
                <a:ea typeface="Comfortaa"/>
                <a:cs typeface="Comfortaa"/>
                <a:sym typeface="Comfortaa"/>
              </a:rPr>
              <a:t>Profunda brachii</a:t>
            </a:r>
            <a:endParaRPr sz="2000">
              <a:latin typeface="Comfortaa"/>
              <a:ea typeface="Comfortaa"/>
              <a:cs typeface="Comfortaa"/>
              <a:sym typeface="Comfortaa"/>
            </a:endParaRPr>
          </a:p>
        </p:txBody>
      </p:sp>
      <p:sp>
        <p:nvSpPr>
          <p:cNvPr id="530" name="Google Shape;530;g103b4539990_1_168"/>
          <p:cNvSpPr txBox="1"/>
          <p:nvPr/>
        </p:nvSpPr>
        <p:spPr>
          <a:xfrm>
            <a:off x="14037863" y="8079175"/>
            <a:ext cx="139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omfortaa"/>
                <a:ea typeface="Comfortaa"/>
                <a:cs typeface="Comfortaa"/>
                <a:sym typeface="Comfortaa"/>
              </a:rPr>
              <a:t>Laterally</a:t>
            </a:r>
            <a:endParaRPr sz="2000">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103b4539990_1_382"/>
          <p:cNvSpPr txBox="1"/>
          <p:nvPr>
            <p:ph type="title"/>
          </p:nvPr>
        </p:nvSpPr>
        <p:spPr>
          <a:xfrm>
            <a:off x="4975771" y="562805"/>
            <a:ext cx="8336400" cy="1083900"/>
          </a:xfrm>
          <a:prstGeom prst="rect">
            <a:avLst/>
          </a:prstGeom>
          <a:noFill/>
          <a:ln>
            <a:noFill/>
          </a:ln>
        </p:spPr>
        <p:txBody>
          <a:bodyPr anchorCtr="0" anchor="t" bIns="0" lIns="0" spcFirstLastPara="1" rIns="0" wrap="square" tIns="13950">
            <a:spAutoFit/>
          </a:bodyPr>
          <a:lstStyle/>
          <a:p>
            <a:pPr indent="0" lvl="0" marL="40005" rtl="0" algn="ctr">
              <a:lnSpc>
                <a:spcPct val="100000"/>
              </a:lnSpc>
              <a:spcBef>
                <a:spcPts val="0"/>
              </a:spcBef>
              <a:spcAft>
                <a:spcPts val="0"/>
              </a:spcAft>
              <a:buSzPts val="1400"/>
              <a:buNone/>
            </a:pPr>
            <a:r>
              <a:rPr lang="en-US" sz="6950">
                <a:latin typeface="Caveat"/>
                <a:ea typeface="Caveat"/>
                <a:cs typeface="Caveat"/>
                <a:sym typeface="Caveat"/>
              </a:rPr>
              <a:t>Done by the amazing team</a:t>
            </a:r>
            <a:endParaRPr sz="6950">
              <a:latin typeface="Caveat"/>
              <a:ea typeface="Caveat"/>
              <a:cs typeface="Caveat"/>
              <a:sym typeface="Caveat"/>
            </a:endParaRPr>
          </a:p>
        </p:txBody>
      </p:sp>
      <p:sp>
        <p:nvSpPr>
          <p:cNvPr id="536" name="Google Shape;536;g103b4539990_1_382"/>
          <p:cNvSpPr txBox="1"/>
          <p:nvPr/>
        </p:nvSpPr>
        <p:spPr>
          <a:xfrm>
            <a:off x="1511709" y="3862800"/>
            <a:ext cx="4903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Comfortaa"/>
                <a:ea typeface="Comfortaa"/>
                <a:cs typeface="Comfortaa"/>
                <a:sym typeface="Comfortaa"/>
              </a:rPr>
              <a:t>Team leaders:</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Arwa Alghamdi</a:t>
            </a:r>
            <a:endParaRPr sz="2000">
              <a:latin typeface="Comfortaa"/>
              <a:ea typeface="Comfortaa"/>
              <a:cs typeface="Comfortaa"/>
              <a:sym typeface="Comfortaa"/>
            </a:endParaRPr>
          </a:p>
          <a:p>
            <a:pPr indent="0" lvl="0" marL="0" rtl="0" algn="ctr">
              <a:spcBef>
                <a:spcPts val="0"/>
              </a:spcBef>
              <a:spcAft>
                <a:spcPts val="0"/>
              </a:spcAft>
              <a:buNone/>
            </a:pPr>
            <a:r>
              <a:rPr lang="en-US" sz="2000">
                <a:solidFill>
                  <a:schemeClr val="dk1"/>
                </a:solidFill>
                <a:latin typeface="Comfortaa"/>
                <a:ea typeface="Comfortaa"/>
                <a:cs typeface="Comfortaa"/>
                <a:sym typeface="Comfortaa"/>
              </a:rPr>
              <a:t>Deema Aljuribah</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Razan Alnufaie</a:t>
            </a:r>
            <a:endParaRPr sz="2000">
              <a:latin typeface="Comfortaa"/>
              <a:ea typeface="Comfortaa"/>
              <a:cs typeface="Comfortaa"/>
              <a:sym typeface="Comfortaa"/>
            </a:endParaRPr>
          </a:p>
        </p:txBody>
      </p:sp>
      <p:grpSp>
        <p:nvGrpSpPr>
          <p:cNvPr id="537" name="Google Shape;537;g103b4539990_1_382"/>
          <p:cNvGrpSpPr/>
          <p:nvPr/>
        </p:nvGrpSpPr>
        <p:grpSpPr>
          <a:xfrm>
            <a:off x="387915" y="9236907"/>
            <a:ext cx="1123783" cy="785323"/>
            <a:chOff x="5156931" y="2922194"/>
            <a:chExt cx="324699" cy="347611"/>
          </a:xfrm>
        </p:grpSpPr>
        <p:sp>
          <p:nvSpPr>
            <p:cNvPr id="538" name="Google Shape;538;g103b4539990_1_382"/>
            <p:cNvSpPr/>
            <p:nvPr/>
          </p:nvSpPr>
          <p:spPr>
            <a:xfrm>
              <a:off x="5160706" y="3072982"/>
              <a:ext cx="317149" cy="43543"/>
            </a:xfrm>
            <a:custGeom>
              <a:rect b="b" l="l" r="r" t="t"/>
              <a:pathLst>
                <a:path extrusionOk="0" h="1661" w="12098">
                  <a:moveTo>
                    <a:pt x="15" y="1"/>
                  </a:moveTo>
                  <a:lnTo>
                    <a:pt x="0" y="1661"/>
                  </a:lnTo>
                  <a:lnTo>
                    <a:pt x="12097" y="1661"/>
                  </a:lnTo>
                  <a:lnTo>
                    <a:pt x="12083" y="1"/>
                  </a:lnTo>
                  <a:close/>
                </a:path>
              </a:pathLst>
            </a:custGeom>
            <a:solidFill>
              <a:srgbClr val="667E9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103b4539990_1_382"/>
            <p:cNvSpPr/>
            <p:nvPr/>
          </p:nvSpPr>
          <p:spPr>
            <a:xfrm>
              <a:off x="5258330" y="2922194"/>
              <a:ext cx="128689" cy="62261"/>
            </a:xfrm>
            <a:custGeom>
              <a:rect b="b" l="l" r="r" t="t"/>
              <a:pathLst>
                <a:path extrusionOk="0" h="2375" w="4909">
                  <a:moveTo>
                    <a:pt x="2453" y="0"/>
                  </a:moveTo>
                  <a:cubicBezTo>
                    <a:pt x="2397" y="0"/>
                    <a:pt x="2339" y="22"/>
                    <a:pt x="2296" y="65"/>
                  </a:cubicBezTo>
                  <a:lnTo>
                    <a:pt x="997" y="1364"/>
                  </a:lnTo>
                  <a:lnTo>
                    <a:pt x="1" y="2375"/>
                  </a:lnTo>
                  <a:lnTo>
                    <a:pt x="4909" y="2375"/>
                  </a:lnTo>
                  <a:lnTo>
                    <a:pt x="2599" y="65"/>
                  </a:lnTo>
                  <a:cubicBezTo>
                    <a:pt x="2563" y="22"/>
                    <a:pt x="2509" y="0"/>
                    <a:pt x="2453" y="0"/>
                  </a:cubicBezTo>
                  <a:close/>
                </a:path>
              </a:pathLst>
            </a:custGeom>
            <a:solidFill>
              <a:srgbClr val="F2F3F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103b4539990_1_382"/>
            <p:cNvSpPr/>
            <p:nvPr/>
          </p:nvSpPr>
          <p:spPr>
            <a:xfrm>
              <a:off x="5258330" y="2957951"/>
              <a:ext cx="128689" cy="26503"/>
            </a:xfrm>
            <a:custGeom>
              <a:rect b="b" l="l" r="r" t="t"/>
              <a:pathLst>
                <a:path extrusionOk="0" h="1011" w="4909">
                  <a:moveTo>
                    <a:pt x="997" y="0"/>
                  </a:moveTo>
                  <a:lnTo>
                    <a:pt x="1" y="1011"/>
                  </a:lnTo>
                  <a:lnTo>
                    <a:pt x="4909" y="1011"/>
                  </a:lnTo>
                  <a:lnTo>
                    <a:pt x="3913" y="0"/>
                  </a:lnTo>
                  <a:close/>
                </a:path>
              </a:pathLst>
            </a:custGeom>
            <a:solidFill>
              <a:srgbClr val="94A5B3"/>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103b4539990_1_382"/>
            <p:cNvSpPr/>
            <p:nvPr/>
          </p:nvSpPr>
          <p:spPr>
            <a:xfrm>
              <a:off x="5180000" y="2975358"/>
              <a:ext cx="278561" cy="260761"/>
            </a:xfrm>
            <a:custGeom>
              <a:rect b="b" l="l" r="r" t="t"/>
              <a:pathLst>
                <a:path extrusionOk="0" h="9947" w="10626">
                  <a:moveTo>
                    <a:pt x="217" y="0"/>
                  </a:moveTo>
                  <a:cubicBezTo>
                    <a:pt x="102" y="0"/>
                    <a:pt x="1" y="102"/>
                    <a:pt x="1" y="217"/>
                  </a:cubicBezTo>
                  <a:lnTo>
                    <a:pt x="1" y="9946"/>
                  </a:lnTo>
                  <a:lnTo>
                    <a:pt x="10625" y="9946"/>
                  </a:lnTo>
                  <a:lnTo>
                    <a:pt x="10625" y="217"/>
                  </a:lnTo>
                  <a:cubicBezTo>
                    <a:pt x="10625" y="102"/>
                    <a:pt x="10524" y="0"/>
                    <a:pt x="10409" y="0"/>
                  </a:cubicBezTo>
                  <a:close/>
                </a:path>
              </a:pathLst>
            </a:custGeom>
            <a:solidFill>
              <a:srgbClr val="F8F9FA"/>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103b4539990_1_382"/>
            <p:cNvSpPr/>
            <p:nvPr/>
          </p:nvSpPr>
          <p:spPr>
            <a:xfrm>
              <a:off x="5438847" y="2975358"/>
              <a:ext cx="19714" cy="260761"/>
            </a:xfrm>
            <a:custGeom>
              <a:rect b="b" l="l" r="r" t="t"/>
              <a:pathLst>
                <a:path extrusionOk="0" h="9947" w="752">
                  <a:moveTo>
                    <a:pt x="1" y="0"/>
                  </a:moveTo>
                  <a:lnTo>
                    <a:pt x="1" y="9946"/>
                  </a:lnTo>
                  <a:lnTo>
                    <a:pt x="751" y="9946"/>
                  </a:lnTo>
                  <a:lnTo>
                    <a:pt x="751" y="217"/>
                  </a:lnTo>
                  <a:cubicBezTo>
                    <a:pt x="751" y="102"/>
                    <a:pt x="650" y="0"/>
                    <a:pt x="535" y="0"/>
                  </a:cubicBezTo>
                  <a:close/>
                </a:path>
              </a:pathLst>
            </a:custGeom>
            <a:solidFill>
              <a:srgbClr val="F2F3F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103b4539990_1_382"/>
            <p:cNvSpPr/>
            <p:nvPr/>
          </p:nvSpPr>
          <p:spPr>
            <a:xfrm>
              <a:off x="5180000" y="3062785"/>
              <a:ext cx="278561" cy="172967"/>
            </a:xfrm>
            <a:custGeom>
              <a:rect b="b" l="l" r="r" t="t"/>
              <a:pathLst>
                <a:path extrusionOk="0" h="6598" w="10626">
                  <a:moveTo>
                    <a:pt x="1" y="0"/>
                  </a:moveTo>
                  <a:lnTo>
                    <a:pt x="1" y="6597"/>
                  </a:lnTo>
                  <a:lnTo>
                    <a:pt x="10625" y="6597"/>
                  </a:lnTo>
                  <a:lnTo>
                    <a:pt x="10625" y="0"/>
                  </a:lnTo>
                  <a:lnTo>
                    <a:pt x="5313" y="3797"/>
                  </a:lnTo>
                  <a:lnTo>
                    <a:pt x="1" y="0"/>
                  </a:lnTo>
                  <a:close/>
                </a:path>
              </a:pathLst>
            </a:custGeom>
            <a:solidFill>
              <a:srgbClr val="F2F3F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103b4539990_1_382"/>
            <p:cNvSpPr/>
            <p:nvPr/>
          </p:nvSpPr>
          <p:spPr>
            <a:xfrm>
              <a:off x="5221262" y="3114192"/>
              <a:ext cx="196953" cy="10329"/>
            </a:xfrm>
            <a:custGeom>
              <a:rect b="b" l="l" r="r" t="t"/>
              <a:pathLst>
                <a:path extrusionOk="0" h="394" w="7513">
                  <a:moveTo>
                    <a:pt x="7259" y="1"/>
                  </a:moveTo>
                  <a:cubicBezTo>
                    <a:pt x="7250" y="1"/>
                    <a:pt x="7241" y="1"/>
                    <a:pt x="7232" y="2"/>
                  </a:cubicBezTo>
                  <a:lnTo>
                    <a:pt x="246" y="2"/>
                  </a:lnTo>
                  <a:cubicBezTo>
                    <a:pt x="0" y="17"/>
                    <a:pt x="0" y="378"/>
                    <a:pt x="246" y="392"/>
                  </a:cubicBezTo>
                  <a:lnTo>
                    <a:pt x="7232" y="392"/>
                  </a:lnTo>
                  <a:cubicBezTo>
                    <a:pt x="7241" y="393"/>
                    <a:pt x="7250" y="393"/>
                    <a:pt x="7259" y="393"/>
                  </a:cubicBezTo>
                  <a:cubicBezTo>
                    <a:pt x="7512" y="393"/>
                    <a:pt x="7512" y="1"/>
                    <a:pt x="7259" y="1"/>
                  </a:cubicBezTo>
                  <a:close/>
                </a:path>
              </a:pathLst>
            </a:custGeom>
            <a:solidFill>
              <a:srgbClr val="5C728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103b4539990_1_382"/>
            <p:cNvSpPr/>
            <p:nvPr/>
          </p:nvSpPr>
          <p:spPr>
            <a:xfrm>
              <a:off x="5254031" y="3136528"/>
              <a:ext cx="129581" cy="10696"/>
            </a:xfrm>
            <a:custGeom>
              <a:rect b="b" l="l" r="r" t="t"/>
              <a:pathLst>
                <a:path extrusionOk="0" h="408" w="4943">
                  <a:moveTo>
                    <a:pt x="255" y="1"/>
                  </a:moveTo>
                  <a:cubicBezTo>
                    <a:pt x="0" y="1"/>
                    <a:pt x="0" y="407"/>
                    <a:pt x="255" y="407"/>
                  </a:cubicBezTo>
                  <a:cubicBezTo>
                    <a:pt x="263" y="407"/>
                    <a:pt x="272" y="407"/>
                    <a:pt x="280" y="406"/>
                  </a:cubicBezTo>
                  <a:lnTo>
                    <a:pt x="4698" y="406"/>
                  </a:lnTo>
                  <a:cubicBezTo>
                    <a:pt x="4943" y="377"/>
                    <a:pt x="4943" y="31"/>
                    <a:pt x="4698" y="2"/>
                  </a:cubicBezTo>
                  <a:lnTo>
                    <a:pt x="280" y="2"/>
                  </a:lnTo>
                  <a:cubicBezTo>
                    <a:pt x="272" y="1"/>
                    <a:pt x="263" y="1"/>
                    <a:pt x="255" y="1"/>
                  </a:cubicBezTo>
                  <a:close/>
                </a:path>
              </a:pathLst>
            </a:custGeom>
            <a:solidFill>
              <a:srgbClr val="5C728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103b4539990_1_382"/>
            <p:cNvSpPr/>
            <p:nvPr/>
          </p:nvSpPr>
          <p:spPr>
            <a:xfrm>
              <a:off x="5284074" y="3159282"/>
              <a:ext cx="68893" cy="10617"/>
            </a:xfrm>
            <a:custGeom>
              <a:rect b="b" l="l" r="r" t="t"/>
              <a:pathLst>
                <a:path extrusionOk="0" h="405" w="2628">
                  <a:moveTo>
                    <a:pt x="246" y="0"/>
                  </a:moveTo>
                  <a:cubicBezTo>
                    <a:pt x="0" y="15"/>
                    <a:pt x="0" y="375"/>
                    <a:pt x="246" y="404"/>
                  </a:cubicBezTo>
                  <a:lnTo>
                    <a:pt x="2382" y="404"/>
                  </a:lnTo>
                  <a:cubicBezTo>
                    <a:pt x="2628" y="375"/>
                    <a:pt x="2628" y="15"/>
                    <a:pt x="2382" y="0"/>
                  </a:cubicBezTo>
                  <a:close/>
                </a:path>
              </a:pathLst>
            </a:custGeom>
            <a:solidFill>
              <a:srgbClr val="5C728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103b4539990_1_382"/>
            <p:cNvSpPr/>
            <p:nvPr/>
          </p:nvSpPr>
          <p:spPr>
            <a:xfrm>
              <a:off x="5156931" y="3073009"/>
              <a:ext cx="324699" cy="196796"/>
            </a:xfrm>
            <a:custGeom>
              <a:rect b="b" l="l" r="r" t="t"/>
              <a:pathLst>
                <a:path extrusionOk="0" h="7507" w="12386">
                  <a:moveTo>
                    <a:pt x="176" y="0"/>
                  </a:moveTo>
                  <a:cubicBezTo>
                    <a:pt x="85" y="0"/>
                    <a:pt x="0" y="67"/>
                    <a:pt x="0" y="173"/>
                  </a:cubicBezTo>
                  <a:lnTo>
                    <a:pt x="0" y="7304"/>
                  </a:lnTo>
                  <a:cubicBezTo>
                    <a:pt x="0" y="7420"/>
                    <a:pt x="101" y="7506"/>
                    <a:pt x="217" y="7506"/>
                  </a:cubicBezTo>
                  <a:lnTo>
                    <a:pt x="12169" y="7506"/>
                  </a:lnTo>
                  <a:cubicBezTo>
                    <a:pt x="12285" y="7506"/>
                    <a:pt x="12386" y="7420"/>
                    <a:pt x="12386" y="7304"/>
                  </a:cubicBezTo>
                  <a:lnTo>
                    <a:pt x="12386" y="173"/>
                  </a:lnTo>
                  <a:cubicBezTo>
                    <a:pt x="12375" y="76"/>
                    <a:pt x="12291" y="3"/>
                    <a:pt x="12201" y="3"/>
                  </a:cubicBezTo>
                  <a:cubicBezTo>
                    <a:pt x="12171" y="3"/>
                    <a:pt x="12140" y="11"/>
                    <a:pt x="12111" y="29"/>
                  </a:cubicBezTo>
                  <a:lnTo>
                    <a:pt x="11722" y="303"/>
                  </a:lnTo>
                  <a:lnTo>
                    <a:pt x="6294" y="4201"/>
                  </a:lnTo>
                  <a:cubicBezTo>
                    <a:pt x="6265" y="4222"/>
                    <a:pt x="6229" y="4233"/>
                    <a:pt x="6193" y="4233"/>
                  </a:cubicBezTo>
                  <a:cubicBezTo>
                    <a:pt x="6157" y="4233"/>
                    <a:pt x="6121" y="4222"/>
                    <a:pt x="6092" y="4201"/>
                  </a:cubicBezTo>
                  <a:lnTo>
                    <a:pt x="274" y="29"/>
                  </a:lnTo>
                  <a:cubicBezTo>
                    <a:pt x="243" y="9"/>
                    <a:pt x="209" y="0"/>
                    <a:pt x="176" y="0"/>
                  </a:cubicBezTo>
                  <a:close/>
                </a:path>
              </a:pathLst>
            </a:custGeom>
            <a:solidFill>
              <a:srgbClr val="FCE5CD"/>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103b4539990_1_382"/>
            <p:cNvSpPr/>
            <p:nvPr/>
          </p:nvSpPr>
          <p:spPr>
            <a:xfrm>
              <a:off x="5464197" y="3072694"/>
              <a:ext cx="17433" cy="197111"/>
            </a:xfrm>
            <a:custGeom>
              <a:rect b="b" l="l" r="r" t="t"/>
              <a:pathLst>
                <a:path extrusionOk="0" h="7519" w="665">
                  <a:moveTo>
                    <a:pt x="481" y="0"/>
                  </a:moveTo>
                  <a:cubicBezTo>
                    <a:pt x="450" y="0"/>
                    <a:pt x="419" y="8"/>
                    <a:pt x="390" y="26"/>
                  </a:cubicBezTo>
                  <a:lnTo>
                    <a:pt x="1" y="301"/>
                  </a:lnTo>
                  <a:lnTo>
                    <a:pt x="1" y="7518"/>
                  </a:lnTo>
                  <a:lnTo>
                    <a:pt x="448" y="7518"/>
                  </a:lnTo>
                  <a:cubicBezTo>
                    <a:pt x="564" y="7518"/>
                    <a:pt x="665" y="7432"/>
                    <a:pt x="665" y="7316"/>
                  </a:cubicBezTo>
                  <a:lnTo>
                    <a:pt x="665" y="185"/>
                  </a:lnTo>
                  <a:cubicBezTo>
                    <a:pt x="665" y="76"/>
                    <a:pt x="575" y="0"/>
                    <a:pt x="481" y="0"/>
                  </a:cubicBezTo>
                  <a:close/>
                </a:path>
              </a:pathLst>
            </a:custGeom>
            <a:solidFill>
              <a:srgbClr val="667E9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103b4539990_1_382"/>
            <p:cNvSpPr/>
            <p:nvPr/>
          </p:nvSpPr>
          <p:spPr>
            <a:xfrm>
              <a:off x="5217461" y="3013579"/>
              <a:ext cx="32585" cy="32952"/>
            </a:xfrm>
            <a:custGeom>
              <a:rect b="b" l="l" r="r" t="t"/>
              <a:pathLst>
                <a:path extrusionOk="0" h="1257" w="1243">
                  <a:moveTo>
                    <a:pt x="188" y="0"/>
                  </a:moveTo>
                  <a:cubicBezTo>
                    <a:pt x="87" y="0"/>
                    <a:pt x="1" y="87"/>
                    <a:pt x="1" y="203"/>
                  </a:cubicBezTo>
                  <a:lnTo>
                    <a:pt x="1" y="1054"/>
                  </a:lnTo>
                  <a:cubicBezTo>
                    <a:pt x="1" y="1155"/>
                    <a:pt x="87" y="1256"/>
                    <a:pt x="188" y="1256"/>
                  </a:cubicBezTo>
                  <a:lnTo>
                    <a:pt x="1040" y="1256"/>
                  </a:lnTo>
                  <a:cubicBezTo>
                    <a:pt x="1156" y="1256"/>
                    <a:pt x="1242" y="1155"/>
                    <a:pt x="1242" y="1054"/>
                  </a:cubicBezTo>
                  <a:lnTo>
                    <a:pt x="1242" y="203"/>
                  </a:lnTo>
                  <a:cubicBezTo>
                    <a:pt x="1242" y="87"/>
                    <a:pt x="1156" y="0"/>
                    <a:pt x="1040" y="0"/>
                  </a:cubicBezTo>
                  <a:close/>
                </a:path>
              </a:pathLst>
            </a:custGeom>
            <a:solidFill>
              <a:srgbClr val="96ABBB"/>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103b4539990_1_382"/>
            <p:cNvSpPr/>
            <p:nvPr/>
          </p:nvSpPr>
          <p:spPr>
            <a:xfrm>
              <a:off x="5271595" y="3008258"/>
              <a:ext cx="36491" cy="10670"/>
            </a:xfrm>
            <a:custGeom>
              <a:rect b="b" l="l" r="r" t="t"/>
              <a:pathLst>
                <a:path extrusionOk="0" h="407" w="1392">
                  <a:moveTo>
                    <a:pt x="1137" y="0"/>
                  </a:moveTo>
                  <a:cubicBezTo>
                    <a:pt x="1129" y="0"/>
                    <a:pt x="1120" y="0"/>
                    <a:pt x="1112" y="1"/>
                  </a:cubicBezTo>
                  <a:lnTo>
                    <a:pt x="245" y="1"/>
                  </a:lnTo>
                  <a:cubicBezTo>
                    <a:pt x="0" y="30"/>
                    <a:pt x="0" y="391"/>
                    <a:pt x="245" y="406"/>
                  </a:cubicBezTo>
                  <a:lnTo>
                    <a:pt x="1112" y="406"/>
                  </a:lnTo>
                  <a:cubicBezTo>
                    <a:pt x="1120" y="406"/>
                    <a:pt x="1129" y="407"/>
                    <a:pt x="1137" y="407"/>
                  </a:cubicBezTo>
                  <a:cubicBezTo>
                    <a:pt x="1392" y="407"/>
                    <a:pt x="1392" y="0"/>
                    <a:pt x="1137" y="0"/>
                  </a:cubicBezTo>
                  <a:close/>
                </a:path>
              </a:pathLst>
            </a:custGeom>
            <a:solidFill>
              <a:srgbClr val="5C728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103b4539990_1_382"/>
            <p:cNvSpPr/>
            <p:nvPr/>
          </p:nvSpPr>
          <p:spPr>
            <a:xfrm>
              <a:off x="5270206" y="3036255"/>
              <a:ext cx="113406" cy="10670"/>
            </a:xfrm>
            <a:custGeom>
              <a:rect b="b" l="l" r="r" t="t"/>
              <a:pathLst>
                <a:path extrusionOk="0" h="407" w="4326">
                  <a:moveTo>
                    <a:pt x="271" y="0"/>
                  </a:moveTo>
                  <a:cubicBezTo>
                    <a:pt x="0" y="0"/>
                    <a:pt x="5" y="406"/>
                    <a:pt x="284" y="406"/>
                  </a:cubicBezTo>
                  <a:cubicBezTo>
                    <a:pt x="289" y="406"/>
                    <a:pt x="294" y="406"/>
                    <a:pt x="298" y="406"/>
                  </a:cubicBezTo>
                  <a:lnTo>
                    <a:pt x="4081" y="406"/>
                  </a:lnTo>
                  <a:cubicBezTo>
                    <a:pt x="4326" y="377"/>
                    <a:pt x="4326" y="16"/>
                    <a:pt x="4081" y="2"/>
                  </a:cubicBezTo>
                  <a:lnTo>
                    <a:pt x="298" y="2"/>
                  </a:lnTo>
                  <a:cubicBezTo>
                    <a:pt x="289" y="1"/>
                    <a:pt x="280" y="0"/>
                    <a:pt x="271" y="0"/>
                  </a:cubicBezTo>
                  <a:close/>
                </a:path>
              </a:pathLst>
            </a:custGeom>
            <a:solidFill>
              <a:srgbClr val="5C728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103b4539990_1_382"/>
            <p:cNvSpPr/>
            <p:nvPr/>
          </p:nvSpPr>
          <p:spPr>
            <a:xfrm>
              <a:off x="5223517" y="3080532"/>
              <a:ext cx="69915" cy="10670"/>
            </a:xfrm>
            <a:custGeom>
              <a:rect b="b" l="l" r="r" t="t"/>
              <a:pathLst>
                <a:path extrusionOk="0" h="407" w="2667">
                  <a:moveTo>
                    <a:pt x="2396" y="0"/>
                  </a:moveTo>
                  <a:cubicBezTo>
                    <a:pt x="2387" y="0"/>
                    <a:pt x="2378" y="1"/>
                    <a:pt x="2368" y="2"/>
                  </a:cubicBezTo>
                  <a:lnTo>
                    <a:pt x="246" y="2"/>
                  </a:lnTo>
                  <a:cubicBezTo>
                    <a:pt x="1" y="16"/>
                    <a:pt x="1" y="377"/>
                    <a:pt x="246" y="406"/>
                  </a:cubicBezTo>
                  <a:lnTo>
                    <a:pt x="2368" y="406"/>
                  </a:lnTo>
                  <a:cubicBezTo>
                    <a:pt x="2373" y="406"/>
                    <a:pt x="2378" y="406"/>
                    <a:pt x="2382" y="406"/>
                  </a:cubicBezTo>
                  <a:cubicBezTo>
                    <a:pt x="2662" y="406"/>
                    <a:pt x="2667" y="0"/>
                    <a:pt x="2396" y="0"/>
                  </a:cubicBezTo>
                  <a:close/>
                </a:path>
              </a:pathLst>
            </a:custGeom>
            <a:solidFill>
              <a:srgbClr val="5C728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103b4539990_1_382"/>
            <p:cNvSpPr/>
            <p:nvPr/>
          </p:nvSpPr>
          <p:spPr>
            <a:xfrm>
              <a:off x="5183251" y="3234152"/>
              <a:ext cx="56939" cy="10696"/>
            </a:xfrm>
            <a:custGeom>
              <a:rect b="b" l="l" r="r" t="t"/>
              <a:pathLst>
                <a:path extrusionOk="0" h="408" w="2172">
                  <a:moveTo>
                    <a:pt x="255" y="1"/>
                  </a:moveTo>
                  <a:cubicBezTo>
                    <a:pt x="1" y="1"/>
                    <a:pt x="1" y="408"/>
                    <a:pt x="255" y="408"/>
                  </a:cubicBezTo>
                  <a:cubicBezTo>
                    <a:pt x="264" y="408"/>
                    <a:pt x="272" y="407"/>
                    <a:pt x="281" y="406"/>
                  </a:cubicBezTo>
                  <a:lnTo>
                    <a:pt x="1927" y="406"/>
                  </a:lnTo>
                  <a:cubicBezTo>
                    <a:pt x="2172" y="378"/>
                    <a:pt x="2172" y="31"/>
                    <a:pt x="1927" y="2"/>
                  </a:cubicBezTo>
                  <a:lnTo>
                    <a:pt x="281" y="2"/>
                  </a:lnTo>
                  <a:cubicBezTo>
                    <a:pt x="272" y="1"/>
                    <a:pt x="264" y="1"/>
                    <a:pt x="255" y="1"/>
                  </a:cubicBezTo>
                  <a:close/>
                </a:path>
              </a:pathLst>
            </a:custGeom>
            <a:solidFill>
              <a:srgbClr val="F8F9FA"/>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4" name="Google Shape;554;g103b4539990_1_382"/>
          <p:cNvSpPr txBox="1"/>
          <p:nvPr/>
        </p:nvSpPr>
        <p:spPr>
          <a:xfrm>
            <a:off x="1847850" y="9625934"/>
            <a:ext cx="405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omfortaa"/>
                <a:ea typeface="Comfortaa"/>
                <a:cs typeface="Comfortaa"/>
                <a:sym typeface="Comfortaa"/>
              </a:rPr>
              <a:t> anatomyteam442@gmail.com</a:t>
            </a:r>
            <a:endParaRPr>
              <a:latin typeface="Comfortaa"/>
              <a:ea typeface="Comfortaa"/>
              <a:cs typeface="Comfortaa"/>
              <a:sym typeface="Comfortaa"/>
            </a:endParaRPr>
          </a:p>
        </p:txBody>
      </p:sp>
      <p:sp>
        <p:nvSpPr>
          <p:cNvPr id="555" name="Google Shape;555;g103b4539990_1_382"/>
          <p:cNvSpPr txBox="1"/>
          <p:nvPr/>
        </p:nvSpPr>
        <p:spPr>
          <a:xfrm>
            <a:off x="12321809" y="4017900"/>
            <a:ext cx="49038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mfortaa"/>
                <a:ea typeface="Comfortaa"/>
                <a:cs typeface="Comfortaa"/>
                <a:sym typeface="Comfortaa"/>
              </a:rPr>
              <a:t>Team leaders:</a:t>
            </a:r>
            <a:endParaRPr b="1" i="0" sz="20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highlight>
                  <a:srgbClr val="FCE5CD"/>
                </a:highlight>
                <a:latin typeface="Comfortaa"/>
                <a:ea typeface="Comfortaa"/>
                <a:cs typeface="Comfortaa"/>
                <a:sym typeface="Comfortaa"/>
              </a:rPr>
              <a:t>Mishal Alsuwayegh</a:t>
            </a:r>
            <a:endParaRPr b="0" i="0" sz="2000" u="none" cap="none" strike="noStrike">
              <a:solidFill>
                <a:srgbClr val="000000"/>
              </a:solidFill>
              <a:highlight>
                <a:srgbClr val="FCE5CD"/>
              </a:highlight>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fortaa"/>
                <a:ea typeface="Comfortaa"/>
                <a:cs typeface="Comfortaa"/>
                <a:sym typeface="Comfortaa"/>
              </a:rPr>
              <a:t>Mohammed Alghamdi</a:t>
            </a:r>
            <a:endParaRPr b="0" i="0" sz="2000" u="none" cap="none" strike="noStrike">
              <a:solidFill>
                <a:srgbClr val="000000"/>
              </a:solidFill>
              <a:latin typeface="Comfortaa"/>
              <a:ea typeface="Comfortaa"/>
              <a:cs typeface="Comfortaa"/>
              <a:sym typeface="Comfortaa"/>
            </a:endParaRPr>
          </a:p>
        </p:txBody>
      </p:sp>
      <p:sp>
        <p:nvSpPr>
          <p:cNvPr id="556" name="Google Shape;556;g103b4539990_1_382"/>
          <p:cNvSpPr txBox="1"/>
          <p:nvPr/>
        </p:nvSpPr>
        <p:spPr>
          <a:xfrm>
            <a:off x="11311926" y="5779600"/>
            <a:ext cx="3857400" cy="4340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2000"/>
              <a:buFont typeface="Arial"/>
              <a:buNone/>
            </a:pPr>
            <a:r>
              <a:rPr lang="en-US" sz="2000">
                <a:solidFill>
                  <a:schemeClr val="dk1"/>
                </a:solidFill>
                <a:latin typeface="Comfortaa"/>
                <a:ea typeface="Comfortaa"/>
                <a:cs typeface="Comfortaa"/>
                <a:sym typeface="Comfortaa"/>
              </a:rPr>
              <a:t>Othman Aldraihem</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latin typeface="Comfortaa"/>
                <a:ea typeface="Comfortaa"/>
                <a:cs typeface="Comfortaa"/>
                <a:sym typeface="Comfortaa"/>
              </a:rPr>
              <a:t>Faisal Alomar</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latin typeface="Comfortaa"/>
                <a:ea typeface="Comfortaa"/>
                <a:cs typeface="Comfortaa"/>
                <a:sym typeface="Comfortaa"/>
              </a:rPr>
              <a:t>Abdullah Alturki</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highlight>
                  <a:srgbClr val="FCE5CD"/>
                </a:highlight>
                <a:latin typeface="Comfortaa"/>
                <a:ea typeface="Comfortaa"/>
                <a:cs typeface="Comfortaa"/>
                <a:sym typeface="Comfortaa"/>
              </a:rPr>
              <a:t>Othman Alabdullah</a:t>
            </a:r>
            <a:endParaRPr sz="2000">
              <a:solidFill>
                <a:schemeClr val="dk1"/>
              </a:solidFill>
              <a:highlight>
                <a:srgbClr val="FCE5CD"/>
              </a:highlight>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latin typeface="Comfortaa"/>
                <a:ea typeface="Comfortaa"/>
                <a:cs typeface="Comfortaa"/>
                <a:sym typeface="Comfortaa"/>
              </a:rPr>
              <a:t>Omar Alkadhi</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latin typeface="Comfortaa"/>
                <a:ea typeface="Comfortaa"/>
                <a:cs typeface="Comfortaa"/>
                <a:sym typeface="Comfortaa"/>
              </a:rPr>
              <a:t>Abdullah Ali</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latin typeface="Comfortaa"/>
                <a:ea typeface="Comfortaa"/>
                <a:cs typeface="Comfortaa"/>
                <a:sym typeface="Comfortaa"/>
              </a:rPr>
              <a:t>Meshari Alshathri</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latin typeface="Comfortaa"/>
                <a:ea typeface="Comfortaa"/>
                <a:cs typeface="Comfortaa"/>
                <a:sym typeface="Comfortaa"/>
              </a:rPr>
              <a:t>Yazeed Alsanad</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latin typeface="Comfortaa"/>
                <a:ea typeface="Comfortaa"/>
                <a:cs typeface="Comfortaa"/>
                <a:sym typeface="Comfortaa"/>
              </a:rPr>
              <a:t>Fahd Mobaireek</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highlight>
                  <a:srgbClr val="FCE5CD"/>
                </a:highlight>
                <a:latin typeface="Comfortaa"/>
                <a:ea typeface="Comfortaa"/>
                <a:cs typeface="Comfortaa"/>
                <a:sym typeface="Comfortaa"/>
              </a:rPr>
              <a:t>Emad Almutairi</a:t>
            </a:r>
            <a:endParaRPr sz="2000">
              <a:solidFill>
                <a:schemeClr val="dk1"/>
              </a:solidFill>
              <a:highlight>
                <a:srgbClr val="FCE5CD"/>
              </a:highlight>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sz="2000">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Comfortaa"/>
              <a:ea typeface="Comfortaa"/>
              <a:cs typeface="Comfortaa"/>
              <a:sym typeface="Comfortaa"/>
            </a:endParaRPr>
          </a:p>
        </p:txBody>
      </p:sp>
      <p:sp>
        <p:nvSpPr>
          <p:cNvPr id="557" name="Google Shape;557;g103b4539990_1_382"/>
          <p:cNvSpPr txBox="1"/>
          <p:nvPr/>
        </p:nvSpPr>
        <p:spPr>
          <a:xfrm>
            <a:off x="13137057" y="5278809"/>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latin typeface="Comfortaa"/>
                <a:ea typeface="Comfortaa"/>
                <a:cs typeface="Comfortaa"/>
                <a:sym typeface="Comfortaa"/>
              </a:rPr>
              <a:t>Members:</a:t>
            </a:r>
            <a:endParaRPr/>
          </a:p>
        </p:txBody>
      </p:sp>
      <p:sp>
        <p:nvSpPr>
          <p:cNvPr id="558" name="Google Shape;558;g103b4539990_1_382"/>
          <p:cNvSpPr txBox="1"/>
          <p:nvPr/>
        </p:nvSpPr>
        <p:spPr>
          <a:xfrm>
            <a:off x="14752175" y="5773500"/>
            <a:ext cx="3483300" cy="4694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Nasser Alghaith</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Saad Almogren</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Azzam Abdullah Alotaibi</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Hassan Ali Alabdullatif</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Rayan Alotaibi</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Mohammed Nasser </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Luay Almutair</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Mohammed Fahad</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Mohammed Majed </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rPr lang="en-US" sz="2000">
                <a:solidFill>
                  <a:schemeClr val="dk1"/>
                </a:solidFill>
                <a:latin typeface="Comfortaa"/>
                <a:ea typeface="Comfortaa"/>
                <a:cs typeface="Comfortaa"/>
                <a:sym typeface="Comfortaa"/>
              </a:rPr>
              <a:t>Abdulkarim Salman</a:t>
            </a:r>
            <a:endParaRPr sz="2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2000">
              <a:solidFill>
                <a:schemeClr val="dk1"/>
              </a:solidFill>
              <a:latin typeface="Comfortaa"/>
              <a:ea typeface="Comfortaa"/>
              <a:cs typeface="Comfortaa"/>
              <a:sym typeface="Comfortaa"/>
            </a:endParaRPr>
          </a:p>
        </p:txBody>
      </p:sp>
      <p:sp>
        <p:nvSpPr>
          <p:cNvPr id="559" name="Google Shape;559;g103b4539990_1_382"/>
          <p:cNvSpPr txBox="1"/>
          <p:nvPr/>
        </p:nvSpPr>
        <p:spPr>
          <a:xfrm>
            <a:off x="5739000" y="9601925"/>
            <a:ext cx="6810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highlight>
                  <a:srgbClr val="FCE5CD"/>
                </a:highlight>
                <a:latin typeface="Comfortaa"/>
                <a:ea typeface="Comfortaa"/>
                <a:cs typeface="Comfortaa"/>
                <a:sym typeface="Comfortaa"/>
              </a:rPr>
              <a:t>Thanks to Faisal Alomar for his design of the team logo </a:t>
            </a:r>
            <a:endParaRPr b="1" sz="1700">
              <a:highlight>
                <a:srgbClr val="FCE5CD"/>
              </a:highlight>
              <a:latin typeface="Comfortaa"/>
              <a:ea typeface="Comfortaa"/>
              <a:cs typeface="Comfortaa"/>
              <a:sym typeface="Comfortaa"/>
            </a:endParaRPr>
          </a:p>
        </p:txBody>
      </p:sp>
      <p:sp>
        <p:nvSpPr>
          <p:cNvPr id="560" name="Google Shape;560;g103b4539990_1_382"/>
          <p:cNvSpPr txBox="1"/>
          <p:nvPr/>
        </p:nvSpPr>
        <p:spPr>
          <a:xfrm>
            <a:off x="743467" y="5876700"/>
            <a:ext cx="3624900" cy="357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latin typeface="Comfortaa"/>
                <a:ea typeface="Comfortaa"/>
                <a:cs typeface="Comfortaa"/>
                <a:sym typeface="Comfortaa"/>
              </a:rPr>
              <a:t>Aljazi Albabtain</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Atheer Alkanhal </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Arob Alasheikh</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Ajwan Aljohani</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Deema alqahtani</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Dena Alsuhaibani</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Farah alqazlan</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Jana Alhazmi </a:t>
            </a:r>
            <a:endParaRPr sz="2000">
              <a:latin typeface="Comfortaa"/>
              <a:ea typeface="Comfortaa"/>
              <a:cs typeface="Comfortaa"/>
              <a:sym typeface="Comfortaa"/>
            </a:endParaRPr>
          </a:p>
          <a:p>
            <a:pPr indent="0" lvl="0" marL="0" rtl="0" algn="ctr">
              <a:spcBef>
                <a:spcPts val="0"/>
              </a:spcBef>
              <a:spcAft>
                <a:spcPts val="0"/>
              </a:spcAft>
              <a:buNone/>
            </a:pPr>
            <a:r>
              <a:rPr lang="en-US" sz="2000">
                <a:latin typeface="Comfortaa"/>
                <a:ea typeface="Comfortaa"/>
                <a:cs typeface="Comfortaa"/>
                <a:sym typeface="Comfortaa"/>
              </a:rPr>
              <a:t>Kadi aldosari</a:t>
            </a:r>
            <a:endParaRPr sz="2000">
              <a:latin typeface="Comfortaa"/>
              <a:ea typeface="Comfortaa"/>
              <a:cs typeface="Comfortaa"/>
              <a:sym typeface="Comfortaa"/>
            </a:endParaRPr>
          </a:p>
          <a:p>
            <a:pPr indent="0" lvl="0" marL="0" rtl="0" algn="ctr">
              <a:spcBef>
                <a:spcPts val="0"/>
              </a:spcBef>
              <a:spcAft>
                <a:spcPts val="0"/>
              </a:spcAft>
              <a:buClr>
                <a:srgbClr val="000000"/>
              </a:buClr>
              <a:buSzPts val="1100"/>
              <a:buFont typeface="Arial"/>
              <a:buNone/>
            </a:pPr>
            <a:r>
              <a:rPr lang="en-US" sz="2000">
                <a:solidFill>
                  <a:srgbClr val="000000"/>
                </a:solidFill>
                <a:latin typeface="Comfortaa"/>
                <a:ea typeface="Comfortaa"/>
                <a:cs typeface="Comfortaa"/>
                <a:sym typeface="Comfortaa"/>
              </a:rPr>
              <a:t>Mashael Alasmari</a:t>
            </a:r>
            <a:endParaRPr sz="2000">
              <a:solidFill>
                <a:srgbClr val="000000"/>
              </a:solidFill>
              <a:latin typeface="Comfortaa"/>
              <a:ea typeface="Comfortaa"/>
              <a:cs typeface="Comfortaa"/>
              <a:sym typeface="Comfortaa"/>
            </a:endParaRPr>
          </a:p>
          <a:p>
            <a:pPr indent="0" lvl="0" marL="0" rtl="0" algn="ctr">
              <a:spcBef>
                <a:spcPts val="0"/>
              </a:spcBef>
              <a:spcAft>
                <a:spcPts val="0"/>
              </a:spcAft>
              <a:buClr>
                <a:srgbClr val="000000"/>
              </a:buClr>
              <a:buSzPts val="1100"/>
              <a:buFont typeface="Arial"/>
              <a:buNone/>
            </a:pPr>
            <a:r>
              <a:t/>
            </a:r>
            <a:endParaRPr sz="2000">
              <a:solidFill>
                <a:srgbClr val="000000"/>
              </a:solidFill>
              <a:latin typeface="Comfortaa"/>
              <a:ea typeface="Comfortaa"/>
              <a:cs typeface="Comfortaa"/>
              <a:sym typeface="Comfortaa"/>
            </a:endParaRPr>
          </a:p>
        </p:txBody>
      </p:sp>
      <p:sp>
        <p:nvSpPr>
          <p:cNvPr id="561" name="Google Shape;561;g103b4539990_1_382"/>
          <p:cNvSpPr txBox="1"/>
          <p:nvPr/>
        </p:nvSpPr>
        <p:spPr>
          <a:xfrm>
            <a:off x="2568607" y="5375909"/>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000000"/>
                </a:solidFill>
                <a:latin typeface="Comfortaa"/>
                <a:ea typeface="Comfortaa"/>
                <a:cs typeface="Comfortaa"/>
                <a:sym typeface="Comfortaa"/>
              </a:rPr>
              <a:t>Members:</a:t>
            </a:r>
            <a:endParaRPr/>
          </a:p>
        </p:txBody>
      </p:sp>
      <p:sp>
        <p:nvSpPr>
          <p:cNvPr id="562" name="Google Shape;562;g103b4539990_1_382"/>
          <p:cNvSpPr txBox="1"/>
          <p:nvPr/>
        </p:nvSpPr>
        <p:spPr>
          <a:xfrm>
            <a:off x="4183729" y="5870588"/>
            <a:ext cx="3000000" cy="326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rgbClr val="000000"/>
                </a:solidFill>
                <a:latin typeface="Comfortaa"/>
                <a:ea typeface="Comfortaa"/>
                <a:cs typeface="Comfortaa"/>
                <a:sym typeface="Comfortaa"/>
              </a:rPr>
              <a:t>Noura Bin hammad</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Najla aldhbiban</a:t>
            </a:r>
            <a:endParaRPr sz="2000">
              <a:solidFill>
                <a:srgbClr val="000000"/>
              </a:solidFill>
              <a:latin typeface="Comfortaa"/>
              <a:ea typeface="Comfortaa"/>
              <a:cs typeface="Comfortaa"/>
              <a:sym typeface="Comfortaa"/>
            </a:endParaRPr>
          </a:p>
          <a:p>
            <a:pPr indent="0" lvl="0" marL="0" rtl="0" algn="ctr">
              <a:spcBef>
                <a:spcPts val="0"/>
              </a:spcBef>
              <a:spcAft>
                <a:spcPts val="0"/>
              </a:spcAft>
              <a:buClr>
                <a:srgbClr val="000000"/>
              </a:buClr>
              <a:buSzPts val="1100"/>
              <a:buFont typeface="Arial"/>
              <a:buNone/>
            </a:pPr>
            <a:r>
              <a:rPr lang="en-US" sz="2000">
                <a:solidFill>
                  <a:srgbClr val="000000"/>
                </a:solidFill>
                <a:latin typeface="Comfortaa"/>
                <a:ea typeface="Comfortaa"/>
                <a:cs typeface="Comfortaa"/>
                <a:sym typeface="Comfortaa"/>
              </a:rPr>
              <a:t>Nouf aldalaqan</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Razan alasmari</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Roaa alharbi</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Raghad Mohammed</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Shaden albassam</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Waha Almathami</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Walaa AlMutawa</a:t>
            </a:r>
            <a:endParaRPr sz="2000">
              <a:solidFill>
                <a:srgbClr val="000000"/>
              </a:solidFill>
              <a:latin typeface="Comfortaa"/>
              <a:ea typeface="Comfortaa"/>
              <a:cs typeface="Comfortaa"/>
              <a:sym typeface="Comfortaa"/>
            </a:endParaRPr>
          </a:p>
          <a:p>
            <a:pPr indent="0" lvl="0" marL="0" rtl="0" algn="ctr">
              <a:spcBef>
                <a:spcPts val="0"/>
              </a:spcBef>
              <a:spcAft>
                <a:spcPts val="0"/>
              </a:spcAft>
              <a:buNone/>
            </a:pPr>
            <a:r>
              <a:rPr lang="en-US" sz="2000">
                <a:solidFill>
                  <a:srgbClr val="000000"/>
                </a:solidFill>
                <a:latin typeface="Comfortaa"/>
                <a:ea typeface="Comfortaa"/>
                <a:cs typeface="Comfortaa"/>
                <a:sym typeface="Comfortaa"/>
              </a:rPr>
              <a:t>Yara Ameer Alalwan</a:t>
            </a:r>
            <a:endParaRPr sz="2000">
              <a:solidFill>
                <a:srgbClr val="000000"/>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g104b8bfd3c7_0_15"/>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73" name="Google Shape;73;g104b8bfd3c7_0_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4" name="Google Shape;74;g104b8bfd3c7_0_15"/>
          <p:cNvSpPr txBox="1"/>
          <p:nvPr>
            <p:ph idx="4294967295" type="title"/>
          </p:nvPr>
        </p:nvSpPr>
        <p:spPr>
          <a:xfrm>
            <a:off x="4570901" y="725538"/>
            <a:ext cx="9709500" cy="838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5450">
                <a:solidFill>
                  <a:srgbClr val="E69138"/>
                </a:solidFill>
                <a:latin typeface="Comfortaa"/>
                <a:ea typeface="Comfortaa"/>
                <a:cs typeface="Comfortaa"/>
                <a:sym typeface="Comfortaa"/>
              </a:rPr>
              <a:t>Arteries of the </a:t>
            </a:r>
            <a:r>
              <a:rPr lang="en-US" sz="5450" u="sng">
                <a:solidFill>
                  <a:srgbClr val="E69138"/>
                </a:solidFill>
                <a:latin typeface="Comfortaa"/>
                <a:ea typeface="Comfortaa"/>
                <a:cs typeface="Comfortaa"/>
                <a:sym typeface="Comfortaa"/>
              </a:rPr>
              <a:t>upper</a:t>
            </a:r>
            <a:r>
              <a:rPr lang="en-US" sz="5450">
                <a:solidFill>
                  <a:srgbClr val="E69138"/>
                </a:solidFill>
                <a:latin typeface="Comfortaa"/>
                <a:ea typeface="Comfortaa"/>
                <a:cs typeface="Comfortaa"/>
                <a:sym typeface="Comfortaa"/>
              </a:rPr>
              <a:t> limb</a:t>
            </a:r>
            <a:endParaRPr sz="5450">
              <a:solidFill>
                <a:srgbClr val="E69138"/>
              </a:solidFill>
              <a:latin typeface="Comfortaa"/>
              <a:ea typeface="Comfortaa"/>
              <a:cs typeface="Comfortaa"/>
              <a:sym typeface="Comfortaa"/>
            </a:endParaRPr>
          </a:p>
        </p:txBody>
      </p:sp>
      <p:pic>
        <p:nvPicPr>
          <p:cNvPr id="75" name="Google Shape;75;g104b8bfd3c7_0_15"/>
          <p:cNvPicPr preferRelativeResize="0"/>
          <p:nvPr/>
        </p:nvPicPr>
        <p:blipFill>
          <a:blip r:embed="rId4">
            <a:alphaModFix/>
          </a:blip>
          <a:stretch>
            <a:fillRect/>
          </a:stretch>
        </p:blipFill>
        <p:spPr>
          <a:xfrm>
            <a:off x="12774000" y="1713776"/>
            <a:ext cx="5334000" cy="4484900"/>
          </a:xfrm>
          <a:prstGeom prst="rect">
            <a:avLst/>
          </a:prstGeom>
          <a:noFill/>
          <a:ln>
            <a:noFill/>
          </a:ln>
        </p:spPr>
      </p:pic>
      <p:sp>
        <p:nvSpPr>
          <p:cNvPr id="76" name="Google Shape;76;g104b8bfd3c7_0_15"/>
          <p:cNvSpPr txBox="1"/>
          <p:nvPr/>
        </p:nvSpPr>
        <p:spPr>
          <a:xfrm>
            <a:off x="6238450" y="1564350"/>
            <a:ext cx="5576100" cy="877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500" u="sng">
                <a:solidFill>
                  <a:srgbClr val="F6B26B"/>
                </a:solidFill>
                <a:latin typeface="Comfortaa"/>
                <a:ea typeface="Comfortaa"/>
                <a:cs typeface="Comfortaa"/>
                <a:sym typeface="Comfortaa"/>
              </a:rPr>
              <a:t>1-Subclavian </a:t>
            </a:r>
            <a:r>
              <a:rPr lang="en-US" sz="4500" u="sng">
                <a:solidFill>
                  <a:srgbClr val="F6B26B"/>
                </a:solidFill>
                <a:latin typeface="Calibri"/>
                <a:ea typeface="Calibri"/>
                <a:cs typeface="Calibri"/>
                <a:sym typeface="Calibri"/>
              </a:rPr>
              <a:t>Artery</a:t>
            </a:r>
            <a:endParaRPr sz="4500" u="sng">
              <a:solidFill>
                <a:srgbClr val="F6B26B"/>
              </a:solidFill>
              <a:latin typeface="Calibri"/>
              <a:ea typeface="Calibri"/>
              <a:cs typeface="Calibri"/>
              <a:sym typeface="Calibri"/>
            </a:endParaRPr>
          </a:p>
        </p:txBody>
      </p:sp>
      <p:sp>
        <p:nvSpPr>
          <p:cNvPr id="77" name="Google Shape;77;g104b8bfd3c7_0_15"/>
          <p:cNvSpPr txBox="1"/>
          <p:nvPr/>
        </p:nvSpPr>
        <p:spPr>
          <a:xfrm>
            <a:off x="443775" y="2870800"/>
            <a:ext cx="10599900" cy="3938100"/>
          </a:xfrm>
          <a:prstGeom prst="rect">
            <a:avLst/>
          </a:prstGeom>
          <a:noFill/>
          <a:ln>
            <a:noFill/>
          </a:ln>
        </p:spPr>
        <p:txBody>
          <a:bodyPr anchorCtr="0" anchor="t" bIns="91425" lIns="91425" spcFirstLastPara="1" rIns="91425" wrap="square" tIns="91425">
            <a:noAutofit/>
          </a:bodyPr>
          <a:lstStyle/>
          <a:p>
            <a:pPr indent="-417830" lvl="0" marL="457200" rtl="0" algn="l">
              <a:lnSpc>
                <a:spcPct val="95000"/>
              </a:lnSpc>
              <a:spcBef>
                <a:spcPts val="0"/>
              </a:spcBef>
              <a:spcAft>
                <a:spcPts val="0"/>
              </a:spcAft>
              <a:buClr>
                <a:schemeClr val="dk1"/>
              </a:buClr>
              <a:buSzPts val="2980"/>
              <a:buFont typeface="Comfortaa"/>
              <a:buChar char="●"/>
            </a:pPr>
            <a:r>
              <a:rPr lang="en-US" sz="2980">
                <a:solidFill>
                  <a:schemeClr val="dk1"/>
                </a:solidFill>
                <a:latin typeface="Comfortaa"/>
                <a:ea typeface="Comfortaa"/>
                <a:cs typeface="Comfortaa"/>
                <a:sym typeface="Comfortaa"/>
              </a:rPr>
              <a:t>The </a:t>
            </a:r>
            <a:r>
              <a:rPr b="1" lang="en-US" sz="2980" u="sng">
                <a:solidFill>
                  <a:schemeClr val="dk1"/>
                </a:solidFill>
                <a:highlight>
                  <a:schemeClr val="lt1"/>
                </a:highlight>
                <a:latin typeface="Comfortaa"/>
                <a:ea typeface="Comfortaa"/>
                <a:cs typeface="Comfortaa"/>
                <a:sym typeface="Comfortaa"/>
              </a:rPr>
              <a:t>right</a:t>
            </a:r>
            <a:r>
              <a:rPr b="1" lang="en-US" sz="2980">
                <a:solidFill>
                  <a:schemeClr val="dk1"/>
                </a:solidFill>
                <a:latin typeface="Comfortaa"/>
                <a:ea typeface="Comfortaa"/>
                <a:cs typeface="Comfortaa"/>
                <a:sym typeface="Comfortaa"/>
              </a:rPr>
              <a:t> </a:t>
            </a:r>
            <a:r>
              <a:rPr lang="en-US" sz="2980">
                <a:solidFill>
                  <a:schemeClr val="dk1"/>
                </a:solidFill>
                <a:latin typeface="Comfortaa"/>
                <a:ea typeface="Comfortaa"/>
                <a:cs typeface="Comfortaa"/>
                <a:sym typeface="Comfortaa"/>
              </a:rPr>
              <a:t>subclavian artery originates from the </a:t>
            </a:r>
            <a:r>
              <a:rPr b="1" lang="en-US" sz="2980">
                <a:solidFill>
                  <a:schemeClr val="dk1"/>
                </a:solidFill>
                <a:latin typeface="Comfortaa"/>
                <a:ea typeface="Comfortaa"/>
                <a:cs typeface="Comfortaa"/>
                <a:sym typeface="Comfortaa"/>
              </a:rPr>
              <a:t>brachiocephalic artery.</a:t>
            </a:r>
            <a:r>
              <a:rPr lang="en-US" sz="2980">
                <a:solidFill>
                  <a:schemeClr val="dk1"/>
                </a:solidFill>
                <a:latin typeface="Comfortaa"/>
                <a:ea typeface="Comfortaa"/>
                <a:cs typeface="Comfortaa"/>
                <a:sym typeface="Comfortaa"/>
              </a:rPr>
              <a:t>  </a:t>
            </a:r>
            <a:endParaRPr sz="2980">
              <a:solidFill>
                <a:schemeClr val="dk1"/>
              </a:solidFill>
              <a:latin typeface="Comfortaa"/>
              <a:ea typeface="Comfortaa"/>
              <a:cs typeface="Comfortaa"/>
              <a:sym typeface="Comfortaa"/>
            </a:endParaRPr>
          </a:p>
          <a:p>
            <a:pPr indent="0" lvl="0" marL="0" rtl="0" algn="l">
              <a:lnSpc>
                <a:spcPct val="95000"/>
              </a:lnSpc>
              <a:spcBef>
                <a:spcPts val="0"/>
              </a:spcBef>
              <a:spcAft>
                <a:spcPts val="0"/>
              </a:spcAft>
              <a:buSzPts val="935"/>
              <a:buNone/>
            </a:pPr>
            <a:r>
              <a:t/>
            </a:r>
            <a:endParaRPr sz="2980">
              <a:solidFill>
                <a:schemeClr val="dk1"/>
              </a:solidFill>
              <a:latin typeface="Comfortaa"/>
              <a:ea typeface="Comfortaa"/>
              <a:cs typeface="Comfortaa"/>
              <a:sym typeface="Comfortaa"/>
            </a:endParaRPr>
          </a:p>
          <a:p>
            <a:pPr indent="-417830" lvl="0" marL="457200" rtl="0" algn="l">
              <a:lnSpc>
                <a:spcPct val="95000"/>
              </a:lnSpc>
              <a:spcBef>
                <a:spcPts val="0"/>
              </a:spcBef>
              <a:spcAft>
                <a:spcPts val="0"/>
              </a:spcAft>
              <a:buClr>
                <a:schemeClr val="dk1"/>
              </a:buClr>
              <a:buSzPts val="2980"/>
              <a:buFont typeface="Comfortaa"/>
              <a:buChar char="●"/>
            </a:pPr>
            <a:r>
              <a:rPr lang="en-US" sz="2980">
                <a:solidFill>
                  <a:schemeClr val="dk1"/>
                </a:solidFill>
                <a:latin typeface="Comfortaa"/>
                <a:ea typeface="Comfortaa"/>
                <a:cs typeface="Comfortaa"/>
                <a:sym typeface="Comfortaa"/>
              </a:rPr>
              <a:t>The </a:t>
            </a:r>
            <a:r>
              <a:rPr b="1" lang="en-US" sz="2980" u="sng">
                <a:solidFill>
                  <a:schemeClr val="dk1"/>
                </a:solidFill>
                <a:latin typeface="Comfortaa"/>
                <a:ea typeface="Comfortaa"/>
                <a:cs typeface="Comfortaa"/>
                <a:sym typeface="Comfortaa"/>
              </a:rPr>
              <a:t>left</a:t>
            </a:r>
            <a:r>
              <a:rPr b="1" lang="en-US" sz="2980">
                <a:solidFill>
                  <a:schemeClr val="dk1"/>
                </a:solidFill>
                <a:latin typeface="Comfortaa"/>
                <a:ea typeface="Comfortaa"/>
                <a:cs typeface="Comfortaa"/>
                <a:sym typeface="Comfortaa"/>
              </a:rPr>
              <a:t> </a:t>
            </a:r>
            <a:r>
              <a:rPr lang="en-US" sz="2980">
                <a:solidFill>
                  <a:schemeClr val="dk1"/>
                </a:solidFill>
                <a:latin typeface="Comfortaa"/>
                <a:ea typeface="Comfortaa"/>
                <a:cs typeface="Comfortaa"/>
                <a:sym typeface="Comfortaa"/>
              </a:rPr>
              <a:t>subclavian artery originates from the </a:t>
            </a:r>
            <a:r>
              <a:rPr b="1" lang="en-US" sz="2980">
                <a:solidFill>
                  <a:schemeClr val="dk1"/>
                </a:solidFill>
                <a:latin typeface="Comfortaa"/>
                <a:ea typeface="Comfortaa"/>
                <a:cs typeface="Comfortaa"/>
                <a:sym typeface="Comfortaa"/>
              </a:rPr>
              <a:t>arch of the aorta.</a:t>
            </a:r>
            <a:r>
              <a:rPr lang="en-US" sz="2980">
                <a:solidFill>
                  <a:schemeClr val="dk1"/>
                </a:solidFill>
                <a:latin typeface="Comfortaa"/>
                <a:ea typeface="Comfortaa"/>
                <a:cs typeface="Comfortaa"/>
                <a:sym typeface="Comfortaa"/>
              </a:rPr>
              <a:t> </a:t>
            </a:r>
            <a:endParaRPr sz="2980">
              <a:solidFill>
                <a:schemeClr val="dk1"/>
              </a:solidFill>
              <a:latin typeface="Comfortaa"/>
              <a:ea typeface="Comfortaa"/>
              <a:cs typeface="Comfortaa"/>
              <a:sym typeface="Comfortaa"/>
            </a:endParaRPr>
          </a:p>
          <a:p>
            <a:pPr indent="0" lvl="0" marL="0" rtl="0" algn="l">
              <a:lnSpc>
                <a:spcPct val="95000"/>
              </a:lnSpc>
              <a:spcBef>
                <a:spcPts val="0"/>
              </a:spcBef>
              <a:spcAft>
                <a:spcPts val="0"/>
              </a:spcAft>
              <a:buSzPts val="935"/>
              <a:buNone/>
            </a:pPr>
            <a:r>
              <a:t/>
            </a:r>
            <a:endParaRPr sz="2980">
              <a:solidFill>
                <a:schemeClr val="dk1"/>
              </a:solidFill>
              <a:latin typeface="Comfortaa"/>
              <a:ea typeface="Comfortaa"/>
              <a:cs typeface="Comfortaa"/>
              <a:sym typeface="Comfortaa"/>
            </a:endParaRPr>
          </a:p>
          <a:p>
            <a:pPr indent="-417830" lvl="0" marL="457200" rtl="0" algn="l">
              <a:lnSpc>
                <a:spcPct val="95000"/>
              </a:lnSpc>
              <a:spcBef>
                <a:spcPts val="0"/>
              </a:spcBef>
              <a:spcAft>
                <a:spcPts val="0"/>
              </a:spcAft>
              <a:buClr>
                <a:schemeClr val="dk1"/>
              </a:buClr>
              <a:buSzPts val="2980"/>
              <a:buFont typeface="Comfortaa"/>
              <a:buChar char="●"/>
            </a:pPr>
            <a:r>
              <a:rPr b="1" lang="en-US" sz="2980" u="sng">
                <a:solidFill>
                  <a:schemeClr val="dk1"/>
                </a:solidFill>
                <a:latin typeface="Comfortaa"/>
                <a:ea typeface="Comfortaa"/>
                <a:cs typeface="Comfortaa"/>
                <a:sym typeface="Comfortaa"/>
              </a:rPr>
              <a:t>Both </a:t>
            </a:r>
            <a:r>
              <a:rPr lang="en-US" sz="2980">
                <a:solidFill>
                  <a:schemeClr val="dk1"/>
                </a:solidFill>
                <a:latin typeface="Comfortaa"/>
                <a:ea typeface="Comfortaa"/>
                <a:cs typeface="Comfortaa"/>
                <a:sym typeface="Comfortaa"/>
              </a:rPr>
              <a:t>Continue as </a:t>
            </a:r>
            <a:r>
              <a:rPr b="1" lang="en-US" sz="2980">
                <a:solidFill>
                  <a:srgbClr val="FF0000"/>
                </a:solidFill>
                <a:latin typeface="Comfortaa"/>
                <a:ea typeface="Comfortaa"/>
                <a:cs typeface="Comfortaa"/>
                <a:sym typeface="Comfortaa"/>
              </a:rPr>
              <a:t>Axillary artery</a:t>
            </a:r>
            <a:r>
              <a:rPr lang="en-US" sz="2980">
                <a:solidFill>
                  <a:schemeClr val="dk1"/>
                </a:solidFill>
                <a:latin typeface="Comfortaa"/>
                <a:ea typeface="Comfortaa"/>
                <a:cs typeface="Comfortaa"/>
                <a:sym typeface="Comfortaa"/>
              </a:rPr>
              <a:t> at the lateral (outer) border of the </a:t>
            </a:r>
            <a:r>
              <a:rPr b="1" lang="en-US" sz="2980">
                <a:solidFill>
                  <a:srgbClr val="FF0000"/>
                </a:solidFill>
                <a:latin typeface="Comfortaa"/>
                <a:ea typeface="Comfortaa"/>
                <a:cs typeface="Comfortaa"/>
                <a:sym typeface="Comfortaa"/>
              </a:rPr>
              <a:t>1st rib</a:t>
            </a:r>
            <a:r>
              <a:rPr lang="en-US" sz="2980">
                <a:solidFill>
                  <a:schemeClr val="dk1"/>
                </a:solidFill>
                <a:latin typeface="Comfortaa"/>
                <a:ea typeface="Comfortaa"/>
                <a:cs typeface="Comfortaa"/>
                <a:sym typeface="Comfortaa"/>
              </a:rPr>
              <a:t>.</a:t>
            </a:r>
            <a:endParaRPr sz="2980">
              <a:solidFill>
                <a:schemeClr val="dk1"/>
              </a:solidFill>
              <a:latin typeface="Comfortaa"/>
              <a:ea typeface="Comfortaa"/>
              <a:cs typeface="Comfortaa"/>
              <a:sym typeface="Comfortaa"/>
            </a:endParaRPr>
          </a:p>
          <a:p>
            <a:pPr indent="0" lvl="0" marL="0" rtl="0" algn="l">
              <a:lnSpc>
                <a:spcPct val="95000"/>
              </a:lnSpc>
              <a:spcBef>
                <a:spcPts val="0"/>
              </a:spcBef>
              <a:spcAft>
                <a:spcPts val="0"/>
              </a:spcAft>
              <a:buSzPts val="935"/>
              <a:buNone/>
            </a:pPr>
            <a:r>
              <a:t/>
            </a:r>
            <a:endParaRPr sz="2980">
              <a:solidFill>
                <a:schemeClr val="dk1"/>
              </a:solidFill>
            </a:endParaRPr>
          </a:p>
          <a:p>
            <a:pPr indent="0" lvl="0" marL="0" rtl="0" algn="l">
              <a:lnSpc>
                <a:spcPct val="95000"/>
              </a:lnSpc>
              <a:spcBef>
                <a:spcPts val="0"/>
              </a:spcBef>
              <a:spcAft>
                <a:spcPts val="0"/>
              </a:spcAft>
              <a:buSzPts val="935"/>
              <a:buNone/>
            </a:pPr>
            <a:r>
              <a:t/>
            </a:r>
            <a:endParaRPr b="1" sz="2980">
              <a:solidFill>
                <a:schemeClr val="dk1"/>
              </a:solidFill>
            </a:endParaRPr>
          </a:p>
          <a:p>
            <a:pPr indent="0" lvl="0" marL="0" rtl="0" algn="l">
              <a:lnSpc>
                <a:spcPct val="80000"/>
              </a:lnSpc>
              <a:spcBef>
                <a:spcPts val="0"/>
              </a:spcBef>
              <a:spcAft>
                <a:spcPts val="0"/>
              </a:spcAft>
              <a:buSzPts val="935"/>
              <a:buNone/>
            </a:pPr>
            <a:r>
              <a:t/>
            </a:r>
            <a:endParaRPr sz="2550">
              <a:latin typeface="Calibri"/>
              <a:ea typeface="Calibri"/>
              <a:cs typeface="Calibri"/>
              <a:sym typeface="Calibri"/>
            </a:endParaRPr>
          </a:p>
        </p:txBody>
      </p:sp>
      <p:pic>
        <p:nvPicPr>
          <p:cNvPr id="78" name="Google Shape;78;g104b8bfd3c7_0_15"/>
          <p:cNvPicPr preferRelativeResize="0"/>
          <p:nvPr/>
        </p:nvPicPr>
        <p:blipFill>
          <a:blip r:embed="rId5">
            <a:alphaModFix/>
          </a:blip>
          <a:stretch>
            <a:fillRect/>
          </a:stretch>
        </p:blipFill>
        <p:spPr>
          <a:xfrm>
            <a:off x="7931475" y="6351075"/>
            <a:ext cx="4729450" cy="3893901"/>
          </a:xfrm>
          <a:prstGeom prst="rect">
            <a:avLst/>
          </a:prstGeom>
          <a:noFill/>
          <a:ln>
            <a:noFill/>
          </a:ln>
        </p:spPr>
      </p:pic>
      <p:sp>
        <p:nvSpPr>
          <p:cNvPr id="79" name="Google Shape;79;g104b8bfd3c7_0_15"/>
          <p:cNvSpPr/>
          <p:nvPr/>
        </p:nvSpPr>
        <p:spPr>
          <a:xfrm>
            <a:off x="13737525" y="1708500"/>
            <a:ext cx="1288200" cy="588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80" name="Google Shape;80;g104b8bfd3c7_0_15"/>
          <p:cNvSpPr/>
          <p:nvPr/>
        </p:nvSpPr>
        <p:spPr>
          <a:xfrm>
            <a:off x="16948700" y="1674625"/>
            <a:ext cx="1172400" cy="588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g104b8bfd3c7_0_15"/>
          <p:cNvPicPr preferRelativeResize="0"/>
          <p:nvPr/>
        </p:nvPicPr>
        <p:blipFill>
          <a:blip r:embed="rId6">
            <a:alphaModFix/>
          </a:blip>
          <a:stretch>
            <a:fillRect/>
          </a:stretch>
        </p:blipFill>
        <p:spPr>
          <a:xfrm>
            <a:off x="12816750" y="6348100"/>
            <a:ext cx="5334000" cy="3893900"/>
          </a:xfrm>
          <a:prstGeom prst="rect">
            <a:avLst/>
          </a:prstGeom>
          <a:noFill/>
          <a:ln>
            <a:noFill/>
          </a:ln>
        </p:spPr>
      </p:pic>
      <p:sp>
        <p:nvSpPr>
          <p:cNvPr id="82" name="Google Shape;82;g104b8bfd3c7_0_15"/>
          <p:cNvSpPr txBox="1"/>
          <p:nvPr/>
        </p:nvSpPr>
        <p:spPr>
          <a:xfrm>
            <a:off x="12934125" y="4248750"/>
            <a:ext cx="8034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Radial </a:t>
            </a:r>
            <a:endParaRPr b="1" sz="1500"/>
          </a:p>
          <a:p>
            <a:pPr indent="0" lvl="0" marL="0" rtl="0" algn="l">
              <a:spcBef>
                <a:spcPts val="0"/>
              </a:spcBef>
              <a:spcAft>
                <a:spcPts val="0"/>
              </a:spcAft>
              <a:buNone/>
            </a:pPr>
            <a:r>
              <a:rPr b="1" lang="en-US" sz="1500"/>
              <a:t>artery</a:t>
            </a:r>
            <a:endParaRPr b="1" sz="1500"/>
          </a:p>
        </p:txBody>
      </p:sp>
      <p:sp>
        <p:nvSpPr>
          <p:cNvPr id="83" name="Google Shape;83;g104b8bfd3c7_0_15"/>
          <p:cNvSpPr txBox="1"/>
          <p:nvPr/>
        </p:nvSpPr>
        <p:spPr>
          <a:xfrm>
            <a:off x="14929800" y="4516600"/>
            <a:ext cx="8034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Ulnar</a:t>
            </a:r>
            <a:endParaRPr b="1" sz="1500"/>
          </a:p>
          <a:p>
            <a:pPr indent="0" lvl="0" marL="0" rtl="0" algn="l">
              <a:spcBef>
                <a:spcPts val="0"/>
              </a:spcBef>
              <a:spcAft>
                <a:spcPts val="0"/>
              </a:spcAft>
              <a:buNone/>
            </a:pPr>
            <a:r>
              <a:rPr b="1" lang="en-US" sz="1500"/>
              <a:t>artery</a:t>
            </a:r>
            <a:endParaRPr b="1"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104b8bfd3c7_0_151"/>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89" name="Google Shape;89;g104b8bfd3c7_0_15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0" name="Google Shape;90;g104b8bfd3c7_0_151"/>
          <p:cNvSpPr txBox="1"/>
          <p:nvPr/>
        </p:nvSpPr>
        <p:spPr>
          <a:xfrm>
            <a:off x="6054400" y="504313"/>
            <a:ext cx="8262600" cy="10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450">
                <a:solidFill>
                  <a:srgbClr val="E69138"/>
                </a:solidFill>
                <a:latin typeface="Comfortaa"/>
                <a:ea typeface="Comfortaa"/>
                <a:cs typeface="Comfortaa"/>
                <a:sym typeface="Comfortaa"/>
              </a:rPr>
              <a:t>2- Axillary Artery</a:t>
            </a:r>
            <a:endParaRPr sz="5450">
              <a:solidFill>
                <a:srgbClr val="E69138"/>
              </a:solidFill>
              <a:latin typeface="Comfortaa"/>
              <a:ea typeface="Comfortaa"/>
              <a:cs typeface="Comfortaa"/>
              <a:sym typeface="Comfortaa"/>
            </a:endParaRPr>
          </a:p>
        </p:txBody>
      </p:sp>
      <p:sp>
        <p:nvSpPr>
          <p:cNvPr id="91" name="Google Shape;91;g104b8bfd3c7_0_151"/>
          <p:cNvSpPr txBox="1"/>
          <p:nvPr/>
        </p:nvSpPr>
        <p:spPr>
          <a:xfrm>
            <a:off x="443775" y="2447525"/>
            <a:ext cx="10599900" cy="77730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SzPts val="3000"/>
              <a:buFont typeface="Comfortaa"/>
              <a:buChar char="●"/>
            </a:pPr>
            <a:r>
              <a:rPr lang="en-US" sz="2900">
                <a:latin typeface="Comfortaa"/>
                <a:ea typeface="Comfortaa"/>
                <a:cs typeface="Comfortaa"/>
                <a:sym typeface="Comfortaa"/>
              </a:rPr>
              <a:t>Begins at the</a:t>
            </a:r>
            <a:r>
              <a:rPr lang="en-US" sz="2900">
                <a:solidFill>
                  <a:schemeClr val="dk2"/>
                </a:solidFill>
                <a:latin typeface="Comfortaa"/>
                <a:ea typeface="Comfortaa"/>
                <a:cs typeface="Comfortaa"/>
                <a:sym typeface="Comfortaa"/>
              </a:rPr>
              <a:t> </a:t>
            </a:r>
            <a:r>
              <a:rPr b="1" lang="en-US" sz="2900">
                <a:solidFill>
                  <a:schemeClr val="accent6"/>
                </a:solidFill>
                <a:latin typeface="Comfortaa"/>
                <a:ea typeface="Comfortaa"/>
                <a:cs typeface="Comfortaa"/>
                <a:sym typeface="Comfortaa"/>
              </a:rPr>
              <a:t>lateral border of the 1st rib</a:t>
            </a:r>
            <a:r>
              <a:rPr lang="en-US" sz="2900">
                <a:latin typeface="Comfortaa"/>
                <a:ea typeface="Comfortaa"/>
                <a:cs typeface="Comfortaa"/>
                <a:sym typeface="Comfortaa"/>
              </a:rPr>
              <a:t> as continuation of the subclavian artery.</a:t>
            </a:r>
            <a:r>
              <a:rPr lang="en-US" sz="2700">
                <a:latin typeface="Comfortaa"/>
                <a:ea typeface="Comfortaa"/>
                <a:cs typeface="Comfortaa"/>
                <a:sym typeface="Comfortaa"/>
              </a:rPr>
              <a:t> </a:t>
            </a:r>
            <a:endParaRPr sz="2700">
              <a:latin typeface="Comfortaa"/>
              <a:ea typeface="Comfortaa"/>
              <a:cs typeface="Comfortaa"/>
              <a:sym typeface="Comfortaa"/>
            </a:endParaRPr>
          </a:p>
          <a:p>
            <a:pPr indent="0" lvl="0" marL="0" rtl="0" algn="l">
              <a:spcBef>
                <a:spcPts val="0"/>
              </a:spcBef>
              <a:spcAft>
                <a:spcPts val="0"/>
              </a:spcAft>
              <a:buNone/>
            </a:pPr>
            <a:r>
              <a:t/>
            </a:r>
            <a:endParaRPr sz="2700">
              <a:latin typeface="Comfortaa"/>
              <a:ea typeface="Comfortaa"/>
              <a:cs typeface="Comfortaa"/>
              <a:sym typeface="Comfortaa"/>
            </a:endParaRPr>
          </a:p>
          <a:p>
            <a:pPr indent="-419100" lvl="0" marL="457200" rtl="0" algn="l">
              <a:spcBef>
                <a:spcPts val="0"/>
              </a:spcBef>
              <a:spcAft>
                <a:spcPts val="0"/>
              </a:spcAft>
              <a:buSzPts val="3000"/>
              <a:buFont typeface="Comfortaa"/>
              <a:buChar char="●"/>
            </a:pPr>
            <a:r>
              <a:rPr lang="en-US" sz="2700">
                <a:latin typeface="Comfortaa"/>
                <a:ea typeface="Comfortaa"/>
                <a:cs typeface="Comfortaa"/>
                <a:sym typeface="Comfortaa"/>
              </a:rPr>
              <a:t> </a:t>
            </a:r>
            <a:r>
              <a:rPr lang="en-US" sz="2900">
                <a:latin typeface="Comfortaa"/>
                <a:ea typeface="Comfortaa"/>
                <a:cs typeface="Comfortaa"/>
                <a:sym typeface="Comfortaa"/>
              </a:rPr>
              <a:t>Continues as </a:t>
            </a:r>
            <a:r>
              <a:rPr b="1" lang="en-US" sz="2900">
                <a:solidFill>
                  <a:srgbClr val="76A5AF"/>
                </a:solidFill>
                <a:latin typeface="Comfortaa"/>
                <a:ea typeface="Comfortaa"/>
                <a:cs typeface="Comfortaa"/>
                <a:sym typeface="Comfortaa"/>
              </a:rPr>
              <a:t>brachial artery</a:t>
            </a:r>
            <a:r>
              <a:rPr lang="en-US" sz="2900">
                <a:solidFill>
                  <a:srgbClr val="274E13"/>
                </a:solidFill>
                <a:latin typeface="Comfortaa"/>
                <a:ea typeface="Comfortaa"/>
                <a:cs typeface="Comfortaa"/>
                <a:sym typeface="Comfortaa"/>
              </a:rPr>
              <a:t> </a:t>
            </a:r>
            <a:r>
              <a:rPr lang="en-US" sz="2900">
                <a:latin typeface="Comfortaa"/>
                <a:ea typeface="Comfortaa"/>
                <a:cs typeface="Comfortaa"/>
                <a:sym typeface="Comfortaa"/>
              </a:rPr>
              <a:t>at</a:t>
            </a:r>
            <a:r>
              <a:rPr lang="en-US" sz="2900">
                <a:highlight>
                  <a:schemeClr val="lt1"/>
                </a:highlight>
                <a:latin typeface="Comfortaa"/>
                <a:ea typeface="Comfortaa"/>
                <a:cs typeface="Comfortaa"/>
                <a:sym typeface="Comfortaa"/>
              </a:rPr>
              <a:t> </a:t>
            </a:r>
            <a:r>
              <a:rPr b="1" lang="en-US" sz="2900">
                <a:solidFill>
                  <a:srgbClr val="674EA7"/>
                </a:solidFill>
                <a:highlight>
                  <a:schemeClr val="lt1"/>
                </a:highlight>
                <a:latin typeface="Comfortaa"/>
                <a:ea typeface="Comfortaa"/>
                <a:cs typeface="Comfortaa"/>
                <a:sym typeface="Comfortaa"/>
              </a:rPr>
              <a:t>lower</a:t>
            </a:r>
            <a:r>
              <a:rPr b="1" lang="en-US" sz="2900">
                <a:solidFill>
                  <a:srgbClr val="674EA7"/>
                </a:solidFill>
                <a:latin typeface="Comfortaa"/>
                <a:ea typeface="Comfortaa"/>
                <a:cs typeface="Comfortaa"/>
                <a:sym typeface="Comfortaa"/>
              </a:rPr>
              <a:t> border of “teres major”</a:t>
            </a:r>
            <a:r>
              <a:rPr lang="en-US" sz="2900">
                <a:latin typeface="Comfortaa"/>
                <a:ea typeface="Comfortaa"/>
                <a:cs typeface="Comfortaa"/>
                <a:sym typeface="Comfortaa"/>
              </a:rPr>
              <a:t> muscle</a:t>
            </a:r>
            <a:endParaRPr sz="2900">
              <a:latin typeface="Comfortaa"/>
              <a:ea typeface="Comfortaa"/>
              <a:cs typeface="Comfortaa"/>
              <a:sym typeface="Comfortaa"/>
            </a:endParaRPr>
          </a:p>
          <a:p>
            <a:pPr indent="0" lvl="0" marL="0" rtl="0" algn="l">
              <a:spcBef>
                <a:spcPts val="0"/>
              </a:spcBef>
              <a:spcAft>
                <a:spcPts val="0"/>
              </a:spcAft>
              <a:buNone/>
            </a:pPr>
            <a:r>
              <a:t/>
            </a:r>
            <a:endParaRPr sz="2900">
              <a:latin typeface="Comfortaa"/>
              <a:ea typeface="Comfortaa"/>
              <a:cs typeface="Comfortaa"/>
              <a:sym typeface="Comfortaa"/>
            </a:endParaRPr>
          </a:p>
          <a:p>
            <a:pPr indent="-412750" lvl="0" marL="457200" rtl="0" algn="l">
              <a:spcBef>
                <a:spcPts val="0"/>
              </a:spcBef>
              <a:spcAft>
                <a:spcPts val="0"/>
              </a:spcAft>
              <a:buSzPts val="2900"/>
              <a:buFont typeface="Comfortaa"/>
              <a:buChar char="●"/>
            </a:pPr>
            <a:r>
              <a:rPr lang="en-US" sz="2900">
                <a:latin typeface="Comfortaa"/>
                <a:ea typeface="Comfortaa"/>
                <a:cs typeface="Comfortaa"/>
                <a:sym typeface="Comfortaa"/>
              </a:rPr>
              <a:t>Is closely related to the cords of brachial plexus and their branches </a:t>
            </a:r>
            <a:endParaRPr sz="2900">
              <a:latin typeface="Comfortaa"/>
              <a:ea typeface="Comfortaa"/>
              <a:cs typeface="Comfortaa"/>
              <a:sym typeface="Comfortaa"/>
            </a:endParaRPr>
          </a:p>
          <a:p>
            <a:pPr indent="0" lvl="0" marL="0" rtl="0" algn="l">
              <a:spcBef>
                <a:spcPts val="0"/>
              </a:spcBef>
              <a:spcAft>
                <a:spcPts val="0"/>
              </a:spcAft>
              <a:buNone/>
            </a:pPr>
            <a:r>
              <a:t/>
            </a:r>
            <a:endParaRPr sz="2900">
              <a:latin typeface="Comfortaa"/>
              <a:ea typeface="Comfortaa"/>
              <a:cs typeface="Comfortaa"/>
              <a:sym typeface="Comfortaa"/>
            </a:endParaRPr>
          </a:p>
          <a:p>
            <a:pPr indent="-412750" lvl="0" marL="457200" rtl="0" algn="l">
              <a:spcBef>
                <a:spcPts val="0"/>
              </a:spcBef>
              <a:spcAft>
                <a:spcPts val="0"/>
              </a:spcAft>
              <a:buSzPts val="2900"/>
              <a:buFont typeface="Calibri"/>
              <a:buChar char="●"/>
            </a:pPr>
            <a:r>
              <a:rPr lang="en-US" sz="2900">
                <a:latin typeface="Comfortaa"/>
                <a:ea typeface="Comfortaa"/>
                <a:cs typeface="Comfortaa"/>
                <a:sym typeface="Comfortaa"/>
              </a:rPr>
              <a:t>Is enclosed within the axillary sheath</a:t>
            </a:r>
            <a:r>
              <a:rPr lang="en-US" sz="2900">
                <a:solidFill>
                  <a:srgbClr val="CCCCCC"/>
                </a:solidFill>
                <a:latin typeface="Comfortaa"/>
                <a:ea typeface="Comfortaa"/>
                <a:cs typeface="Comfortaa"/>
                <a:sym typeface="Comfortaa"/>
              </a:rPr>
              <a:t>.(axillary sheath is a fibrous sheath that encloses the axillary artery and the three cords of the brachial plexus to form the neurovascular bundle )</a:t>
            </a:r>
            <a:endParaRPr sz="2900">
              <a:solidFill>
                <a:srgbClr val="CCCCCC"/>
              </a:solidFill>
              <a:latin typeface="Comfortaa"/>
              <a:ea typeface="Comfortaa"/>
              <a:cs typeface="Comfortaa"/>
              <a:sym typeface="Comfortaa"/>
            </a:endParaRPr>
          </a:p>
          <a:p>
            <a:pPr indent="0" lvl="0" marL="0" rtl="0" algn="l">
              <a:spcBef>
                <a:spcPts val="0"/>
              </a:spcBef>
              <a:spcAft>
                <a:spcPts val="0"/>
              </a:spcAft>
              <a:buNone/>
            </a:pPr>
            <a:r>
              <a:t/>
            </a:r>
            <a:endParaRPr sz="2900">
              <a:latin typeface="Comfortaa"/>
              <a:ea typeface="Comfortaa"/>
              <a:cs typeface="Comfortaa"/>
              <a:sym typeface="Comfortaa"/>
            </a:endParaRPr>
          </a:p>
          <a:p>
            <a:pPr indent="-412750" lvl="0" marL="457200" rtl="0" algn="l">
              <a:spcBef>
                <a:spcPts val="0"/>
              </a:spcBef>
              <a:spcAft>
                <a:spcPts val="0"/>
              </a:spcAft>
              <a:buSzPts val="2900"/>
              <a:buFont typeface="Calibri"/>
              <a:buChar char="●"/>
            </a:pPr>
            <a:r>
              <a:rPr lang="en-US" sz="2900">
                <a:latin typeface="Comfortaa"/>
                <a:ea typeface="Comfortaa"/>
                <a:cs typeface="Comfortaa"/>
                <a:sym typeface="Comfortaa"/>
              </a:rPr>
              <a:t>Is crossed anteriorly by the </a:t>
            </a:r>
            <a:r>
              <a:rPr b="1" lang="en-US" sz="2900" u="sng">
                <a:solidFill>
                  <a:srgbClr val="783F04"/>
                </a:solidFill>
                <a:latin typeface="Comfortaa"/>
                <a:ea typeface="Comfortaa"/>
                <a:cs typeface="Comfortaa"/>
                <a:sym typeface="Comfortaa"/>
              </a:rPr>
              <a:t>pectoralis minor</a:t>
            </a:r>
            <a:r>
              <a:rPr lang="en-US" sz="2900">
                <a:latin typeface="Comfortaa"/>
                <a:ea typeface="Comfortaa"/>
                <a:cs typeface="Comfortaa"/>
                <a:sym typeface="Comfortaa"/>
              </a:rPr>
              <a:t> muscle, and is divided into three parts:</a:t>
            </a:r>
            <a:r>
              <a:rPr b="1" lang="en-US" sz="2900">
                <a:latin typeface="Comfortaa"/>
                <a:ea typeface="Comfortaa"/>
                <a:cs typeface="Comfortaa"/>
                <a:sym typeface="Comfortaa"/>
              </a:rPr>
              <a:t> 1st, 2nd &amp; 3rd</a:t>
            </a:r>
            <a:r>
              <a:rPr lang="en-US" sz="2900">
                <a:latin typeface="Comfortaa"/>
                <a:ea typeface="Comfortaa"/>
                <a:cs typeface="Comfortaa"/>
                <a:sym typeface="Comfortaa"/>
              </a:rPr>
              <a:t>.</a:t>
            </a:r>
            <a:endParaRPr sz="2900">
              <a:latin typeface="Comfortaa"/>
              <a:ea typeface="Comfortaa"/>
              <a:cs typeface="Comfortaa"/>
              <a:sym typeface="Comfortaa"/>
            </a:endParaRPr>
          </a:p>
        </p:txBody>
      </p:sp>
      <p:pic>
        <p:nvPicPr>
          <p:cNvPr id="92" name="Google Shape;92;g104b8bfd3c7_0_151"/>
          <p:cNvPicPr preferRelativeResize="0"/>
          <p:nvPr/>
        </p:nvPicPr>
        <p:blipFill>
          <a:blip r:embed="rId4">
            <a:alphaModFix/>
          </a:blip>
          <a:stretch>
            <a:fillRect/>
          </a:stretch>
        </p:blipFill>
        <p:spPr>
          <a:xfrm>
            <a:off x="10875875" y="1417000"/>
            <a:ext cx="7259725" cy="8649174"/>
          </a:xfrm>
          <a:prstGeom prst="rect">
            <a:avLst/>
          </a:prstGeom>
          <a:noFill/>
          <a:ln>
            <a:noFill/>
          </a:ln>
        </p:spPr>
      </p:pic>
      <p:sp>
        <p:nvSpPr>
          <p:cNvPr id="93" name="Google Shape;93;g104b8bfd3c7_0_151"/>
          <p:cNvSpPr/>
          <p:nvPr/>
        </p:nvSpPr>
        <p:spPr>
          <a:xfrm>
            <a:off x="14482775" y="2134700"/>
            <a:ext cx="1269900" cy="368100"/>
          </a:xfrm>
          <a:prstGeom prst="rect">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104b8bfd3c7_0_151"/>
          <p:cNvSpPr/>
          <p:nvPr/>
        </p:nvSpPr>
        <p:spPr>
          <a:xfrm>
            <a:off x="11906475" y="6735325"/>
            <a:ext cx="1269900" cy="607200"/>
          </a:xfrm>
          <a:prstGeom prst="rect">
            <a:avLst/>
          </a:prstGeom>
          <a:no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104b8bfd3c7_0_151"/>
          <p:cNvSpPr/>
          <p:nvPr/>
        </p:nvSpPr>
        <p:spPr>
          <a:xfrm>
            <a:off x="11243925" y="5318325"/>
            <a:ext cx="1932300" cy="5154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104b8bfd3c7_0_151"/>
          <p:cNvSpPr txBox="1"/>
          <p:nvPr/>
        </p:nvSpPr>
        <p:spPr>
          <a:xfrm>
            <a:off x="11955225" y="6084425"/>
            <a:ext cx="1172400" cy="400200"/>
          </a:xfrm>
          <a:prstGeom prst="rect">
            <a:avLst/>
          </a:prstGeom>
          <a:noFill/>
          <a:ln cap="flat" cmpd="sng" w="38100">
            <a:solidFill>
              <a:srgbClr val="7F6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7F6000"/>
              </a:solidFill>
              <a:latin typeface="Calibri"/>
              <a:ea typeface="Calibri"/>
              <a:cs typeface="Calibri"/>
              <a:sym typeface="Calibri"/>
            </a:endParaRPr>
          </a:p>
        </p:txBody>
      </p:sp>
      <p:grpSp>
        <p:nvGrpSpPr>
          <p:cNvPr id="97" name="Google Shape;97;g104b8bfd3c7_0_151"/>
          <p:cNvGrpSpPr/>
          <p:nvPr/>
        </p:nvGrpSpPr>
        <p:grpSpPr>
          <a:xfrm>
            <a:off x="14052230" y="400198"/>
            <a:ext cx="1117916" cy="779647"/>
            <a:chOff x="3051531" y="1516809"/>
            <a:chExt cx="390034" cy="296545"/>
          </a:xfrm>
        </p:grpSpPr>
        <p:sp>
          <p:nvSpPr>
            <p:cNvPr id="98" name="Google Shape;98;g104b8bfd3c7_0_151"/>
            <p:cNvSpPr/>
            <p:nvPr/>
          </p:nvSpPr>
          <p:spPr>
            <a:xfrm>
              <a:off x="3051531" y="1516809"/>
              <a:ext cx="389719" cy="296545"/>
            </a:xfrm>
            <a:custGeom>
              <a:rect b="b" l="l" r="r" t="t"/>
              <a:pathLst>
                <a:path extrusionOk="0" h="19806" w="26029">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104b8bfd3c7_0_151"/>
            <p:cNvSpPr/>
            <p:nvPr/>
          </p:nvSpPr>
          <p:spPr>
            <a:xfrm>
              <a:off x="3051531" y="1744391"/>
              <a:ext cx="389719" cy="68963"/>
            </a:xfrm>
            <a:custGeom>
              <a:rect b="b" l="l" r="r" t="t"/>
              <a:pathLst>
                <a:path extrusionOk="0" h="4606" w="26029">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104b8bfd3c7_0_151"/>
            <p:cNvSpPr/>
            <p:nvPr/>
          </p:nvSpPr>
          <p:spPr>
            <a:xfrm>
              <a:off x="3051531" y="1753838"/>
              <a:ext cx="389719" cy="59516"/>
            </a:xfrm>
            <a:custGeom>
              <a:rect b="b" l="l" r="r" t="t"/>
              <a:pathLst>
                <a:path extrusionOk="0" h="3975" w="26029">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104b8bfd3c7_0_151"/>
            <p:cNvSpPr/>
            <p:nvPr/>
          </p:nvSpPr>
          <p:spPr>
            <a:xfrm>
              <a:off x="3051846" y="1516809"/>
              <a:ext cx="389405" cy="65804"/>
            </a:xfrm>
            <a:custGeom>
              <a:rect b="b" l="l" r="r" t="t"/>
              <a:pathLst>
                <a:path extrusionOk="0" h="4395" w="26008">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104b8bfd3c7_0_151"/>
            <p:cNvSpPr/>
            <p:nvPr/>
          </p:nvSpPr>
          <p:spPr>
            <a:xfrm>
              <a:off x="3051846" y="1516809"/>
              <a:ext cx="389719" cy="56356"/>
            </a:xfrm>
            <a:custGeom>
              <a:rect b="b" l="l" r="r" t="t"/>
              <a:pathLst>
                <a:path extrusionOk="0" h="3764" w="26029">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104b8bfd3c7_0_151"/>
            <p:cNvSpPr/>
            <p:nvPr/>
          </p:nvSpPr>
          <p:spPr>
            <a:xfrm>
              <a:off x="3077973" y="1539148"/>
              <a:ext cx="15751" cy="11978"/>
            </a:xfrm>
            <a:custGeom>
              <a:rect b="b" l="l" r="r" t="t"/>
              <a:pathLst>
                <a:path extrusionOk="0" h="800" w="1052">
                  <a:moveTo>
                    <a:pt x="526" y="1"/>
                  </a:moveTo>
                  <a:cubicBezTo>
                    <a:pt x="1" y="1"/>
                    <a:pt x="1"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04b8bfd3c7_0_151"/>
            <p:cNvSpPr/>
            <p:nvPr/>
          </p:nvSpPr>
          <p:spPr>
            <a:xfrm>
              <a:off x="3100012" y="1539148"/>
              <a:ext cx="15751" cy="11978"/>
            </a:xfrm>
            <a:custGeom>
              <a:rect b="b" l="l" r="r" t="t"/>
              <a:pathLst>
                <a:path extrusionOk="0" h="800" w="1052">
                  <a:moveTo>
                    <a:pt x="526" y="1"/>
                  </a:moveTo>
                  <a:cubicBezTo>
                    <a:pt x="0" y="1"/>
                    <a:pt x="0"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104b8bfd3c7_0_151"/>
            <p:cNvSpPr/>
            <p:nvPr/>
          </p:nvSpPr>
          <p:spPr>
            <a:xfrm>
              <a:off x="3121737" y="1539148"/>
              <a:ext cx="15751" cy="11978"/>
            </a:xfrm>
            <a:custGeom>
              <a:rect b="b" l="l" r="r" t="t"/>
              <a:pathLst>
                <a:path extrusionOk="0" h="800" w="1052">
                  <a:moveTo>
                    <a:pt x="526" y="1"/>
                  </a:moveTo>
                  <a:cubicBezTo>
                    <a:pt x="0" y="1"/>
                    <a:pt x="0" y="800"/>
                    <a:pt x="526" y="800"/>
                  </a:cubicBezTo>
                  <a:cubicBezTo>
                    <a:pt x="1051" y="800"/>
                    <a:pt x="1051"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104b8bfd3c7_0_151"/>
            <p:cNvSpPr/>
            <p:nvPr/>
          </p:nvSpPr>
          <p:spPr>
            <a:xfrm>
              <a:off x="3336727" y="1539148"/>
              <a:ext cx="81226" cy="11978"/>
            </a:xfrm>
            <a:custGeom>
              <a:rect b="b" l="l" r="r" t="t"/>
              <a:pathLst>
                <a:path extrusionOk="0" h="800" w="5425">
                  <a:moveTo>
                    <a:pt x="526" y="1"/>
                  </a:moveTo>
                  <a:cubicBezTo>
                    <a:pt x="1" y="1"/>
                    <a:pt x="1" y="800"/>
                    <a:pt x="526" y="800"/>
                  </a:cubicBezTo>
                  <a:lnTo>
                    <a:pt x="4899" y="800"/>
                  </a:lnTo>
                  <a:cubicBezTo>
                    <a:pt x="5425" y="779"/>
                    <a:pt x="5425" y="1"/>
                    <a:pt x="4899"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104b8bfd3c7_0_151"/>
            <p:cNvSpPr/>
            <p:nvPr/>
          </p:nvSpPr>
          <p:spPr>
            <a:xfrm>
              <a:off x="3301153" y="1539148"/>
              <a:ext cx="30244" cy="11978"/>
            </a:xfrm>
            <a:custGeom>
              <a:rect b="b" l="l" r="r" t="t"/>
              <a:pathLst>
                <a:path extrusionOk="0" h="800" w="2020">
                  <a:moveTo>
                    <a:pt x="527" y="1"/>
                  </a:moveTo>
                  <a:cubicBezTo>
                    <a:pt x="1" y="1"/>
                    <a:pt x="1" y="800"/>
                    <a:pt x="527" y="800"/>
                  </a:cubicBezTo>
                  <a:lnTo>
                    <a:pt x="1494" y="800"/>
                  </a:lnTo>
                  <a:cubicBezTo>
                    <a:pt x="2019" y="779"/>
                    <a:pt x="2019" y="1"/>
                    <a:pt x="1494"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104b8bfd3c7_0_151"/>
            <p:cNvSpPr/>
            <p:nvPr/>
          </p:nvSpPr>
          <p:spPr>
            <a:xfrm>
              <a:off x="3170832" y="1608096"/>
              <a:ext cx="151432" cy="107667"/>
            </a:xfrm>
            <a:custGeom>
              <a:rect b="b" l="l" r="r" t="t"/>
              <a:pathLst>
                <a:path extrusionOk="0" h="7191" w="10114">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104b8bfd3c7_0_151"/>
            <p:cNvSpPr/>
            <p:nvPr/>
          </p:nvSpPr>
          <p:spPr>
            <a:xfrm>
              <a:off x="3170832" y="1608096"/>
              <a:ext cx="151432" cy="44079"/>
            </a:xfrm>
            <a:custGeom>
              <a:rect b="b" l="l" r="r" t="t"/>
              <a:pathLst>
                <a:path extrusionOk="0" h="2944" w="10114">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04b8bfd3c7_0_151"/>
            <p:cNvSpPr/>
            <p:nvPr/>
          </p:nvSpPr>
          <p:spPr>
            <a:xfrm>
              <a:off x="3227503" y="1642084"/>
              <a:ext cx="41878" cy="40007"/>
            </a:xfrm>
            <a:custGeom>
              <a:rect b="b" l="l" r="r" t="t"/>
              <a:pathLst>
                <a:path extrusionOk="0" h="2672" w="2797">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104b8bfd3c7_0_151"/>
            <p:cNvSpPr/>
            <p:nvPr/>
          </p:nvSpPr>
          <p:spPr>
            <a:xfrm>
              <a:off x="3087106" y="1776177"/>
              <a:ext cx="160865" cy="11679"/>
            </a:xfrm>
            <a:custGeom>
              <a:rect b="b" l="l" r="r" t="t"/>
              <a:pathLst>
                <a:path extrusionOk="0" h="780" w="10744">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104b8bfd3c7_0_151"/>
            <p:cNvSpPr/>
            <p:nvPr/>
          </p:nvSpPr>
          <p:spPr>
            <a:xfrm>
              <a:off x="3362540" y="1775563"/>
              <a:ext cx="46295" cy="11978"/>
            </a:xfrm>
            <a:custGeom>
              <a:rect b="b" l="l" r="r" t="t"/>
              <a:pathLst>
                <a:path extrusionOk="0" h="800" w="3092">
                  <a:moveTo>
                    <a:pt x="526" y="0"/>
                  </a:moveTo>
                  <a:cubicBezTo>
                    <a:pt x="1" y="0"/>
                    <a:pt x="1" y="799"/>
                    <a:pt x="526" y="799"/>
                  </a:cubicBezTo>
                  <a:lnTo>
                    <a:pt x="2566" y="799"/>
                  </a:lnTo>
                  <a:cubicBezTo>
                    <a:pt x="3091" y="799"/>
                    <a:pt x="3091" y="0"/>
                    <a:pt x="2566"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g104b8bfd3c7_0_151"/>
          <p:cNvSpPr txBox="1"/>
          <p:nvPr/>
        </p:nvSpPr>
        <p:spPr>
          <a:xfrm>
            <a:off x="15255650" y="505325"/>
            <a:ext cx="2392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u="sng">
                <a:solidFill>
                  <a:srgbClr val="FF0000"/>
                </a:solidFill>
                <a:latin typeface="Calibri"/>
                <a:ea typeface="Calibri"/>
                <a:cs typeface="Calibri"/>
                <a:sym typeface="Calibri"/>
                <a:hlinkClick r:id="rId5">
                  <a:extLst>
                    <a:ext uri="{A12FA001-AC4F-418D-AE19-62706E023703}">
                      <ahyp:hlinkClr val="tx"/>
                    </a:ext>
                  </a:extLst>
                </a:hlinkClick>
              </a:rPr>
              <a:t>Helpful video</a:t>
            </a:r>
            <a:endParaRPr sz="2500" u="sng">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aphicFrame>
        <p:nvGraphicFramePr>
          <p:cNvPr id="118" name="Google Shape;118;g104b8bfd3c7_0_18"/>
          <p:cNvGraphicFramePr/>
          <p:nvPr/>
        </p:nvGraphicFramePr>
        <p:xfrm>
          <a:off x="219125" y="82835"/>
          <a:ext cx="3000000" cy="3000000"/>
        </p:xfrm>
        <a:graphic>
          <a:graphicData uri="http://schemas.openxmlformats.org/drawingml/2006/table">
            <a:tbl>
              <a:tblPr>
                <a:noFill/>
                <a:tableStyleId>{F5AED82D-04B1-48FA-9C8E-557E0E5B94F6}</a:tableStyleId>
              </a:tblPr>
              <a:tblGrid>
                <a:gridCol w="4545900"/>
                <a:gridCol w="4169800"/>
                <a:gridCol w="3885725"/>
              </a:tblGrid>
              <a:tr h="635650">
                <a:tc gridSpan="3">
                  <a:txBody>
                    <a:bodyPr/>
                    <a:lstStyle/>
                    <a:p>
                      <a:pPr indent="0" lvl="0" marL="0" rtl="0" algn="ctr">
                        <a:spcBef>
                          <a:spcPts val="0"/>
                        </a:spcBef>
                        <a:spcAft>
                          <a:spcPts val="0"/>
                        </a:spcAft>
                        <a:buNone/>
                      </a:pPr>
                      <a:r>
                        <a:rPr lang="en-US" sz="3000">
                          <a:solidFill>
                            <a:srgbClr val="B45F06"/>
                          </a:solidFill>
                          <a:latin typeface="Comfortaa"/>
                          <a:ea typeface="Comfortaa"/>
                          <a:cs typeface="Comfortaa"/>
                          <a:sym typeface="Comfortaa"/>
                        </a:rPr>
                        <a:t>2-Axillary Artery</a:t>
                      </a:r>
                      <a:endParaRPr sz="3000">
                        <a:solidFill>
                          <a:srgbClr val="B45F06"/>
                        </a:solidFill>
                        <a:latin typeface="Comfortaa"/>
                        <a:ea typeface="Comfortaa"/>
                        <a:cs typeface="Comfortaa"/>
                        <a:sym typeface="Comfortaa"/>
                      </a:endParaRPr>
                    </a:p>
                  </a:txBody>
                  <a:tcPr marT="91425" marB="91425" marR="91425" marL="91425">
                    <a:solidFill>
                      <a:srgbClr val="F9CB9C"/>
                    </a:solidFill>
                  </a:tcPr>
                </a:tc>
                <a:tc hMerge="1"/>
                <a:tc hMerge="1"/>
              </a:tr>
              <a:tr h="590250">
                <a:tc>
                  <a:txBody>
                    <a:bodyPr/>
                    <a:lstStyle/>
                    <a:p>
                      <a:pPr indent="0" lvl="0" marL="0" rtl="0" algn="ctr">
                        <a:spcBef>
                          <a:spcPts val="0"/>
                        </a:spcBef>
                        <a:spcAft>
                          <a:spcPts val="0"/>
                        </a:spcAft>
                        <a:buNone/>
                      </a:pPr>
                      <a:r>
                        <a:rPr lang="en-US" sz="2700">
                          <a:solidFill>
                            <a:srgbClr val="B45F06"/>
                          </a:solidFill>
                          <a:latin typeface="Comfortaa"/>
                          <a:ea typeface="Comfortaa"/>
                          <a:cs typeface="Comfortaa"/>
                          <a:sym typeface="Comfortaa"/>
                        </a:rPr>
                        <a:t>1st part</a:t>
                      </a:r>
                      <a:endParaRPr sz="2700">
                        <a:solidFill>
                          <a:srgbClr val="B45F06"/>
                        </a:solidFill>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2700">
                          <a:solidFill>
                            <a:srgbClr val="B45F06"/>
                          </a:solidFill>
                          <a:latin typeface="Comfortaa"/>
                          <a:ea typeface="Comfortaa"/>
                          <a:cs typeface="Comfortaa"/>
                          <a:sym typeface="Comfortaa"/>
                        </a:rPr>
                        <a:t>2nd part</a:t>
                      </a:r>
                      <a:endParaRPr sz="2700">
                        <a:solidFill>
                          <a:srgbClr val="B45F06"/>
                        </a:solidFill>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2700">
                          <a:solidFill>
                            <a:srgbClr val="B45F06"/>
                          </a:solidFill>
                          <a:latin typeface="Comfortaa"/>
                          <a:ea typeface="Comfortaa"/>
                          <a:cs typeface="Comfortaa"/>
                          <a:sym typeface="Comfortaa"/>
                        </a:rPr>
                        <a:t>3rd part </a:t>
                      </a:r>
                      <a:endParaRPr sz="2700">
                        <a:solidFill>
                          <a:srgbClr val="B45F06"/>
                        </a:solidFill>
                        <a:latin typeface="Comfortaa"/>
                        <a:ea typeface="Comfortaa"/>
                        <a:cs typeface="Comfortaa"/>
                        <a:sym typeface="Comfortaa"/>
                      </a:endParaRPr>
                    </a:p>
                  </a:txBody>
                  <a:tcPr marT="91425" marB="91425" marR="91425" marL="91425">
                    <a:solidFill>
                      <a:srgbClr val="FCE5CD"/>
                    </a:solidFill>
                  </a:tcPr>
                </a:tc>
              </a:tr>
              <a:tr h="1377275">
                <a:tc>
                  <a:txBody>
                    <a:bodyPr/>
                    <a:lstStyle/>
                    <a:p>
                      <a:pPr indent="0" lvl="0" marL="0" rtl="0" algn="l">
                        <a:spcBef>
                          <a:spcPts val="0"/>
                        </a:spcBef>
                        <a:spcAft>
                          <a:spcPts val="0"/>
                        </a:spcAft>
                        <a:buNone/>
                      </a:pPr>
                      <a:r>
                        <a:rPr lang="en-US" sz="2000">
                          <a:latin typeface="Comfortaa"/>
                          <a:ea typeface="Comfortaa"/>
                          <a:cs typeface="Comfortaa"/>
                          <a:sym typeface="Comfortaa"/>
                        </a:rPr>
                        <a:t>-Extends from the lateral border of </a:t>
                      </a:r>
                      <a:r>
                        <a:rPr lang="en-US" sz="2000" u="sng">
                          <a:latin typeface="Comfortaa"/>
                          <a:ea typeface="Comfortaa"/>
                          <a:cs typeface="Comfortaa"/>
                          <a:sym typeface="Comfortaa"/>
                        </a:rPr>
                        <a:t>1st rib</a:t>
                      </a:r>
                      <a:r>
                        <a:rPr lang="en-US" sz="2000">
                          <a:latin typeface="Comfortaa"/>
                          <a:ea typeface="Comfortaa"/>
                          <a:cs typeface="Comfortaa"/>
                          <a:sym typeface="Comfortaa"/>
                        </a:rPr>
                        <a:t> to </a:t>
                      </a:r>
                      <a:r>
                        <a:rPr b="1" lang="en-US" sz="2000">
                          <a:latin typeface="Comfortaa"/>
                          <a:ea typeface="Comfortaa"/>
                          <a:cs typeface="Comfortaa"/>
                          <a:sym typeface="Comfortaa"/>
                        </a:rPr>
                        <a:t>upper border of the pectoralis minor muscle.</a:t>
                      </a:r>
                      <a:endParaRPr b="1" sz="20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1700">
                          <a:latin typeface="Comfortaa"/>
                          <a:ea typeface="Comfortaa"/>
                          <a:cs typeface="Comfortaa"/>
                          <a:sym typeface="Comfortaa"/>
                        </a:rPr>
                        <a:t>- Lies </a:t>
                      </a:r>
                      <a:r>
                        <a:rPr b="1" lang="en-US" sz="1700" u="sng">
                          <a:latin typeface="Comfortaa"/>
                          <a:ea typeface="Comfortaa"/>
                          <a:cs typeface="Comfortaa"/>
                          <a:sym typeface="Comfortaa"/>
                        </a:rPr>
                        <a:t>behind </a:t>
                      </a:r>
                      <a:r>
                        <a:rPr b="1" lang="en-US" sz="1700">
                          <a:latin typeface="Comfortaa"/>
                          <a:ea typeface="Comfortaa"/>
                          <a:cs typeface="Comfortaa"/>
                          <a:sym typeface="Comfortaa"/>
                        </a:rPr>
                        <a:t>the pectoralis minor</a:t>
                      </a:r>
                      <a:r>
                        <a:rPr lang="en-US" sz="1700">
                          <a:latin typeface="Comfortaa"/>
                          <a:ea typeface="Comfortaa"/>
                          <a:cs typeface="Comfortaa"/>
                          <a:sym typeface="Comfortaa"/>
                        </a:rPr>
                        <a:t> muscle.</a:t>
                      </a:r>
                      <a:endParaRPr sz="1700">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p>
                      <a:pPr indent="0" lvl="0" marL="0" rtl="0" algn="l">
                        <a:spcBef>
                          <a:spcPts val="0"/>
                        </a:spcBef>
                        <a:spcAft>
                          <a:spcPts val="0"/>
                        </a:spcAft>
                        <a:buNone/>
                      </a:pPr>
                      <a:r>
                        <a:t/>
                      </a:r>
                      <a:endParaRPr sz="22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1700">
                          <a:latin typeface="Comfortaa"/>
                          <a:ea typeface="Comfortaa"/>
                          <a:cs typeface="Comfortaa"/>
                          <a:sym typeface="Comfortaa"/>
                        </a:rPr>
                        <a:t>- Extends from the</a:t>
                      </a:r>
                      <a:r>
                        <a:rPr b="1" lang="en-US" sz="1700">
                          <a:latin typeface="Comfortaa"/>
                          <a:ea typeface="Comfortaa"/>
                          <a:cs typeface="Comfortaa"/>
                          <a:sym typeface="Comfortaa"/>
                        </a:rPr>
                        <a:t> </a:t>
                      </a:r>
                      <a:r>
                        <a:rPr b="1" lang="en-US" sz="1700" u="sng">
                          <a:latin typeface="Comfortaa"/>
                          <a:ea typeface="Comfortaa"/>
                          <a:cs typeface="Comfortaa"/>
                          <a:sym typeface="Comfortaa"/>
                        </a:rPr>
                        <a:t>lower border</a:t>
                      </a:r>
                      <a:r>
                        <a:rPr b="1" lang="en-US" sz="1700">
                          <a:latin typeface="Comfortaa"/>
                          <a:ea typeface="Comfortaa"/>
                          <a:cs typeface="Comfortaa"/>
                          <a:sym typeface="Comfortaa"/>
                        </a:rPr>
                        <a:t> of pectoralis minor</a:t>
                      </a:r>
                      <a:r>
                        <a:rPr lang="en-US" sz="1700">
                          <a:latin typeface="Comfortaa"/>
                          <a:ea typeface="Comfortaa"/>
                          <a:cs typeface="Comfortaa"/>
                          <a:sym typeface="Comfortaa"/>
                        </a:rPr>
                        <a:t> </a:t>
                      </a:r>
                      <a:r>
                        <a:rPr b="1" lang="en-US" sz="1700">
                          <a:latin typeface="Comfortaa"/>
                          <a:ea typeface="Comfortaa"/>
                          <a:cs typeface="Comfortaa"/>
                          <a:sym typeface="Comfortaa"/>
                        </a:rPr>
                        <a:t>muscle</a:t>
                      </a:r>
                      <a:r>
                        <a:rPr lang="en-US" sz="1700">
                          <a:latin typeface="Comfortaa"/>
                          <a:ea typeface="Comfortaa"/>
                          <a:cs typeface="Comfortaa"/>
                          <a:sym typeface="Comfortaa"/>
                        </a:rPr>
                        <a:t> to the </a:t>
                      </a:r>
                      <a:r>
                        <a:rPr b="1" lang="en-US" sz="1700">
                          <a:latin typeface="Comfortaa"/>
                          <a:ea typeface="Comfortaa"/>
                          <a:cs typeface="Comfortaa"/>
                          <a:sym typeface="Comfortaa"/>
                        </a:rPr>
                        <a:t>lower border teres major muscle.</a:t>
                      </a:r>
                      <a:endParaRPr b="1" sz="1700">
                        <a:latin typeface="Comfortaa"/>
                        <a:ea typeface="Comfortaa"/>
                        <a:cs typeface="Comfortaa"/>
                        <a:sym typeface="Comfortaa"/>
                      </a:endParaRPr>
                    </a:p>
                  </a:txBody>
                  <a:tcPr marT="91425" marB="91425" marR="91425" marL="91425"/>
                </a:tc>
              </a:tr>
              <a:tr h="4121825">
                <a:tc>
                  <a:txBody>
                    <a:bodyPr/>
                    <a:lstStyle/>
                    <a:p>
                      <a:pPr indent="0" lvl="0" marL="0" rtl="0" algn="l">
                        <a:spcBef>
                          <a:spcPts val="0"/>
                        </a:spcBef>
                        <a:spcAft>
                          <a:spcPts val="0"/>
                        </a:spcAft>
                        <a:buNone/>
                      </a:pPr>
                      <a:r>
                        <a:rPr lang="en-US" sz="2000">
                          <a:latin typeface="Comfortaa"/>
                          <a:ea typeface="Comfortaa"/>
                          <a:cs typeface="Comfortaa"/>
                          <a:sym typeface="Comfortaa"/>
                        </a:rPr>
                        <a:t>-Related: </a:t>
                      </a:r>
                      <a:endParaRPr sz="2000">
                        <a:latin typeface="Comfortaa"/>
                        <a:ea typeface="Comfortaa"/>
                        <a:cs typeface="Comfortaa"/>
                        <a:sym typeface="Comfortaa"/>
                      </a:endParaRPr>
                    </a:p>
                    <a:p>
                      <a:pPr indent="0" lvl="0" marL="0" rtl="0" algn="l">
                        <a:spcBef>
                          <a:spcPts val="0"/>
                        </a:spcBef>
                        <a:spcAft>
                          <a:spcPts val="0"/>
                        </a:spcAft>
                        <a:buNone/>
                      </a:pPr>
                      <a:r>
                        <a:rPr lang="en-US" sz="2000">
                          <a:latin typeface="Comfortaa"/>
                          <a:ea typeface="Comfortaa"/>
                          <a:cs typeface="Comfortaa"/>
                          <a:sym typeface="Comfortaa"/>
                        </a:rPr>
                        <a:t>1. </a:t>
                      </a:r>
                      <a:r>
                        <a:rPr b="1" lang="en-US" sz="2000" u="sng">
                          <a:latin typeface="Comfortaa"/>
                          <a:ea typeface="Comfortaa"/>
                          <a:cs typeface="Comfortaa"/>
                          <a:sym typeface="Comfortaa"/>
                        </a:rPr>
                        <a:t>Anteriorly</a:t>
                      </a:r>
                      <a:r>
                        <a:rPr lang="en-US" sz="2000">
                          <a:latin typeface="Comfortaa"/>
                          <a:ea typeface="Comfortaa"/>
                          <a:cs typeface="Comfortaa"/>
                          <a:sym typeface="Comfortaa"/>
                        </a:rPr>
                        <a:t>: to the pectoralis major muscle, </a:t>
                      </a:r>
                      <a:r>
                        <a:rPr lang="en-US" sz="2000">
                          <a:solidFill>
                            <a:srgbClr val="C27BA0"/>
                          </a:solidFill>
                          <a:latin typeface="Comfortaa"/>
                          <a:ea typeface="Comfortaa"/>
                          <a:cs typeface="Comfortaa"/>
                          <a:sym typeface="Comfortaa"/>
                        </a:rPr>
                        <a:t>skin, and crossed by the cephalic vein.</a:t>
                      </a:r>
                      <a:endParaRPr sz="2000">
                        <a:solidFill>
                          <a:srgbClr val="C27BA0"/>
                        </a:solidFill>
                        <a:latin typeface="Comfortaa"/>
                        <a:ea typeface="Comfortaa"/>
                        <a:cs typeface="Comfortaa"/>
                        <a:sym typeface="Comfortaa"/>
                      </a:endParaRPr>
                    </a:p>
                    <a:p>
                      <a:pPr indent="0" lvl="0" marL="0" rtl="0" algn="l">
                        <a:spcBef>
                          <a:spcPts val="0"/>
                        </a:spcBef>
                        <a:spcAft>
                          <a:spcPts val="0"/>
                        </a:spcAft>
                        <a:buNone/>
                      </a:pPr>
                      <a:r>
                        <a:rPr lang="en-US" sz="2000">
                          <a:solidFill>
                            <a:schemeClr val="dk1"/>
                          </a:solidFill>
                          <a:latin typeface="Comfortaa"/>
                          <a:ea typeface="Comfortaa"/>
                          <a:cs typeface="Comfortaa"/>
                          <a:sym typeface="Comfortaa"/>
                        </a:rPr>
                        <a:t>2. </a:t>
                      </a:r>
                      <a:r>
                        <a:rPr b="1" lang="en-US" sz="2000" u="sng">
                          <a:solidFill>
                            <a:schemeClr val="dk1"/>
                          </a:solidFill>
                          <a:latin typeface="Comfortaa"/>
                          <a:ea typeface="Comfortaa"/>
                          <a:cs typeface="Comfortaa"/>
                          <a:sym typeface="Comfortaa"/>
                        </a:rPr>
                        <a:t>Posteriorly</a:t>
                      </a:r>
                      <a:r>
                        <a:rPr lang="en-US" sz="2000">
                          <a:solidFill>
                            <a:schemeClr val="dk1"/>
                          </a:solidFill>
                          <a:latin typeface="Comfortaa"/>
                          <a:ea typeface="Comfortaa"/>
                          <a:cs typeface="Comfortaa"/>
                          <a:sym typeface="Comfortaa"/>
                        </a:rPr>
                        <a:t>: The long thoracic nerve.</a:t>
                      </a:r>
                      <a:endParaRPr sz="2000">
                        <a:solidFill>
                          <a:schemeClr val="dk1"/>
                        </a:solidFill>
                        <a:latin typeface="Comfortaa"/>
                        <a:ea typeface="Comfortaa"/>
                        <a:cs typeface="Comfortaa"/>
                        <a:sym typeface="Comfortaa"/>
                      </a:endParaRPr>
                    </a:p>
                    <a:p>
                      <a:pPr indent="0" lvl="0" marL="0" rtl="0" algn="l">
                        <a:spcBef>
                          <a:spcPts val="0"/>
                        </a:spcBef>
                        <a:spcAft>
                          <a:spcPts val="0"/>
                        </a:spcAft>
                        <a:buNone/>
                      </a:pPr>
                      <a:r>
                        <a:rPr lang="en-US" sz="2000">
                          <a:latin typeface="Comfortaa"/>
                          <a:ea typeface="Comfortaa"/>
                          <a:cs typeface="Comfortaa"/>
                          <a:sym typeface="Comfortaa"/>
                        </a:rPr>
                        <a:t>3. </a:t>
                      </a:r>
                      <a:r>
                        <a:rPr b="1" lang="en-US" sz="2000" u="sng">
                          <a:latin typeface="Comfortaa"/>
                          <a:ea typeface="Comfortaa"/>
                          <a:cs typeface="Comfortaa"/>
                          <a:sym typeface="Comfortaa"/>
                        </a:rPr>
                        <a:t>Laterally</a:t>
                      </a:r>
                      <a:r>
                        <a:rPr lang="en-US" sz="2000">
                          <a:latin typeface="Comfortaa"/>
                          <a:ea typeface="Comfortaa"/>
                          <a:cs typeface="Comfortaa"/>
                          <a:sym typeface="Comfortaa"/>
                        </a:rPr>
                        <a:t>: the three cords of the brachial plexus.</a:t>
                      </a:r>
                      <a:endParaRPr sz="2000">
                        <a:latin typeface="Comfortaa"/>
                        <a:ea typeface="Comfortaa"/>
                        <a:cs typeface="Comfortaa"/>
                        <a:sym typeface="Comfortaa"/>
                      </a:endParaRPr>
                    </a:p>
                    <a:p>
                      <a:pPr indent="0" lvl="0" marL="0" rtl="0" algn="l">
                        <a:spcBef>
                          <a:spcPts val="0"/>
                        </a:spcBef>
                        <a:spcAft>
                          <a:spcPts val="0"/>
                        </a:spcAft>
                        <a:buNone/>
                      </a:pPr>
                      <a:r>
                        <a:rPr lang="en-US" sz="2000">
                          <a:latin typeface="Comfortaa"/>
                          <a:ea typeface="Comfortaa"/>
                          <a:cs typeface="Comfortaa"/>
                          <a:sym typeface="Comfortaa"/>
                        </a:rPr>
                        <a:t>4. </a:t>
                      </a:r>
                      <a:r>
                        <a:rPr b="1" lang="en-US" sz="2000" u="sng">
                          <a:latin typeface="Comfortaa"/>
                          <a:ea typeface="Comfortaa"/>
                          <a:cs typeface="Comfortaa"/>
                          <a:sym typeface="Comfortaa"/>
                        </a:rPr>
                        <a:t>medially</a:t>
                      </a:r>
                      <a:r>
                        <a:rPr b="1" lang="en-US" sz="2000">
                          <a:latin typeface="Comfortaa"/>
                          <a:ea typeface="Comfortaa"/>
                          <a:cs typeface="Comfortaa"/>
                          <a:sym typeface="Comfortaa"/>
                        </a:rPr>
                        <a:t>: </a:t>
                      </a:r>
                      <a:r>
                        <a:rPr lang="en-US" sz="2000">
                          <a:solidFill>
                            <a:srgbClr val="C27BA0"/>
                          </a:solidFill>
                          <a:latin typeface="Comfortaa"/>
                          <a:ea typeface="Comfortaa"/>
                          <a:cs typeface="Comfortaa"/>
                          <a:sym typeface="Comfortaa"/>
                        </a:rPr>
                        <a:t>the axillary vein</a:t>
                      </a:r>
                      <a:endParaRPr sz="2000">
                        <a:solidFill>
                          <a:srgbClr val="C27BA0"/>
                        </a:solidFill>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300">
                          <a:latin typeface="Comfortaa"/>
                          <a:ea typeface="Comfortaa"/>
                          <a:cs typeface="Comfortaa"/>
                          <a:sym typeface="Comfortaa"/>
                        </a:rPr>
                        <a:t>-Related:</a:t>
                      </a:r>
                      <a:endParaRPr sz="2300">
                        <a:latin typeface="Comfortaa"/>
                        <a:ea typeface="Comfortaa"/>
                        <a:cs typeface="Comfortaa"/>
                        <a:sym typeface="Comfortaa"/>
                      </a:endParaRPr>
                    </a:p>
                    <a:p>
                      <a:pPr indent="0" lvl="0" marL="0" rtl="0" algn="l">
                        <a:spcBef>
                          <a:spcPts val="0"/>
                        </a:spcBef>
                        <a:spcAft>
                          <a:spcPts val="0"/>
                        </a:spcAft>
                        <a:buNone/>
                      </a:pPr>
                      <a:r>
                        <a:rPr lang="en-US" sz="1600">
                          <a:solidFill>
                            <a:schemeClr val="dk1"/>
                          </a:solidFill>
                          <a:latin typeface="Comfortaa"/>
                          <a:ea typeface="Comfortaa"/>
                          <a:cs typeface="Comfortaa"/>
                          <a:sym typeface="Comfortaa"/>
                        </a:rPr>
                        <a:t> </a:t>
                      </a:r>
                      <a:r>
                        <a:rPr lang="en-US" sz="1800">
                          <a:solidFill>
                            <a:schemeClr val="dk1"/>
                          </a:solidFill>
                          <a:latin typeface="Comfortaa"/>
                          <a:ea typeface="Comfortaa"/>
                          <a:cs typeface="Comfortaa"/>
                          <a:sym typeface="Comfortaa"/>
                        </a:rPr>
                        <a:t>1.</a:t>
                      </a:r>
                      <a:r>
                        <a:rPr b="1" lang="en-US" sz="1800" u="sng">
                          <a:solidFill>
                            <a:schemeClr val="dk1"/>
                          </a:solidFill>
                          <a:latin typeface="Comfortaa"/>
                          <a:ea typeface="Comfortaa"/>
                          <a:cs typeface="Comfortaa"/>
                          <a:sym typeface="Comfortaa"/>
                        </a:rPr>
                        <a:t>Anteriorly</a:t>
                      </a:r>
                      <a:r>
                        <a:rPr lang="en-US" sz="1800">
                          <a:solidFill>
                            <a:schemeClr val="dk1"/>
                          </a:solidFill>
                          <a:latin typeface="Comfortaa"/>
                          <a:ea typeface="Comfortaa"/>
                          <a:cs typeface="Comfortaa"/>
                          <a:sym typeface="Comfortaa"/>
                        </a:rPr>
                        <a:t>: the pectoralis minor,</a:t>
                      </a:r>
                      <a:r>
                        <a:rPr lang="en-US" sz="1800">
                          <a:solidFill>
                            <a:srgbClr val="FF0000"/>
                          </a:solidFill>
                          <a:latin typeface="Comfortaa"/>
                          <a:ea typeface="Comfortaa"/>
                          <a:cs typeface="Comfortaa"/>
                          <a:sym typeface="Comfortaa"/>
                        </a:rPr>
                        <a:t> </a:t>
                      </a:r>
                      <a:r>
                        <a:rPr lang="en-US" sz="1800">
                          <a:solidFill>
                            <a:schemeClr val="dk1"/>
                          </a:solidFill>
                          <a:latin typeface="Comfortaa"/>
                          <a:ea typeface="Comfortaa"/>
                          <a:cs typeface="Comfortaa"/>
                          <a:sym typeface="Comfortaa"/>
                        </a:rPr>
                        <a:t>the pectoralis major muscle, and, skin.</a:t>
                      </a:r>
                      <a:endParaRPr sz="1800">
                        <a:solidFill>
                          <a:schemeClr val="dk1"/>
                        </a:solidFill>
                        <a:latin typeface="Comfortaa"/>
                        <a:ea typeface="Comfortaa"/>
                        <a:cs typeface="Comfortaa"/>
                        <a:sym typeface="Comfortaa"/>
                      </a:endParaRPr>
                    </a:p>
                    <a:p>
                      <a:pPr indent="0" lvl="0" marL="0" rtl="0" algn="l">
                        <a:spcBef>
                          <a:spcPts val="480"/>
                        </a:spcBef>
                        <a:spcAft>
                          <a:spcPts val="0"/>
                        </a:spcAft>
                        <a:buNone/>
                      </a:pPr>
                      <a:r>
                        <a:rPr lang="en-US" sz="1800">
                          <a:solidFill>
                            <a:schemeClr val="dk1"/>
                          </a:solidFill>
                          <a:latin typeface="Comfortaa"/>
                          <a:ea typeface="Comfortaa"/>
                          <a:cs typeface="Comfortaa"/>
                          <a:sym typeface="Comfortaa"/>
                        </a:rPr>
                        <a:t>2.</a:t>
                      </a:r>
                      <a:r>
                        <a:rPr b="1" lang="en-US" sz="1800" u="sng">
                          <a:solidFill>
                            <a:schemeClr val="dk1"/>
                          </a:solidFill>
                          <a:latin typeface="Comfortaa"/>
                          <a:ea typeface="Comfortaa"/>
                          <a:cs typeface="Comfortaa"/>
                          <a:sym typeface="Comfortaa"/>
                        </a:rPr>
                        <a:t>Posteriorly</a:t>
                      </a:r>
                      <a:r>
                        <a:rPr lang="en-US" sz="1800">
                          <a:solidFill>
                            <a:schemeClr val="dk1"/>
                          </a:solidFill>
                          <a:latin typeface="Comfortaa"/>
                          <a:ea typeface="Comfortaa"/>
                          <a:cs typeface="Comfortaa"/>
                          <a:sym typeface="Comfortaa"/>
                        </a:rPr>
                        <a:t>: the posterior cord of the brachial plexus, the subscapular muscles and, shoulder joint.</a:t>
                      </a:r>
                      <a:endParaRPr sz="1800">
                        <a:solidFill>
                          <a:schemeClr val="dk1"/>
                        </a:solidFill>
                        <a:latin typeface="Comfortaa"/>
                        <a:ea typeface="Comfortaa"/>
                        <a:cs typeface="Comfortaa"/>
                        <a:sym typeface="Comfortaa"/>
                      </a:endParaRPr>
                    </a:p>
                    <a:p>
                      <a:pPr indent="0" lvl="0" marL="0" rtl="0" algn="l">
                        <a:spcBef>
                          <a:spcPts val="480"/>
                        </a:spcBef>
                        <a:spcAft>
                          <a:spcPts val="0"/>
                        </a:spcAft>
                        <a:buNone/>
                      </a:pPr>
                      <a:r>
                        <a:rPr lang="en-US" sz="1800">
                          <a:solidFill>
                            <a:schemeClr val="dk1"/>
                          </a:solidFill>
                          <a:latin typeface="Comfortaa"/>
                          <a:ea typeface="Comfortaa"/>
                          <a:cs typeface="Comfortaa"/>
                          <a:sym typeface="Comfortaa"/>
                        </a:rPr>
                        <a:t>3.</a:t>
                      </a:r>
                      <a:r>
                        <a:rPr b="1" lang="en-US" sz="1800" u="sng">
                          <a:solidFill>
                            <a:schemeClr val="dk1"/>
                          </a:solidFill>
                          <a:latin typeface="Comfortaa"/>
                          <a:ea typeface="Comfortaa"/>
                          <a:cs typeface="Comfortaa"/>
                          <a:sym typeface="Comfortaa"/>
                        </a:rPr>
                        <a:t>Laterally</a:t>
                      </a:r>
                      <a:r>
                        <a:rPr lang="en-US" sz="1800">
                          <a:solidFill>
                            <a:schemeClr val="dk1"/>
                          </a:solidFill>
                          <a:latin typeface="Comfortaa"/>
                          <a:ea typeface="Comfortaa"/>
                          <a:cs typeface="Comfortaa"/>
                          <a:sym typeface="Comfortaa"/>
                        </a:rPr>
                        <a:t>: the lateral cord of the brachial plexus, </a:t>
                      </a:r>
                      <a:endParaRPr sz="1800">
                        <a:solidFill>
                          <a:schemeClr val="dk1"/>
                        </a:solidFill>
                        <a:latin typeface="Comfortaa"/>
                        <a:ea typeface="Comfortaa"/>
                        <a:cs typeface="Comfortaa"/>
                        <a:sym typeface="Comfortaa"/>
                      </a:endParaRPr>
                    </a:p>
                    <a:p>
                      <a:pPr indent="0" lvl="0" marL="0" rtl="0" algn="l">
                        <a:spcBef>
                          <a:spcPts val="480"/>
                        </a:spcBef>
                        <a:spcAft>
                          <a:spcPts val="0"/>
                        </a:spcAft>
                        <a:buNone/>
                      </a:pPr>
                      <a:r>
                        <a:rPr lang="en-US" sz="1800">
                          <a:solidFill>
                            <a:schemeClr val="dk1"/>
                          </a:solidFill>
                          <a:latin typeface="Comfortaa"/>
                          <a:ea typeface="Comfortaa"/>
                          <a:cs typeface="Comfortaa"/>
                          <a:sym typeface="Comfortaa"/>
                        </a:rPr>
                        <a:t>4.</a:t>
                      </a:r>
                      <a:r>
                        <a:rPr b="1" lang="en-US" sz="1800" u="sng">
                          <a:solidFill>
                            <a:schemeClr val="dk1"/>
                          </a:solidFill>
                          <a:latin typeface="Comfortaa"/>
                          <a:ea typeface="Comfortaa"/>
                          <a:cs typeface="Comfortaa"/>
                          <a:sym typeface="Comfortaa"/>
                        </a:rPr>
                        <a:t>Medially</a:t>
                      </a:r>
                      <a:r>
                        <a:rPr lang="en-US" sz="1800">
                          <a:solidFill>
                            <a:schemeClr val="dk1"/>
                          </a:solidFill>
                          <a:latin typeface="Comfortaa"/>
                          <a:ea typeface="Comfortaa"/>
                          <a:cs typeface="Comfortaa"/>
                          <a:sym typeface="Comfortaa"/>
                        </a:rPr>
                        <a:t>: the medial cord of the brachial plexus, and the axillary vein.</a:t>
                      </a:r>
                      <a:endParaRPr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300">
                          <a:latin typeface="Comfortaa"/>
                          <a:ea typeface="Comfortaa"/>
                          <a:cs typeface="Comfortaa"/>
                          <a:sym typeface="Comfortaa"/>
                        </a:rPr>
                        <a:t> </a:t>
                      </a:r>
                      <a:r>
                        <a:rPr lang="en-US" sz="2000">
                          <a:latin typeface="Comfortaa"/>
                          <a:ea typeface="Comfortaa"/>
                          <a:cs typeface="Comfortaa"/>
                          <a:sym typeface="Comfortaa"/>
                        </a:rPr>
                        <a:t>-Related:</a:t>
                      </a:r>
                      <a:endParaRPr sz="2000">
                        <a:latin typeface="Comfortaa"/>
                        <a:ea typeface="Comfortaa"/>
                        <a:cs typeface="Comfortaa"/>
                        <a:sym typeface="Comfortaa"/>
                      </a:endParaRPr>
                    </a:p>
                    <a:p>
                      <a:pPr indent="0" lvl="0" marL="0" rtl="0" algn="l">
                        <a:spcBef>
                          <a:spcPts val="400"/>
                        </a:spcBef>
                        <a:spcAft>
                          <a:spcPts val="0"/>
                        </a:spcAft>
                        <a:buNone/>
                      </a:pPr>
                      <a:r>
                        <a:rPr lang="en-US" sz="1600">
                          <a:solidFill>
                            <a:schemeClr val="dk1"/>
                          </a:solidFill>
                          <a:latin typeface="Comfortaa"/>
                          <a:ea typeface="Comfortaa"/>
                          <a:cs typeface="Comfortaa"/>
                          <a:sym typeface="Comfortaa"/>
                        </a:rPr>
                        <a:t>1.</a:t>
                      </a:r>
                      <a:r>
                        <a:rPr b="1" lang="en-US" sz="1600" u="sng">
                          <a:solidFill>
                            <a:schemeClr val="dk1"/>
                          </a:solidFill>
                          <a:latin typeface="Comfortaa"/>
                          <a:ea typeface="Comfortaa"/>
                          <a:cs typeface="Comfortaa"/>
                          <a:sym typeface="Comfortaa"/>
                        </a:rPr>
                        <a:t>Anteriorly</a:t>
                      </a:r>
                      <a:r>
                        <a:rPr lang="en-US" sz="1600">
                          <a:solidFill>
                            <a:schemeClr val="dk1"/>
                          </a:solidFill>
                          <a:latin typeface="Comfortaa"/>
                          <a:ea typeface="Comfortaa"/>
                          <a:cs typeface="Comfortaa"/>
                          <a:sym typeface="Comfortaa"/>
                        </a:rPr>
                        <a:t>:</a:t>
                      </a:r>
                      <a:r>
                        <a:rPr lang="en-US" sz="1600">
                          <a:solidFill>
                            <a:srgbClr val="FF0000"/>
                          </a:solidFill>
                          <a:latin typeface="Comfortaa"/>
                          <a:ea typeface="Comfortaa"/>
                          <a:cs typeface="Comfortaa"/>
                          <a:sym typeface="Comfortaa"/>
                        </a:rPr>
                        <a:t> </a:t>
                      </a:r>
                      <a:r>
                        <a:rPr lang="en-US" sz="1600">
                          <a:solidFill>
                            <a:schemeClr val="dk1"/>
                          </a:solidFill>
                          <a:latin typeface="Comfortaa"/>
                          <a:ea typeface="Comfortaa"/>
                          <a:cs typeface="Comfortaa"/>
                          <a:sym typeface="Comfortaa"/>
                        </a:rPr>
                        <a:t>the pectoralis major muscle, lower down crossed by medial root of the median nerve</a:t>
                      </a:r>
                      <a:endParaRPr sz="1600">
                        <a:solidFill>
                          <a:schemeClr val="dk1"/>
                        </a:solidFill>
                        <a:latin typeface="Comfortaa"/>
                        <a:ea typeface="Comfortaa"/>
                        <a:cs typeface="Comfortaa"/>
                        <a:sym typeface="Comfortaa"/>
                      </a:endParaRPr>
                    </a:p>
                    <a:p>
                      <a:pPr indent="0" lvl="0" marL="0" rtl="0" algn="l">
                        <a:spcBef>
                          <a:spcPts val="400"/>
                        </a:spcBef>
                        <a:spcAft>
                          <a:spcPts val="0"/>
                        </a:spcAft>
                        <a:buNone/>
                      </a:pPr>
                      <a:r>
                        <a:rPr b="1" lang="en-US" sz="1600" u="sng">
                          <a:solidFill>
                            <a:schemeClr val="dk1"/>
                          </a:solidFill>
                          <a:latin typeface="Comfortaa"/>
                          <a:ea typeface="Comfortaa"/>
                          <a:cs typeface="Comfortaa"/>
                          <a:sym typeface="Comfortaa"/>
                        </a:rPr>
                        <a:t>2.Posteriorly</a:t>
                      </a:r>
                      <a:r>
                        <a:rPr lang="en-US" sz="1600">
                          <a:solidFill>
                            <a:schemeClr val="dk1"/>
                          </a:solidFill>
                          <a:latin typeface="Comfortaa"/>
                          <a:ea typeface="Comfortaa"/>
                          <a:cs typeface="Comfortaa"/>
                          <a:sym typeface="Comfortaa"/>
                        </a:rPr>
                        <a:t>: the subscapular, latissimus dorsi, and the teres major muscles and, the axillary and radial nerves.</a:t>
                      </a:r>
                      <a:endParaRPr sz="1600">
                        <a:solidFill>
                          <a:schemeClr val="dk1"/>
                        </a:solidFill>
                        <a:latin typeface="Comfortaa"/>
                        <a:ea typeface="Comfortaa"/>
                        <a:cs typeface="Comfortaa"/>
                        <a:sym typeface="Comfortaa"/>
                      </a:endParaRPr>
                    </a:p>
                    <a:p>
                      <a:pPr indent="0" lvl="0" marL="0" rtl="0" algn="l">
                        <a:spcBef>
                          <a:spcPts val="400"/>
                        </a:spcBef>
                        <a:spcAft>
                          <a:spcPts val="0"/>
                        </a:spcAft>
                        <a:buNone/>
                      </a:pPr>
                      <a:r>
                        <a:rPr b="1" lang="en-US" sz="1600" u="sng">
                          <a:solidFill>
                            <a:schemeClr val="dk1"/>
                          </a:solidFill>
                          <a:latin typeface="Comfortaa"/>
                          <a:ea typeface="Comfortaa"/>
                          <a:cs typeface="Comfortaa"/>
                          <a:sym typeface="Comfortaa"/>
                        </a:rPr>
                        <a:t>3.Laterally</a:t>
                      </a:r>
                      <a:r>
                        <a:rPr lang="en-US" sz="1600">
                          <a:solidFill>
                            <a:schemeClr val="dk1"/>
                          </a:solidFill>
                          <a:latin typeface="Comfortaa"/>
                          <a:ea typeface="Comfortaa"/>
                          <a:cs typeface="Comfortaa"/>
                          <a:sym typeface="Comfortaa"/>
                        </a:rPr>
                        <a:t>: the coracobrachialis, biceps, and humerus, lateral root of the median nerve and musculocutaneous nerves</a:t>
                      </a:r>
                      <a:endParaRPr sz="1600">
                        <a:solidFill>
                          <a:schemeClr val="dk1"/>
                        </a:solidFill>
                        <a:latin typeface="Comfortaa"/>
                        <a:ea typeface="Comfortaa"/>
                        <a:cs typeface="Comfortaa"/>
                        <a:sym typeface="Comfortaa"/>
                      </a:endParaRPr>
                    </a:p>
                    <a:p>
                      <a:pPr indent="0" lvl="0" marL="0" rtl="0" algn="l">
                        <a:spcBef>
                          <a:spcPts val="400"/>
                        </a:spcBef>
                        <a:spcAft>
                          <a:spcPts val="0"/>
                        </a:spcAft>
                        <a:buNone/>
                      </a:pPr>
                      <a:r>
                        <a:rPr lang="en-US" sz="1600">
                          <a:solidFill>
                            <a:schemeClr val="dk1"/>
                          </a:solidFill>
                          <a:latin typeface="Comfortaa"/>
                          <a:ea typeface="Comfortaa"/>
                          <a:cs typeface="Comfortaa"/>
                          <a:sym typeface="Comfortaa"/>
                        </a:rPr>
                        <a:t>4.</a:t>
                      </a:r>
                      <a:r>
                        <a:rPr b="1" lang="en-US" sz="1600" u="sng">
                          <a:solidFill>
                            <a:schemeClr val="dk1"/>
                          </a:solidFill>
                          <a:latin typeface="Comfortaa"/>
                          <a:ea typeface="Comfortaa"/>
                          <a:cs typeface="Comfortaa"/>
                          <a:sym typeface="Comfortaa"/>
                        </a:rPr>
                        <a:t>Medially</a:t>
                      </a:r>
                      <a:r>
                        <a:rPr lang="en-US" sz="1600">
                          <a:solidFill>
                            <a:schemeClr val="dk1"/>
                          </a:solidFill>
                          <a:latin typeface="Comfortaa"/>
                          <a:ea typeface="Comfortaa"/>
                          <a:cs typeface="Comfortaa"/>
                          <a:sym typeface="Comfortaa"/>
                        </a:rPr>
                        <a:t>: the ulnar nerve, the axillary vein, and, the medial cutaneous nerve of the arm.</a:t>
                      </a:r>
                      <a:endParaRPr sz="1600">
                        <a:latin typeface="Comfortaa"/>
                        <a:ea typeface="Comfortaa"/>
                        <a:cs typeface="Comfortaa"/>
                        <a:sym typeface="Comfortaa"/>
                      </a:endParaRPr>
                    </a:p>
                  </a:txBody>
                  <a:tcPr marT="91425" marB="91425" marR="91425" marL="91425"/>
                </a:tc>
              </a:tr>
              <a:tr h="2782975">
                <a:tc>
                  <a:txBody>
                    <a:bodyPr/>
                    <a:lstStyle/>
                    <a:p>
                      <a:pPr indent="0" lvl="0" marL="0" rtl="0" algn="l">
                        <a:spcBef>
                          <a:spcPts val="0"/>
                        </a:spcBef>
                        <a:spcAft>
                          <a:spcPts val="0"/>
                        </a:spcAft>
                        <a:buNone/>
                      </a:pPr>
                      <a:r>
                        <a:rPr lang="en-US" sz="2300">
                          <a:latin typeface="Comfortaa"/>
                          <a:ea typeface="Comfortaa"/>
                          <a:cs typeface="Comfortaa"/>
                          <a:sym typeface="Comfortaa"/>
                        </a:rPr>
                        <a:t>- It gives </a:t>
                      </a:r>
                      <a:r>
                        <a:rPr b="1" lang="en-US" sz="2300">
                          <a:latin typeface="Comfortaa"/>
                          <a:ea typeface="Comfortaa"/>
                          <a:cs typeface="Comfortaa"/>
                          <a:sym typeface="Comfortaa"/>
                        </a:rPr>
                        <a:t>ONE </a:t>
                      </a:r>
                      <a:r>
                        <a:rPr lang="en-US" sz="2300">
                          <a:latin typeface="Comfortaa"/>
                          <a:ea typeface="Comfortaa"/>
                          <a:cs typeface="Comfortaa"/>
                          <a:sym typeface="Comfortaa"/>
                        </a:rPr>
                        <a:t>branch:</a:t>
                      </a:r>
                      <a:endParaRPr sz="2300">
                        <a:latin typeface="Comfortaa"/>
                        <a:ea typeface="Comfortaa"/>
                        <a:cs typeface="Comfortaa"/>
                        <a:sym typeface="Comfortaa"/>
                      </a:endParaRPr>
                    </a:p>
                    <a:p>
                      <a:pPr indent="0" lvl="0" marL="0" rtl="0" algn="l">
                        <a:spcBef>
                          <a:spcPts val="0"/>
                        </a:spcBef>
                        <a:spcAft>
                          <a:spcPts val="0"/>
                        </a:spcAft>
                        <a:buNone/>
                      </a:pPr>
                      <a:r>
                        <a:rPr lang="en-US" sz="2300">
                          <a:latin typeface="Comfortaa"/>
                          <a:ea typeface="Comfortaa"/>
                          <a:cs typeface="Comfortaa"/>
                          <a:sym typeface="Comfortaa"/>
                        </a:rPr>
                        <a:t> </a:t>
                      </a:r>
                      <a:endParaRPr sz="2300">
                        <a:latin typeface="Comfortaa"/>
                        <a:ea typeface="Comfortaa"/>
                        <a:cs typeface="Comfortaa"/>
                        <a:sym typeface="Comfortaa"/>
                      </a:endParaRPr>
                    </a:p>
                    <a:p>
                      <a:pPr indent="0" lvl="0" marL="0" rtl="0" algn="l">
                        <a:spcBef>
                          <a:spcPts val="0"/>
                        </a:spcBef>
                        <a:spcAft>
                          <a:spcPts val="0"/>
                        </a:spcAft>
                        <a:buNone/>
                      </a:pPr>
                      <a:r>
                        <a:rPr lang="en-US" sz="2300">
                          <a:solidFill>
                            <a:srgbClr val="FF0000"/>
                          </a:solidFill>
                          <a:latin typeface="Comfortaa"/>
                          <a:ea typeface="Comfortaa"/>
                          <a:cs typeface="Comfortaa"/>
                          <a:sym typeface="Comfortaa"/>
                        </a:rPr>
                        <a:t>Highest thoracic artery</a:t>
                      </a:r>
                      <a:endParaRPr sz="2300">
                        <a:solidFill>
                          <a:srgbClr val="FF0000"/>
                        </a:solidFill>
                        <a:latin typeface="Comfortaa"/>
                        <a:ea typeface="Comfortaa"/>
                        <a:cs typeface="Comfortaa"/>
                        <a:sym typeface="Comfortaa"/>
                      </a:endParaRPr>
                    </a:p>
                    <a:p>
                      <a:pPr indent="0" lvl="0" marL="0" rtl="0" algn="l">
                        <a:spcBef>
                          <a:spcPts val="0"/>
                        </a:spcBef>
                        <a:spcAft>
                          <a:spcPts val="0"/>
                        </a:spcAft>
                        <a:buNone/>
                      </a:pPr>
                      <a:r>
                        <a:rPr lang="en-US" sz="2300">
                          <a:solidFill>
                            <a:srgbClr val="999999"/>
                          </a:solidFill>
                          <a:latin typeface="Comfortaa"/>
                          <a:ea typeface="Comfortaa"/>
                          <a:cs typeface="Comfortaa"/>
                          <a:sym typeface="Comfortaa"/>
                        </a:rPr>
                        <a:t>(also called superior)</a:t>
                      </a:r>
                      <a:endParaRPr sz="2300">
                        <a:solidFill>
                          <a:srgbClr val="999999"/>
                        </a:solidFill>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300">
                          <a:latin typeface="Comfortaa"/>
                          <a:ea typeface="Comfortaa"/>
                          <a:cs typeface="Comfortaa"/>
                          <a:sym typeface="Comfortaa"/>
                        </a:rPr>
                        <a:t> -It gives </a:t>
                      </a:r>
                      <a:r>
                        <a:rPr b="1" lang="en-US" sz="2300">
                          <a:latin typeface="Comfortaa"/>
                          <a:ea typeface="Comfortaa"/>
                          <a:cs typeface="Comfortaa"/>
                          <a:sym typeface="Comfortaa"/>
                        </a:rPr>
                        <a:t>TWO </a:t>
                      </a:r>
                      <a:r>
                        <a:rPr lang="en-US" sz="2300">
                          <a:latin typeface="Comfortaa"/>
                          <a:ea typeface="Comfortaa"/>
                          <a:cs typeface="Comfortaa"/>
                          <a:sym typeface="Comfortaa"/>
                        </a:rPr>
                        <a:t>branches: </a:t>
                      </a:r>
                      <a:endParaRPr sz="2300">
                        <a:latin typeface="Comfortaa"/>
                        <a:ea typeface="Comfortaa"/>
                        <a:cs typeface="Comfortaa"/>
                        <a:sym typeface="Comfortaa"/>
                      </a:endParaRPr>
                    </a:p>
                    <a:p>
                      <a:pPr indent="0" lvl="0" marL="0" rtl="0" algn="l">
                        <a:spcBef>
                          <a:spcPts val="0"/>
                        </a:spcBef>
                        <a:spcAft>
                          <a:spcPts val="0"/>
                        </a:spcAft>
                        <a:buNone/>
                      </a:pPr>
                      <a:r>
                        <a:t/>
                      </a:r>
                      <a:endParaRPr sz="2300">
                        <a:latin typeface="Comfortaa"/>
                        <a:ea typeface="Comfortaa"/>
                        <a:cs typeface="Comfortaa"/>
                        <a:sym typeface="Comfortaa"/>
                      </a:endParaRPr>
                    </a:p>
                    <a:p>
                      <a:pPr indent="0" lvl="0" marL="0" rtl="0" algn="l">
                        <a:spcBef>
                          <a:spcPts val="0"/>
                        </a:spcBef>
                        <a:spcAft>
                          <a:spcPts val="0"/>
                        </a:spcAft>
                        <a:buNone/>
                      </a:pPr>
                      <a:r>
                        <a:rPr lang="en-US" sz="2300">
                          <a:latin typeface="Comfortaa"/>
                          <a:ea typeface="Comfortaa"/>
                          <a:cs typeface="Comfortaa"/>
                          <a:sym typeface="Comfortaa"/>
                        </a:rPr>
                        <a:t>1. </a:t>
                      </a:r>
                      <a:r>
                        <a:rPr lang="en-US" sz="2300">
                          <a:solidFill>
                            <a:srgbClr val="F6B26B"/>
                          </a:solidFill>
                          <a:latin typeface="Comfortaa"/>
                          <a:ea typeface="Comfortaa"/>
                          <a:cs typeface="Comfortaa"/>
                          <a:sym typeface="Comfortaa"/>
                        </a:rPr>
                        <a:t>Thoracoacromial </a:t>
                      </a:r>
                      <a:endParaRPr sz="2300">
                        <a:solidFill>
                          <a:srgbClr val="F6B26B"/>
                        </a:solidFill>
                        <a:latin typeface="Comfortaa"/>
                        <a:ea typeface="Comfortaa"/>
                        <a:cs typeface="Comfortaa"/>
                        <a:sym typeface="Comfortaa"/>
                      </a:endParaRPr>
                    </a:p>
                    <a:p>
                      <a:pPr indent="0" lvl="0" marL="0" rtl="0" algn="l">
                        <a:spcBef>
                          <a:spcPts val="0"/>
                        </a:spcBef>
                        <a:spcAft>
                          <a:spcPts val="0"/>
                        </a:spcAft>
                        <a:buNone/>
                      </a:pPr>
                      <a:r>
                        <a:rPr lang="en-US" sz="2300">
                          <a:latin typeface="Comfortaa"/>
                          <a:ea typeface="Comfortaa"/>
                          <a:cs typeface="Comfortaa"/>
                          <a:sym typeface="Comfortaa"/>
                        </a:rPr>
                        <a:t>2.</a:t>
                      </a:r>
                      <a:r>
                        <a:rPr b="1" lang="en-US" sz="2300">
                          <a:solidFill>
                            <a:srgbClr val="274E13"/>
                          </a:solidFill>
                          <a:latin typeface="Comfortaa"/>
                          <a:ea typeface="Comfortaa"/>
                          <a:cs typeface="Comfortaa"/>
                          <a:sym typeface="Comfortaa"/>
                        </a:rPr>
                        <a:t> </a:t>
                      </a:r>
                      <a:r>
                        <a:rPr b="1" lang="en-US" sz="2300">
                          <a:solidFill>
                            <a:srgbClr val="38761D"/>
                          </a:solidFill>
                          <a:latin typeface="Comfortaa"/>
                          <a:ea typeface="Comfortaa"/>
                          <a:cs typeface="Comfortaa"/>
                          <a:sym typeface="Comfortaa"/>
                        </a:rPr>
                        <a:t>Lateral thoracic</a:t>
                      </a:r>
                      <a:endParaRPr b="1" sz="2300">
                        <a:solidFill>
                          <a:srgbClr val="38761D"/>
                        </a:solidFill>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300">
                          <a:latin typeface="Comfortaa"/>
                          <a:ea typeface="Comfortaa"/>
                          <a:cs typeface="Comfortaa"/>
                          <a:sym typeface="Comfortaa"/>
                        </a:rPr>
                        <a:t>It gives </a:t>
                      </a:r>
                      <a:r>
                        <a:rPr b="1" lang="en-US" sz="2300">
                          <a:latin typeface="Comfortaa"/>
                          <a:ea typeface="Comfortaa"/>
                          <a:cs typeface="Comfortaa"/>
                          <a:sym typeface="Comfortaa"/>
                        </a:rPr>
                        <a:t>THREE</a:t>
                      </a:r>
                      <a:r>
                        <a:rPr lang="en-US" sz="2300">
                          <a:latin typeface="Comfortaa"/>
                          <a:ea typeface="Comfortaa"/>
                          <a:cs typeface="Comfortaa"/>
                          <a:sym typeface="Comfortaa"/>
                        </a:rPr>
                        <a:t> Branches: </a:t>
                      </a:r>
                      <a:endParaRPr sz="2300">
                        <a:latin typeface="Comfortaa"/>
                        <a:ea typeface="Comfortaa"/>
                        <a:cs typeface="Comfortaa"/>
                        <a:sym typeface="Comfortaa"/>
                      </a:endParaRPr>
                    </a:p>
                    <a:p>
                      <a:pPr indent="0" lvl="0" marL="0" rtl="0" algn="l">
                        <a:spcBef>
                          <a:spcPts val="0"/>
                        </a:spcBef>
                        <a:spcAft>
                          <a:spcPts val="0"/>
                        </a:spcAft>
                        <a:buNone/>
                      </a:pPr>
                      <a:r>
                        <a:rPr lang="en-US" sz="2300">
                          <a:latin typeface="Comfortaa"/>
                          <a:ea typeface="Comfortaa"/>
                          <a:cs typeface="Comfortaa"/>
                          <a:sym typeface="Comfortaa"/>
                        </a:rPr>
                        <a:t>1. </a:t>
                      </a:r>
                      <a:r>
                        <a:rPr b="1" lang="en-US" sz="2300">
                          <a:solidFill>
                            <a:srgbClr val="6D9EEB"/>
                          </a:solidFill>
                          <a:latin typeface="Comfortaa"/>
                          <a:ea typeface="Comfortaa"/>
                          <a:cs typeface="Comfortaa"/>
                          <a:sym typeface="Comfortaa"/>
                        </a:rPr>
                        <a:t>Subscapular</a:t>
                      </a:r>
                      <a:r>
                        <a:rPr lang="en-US" sz="2300">
                          <a:solidFill>
                            <a:srgbClr val="6D9EEB"/>
                          </a:solidFill>
                          <a:latin typeface="Comfortaa"/>
                          <a:ea typeface="Comfortaa"/>
                          <a:cs typeface="Comfortaa"/>
                          <a:sym typeface="Comfortaa"/>
                        </a:rPr>
                        <a:t> </a:t>
                      </a:r>
                      <a:endParaRPr sz="2300">
                        <a:solidFill>
                          <a:srgbClr val="6D9EEB"/>
                        </a:solidFill>
                        <a:latin typeface="Comfortaa"/>
                        <a:ea typeface="Comfortaa"/>
                        <a:cs typeface="Comfortaa"/>
                        <a:sym typeface="Comfortaa"/>
                      </a:endParaRPr>
                    </a:p>
                    <a:p>
                      <a:pPr indent="0" lvl="0" marL="0" rtl="0" algn="l">
                        <a:spcBef>
                          <a:spcPts val="0"/>
                        </a:spcBef>
                        <a:spcAft>
                          <a:spcPts val="0"/>
                        </a:spcAft>
                        <a:buNone/>
                      </a:pPr>
                      <a:r>
                        <a:rPr lang="en-US" sz="2300">
                          <a:latin typeface="Comfortaa"/>
                          <a:ea typeface="Comfortaa"/>
                          <a:cs typeface="Comfortaa"/>
                          <a:sym typeface="Comfortaa"/>
                        </a:rPr>
                        <a:t>2. </a:t>
                      </a:r>
                      <a:r>
                        <a:rPr lang="en-US" sz="2300">
                          <a:solidFill>
                            <a:srgbClr val="8E7CC3"/>
                          </a:solidFill>
                          <a:latin typeface="Comfortaa"/>
                          <a:ea typeface="Comfortaa"/>
                          <a:cs typeface="Comfortaa"/>
                          <a:sym typeface="Comfortaa"/>
                        </a:rPr>
                        <a:t>Anterior circumflex humeral</a:t>
                      </a:r>
                      <a:r>
                        <a:rPr lang="en-US" sz="2300">
                          <a:latin typeface="Comfortaa"/>
                          <a:ea typeface="Comfortaa"/>
                          <a:cs typeface="Comfortaa"/>
                          <a:sym typeface="Comfortaa"/>
                        </a:rPr>
                        <a:t> </a:t>
                      </a:r>
                      <a:endParaRPr sz="2300">
                        <a:latin typeface="Comfortaa"/>
                        <a:ea typeface="Comfortaa"/>
                        <a:cs typeface="Comfortaa"/>
                        <a:sym typeface="Comfortaa"/>
                      </a:endParaRPr>
                    </a:p>
                    <a:p>
                      <a:pPr indent="0" lvl="0" marL="0" rtl="0" algn="l">
                        <a:spcBef>
                          <a:spcPts val="0"/>
                        </a:spcBef>
                        <a:spcAft>
                          <a:spcPts val="0"/>
                        </a:spcAft>
                        <a:buNone/>
                      </a:pPr>
                      <a:r>
                        <a:rPr lang="en-US" sz="2300">
                          <a:latin typeface="Comfortaa"/>
                          <a:ea typeface="Comfortaa"/>
                          <a:cs typeface="Comfortaa"/>
                          <a:sym typeface="Comfortaa"/>
                        </a:rPr>
                        <a:t>3.</a:t>
                      </a:r>
                      <a:r>
                        <a:rPr lang="en-US" sz="2300">
                          <a:solidFill>
                            <a:srgbClr val="8E7CC3"/>
                          </a:solidFill>
                          <a:latin typeface="Comfortaa"/>
                          <a:ea typeface="Comfortaa"/>
                          <a:cs typeface="Comfortaa"/>
                          <a:sym typeface="Comfortaa"/>
                        </a:rPr>
                        <a:t> Posterior circumflex humeral </a:t>
                      </a:r>
                      <a:endParaRPr sz="2300">
                        <a:solidFill>
                          <a:srgbClr val="8E7CC3"/>
                        </a:solidFill>
                        <a:latin typeface="Comfortaa"/>
                        <a:ea typeface="Comfortaa"/>
                        <a:cs typeface="Comfortaa"/>
                        <a:sym typeface="Comfortaa"/>
                      </a:endParaRPr>
                    </a:p>
                  </a:txBody>
                  <a:tcPr marT="91425" marB="91425" marR="91425" marL="91425"/>
                </a:tc>
              </a:tr>
            </a:tbl>
          </a:graphicData>
        </a:graphic>
      </p:graphicFrame>
      <p:pic>
        <p:nvPicPr>
          <p:cNvPr id="119" name="Google Shape;119;g104b8bfd3c7_0_18"/>
          <p:cNvPicPr preferRelativeResize="0"/>
          <p:nvPr/>
        </p:nvPicPr>
        <p:blipFill>
          <a:blip r:embed="rId3">
            <a:alphaModFix/>
          </a:blip>
          <a:stretch>
            <a:fillRect/>
          </a:stretch>
        </p:blipFill>
        <p:spPr>
          <a:xfrm>
            <a:off x="12721025" y="2097875"/>
            <a:ext cx="5566974" cy="7342625"/>
          </a:xfrm>
          <a:prstGeom prst="rect">
            <a:avLst/>
          </a:prstGeom>
          <a:noFill/>
          <a:ln>
            <a:noFill/>
          </a:ln>
        </p:spPr>
      </p:pic>
      <p:sp>
        <p:nvSpPr>
          <p:cNvPr id="120" name="Google Shape;120;g104b8bfd3c7_0_18"/>
          <p:cNvSpPr txBox="1"/>
          <p:nvPr/>
        </p:nvSpPr>
        <p:spPr>
          <a:xfrm>
            <a:off x="12918550" y="9606100"/>
            <a:ext cx="482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B7B7B7"/>
                </a:solidFill>
                <a:latin typeface="Calibri"/>
                <a:ea typeface="Calibri"/>
                <a:cs typeface="Calibri"/>
                <a:sym typeface="Calibri"/>
              </a:rPr>
              <a:t>Thanks  Team441</a:t>
            </a:r>
            <a:endParaRPr sz="2000">
              <a:solidFill>
                <a:srgbClr val="B7B7B7"/>
              </a:solidFill>
              <a:latin typeface="Calibri"/>
              <a:ea typeface="Calibri"/>
              <a:cs typeface="Calibri"/>
              <a:sym typeface="Calibri"/>
            </a:endParaRPr>
          </a:p>
        </p:txBody>
      </p:sp>
      <p:sp>
        <p:nvSpPr>
          <p:cNvPr id="121" name="Google Shape;121;g104b8bfd3c7_0_18"/>
          <p:cNvSpPr txBox="1"/>
          <p:nvPr/>
        </p:nvSpPr>
        <p:spPr>
          <a:xfrm>
            <a:off x="13197400" y="158375"/>
            <a:ext cx="42636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solidFill>
                  <a:srgbClr val="999999"/>
                </a:solidFill>
                <a:latin typeface="Calibri"/>
                <a:ea typeface="Calibri"/>
                <a:cs typeface="Calibri"/>
                <a:sym typeface="Calibri"/>
              </a:rPr>
              <a:t>ONE</a:t>
            </a:r>
            <a:r>
              <a:rPr lang="en-US" sz="1900">
                <a:solidFill>
                  <a:srgbClr val="999999"/>
                </a:solidFill>
                <a:latin typeface="Calibri"/>
                <a:ea typeface="Calibri"/>
                <a:cs typeface="Calibri"/>
                <a:sym typeface="Calibri"/>
              </a:rPr>
              <a:t> branch → </a:t>
            </a:r>
            <a:r>
              <a:rPr b="1" lang="en-US" sz="1900">
                <a:solidFill>
                  <a:srgbClr val="999999"/>
                </a:solidFill>
                <a:latin typeface="Calibri"/>
                <a:ea typeface="Calibri"/>
                <a:cs typeface="Calibri"/>
                <a:sym typeface="Calibri"/>
              </a:rPr>
              <a:t>FIRST</a:t>
            </a:r>
            <a:r>
              <a:rPr lang="en-US" sz="1900">
                <a:solidFill>
                  <a:srgbClr val="999999"/>
                </a:solidFill>
                <a:latin typeface="Calibri"/>
                <a:ea typeface="Calibri"/>
                <a:cs typeface="Calibri"/>
                <a:sym typeface="Calibri"/>
              </a:rPr>
              <a:t> part </a:t>
            </a:r>
            <a:endParaRPr sz="1900">
              <a:solidFill>
                <a:srgbClr val="999999"/>
              </a:solidFill>
              <a:latin typeface="Calibri"/>
              <a:ea typeface="Calibri"/>
              <a:cs typeface="Calibri"/>
              <a:sym typeface="Calibri"/>
            </a:endParaRPr>
          </a:p>
          <a:p>
            <a:pPr indent="0" lvl="0" marL="0" rtl="0" algn="l">
              <a:spcBef>
                <a:spcPts val="0"/>
              </a:spcBef>
              <a:spcAft>
                <a:spcPts val="0"/>
              </a:spcAft>
              <a:buNone/>
            </a:pPr>
            <a:r>
              <a:t/>
            </a:r>
            <a:endParaRPr sz="1900">
              <a:solidFill>
                <a:srgbClr val="999999"/>
              </a:solidFill>
              <a:latin typeface="Calibri"/>
              <a:ea typeface="Calibri"/>
              <a:cs typeface="Calibri"/>
              <a:sym typeface="Calibri"/>
            </a:endParaRPr>
          </a:p>
          <a:p>
            <a:pPr indent="0" lvl="0" marL="0" rtl="0" algn="l">
              <a:spcBef>
                <a:spcPts val="0"/>
              </a:spcBef>
              <a:spcAft>
                <a:spcPts val="0"/>
              </a:spcAft>
              <a:buNone/>
            </a:pPr>
            <a:r>
              <a:rPr b="1" lang="en-US" sz="1900">
                <a:solidFill>
                  <a:srgbClr val="999999"/>
                </a:solidFill>
                <a:latin typeface="Calibri"/>
                <a:ea typeface="Calibri"/>
                <a:cs typeface="Calibri"/>
                <a:sym typeface="Calibri"/>
              </a:rPr>
              <a:t>TWO</a:t>
            </a:r>
            <a:r>
              <a:rPr lang="en-US" sz="1900">
                <a:solidFill>
                  <a:srgbClr val="999999"/>
                </a:solidFill>
                <a:latin typeface="Calibri"/>
                <a:ea typeface="Calibri"/>
                <a:cs typeface="Calibri"/>
                <a:sym typeface="Calibri"/>
              </a:rPr>
              <a:t> </a:t>
            </a:r>
            <a:r>
              <a:rPr lang="en-US" sz="1900">
                <a:solidFill>
                  <a:srgbClr val="999999"/>
                </a:solidFill>
                <a:latin typeface="Calibri"/>
                <a:ea typeface="Calibri"/>
                <a:cs typeface="Calibri"/>
                <a:sym typeface="Calibri"/>
              </a:rPr>
              <a:t> branches → </a:t>
            </a:r>
            <a:r>
              <a:rPr b="1" lang="en-US" sz="1900">
                <a:solidFill>
                  <a:srgbClr val="999999"/>
                </a:solidFill>
                <a:latin typeface="Calibri"/>
                <a:ea typeface="Calibri"/>
                <a:cs typeface="Calibri"/>
                <a:sym typeface="Calibri"/>
              </a:rPr>
              <a:t>SECOND</a:t>
            </a:r>
            <a:r>
              <a:rPr lang="en-US" sz="1900">
                <a:solidFill>
                  <a:srgbClr val="999999"/>
                </a:solidFill>
                <a:latin typeface="Calibri"/>
                <a:ea typeface="Calibri"/>
                <a:cs typeface="Calibri"/>
                <a:sym typeface="Calibri"/>
              </a:rPr>
              <a:t> part </a:t>
            </a:r>
            <a:endParaRPr sz="1900">
              <a:solidFill>
                <a:srgbClr val="999999"/>
              </a:solidFill>
              <a:latin typeface="Calibri"/>
              <a:ea typeface="Calibri"/>
              <a:cs typeface="Calibri"/>
              <a:sym typeface="Calibri"/>
            </a:endParaRPr>
          </a:p>
          <a:p>
            <a:pPr indent="0" lvl="0" marL="0" rtl="0" algn="l">
              <a:spcBef>
                <a:spcPts val="0"/>
              </a:spcBef>
              <a:spcAft>
                <a:spcPts val="0"/>
              </a:spcAft>
              <a:buNone/>
            </a:pPr>
            <a:r>
              <a:t/>
            </a:r>
            <a:endParaRPr sz="19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900">
                <a:solidFill>
                  <a:srgbClr val="999999"/>
                </a:solidFill>
                <a:latin typeface="Calibri"/>
                <a:ea typeface="Calibri"/>
                <a:cs typeface="Calibri"/>
                <a:sym typeface="Calibri"/>
              </a:rPr>
              <a:t>THREE</a:t>
            </a:r>
            <a:r>
              <a:rPr lang="en-US" sz="1900">
                <a:solidFill>
                  <a:srgbClr val="999999"/>
                </a:solidFill>
                <a:latin typeface="Calibri"/>
                <a:ea typeface="Calibri"/>
                <a:cs typeface="Calibri"/>
                <a:sym typeface="Calibri"/>
              </a:rPr>
              <a:t> branches → </a:t>
            </a:r>
            <a:r>
              <a:rPr b="1" lang="en-US" sz="1900">
                <a:solidFill>
                  <a:srgbClr val="999999"/>
                </a:solidFill>
                <a:latin typeface="Calibri"/>
                <a:ea typeface="Calibri"/>
                <a:cs typeface="Calibri"/>
                <a:sym typeface="Calibri"/>
              </a:rPr>
              <a:t>THIRD</a:t>
            </a:r>
            <a:r>
              <a:rPr lang="en-US" sz="1900">
                <a:solidFill>
                  <a:srgbClr val="999999"/>
                </a:solidFill>
                <a:latin typeface="Calibri"/>
                <a:ea typeface="Calibri"/>
                <a:cs typeface="Calibri"/>
                <a:sym typeface="Calibri"/>
              </a:rPr>
              <a:t> part </a:t>
            </a:r>
            <a:endParaRPr sz="1900">
              <a:solidFill>
                <a:srgbClr val="999999"/>
              </a:solidFill>
              <a:latin typeface="Calibri"/>
              <a:ea typeface="Calibri"/>
              <a:cs typeface="Calibri"/>
              <a:sym typeface="Calibri"/>
            </a:endParaRPr>
          </a:p>
        </p:txBody>
      </p:sp>
      <p:sp>
        <p:nvSpPr>
          <p:cNvPr id="122" name="Google Shape;122;g104b8bfd3c7_0_18"/>
          <p:cNvSpPr txBox="1"/>
          <p:nvPr/>
        </p:nvSpPr>
        <p:spPr>
          <a:xfrm>
            <a:off x="2837800" y="9164475"/>
            <a:ext cx="3536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u="sng">
                <a:solidFill>
                  <a:srgbClr val="FF0000"/>
                </a:solidFill>
                <a:latin typeface="Calibri"/>
                <a:ea typeface="Calibri"/>
                <a:cs typeface="Calibri"/>
                <a:sym typeface="Calibri"/>
              </a:rPr>
              <a:t>important</a:t>
            </a:r>
            <a:endParaRPr b="1" sz="2600" u="sng">
              <a:solidFill>
                <a:srgbClr val="FF0000"/>
              </a:solidFill>
              <a:latin typeface="Calibri"/>
              <a:ea typeface="Calibri"/>
              <a:cs typeface="Calibri"/>
              <a:sym typeface="Calibri"/>
            </a:endParaRPr>
          </a:p>
        </p:txBody>
      </p:sp>
      <p:cxnSp>
        <p:nvCxnSpPr>
          <p:cNvPr id="123" name="Google Shape;123;g104b8bfd3c7_0_18"/>
          <p:cNvCxnSpPr>
            <a:stCxn id="122" idx="0"/>
          </p:cNvCxnSpPr>
          <p:nvPr/>
        </p:nvCxnSpPr>
        <p:spPr>
          <a:xfrm flipH="1" rot="10800000">
            <a:off x="4605850" y="8884575"/>
            <a:ext cx="4282500" cy="27990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g104b8bfd3c7_0_18"/>
          <p:cNvCxnSpPr/>
          <p:nvPr/>
        </p:nvCxnSpPr>
        <p:spPr>
          <a:xfrm flipH="1" rot="10800000">
            <a:off x="4158975" y="8538650"/>
            <a:ext cx="828000" cy="6810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g104b8bfd3c7_0_18"/>
          <p:cNvCxnSpPr/>
          <p:nvPr/>
        </p:nvCxnSpPr>
        <p:spPr>
          <a:xfrm rot="10800000">
            <a:off x="2837800" y="8521575"/>
            <a:ext cx="301500" cy="64290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g104b8bfd3c7_0_18"/>
          <p:cNvSpPr/>
          <p:nvPr/>
        </p:nvSpPr>
        <p:spPr>
          <a:xfrm>
            <a:off x="8955175" y="7594875"/>
            <a:ext cx="3699000" cy="187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04b8bfd3c7_0_18"/>
          <p:cNvSpPr/>
          <p:nvPr/>
        </p:nvSpPr>
        <p:spPr>
          <a:xfrm>
            <a:off x="4879063" y="7594875"/>
            <a:ext cx="3276900" cy="926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104b8bfd3c7_0_18"/>
          <p:cNvSpPr/>
          <p:nvPr/>
        </p:nvSpPr>
        <p:spPr>
          <a:xfrm>
            <a:off x="219175" y="7429250"/>
            <a:ext cx="3860700" cy="926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29" name="Google Shape;129;g104b8bfd3c7_0_18"/>
          <p:cNvSpPr txBox="1"/>
          <p:nvPr/>
        </p:nvSpPr>
        <p:spPr>
          <a:xfrm>
            <a:off x="294450" y="9590800"/>
            <a:ext cx="10599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0000"/>
                </a:solidFill>
                <a:latin typeface="Comfortaa"/>
                <a:ea typeface="Comfortaa"/>
                <a:cs typeface="Comfortaa"/>
                <a:sym typeface="Comfortaa"/>
              </a:rPr>
              <a:t>Helpful mnemonic:  S</a:t>
            </a:r>
            <a:r>
              <a:rPr lang="en-US" sz="2200">
                <a:latin typeface="Comfortaa"/>
                <a:ea typeface="Comfortaa"/>
                <a:cs typeface="Comfortaa"/>
                <a:sym typeface="Comfortaa"/>
              </a:rPr>
              <a:t>ave </a:t>
            </a:r>
            <a:r>
              <a:rPr lang="en-US" sz="2200">
                <a:solidFill>
                  <a:srgbClr val="FF0000"/>
                </a:solidFill>
                <a:latin typeface="Comfortaa"/>
                <a:ea typeface="Comfortaa"/>
                <a:cs typeface="Comfortaa"/>
                <a:sym typeface="Comfortaa"/>
              </a:rPr>
              <a:t>T</a:t>
            </a:r>
            <a:r>
              <a:rPr lang="en-US" sz="2200">
                <a:latin typeface="Comfortaa"/>
                <a:ea typeface="Comfortaa"/>
                <a:cs typeface="Comfortaa"/>
                <a:sym typeface="Comfortaa"/>
              </a:rPr>
              <a:t>he </a:t>
            </a:r>
            <a:r>
              <a:rPr lang="en-US" sz="2200">
                <a:solidFill>
                  <a:srgbClr val="FF0000"/>
                </a:solidFill>
                <a:latin typeface="Comfortaa"/>
                <a:ea typeface="Comfortaa"/>
                <a:cs typeface="Comfortaa"/>
                <a:sym typeface="Comfortaa"/>
              </a:rPr>
              <a:t>L</a:t>
            </a:r>
            <a:r>
              <a:rPr lang="en-US" sz="2200">
                <a:latin typeface="Comfortaa"/>
                <a:ea typeface="Comfortaa"/>
                <a:cs typeface="Comfortaa"/>
                <a:sym typeface="Comfortaa"/>
              </a:rPr>
              <a:t>ions </a:t>
            </a:r>
            <a:r>
              <a:rPr lang="en-US" sz="2200">
                <a:solidFill>
                  <a:srgbClr val="FF0000"/>
                </a:solidFill>
                <a:latin typeface="Comfortaa"/>
                <a:ea typeface="Comfortaa"/>
                <a:cs typeface="Comfortaa"/>
                <a:sym typeface="Comfortaa"/>
              </a:rPr>
              <a:t>A</a:t>
            </a:r>
            <a:r>
              <a:rPr lang="en-US" sz="2200">
                <a:latin typeface="Comfortaa"/>
                <a:ea typeface="Comfortaa"/>
                <a:cs typeface="Comfortaa"/>
                <a:sym typeface="Comfortaa"/>
              </a:rPr>
              <a:t>nd </a:t>
            </a:r>
            <a:r>
              <a:rPr lang="en-US" sz="2200">
                <a:solidFill>
                  <a:srgbClr val="FF0000"/>
                </a:solidFill>
                <a:latin typeface="Comfortaa"/>
                <a:ea typeface="Comfortaa"/>
                <a:cs typeface="Comfortaa"/>
                <a:sym typeface="Comfortaa"/>
              </a:rPr>
              <a:t>P</a:t>
            </a:r>
            <a:r>
              <a:rPr lang="en-US" sz="2200">
                <a:latin typeface="Comfortaa"/>
                <a:ea typeface="Comfortaa"/>
                <a:cs typeface="Comfortaa"/>
                <a:sym typeface="Comfortaa"/>
              </a:rPr>
              <a:t>rotect </a:t>
            </a:r>
            <a:r>
              <a:rPr lang="en-US" sz="2200">
                <a:solidFill>
                  <a:srgbClr val="FF0000"/>
                </a:solidFill>
                <a:latin typeface="Comfortaa"/>
                <a:ea typeface="Comfortaa"/>
                <a:cs typeface="Comfortaa"/>
                <a:sym typeface="Comfortaa"/>
              </a:rPr>
              <a:t>S</a:t>
            </a:r>
            <a:r>
              <a:rPr lang="en-US" sz="2200">
                <a:latin typeface="Comfortaa"/>
                <a:ea typeface="Comfortaa"/>
                <a:cs typeface="Comfortaa"/>
                <a:sym typeface="Comfortaa"/>
              </a:rPr>
              <a:t>pecies</a:t>
            </a:r>
            <a:endParaRPr sz="22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104b8bfd3c7_0_21"/>
          <p:cNvPicPr preferRelativeResize="0"/>
          <p:nvPr/>
        </p:nvPicPr>
        <p:blipFill rotWithShape="1">
          <a:blip r:embed="rId3">
            <a:alphaModFix/>
          </a:blip>
          <a:srcRect b="0" l="0" r="0" t="0"/>
          <a:stretch/>
        </p:blipFill>
        <p:spPr>
          <a:xfrm>
            <a:off x="443769" y="318453"/>
            <a:ext cx="1172508" cy="1395312"/>
          </a:xfrm>
          <a:prstGeom prst="rect">
            <a:avLst/>
          </a:prstGeom>
          <a:noFill/>
          <a:ln>
            <a:noFill/>
          </a:ln>
        </p:spPr>
      </p:pic>
      <p:sp>
        <p:nvSpPr>
          <p:cNvPr id="135" name="Google Shape;135;g104b8bfd3c7_0_21"/>
          <p:cNvSpPr txBox="1"/>
          <p:nvPr/>
        </p:nvSpPr>
        <p:spPr>
          <a:xfrm>
            <a:off x="2355500" y="762950"/>
            <a:ext cx="139491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500">
                <a:solidFill>
                  <a:srgbClr val="E69138"/>
                </a:solidFill>
                <a:latin typeface="Comfortaa"/>
                <a:ea typeface="Comfortaa"/>
                <a:cs typeface="Comfortaa"/>
                <a:sym typeface="Comfortaa"/>
              </a:rPr>
              <a:t>Anastomosis around shoulder joint (SCAPULA)</a:t>
            </a:r>
            <a:endParaRPr sz="4500">
              <a:solidFill>
                <a:srgbClr val="E69138"/>
              </a:solidFill>
              <a:latin typeface="Comfortaa"/>
              <a:ea typeface="Comfortaa"/>
              <a:cs typeface="Comfortaa"/>
              <a:sym typeface="Comfortaa"/>
            </a:endParaRPr>
          </a:p>
        </p:txBody>
      </p:sp>
      <p:sp>
        <p:nvSpPr>
          <p:cNvPr id="136" name="Google Shape;136;g104b8bfd3c7_0_21"/>
          <p:cNvSpPr txBox="1"/>
          <p:nvPr/>
        </p:nvSpPr>
        <p:spPr>
          <a:xfrm>
            <a:off x="1616275" y="1466125"/>
            <a:ext cx="10599900" cy="2103600"/>
          </a:xfrm>
          <a:prstGeom prst="rect">
            <a:avLst/>
          </a:prstGeom>
          <a:noFill/>
          <a:ln>
            <a:noFill/>
          </a:ln>
        </p:spPr>
        <p:txBody>
          <a:bodyPr anchorCtr="0" anchor="t" bIns="91425" lIns="91425" spcFirstLastPara="1" rIns="91425" wrap="square" tIns="91425">
            <a:spAutoFit/>
          </a:bodyPr>
          <a:lstStyle/>
          <a:p>
            <a:pPr indent="-355600" lvl="0" marL="457200" rtl="0" algn="l">
              <a:lnSpc>
                <a:spcPct val="90000"/>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The wide range of movement of the shoulder may be accompany with kinking </a:t>
            </a:r>
            <a:r>
              <a:rPr lang="en-US" sz="2000">
                <a:solidFill>
                  <a:srgbClr val="B7B7B7"/>
                </a:solidFill>
                <a:latin typeface="Comfortaa"/>
                <a:ea typeface="Comfortaa"/>
                <a:cs typeface="Comfortaa"/>
                <a:sym typeface="Comfortaa"/>
              </a:rPr>
              <a:t>(التواء) </a:t>
            </a:r>
            <a:r>
              <a:rPr lang="en-US" sz="2000">
                <a:solidFill>
                  <a:schemeClr val="dk1"/>
                </a:solidFill>
                <a:latin typeface="Comfortaa"/>
                <a:ea typeface="Comfortaa"/>
                <a:cs typeface="Comfortaa"/>
                <a:sym typeface="Comfortaa"/>
              </a:rPr>
              <a:t>of the axillary artery and a temporary occlusion </a:t>
            </a:r>
            <a:r>
              <a:rPr lang="en-US" sz="2000">
                <a:solidFill>
                  <a:srgbClr val="999999"/>
                </a:solidFill>
                <a:latin typeface="Comfortaa"/>
                <a:ea typeface="Comfortaa"/>
                <a:cs typeface="Comfortaa"/>
                <a:sym typeface="Comfortaa"/>
              </a:rPr>
              <a:t>(انسداد)</a:t>
            </a:r>
            <a:r>
              <a:rPr lang="en-US" sz="2000">
                <a:solidFill>
                  <a:schemeClr val="dk1"/>
                </a:solidFill>
                <a:latin typeface="Comfortaa"/>
                <a:ea typeface="Comfortaa"/>
                <a:cs typeface="Comfortaa"/>
                <a:sym typeface="Comfortaa"/>
              </a:rPr>
              <a:t> of its lumen </a:t>
            </a:r>
            <a:endParaRPr sz="2000">
              <a:solidFill>
                <a:schemeClr val="dk1"/>
              </a:solidFill>
              <a:latin typeface="Comfortaa"/>
              <a:ea typeface="Comfortaa"/>
              <a:cs typeface="Comfortaa"/>
              <a:sym typeface="Comfortaa"/>
            </a:endParaRPr>
          </a:p>
          <a:p>
            <a:pPr indent="0" lvl="0" marL="0" rtl="0" algn="l">
              <a:lnSpc>
                <a:spcPct val="90000"/>
              </a:lnSpc>
              <a:spcBef>
                <a:spcPts val="0"/>
              </a:spcBef>
              <a:spcAft>
                <a:spcPts val="0"/>
              </a:spcAft>
              <a:buNone/>
            </a:pPr>
            <a:r>
              <a:t/>
            </a:r>
            <a:endParaRPr sz="2000">
              <a:solidFill>
                <a:schemeClr val="dk1"/>
              </a:solidFill>
              <a:latin typeface="Comfortaa"/>
              <a:ea typeface="Comfortaa"/>
              <a:cs typeface="Comfortaa"/>
              <a:sym typeface="Comfortaa"/>
            </a:endParaRPr>
          </a:p>
          <a:p>
            <a:pPr indent="-355600" lvl="0" marL="457200" rtl="0" algn="just">
              <a:lnSpc>
                <a:spcPct val="130000"/>
              </a:lnSpc>
              <a:spcBef>
                <a:spcPts val="100"/>
              </a:spcBef>
              <a:spcAft>
                <a:spcPts val="0"/>
              </a:spcAft>
              <a:buClr>
                <a:schemeClr val="dk1"/>
              </a:buClr>
              <a:buSzPts val="2000"/>
              <a:buChar char="●"/>
            </a:pPr>
            <a:r>
              <a:rPr lang="en-US" sz="2000">
                <a:solidFill>
                  <a:schemeClr val="dk1"/>
                </a:solidFill>
                <a:latin typeface="Comfortaa"/>
                <a:ea typeface="Comfortaa"/>
                <a:cs typeface="Comfortaa"/>
                <a:sym typeface="Comfortaa"/>
              </a:rPr>
              <a:t>Anastomosis occurs between branches of </a:t>
            </a:r>
            <a:r>
              <a:rPr b="1" lang="en-US" sz="2000">
                <a:solidFill>
                  <a:schemeClr val="dk1"/>
                </a:solidFill>
                <a:latin typeface="Comfortaa"/>
                <a:ea typeface="Comfortaa"/>
                <a:cs typeface="Comfortaa"/>
                <a:sym typeface="Comfortaa"/>
              </a:rPr>
              <a:t>Subclavian and  Axillary arteries:</a:t>
            </a:r>
            <a:endParaRPr b="1" sz="2000">
              <a:solidFill>
                <a:schemeClr val="dk1"/>
              </a:solidFill>
              <a:latin typeface="Comfortaa"/>
              <a:ea typeface="Comfortaa"/>
              <a:cs typeface="Comfortaa"/>
              <a:sym typeface="Comfortaa"/>
            </a:endParaRPr>
          </a:p>
          <a:p>
            <a:pPr indent="0" lvl="0" marL="0" rtl="0" algn="just">
              <a:lnSpc>
                <a:spcPct val="130000"/>
              </a:lnSpc>
              <a:spcBef>
                <a:spcPts val="100"/>
              </a:spcBef>
              <a:spcAft>
                <a:spcPts val="0"/>
              </a:spcAft>
              <a:buNone/>
            </a:pPr>
            <a:r>
              <a:t/>
            </a:r>
            <a:endParaRPr b="1" sz="2500">
              <a:solidFill>
                <a:schemeClr val="dk1"/>
              </a:solidFill>
              <a:latin typeface="Comfortaa"/>
              <a:ea typeface="Comfortaa"/>
              <a:cs typeface="Comfortaa"/>
              <a:sym typeface="Comfortaa"/>
            </a:endParaRPr>
          </a:p>
        </p:txBody>
      </p:sp>
      <p:sp>
        <p:nvSpPr>
          <p:cNvPr id="137" name="Google Shape;137;g104b8bfd3c7_0_21"/>
          <p:cNvSpPr/>
          <p:nvPr/>
        </p:nvSpPr>
        <p:spPr>
          <a:xfrm>
            <a:off x="370175" y="3054800"/>
            <a:ext cx="4629600" cy="1895400"/>
          </a:xfrm>
          <a:prstGeom prst="flowChartAlternateProcess">
            <a:avLst/>
          </a:prstGeom>
          <a:no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138" name="Google Shape;138;g104b8bfd3c7_0_21"/>
          <p:cNvSpPr txBox="1"/>
          <p:nvPr/>
        </p:nvSpPr>
        <p:spPr>
          <a:xfrm>
            <a:off x="1065575" y="3563900"/>
            <a:ext cx="3238800" cy="877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en-US" sz="3000">
                <a:solidFill>
                  <a:srgbClr val="E69138"/>
                </a:solidFill>
                <a:latin typeface="Comfortaa"/>
                <a:ea typeface="Comfortaa"/>
                <a:cs typeface="Comfortaa"/>
                <a:sym typeface="Comfortaa"/>
              </a:rPr>
              <a:t>Subclavian Artery branches</a:t>
            </a:r>
            <a:endParaRPr b="1" sz="3000">
              <a:solidFill>
                <a:srgbClr val="E69138"/>
              </a:solidFill>
              <a:latin typeface="Comfortaa"/>
              <a:ea typeface="Comfortaa"/>
              <a:cs typeface="Comfortaa"/>
              <a:sym typeface="Comfortaa"/>
            </a:endParaRPr>
          </a:p>
        </p:txBody>
      </p:sp>
      <p:pic>
        <p:nvPicPr>
          <p:cNvPr id="139" name="Google Shape;139;g104b8bfd3c7_0_21"/>
          <p:cNvPicPr preferRelativeResize="0"/>
          <p:nvPr/>
        </p:nvPicPr>
        <p:blipFill>
          <a:blip r:embed="rId4">
            <a:alphaModFix/>
          </a:blip>
          <a:stretch>
            <a:fillRect/>
          </a:stretch>
        </p:blipFill>
        <p:spPr>
          <a:xfrm>
            <a:off x="5214825" y="3128425"/>
            <a:ext cx="7117162" cy="6430351"/>
          </a:xfrm>
          <a:prstGeom prst="rect">
            <a:avLst/>
          </a:prstGeom>
          <a:noFill/>
          <a:ln>
            <a:noFill/>
          </a:ln>
        </p:spPr>
      </p:pic>
      <p:sp>
        <p:nvSpPr>
          <p:cNvPr id="140" name="Google Shape;140;g104b8bfd3c7_0_21"/>
          <p:cNvSpPr/>
          <p:nvPr/>
        </p:nvSpPr>
        <p:spPr>
          <a:xfrm>
            <a:off x="12547025" y="3054800"/>
            <a:ext cx="5355300" cy="1895400"/>
          </a:xfrm>
          <a:prstGeom prst="flowChartAlternateProcess">
            <a:avLst/>
          </a:prstGeom>
          <a:no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141" name="Google Shape;141;g104b8bfd3c7_0_21"/>
          <p:cNvSpPr txBox="1"/>
          <p:nvPr/>
        </p:nvSpPr>
        <p:spPr>
          <a:xfrm>
            <a:off x="13514700" y="3551850"/>
            <a:ext cx="3238800" cy="877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en-US" sz="3000">
                <a:solidFill>
                  <a:srgbClr val="E69138"/>
                </a:solidFill>
                <a:latin typeface="Comfortaa"/>
                <a:ea typeface="Comfortaa"/>
                <a:cs typeface="Comfortaa"/>
                <a:sym typeface="Comfortaa"/>
              </a:rPr>
              <a:t>Axillary Artery branches</a:t>
            </a:r>
            <a:endParaRPr b="1" sz="3000">
              <a:solidFill>
                <a:srgbClr val="E69138"/>
              </a:solidFill>
              <a:latin typeface="Comfortaa"/>
              <a:ea typeface="Comfortaa"/>
              <a:cs typeface="Comfortaa"/>
              <a:sym typeface="Comfortaa"/>
            </a:endParaRPr>
          </a:p>
        </p:txBody>
      </p:sp>
      <p:sp>
        <p:nvSpPr>
          <p:cNvPr id="142" name="Google Shape;142;g104b8bfd3c7_0_21"/>
          <p:cNvSpPr/>
          <p:nvPr/>
        </p:nvSpPr>
        <p:spPr>
          <a:xfrm rot="5400000">
            <a:off x="320325" y="5073650"/>
            <a:ext cx="1766700" cy="1519800"/>
          </a:xfrm>
          <a:prstGeom prst="bentUpArrow">
            <a:avLst>
              <a:gd fmla="val 25000" name="adj1"/>
              <a:gd fmla="val 25000" name="adj2"/>
              <a:gd fmla="val 25000" name="adj3"/>
            </a:avLst>
          </a:prstGeom>
          <a:solidFill>
            <a:srgbClr val="F9CB9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CB9C"/>
              </a:solidFill>
            </a:endParaRPr>
          </a:p>
        </p:txBody>
      </p:sp>
      <p:sp>
        <p:nvSpPr>
          <p:cNvPr id="143" name="Google Shape;143;g104b8bfd3c7_0_21"/>
          <p:cNvSpPr/>
          <p:nvPr/>
        </p:nvSpPr>
        <p:spPr>
          <a:xfrm rot="5400000">
            <a:off x="320325" y="6672500"/>
            <a:ext cx="1766700" cy="1519800"/>
          </a:xfrm>
          <a:prstGeom prst="bentUpArrow">
            <a:avLst>
              <a:gd fmla="val 25000" name="adj1"/>
              <a:gd fmla="val 25000" name="adj2"/>
              <a:gd fmla="val 25000" name="adj3"/>
            </a:avLst>
          </a:prstGeom>
          <a:solidFill>
            <a:srgbClr val="F9CB9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04b8bfd3c7_0_21"/>
          <p:cNvSpPr/>
          <p:nvPr/>
        </p:nvSpPr>
        <p:spPr>
          <a:xfrm flipH="1" rot="-5400000">
            <a:off x="16181150" y="5073650"/>
            <a:ext cx="1766700" cy="1519800"/>
          </a:xfrm>
          <a:prstGeom prst="bentUpArrow">
            <a:avLst>
              <a:gd fmla="val 25000" name="adj1"/>
              <a:gd fmla="val 25000" name="adj2"/>
              <a:gd fmla="val 25000" name="adj3"/>
            </a:avLst>
          </a:prstGeom>
          <a:solidFill>
            <a:srgbClr val="F9CB9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CB9C"/>
              </a:solidFill>
            </a:endParaRPr>
          </a:p>
        </p:txBody>
      </p:sp>
      <p:sp>
        <p:nvSpPr>
          <p:cNvPr id="145" name="Google Shape;145;g104b8bfd3c7_0_21"/>
          <p:cNvSpPr/>
          <p:nvPr/>
        </p:nvSpPr>
        <p:spPr>
          <a:xfrm flipH="1" rot="-5400000">
            <a:off x="16181150" y="6672500"/>
            <a:ext cx="1766700" cy="1519800"/>
          </a:xfrm>
          <a:prstGeom prst="bentUpArrow">
            <a:avLst>
              <a:gd fmla="val 25000" name="adj1"/>
              <a:gd fmla="val 25000" name="adj2"/>
              <a:gd fmla="val 25000" name="adj3"/>
            </a:avLst>
          </a:prstGeom>
          <a:solidFill>
            <a:srgbClr val="F9CB9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CB9C"/>
              </a:solidFill>
            </a:endParaRPr>
          </a:p>
        </p:txBody>
      </p:sp>
      <p:sp>
        <p:nvSpPr>
          <p:cNvPr id="146" name="Google Shape;146;g104b8bfd3c7_0_21"/>
          <p:cNvSpPr/>
          <p:nvPr/>
        </p:nvSpPr>
        <p:spPr>
          <a:xfrm flipH="1" rot="-5400000">
            <a:off x="16181150" y="8212450"/>
            <a:ext cx="1766700" cy="1519800"/>
          </a:xfrm>
          <a:prstGeom prst="bentUpArrow">
            <a:avLst>
              <a:gd fmla="val 25000" name="adj1"/>
              <a:gd fmla="val 25000" name="adj2"/>
              <a:gd fmla="val 25000" name="adj3"/>
            </a:avLst>
          </a:prstGeom>
          <a:solidFill>
            <a:srgbClr val="F9CB9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9CB9C"/>
              </a:solidFill>
            </a:endParaRPr>
          </a:p>
        </p:txBody>
      </p:sp>
      <p:sp>
        <p:nvSpPr>
          <p:cNvPr id="147" name="Google Shape;147;g104b8bfd3c7_0_21"/>
          <p:cNvSpPr txBox="1"/>
          <p:nvPr/>
        </p:nvSpPr>
        <p:spPr>
          <a:xfrm>
            <a:off x="2020475" y="6097300"/>
            <a:ext cx="345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u="sng">
                <a:solidFill>
                  <a:srgbClr val="FF00FF"/>
                </a:solidFill>
                <a:latin typeface="Comfortaa"/>
                <a:ea typeface="Comfortaa"/>
                <a:cs typeface="Comfortaa"/>
                <a:sym typeface="Comfortaa"/>
              </a:rPr>
              <a:t>Supra</a:t>
            </a:r>
            <a:r>
              <a:rPr b="1" lang="en-US" sz="2000">
                <a:solidFill>
                  <a:srgbClr val="FF00FF"/>
                </a:solidFill>
                <a:latin typeface="Comfortaa"/>
                <a:ea typeface="Comfortaa"/>
                <a:cs typeface="Comfortaa"/>
                <a:sym typeface="Comfortaa"/>
              </a:rPr>
              <a:t>scapular artery</a:t>
            </a:r>
            <a:endParaRPr b="1" sz="2000">
              <a:solidFill>
                <a:srgbClr val="FF00FF"/>
              </a:solidFill>
              <a:latin typeface="Comfortaa"/>
              <a:ea typeface="Comfortaa"/>
              <a:cs typeface="Comfortaa"/>
              <a:sym typeface="Comfortaa"/>
            </a:endParaRPr>
          </a:p>
        </p:txBody>
      </p:sp>
      <p:sp>
        <p:nvSpPr>
          <p:cNvPr id="148" name="Google Shape;148;g104b8bfd3c7_0_21"/>
          <p:cNvSpPr txBox="1"/>
          <p:nvPr/>
        </p:nvSpPr>
        <p:spPr>
          <a:xfrm>
            <a:off x="2020475" y="7737000"/>
            <a:ext cx="3767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80000"/>
                </a:solidFill>
                <a:latin typeface="Comfortaa"/>
                <a:ea typeface="Comfortaa"/>
                <a:cs typeface="Comfortaa"/>
                <a:sym typeface="Comfortaa"/>
              </a:rPr>
              <a:t>Transverse cervical artery</a:t>
            </a:r>
            <a:endParaRPr b="1" sz="2000">
              <a:solidFill>
                <a:srgbClr val="980000"/>
              </a:solidFill>
              <a:latin typeface="Comfortaa"/>
              <a:ea typeface="Comfortaa"/>
              <a:cs typeface="Comfortaa"/>
              <a:sym typeface="Comfortaa"/>
            </a:endParaRPr>
          </a:p>
          <a:p>
            <a:pPr indent="0" lvl="0" marL="0" rtl="0" algn="l">
              <a:spcBef>
                <a:spcPts val="0"/>
              </a:spcBef>
              <a:spcAft>
                <a:spcPts val="0"/>
              </a:spcAft>
              <a:buNone/>
            </a:pPr>
            <a:r>
              <a:rPr b="1" lang="en-US" sz="2000">
                <a:solidFill>
                  <a:srgbClr val="B7B7B7"/>
                </a:solidFill>
                <a:latin typeface="Comfortaa"/>
                <a:ea typeface="Comfortaa"/>
                <a:cs typeface="Comfortaa"/>
                <a:sym typeface="Comfortaa"/>
              </a:rPr>
              <a:t>Another name: (superficial cervical artery).</a:t>
            </a:r>
            <a:endParaRPr b="1" sz="2000">
              <a:solidFill>
                <a:srgbClr val="B7B7B7"/>
              </a:solidFill>
              <a:latin typeface="Comfortaa"/>
              <a:ea typeface="Comfortaa"/>
              <a:cs typeface="Comfortaa"/>
              <a:sym typeface="Comfortaa"/>
            </a:endParaRPr>
          </a:p>
        </p:txBody>
      </p:sp>
      <p:sp>
        <p:nvSpPr>
          <p:cNvPr id="149" name="Google Shape;149;g104b8bfd3c7_0_21"/>
          <p:cNvSpPr txBox="1"/>
          <p:nvPr/>
        </p:nvSpPr>
        <p:spPr>
          <a:xfrm>
            <a:off x="13317750" y="6097300"/>
            <a:ext cx="2823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Clr>
                <a:schemeClr val="dk1"/>
              </a:buClr>
              <a:buSzPts val="1100"/>
              <a:buFont typeface="Arial"/>
              <a:buNone/>
            </a:pPr>
            <a:r>
              <a:rPr b="1" lang="en-US" sz="2000" u="sng">
                <a:solidFill>
                  <a:srgbClr val="9900FF"/>
                </a:solidFill>
                <a:latin typeface="Comfortaa"/>
                <a:ea typeface="Comfortaa"/>
                <a:cs typeface="Comfortaa"/>
                <a:sym typeface="Comfortaa"/>
              </a:rPr>
              <a:t>Sub</a:t>
            </a:r>
            <a:r>
              <a:rPr b="1" lang="en-US" sz="2000">
                <a:solidFill>
                  <a:srgbClr val="9900FF"/>
                </a:solidFill>
                <a:latin typeface="Comfortaa"/>
                <a:ea typeface="Comfortaa"/>
                <a:cs typeface="Comfortaa"/>
                <a:sym typeface="Comfortaa"/>
              </a:rPr>
              <a:t>scapular artery</a:t>
            </a:r>
            <a:endParaRPr b="1" sz="2000">
              <a:solidFill>
                <a:srgbClr val="9900FF"/>
              </a:solidFill>
              <a:latin typeface="Comfortaa"/>
              <a:ea typeface="Comfortaa"/>
              <a:cs typeface="Comfortaa"/>
              <a:sym typeface="Comfortaa"/>
            </a:endParaRPr>
          </a:p>
        </p:txBody>
      </p:sp>
      <p:sp>
        <p:nvSpPr>
          <p:cNvPr id="150" name="Google Shape;150;g104b8bfd3c7_0_21"/>
          <p:cNvSpPr txBox="1"/>
          <p:nvPr/>
        </p:nvSpPr>
        <p:spPr>
          <a:xfrm>
            <a:off x="11402600" y="7673500"/>
            <a:ext cx="4902000" cy="492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500"/>
              </a:spcBef>
              <a:spcAft>
                <a:spcPts val="0"/>
              </a:spcAft>
              <a:buClr>
                <a:schemeClr val="dk1"/>
              </a:buClr>
              <a:buSzPts val="1100"/>
              <a:buFont typeface="Arial"/>
              <a:buNone/>
            </a:pPr>
            <a:r>
              <a:rPr b="1" lang="en-US" sz="2000" u="sng">
                <a:solidFill>
                  <a:srgbClr val="E69138"/>
                </a:solidFill>
                <a:latin typeface="Comfortaa"/>
                <a:ea typeface="Comfortaa"/>
                <a:cs typeface="Comfortaa"/>
                <a:sym typeface="Comfortaa"/>
              </a:rPr>
              <a:t>Anterior</a:t>
            </a:r>
            <a:r>
              <a:rPr b="1" lang="en-US" sz="2000">
                <a:solidFill>
                  <a:srgbClr val="E69138"/>
                </a:solidFill>
                <a:latin typeface="Comfortaa"/>
                <a:ea typeface="Comfortaa"/>
                <a:cs typeface="Comfortaa"/>
                <a:sym typeface="Comfortaa"/>
              </a:rPr>
              <a:t> circumflex humeral  artery</a:t>
            </a:r>
            <a:endParaRPr b="1" sz="2000">
              <a:solidFill>
                <a:srgbClr val="E69138"/>
              </a:solidFill>
              <a:latin typeface="Comfortaa"/>
              <a:ea typeface="Comfortaa"/>
              <a:cs typeface="Comfortaa"/>
              <a:sym typeface="Comfortaa"/>
            </a:endParaRPr>
          </a:p>
        </p:txBody>
      </p:sp>
      <p:sp>
        <p:nvSpPr>
          <p:cNvPr id="151" name="Google Shape;151;g104b8bfd3c7_0_21"/>
          <p:cNvSpPr txBox="1"/>
          <p:nvPr/>
        </p:nvSpPr>
        <p:spPr>
          <a:xfrm>
            <a:off x="11306200" y="9249700"/>
            <a:ext cx="5355300" cy="492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dk1"/>
              </a:buClr>
              <a:buSzPts val="1100"/>
              <a:buFont typeface="Arial"/>
              <a:buNone/>
            </a:pPr>
            <a:r>
              <a:rPr b="1" lang="en-US" sz="2000" u="sng">
                <a:solidFill>
                  <a:srgbClr val="45818E"/>
                </a:solidFill>
                <a:latin typeface="Comfortaa"/>
                <a:ea typeface="Comfortaa"/>
                <a:cs typeface="Comfortaa"/>
                <a:sym typeface="Comfortaa"/>
              </a:rPr>
              <a:t>Posterior</a:t>
            </a:r>
            <a:r>
              <a:rPr b="1" lang="en-US" sz="2000">
                <a:solidFill>
                  <a:srgbClr val="45818E"/>
                </a:solidFill>
                <a:latin typeface="Comfortaa"/>
                <a:ea typeface="Comfortaa"/>
                <a:cs typeface="Comfortaa"/>
                <a:sym typeface="Comfortaa"/>
              </a:rPr>
              <a:t> circumflex humeral artery</a:t>
            </a:r>
            <a:endParaRPr b="1" sz="2000">
              <a:solidFill>
                <a:srgbClr val="45818E"/>
              </a:solidFill>
              <a:latin typeface="Comfortaa"/>
              <a:ea typeface="Comfortaa"/>
              <a:cs typeface="Comfortaa"/>
              <a:sym typeface="Comfortaa"/>
            </a:endParaRPr>
          </a:p>
        </p:txBody>
      </p:sp>
      <p:sp>
        <p:nvSpPr>
          <p:cNvPr id="152" name="Google Shape;152;g104b8bfd3c7_0_21"/>
          <p:cNvSpPr/>
          <p:nvPr/>
        </p:nvSpPr>
        <p:spPr>
          <a:xfrm>
            <a:off x="8384100" y="3349250"/>
            <a:ext cx="1519800" cy="331200"/>
          </a:xfrm>
          <a:prstGeom prst="rect">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latin typeface="Comfortaa"/>
              <a:ea typeface="Comfortaa"/>
              <a:cs typeface="Comfortaa"/>
              <a:sym typeface="Comfortaa"/>
            </a:endParaRPr>
          </a:p>
        </p:txBody>
      </p:sp>
      <p:sp>
        <p:nvSpPr>
          <p:cNvPr id="153" name="Google Shape;153;g104b8bfd3c7_0_21"/>
          <p:cNvSpPr/>
          <p:nvPr/>
        </p:nvSpPr>
        <p:spPr>
          <a:xfrm>
            <a:off x="5214825" y="4950200"/>
            <a:ext cx="1741500" cy="5706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80000"/>
              </a:solidFill>
            </a:endParaRPr>
          </a:p>
        </p:txBody>
      </p:sp>
      <p:sp>
        <p:nvSpPr>
          <p:cNvPr id="154" name="Google Shape;154;g104b8bfd3c7_0_21"/>
          <p:cNvSpPr/>
          <p:nvPr/>
        </p:nvSpPr>
        <p:spPr>
          <a:xfrm>
            <a:off x="10087500" y="3880750"/>
            <a:ext cx="1519800" cy="3312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04b8bfd3c7_0_21"/>
          <p:cNvSpPr/>
          <p:nvPr/>
        </p:nvSpPr>
        <p:spPr>
          <a:xfrm>
            <a:off x="10552725" y="4522975"/>
            <a:ext cx="1519800" cy="331200"/>
          </a:xfrm>
          <a:prstGeom prst="rect">
            <a:avLst/>
          </a:prstGeom>
          <a:noFill/>
          <a:ln cap="flat" cmpd="sng" w="3810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104b8bfd3c7_0_21"/>
          <p:cNvSpPr/>
          <p:nvPr/>
        </p:nvSpPr>
        <p:spPr>
          <a:xfrm>
            <a:off x="10696375" y="5165200"/>
            <a:ext cx="1519800" cy="331200"/>
          </a:xfrm>
          <a:prstGeom prst="rect">
            <a:avLst/>
          </a:prstGeom>
          <a:noFill/>
          <a:ln cap="flat" cmpd="sng" w="3810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104b8bfd3c7_0_21"/>
          <p:cNvSpPr txBox="1"/>
          <p:nvPr/>
        </p:nvSpPr>
        <p:spPr>
          <a:xfrm>
            <a:off x="16153700" y="152850"/>
            <a:ext cx="2267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rgbClr val="FF0000"/>
                </a:solidFill>
                <a:latin typeface="Comfortaa"/>
                <a:ea typeface="Comfortaa"/>
                <a:cs typeface="Comfortaa"/>
                <a:sym typeface="Comfortaa"/>
                <a:hlinkClick r:id="rId5">
                  <a:extLst>
                    <a:ext uri="{A12FA001-AC4F-418D-AE19-62706E023703}">
                      <ahyp:hlinkClr val="tx"/>
                    </a:ext>
                  </a:extLst>
                </a:hlinkClick>
              </a:rPr>
              <a:t>Helpful video</a:t>
            </a:r>
            <a:endParaRPr sz="2000" u="sng">
              <a:solidFill>
                <a:srgbClr val="FF0000"/>
              </a:solidFill>
              <a:latin typeface="Comfortaa"/>
              <a:ea typeface="Comfortaa"/>
              <a:cs typeface="Comfortaa"/>
              <a:sym typeface="Comfortaa"/>
            </a:endParaRPr>
          </a:p>
        </p:txBody>
      </p:sp>
      <p:grpSp>
        <p:nvGrpSpPr>
          <p:cNvPr id="158" name="Google Shape;158;g104b8bfd3c7_0_21"/>
          <p:cNvGrpSpPr/>
          <p:nvPr/>
        </p:nvGrpSpPr>
        <p:grpSpPr>
          <a:xfrm>
            <a:off x="15022830" y="9335"/>
            <a:ext cx="1117916" cy="779647"/>
            <a:chOff x="3051531" y="1516809"/>
            <a:chExt cx="390034" cy="296545"/>
          </a:xfrm>
        </p:grpSpPr>
        <p:sp>
          <p:nvSpPr>
            <p:cNvPr id="159" name="Google Shape;159;g104b8bfd3c7_0_21"/>
            <p:cNvSpPr/>
            <p:nvPr/>
          </p:nvSpPr>
          <p:spPr>
            <a:xfrm>
              <a:off x="3051531" y="1516809"/>
              <a:ext cx="389719" cy="296545"/>
            </a:xfrm>
            <a:custGeom>
              <a:rect b="b" l="l" r="r" t="t"/>
              <a:pathLst>
                <a:path extrusionOk="0" h="19806" w="26029">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04b8bfd3c7_0_21"/>
            <p:cNvSpPr/>
            <p:nvPr/>
          </p:nvSpPr>
          <p:spPr>
            <a:xfrm>
              <a:off x="3051531" y="1744391"/>
              <a:ext cx="389719" cy="68963"/>
            </a:xfrm>
            <a:custGeom>
              <a:rect b="b" l="l" r="r" t="t"/>
              <a:pathLst>
                <a:path extrusionOk="0" h="4606" w="26029">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104b8bfd3c7_0_21"/>
            <p:cNvSpPr/>
            <p:nvPr/>
          </p:nvSpPr>
          <p:spPr>
            <a:xfrm>
              <a:off x="3051531" y="1753838"/>
              <a:ext cx="389719" cy="59516"/>
            </a:xfrm>
            <a:custGeom>
              <a:rect b="b" l="l" r="r" t="t"/>
              <a:pathLst>
                <a:path extrusionOk="0" h="3975" w="26029">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104b8bfd3c7_0_21"/>
            <p:cNvSpPr/>
            <p:nvPr/>
          </p:nvSpPr>
          <p:spPr>
            <a:xfrm>
              <a:off x="3051846" y="1516809"/>
              <a:ext cx="389405" cy="65804"/>
            </a:xfrm>
            <a:custGeom>
              <a:rect b="b" l="l" r="r" t="t"/>
              <a:pathLst>
                <a:path extrusionOk="0" h="4395" w="26008">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104b8bfd3c7_0_21"/>
            <p:cNvSpPr/>
            <p:nvPr/>
          </p:nvSpPr>
          <p:spPr>
            <a:xfrm>
              <a:off x="3051846" y="1516809"/>
              <a:ext cx="389719" cy="56356"/>
            </a:xfrm>
            <a:custGeom>
              <a:rect b="b" l="l" r="r" t="t"/>
              <a:pathLst>
                <a:path extrusionOk="0" h="3764" w="26029">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104b8bfd3c7_0_21"/>
            <p:cNvSpPr/>
            <p:nvPr/>
          </p:nvSpPr>
          <p:spPr>
            <a:xfrm>
              <a:off x="3077973" y="1539148"/>
              <a:ext cx="15751" cy="11978"/>
            </a:xfrm>
            <a:custGeom>
              <a:rect b="b" l="l" r="r" t="t"/>
              <a:pathLst>
                <a:path extrusionOk="0" h="800" w="1052">
                  <a:moveTo>
                    <a:pt x="526" y="1"/>
                  </a:moveTo>
                  <a:cubicBezTo>
                    <a:pt x="1" y="1"/>
                    <a:pt x="1"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104b8bfd3c7_0_21"/>
            <p:cNvSpPr/>
            <p:nvPr/>
          </p:nvSpPr>
          <p:spPr>
            <a:xfrm>
              <a:off x="3100012" y="1539148"/>
              <a:ext cx="15751" cy="11978"/>
            </a:xfrm>
            <a:custGeom>
              <a:rect b="b" l="l" r="r" t="t"/>
              <a:pathLst>
                <a:path extrusionOk="0" h="800" w="1052">
                  <a:moveTo>
                    <a:pt x="526" y="1"/>
                  </a:moveTo>
                  <a:cubicBezTo>
                    <a:pt x="0" y="1"/>
                    <a:pt x="0"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104b8bfd3c7_0_21"/>
            <p:cNvSpPr/>
            <p:nvPr/>
          </p:nvSpPr>
          <p:spPr>
            <a:xfrm>
              <a:off x="3121737" y="1539148"/>
              <a:ext cx="15751" cy="11978"/>
            </a:xfrm>
            <a:custGeom>
              <a:rect b="b" l="l" r="r" t="t"/>
              <a:pathLst>
                <a:path extrusionOk="0" h="800" w="1052">
                  <a:moveTo>
                    <a:pt x="526" y="1"/>
                  </a:moveTo>
                  <a:cubicBezTo>
                    <a:pt x="0" y="1"/>
                    <a:pt x="0" y="800"/>
                    <a:pt x="526" y="800"/>
                  </a:cubicBezTo>
                  <a:cubicBezTo>
                    <a:pt x="1051" y="800"/>
                    <a:pt x="1051"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104b8bfd3c7_0_21"/>
            <p:cNvSpPr/>
            <p:nvPr/>
          </p:nvSpPr>
          <p:spPr>
            <a:xfrm>
              <a:off x="3336727" y="1539148"/>
              <a:ext cx="81226" cy="11978"/>
            </a:xfrm>
            <a:custGeom>
              <a:rect b="b" l="l" r="r" t="t"/>
              <a:pathLst>
                <a:path extrusionOk="0" h="800" w="5425">
                  <a:moveTo>
                    <a:pt x="526" y="1"/>
                  </a:moveTo>
                  <a:cubicBezTo>
                    <a:pt x="1" y="1"/>
                    <a:pt x="1" y="800"/>
                    <a:pt x="526" y="800"/>
                  </a:cubicBezTo>
                  <a:lnTo>
                    <a:pt x="4899" y="800"/>
                  </a:lnTo>
                  <a:cubicBezTo>
                    <a:pt x="5425" y="779"/>
                    <a:pt x="5425" y="1"/>
                    <a:pt x="4899"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104b8bfd3c7_0_21"/>
            <p:cNvSpPr/>
            <p:nvPr/>
          </p:nvSpPr>
          <p:spPr>
            <a:xfrm>
              <a:off x="3301153" y="1539148"/>
              <a:ext cx="30244" cy="11978"/>
            </a:xfrm>
            <a:custGeom>
              <a:rect b="b" l="l" r="r" t="t"/>
              <a:pathLst>
                <a:path extrusionOk="0" h="800" w="2020">
                  <a:moveTo>
                    <a:pt x="527" y="1"/>
                  </a:moveTo>
                  <a:cubicBezTo>
                    <a:pt x="1" y="1"/>
                    <a:pt x="1" y="800"/>
                    <a:pt x="527" y="800"/>
                  </a:cubicBezTo>
                  <a:lnTo>
                    <a:pt x="1494" y="800"/>
                  </a:lnTo>
                  <a:cubicBezTo>
                    <a:pt x="2019" y="779"/>
                    <a:pt x="2019" y="1"/>
                    <a:pt x="1494"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104b8bfd3c7_0_21"/>
            <p:cNvSpPr/>
            <p:nvPr/>
          </p:nvSpPr>
          <p:spPr>
            <a:xfrm>
              <a:off x="3170832" y="1608096"/>
              <a:ext cx="151432" cy="107667"/>
            </a:xfrm>
            <a:custGeom>
              <a:rect b="b" l="l" r="r" t="t"/>
              <a:pathLst>
                <a:path extrusionOk="0" h="7191" w="10114">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04b8bfd3c7_0_21"/>
            <p:cNvSpPr/>
            <p:nvPr/>
          </p:nvSpPr>
          <p:spPr>
            <a:xfrm>
              <a:off x="3170832" y="1608096"/>
              <a:ext cx="151432" cy="44079"/>
            </a:xfrm>
            <a:custGeom>
              <a:rect b="b" l="l" r="r" t="t"/>
              <a:pathLst>
                <a:path extrusionOk="0" h="2944" w="10114">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04b8bfd3c7_0_21"/>
            <p:cNvSpPr/>
            <p:nvPr/>
          </p:nvSpPr>
          <p:spPr>
            <a:xfrm>
              <a:off x="3227503" y="1642084"/>
              <a:ext cx="41878" cy="40007"/>
            </a:xfrm>
            <a:custGeom>
              <a:rect b="b" l="l" r="r" t="t"/>
              <a:pathLst>
                <a:path extrusionOk="0" h="2672" w="2797">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104b8bfd3c7_0_21"/>
            <p:cNvSpPr/>
            <p:nvPr/>
          </p:nvSpPr>
          <p:spPr>
            <a:xfrm>
              <a:off x="3087106" y="1776177"/>
              <a:ext cx="160865" cy="11679"/>
            </a:xfrm>
            <a:custGeom>
              <a:rect b="b" l="l" r="r" t="t"/>
              <a:pathLst>
                <a:path extrusionOk="0" h="780" w="10744">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04b8bfd3c7_0_21"/>
            <p:cNvSpPr/>
            <p:nvPr/>
          </p:nvSpPr>
          <p:spPr>
            <a:xfrm>
              <a:off x="3362540" y="1775563"/>
              <a:ext cx="46295" cy="11978"/>
            </a:xfrm>
            <a:custGeom>
              <a:rect b="b" l="l" r="r" t="t"/>
              <a:pathLst>
                <a:path extrusionOk="0" h="800" w="3092">
                  <a:moveTo>
                    <a:pt x="526" y="0"/>
                  </a:moveTo>
                  <a:cubicBezTo>
                    <a:pt x="1" y="0"/>
                    <a:pt x="1" y="799"/>
                    <a:pt x="526" y="799"/>
                  </a:cubicBezTo>
                  <a:lnTo>
                    <a:pt x="2566" y="799"/>
                  </a:lnTo>
                  <a:cubicBezTo>
                    <a:pt x="3091" y="799"/>
                    <a:pt x="3091" y="0"/>
                    <a:pt x="2566"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 name="Google Shape;174;g104b8bfd3c7_0_21"/>
          <p:cNvSpPr txBox="1"/>
          <p:nvPr/>
        </p:nvSpPr>
        <p:spPr>
          <a:xfrm>
            <a:off x="12591425" y="1635400"/>
            <a:ext cx="5266500" cy="1395300"/>
          </a:xfrm>
          <a:prstGeom prst="rect">
            <a:avLst/>
          </a:prstGeom>
          <a:noFill/>
          <a:ln cap="flat" cmpd="sng" w="28575">
            <a:solidFill>
              <a:srgbClr val="B7B7B7"/>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1" algn="r">
              <a:spcBef>
                <a:spcPts val="0"/>
              </a:spcBef>
              <a:spcAft>
                <a:spcPts val="0"/>
              </a:spcAft>
              <a:buNone/>
            </a:pPr>
            <a:r>
              <a:rPr lang="en-US" sz="1800">
                <a:solidFill>
                  <a:srgbClr val="B7B7B7"/>
                </a:solidFill>
                <a:latin typeface="Comfortaa"/>
                <a:ea typeface="Comfortaa"/>
                <a:cs typeface="Comfortaa"/>
                <a:sym typeface="Comfortaa"/>
              </a:rPr>
              <a:t>شرح: فائدة الanastomosis بشكل عام انه في حالة ضعف النبض من أحد الشرايين يصير فيه شريان ثاني يعوض نبض الدم بحيث ما ينقطع الدم عن الجزئية اللي يغطيها, ففي حالة انسداد الaxillary artery فيه شرايين أخرى تضخ الدم وتعوض عن الشريان المنسد.</a:t>
            </a:r>
            <a:endParaRPr sz="1800">
              <a:solidFill>
                <a:srgbClr val="B7B7B7"/>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aphicFrame>
        <p:nvGraphicFramePr>
          <p:cNvPr id="179" name="Google Shape;179;g104b8bfd3c7_0_207"/>
          <p:cNvGraphicFramePr/>
          <p:nvPr/>
        </p:nvGraphicFramePr>
        <p:xfrm>
          <a:off x="498775" y="769245"/>
          <a:ext cx="3000000" cy="3000000"/>
        </p:xfrm>
        <a:graphic>
          <a:graphicData uri="http://schemas.openxmlformats.org/drawingml/2006/table">
            <a:tbl>
              <a:tblPr>
                <a:noFill/>
                <a:tableStyleId>{F5AED82D-04B1-48FA-9C8E-557E0E5B94F6}</a:tableStyleId>
              </a:tblPr>
              <a:tblGrid>
                <a:gridCol w="6857175"/>
                <a:gridCol w="5768200"/>
              </a:tblGrid>
              <a:tr h="685225">
                <a:tc gridSpan="2">
                  <a:txBody>
                    <a:bodyPr/>
                    <a:lstStyle/>
                    <a:p>
                      <a:pPr indent="0" lvl="0" marL="0" rtl="0" algn="ctr">
                        <a:spcBef>
                          <a:spcPts val="0"/>
                        </a:spcBef>
                        <a:spcAft>
                          <a:spcPts val="0"/>
                        </a:spcAft>
                        <a:buNone/>
                      </a:pPr>
                      <a:r>
                        <a:rPr lang="en-US" sz="3000">
                          <a:solidFill>
                            <a:srgbClr val="B45F06"/>
                          </a:solidFill>
                          <a:latin typeface="Comfortaa"/>
                          <a:ea typeface="Comfortaa"/>
                          <a:cs typeface="Comfortaa"/>
                          <a:sym typeface="Comfortaa"/>
                        </a:rPr>
                        <a:t>3- Brachial artery</a:t>
                      </a:r>
                      <a:endParaRPr sz="3000">
                        <a:solidFill>
                          <a:srgbClr val="B45F06"/>
                        </a:solidFill>
                        <a:latin typeface="Comfortaa"/>
                        <a:ea typeface="Comfortaa"/>
                        <a:cs typeface="Comfortaa"/>
                        <a:sym typeface="Comfortaa"/>
                      </a:endParaRPr>
                    </a:p>
                  </a:txBody>
                  <a:tcPr marT="91425" marB="91425" marR="91425" marL="91425">
                    <a:solidFill>
                      <a:srgbClr val="F9CB9C"/>
                    </a:solidFill>
                  </a:tcPr>
                </a:tc>
                <a:tc hMerge="1"/>
              </a:tr>
              <a:tr h="2063125">
                <a:tc gridSpan="2">
                  <a:txBody>
                    <a:bodyPr/>
                    <a:lstStyle/>
                    <a:p>
                      <a:pPr indent="0" lvl="0" marL="0" rtl="0" algn="l">
                        <a:spcBef>
                          <a:spcPts val="0"/>
                        </a:spcBef>
                        <a:spcAft>
                          <a:spcPts val="0"/>
                        </a:spcAft>
                        <a:buNone/>
                      </a:pPr>
                      <a:r>
                        <a:rPr lang="en-US" sz="2500">
                          <a:latin typeface="Comfortaa"/>
                          <a:ea typeface="Comfortaa"/>
                          <a:cs typeface="Comfortaa"/>
                          <a:sym typeface="Comfortaa"/>
                        </a:rPr>
                        <a:t>- Is a continuation of the </a:t>
                      </a:r>
                      <a:r>
                        <a:rPr b="1" lang="en-US" sz="2500">
                          <a:latin typeface="Comfortaa"/>
                          <a:ea typeface="Comfortaa"/>
                          <a:cs typeface="Comfortaa"/>
                          <a:sym typeface="Comfortaa"/>
                        </a:rPr>
                        <a:t>axillary artery</a:t>
                      </a:r>
                      <a:r>
                        <a:rPr lang="en-US" sz="2500">
                          <a:latin typeface="Comfortaa"/>
                          <a:ea typeface="Comfortaa"/>
                          <a:cs typeface="Comfortaa"/>
                          <a:sym typeface="Comfortaa"/>
                        </a:rPr>
                        <a:t> at the lower border of </a:t>
                      </a:r>
                      <a:r>
                        <a:rPr b="1" lang="en-US" sz="2500">
                          <a:latin typeface="Comfortaa"/>
                          <a:ea typeface="Comfortaa"/>
                          <a:cs typeface="Comfortaa"/>
                          <a:sym typeface="Comfortaa"/>
                        </a:rPr>
                        <a:t>teres </a:t>
                      </a:r>
                      <a:r>
                        <a:rPr b="1" lang="en-US" sz="2500" u="sng">
                          <a:latin typeface="Comfortaa"/>
                          <a:ea typeface="Comfortaa"/>
                          <a:cs typeface="Comfortaa"/>
                          <a:sym typeface="Comfortaa"/>
                        </a:rPr>
                        <a:t>major</a:t>
                      </a:r>
                      <a:r>
                        <a:rPr b="1" lang="en-US" sz="2500">
                          <a:latin typeface="Comfortaa"/>
                          <a:ea typeface="Comfortaa"/>
                          <a:cs typeface="Comfortaa"/>
                          <a:sym typeface="Comfortaa"/>
                        </a:rPr>
                        <a:t> muscle.</a:t>
                      </a:r>
                      <a:endParaRPr b="1"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Provides </a:t>
                      </a:r>
                      <a:r>
                        <a:rPr b="1" lang="en-US" sz="2500">
                          <a:latin typeface="Comfortaa"/>
                          <a:ea typeface="Comfortaa"/>
                          <a:cs typeface="Comfortaa"/>
                          <a:sym typeface="Comfortaa"/>
                        </a:rPr>
                        <a:t>main </a:t>
                      </a:r>
                      <a:r>
                        <a:rPr lang="en-US" sz="2500">
                          <a:latin typeface="Comfortaa"/>
                          <a:ea typeface="Comfortaa"/>
                          <a:cs typeface="Comfortaa"/>
                          <a:sym typeface="Comfortaa"/>
                        </a:rPr>
                        <a:t>arterial supply to the </a:t>
                      </a:r>
                      <a:r>
                        <a:rPr b="1" lang="en-US" sz="2500">
                          <a:latin typeface="Comfortaa"/>
                          <a:ea typeface="Comfortaa"/>
                          <a:cs typeface="Comfortaa"/>
                          <a:sym typeface="Comfortaa"/>
                        </a:rPr>
                        <a:t>arm</a:t>
                      </a:r>
                      <a:r>
                        <a:rPr lang="en-US" sz="2500">
                          <a:latin typeface="Comfortaa"/>
                          <a:ea typeface="Comfortaa"/>
                          <a:cs typeface="Comfortaa"/>
                          <a:sym typeface="Comfortaa"/>
                        </a:rPr>
                        <a:t>.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a:t>
                      </a:r>
                      <a:r>
                        <a:rPr b="1" lang="en-US" sz="2500">
                          <a:latin typeface="Comfortaa"/>
                          <a:ea typeface="Comfortaa"/>
                          <a:cs typeface="Comfortaa"/>
                          <a:sym typeface="Comfortaa"/>
                        </a:rPr>
                        <a:t>Terminates</a:t>
                      </a:r>
                      <a:r>
                        <a:rPr lang="en-US" sz="2500">
                          <a:latin typeface="Comfortaa"/>
                          <a:ea typeface="Comfortaa"/>
                          <a:cs typeface="Comfortaa"/>
                          <a:sym typeface="Comfortaa"/>
                        </a:rPr>
                        <a:t> opposite of Neck of </a:t>
                      </a:r>
                      <a:r>
                        <a:rPr b="1" lang="en-US" sz="2500">
                          <a:latin typeface="Comfortaa"/>
                          <a:ea typeface="Comfortaa"/>
                          <a:cs typeface="Comfortaa"/>
                          <a:sym typeface="Comfortaa"/>
                        </a:rPr>
                        <a:t>Radius</a:t>
                      </a:r>
                      <a:r>
                        <a:rPr lang="en-US" sz="2500">
                          <a:latin typeface="Comfortaa"/>
                          <a:ea typeface="Comfortaa"/>
                          <a:cs typeface="Comfortaa"/>
                          <a:sym typeface="Comfortaa"/>
                        </a:rPr>
                        <a:t> by dividing into Radial &amp; Ulnar arteries.</a:t>
                      </a:r>
                      <a:endParaRPr sz="2500">
                        <a:latin typeface="Comfortaa"/>
                        <a:ea typeface="Comfortaa"/>
                        <a:cs typeface="Comfortaa"/>
                        <a:sym typeface="Comfortaa"/>
                      </a:endParaRPr>
                    </a:p>
                  </a:txBody>
                  <a:tcPr marT="91425" marB="91425" marR="91425" marL="91425"/>
                </a:tc>
                <a:tc hMerge="1"/>
              </a:tr>
              <a:tr h="553825">
                <a:tc>
                  <a:txBody>
                    <a:bodyPr/>
                    <a:lstStyle/>
                    <a:p>
                      <a:pPr indent="0" lvl="0" marL="0" rtl="0" algn="ctr">
                        <a:spcBef>
                          <a:spcPts val="0"/>
                        </a:spcBef>
                        <a:spcAft>
                          <a:spcPts val="0"/>
                        </a:spcAft>
                        <a:buNone/>
                      </a:pPr>
                      <a:r>
                        <a:rPr lang="en-US" sz="2500">
                          <a:latin typeface="Comfortaa"/>
                          <a:ea typeface="Comfortaa"/>
                          <a:cs typeface="Comfortaa"/>
                          <a:sym typeface="Comfortaa"/>
                        </a:rPr>
                        <a:t>Relations </a:t>
                      </a:r>
                      <a:endParaRPr sz="2500">
                        <a:latin typeface="Comfortaa"/>
                        <a:ea typeface="Comfortaa"/>
                        <a:cs typeface="Comfortaa"/>
                        <a:sym typeface="Comfortaa"/>
                      </a:endParaRPr>
                    </a:p>
                  </a:txBody>
                  <a:tcPr marT="91425" marB="91425" marR="91425" marL="91425">
                    <a:solidFill>
                      <a:srgbClr val="FCE5CD"/>
                    </a:solidFill>
                  </a:tcPr>
                </a:tc>
                <a:tc>
                  <a:txBody>
                    <a:bodyPr/>
                    <a:lstStyle/>
                    <a:p>
                      <a:pPr indent="0" lvl="0" marL="0" rtl="0" algn="ctr">
                        <a:spcBef>
                          <a:spcPts val="0"/>
                        </a:spcBef>
                        <a:spcAft>
                          <a:spcPts val="0"/>
                        </a:spcAft>
                        <a:buNone/>
                      </a:pPr>
                      <a:r>
                        <a:rPr lang="en-US" sz="2500">
                          <a:latin typeface="Comfortaa"/>
                          <a:ea typeface="Comfortaa"/>
                          <a:cs typeface="Comfortaa"/>
                          <a:sym typeface="Comfortaa"/>
                        </a:rPr>
                        <a:t>Branches</a:t>
                      </a:r>
                      <a:endParaRPr sz="2500">
                        <a:latin typeface="Comfortaa"/>
                        <a:ea typeface="Comfortaa"/>
                        <a:cs typeface="Comfortaa"/>
                        <a:sym typeface="Comfortaa"/>
                      </a:endParaRPr>
                    </a:p>
                  </a:txBody>
                  <a:tcPr marT="91425" marB="91425" marR="91425" marL="91425">
                    <a:solidFill>
                      <a:srgbClr val="FCE5CD"/>
                    </a:solidFill>
                  </a:tcPr>
                </a:tc>
              </a:tr>
              <a:tr h="5628425">
                <a:tc>
                  <a:txBody>
                    <a:bodyPr/>
                    <a:lstStyle/>
                    <a:p>
                      <a:pPr indent="0" lvl="0" marL="0" rtl="0" algn="l">
                        <a:spcBef>
                          <a:spcPts val="0"/>
                        </a:spcBef>
                        <a:spcAft>
                          <a:spcPts val="0"/>
                        </a:spcAft>
                        <a:buNone/>
                      </a:pPr>
                      <a:r>
                        <a:rPr lang="en-US" sz="2200">
                          <a:latin typeface="Comfortaa"/>
                          <a:ea typeface="Comfortaa"/>
                          <a:cs typeface="Comfortaa"/>
                          <a:sym typeface="Comfortaa"/>
                        </a:rPr>
                        <a:t>1-</a:t>
                      </a:r>
                      <a:r>
                        <a:rPr b="1" lang="en-US" sz="2200">
                          <a:latin typeface="Comfortaa"/>
                          <a:ea typeface="Comfortaa"/>
                          <a:cs typeface="Comfortaa"/>
                          <a:sym typeface="Comfortaa"/>
                        </a:rPr>
                        <a:t> </a:t>
                      </a:r>
                      <a:r>
                        <a:rPr b="1" lang="en-US" sz="2200" u="sng">
                          <a:latin typeface="Comfortaa"/>
                          <a:ea typeface="Comfortaa"/>
                          <a:cs typeface="Comfortaa"/>
                          <a:sym typeface="Comfortaa"/>
                        </a:rPr>
                        <a:t>Anteriorly</a:t>
                      </a:r>
                      <a:r>
                        <a:rPr lang="en-US" sz="2200">
                          <a:latin typeface="Comfortaa"/>
                          <a:ea typeface="Comfortaa"/>
                          <a:cs typeface="Comfortaa"/>
                          <a:sym typeface="Comfortaa"/>
                        </a:rPr>
                        <a:t>: i</a:t>
                      </a:r>
                      <a:r>
                        <a:rPr lang="en-US" sz="2200">
                          <a:solidFill>
                            <a:schemeClr val="dk1"/>
                          </a:solidFill>
                          <a:latin typeface="Comfortaa"/>
                          <a:ea typeface="Comfortaa"/>
                          <a:cs typeface="Comfortaa"/>
                          <a:sym typeface="Comfortaa"/>
                        </a:rPr>
                        <a:t>t is superficial and overlapped from the lateral side by coracobrachialis and biceps,  crossed from above downward by medial cutaneous nerve of the forearm, median nerve, and bicipital aponeurosis.</a:t>
                      </a:r>
                      <a:endParaRPr sz="22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200">
                        <a:latin typeface="Comfortaa"/>
                        <a:ea typeface="Comfortaa"/>
                        <a:cs typeface="Comfortaa"/>
                        <a:sym typeface="Comfortaa"/>
                      </a:endParaRPr>
                    </a:p>
                    <a:p>
                      <a:pPr indent="0" lvl="0" marL="0" rtl="0" algn="l">
                        <a:spcBef>
                          <a:spcPts val="0"/>
                        </a:spcBef>
                        <a:spcAft>
                          <a:spcPts val="0"/>
                        </a:spcAft>
                        <a:buNone/>
                      </a:pPr>
                      <a:r>
                        <a:rPr lang="en-US" sz="2200">
                          <a:latin typeface="Comfortaa"/>
                          <a:ea typeface="Comfortaa"/>
                          <a:cs typeface="Comfortaa"/>
                          <a:sym typeface="Comfortaa"/>
                        </a:rPr>
                        <a:t>2- </a:t>
                      </a:r>
                      <a:r>
                        <a:rPr b="1" lang="en-US" sz="2200" u="sng">
                          <a:latin typeface="Comfortaa"/>
                          <a:ea typeface="Comfortaa"/>
                          <a:cs typeface="Comfortaa"/>
                          <a:sym typeface="Comfortaa"/>
                        </a:rPr>
                        <a:t>Posteriorly</a:t>
                      </a:r>
                      <a:r>
                        <a:rPr lang="en-US" sz="2200">
                          <a:latin typeface="Comfortaa"/>
                          <a:ea typeface="Comfortaa"/>
                          <a:cs typeface="Comfortaa"/>
                          <a:sym typeface="Comfortaa"/>
                        </a:rPr>
                        <a:t>: triceps, coracobrachialis and brachialis. </a:t>
                      </a:r>
                      <a:endParaRPr sz="2200">
                        <a:latin typeface="Comfortaa"/>
                        <a:ea typeface="Comfortaa"/>
                        <a:cs typeface="Comfortaa"/>
                        <a:sym typeface="Comfortaa"/>
                      </a:endParaRPr>
                    </a:p>
                    <a:p>
                      <a:pPr indent="0" lvl="0" marL="0" rtl="0" algn="l">
                        <a:spcBef>
                          <a:spcPts val="0"/>
                        </a:spcBef>
                        <a:spcAft>
                          <a:spcPts val="0"/>
                        </a:spcAft>
                        <a:buNone/>
                      </a:pPr>
                      <a:r>
                        <a:t/>
                      </a:r>
                      <a:endParaRPr sz="2200">
                        <a:latin typeface="Comfortaa"/>
                        <a:ea typeface="Comfortaa"/>
                        <a:cs typeface="Comfortaa"/>
                        <a:sym typeface="Comfortaa"/>
                      </a:endParaRPr>
                    </a:p>
                    <a:p>
                      <a:pPr indent="0" lvl="0" marL="0" rtl="0" algn="l">
                        <a:spcBef>
                          <a:spcPts val="0"/>
                        </a:spcBef>
                        <a:spcAft>
                          <a:spcPts val="0"/>
                        </a:spcAft>
                        <a:buNone/>
                      </a:pPr>
                      <a:r>
                        <a:rPr lang="en-US" sz="2200">
                          <a:latin typeface="Comfortaa"/>
                          <a:ea typeface="Comfortaa"/>
                          <a:cs typeface="Comfortaa"/>
                          <a:sym typeface="Comfortaa"/>
                        </a:rPr>
                        <a:t>3- </a:t>
                      </a:r>
                      <a:r>
                        <a:rPr b="1" lang="en-US" sz="2200" u="sng">
                          <a:latin typeface="Comfortaa"/>
                          <a:ea typeface="Comfortaa"/>
                          <a:cs typeface="Comfortaa"/>
                          <a:sym typeface="Comfortaa"/>
                        </a:rPr>
                        <a:t>Medially</a:t>
                      </a:r>
                      <a:r>
                        <a:rPr lang="en-US" sz="2200">
                          <a:latin typeface="Comfortaa"/>
                          <a:ea typeface="Comfortaa"/>
                          <a:cs typeface="Comfortaa"/>
                          <a:sym typeface="Comfortaa"/>
                        </a:rPr>
                        <a:t>: </a:t>
                      </a:r>
                      <a:r>
                        <a:rPr lang="en-US" sz="2400">
                          <a:solidFill>
                            <a:schemeClr val="dk1"/>
                          </a:solidFill>
                          <a:latin typeface="Calibri"/>
                          <a:ea typeface="Calibri"/>
                          <a:cs typeface="Calibri"/>
                          <a:sym typeface="Calibri"/>
                        </a:rPr>
                        <a:t>in the upper part of the arm; basilic vein, and ulnar nerve, in the lower part of the arm;  median nerves.</a:t>
                      </a:r>
                      <a:r>
                        <a:rPr lang="en-US" sz="2200">
                          <a:latin typeface="Comfortaa"/>
                          <a:ea typeface="Comfortaa"/>
                          <a:cs typeface="Comfortaa"/>
                          <a:sym typeface="Comfortaa"/>
                        </a:rPr>
                        <a:t> </a:t>
                      </a:r>
                      <a:endParaRPr sz="2200">
                        <a:latin typeface="Comfortaa"/>
                        <a:ea typeface="Comfortaa"/>
                        <a:cs typeface="Comfortaa"/>
                        <a:sym typeface="Comfortaa"/>
                      </a:endParaRPr>
                    </a:p>
                    <a:p>
                      <a:pPr indent="0" lvl="0" marL="0" rtl="0" algn="l">
                        <a:spcBef>
                          <a:spcPts val="0"/>
                        </a:spcBef>
                        <a:spcAft>
                          <a:spcPts val="0"/>
                        </a:spcAft>
                        <a:buNone/>
                      </a:pPr>
                      <a:r>
                        <a:t/>
                      </a:r>
                      <a:endParaRPr sz="2200">
                        <a:latin typeface="Comfortaa"/>
                        <a:ea typeface="Comfortaa"/>
                        <a:cs typeface="Comfortaa"/>
                        <a:sym typeface="Comfortaa"/>
                      </a:endParaRPr>
                    </a:p>
                    <a:p>
                      <a:pPr indent="0" lvl="0" marL="0" rtl="0" algn="l">
                        <a:spcBef>
                          <a:spcPts val="0"/>
                        </a:spcBef>
                        <a:spcAft>
                          <a:spcPts val="0"/>
                        </a:spcAft>
                        <a:buNone/>
                      </a:pPr>
                      <a:r>
                        <a:rPr lang="en-US" sz="2200">
                          <a:latin typeface="Comfortaa"/>
                          <a:ea typeface="Comfortaa"/>
                          <a:cs typeface="Comfortaa"/>
                          <a:sym typeface="Comfortaa"/>
                        </a:rPr>
                        <a:t>4- </a:t>
                      </a:r>
                      <a:r>
                        <a:rPr b="1" lang="en-US" sz="2200" u="sng">
                          <a:latin typeface="Comfortaa"/>
                          <a:ea typeface="Comfortaa"/>
                          <a:cs typeface="Comfortaa"/>
                          <a:sym typeface="Comfortaa"/>
                        </a:rPr>
                        <a:t>Laterally</a:t>
                      </a:r>
                      <a:r>
                        <a:rPr lang="en-US" sz="2200">
                          <a:latin typeface="Comfortaa"/>
                          <a:ea typeface="Comfortaa"/>
                          <a:cs typeface="Comfortaa"/>
                          <a:sym typeface="Comfortaa"/>
                        </a:rPr>
                        <a:t>: </a:t>
                      </a:r>
                      <a:r>
                        <a:rPr lang="en-US" sz="2400">
                          <a:solidFill>
                            <a:schemeClr val="dk1"/>
                          </a:solidFill>
                          <a:latin typeface="Calibri"/>
                          <a:ea typeface="Calibri"/>
                          <a:cs typeface="Calibri"/>
                          <a:sym typeface="Calibri"/>
                        </a:rPr>
                        <a:t>above; the median nerve, coracobrachialis and biceps muscles, the biceps tendon, in the lower part</a:t>
                      </a:r>
                      <a:endParaRPr sz="22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US" sz="2500">
                          <a:latin typeface="Comfortaa"/>
                          <a:ea typeface="Comfortaa"/>
                          <a:cs typeface="Comfortaa"/>
                          <a:sym typeface="Comfortaa"/>
                        </a:rPr>
                        <a:t>1- Muscular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2- Nutrient to </a:t>
                      </a:r>
                      <a:r>
                        <a:rPr lang="en-US" sz="2500">
                          <a:solidFill>
                            <a:schemeClr val="dk1"/>
                          </a:solidFill>
                          <a:latin typeface="Comfortaa"/>
                          <a:ea typeface="Comfortaa"/>
                          <a:cs typeface="Comfortaa"/>
                          <a:sym typeface="Comfortaa"/>
                        </a:rPr>
                        <a:t>humerus</a:t>
                      </a:r>
                      <a:endParaRPr sz="25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3- </a:t>
                      </a:r>
                      <a:r>
                        <a:rPr lang="en-US" sz="2500">
                          <a:solidFill>
                            <a:srgbClr val="9900FF"/>
                          </a:solidFill>
                          <a:latin typeface="Comfortaa"/>
                          <a:ea typeface="Comfortaa"/>
                          <a:cs typeface="Comfortaa"/>
                          <a:sym typeface="Comfortaa"/>
                        </a:rPr>
                        <a:t>Profunda brachii: </a:t>
                      </a:r>
                      <a:r>
                        <a:rPr lang="en-US" sz="2200">
                          <a:solidFill>
                            <a:schemeClr val="dk1"/>
                          </a:solidFill>
                          <a:latin typeface="Comfortaa"/>
                          <a:ea typeface="Comfortaa"/>
                          <a:cs typeface="Comfortaa"/>
                          <a:sym typeface="Comfortaa"/>
                        </a:rPr>
                        <a:t>It arises from the brachial artery near its origin.</a:t>
                      </a:r>
                      <a:endParaRPr sz="2200">
                        <a:solidFill>
                          <a:schemeClr val="dk1"/>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2400"/>
                        <a:buFont typeface="Arial"/>
                        <a:buNone/>
                      </a:pPr>
                      <a:r>
                        <a:rPr lang="en-US" sz="2200">
                          <a:solidFill>
                            <a:schemeClr val="dk1"/>
                          </a:solidFill>
                          <a:latin typeface="Comfortaa"/>
                          <a:ea typeface="Comfortaa"/>
                          <a:cs typeface="Comfortaa"/>
                          <a:sym typeface="Comfortaa"/>
                        </a:rPr>
                        <a:t>It accompanies the radial nerve through the spiral groove, supplying the triceps muscle and sends anastomosis around the elbow joint</a:t>
                      </a:r>
                      <a:endParaRPr sz="2200">
                        <a:solidFill>
                          <a:srgbClr val="8E7CC3"/>
                        </a:solidFill>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4- </a:t>
                      </a:r>
                      <a:r>
                        <a:rPr lang="en-US" sz="2500">
                          <a:solidFill>
                            <a:srgbClr val="E69138"/>
                          </a:solidFill>
                          <a:latin typeface="Comfortaa"/>
                          <a:ea typeface="Comfortaa"/>
                          <a:cs typeface="Comfortaa"/>
                          <a:sym typeface="Comfortaa"/>
                        </a:rPr>
                        <a:t>Superior ulnar collateral </a:t>
                      </a:r>
                      <a:endParaRPr sz="2500">
                        <a:solidFill>
                          <a:srgbClr val="E69138"/>
                        </a:solidFill>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5- </a:t>
                      </a:r>
                      <a:r>
                        <a:rPr lang="en-US" sz="2500">
                          <a:solidFill>
                            <a:srgbClr val="FF00FF"/>
                          </a:solidFill>
                          <a:latin typeface="Comfortaa"/>
                          <a:ea typeface="Comfortaa"/>
                          <a:cs typeface="Comfortaa"/>
                          <a:sym typeface="Comfortaa"/>
                        </a:rPr>
                        <a:t>Inferior ulnar collateral.</a:t>
                      </a:r>
                      <a:r>
                        <a:rPr lang="en-US" sz="2500">
                          <a:latin typeface="Comfortaa"/>
                          <a:ea typeface="Comfortaa"/>
                          <a:cs typeface="Comfortaa"/>
                          <a:sym typeface="Comfortaa"/>
                        </a:rPr>
                        <a:t> </a:t>
                      </a:r>
                      <a:endParaRPr sz="2500">
                        <a:latin typeface="Comfortaa"/>
                        <a:ea typeface="Comfortaa"/>
                        <a:cs typeface="Comfortaa"/>
                        <a:sym typeface="Comfortaa"/>
                      </a:endParaRPr>
                    </a:p>
                  </a:txBody>
                  <a:tcPr marT="91425" marB="91425" marR="91425" marL="91425"/>
                </a:tc>
              </a:tr>
            </a:tbl>
          </a:graphicData>
        </a:graphic>
      </p:graphicFrame>
      <p:pic>
        <p:nvPicPr>
          <p:cNvPr id="180" name="Google Shape;180;g104b8bfd3c7_0_207"/>
          <p:cNvPicPr preferRelativeResize="0"/>
          <p:nvPr/>
        </p:nvPicPr>
        <p:blipFill>
          <a:blip r:embed="rId3">
            <a:alphaModFix/>
          </a:blip>
          <a:stretch>
            <a:fillRect/>
          </a:stretch>
        </p:blipFill>
        <p:spPr>
          <a:xfrm>
            <a:off x="13613282" y="152400"/>
            <a:ext cx="4347568" cy="2890015"/>
          </a:xfrm>
          <a:prstGeom prst="rect">
            <a:avLst/>
          </a:prstGeom>
          <a:noFill/>
          <a:ln>
            <a:noFill/>
          </a:ln>
        </p:spPr>
      </p:pic>
      <p:pic>
        <p:nvPicPr>
          <p:cNvPr id="181" name="Google Shape;181;g104b8bfd3c7_0_207"/>
          <p:cNvPicPr preferRelativeResize="0"/>
          <p:nvPr/>
        </p:nvPicPr>
        <p:blipFill>
          <a:blip r:embed="rId4">
            <a:alphaModFix/>
          </a:blip>
          <a:stretch>
            <a:fillRect/>
          </a:stretch>
        </p:blipFill>
        <p:spPr>
          <a:xfrm>
            <a:off x="13676015" y="3154488"/>
            <a:ext cx="4222104" cy="3211605"/>
          </a:xfrm>
          <a:prstGeom prst="rect">
            <a:avLst/>
          </a:prstGeom>
          <a:noFill/>
          <a:ln>
            <a:noFill/>
          </a:ln>
        </p:spPr>
      </p:pic>
      <p:sp>
        <p:nvSpPr>
          <p:cNvPr id="182" name="Google Shape;182;g104b8bfd3c7_0_207"/>
          <p:cNvSpPr/>
          <p:nvPr/>
        </p:nvSpPr>
        <p:spPr>
          <a:xfrm>
            <a:off x="13732211" y="3957700"/>
            <a:ext cx="1306800" cy="504300"/>
          </a:xfrm>
          <a:prstGeom prst="rect">
            <a:avLst/>
          </a:prstGeom>
          <a:noFill/>
          <a:ln cap="flat" cmpd="sng" w="762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04b8bfd3c7_0_207"/>
          <p:cNvSpPr/>
          <p:nvPr/>
        </p:nvSpPr>
        <p:spPr>
          <a:xfrm>
            <a:off x="16514425" y="3294626"/>
            <a:ext cx="1306800" cy="504300"/>
          </a:xfrm>
          <a:prstGeom prst="rect">
            <a:avLst/>
          </a:prstGeom>
          <a:noFill/>
          <a:ln cap="flat" cmpd="sng" w="762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104b8bfd3c7_0_207"/>
          <p:cNvSpPr/>
          <p:nvPr/>
        </p:nvSpPr>
        <p:spPr>
          <a:xfrm>
            <a:off x="16514425" y="3957700"/>
            <a:ext cx="1306800" cy="504300"/>
          </a:xfrm>
          <a:prstGeom prst="rect">
            <a:avLst/>
          </a:prstGeom>
          <a:noFill/>
          <a:ln cap="flat" cmpd="sng" w="762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FF"/>
              </a:solidFill>
            </a:endParaRPr>
          </a:p>
        </p:txBody>
      </p:sp>
      <p:pic>
        <p:nvPicPr>
          <p:cNvPr id="185" name="Google Shape;185;g104b8bfd3c7_0_207"/>
          <p:cNvPicPr preferRelativeResize="0"/>
          <p:nvPr/>
        </p:nvPicPr>
        <p:blipFill>
          <a:blip r:embed="rId5">
            <a:alphaModFix/>
          </a:blip>
          <a:stretch>
            <a:fillRect/>
          </a:stretch>
        </p:blipFill>
        <p:spPr>
          <a:xfrm>
            <a:off x="13732200" y="6366100"/>
            <a:ext cx="4165900" cy="3920900"/>
          </a:xfrm>
          <a:prstGeom prst="rect">
            <a:avLst/>
          </a:prstGeom>
          <a:noFill/>
          <a:ln>
            <a:noFill/>
          </a:ln>
        </p:spPr>
      </p:pic>
      <p:sp>
        <p:nvSpPr>
          <p:cNvPr id="186" name="Google Shape;186;g104b8bfd3c7_0_207"/>
          <p:cNvSpPr txBox="1"/>
          <p:nvPr/>
        </p:nvSpPr>
        <p:spPr>
          <a:xfrm>
            <a:off x="1240075" y="138325"/>
            <a:ext cx="2263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rgbClr val="FF0000"/>
                </a:solidFill>
                <a:latin typeface="Comfortaa"/>
                <a:ea typeface="Comfortaa"/>
                <a:cs typeface="Comfortaa"/>
                <a:sym typeface="Comfortaa"/>
                <a:hlinkClick r:id="rId6">
                  <a:extLst>
                    <a:ext uri="{A12FA001-AC4F-418D-AE19-62706E023703}">
                      <ahyp:hlinkClr val="tx"/>
                    </a:ext>
                  </a:extLst>
                </a:hlinkClick>
              </a:rPr>
              <a:t>Helpful video</a:t>
            </a:r>
            <a:endParaRPr sz="2000" u="sng">
              <a:solidFill>
                <a:srgbClr val="FF0000"/>
              </a:solidFill>
              <a:latin typeface="Comfortaa"/>
              <a:ea typeface="Comfortaa"/>
              <a:cs typeface="Comfortaa"/>
              <a:sym typeface="Comfortaa"/>
            </a:endParaRPr>
          </a:p>
        </p:txBody>
      </p:sp>
      <p:grpSp>
        <p:nvGrpSpPr>
          <p:cNvPr id="187" name="Google Shape;187;g104b8bfd3c7_0_207"/>
          <p:cNvGrpSpPr/>
          <p:nvPr/>
        </p:nvGrpSpPr>
        <p:grpSpPr>
          <a:xfrm>
            <a:off x="6" y="8"/>
            <a:ext cx="1117916" cy="769239"/>
            <a:chOff x="3051531" y="1516809"/>
            <a:chExt cx="390034" cy="296545"/>
          </a:xfrm>
        </p:grpSpPr>
        <p:sp>
          <p:nvSpPr>
            <p:cNvPr id="188" name="Google Shape;188;g104b8bfd3c7_0_207"/>
            <p:cNvSpPr/>
            <p:nvPr/>
          </p:nvSpPr>
          <p:spPr>
            <a:xfrm>
              <a:off x="3051531" y="1516809"/>
              <a:ext cx="389719" cy="296545"/>
            </a:xfrm>
            <a:custGeom>
              <a:rect b="b" l="l" r="r" t="t"/>
              <a:pathLst>
                <a:path extrusionOk="0" h="19806" w="26029">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104b8bfd3c7_0_207"/>
            <p:cNvSpPr/>
            <p:nvPr/>
          </p:nvSpPr>
          <p:spPr>
            <a:xfrm>
              <a:off x="3051531" y="1744391"/>
              <a:ext cx="389719" cy="68963"/>
            </a:xfrm>
            <a:custGeom>
              <a:rect b="b" l="l" r="r" t="t"/>
              <a:pathLst>
                <a:path extrusionOk="0" h="4606" w="26029">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104b8bfd3c7_0_207"/>
            <p:cNvSpPr/>
            <p:nvPr/>
          </p:nvSpPr>
          <p:spPr>
            <a:xfrm>
              <a:off x="3051531" y="1753838"/>
              <a:ext cx="389719" cy="59516"/>
            </a:xfrm>
            <a:custGeom>
              <a:rect b="b" l="l" r="r" t="t"/>
              <a:pathLst>
                <a:path extrusionOk="0" h="3975" w="26029">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104b8bfd3c7_0_207"/>
            <p:cNvSpPr/>
            <p:nvPr/>
          </p:nvSpPr>
          <p:spPr>
            <a:xfrm>
              <a:off x="3051846" y="1516809"/>
              <a:ext cx="389405" cy="65804"/>
            </a:xfrm>
            <a:custGeom>
              <a:rect b="b" l="l" r="r" t="t"/>
              <a:pathLst>
                <a:path extrusionOk="0" h="4395" w="26008">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104b8bfd3c7_0_207"/>
            <p:cNvSpPr/>
            <p:nvPr/>
          </p:nvSpPr>
          <p:spPr>
            <a:xfrm>
              <a:off x="3051846" y="1516809"/>
              <a:ext cx="389719" cy="56356"/>
            </a:xfrm>
            <a:custGeom>
              <a:rect b="b" l="l" r="r" t="t"/>
              <a:pathLst>
                <a:path extrusionOk="0" h="3764" w="26029">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04b8bfd3c7_0_207"/>
            <p:cNvSpPr/>
            <p:nvPr/>
          </p:nvSpPr>
          <p:spPr>
            <a:xfrm>
              <a:off x="3077973" y="1539148"/>
              <a:ext cx="15751" cy="11978"/>
            </a:xfrm>
            <a:custGeom>
              <a:rect b="b" l="l" r="r" t="t"/>
              <a:pathLst>
                <a:path extrusionOk="0" h="800" w="1052">
                  <a:moveTo>
                    <a:pt x="526" y="1"/>
                  </a:moveTo>
                  <a:cubicBezTo>
                    <a:pt x="1" y="1"/>
                    <a:pt x="1"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104b8bfd3c7_0_207"/>
            <p:cNvSpPr/>
            <p:nvPr/>
          </p:nvSpPr>
          <p:spPr>
            <a:xfrm>
              <a:off x="3100012" y="1539148"/>
              <a:ext cx="15751" cy="11978"/>
            </a:xfrm>
            <a:custGeom>
              <a:rect b="b" l="l" r="r" t="t"/>
              <a:pathLst>
                <a:path extrusionOk="0" h="800" w="1052">
                  <a:moveTo>
                    <a:pt x="526" y="1"/>
                  </a:moveTo>
                  <a:cubicBezTo>
                    <a:pt x="0" y="1"/>
                    <a:pt x="0"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104b8bfd3c7_0_207"/>
            <p:cNvSpPr/>
            <p:nvPr/>
          </p:nvSpPr>
          <p:spPr>
            <a:xfrm>
              <a:off x="3121737" y="1539148"/>
              <a:ext cx="15751" cy="11978"/>
            </a:xfrm>
            <a:custGeom>
              <a:rect b="b" l="l" r="r" t="t"/>
              <a:pathLst>
                <a:path extrusionOk="0" h="800" w="1052">
                  <a:moveTo>
                    <a:pt x="526" y="1"/>
                  </a:moveTo>
                  <a:cubicBezTo>
                    <a:pt x="0" y="1"/>
                    <a:pt x="0" y="800"/>
                    <a:pt x="526" y="800"/>
                  </a:cubicBezTo>
                  <a:cubicBezTo>
                    <a:pt x="1051" y="800"/>
                    <a:pt x="1051"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04b8bfd3c7_0_207"/>
            <p:cNvSpPr/>
            <p:nvPr/>
          </p:nvSpPr>
          <p:spPr>
            <a:xfrm>
              <a:off x="3336727" y="1539148"/>
              <a:ext cx="81226" cy="11978"/>
            </a:xfrm>
            <a:custGeom>
              <a:rect b="b" l="l" r="r" t="t"/>
              <a:pathLst>
                <a:path extrusionOk="0" h="800" w="5425">
                  <a:moveTo>
                    <a:pt x="526" y="1"/>
                  </a:moveTo>
                  <a:cubicBezTo>
                    <a:pt x="1" y="1"/>
                    <a:pt x="1" y="800"/>
                    <a:pt x="526" y="800"/>
                  </a:cubicBezTo>
                  <a:lnTo>
                    <a:pt x="4899" y="800"/>
                  </a:lnTo>
                  <a:cubicBezTo>
                    <a:pt x="5425" y="779"/>
                    <a:pt x="5425" y="1"/>
                    <a:pt x="4899"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104b8bfd3c7_0_207"/>
            <p:cNvSpPr/>
            <p:nvPr/>
          </p:nvSpPr>
          <p:spPr>
            <a:xfrm>
              <a:off x="3301153" y="1539148"/>
              <a:ext cx="30244" cy="11978"/>
            </a:xfrm>
            <a:custGeom>
              <a:rect b="b" l="l" r="r" t="t"/>
              <a:pathLst>
                <a:path extrusionOk="0" h="800" w="2020">
                  <a:moveTo>
                    <a:pt x="527" y="1"/>
                  </a:moveTo>
                  <a:cubicBezTo>
                    <a:pt x="1" y="1"/>
                    <a:pt x="1" y="800"/>
                    <a:pt x="527" y="800"/>
                  </a:cubicBezTo>
                  <a:lnTo>
                    <a:pt x="1494" y="800"/>
                  </a:lnTo>
                  <a:cubicBezTo>
                    <a:pt x="2019" y="779"/>
                    <a:pt x="2019" y="1"/>
                    <a:pt x="1494"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104b8bfd3c7_0_207"/>
            <p:cNvSpPr/>
            <p:nvPr/>
          </p:nvSpPr>
          <p:spPr>
            <a:xfrm>
              <a:off x="3170832" y="1608096"/>
              <a:ext cx="151432" cy="107667"/>
            </a:xfrm>
            <a:custGeom>
              <a:rect b="b" l="l" r="r" t="t"/>
              <a:pathLst>
                <a:path extrusionOk="0" h="7191" w="10114">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104b8bfd3c7_0_207"/>
            <p:cNvSpPr/>
            <p:nvPr/>
          </p:nvSpPr>
          <p:spPr>
            <a:xfrm>
              <a:off x="3170832" y="1608096"/>
              <a:ext cx="151432" cy="44079"/>
            </a:xfrm>
            <a:custGeom>
              <a:rect b="b" l="l" r="r" t="t"/>
              <a:pathLst>
                <a:path extrusionOk="0" h="2944" w="10114">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104b8bfd3c7_0_207"/>
            <p:cNvSpPr/>
            <p:nvPr/>
          </p:nvSpPr>
          <p:spPr>
            <a:xfrm>
              <a:off x="3227503" y="1642084"/>
              <a:ext cx="41878" cy="40007"/>
            </a:xfrm>
            <a:custGeom>
              <a:rect b="b" l="l" r="r" t="t"/>
              <a:pathLst>
                <a:path extrusionOk="0" h="2672" w="2797">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04b8bfd3c7_0_207"/>
            <p:cNvSpPr/>
            <p:nvPr/>
          </p:nvSpPr>
          <p:spPr>
            <a:xfrm>
              <a:off x="3087106" y="1776177"/>
              <a:ext cx="160865" cy="11679"/>
            </a:xfrm>
            <a:custGeom>
              <a:rect b="b" l="l" r="r" t="t"/>
              <a:pathLst>
                <a:path extrusionOk="0" h="780" w="10744">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104b8bfd3c7_0_207"/>
            <p:cNvSpPr/>
            <p:nvPr/>
          </p:nvSpPr>
          <p:spPr>
            <a:xfrm>
              <a:off x="3362540" y="1775563"/>
              <a:ext cx="46295" cy="11978"/>
            </a:xfrm>
            <a:custGeom>
              <a:rect b="b" l="l" r="r" t="t"/>
              <a:pathLst>
                <a:path extrusionOk="0" h="800" w="3092">
                  <a:moveTo>
                    <a:pt x="526" y="0"/>
                  </a:moveTo>
                  <a:cubicBezTo>
                    <a:pt x="1" y="0"/>
                    <a:pt x="1" y="799"/>
                    <a:pt x="526" y="799"/>
                  </a:cubicBezTo>
                  <a:lnTo>
                    <a:pt x="2566" y="799"/>
                  </a:lnTo>
                  <a:cubicBezTo>
                    <a:pt x="3091" y="799"/>
                    <a:pt x="3091" y="0"/>
                    <a:pt x="2566"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aphicFrame>
        <p:nvGraphicFramePr>
          <p:cNvPr id="207" name="Google Shape;207;g104b8bfd3c7_0_211"/>
          <p:cNvGraphicFramePr/>
          <p:nvPr/>
        </p:nvGraphicFramePr>
        <p:xfrm>
          <a:off x="125675" y="318450"/>
          <a:ext cx="3000000" cy="3000000"/>
        </p:xfrm>
        <a:graphic>
          <a:graphicData uri="http://schemas.openxmlformats.org/drawingml/2006/table">
            <a:tbl>
              <a:tblPr>
                <a:noFill/>
                <a:tableStyleId>{F5AED82D-04B1-48FA-9C8E-557E0E5B94F6}</a:tableStyleId>
              </a:tblPr>
              <a:tblGrid>
                <a:gridCol w="11753475"/>
              </a:tblGrid>
              <a:tr h="716250">
                <a:tc>
                  <a:txBody>
                    <a:bodyPr/>
                    <a:lstStyle/>
                    <a:p>
                      <a:pPr indent="0" lvl="0" marL="0" rtl="0" algn="ctr">
                        <a:spcBef>
                          <a:spcPts val="0"/>
                        </a:spcBef>
                        <a:spcAft>
                          <a:spcPts val="0"/>
                        </a:spcAft>
                        <a:buNone/>
                      </a:pPr>
                      <a:r>
                        <a:rPr lang="en-US" sz="3500">
                          <a:solidFill>
                            <a:srgbClr val="B45F06"/>
                          </a:solidFill>
                          <a:latin typeface="Comfortaa"/>
                          <a:ea typeface="Comfortaa"/>
                          <a:cs typeface="Comfortaa"/>
                          <a:sym typeface="Comfortaa"/>
                        </a:rPr>
                        <a:t>4- Ulnar Artery</a:t>
                      </a:r>
                      <a:endParaRPr sz="3500">
                        <a:solidFill>
                          <a:srgbClr val="B45F06"/>
                        </a:solidFill>
                        <a:latin typeface="Comfortaa"/>
                        <a:ea typeface="Comfortaa"/>
                        <a:cs typeface="Comfortaa"/>
                        <a:sym typeface="Comfortaa"/>
                      </a:endParaRPr>
                    </a:p>
                  </a:txBody>
                  <a:tcPr marT="91425" marB="91425" marR="91425" marL="91425">
                    <a:solidFill>
                      <a:srgbClr val="F9CB9C"/>
                    </a:solidFill>
                  </a:tcPr>
                </a:tc>
              </a:tr>
              <a:tr h="4389100">
                <a:tc>
                  <a:txBody>
                    <a:bodyPr/>
                    <a:lstStyle/>
                    <a:p>
                      <a:pPr indent="0" lvl="0" marL="0" rtl="0" algn="l">
                        <a:spcBef>
                          <a:spcPts val="0"/>
                        </a:spcBef>
                        <a:spcAft>
                          <a:spcPts val="0"/>
                        </a:spcAft>
                        <a:buClr>
                          <a:schemeClr val="dk1"/>
                        </a:buClr>
                        <a:buSzPts val="1100"/>
                        <a:buFont typeface="Arial"/>
                        <a:buNone/>
                      </a:pPr>
                      <a:r>
                        <a:rPr lang="en-US" sz="2500">
                          <a:solidFill>
                            <a:schemeClr val="dk1"/>
                          </a:solidFill>
                          <a:latin typeface="Comfortaa"/>
                          <a:ea typeface="Comfortaa"/>
                          <a:cs typeface="Comfortaa"/>
                          <a:sym typeface="Comfortaa"/>
                        </a:rPr>
                        <a:t>- The </a:t>
                      </a:r>
                      <a:r>
                        <a:rPr b="1" lang="en-US" sz="2600" u="sng">
                          <a:solidFill>
                            <a:schemeClr val="dk1"/>
                          </a:solidFill>
                          <a:latin typeface="Comfortaa"/>
                          <a:ea typeface="Comfortaa"/>
                          <a:cs typeface="Comfortaa"/>
                          <a:sym typeface="Comfortaa"/>
                        </a:rPr>
                        <a:t>larger</a:t>
                      </a:r>
                      <a:r>
                        <a:rPr lang="en-US" sz="2500">
                          <a:solidFill>
                            <a:schemeClr val="dk1"/>
                          </a:solidFill>
                          <a:latin typeface="Comfortaa"/>
                          <a:ea typeface="Comfortaa"/>
                          <a:cs typeface="Comfortaa"/>
                          <a:sym typeface="Comfortaa"/>
                        </a:rPr>
                        <a:t> of the two terminal branches of the </a:t>
                      </a:r>
                      <a:r>
                        <a:rPr b="1" lang="en-US" sz="2600">
                          <a:solidFill>
                            <a:schemeClr val="dk1"/>
                          </a:solidFill>
                          <a:latin typeface="Comfortaa"/>
                          <a:ea typeface="Comfortaa"/>
                          <a:cs typeface="Comfortaa"/>
                          <a:sym typeface="Comfortaa"/>
                        </a:rPr>
                        <a:t>brachial artery.</a:t>
                      </a:r>
                      <a:r>
                        <a:rPr lang="en-US" sz="2500">
                          <a:solidFill>
                            <a:schemeClr val="dk1"/>
                          </a:solidFill>
                          <a:latin typeface="Comfortaa"/>
                          <a:ea typeface="Comfortaa"/>
                          <a:cs typeface="Comfortaa"/>
                          <a:sym typeface="Comfortaa"/>
                        </a:rPr>
                        <a:t> </a:t>
                      </a:r>
                      <a:endParaRPr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500">
                          <a:solidFill>
                            <a:schemeClr val="dk1"/>
                          </a:solidFill>
                          <a:latin typeface="Comfortaa"/>
                          <a:ea typeface="Comfortaa"/>
                          <a:cs typeface="Comfortaa"/>
                          <a:sym typeface="Comfortaa"/>
                        </a:rPr>
                        <a:t>- Begins in the cubital fossa at the level of </a:t>
                      </a:r>
                      <a:r>
                        <a:rPr b="1" lang="en-US" sz="2500" u="sng">
                          <a:solidFill>
                            <a:schemeClr val="dk1"/>
                          </a:solidFill>
                          <a:latin typeface="Comfortaa"/>
                          <a:ea typeface="Comfortaa"/>
                          <a:cs typeface="Comfortaa"/>
                          <a:sym typeface="Comfortaa"/>
                        </a:rPr>
                        <a:t>neck of radius.</a:t>
                      </a:r>
                      <a:r>
                        <a:rPr lang="en-US" sz="2500">
                          <a:solidFill>
                            <a:schemeClr val="dk1"/>
                          </a:solidFill>
                          <a:latin typeface="Comfortaa"/>
                          <a:ea typeface="Comfortaa"/>
                          <a:cs typeface="Comfortaa"/>
                          <a:sym typeface="Comfortaa"/>
                        </a:rPr>
                        <a:t> </a:t>
                      </a:r>
                      <a:endParaRPr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500">
                          <a:solidFill>
                            <a:schemeClr val="dk1"/>
                          </a:solidFill>
                          <a:latin typeface="Comfortaa"/>
                          <a:ea typeface="Comfortaa"/>
                          <a:cs typeface="Comfortaa"/>
                          <a:sym typeface="Comfortaa"/>
                        </a:rPr>
                        <a:t>- Descends through the </a:t>
                      </a:r>
                      <a:r>
                        <a:rPr b="1" lang="en-US" sz="2500" u="sng">
                          <a:solidFill>
                            <a:schemeClr val="dk1"/>
                          </a:solidFill>
                          <a:latin typeface="Comfortaa"/>
                          <a:ea typeface="Comfortaa"/>
                          <a:cs typeface="Comfortaa"/>
                          <a:sym typeface="Comfortaa"/>
                        </a:rPr>
                        <a:t>anterior</a:t>
                      </a:r>
                      <a:r>
                        <a:rPr b="1" lang="en-US" sz="2500">
                          <a:solidFill>
                            <a:schemeClr val="dk1"/>
                          </a:solidFill>
                          <a:latin typeface="Comfortaa"/>
                          <a:ea typeface="Comfortaa"/>
                          <a:cs typeface="Comfortaa"/>
                          <a:sym typeface="Comfortaa"/>
                        </a:rPr>
                        <a:t> compartment of the forearm.</a:t>
                      </a:r>
                      <a:endParaRPr b="1"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500">
                          <a:solidFill>
                            <a:schemeClr val="dk1"/>
                          </a:solidFill>
                          <a:latin typeface="Comfortaa"/>
                          <a:ea typeface="Comfortaa"/>
                          <a:cs typeface="Comfortaa"/>
                          <a:sym typeface="Comfortaa"/>
                        </a:rPr>
                        <a:t> - Enters the palm, </a:t>
                      </a:r>
                      <a:r>
                        <a:rPr b="1" lang="en-US" sz="2500" u="sng">
                          <a:solidFill>
                            <a:schemeClr val="dk1"/>
                          </a:solidFill>
                          <a:latin typeface="Comfortaa"/>
                          <a:ea typeface="Comfortaa"/>
                          <a:cs typeface="Comfortaa"/>
                          <a:sym typeface="Comfortaa"/>
                        </a:rPr>
                        <a:t>in front</a:t>
                      </a:r>
                      <a:r>
                        <a:rPr b="1" lang="en-US" sz="2500">
                          <a:solidFill>
                            <a:schemeClr val="dk1"/>
                          </a:solidFill>
                          <a:latin typeface="Comfortaa"/>
                          <a:ea typeface="Comfortaa"/>
                          <a:cs typeface="Comfortaa"/>
                          <a:sym typeface="Comfortaa"/>
                        </a:rPr>
                        <a:t> of the </a:t>
                      </a:r>
                      <a:r>
                        <a:rPr b="1" lang="en-US" sz="2500" u="sng">
                          <a:solidFill>
                            <a:schemeClr val="dk1"/>
                          </a:solidFill>
                          <a:latin typeface="Comfortaa"/>
                          <a:ea typeface="Comfortaa"/>
                          <a:cs typeface="Comfortaa"/>
                          <a:sym typeface="Comfortaa"/>
                        </a:rPr>
                        <a:t>flexor retinaculum</a:t>
                      </a:r>
                      <a:r>
                        <a:rPr lang="en-US" sz="2500">
                          <a:solidFill>
                            <a:schemeClr val="dk1"/>
                          </a:solidFill>
                          <a:latin typeface="Comfortaa"/>
                          <a:ea typeface="Comfortaa"/>
                          <a:cs typeface="Comfortaa"/>
                          <a:sym typeface="Comfortaa"/>
                        </a:rPr>
                        <a:t>, with the ulnar nerve.</a:t>
                      </a:r>
                      <a:endParaRPr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25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US" sz="2500">
                          <a:solidFill>
                            <a:schemeClr val="dk1"/>
                          </a:solidFill>
                          <a:latin typeface="Comfortaa"/>
                          <a:ea typeface="Comfortaa"/>
                          <a:cs typeface="Comfortaa"/>
                          <a:sym typeface="Comfortaa"/>
                        </a:rPr>
                        <a:t> - Ends by forming the </a:t>
                      </a:r>
                      <a:r>
                        <a:rPr b="1" lang="en-US" sz="2500" u="sng">
                          <a:solidFill>
                            <a:schemeClr val="dk1"/>
                          </a:solidFill>
                          <a:latin typeface="Comfortaa"/>
                          <a:ea typeface="Comfortaa"/>
                          <a:cs typeface="Comfortaa"/>
                          <a:sym typeface="Comfortaa"/>
                        </a:rPr>
                        <a:t>superficial palmar arch</a:t>
                      </a:r>
                      <a:r>
                        <a:rPr lang="en-US" sz="2500">
                          <a:solidFill>
                            <a:schemeClr val="dk1"/>
                          </a:solidFill>
                          <a:latin typeface="Comfortaa"/>
                          <a:ea typeface="Comfortaa"/>
                          <a:cs typeface="Comfortaa"/>
                          <a:sym typeface="Comfortaa"/>
                        </a:rPr>
                        <a:t>, by anastomosing with superficial palmar branch of radial artery.  </a:t>
                      </a:r>
                      <a:endParaRPr/>
                    </a:p>
                  </a:txBody>
                  <a:tcPr marT="91425" marB="91425" marR="91425" marL="91425"/>
                </a:tc>
              </a:tr>
              <a:tr h="521325">
                <a:tc>
                  <a:txBody>
                    <a:bodyPr/>
                    <a:lstStyle/>
                    <a:p>
                      <a:pPr indent="0" lvl="0" marL="0" rtl="0" algn="ctr">
                        <a:spcBef>
                          <a:spcPts val="0"/>
                        </a:spcBef>
                        <a:spcAft>
                          <a:spcPts val="0"/>
                        </a:spcAft>
                        <a:buNone/>
                      </a:pPr>
                      <a:r>
                        <a:rPr lang="en-US" sz="3000">
                          <a:latin typeface="Comfortaa"/>
                          <a:ea typeface="Comfortaa"/>
                          <a:cs typeface="Comfortaa"/>
                          <a:sym typeface="Comfortaa"/>
                        </a:rPr>
                        <a:t>Branches</a:t>
                      </a:r>
                      <a:endParaRPr sz="3000">
                        <a:latin typeface="Comfortaa"/>
                        <a:ea typeface="Comfortaa"/>
                        <a:cs typeface="Comfortaa"/>
                        <a:sym typeface="Comfortaa"/>
                      </a:endParaRPr>
                    </a:p>
                  </a:txBody>
                  <a:tcPr marT="91425" marB="91425" marR="91425" marL="91425">
                    <a:solidFill>
                      <a:srgbClr val="FCE5CD"/>
                    </a:solidFill>
                  </a:tcPr>
                </a:tc>
              </a:tr>
              <a:tr h="3611850">
                <a:tc>
                  <a:txBody>
                    <a:bodyPr/>
                    <a:lstStyle/>
                    <a:p>
                      <a:pPr indent="0" lvl="0" marL="0" rtl="0" algn="l">
                        <a:spcBef>
                          <a:spcPts val="0"/>
                        </a:spcBef>
                        <a:spcAft>
                          <a:spcPts val="0"/>
                        </a:spcAft>
                        <a:buNone/>
                      </a:pPr>
                      <a:r>
                        <a:rPr lang="en-US" sz="2500">
                          <a:latin typeface="Comfortaa"/>
                          <a:ea typeface="Comfortaa"/>
                          <a:cs typeface="Comfortaa"/>
                          <a:sym typeface="Comfortaa"/>
                        </a:rPr>
                        <a:t>- Muscular (</a:t>
                      </a:r>
                      <a:r>
                        <a:rPr lang="en-US" sz="2500">
                          <a:solidFill>
                            <a:srgbClr val="B7B7B7"/>
                          </a:solidFill>
                          <a:latin typeface="Comfortaa"/>
                          <a:ea typeface="Comfortaa"/>
                          <a:cs typeface="Comfortaa"/>
                          <a:sym typeface="Comfortaa"/>
                        </a:rPr>
                        <a:t>Muscles of forearm</a:t>
                      </a:r>
                      <a:r>
                        <a:rPr lang="en-US" sz="2500">
                          <a:latin typeface="Comfortaa"/>
                          <a:ea typeface="Comfortaa"/>
                          <a:cs typeface="Comfortaa"/>
                          <a:sym typeface="Comfortaa"/>
                        </a:rPr>
                        <a:t>).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a:t>
                      </a:r>
                      <a:r>
                        <a:rPr lang="en-US" sz="2500">
                          <a:solidFill>
                            <a:schemeClr val="accent1"/>
                          </a:solidFill>
                          <a:latin typeface="Comfortaa"/>
                          <a:ea typeface="Comfortaa"/>
                          <a:cs typeface="Comfortaa"/>
                          <a:sym typeface="Comfortaa"/>
                        </a:rPr>
                        <a:t> </a:t>
                      </a:r>
                      <a:r>
                        <a:rPr lang="en-US" sz="2500">
                          <a:solidFill>
                            <a:srgbClr val="9900FF"/>
                          </a:solidFill>
                          <a:latin typeface="Comfortaa"/>
                          <a:ea typeface="Comfortaa"/>
                          <a:cs typeface="Comfortaa"/>
                          <a:sym typeface="Comfortaa"/>
                        </a:rPr>
                        <a:t>Recurrent branch</a:t>
                      </a:r>
                      <a:r>
                        <a:rPr lang="en-US" sz="2500">
                          <a:latin typeface="Comfortaa"/>
                          <a:ea typeface="Comfortaa"/>
                          <a:cs typeface="Comfortaa"/>
                          <a:sym typeface="Comfortaa"/>
                        </a:rPr>
                        <a:t> (for anastomosis around the elbow joint).</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a:t>
                      </a:r>
                      <a:r>
                        <a:rPr lang="en-US" sz="2500">
                          <a:solidFill>
                            <a:schemeClr val="dk1"/>
                          </a:solidFill>
                          <a:latin typeface="Comfortaa"/>
                          <a:ea typeface="Comfortaa"/>
                          <a:cs typeface="Comfortaa"/>
                          <a:sym typeface="Comfortaa"/>
                        </a:rPr>
                        <a:t>In front of the medial epicondyle where it meets the superior ulnar collateral</a:t>
                      </a:r>
                      <a:r>
                        <a:rPr lang="en-US" sz="2500">
                          <a:latin typeface="Comfortaa"/>
                          <a:ea typeface="Comfortaa"/>
                          <a:cs typeface="Comfortaa"/>
                          <a:sym typeface="Comfortaa"/>
                        </a:rPr>
                        <a:t>)</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a:t>
                      </a:r>
                      <a:r>
                        <a:rPr lang="en-US" sz="2500">
                          <a:solidFill>
                            <a:srgbClr val="E69138"/>
                          </a:solidFill>
                          <a:latin typeface="Comfortaa"/>
                          <a:ea typeface="Comfortaa"/>
                          <a:cs typeface="Comfortaa"/>
                          <a:sym typeface="Comfortaa"/>
                        </a:rPr>
                        <a:t>Common Interosseous artery</a:t>
                      </a:r>
                      <a:r>
                        <a:rPr lang="en-US" sz="2500">
                          <a:latin typeface="Comfortaa"/>
                          <a:ea typeface="Comfortaa"/>
                          <a:cs typeface="Comfortaa"/>
                          <a:sym typeface="Comfortaa"/>
                        </a:rPr>
                        <a:t>, which gives: </a:t>
                      </a:r>
                      <a:r>
                        <a:rPr b="1" lang="en-US" sz="2500">
                          <a:latin typeface="Comfortaa"/>
                          <a:ea typeface="Comfortaa"/>
                          <a:cs typeface="Comfortaa"/>
                          <a:sym typeface="Comfortaa"/>
                        </a:rPr>
                        <a:t>Anterior</a:t>
                      </a:r>
                      <a:r>
                        <a:rPr lang="en-US" sz="2500">
                          <a:latin typeface="Comfortaa"/>
                          <a:ea typeface="Comfortaa"/>
                          <a:cs typeface="Comfortaa"/>
                          <a:sym typeface="Comfortaa"/>
                        </a:rPr>
                        <a:t> and </a:t>
                      </a:r>
                      <a:r>
                        <a:rPr b="1" lang="en-US" sz="2500">
                          <a:latin typeface="Comfortaa"/>
                          <a:ea typeface="Comfortaa"/>
                          <a:cs typeface="Comfortaa"/>
                          <a:sym typeface="Comfortaa"/>
                        </a:rPr>
                        <a:t>Posterior Interosseous arteries.</a:t>
                      </a:r>
                      <a:r>
                        <a:rPr lang="en-US" sz="2500">
                          <a:latin typeface="Comfortaa"/>
                          <a:ea typeface="Comfortaa"/>
                          <a:cs typeface="Comfortaa"/>
                          <a:sym typeface="Comfortaa"/>
                        </a:rPr>
                        <a:t>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Branch to anastomoses around the wrist joint.</a:t>
                      </a:r>
                      <a:r>
                        <a:rPr lang="en-US" sz="2000">
                          <a:latin typeface="Comfortaa"/>
                          <a:ea typeface="Comfortaa"/>
                          <a:cs typeface="Comfortaa"/>
                          <a:sym typeface="Comfortaa"/>
                        </a:rPr>
                        <a:t> </a:t>
                      </a:r>
                      <a:endParaRPr sz="2000">
                        <a:latin typeface="Comfortaa"/>
                        <a:ea typeface="Comfortaa"/>
                        <a:cs typeface="Comfortaa"/>
                        <a:sym typeface="Comfortaa"/>
                      </a:endParaRPr>
                    </a:p>
                  </a:txBody>
                  <a:tcPr marT="91425" marB="91425" marR="91425" marL="91425"/>
                </a:tc>
              </a:tr>
            </a:tbl>
          </a:graphicData>
        </a:graphic>
      </p:graphicFrame>
      <p:pic>
        <p:nvPicPr>
          <p:cNvPr id="208" name="Google Shape;208;g104b8bfd3c7_0_211"/>
          <p:cNvPicPr preferRelativeResize="0"/>
          <p:nvPr/>
        </p:nvPicPr>
        <p:blipFill>
          <a:blip r:embed="rId3">
            <a:alphaModFix/>
          </a:blip>
          <a:stretch>
            <a:fillRect/>
          </a:stretch>
        </p:blipFill>
        <p:spPr>
          <a:xfrm>
            <a:off x="12031550" y="938525"/>
            <a:ext cx="6104050" cy="8234426"/>
          </a:xfrm>
          <a:prstGeom prst="rect">
            <a:avLst/>
          </a:prstGeom>
          <a:noFill/>
          <a:ln>
            <a:noFill/>
          </a:ln>
        </p:spPr>
      </p:pic>
      <p:sp>
        <p:nvSpPr>
          <p:cNvPr id="209" name="Google Shape;209;g104b8bfd3c7_0_211"/>
          <p:cNvSpPr/>
          <p:nvPr/>
        </p:nvSpPr>
        <p:spPr>
          <a:xfrm>
            <a:off x="12031550" y="7195375"/>
            <a:ext cx="1696800" cy="97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104b8bfd3c7_0_211"/>
          <p:cNvSpPr/>
          <p:nvPr/>
        </p:nvSpPr>
        <p:spPr>
          <a:xfrm>
            <a:off x="12255950" y="2526325"/>
            <a:ext cx="1472400" cy="8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04b8bfd3c7_0_211"/>
          <p:cNvSpPr txBox="1"/>
          <p:nvPr/>
        </p:nvSpPr>
        <p:spPr>
          <a:xfrm>
            <a:off x="12789725" y="9172950"/>
            <a:ext cx="3790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u="sng">
                <a:latin typeface="Calibri"/>
                <a:ea typeface="Calibri"/>
                <a:cs typeface="Calibri"/>
                <a:sym typeface="Calibri"/>
              </a:rPr>
              <a:t>Anterior View</a:t>
            </a:r>
            <a:endParaRPr b="1" sz="2000" u="sng">
              <a:latin typeface="Calibri"/>
              <a:ea typeface="Calibri"/>
              <a:cs typeface="Calibri"/>
              <a:sym typeface="Calibri"/>
            </a:endParaRPr>
          </a:p>
        </p:txBody>
      </p:sp>
      <p:pic>
        <p:nvPicPr>
          <p:cNvPr id="212" name="Google Shape;212;g104b8bfd3c7_0_211"/>
          <p:cNvPicPr preferRelativeResize="0"/>
          <p:nvPr/>
        </p:nvPicPr>
        <p:blipFill>
          <a:blip r:embed="rId4">
            <a:alphaModFix/>
          </a:blip>
          <a:stretch>
            <a:fillRect/>
          </a:stretch>
        </p:blipFill>
        <p:spPr>
          <a:xfrm>
            <a:off x="10182350" y="3787975"/>
            <a:ext cx="1472400" cy="761972"/>
          </a:xfrm>
          <a:prstGeom prst="rect">
            <a:avLst/>
          </a:prstGeom>
          <a:noFill/>
          <a:ln>
            <a:noFill/>
          </a:ln>
        </p:spPr>
      </p:pic>
      <p:cxnSp>
        <p:nvCxnSpPr>
          <p:cNvPr id="213" name="Google Shape;213;g104b8bfd3c7_0_211"/>
          <p:cNvCxnSpPr/>
          <p:nvPr/>
        </p:nvCxnSpPr>
        <p:spPr>
          <a:xfrm>
            <a:off x="7816200" y="3787975"/>
            <a:ext cx="2972100" cy="260100"/>
          </a:xfrm>
          <a:prstGeom prst="straightConnector1">
            <a:avLst/>
          </a:prstGeom>
          <a:noFill/>
          <a:ln cap="flat" cmpd="sng" w="38100">
            <a:solidFill>
              <a:srgbClr val="F6B26B"/>
            </a:solidFill>
            <a:prstDash val="solid"/>
            <a:round/>
            <a:headEnd len="med" w="med" type="none"/>
            <a:tailEnd len="med" w="med" type="triangle"/>
          </a:ln>
        </p:spPr>
      </p:cxnSp>
      <p:sp>
        <p:nvSpPr>
          <p:cNvPr id="214" name="Google Shape;214;g104b8bfd3c7_0_211"/>
          <p:cNvSpPr txBox="1"/>
          <p:nvPr/>
        </p:nvSpPr>
        <p:spPr>
          <a:xfrm>
            <a:off x="15660525" y="318450"/>
            <a:ext cx="219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rgbClr val="FF0000"/>
                </a:solidFill>
                <a:latin typeface="Comfortaa"/>
                <a:ea typeface="Comfortaa"/>
                <a:cs typeface="Comfortaa"/>
                <a:sym typeface="Comfortaa"/>
                <a:hlinkClick r:id="rId5">
                  <a:extLst>
                    <a:ext uri="{A12FA001-AC4F-418D-AE19-62706E023703}">
                      <ahyp:hlinkClr val="tx"/>
                    </a:ext>
                  </a:extLst>
                </a:hlinkClick>
              </a:rPr>
              <a:t>Helpful video</a:t>
            </a:r>
            <a:endParaRPr sz="2000" u="sng">
              <a:solidFill>
                <a:srgbClr val="FF0000"/>
              </a:solidFill>
              <a:latin typeface="Comfortaa"/>
              <a:ea typeface="Comfortaa"/>
              <a:cs typeface="Comfortaa"/>
              <a:sym typeface="Comfortaa"/>
            </a:endParaRPr>
          </a:p>
        </p:txBody>
      </p:sp>
      <p:grpSp>
        <p:nvGrpSpPr>
          <p:cNvPr id="215" name="Google Shape;215;g104b8bfd3c7_0_211"/>
          <p:cNvGrpSpPr/>
          <p:nvPr/>
        </p:nvGrpSpPr>
        <p:grpSpPr>
          <a:xfrm>
            <a:off x="14366305" y="10"/>
            <a:ext cx="1117916" cy="779647"/>
            <a:chOff x="3051531" y="1516809"/>
            <a:chExt cx="390034" cy="296545"/>
          </a:xfrm>
        </p:grpSpPr>
        <p:sp>
          <p:nvSpPr>
            <p:cNvPr id="216" name="Google Shape;216;g104b8bfd3c7_0_211"/>
            <p:cNvSpPr/>
            <p:nvPr/>
          </p:nvSpPr>
          <p:spPr>
            <a:xfrm>
              <a:off x="3051531" y="1516809"/>
              <a:ext cx="389719" cy="296545"/>
            </a:xfrm>
            <a:custGeom>
              <a:rect b="b" l="l" r="r" t="t"/>
              <a:pathLst>
                <a:path extrusionOk="0" h="19806" w="26029">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104b8bfd3c7_0_211"/>
            <p:cNvSpPr/>
            <p:nvPr/>
          </p:nvSpPr>
          <p:spPr>
            <a:xfrm>
              <a:off x="3051531" y="1744391"/>
              <a:ext cx="389719" cy="68963"/>
            </a:xfrm>
            <a:custGeom>
              <a:rect b="b" l="l" r="r" t="t"/>
              <a:pathLst>
                <a:path extrusionOk="0" h="4606" w="26029">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104b8bfd3c7_0_211"/>
            <p:cNvSpPr/>
            <p:nvPr/>
          </p:nvSpPr>
          <p:spPr>
            <a:xfrm>
              <a:off x="3051531" y="1753838"/>
              <a:ext cx="389719" cy="59516"/>
            </a:xfrm>
            <a:custGeom>
              <a:rect b="b" l="l" r="r" t="t"/>
              <a:pathLst>
                <a:path extrusionOk="0" h="3975" w="26029">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104b8bfd3c7_0_211"/>
            <p:cNvSpPr/>
            <p:nvPr/>
          </p:nvSpPr>
          <p:spPr>
            <a:xfrm>
              <a:off x="3051846" y="1516809"/>
              <a:ext cx="389405" cy="65804"/>
            </a:xfrm>
            <a:custGeom>
              <a:rect b="b" l="l" r="r" t="t"/>
              <a:pathLst>
                <a:path extrusionOk="0" h="4395" w="26008">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104b8bfd3c7_0_211"/>
            <p:cNvSpPr/>
            <p:nvPr/>
          </p:nvSpPr>
          <p:spPr>
            <a:xfrm>
              <a:off x="3051846" y="1516809"/>
              <a:ext cx="389719" cy="56356"/>
            </a:xfrm>
            <a:custGeom>
              <a:rect b="b" l="l" r="r" t="t"/>
              <a:pathLst>
                <a:path extrusionOk="0" h="3764" w="26029">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104b8bfd3c7_0_211"/>
            <p:cNvSpPr/>
            <p:nvPr/>
          </p:nvSpPr>
          <p:spPr>
            <a:xfrm>
              <a:off x="3077973" y="1539148"/>
              <a:ext cx="15751" cy="11978"/>
            </a:xfrm>
            <a:custGeom>
              <a:rect b="b" l="l" r="r" t="t"/>
              <a:pathLst>
                <a:path extrusionOk="0" h="800" w="1052">
                  <a:moveTo>
                    <a:pt x="526" y="1"/>
                  </a:moveTo>
                  <a:cubicBezTo>
                    <a:pt x="1" y="1"/>
                    <a:pt x="1"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104b8bfd3c7_0_211"/>
            <p:cNvSpPr/>
            <p:nvPr/>
          </p:nvSpPr>
          <p:spPr>
            <a:xfrm>
              <a:off x="3100012" y="1539148"/>
              <a:ext cx="15751" cy="11978"/>
            </a:xfrm>
            <a:custGeom>
              <a:rect b="b" l="l" r="r" t="t"/>
              <a:pathLst>
                <a:path extrusionOk="0" h="800" w="1052">
                  <a:moveTo>
                    <a:pt x="526" y="1"/>
                  </a:moveTo>
                  <a:cubicBezTo>
                    <a:pt x="0" y="1"/>
                    <a:pt x="0"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104b8bfd3c7_0_211"/>
            <p:cNvSpPr/>
            <p:nvPr/>
          </p:nvSpPr>
          <p:spPr>
            <a:xfrm>
              <a:off x="3121737" y="1539148"/>
              <a:ext cx="15751" cy="11978"/>
            </a:xfrm>
            <a:custGeom>
              <a:rect b="b" l="l" r="r" t="t"/>
              <a:pathLst>
                <a:path extrusionOk="0" h="800" w="1052">
                  <a:moveTo>
                    <a:pt x="526" y="1"/>
                  </a:moveTo>
                  <a:cubicBezTo>
                    <a:pt x="0" y="1"/>
                    <a:pt x="0" y="800"/>
                    <a:pt x="526" y="800"/>
                  </a:cubicBezTo>
                  <a:cubicBezTo>
                    <a:pt x="1051" y="800"/>
                    <a:pt x="1051"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104b8bfd3c7_0_211"/>
            <p:cNvSpPr/>
            <p:nvPr/>
          </p:nvSpPr>
          <p:spPr>
            <a:xfrm>
              <a:off x="3336727" y="1539148"/>
              <a:ext cx="81226" cy="11978"/>
            </a:xfrm>
            <a:custGeom>
              <a:rect b="b" l="l" r="r" t="t"/>
              <a:pathLst>
                <a:path extrusionOk="0" h="800" w="5425">
                  <a:moveTo>
                    <a:pt x="526" y="1"/>
                  </a:moveTo>
                  <a:cubicBezTo>
                    <a:pt x="1" y="1"/>
                    <a:pt x="1" y="800"/>
                    <a:pt x="526" y="800"/>
                  </a:cubicBezTo>
                  <a:lnTo>
                    <a:pt x="4899" y="800"/>
                  </a:lnTo>
                  <a:cubicBezTo>
                    <a:pt x="5425" y="779"/>
                    <a:pt x="5425" y="1"/>
                    <a:pt x="4899"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104b8bfd3c7_0_211"/>
            <p:cNvSpPr/>
            <p:nvPr/>
          </p:nvSpPr>
          <p:spPr>
            <a:xfrm>
              <a:off x="3301153" y="1539148"/>
              <a:ext cx="30244" cy="11978"/>
            </a:xfrm>
            <a:custGeom>
              <a:rect b="b" l="l" r="r" t="t"/>
              <a:pathLst>
                <a:path extrusionOk="0" h="800" w="2020">
                  <a:moveTo>
                    <a:pt x="527" y="1"/>
                  </a:moveTo>
                  <a:cubicBezTo>
                    <a:pt x="1" y="1"/>
                    <a:pt x="1" y="800"/>
                    <a:pt x="527" y="800"/>
                  </a:cubicBezTo>
                  <a:lnTo>
                    <a:pt x="1494" y="800"/>
                  </a:lnTo>
                  <a:cubicBezTo>
                    <a:pt x="2019" y="779"/>
                    <a:pt x="2019" y="1"/>
                    <a:pt x="1494"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104b8bfd3c7_0_211"/>
            <p:cNvSpPr/>
            <p:nvPr/>
          </p:nvSpPr>
          <p:spPr>
            <a:xfrm>
              <a:off x="3170832" y="1608096"/>
              <a:ext cx="151432" cy="107667"/>
            </a:xfrm>
            <a:custGeom>
              <a:rect b="b" l="l" r="r" t="t"/>
              <a:pathLst>
                <a:path extrusionOk="0" h="7191" w="10114">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104b8bfd3c7_0_211"/>
            <p:cNvSpPr/>
            <p:nvPr/>
          </p:nvSpPr>
          <p:spPr>
            <a:xfrm>
              <a:off x="3170832" y="1608096"/>
              <a:ext cx="151432" cy="44079"/>
            </a:xfrm>
            <a:custGeom>
              <a:rect b="b" l="l" r="r" t="t"/>
              <a:pathLst>
                <a:path extrusionOk="0" h="2944" w="10114">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104b8bfd3c7_0_211"/>
            <p:cNvSpPr/>
            <p:nvPr/>
          </p:nvSpPr>
          <p:spPr>
            <a:xfrm>
              <a:off x="3227503" y="1642084"/>
              <a:ext cx="41878" cy="40007"/>
            </a:xfrm>
            <a:custGeom>
              <a:rect b="b" l="l" r="r" t="t"/>
              <a:pathLst>
                <a:path extrusionOk="0" h="2672" w="2797">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04b8bfd3c7_0_211"/>
            <p:cNvSpPr/>
            <p:nvPr/>
          </p:nvSpPr>
          <p:spPr>
            <a:xfrm>
              <a:off x="3087106" y="1776177"/>
              <a:ext cx="160865" cy="11679"/>
            </a:xfrm>
            <a:custGeom>
              <a:rect b="b" l="l" r="r" t="t"/>
              <a:pathLst>
                <a:path extrusionOk="0" h="780" w="10744">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104b8bfd3c7_0_211"/>
            <p:cNvSpPr/>
            <p:nvPr/>
          </p:nvSpPr>
          <p:spPr>
            <a:xfrm>
              <a:off x="3362540" y="1775563"/>
              <a:ext cx="46295" cy="11978"/>
            </a:xfrm>
            <a:custGeom>
              <a:rect b="b" l="l" r="r" t="t"/>
              <a:pathLst>
                <a:path extrusionOk="0" h="800" w="3092">
                  <a:moveTo>
                    <a:pt x="526" y="0"/>
                  </a:moveTo>
                  <a:cubicBezTo>
                    <a:pt x="1" y="0"/>
                    <a:pt x="1" y="799"/>
                    <a:pt x="526" y="799"/>
                  </a:cubicBezTo>
                  <a:lnTo>
                    <a:pt x="2566" y="799"/>
                  </a:lnTo>
                  <a:cubicBezTo>
                    <a:pt x="3091" y="799"/>
                    <a:pt x="3091" y="0"/>
                    <a:pt x="2566"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1" name="Google Shape;231;g104b8bfd3c7_0_211"/>
          <p:cNvSpPr txBox="1"/>
          <p:nvPr/>
        </p:nvSpPr>
        <p:spPr>
          <a:xfrm>
            <a:off x="15484225" y="2131225"/>
            <a:ext cx="1491000" cy="779700"/>
          </a:xfrm>
          <a:prstGeom prst="rect">
            <a:avLst/>
          </a:prstGeom>
          <a:solidFill>
            <a:schemeClr val="lt1"/>
          </a:solidFill>
          <a:ln cap="flat" cmpd="sng" w="762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chemeClr val="dk1"/>
                </a:solidFill>
                <a:latin typeface="Comfortaa"/>
                <a:ea typeface="Comfortaa"/>
                <a:cs typeface="Comfortaa"/>
                <a:sym typeface="Comfortaa"/>
              </a:rPr>
              <a:t>Ulnar recurrent</a:t>
            </a:r>
            <a:endParaRPr b="1" sz="1900">
              <a:solidFill>
                <a:schemeClr val="dk1"/>
              </a:solidFill>
              <a:latin typeface="Comfortaa"/>
              <a:ea typeface="Comfortaa"/>
              <a:cs typeface="Comfortaa"/>
              <a:sym typeface="Comfortaa"/>
            </a:endParaRPr>
          </a:p>
        </p:txBody>
      </p:sp>
      <p:sp>
        <p:nvSpPr>
          <p:cNvPr id="232" name="Google Shape;232;g104b8bfd3c7_0_211"/>
          <p:cNvSpPr txBox="1"/>
          <p:nvPr/>
        </p:nvSpPr>
        <p:spPr>
          <a:xfrm>
            <a:off x="15423325" y="3032525"/>
            <a:ext cx="1965000" cy="975300"/>
          </a:xfrm>
          <a:prstGeom prst="rect">
            <a:avLst/>
          </a:prstGeom>
          <a:solidFill>
            <a:schemeClr val="lt1"/>
          </a:solidFill>
          <a:ln cap="flat" cmpd="sng" w="76200">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latin typeface="Comfortaa"/>
                <a:ea typeface="Comfortaa"/>
                <a:cs typeface="Comfortaa"/>
                <a:sym typeface="Comfortaa"/>
              </a:rPr>
              <a:t>Common interosseous artery</a:t>
            </a:r>
            <a:endParaRPr b="1" sz="1900">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p:txBody>
      </p:sp>
      <p:sp>
        <p:nvSpPr>
          <p:cNvPr id="233" name="Google Shape;233;g104b8bfd3c7_0_211"/>
          <p:cNvSpPr txBox="1"/>
          <p:nvPr/>
        </p:nvSpPr>
        <p:spPr>
          <a:xfrm>
            <a:off x="3901350" y="8859650"/>
            <a:ext cx="2972100" cy="492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rgbClr val="999999"/>
                </a:solidFill>
                <a:latin typeface="Comfortaa"/>
                <a:ea typeface="Comfortaa"/>
                <a:cs typeface="Comfortaa"/>
                <a:sym typeface="Comfortaa"/>
              </a:rPr>
              <a:t>(Common means it will divide)</a:t>
            </a:r>
            <a:endParaRPr>
              <a:solidFill>
                <a:srgbClr val="999999"/>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aphicFrame>
        <p:nvGraphicFramePr>
          <p:cNvPr id="238" name="Google Shape;238;g104b8bfd3c7_0_215"/>
          <p:cNvGraphicFramePr/>
          <p:nvPr/>
        </p:nvGraphicFramePr>
        <p:xfrm>
          <a:off x="1089700" y="857325"/>
          <a:ext cx="3000000" cy="3000000"/>
        </p:xfrm>
        <a:graphic>
          <a:graphicData uri="http://schemas.openxmlformats.org/drawingml/2006/table">
            <a:tbl>
              <a:tblPr>
                <a:noFill/>
                <a:tableStyleId>{F5AED82D-04B1-48FA-9C8E-557E0E5B94F6}</a:tableStyleId>
              </a:tblPr>
              <a:tblGrid>
                <a:gridCol w="11127450"/>
              </a:tblGrid>
              <a:tr h="856825">
                <a:tc>
                  <a:txBody>
                    <a:bodyPr/>
                    <a:lstStyle/>
                    <a:p>
                      <a:pPr indent="0" lvl="0" marL="0" rtl="0" algn="ctr">
                        <a:spcBef>
                          <a:spcPts val="0"/>
                        </a:spcBef>
                        <a:spcAft>
                          <a:spcPts val="0"/>
                        </a:spcAft>
                        <a:buNone/>
                      </a:pPr>
                      <a:r>
                        <a:rPr lang="en-US" sz="3500">
                          <a:solidFill>
                            <a:srgbClr val="B45F06"/>
                          </a:solidFill>
                          <a:latin typeface="Comfortaa"/>
                          <a:ea typeface="Comfortaa"/>
                          <a:cs typeface="Comfortaa"/>
                          <a:sym typeface="Comfortaa"/>
                        </a:rPr>
                        <a:t>5-Radial Artery</a:t>
                      </a:r>
                      <a:endParaRPr sz="3500">
                        <a:solidFill>
                          <a:srgbClr val="B45F06"/>
                        </a:solidFill>
                        <a:latin typeface="Comfortaa"/>
                        <a:ea typeface="Comfortaa"/>
                        <a:cs typeface="Comfortaa"/>
                        <a:sym typeface="Comfortaa"/>
                      </a:endParaRPr>
                    </a:p>
                  </a:txBody>
                  <a:tcPr marT="91425" marB="91425" marR="91425" marL="91425">
                    <a:solidFill>
                      <a:srgbClr val="F9CB9C"/>
                    </a:solidFill>
                  </a:tcPr>
                </a:tc>
              </a:tr>
              <a:tr h="4281050">
                <a:tc>
                  <a:txBody>
                    <a:bodyPr/>
                    <a:lstStyle/>
                    <a:p>
                      <a:pPr indent="0" lvl="0" marL="0" rtl="0" algn="l">
                        <a:spcBef>
                          <a:spcPts val="0"/>
                        </a:spcBef>
                        <a:spcAft>
                          <a:spcPts val="0"/>
                        </a:spcAft>
                        <a:buNone/>
                      </a:pPr>
                      <a:r>
                        <a:rPr lang="en-US" sz="2500">
                          <a:solidFill>
                            <a:schemeClr val="dk1"/>
                          </a:solidFill>
                          <a:latin typeface="Comfortaa"/>
                          <a:ea typeface="Comfortaa"/>
                          <a:cs typeface="Comfortaa"/>
                          <a:sym typeface="Comfortaa"/>
                        </a:rPr>
                        <a:t>- The </a:t>
                      </a:r>
                      <a:r>
                        <a:rPr b="1" lang="en-US" sz="2500" u="sng">
                          <a:solidFill>
                            <a:schemeClr val="dk1"/>
                          </a:solidFill>
                          <a:latin typeface="Comfortaa"/>
                          <a:ea typeface="Comfortaa"/>
                          <a:cs typeface="Comfortaa"/>
                          <a:sym typeface="Comfortaa"/>
                        </a:rPr>
                        <a:t>smaller</a:t>
                      </a:r>
                      <a:r>
                        <a:rPr lang="en-US" sz="2500">
                          <a:solidFill>
                            <a:schemeClr val="dk1"/>
                          </a:solidFill>
                          <a:latin typeface="Comfortaa"/>
                          <a:ea typeface="Comfortaa"/>
                          <a:cs typeface="Comfortaa"/>
                          <a:sym typeface="Comfortaa"/>
                        </a:rPr>
                        <a:t> of the two terminal branches of the</a:t>
                      </a:r>
                      <a:r>
                        <a:rPr b="1" lang="en-US" sz="2500">
                          <a:solidFill>
                            <a:schemeClr val="dk1"/>
                          </a:solidFill>
                          <a:latin typeface="Comfortaa"/>
                          <a:ea typeface="Comfortaa"/>
                          <a:cs typeface="Comfortaa"/>
                          <a:sym typeface="Comfortaa"/>
                        </a:rPr>
                        <a:t> brachial artery</a:t>
                      </a:r>
                      <a:r>
                        <a:rPr lang="en-US" sz="2500">
                          <a:solidFill>
                            <a:schemeClr val="dk1"/>
                          </a:solidFill>
                          <a:latin typeface="Comfortaa"/>
                          <a:ea typeface="Comfortaa"/>
                          <a:cs typeface="Comfortaa"/>
                          <a:sym typeface="Comfortaa"/>
                        </a:rPr>
                        <a:t>.</a:t>
                      </a:r>
                      <a:endParaRPr sz="25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500">
                        <a:solidFill>
                          <a:schemeClr val="dk1"/>
                        </a:solidFill>
                        <a:latin typeface="Comfortaa"/>
                        <a:ea typeface="Comfortaa"/>
                        <a:cs typeface="Comfortaa"/>
                        <a:sym typeface="Comfortaa"/>
                      </a:endParaRPr>
                    </a:p>
                    <a:p>
                      <a:pPr indent="0" lvl="0" marL="0" rtl="0" algn="l">
                        <a:spcBef>
                          <a:spcPts val="0"/>
                        </a:spcBef>
                        <a:spcAft>
                          <a:spcPts val="0"/>
                        </a:spcAft>
                        <a:buNone/>
                      </a:pPr>
                      <a:r>
                        <a:rPr lang="en-US" sz="2500">
                          <a:solidFill>
                            <a:schemeClr val="dk1"/>
                          </a:solidFill>
                          <a:latin typeface="Comfortaa"/>
                          <a:ea typeface="Comfortaa"/>
                          <a:cs typeface="Comfortaa"/>
                          <a:sym typeface="Comfortaa"/>
                        </a:rPr>
                        <a:t>- </a:t>
                      </a:r>
                      <a:r>
                        <a:rPr b="1" lang="en-US" sz="2500" u="sng">
                          <a:solidFill>
                            <a:schemeClr val="dk1"/>
                          </a:solidFill>
                          <a:latin typeface="Comfortaa"/>
                          <a:ea typeface="Comfortaa"/>
                          <a:cs typeface="Comfortaa"/>
                          <a:sym typeface="Comfortaa"/>
                        </a:rPr>
                        <a:t>Begins</a:t>
                      </a:r>
                      <a:r>
                        <a:rPr lang="en-US" sz="2500">
                          <a:solidFill>
                            <a:schemeClr val="dk1"/>
                          </a:solidFill>
                          <a:latin typeface="Comfortaa"/>
                          <a:ea typeface="Comfortaa"/>
                          <a:cs typeface="Comfortaa"/>
                          <a:sym typeface="Comfortaa"/>
                        </a:rPr>
                        <a:t> in the </a:t>
                      </a:r>
                      <a:r>
                        <a:rPr b="1" lang="en-US" sz="2500">
                          <a:solidFill>
                            <a:schemeClr val="dk1"/>
                          </a:solidFill>
                          <a:latin typeface="Comfortaa"/>
                          <a:ea typeface="Comfortaa"/>
                          <a:cs typeface="Comfortaa"/>
                          <a:sym typeface="Comfortaa"/>
                        </a:rPr>
                        <a:t>cubital fossa</a:t>
                      </a:r>
                      <a:r>
                        <a:rPr lang="en-US" sz="2500">
                          <a:solidFill>
                            <a:schemeClr val="dk1"/>
                          </a:solidFill>
                          <a:latin typeface="Comfortaa"/>
                          <a:ea typeface="Comfortaa"/>
                          <a:cs typeface="Comfortaa"/>
                          <a:sym typeface="Comfortaa"/>
                        </a:rPr>
                        <a:t> at the level of neck of radius.</a:t>
                      </a:r>
                      <a:endParaRPr sz="25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500">
                        <a:solidFill>
                          <a:schemeClr val="dk1"/>
                        </a:solidFill>
                        <a:latin typeface="Comfortaa"/>
                        <a:ea typeface="Comfortaa"/>
                        <a:cs typeface="Comfortaa"/>
                        <a:sym typeface="Comfortaa"/>
                      </a:endParaRPr>
                    </a:p>
                    <a:p>
                      <a:pPr indent="0" lvl="0" marL="0" rtl="0" algn="l">
                        <a:spcBef>
                          <a:spcPts val="0"/>
                        </a:spcBef>
                        <a:spcAft>
                          <a:spcPts val="0"/>
                        </a:spcAft>
                        <a:buNone/>
                      </a:pPr>
                      <a:r>
                        <a:rPr lang="en-US" sz="2500">
                          <a:solidFill>
                            <a:schemeClr val="dk1"/>
                          </a:solidFill>
                          <a:latin typeface="Comfortaa"/>
                          <a:ea typeface="Comfortaa"/>
                          <a:cs typeface="Comfortaa"/>
                          <a:sym typeface="Comfortaa"/>
                        </a:rPr>
                        <a:t>- Descends downward and </a:t>
                      </a:r>
                      <a:r>
                        <a:rPr b="1" lang="en-US" sz="2500" u="sng">
                          <a:solidFill>
                            <a:schemeClr val="dk1"/>
                          </a:solidFill>
                          <a:latin typeface="Comfortaa"/>
                          <a:ea typeface="Comfortaa"/>
                          <a:cs typeface="Comfortaa"/>
                          <a:sym typeface="Comfortaa"/>
                        </a:rPr>
                        <a:t>laterally</a:t>
                      </a:r>
                      <a:r>
                        <a:rPr lang="en-US" sz="2500">
                          <a:solidFill>
                            <a:schemeClr val="dk1"/>
                          </a:solidFill>
                          <a:latin typeface="Comfortaa"/>
                          <a:ea typeface="Comfortaa"/>
                          <a:cs typeface="Comfortaa"/>
                          <a:sym typeface="Comfortaa"/>
                        </a:rPr>
                        <a:t>.</a:t>
                      </a:r>
                      <a:endParaRPr sz="25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500">
                        <a:solidFill>
                          <a:schemeClr val="dk1"/>
                        </a:solidFill>
                        <a:latin typeface="Comfortaa"/>
                        <a:ea typeface="Comfortaa"/>
                        <a:cs typeface="Comfortaa"/>
                        <a:sym typeface="Comfortaa"/>
                      </a:endParaRPr>
                    </a:p>
                    <a:p>
                      <a:pPr indent="0" lvl="0" marL="0" rtl="0" algn="l">
                        <a:spcBef>
                          <a:spcPts val="0"/>
                        </a:spcBef>
                        <a:spcAft>
                          <a:spcPts val="0"/>
                        </a:spcAft>
                        <a:buNone/>
                      </a:pPr>
                      <a:r>
                        <a:rPr lang="en-US" sz="2500">
                          <a:solidFill>
                            <a:schemeClr val="dk1"/>
                          </a:solidFill>
                          <a:latin typeface="Comfortaa"/>
                          <a:ea typeface="Comfortaa"/>
                          <a:cs typeface="Comfortaa"/>
                          <a:sym typeface="Comfortaa"/>
                        </a:rPr>
                        <a:t>- Leaves the forearm by </a:t>
                      </a:r>
                      <a:r>
                        <a:rPr b="1" lang="en-US" sz="2500" u="sng">
                          <a:solidFill>
                            <a:schemeClr val="dk1"/>
                          </a:solidFill>
                          <a:latin typeface="Comfortaa"/>
                          <a:ea typeface="Comfortaa"/>
                          <a:cs typeface="Comfortaa"/>
                          <a:sym typeface="Comfortaa"/>
                        </a:rPr>
                        <a:t>winding</a:t>
                      </a:r>
                      <a:r>
                        <a:rPr lang="en-US" sz="2500">
                          <a:solidFill>
                            <a:schemeClr val="dk1"/>
                          </a:solidFill>
                          <a:latin typeface="Comfortaa"/>
                          <a:ea typeface="Comfortaa"/>
                          <a:cs typeface="Comfortaa"/>
                          <a:sym typeface="Comfortaa"/>
                        </a:rPr>
                        <a:t> around the lateral aspect of the wrist to reach the </a:t>
                      </a:r>
                      <a:r>
                        <a:rPr b="1" lang="en-US" sz="2500">
                          <a:solidFill>
                            <a:schemeClr val="dk1"/>
                          </a:solidFill>
                          <a:latin typeface="Comfortaa"/>
                          <a:ea typeface="Comfortaa"/>
                          <a:cs typeface="Comfortaa"/>
                          <a:sym typeface="Comfortaa"/>
                        </a:rPr>
                        <a:t>dorsum</a:t>
                      </a:r>
                      <a:r>
                        <a:rPr lang="en-US" sz="2500">
                          <a:solidFill>
                            <a:schemeClr val="dk1"/>
                          </a:solidFill>
                          <a:latin typeface="Comfortaa"/>
                          <a:ea typeface="Comfortaa"/>
                          <a:cs typeface="Comfortaa"/>
                          <a:sym typeface="Comfortaa"/>
                        </a:rPr>
                        <a:t> of the hand. (</a:t>
                      </a:r>
                      <a:r>
                        <a:rPr lang="en-US" sz="2500">
                          <a:solidFill>
                            <a:srgbClr val="B7B7B7"/>
                          </a:solidFill>
                          <a:latin typeface="Comfortaa"/>
                          <a:ea typeface="Comfortaa"/>
                          <a:cs typeface="Comfortaa"/>
                          <a:sym typeface="Comfortaa"/>
                        </a:rPr>
                        <a:t>In anatomical snuff box</a:t>
                      </a:r>
                      <a:r>
                        <a:rPr lang="en-US" sz="2500">
                          <a:solidFill>
                            <a:schemeClr val="dk1"/>
                          </a:solidFill>
                          <a:latin typeface="Comfortaa"/>
                          <a:ea typeface="Comfortaa"/>
                          <a:cs typeface="Comfortaa"/>
                          <a:sym typeface="Comfortaa"/>
                        </a:rPr>
                        <a:t>) </a:t>
                      </a:r>
                      <a:endParaRPr>
                        <a:latin typeface="Comfortaa"/>
                        <a:ea typeface="Comfortaa"/>
                        <a:cs typeface="Comfortaa"/>
                        <a:sym typeface="Comfortaa"/>
                      </a:endParaRPr>
                    </a:p>
                  </a:txBody>
                  <a:tcPr marT="91425" marB="91425" marR="91425" marL="91425"/>
                </a:tc>
              </a:tr>
              <a:tr h="765650">
                <a:tc>
                  <a:txBody>
                    <a:bodyPr/>
                    <a:lstStyle/>
                    <a:p>
                      <a:pPr indent="0" lvl="0" marL="0" rtl="0" algn="ctr">
                        <a:spcBef>
                          <a:spcPts val="0"/>
                        </a:spcBef>
                        <a:spcAft>
                          <a:spcPts val="0"/>
                        </a:spcAft>
                        <a:buNone/>
                      </a:pPr>
                      <a:r>
                        <a:rPr lang="en-US" sz="3000">
                          <a:latin typeface="Comfortaa"/>
                          <a:ea typeface="Comfortaa"/>
                          <a:cs typeface="Comfortaa"/>
                          <a:sym typeface="Comfortaa"/>
                        </a:rPr>
                        <a:t>Branches</a:t>
                      </a:r>
                      <a:endParaRPr sz="3000">
                        <a:latin typeface="Comfortaa"/>
                        <a:ea typeface="Comfortaa"/>
                        <a:cs typeface="Comfortaa"/>
                        <a:sym typeface="Comfortaa"/>
                      </a:endParaRPr>
                    </a:p>
                  </a:txBody>
                  <a:tcPr marT="91425" marB="91425" marR="91425" marL="91425">
                    <a:solidFill>
                      <a:srgbClr val="FCE5CD"/>
                    </a:solidFill>
                  </a:tcPr>
                </a:tc>
              </a:tr>
              <a:tr h="2668825">
                <a:tc>
                  <a:txBody>
                    <a:bodyPr/>
                    <a:lstStyle/>
                    <a:p>
                      <a:pPr indent="0" lvl="0" marL="0" rtl="0" algn="l">
                        <a:spcBef>
                          <a:spcPts val="0"/>
                        </a:spcBef>
                        <a:spcAft>
                          <a:spcPts val="0"/>
                        </a:spcAft>
                        <a:buNone/>
                      </a:pPr>
                      <a:r>
                        <a:rPr lang="en-US" sz="2500">
                          <a:latin typeface="Comfortaa"/>
                          <a:ea typeface="Comfortaa"/>
                          <a:cs typeface="Comfortaa"/>
                          <a:sym typeface="Comfortaa"/>
                        </a:rPr>
                        <a:t>- Muscular</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a:t>
                      </a:r>
                      <a:r>
                        <a:rPr lang="en-US" sz="2500">
                          <a:solidFill>
                            <a:srgbClr val="BF9000"/>
                          </a:solidFill>
                          <a:latin typeface="Comfortaa"/>
                          <a:ea typeface="Comfortaa"/>
                          <a:cs typeface="Comfortaa"/>
                          <a:sym typeface="Comfortaa"/>
                        </a:rPr>
                        <a:t>Recurrent branch</a:t>
                      </a:r>
                      <a:r>
                        <a:rPr lang="en-US" sz="2500">
                          <a:latin typeface="Comfortaa"/>
                          <a:ea typeface="Comfortaa"/>
                          <a:cs typeface="Comfortaa"/>
                          <a:sym typeface="Comfortaa"/>
                        </a:rPr>
                        <a:t> (for anastomosis around the elbow joint).</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0" rtl="0" algn="l">
                        <a:spcBef>
                          <a:spcPts val="0"/>
                        </a:spcBef>
                        <a:spcAft>
                          <a:spcPts val="0"/>
                        </a:spcAft>
                        <a:buNone/>
                      </a:pPr>
                      <a:r>
                        <a:rPr lang="en-US" sz="2500">
                          <a:latin typeface="Comfortaa"/>
                          <a:ea typeface="Comfortaa"/>
                          <a:cs typeface="Comfortaa"/>
                          <a:sym typeface="Comfortaa"/>
                        </a:rPr>
                        <a:t>- </a:t>
                      </a:r>
                      <a:r>
                        <a:rPr lang="en-US" sz="2500">
                          <a:solidFill>
                            <a:srgbClr val="9900FF"/>
                          </a:solidFill>
                          <a:latin typeface="Comfortaa"/>
                          <a:ea typeface="Comfortaa"/>
                          <a:cs typeface="Comfortaa"/>
                          <a:sym typeface="Comfortaa"/>
                        </a:rPr>
                        <a:t>Superficial palmar branch</a:t>
                      </a:r>
                      <a:r>
                        <a:rPr lang="en-US" sz="2500">
                          <a:latin typeface="Comfortaa"/>
                          <a:ea typeface="Comfortaa"/>
                          <a:cs typeface="Comfortaa"/>
                          <a:sym typeface="Comfortaa"/>
                        </a:rPr>
                        <a:t> , joins the ulnar artery to form the superficial palmar arch. </a:t>
                      </a:r>
                      <a:endParaRPr sz="2500">
                        <a:latin typeface="Comfortaa"/>
                        <a:ea typeface="Comfortaa"/>
                        <a:cs typeface="Comfortaa"/>
                        <a:sym typeface="Comfortaa"/>
                      </a:endParaRPr>
                    </a:p>
                  </a:txBody>
                  <a:tcPr marT="91425" marB="91425" marR="91425" marL="91425"/>
                </a:tc>
              </a:tr>
            </a:tbl>
          </a:graphicData>
        </a:graphic>
      </p:graphicFrame>
      <p:pic>
        <p:nvPicPr>
          <p:cNvPr id="239" name="Google Shape;239;g104b8bfd3c7_0_215"/>
          <p:cNvPicPr preferRelativeResize="0"/>
          <p:nvPr/>
        </p:nvPicPr>
        <p:blipFill>
          <a:blip r:embed="rId3">
            <a:alphaModFix/>
          </a:blip>
          <a:stretch>
            <a:fillRect/>
          </a:stretch>
        </p:blipFill>
        <p:spPr>
          <a:xfrm>
            <a:off x="12237675" y="838125"/>
            <a:ext cx="5879524" cy="7837800"/>
          </a:xfrm>
          <a:prstGeom prst="rect">
            <a:avLst/>
          </a:prstGeom>
          <a:noFill/>
          <a:ln>
            <a:noFill/>
          </a:ln>
        </p:spPr>
      </p:pic>
      <p:sp>
        <p:nvSpPr>
          <p:cNvPr id="240" name="Google Shape;240;g104b8bfd3c7_0_215"/>
          <p:cNvSpPr/>
          <p:nvPr/>
        </p:nvSpPr>
        <p:spPr>
          <a:xfrm>
            <a:off x="15421325" y="2084675"/>
            <a:ext cx="1472400" cy="19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g104b8bfd3c7_0_215"/>
          <p:cNvPicPr preferRelativeResize="0"/>
          <p:nvPr/>
        </p:nvPicPr>
        <p:blipFill>
          <a:blip r:embed="rId4">
            <a:alphaModFix/>
          </a:blip>
          <a:stretch>
            <a:fillRect/>
          </a:stretch>
        </p:blipFill>
        <p:spPr>
          <a:xfrm>
            <a:off x="9584025" y="4867450"/>
            <a:ext cx="2521150" cy="1030550"/>
          </a:xfrm>
          <a:prstGeom prst="rect">
            <a:avLst/>
          </a:prstGeom>
          <a:noFill/>
          <a:ln>
            <a:noFill/>
          </a:ln>
        </p:spPr>
      </p:pic>
      <p:sp>
        <p:nvSpPr>
          <p:cNvPr id="242" name="Google Shape;242;g104b8bfd3c7_0_215"/>
          <p:cNvSpPr txBox="1"/>
          <p:nvPr/>
        </p:nvSpPr>
        <p:spPr>
          <a:xfrm>
            <a:off x="12734025" y="8706775"/>
            <a:ext cx="3790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u="sng">
                <a:latin typeface="Calibri"/>
                <a:ea typeface="Calibri"/>
                <a:cs typeface="Calibri"/>
                <a:sym typeface="Calibri"/>
              </a:rPr>
              <a:t>Anterior View</a:t>
            </a:r>
            <a:endParaRPr b="1" sz="2000" u="sng">
              <a:latin typeface="Calibri"/>
              <a:ea typeface="Calibri"/>
              <a:cs typeface="Calibri"/>
              <a:sym typeface="Calibri"/>
            </a:endParaRPr>
          </a:p>
        </p:txBody>
      </p:sp>
      <p:sp>
        <p:nvSpPr>
          <p:cNvPr id="243" name="Google Shape;243;g104b8bfd3c7_0_215"/>
          <p:cNvSpPr txBox="1"/>
          <p:nvPr/>
        </p:nvSpPr>
        <p:spPr>
          <a:xfrm>
            <a:off x="12105175" y="2358950"/>
            <a:ext cx="1472400" cy="729600"/>
          </a:xfrm>
          <a:prstGeom prst="rect">
            <a:avLst/>
          </a:prstGeom>
          <a:solidFill>
            <a:schemeClr val="lt1"/>
          </a:solidFill>
          <a:ln cap="flat" cmpd="sng" w="76200">
            <a:solidFill>
              <a:srgbClr val="BF9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latin typeface="Comfortaa"/>
                <a:ea typeface="Comfortaa"/>
                <a:cs typeface="Comfortaa"/>
                <a:sym typeface="Comfortaa"/>
              </a:rPr>
              <a:t>Radial recurrent</a:t>
            </a:r>
            <a:endParaRPr b="1" sz="2000">
              <a:latin typeface="Comfortaa"/>
              <a:ea typeface="Comfortaa"/>
              <a:cs typeface="Comfortaa"/>
              <a:sym typeface="Comfortaa"/>
            </a:endParaRPr>
          </a:p>
        </p:txBody>
      </p:sp>
      <p:sp>
        <p:nvSpPr>
          <p:cNvPr id="244" name="Google Shape;244;g104b8bfd3c7_0_215"/>
          <p:cNvSpPr txBox="1"/>
          <p:nvPr/>
        </p:nvSpPr>
        <p:spPr>
          <a:xfrm>
            <a:off x="12105175" y="6935825"/>
            <a:ext cx="1562400" cy="1030500"/>
          </a:xfrm>
          <a:prstGeom prst="rect">
            <a:avLst/>
          </a:prstGeom>
          <a:solidFill>
            <a:schemeClr val="lt1"/>
          </a:solidFill>
          <a:ln cap="flat" cmpd="sng" w="762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latin typeface="Comfortaa"/>
                <a:ea typeface="Comfortaa"/>
                <a:cs typeface="Comfortaa"/>
                <a:sym typeface="Comfortaa"/>
              </a:rPr>
              <a:t>Superficial palmar branch</a:t>
            </a:r>
            <a:endParaRPr b="1" sz="1900">
              <a:latin typeface="Comfortaa"/>
              <a:ea typeface="Comfortaa"/>
              <a:cs typeface="Comfortaa"/>
              <a:sym typeface="Comfortaa"/>
            </a:endParaRPr>
          </a:p>
        </p:txBody>
      </p:sp>
      <p:pic>
        <p:nvPicPr>
          <p:cNvPr id="245" name="Google Shape;245;g104b8bfd3c7_0_215"/>
          <p:cNvPicPr preferRelativeResize="0"/>
          <p:nvPr/>
        </p:nvPicPr>
        <p:blipFill rotWithShape="1">
          <a:blip r:embed="rId5">
            <a:alphaModFix/>
          </a:blip>
          <a:srcRect b="0" l="0" r="0" t="0"/>
          <a:stretch/>
        </p:blipFill>
        <p:spPr>
          <a:xfrm>
            <a:off x="110425" y="171200"/>
            <a:ext cx="958750" cy="1140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2021-11-18T04:04:26Z</dcterms:created>
  <dc:creator>Deema 2002</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2021-11-15T00:00:00Z</vt:filetime>
  </property>
  <property fmtid="{D5CDD505-2E9C-101B-9397-08002B2CF9AE}" pid="3" name="Creator">
    <vt:lpwstr>Canva</vt:lpwstr>
  </property>
  <property fmtid="{D5CDD505-2E9C-101B-9397-08002B2CF9AE}" pid="4" name="LastSaved">
    <vt:filetime>2021-11-18T00:00:00Z</vt:filetime>
  </property>
</Properties>
</file>