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10287000" cx="18288000"/>
  <p:notesSz cx="18288000" cy="10287000"/>
  <p:embeddedFontLst>
    <p:embeddedFont>
      <p:font typeface="Caveat"/>
      <p:regular r:id="rId25"/>
      <p:bold r:id="rId26"/>
    </p:embeddedFont>
    <p:embeddedFont>
      <p:font typeface="Arial Narrow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5EE356-BC17-4520-8D46-7137D0AEF8F5}">
  <a:tblStyle styleId="{105EE356-BC17-4520-8D46-7137D0AEF8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ArialNarrow-bold.fntdata"/><Relationship Id="rId27" Type="http://schemas.openxmlformats.org/officeDocument/2006/relationships/font" Target="fonts/ArialNarrow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ArialNarrow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mfortaa-regular.fntdata"/><Relationship Id="rId3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omfortaa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18T10:20:14.119">
    <p:pos x="1358" y="1262"/>
    <p:text>Please include their order from lateral to medial from boys' slide 9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12-18T10:51:44.627">
    <p:pos x="6000" y="0"/>
    <p:text>Include their order from medial to lateral from boys' slide 21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30f32e62195cf27_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530f32e62195cf27_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30f32e62195cf27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530f32e62195cf27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30f32e62195cf27_1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530f32e62195cf27_1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d493b11533ad185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4d493b11533ad185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e6ecf2766f46ef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2be6ecf2766f46ef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faa29631e74eb22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4faa29631e74eb22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14709aecc4ffc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g214709aecc4ffc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cc784273cd29e5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g7cc784273cd29e5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30f32e62195cf27_5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530f32e62195cf27_5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1eacce047842ee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61eacce047842ee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4973804af_0_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104973804af_0_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4973804af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104973804af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4973804af_0_1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104973804af_0_1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4973804af_0_10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04973804af_0_10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4973804af_0_9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104973804af_0_9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11.pn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Relationship Id="rId5" Type="http://schemas.openxmlformats.org/officeDocument/2006/relationships/image" Target="../media/image21.jpg"/><Relationship Id="rId6" Type="http://schemas.openxmlformats.org/officeDocument/2006/relationships/image" Target="../media/image25.png"/><Relationship Id="rId7" Type="http://schemas.openxmlformats.org/officeDocument/2006/relationships/hyperlink" Target="https://youtu.be/9B0xJoNGwpc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9.jpg"/><Relationship Id="rId5" Type="http://schemas.openxmlformats.org/officeDocument/2006/relationships/image" Target="../media/image3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28.jpg"/><Relationship Id="rId5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24.jpg"/><Relationship Id="rId5" Type="http://schemas.openxmlformats.org/officeDocument/2006/relationships/image" Target="../media/image33.jpg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Relationship Id="rId6" Type="http://schemas.openxmlformats.org/officeDocument/2006/relationships/image" Target="../media/image39.jpg"/><Relationship Id="rId7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hyperlink" Target="https://drive.google.com/file/d/1qw-kmBPYjnp5--fxOahlBEvxwnDJYEU8/view?usp=drivesd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s://youtu.be/r6XeAS67PNM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youtu.be/k6u8-OKcu4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hyperlink" Target="https://youtu.be/u3oIKqpsZ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7" cy="8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14065184" y="7484376"/>
            <a:ext cx="36042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Main text</a:t>
            </a:r>
            <a:endParaRPr b="0" i="0" sz="20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</a:t>
            </a:r>
            <a:endParaRPr b="0" i="0" sz="20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8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8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8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3428997" y="3659500"/>
            <a:ext cx="11679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L8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Anatomy of the </a:t>
            </a:r>
            <a:r>
              <a:rPr lang="en-US" sz="49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orearm 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00951" y="6901852"/>
            <a:ext cx="3736033" cy="27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/>
        </p:nvSpPr>
        <p:spPr>
          <a:xfrm>
            <a:off x="443765" y="7623650"/>
            <a:ext cx="4499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-Supinator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-(3) to the thumb: 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-Abductor pollicis longus.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pollicis longus.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pollicis brevis.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-(1) to index: 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indicis.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7"/>
          <p:cNvGrpSpPr/>
          <p:nvPr/>
        </p:nvGrpSpPr>
        <p:grpSpPr>
          <a:xfrm>
            <a:off x="1828788" y="1792594"/>
            <a:ext cx="6938594" cy="6701802"/>
            <a:chOff x="1706078" y="2092648"/>
            <a:chExt cx="660913" cy="637296"/>
          </a:xfrm>
        </p:grpSpPr>
        <p:sp>
          <p:nvSpPr>
            <p:cNvPr id="216" name="Google Shape;216;p17"/>
            <p:cNvSpPr/>
            <p:nvPr/>
          </p:nvSpPr>
          <p:spPr>
            <a:xfrm>
              <a:off x="1745332" y="2158066"/>
              <a:ext cx="571867" cy="571878"/>
            </a:xfrm>
            <a:custGeom>
              <a:rect b="b" l="l" r="r" t="t"/>
              <a:pathLst>
                <a:path extrusionOk="0" h="107749" w="107747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p17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218" name="Google Shape;218;p17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rect b="b" l="l" r="r" t="t"/>
                <a:pathLst>
                  <a:path extrusionOk="0" h="66637" w="36183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rect b="b" l="l" r="r" t="t"/>
                <a:pathLst>
                  <a:path extrusionOk="0" h="52191" w="62027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F6B26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rect b="b" l="l" r="r" t="t"/>
                <a:pathLst>
                  <a:path extrusionOk="0" h="52211" w="62507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17"/>
          <p:cNvSpPr txBox="1"/>
          <p:nvPr/>
        </p:nvSpPr>
        <p:spPr>
          <a:xfrm>
            <a:off x="1828800" y="318443"/>
            <a:ext cx="14630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Posterior </a:t>
            </a:r>
            <a:r>
              <a:rPr b="1" lang="en-US" sz="37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ompartment of </a:t>
            </a:r>
            <a:r>
              <a:rPr b="1" lang="en-US" sz="37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orearm:</a:t>
            </a:r>
            <a:endParaRPr b="1" i="0" sz="37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4379938" y="2063946"/>
            <a:ext cx="183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Superficial Lateral Group: (2 muscles)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6931084" y="6380960"/>
            <a:ext cx="183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Superficial Group: (5 muscles)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2007361" y="6464623"/>
            <a:ext cx="2092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Deep Group: (5 muscles)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6239744" y="1894938"/>
            <a:ext cx="480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-Brachioradialis.                  -Extensor carpi radialis longus.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6931067" y="7931593"/>
            <a:ext cx="5613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carpi radialis brevis.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digitorum.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digiti minimi.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-Extensor carpi ulnaris.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-Anconeus.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11558316" y="1713774"/>
            <a:ext cx="60912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Origin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all arise from the 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common extensor origin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(front of the lateral epicondyle).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Except</a:t>
            </a: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anconeus from back of lateral epicondyle.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91675" y="3227250"/>
            <a:ext cx="2896325" cy="52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2445" y="3778230"/>
            <a:ext cx="3066201" cy="306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7"/>
          <p:cNvSpPr txBox="1"/>
          <p:nvPr/>
        </p:nvSpPr>
        <p:spPr>
          <a:xfrm>
            <a:off x="16522263" y="1070847"/>
            <a:ext cx="1635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r>
              <a:rPr b="0" i="0" lang="en-US" sz="16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6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1" name="Google Shape;231;p17"/>
          <p:cNvGrpSpPr/>
          <p:nvPr/>
        </p:nvGrpSpPr>
        <p:grpSpPr>
          <a:xfrm>
            <a:off x="16442954" y="66446"/>
            <a:ext cx="1634985" cy="1004369"/>
            <a:chOff x="3051531" y="1516809"/>
            <a:chExt cx="390034" cy="296545"/>
          </a:xfrm>
        </p:grpSpPr>
        <p:sp>
          <p:nvSpPr>
            <p:cNvPr id="232" name="Google Shape;232;p17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17"/>
          <p:cNvSpPr txBox="1"/>
          <p:nvPr/>
        </p:nvSpPr>
        <p:spPr>
          <a:xfrm>
            <a:off x="11946775" y="7040775"/>
            <a:ext cx="34449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From lateral to medial :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1-brachioradialis 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2-extensor carpi radialis longus 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3-extensor carpi radialis brivis 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4-extensor digitorum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5-extensor digiti minimi 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6-extensor carpi ulnaris 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7-Anconeus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/>
        </p:nvSpPr>
        <p:spPr>
          <a:xfrm>
            <a:off x="5561698" y="639913"/>
            <a:ext cx="7164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Superficial </a:t>
            </a:r>
            <a:r>
              <a:rPr b="1" lang="en-US" sz="37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xtensors (7): </a:t>
            </a:r>
            <a:endParaRPr b="1" i="0" sz="37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443783" y="2449175"/>
            <a:ext cx="122451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❖All arise from the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common extensor origin,</a:t>
            </a:r>
            <a:r>
              <a:rPr b="0" i="0" lang="en-US" sz="2600" u="none" cap="none" strike="noStrike">
                <a:latin typeface="Comfortaa"/>
                <a:ea typeface="Comfortaa"/>
                <a:cs typeface="Comfortaa"/>
                <a:sym typeface="Comfortaa"/>
              </a:rPr>
              <a:t> (front of lateral epicondyle of the humerus), 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EXCEPT 2 (BR &amp; ECRL).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❖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All cross the wrist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6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EXCEPT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two, Brachioradialis, Anconeus.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❖ </a:t>
            </a:r>
            <a:r>
              <a:rPr b="0" i="0" lang="en-US" sz="26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supply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All supplied by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deep branch of radial nerve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(posterior interosseous nerve),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EXCEPT ABE are supplied by the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radial nerve itself.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❖</a:t>
            </a: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ABE = Anconeus, Brachioradialis and 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Extensor carpi radialis longus.</a:t>
            </a:r>
            <a:endParaRPr b="0" i="0" sz="26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5" name="Google Shape;2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43176" y="2294947"/>
            <a:ext cx="4729524" cy="738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6326" y="6032503"/>
            <a:ext cx="4089975" cy="378449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/>
          <p:nvPr/>
        </p:nvSpPr>
        <p:spPr>
          <a:xfrm>
            <a:off x="12302180" y="0"/>
            <a:ext cx="5517300" cy="16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See the next slide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Google Shape;262;p19"/>
          <p:cNvGraphicFramePr/>
          <p:nvPr/>
        </p:nvGraphicFramePr>
        <p:xfrm>
          <a:off x="-4" y="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{105EE356-BC17-4520-8D46-7137D0AEF8F5}</a:tableStyleId>
              </a:tblPr>
              <a:tblGrid>
                <a:gridCol w="2731175"/>
                <a:gridCol w="2389050"/>
                <a:gridCol w="2366950"/>
                <a:gridCol w="2492750"/>
                <a:gridCol w="2536925"/>
                <a:gridCol w="2536925"/>
                <a:gridCol w="3234225"/>
              </a:tblGrid>
              <a:tr h="6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 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 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 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 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 </a:t>
                      </a:r>
                      <a:endParaRPr b="1"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Photo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12339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superficial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group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Brachioradialis (BR)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2/3 of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Lateral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supra- condylar ridge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humerus..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side distal end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 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ase of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styloid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process of the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radius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Flexes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forearm(elbow) -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Rotates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forearm to midprone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position.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 nerve.</a:t>
                      </a:r>
                      <a:endParaRPr b="1"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339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carpi radialis longus (ECRL)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1/3 of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Lateral 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supra- condylar ridge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humerus..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surface of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</a:t>
                      </a: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Dorsum)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2nd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metacarpal bone.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Extends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Abducts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hand (radial rotation) at wrist joint.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24150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Superficial  group</a:t>
                      </a:r>
                      <a:endParaRPr b="1"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carpi radialis brevis (ECRB)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extensor origin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(the front of lateral epicondyle </a:t>
                      </a: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the humerus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).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Dorsum of the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3rd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(middle finger) metacarpal bone.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wr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interosseous nerve.</a:t>
                      </a:r>
                      <a:endParaRPr b="1"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182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digitorum (ED)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expansion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medial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fingers.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wr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st, interphalangeal and metacarpophalangeal joints of the medial four fingers.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23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digiti minimi (EDM)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expansion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little finger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wr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st, interphalangeal and metacarpophalangeal joints of the little finger.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8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carpi ulnaris (ECU)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extensor origin </a:t>
                      </a: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border of the ulna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the </a:t>
                      </a: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5th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metacarpal bone.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&amp; adduction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wr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 </a:t>
                      </a: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(with flexor carpi ulnaris)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28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Anconeus (AN)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From the back of </a:t>
                      </a:r>
                      <a:r>
                        <a:rPr b="1" lang="en-US" sz="16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epicondyle</a:t>
                      </a:r>
                      <a:r>
                        <a:rPr lang="en-US" sz="16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humerus.</a:t>
                      </a:r>
                      <a:endParaRPr sz="16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Superior part of the posterior of ulna shaft 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and </a:t>
                      </a:r>
                      <a:r>
                        <a:rPr lang="en-US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side of the olecranon.</a:t>
                      </a:r>
                      <a:endParaRPr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</a:t>
                      </a:r>
                      <a:r>
                        <a:rPr lang="en-US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elbow joint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 nerve (nerve to anconeus) and posterior interosseous nerve</a:t>
                      </a:r>
                      <a:endParaRPr b="1"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3" name="Google Shape;2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3775" y="3155025"/>
            <a:ext cx="3234226" cy="5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53775" y="687225"/>
            <a:ext cx="3234225" cy="245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89900" y="8858775"/>
            <a:ext cx="1384800" cy="13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/>
        </p:nvSpPr>
        <p:spPr>
          <a:xfrm>
            <a:off x="3830330" y="639888"/>
            <a:ext cx="97635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Posterior compartment (Deep group):</a:t>
            </a:r>
            <a:endParaRPr b="1" i="0" sz="37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1018965" y="2445256"/>
            <a:ext cx="10585597" cy="1790783"/>
            <a:chOff x="238125" y="2506075"/>
            <a:chExt cx="7115411" cy="673075"/>
          </a:xfrm>
        </p:grpSpPr>
        <p:sp>
          <p:nvSpPr>
            <p:cNvPr id="272" name="Google Shape;272;p20"/>
            <p:cNvSpPr/>
            <p:nvPr/>
          </p:nvSpPr>
          <p:spPr>
            <a:xfrm>
              <a:off x="238125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606190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297348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570961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4342321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20"/>
          <p:cNvSpPr txBox="1"/>
          <p:nvPr/>
        </p:nvSpPr>
        <p:spPr>
          <a:xfrm>
            <a:off x="1336075" y="2786545"/>
            <a:ext cx="1978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Abductor pollicis longus, (APL).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3429000" y="2632644"/>
            <a:ext cx="1761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Extensor pollicis brevis, (EPB).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5431263" y="2632650"/>
            <a:ext cx="1761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Extensor pollicis longus, (EPL).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7624794" y="2786550"/>
            <a:ext cx="146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Extensor indicis (EI).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9778152" y="3094350"/>
            <a:ext cx="216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Supinator.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82" name="Google Shape;282;p20"/>
          <p:cNvGrpSpPr/>
          <p:nvPr/>
        </p:nvGrpSpPr>
        <p:grpSpPr>
          <a:xfrm>
            <a:off x="1019186" y="4445893"/>
            <a:ext cx="9056153" cy="1294022"/>
            <a:chOff x="4404545" y="3301592"/>
            <a:chExt cx="782403" cy="129272"/>
          </a:xfrm>
        </p:grpSpPr>
        <p:sp>
          <p:nvSpPr>
            <p:cNvPr id="283" name="Google Shape;283;p2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rgbClr val="F6B2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4419444" y="3318300"/>
              <a:ext cx="112148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6B26B"/>
            </a:solidFill>
            <a:ln cap="flat" cmpd="sng" w="28575">
              <a:solidFill>
                <a:srgbClr val="F6B2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783F04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85" name="Google Shape;285;p20"/>
          <p:cNvSpPr txBox="1"/>
          <p:nvPr/>
        </p:nvSpPr>
        <p:spPr>
          <a:xfrm>
            <a:off x="2522804" y="4542300"/>
            <a:ext cx="7097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All back muscles of forearm are supplied by: </a:t>
            </a:r>
            <a:r>
              <a:rPr b="1" i="0" lang="en-US" sz="1900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posterior interosseous nerv</a:t>
            </a:r>
            <a:r>
              <a:rPr b="1"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b="1" i="0" lang="en-US" sz="1900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1900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except ABE</a:t>
            </a:r>
            <a:r>
              <a:rPr b="1" i="0" lang="en-US" sz="1900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by Radial nerve .</a:t>
            </a:r>
            <a:endParaRPr b="1" i="0" sz="1900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1616280" y="1634079"/>
            <a:ext cx="14630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5 muscles : (3 to the thumb+1 to index &amp; supinator)</a:t>
            </a:r>
            <a:endParaRPr b="1" i="0" sz="2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0925" y="1028425"/>
            <a:ext cx="3575001" cy="647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6790" y="4445873"/>
            <a:ext cx="3575001" cy="33581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0"/>
          <p:cNvSpPr/>
          <p:nvPr/>
        </p:nvSpPr>
        <p:spPr>
          <a:xfrm>
            <a:off x="759749" y="6534650"/>
            <a:ext cx="733350" cy="752400"/>
          </a:xfrm>
          <a:prstGeom prst="flowChartOffpageConnector">
            <a:avLst/>
          </a:prstGeom>
          <a:solidFill>
            <a:srgbClr val="FCE5CD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5485050" y="6534650"/>
            <a:ext cx="733350" cy="752400"/>
          </a:xfrm>
          <a:prstGeom prst="flowChartOffpageConnector">
            <a:avLst/>
          </a:prstGeom>
          <a:solidFill>
            <a:srgbClr val="FCE5CD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1568250" y="6534658"/>
            <a:ext cx="37215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 is formed on the dorsum of medial 4 fingers by the union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 the long extensor tendons: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Extensor digitorum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Extensor digiti minimi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- Extensor indicis with palmar &amp;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dorsal interossei &amp; lumbricals muscles.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6353625" y="6534650"/>
            <a:ext cx="3721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All these tendons unite to form one tendon (dorsal Extensor tendon) which divides into 3 slips, a median one attached to middle phalanges and 2 lateral attached to the terminal phalanges.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443763" y="5899174"/>
            <a:ext cx="115443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Dorsal extensor expansion:</a:t>
            </a:r>
            <a:endParaRPr b="1" i="0" sz="27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21872" y="7804016"/>
            <a:ext cx="6353036" cy="217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21"/>
          <p:cNvGraphicFramePr/>
          <p:nvPr/>
        </p:nvGraphicFramePr>
        <p:xfrm>
          <a:off x="1800150" y="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{105EE356-BC17-4520-8D46-7137D0AEF8F5}</a:tableStyleId>
              </a:tblPr>
              <a:tblGrid>
                <a:gridCol w="2747975"/>
                <a:gridCol w="2747975"/>
                <a:gridCol w="2747975"/>
                <a:gridCol w="2747975"/>
                <a:gridCol w="2747975"/>
                <a:gridCol w="2747975"/>
              </a:tblGrid>
              <a:tr h="76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 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Photo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273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Abductor pollicis longus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1-Upper part of the posterior surface of the ulna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2-Upper part of the posterior surface of the radius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Back of the interosseous membrane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Dorsum of the base of the 1st metacarpal bone.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interosseous nerve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Abduction of  the thumb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Abduction of the wr</a:t>
                      </a:r>
                      <a:r>
                        <a:rPr lang="en-US" sz="19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pollicis brevis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part of the posterior surface of the radius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Dorsum of the base of the 1st metacarpal bone.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interosseous nerve.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of metacarpo-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phalangeal joint  of  the thumb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Helps abduction of the wr</a:t>
                      </a:r>
                      <a:r>
                        <a:rPr lang="en-US" sz="19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pollicis longus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Middle  part of the posterior surface of the ulna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the terminal phalanx of the thumb.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interosseous nerve.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of all joints  of  the thumb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Extension of the wrist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indicis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 part of the posterior surface of the ulna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expansion of the index.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interosseous nerve.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of all joints  of  the index 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of the wrist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Supinator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Supinator crest and fossa of the ulna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1/3 of front and lateral side and back of the radius 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interosseous nerve.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Supination of the forearm.</a:t>
                      </a:r>
                      <a:endParaRPr sz="19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1" name="Google Shape;3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0025" y="764650"/>
            <a:ext cx="2747975" cy="27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40025" y="3519249"/>
            <a:ext cx="2747975" cy="35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0025" y="7051725"/>
            <a:ext cx="2747975" cy="165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40025" y="8686850"/>
            <a:ext cx="2747975" cy="16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7175" y="367184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1"/>
          <p:cNvSpPr/>
          <p:nvPr/>
        </p:nvSpPr>
        <p:spPr>
          <a:xfrm>
            <a:off x="367225" y="2158225"/>
            <a:ext cx="1172400" cy="13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Males’ 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Slides 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Only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2"/>
          <p:cNvGrpSpPr/>
          <p:nvPr/>
        </p:nvGrpSpPr>
        <p:grpSpPr>
          <a:xfrm>
            <a:off x="8406699" y="3759151"/>
            <a:ext cx="4037588" cy="742795"/>
            <a:chOff x="4404545" y="3301592"/>
            <a:chExt cx="782403" cy="129272"/>
          </a:xfrm>
        </p:grpSpPr>
        <p:sp>
          <p:nvSpPr>
            <p:cNvPr id="312" name="Google Shape;312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4" name="Google Shape;3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2"/>
          <p:cNvGrpSpPr/>
          <p:nvPr/>
        </p:nvGrpSpPr>
        <p:grpSpPr>
          <a:xfrm>
            <a:off x="219046" y="2438244"/>
            <a:ext cx="16667828" cy="1104373"/>
            <a:chOff x="4411970" y="2468673"/>
            <a:chExt cx="747292" cy="167428"/>
          </a:xfrm>
        </p:grpSpPr>
        <p:sp>
          <p:nvSpPr>
            <p:cNvPr id="316" name="Google Shape;316;p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22"/>
          <p:cNvSpPr txBox="1"/>
          <p:nvPr/>
        </p:nvSpPr>
        <p:spPr>
          <a:xfrm>
            <a:off x="331537" y="2736590"/>
            <a:ext cx="5916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19" name="Google Shape;319;p22"/>
          <p:cNvGrpSpPr/>
          <p:nvPr/>
        </p:nvGrpSpPr>
        <p:grpSpPr>
          <a:xfrm>
            <a:off x="219046" y="4718421"/>
            <a:ext cx="16667828" cy="1104373"/>
            <a:chOff x="4411970" y="2468673"/>
            <a:chExt cx="747292" cy="167428"/>
          </a:xfrm>
        </p:grpSpPr>
        <p:sp>
          <p:nvSpPr>
            <p:cNvPr id="320" name="Google Shape;320;p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22"/>
          <p:cNvGrpSpPr/>
          <p:nvPr/>
        </p:nvGrpSpPr>
        <p:grpSpPr>
          <a:xfrm>
            <a:off x="331549" y="3741488"/>
            <a:ext cx="4037588" cy="742795"/>
            <a:chOff x="4404545" y="3301592"/>
            <a:chExt cx="782403" cy="129272"/>
          </a:xfrm>
        </p:grpSpPr>
        <p:sp>
          <p:nvSpPr>
            <p:cNvPr id="323" name="Google Shape;323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4369132" y="3759151"/>
            <a:ext cx="4037588" cy="742795"/>
            <a:chOff x="4404545" y="3301592"/>
            <a:chExt cx="782403" cy="129272"/>
          </a:xfrm>
        </p:grpSpPr>
        <p:sp>
          <p:nvSpPr>
            <p:cNvPr id="326" name="Google Shape;326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2"/>
          <p:cNvGrpSpPr/>
          <p:nvPr/>
        </p:nvGrpSpPr>
        <p:grpSpPr>
          <a:xfrm>
            <a:off x="12444324" y="3759151"/>
            <a:ext cx="4037588" cy="742795"/>
            <a:chOff x="4404545" y="3301592"/>
            <a:chExt cx="782403" cy="129272"/>
          </a:xfrm>
        </p:grpSpPr>
        <p:sp>
          <p:nvSpPr>
            <p:cNvPr id="329" name="Google Shape;329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2"/>
          <p:cNvGrpSpPr/>
          <p:nvPr/>
        </p:nvGrpSpPr>
        <p:grpSpPr>
          <a:xfrm>
            <a:off x="331549" y="5881889"/>
            <a:ext cx="4037588" cy="742795"/>
            <a:chOff x="4404545" y="3301592"/>
            <a:chExt cx="782403" cy="129272"/>
          </a:xfrm>
        </p:grpSpPr>
        <p:sp>
          <p:nvSpPr>
            <p:cNvPr id="332" name="Google Shape;332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22"/>
          <p:cNvGrpSpPr/>
          <p:nvPr/>
        </p:nvGrpSpPr>
        <p:grpSpPr>
          <a:xfrm>
            <a:off x="4369086" y="5898802"/>
            <a:ext cx="4037588" cy="742795"/>
            <a:chOff x="4404545" y="3301592"/>
            <a:chExt cx="782403" cy="129272"/>
          </a:xfrm>
        </p:grpSpPr>
        <p:sp>
          <p:nvSpPr>
            <p:cNvPr id="335" name="Google Shape;335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22"/>
          <p:cNvGrpSpPr/>
          <p:nvPr/>
        </p:nvGrpSpPr>
        <p:grpSpPr>
          <a:xfrm>
            <a:off x="8406699" y="5953202"/>
            <a:ext cx="4037588" cy="742795"/>
            <a:chOff x="4404545" y="3301592"/>
            <a:chExt cx="782403" cy="129272"/>
          </a:xfrm>
        </p:grpSpPr>
        <p:sp>
          <p:nvSpPr>
            <p:cNvPr id="338" name="Google Shape;338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2"/>
          <p:cNvGrpSpPr/>
          <p:nvPr/>
        </p:nvGrpSpPr>
        <p:grpSpPr>
          <a:xfrm>
            <a:off x="12444324" y="5953202"/>
            <a:ext cx="4037588" cy="742795"/>
            <a:chOff x="4404545" y="3301592"/>
            <a:chExt cx="782403" cy="129272"/>
          </a:xfrm>
        </p:grpSpPr>
        <p:sp>
          <p:nvSpPr>
            <p:cNvPr id="341" name="Google Shape;341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22"/>
          <p:cNvSpPr txBox="1"/>
          <p:nvPr/>
        </p:nvSpPr>
        <p:spPr>
          <a:xfrm>
            <a:off x="443775" y="5139575"/>
            <a:ext cx="300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2"/>
          <p:cNvSpPr txBox="1"/>
          <p:nvPr/>
        </p:nvSpPr>
        <p:spPr>
          <a:xfrm>
            <a:off x="494649" y="3932393"/>
            <a:ext cx="51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5" name="Google Shape;345;p22"/>
          <p:cNvSpPr txBox="1"/>
          <p:nvPr/>
        </p:nvSpPr>
        <p:spPr>
          <a:xfrm>
            <a:off x="4516077" y="3932388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12617786" y="3914725"/>
            <a:ext cx="51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494650" y="6055138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8566138" y="6072046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12587700" y="6010324"/>
            <a:ext cx="51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8566933" y="3932388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p22"/>
          <p:cNvSpPr txBox="1"/>
          <p:nvPr/>
        </p:nvSpPr>
        <p:spPr>
          <a:xfrm>
            <a:off x="4530400" y="6110534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2" name="Google Shape;352;p22"/>
          <p:cNvGrpSpPr/>
          <p:nvPr/>
        </p:nvGrpSpPr>
        <p:grpSpPr>
          <a:xfrm>
            <a:off x="219091" y="9391445"/>
            <a:ext cx="9917230" cy="723302"/>
            <a:chOff x="3558802" y="4011244"/>
            <a:chExt cx="1866000" cy="111600"/>
          </a:xfrm>
        </p:grpSpPr>
        <p:sp>
          <p:nvSpPr>
            <p:cNvPr id="353" name="Google Shape;353;p22"/>
            <p:cNvSpPr/>
            <p:nvPr/>
          </p:nvSpPr>
          <p:spPr>
            <a:xfrm flipH="1" rot="5400000">
              <a:off x="4436152" y="3134077"/>
              <a:ext cx="111300" cy="18660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FCE5CD"/>
            </a:solidFill>
            <a:ln cap="flat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Click</a:t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 flipH="1" rot="5400000">
              <a:off x="4157232" y="3412894"/>
              <a:ext cx="111600" cy="1308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FCE5CD"/>
            </a:solidFill>
            <a:ln cap="flat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55" name="Google Shape;355;p22"/>
          <p:cNvSpPr txBox="1"/>
          <p:nvPr/>
        </p:nvSpPr>
        <p:spPr>
          <a:xfrm>
            <a:off x="494662" y="9438250"/>
            <a:ext cx="65802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Here is a summary that made by Sara alhamlan med441 thanks to her 💙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3055462" y="2543741"/>
            <a:ext cx="10995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one of the following muscles contributes as powerful supinator of forearm?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7" name="Google Shape;357;p22"/>
          <p:cNvGrpSpPr/>
          <p:nvPr/>
        </p:nvGrpSpPr>
        <p:grpSpPr>
          <a:xfrm>
            <a:off x="219046" y="6826412"/>
            <a:ext cx="16667828" cy="1104373"/>
            <a:chOff x="4411970" y="2468673"/>
            <a:chExt cx="747292" cy="167428"/>
          </a:xfrm>
        </p:grpSpPr>
        <p:sp>
          <p:nvSpPr>
            <p:cNvPr id="358" name="Google Shape;358;p22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Q3</a:t>
              </a:r>
              <a:endParaRPr b="1"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22"/>
          <p:cNvSpPr txBox="1"/>
          <p:nvPr/>
        </p:nvSpPr>
        <p:spPr>
          <a:xfrm>
            <a:off x="1020150" y="3861113"/>
            <a:ext cx="266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Palmaris longus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5050300" y="3861125"/>
            <a:ext cx="24576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Supinator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9196725" y="3861125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Biceps brachii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3128325" y="4958175"/>
            <a:ext cx="145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muscle is supplied by median nerve?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1012750" y="5983888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Anconeus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4948900" y="6055188"/>
            <a:ext cx="266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Brachioradialis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8953450" y="5878200"/>
            <a:ext cx="3547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Extensor carpi radialis longus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13192850" y="5878200"/>
            <a:ext cx="293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 superficialis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p22"/>
          <p:cNvSpPr txBox="1"/>
          <p:nvPr/>
        </p:nvSpPr>
        <p:spPr>
          <a:xfrm>
            <a:off x="3128300" y="7043425"/>
            <a:ext cx="145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muscle is related to common flexor origin?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9" name="Google Shape;369;p22"/>
          <p:cNvGrpSpPr/>
          <p:nvPr/>
        </p:nvGrpSpPr>
        <p:grpSpPr>
          <a:xfrm>
            <a:off x="331561" y="7984051"/>
            <a:ext cx="4037588" cy="742795"/>
            <a:chOff x="4404545" y="3301592"/>
            <a:chExt cx="782403" cy="129272"/>
          </a:xfrm>
        </p:grpSpPr>
        <p:sp>
          <p:nvSpPr>
            <p:cNvPr id="370" name="Google Shape;370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</a:t>
              </a:r>
              <a:endParaRPr b="1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2" name="Google Shape;372;p22"/>
          <p:cNvGrpSpPr/>
          <p:nvPr/>
        </p:nvGrpSpPr>
        <p:grpSpPr>
          <a:xfrm>
            <a:off x="8406711" y="7986176"/>
            <a:ext cx="4037588" cy="742795"/>
            <a:chOff x="4404545" y="3301592"/>
            <a:chExt cx="782403" cy="129272"/>
          </a:xfrm>
        </p:grpSpPr>
        <p:sp>
          <p:nvSpPr>
            <p:cNvPr id="373" name="Google Shape;373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</a:t>
              </a:r>
              <a:endParaRPr b="1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5" name="Google Shape;375;p22"/>
          <p:cNvGrpSpPr/>
          <p:nvPr/>
        </p:nvGrpSpPr>
        <p:grpSpPr>
          <a:xfrm>
            <a:off x="4369086" y="7984051"/>
            <a:ext cx="4037588" cy="742795"/>
            <a:chOff x="4404545" y="3301592"/>
            <a:chExt cx="782403" cy="129272"/>
          </a:xfrm>
        </p:grpSpPr>
        <p:sp>
          <p:nvSpPr>
            <p:cNvPr id="376" name="Google Shape;376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</a:t>
              </a:r>
              <a:endParaRPr b="1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8" name="Google Shape;378;p22"/>
          <p:cNvGrpSpPr/>
          <p:nvPr/>
        </p:nvGrpSpPr>
        <p:grpSpPr>
          <a:xfrm>
            <a:off x="12444324" y="7986176"/>
            <a:ext cx="4037588" cy="742795"/>
            <a:chOff x="4404545" y="3301592"/>
            <a:chExt cx="782403" cy="129272"/>
          </a:xfrm>
        </p:grpSpPr>
        <p:sp>
          <p:nvSpPr>
            <p:cNvPr id="379" name="Google Shape;379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D</a:t>
              </a:r>
              <a:endParaRPr b="1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81" name="Google Shape;381;p22"/>
          <p:cNvSpPr txBox="1"/>
          <p:nvPr/>
        </p:nvSpPr>
        <p:spPr>
          <a:xfrm>
            <a:off x="981900" y="7909050"/>
            <a:ext cx="2736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 profundus 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5203075" y="7909050"/>
            <a:ext cx="2369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pollicis longus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9056950" y="8061175"/>
            <a:ext cx="324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quadratus 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4" name="Google Shape;384;p22"/>
          <p:cNvSpPr txBox="1"/>
          <p:nvPr/>
        </p:nvSpPr>
        <p:spPr>
          <a:xfrm>
            <a:off x="13105800" y="8061175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teres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 rot="10800000">
            <a:off x="16481900" y="8784375"/>
            <a:ext cx="1616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Answers: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1-D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2-D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3-D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7324150" y="9492388"/>
            <a:ext cx="2457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</a:t>
            </a:r>
            <a:endParaRPr b="0" i="0" sz="22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1790547" y="539150"/>
            <a:ext cx="11518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 from the slides 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 flipH="1">
            <a:off x="13152000" y="3860196"/>
            <a:ext cx="2457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B and C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5" name="Google Shape;395;p23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396" name="Google Shape;396;p2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98" name="Google Shape;398;p23"/>
          <p:cNvSpPr txBox="1"/>
          <p:nvPr/>
        </p:nvSpPr>
        <p:spPr>
          <a:xfrm>
            <a:off x="2063690" y="1936263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Q4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9" name="Google Shape;399;p23"/>
          <p:cNvGrpSpPr/>
          <p:nvPr/>
        </p:nvGrpSpPr>
        <p:grpSpPr>
          <a:xfrm>
            <a:off x="1980606" y="3331370"/>
            <a:ext cx="14507554" cy="1005287"/>
            <a:chOff x="4411970" y="2468673"/>
            <a:chExt cx="747292" cy="167428"/>
          </a:xfrm>
        </p:grpSpPr>
        <p:sp>
          <p:nvSpPr>
            <p:cNvPr id="400" name="Google Shape;400;p2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>
            <a:off x="1990677" y="2719053"/>
            <a:ext cx="3514317" cy="595244"/>
            <a:chOff x="4404545" y="3301592"/>
            <a:chExt cx="782403" cy="129272"/>
          </a:xfrm>
        </p:grpSpPr>
        <p:sp>
          <p:nvSpPr>
            <p:cNvPr id="403" name="Google Shape;403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05" name="Google Shape;405;p23"/>
          <p:cNvGrpSpPr/>
          <p:nvPr/>
        </p:nvGrpSpPr>
        <p:grpSpPr>
          <a:xfrm>
            <a:off x="5629712" y="2697741"/>
            <a:ext cx="3514317" cy="595244"/>
            <a:chOff x="4404545" y="3301592"/>
            <a:chExt cx="782403" cy="129272"/>
          </a:xfrm>
        </p:grpSpPr>
        <p:sp>
          <p:nvSpPr>
            <p:cNvPr id="406" name="Google Shape;406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08" name="Google Shape;408;p23"/>
          <p:cNvGrpSpPr/>
          <p:nvPr/>
        </p:nvGrpSpPr>
        <p:grpSpPr>
          <a:xfrm>
            <a:off x="12807471" y="2719053"/>
            <a:ext cx="3514317" cy="595244"/>
            <a:chOff x="4404545" y="3301592"/>
            <a:chExt cx="782403" cy="129272"/>
          </a:xfrm>
        </p:grpSpPr>
        <p:sp>
          <p:nvSpPr>
            <p:cNvPr id="409" name="Google Shape;409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11" name="Google Shape;411;p23"/>
          <p:cNvSpPr txBox="1"/>
          <p:nvPr/>
        </p:nvSpPr>
        <p:spPr>
          <a:xfrm>
            <a:off x="2201725" y="36089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Q5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5693902" y="2681717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13" name="Google Shape;413;p23"/>
          <p:cNvGrpSpPr/>
          <p:nvPr/>
        </p:nvGrpSpPr>
        <p:grpSpPr>
          <a:xfrm>
            <a:off x="1980606" y="4944487"/>
            <a:ext cx="14507554" cy="1005287"/>
            <a:chOff x="4411970" y="2468673"/>
            <a:chExt cx="747292" cy="167428"/>
          </a:xfrm>
        </p:grpSpPr>
        <p:sp>
          <p:nvSpPr>
            <p:cNvPr id="414" name="Google Shape;414;p2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16" name="Google Shape;416;p23"/>
          <p:cNvSpPr txBox="1"/>
          <p:nvPr/>
        </p:nvSpPr>
        <p:spPr>
          <a:xfrm>
            <a:off x="2201725" y="5161988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Q6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12874959" y="27190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2063702" y="2759867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19" name="Google Shape;419;p23"/>
          <p:cNvGrpSpPr/>
          <p:nvPr/>
        </p:nvGrpSpPr>
        <p:grpSpPr>
          <a:xfrm>
            <a:off x="9218612" y="4323503"/>
            <a:ext cx="3514317" cy="595244"/>
            <a:chOff x="4404545" y="3301592"/>
            <a:chExt cx="782403" cy="129272"/>
          </a:xfrm>
        </p:grpSpPr>
        <p:sp>
          <p:nvSpPr>
            <p:cNvPr id="420" name="Google Shape;420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22" name="Google Shape;422;p23"/>
          <p:cNvGrpSpPr/>
          <p:nvPr/>
        </p:nvGrpSpPr>
        <p:grpSpPr>
          <a:xfrm>
            <a:off x="1990677" y="4323503"/>
            <a:ext cx="3514317" cy="595244"/>
            <a:chOff x="4404545" y="3301592"/>
            <a:chExt cx="782403" cy="129272"/>
          </a:xfrm>
        </p:grpSpPr>
        <p:sp>
          <p:nvSpPr>
            <p:cNvPr id="423" name="Google Shape;423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25" name="Google Shape;425;p23"/>
          <p:cNvGrpSpPr/>
          <p:nvPr/>
        </p:nvGrpSpPr>
        <p:grpSpPr>
          <a:xfrm>
            <a:off x="5588373" y="4323503"/>
            <a:ext cx="3514317" cy="595244"/>
            <a:chOff x="4404545" y="3301592"/>
            <a:chExt cx="782403" cy="129272"/>
          </a:xfrm>
        </p:grpSpPr>
        <p:sp>
          <p:nvSpPr>
            <p:cNvPr id="426" name="Google Shape;426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28" name="Google Shape;428;p23"/>
          <p:cNvGrpSpPr/>
          <p:nvPr/>
        </p:nvGrpSpPr>
        <p:grpSpPr>
          <a:xfrm>
            <a:off x="12848833" y="4345191"/>
            <a:ext cx="3514317" cy="595244"/>
            <a:chOff x="4404545" y="3301592"/>
            <a:chExt cx="782403" cy="129272"/>
          </a:xfrm>
        </p:grpSpPr>
        <p:sp>
          <p:nvSpPr>
            <p:cNvPr id="429" name="Google Shape;429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31" name="Google Shape;431;p23"/>
          <p:cNvSpPr txBox="1"/>
          <p:nvPr/>
        </p:nvSpPr>
        <p:spPr>
          <a:xfrm>
            <a:off x="5599639" y="4359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9271352" y="43750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3" name="Google Shape;433;p23"/>
          <p:cNvSpPr txBox="1"/>
          <p:nvPr/>
        </p:nvSpPr>
        <p:spPr>
          <a:xfrm>
            <a:off x="12943056" y="44014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4" name="Google Shape;434;p23"/>
          <p:cNvSpPr txBox="1"/>
          <p:nvPr/>
        </p:nvSpPr>
        <p:spPr>
          <a:xfrm>
            <a:off x="2063689" y="43537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35" name="Google Shape;435;p23"/>
          <p:cNvGrpSpPr/>
          <p:nvPr/>
        </p:nvGrpSpPr>
        <p:grpSpPr>
          <a:xfrm>
            <a:off x="9218598" y="2697741"/>
            <a:ext cx="3514317" cy="595244"/>
            <a:chOff x="4404545" y="3301592"/>
            <a:chExt cx="782403" cy="129272"/>
          </a:xfrm>
        </p:grpSpPr>
        <p:sp>
          <p:nvSpPr>
            <p:cNvPr id="436" name="Google Shape;436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38" name="Google Shape;438;p23"/>
          <p:cNvGrpSpPr/>
          <p:nvPr/>
        </p:nvGrpSpPr>
        <p:grpSpPr>
          <a:xfrm>
            <a:off x="1890231" y="6578212"/>
            <a:ext cx="14507554" cy="1005287"/>
            <a:chOff x="4411970" y="2468673"/>
            <a:chExt cx="747292" cy="167428"/>
          </a:xfrm>
        </p:grpSpPr>
        <p:sp>
          <p:nvSpPr>
            <p:cNvPr id="439" name="Google Shape;439;p2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Q7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41" name="Google Shape;441;p23"/>
          <p:cNvGrpSpPr/>
          <p:nvPr/>
        </p:nvGrpSpPr>
        <p:grpSpPr>
          <a:xfrm>
            <a:off x="2077816" y="5945841"/>
            <a:ext cx="3514317" cy="595244"/>
            <a:chOff x="4404545" y="3301592"/>
            <a:chExt cx="782403" cy="129272"/>
          </a:xfrm>
        </p:grpSpPr>
        <p:sp>
          <p:nvSpPr>
            <p:cNvPr id="442" name="Google Shape;442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5654452" y="5933228"/>
            <a:ext cx="3514317" cy="595244"/>
            <a:chOff x="4404545" y="3301592"/>
            <a:chExt cx="782403" cy="129272"/>
          </a:xfrm>
        </p:grpSpPr>
        <p:sp>
          <p:nvSpPr>
            <p:cNvPr id="445" name="Google Shape;445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>
            <a:off x="9231103" y="5949287"/>
            <a:ext cx="3514317" cy="595244"/>
            <a:chOff x="4404545" y="3301592"/>
            <a:chExt cx="782403" cy="129272"/>
          </a:xfrm>
        </p:grpSpPr>
        <p:sp>
          <p:nvSpPr>
            <p:cNvPr id="448" name="Google Shape;448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50" name="Google Shape;450;p23"/>
          <p:cNvGrpSpPr/>
          <p:nvPr/>
        </p:nvGrpSpPr>
        <p:grpSpPr>
          <a:xfrm>
            <a:off x="12848828" y="5953828"/>
            <a:ext cx="3514317" cy="595244"/>
            <a:chOff x="4404545" y="3301592"/>
            <a:chExt cx="782403" cy="129272"/>
          </a:xfrm>
        </p:grpSpPr>
        <p:sp>
          <p:nvSpPr>
            <p:cNvPr id="451" name="Google Shape;451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53" name="Google Shape;453;p23"/>
          <p:cNvGrpSpPr/>
          <p:nvPr/>
        </p:nvGrpSpPr>
        <p:grpSpPr>
          <a:xfrm>
            <a:off x="2077816" y="7579428"/>
            <a:ext cx="3514317" cy="595244"/>
            <a:chOff x="4404545" y="3301592"/>
            <a:chExt cx="782403" cy="129272"/>
          </a:xfrm>
        </p:grpSpPr>
        <p:sp>
          <p:nvSpPr>
            <p:cNvPr id="454" name="Google Shape;454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56" name="Google Shape;456;p23"/>
          <p:cNvGrpSpPr/>
          <p:nvPr/>
        </p:nvGrpSpPr>
        <p:grpSpPr>
          <a:xfrm>
            <a:off x="5718652" y="7575053"/>
            <a:ext cx="3514317" cy="595244"/>
            <a:chOff x="4404545" y="3301592"/>
            <a:chExt cx="782403" cy="129272"/>
          </a:xfrm>
        </p:grpSpPr>
        <p:sp>
          <p:nvSpPr>
            <p:cNvPr id="457" name="Google Shape;457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59" name="Google Shape;459;p23"/>
          <p:cNvGrpSpPr/>
          <p:nvPr/>
        </p:nvGrpSpPr>
        <p:grpSpPr>
          <a:xfrm>
            <a:off x="9287028" y="7575978"/>
            <a:ext cx="3514317" cy="595244"/>
            <a:chOff x="4404545" y="3301592"/>
            <a:chExt cx="782403" cy="129272"/>
          </a:xfrm>
        </p:grpSpPr>
        <p:sp>
          <p:nvSpPr>
            <p:cNvPr id="460" name="Google Shape;460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62" name="Google Shape;462;p23"/>
          <p:cNvGrpSpPr/>
          <p:nvPr/>
        </p:nvGrpSpPr>
        <p:grpSpPr>
          <a:xfrm>
            <a:off x="12855403" y="7562478"/>
            <a:ext cx="3514317" cy="595244"/>
            <a:chOff x="4404545" y="3301592"/>
            <a:chExt cx="782403" cy="129272"/>
          </a:xfrm>
        </p:grpSpPr>
        <p:sp>
          <p:nvSpPr>
            <p:cNvPr id="463" name="Google Shape;463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65" name="Google Shape;465;p23"/>
          <p:cNvSpPr txBox="1"/>
          <p:nvPr/>
        </p:nvSpPr>
        <p:spPr>
          <a:xfrm>
            <a:off x="2223889" y="59354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6" name="Google Shape;466;p23"/>
          <p:cNvSpPr txBox="1"/>
          <p:nvPr/>
        </p:nvSpPr>
        <p:spPr>
          <a:xfrm>
            <a:off x="2138633" y="75794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67" name="Google Shape;467;p23"/>
          <p:cNvGrpSpPr/>
          <p:nvPr/>
        </p:nvGrpSpPr>
        <p:grpSpPr>
          <a:xfrm>
            <a:off x="1980606" y="8372050"/>
            <a:ext cx="14507554" cy="1005287"/>
            <a:chOff x="4411970" y="2468673"/>
            <a:chExt cx="747292" cy="167428"/>
          </a:xfrm>
        </p:grpSpPr>
        <p:sp>
          <p:nvSpPr>
            <p:cNvPr id="468" name="Google Shape;468;p2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Q8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70" name="Google Shape;470;p23"/>
          <p:cNvGrpSpPr/>
          <p:nvPr/>
        </p:nvGrpSpPr>
        <p:grpSpPr>
          <a:xfrm>
            <a:off x="2077816" y="9377353"/>
            <a:ext cx="3514317" cy="595244"/>
            <a:chOff x="4404545" y="3301592"/>
            <a:chExt cx="782403" cy="129272"/>
          </a:xfrm>
        </p:grpSpPr>
        <p:sp>
          <p:nvSpPr>
            <p:cNvPr id="471" name="Google Shape;471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>
            <a:off x="5718652" y="9377353"/>
            <a:ext cx="3514317" cy="595244"/>
            <a:chOff x="4404545" y="3301592"/>
            <a:chExt cx="782403" cy="129272"/>
          </a:xfrm>
        </p:grpSpPr>
        <p:sp>
          <p:nvSpPr>
            <p:cNvPr id="474" name="Google Shape;474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76" name="Google Shape;476;p23"/>
          <p:cNvGrpSpPr/>
          <p:nvPr/>
        </p:nvGrpSpPr>
        <p:grpSpPr>
          <a:xfrm>
            <a:off x="9330853" y="9377353"/>
            <a:ext cx="3514317" cy="595244"/>
            <a:chOff x="4404545" y="3301592"/>
            <a:chExt cx="782403" cy="129272"/>
          </a:xfrm>
        </p:grpSpPr>
        <p:sp>
          <p:nvSpPr>
            <p:cNvPr id="477" name="Google Shape;477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12943041" y="9377353"/>
            <a:ext cx="3514317" cy="595244"/>
            <a:chOff x="4404545" y="3301592"/>
            <a:chExt cx="782403" cy="129272"/>
          </a:xfrm>
        </p:grpSpPr>
        <p:sp>
          <p:nvSpPr>
            <p:cNvPr id="480" name="Google Shape;480;p2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82" name="Google Shape;482;p23"/>
          <p:cNvSpPr txBox="1"/>
          <p:nvPr/>
        </p:nvSpPr>
        <p:spPr>
          <a:xfrm>
            <a:off x="2201725" y="9361325"/>
            <a:ext cx="387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3" name="Google Shape;483;p23"/>
          <p:cNvSpPr txBox="1"/>
          <p:nvPr/>
        </p:nvSpPr>
        <p:spPr>
          <a:xfrm>
            <a:off x="5734787" y="93613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5773625" y="7664125"/>
            <a:ext cx="7713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5" name="Google Shape;485;p23"/>
          <p:cNvSpPr txBox="1"/>
          <p:nvPr/>
        </p:nvSpPr>
        <p:spPr>
          <a:xfrm>
            <a:off x="5727489" y="5966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6" name="Google Shape;486;p23"/>
          <p:cNvSpPr txBox="1"/>
          <p:nvPr/>
        </p:nvSpPr>
        <p:spPr>
          <a:xfrm>
            <a:off x="9338914" y="93773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7" name="Google Shape;487;p23"/>
          <p:cNvSpPr txBox="1"/>
          <p:nvPr/>
        </p:nvSpPr>
        <p:spPr>
          <a:xfrm>
            <a:off x="9364539" y="7576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8" name="Google Shape;488;p23"/>
          <p:cNvSpPr txBox="1"/>
          <p:nvPr/>
        </p:nvSpPr>
        <p:spPr>
          <a:xfrm flipH="1">
            <a:off x="9263540" y="5975513"/>
            <a:ext cx="771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9" name="Google Shape;489;p23"/>
          <p:cNvSpPr txBox="1"/>
          <p:nvPr/>
        </p:nvSpPr>
        <p:spPr>
          <a:xfrm>
            <a:off x="9250689" y="267946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0" name="Google Shape;490;p23"/>
          <p:cNvSpPr txBox="1"/>
          <p:nvPr/>
        </p:nvSpPr>
        <p:spPr>
          <a:xfrm flipH="1">
            <a:off x="12943044" y="9377350"/>
            <a:ext cx="1026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1" name="Google Shape;491;p23"/>
          <p:cNvSpPr txBox="1"/>
          <p:nvPr/>
        </p:nvSpPr>
        <p:spPr>
          <a:xfrm flipH="1">
            <a:off x="12978439" y="7562475"/>
            <a:ext cx="68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2" name="Google Shape;492;p23"/>
          <p:cNvSpPr txBox="1"/>
          <p:nvPr/>
        </p:nvSpPr>
        <p:spPr>
          <a:xfrm flipH="1">
            <a:off x="12978439" y="5937800"/>
            <a:ext cx="68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3" name="Google Shape;493;p23"/>
          <p:cNvSpPr txBox="1"/>
          <p:nvPr/>
        </p:nvSpPr>
        <p:spPr>
          <a:xfrm>
            <a:off x="4326287" y="1895203"/>
            <a:ext cx="10995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muscles has a double nerve supply?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4" name="Google Shape;494;p23"/>
          <p:cNvSpPr txBox="1"/>
          <p:nvPr/>
        </p:nvSpPr>
        <p:spPr>
          <a:xfrm>
            <a:off x="4439587" y="3538828"/>
            <a:ext cx="1099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muscles has three origins?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5" name="Google Shape;495;p23"/>
          <p:cNvSpPr txBox="1"/>
          <p:nvPr/>
        </p:nvSpPr>
        <p:spPr>
          <a:xfrm>
            <a:off x="4439587" y="5156591"/>
            <a:ext cx="1099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muscle does not flex the hand or the wrist 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6" name="Google Shape;496;p23"/>
          <p:cNvSpPr txBox="1"/>
          <p:nvPr/>
        </p:nvSpPr>
        <p:spPr>
          <a:xfrm>
            <a:off x="4326287" y="6782366"/>
            <a:ext cx="1099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All of the following muscles don’t cross the wrist joint except 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7" name="Google Shape;497;p23"/>
          <p:cNvSpPr txBox="1"/>
          <p:nvPr/>
        </p:nvSpPr>
        <p:spPr>
          <a:xfrm>
            <a:off x="4439587" y="8458428"/>
            <a:ext cx="10995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Which muscle is bends the wrist and finger and it located on the lateral side of arm?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8" name="Google Shape;498;p23"/>
          <p:cNvSpPr txBox="1"/>
          <p:nvPr/>
        </p:nvSpPr>
        <p:spPr>
          <a:xfrm>
            <a:off x="4021200" y="429500"/>
            <a:ext cx="859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83F04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 (special thanks for Qbank team441 )</a:t>
            </a:r>
            <a:endParaRPr b="0" i="0" sz="2500" u="none" cap="none" strike="noStrike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3"/>
          <p:cNvSpPr txBox="1"/>
          <p:nvPr/>
        </p:nvSpPr>
        <p:spPr>
          <a:xfrm rot="10800000">
            <a:off x="16481900" y="8168475"/>
            <a:ext cx="1616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Answers: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4-A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5-C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6-A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7-D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8-C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0" name="Google Shape;500;p23"/>
          <p:cNvSpPr txBox="1"/>
          <p:nvPr/>
        </p:nvSpPr>
        <p:spPr>
          <a:xfrm>
            <a:off x="2514600" y="2623100"/>
            <a:ext cx="471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profundus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1" name="Google Shape;501;p23"/>
          <p:cNvSpPr txBox="1"/>
          <p:nvPr/>
        </p:nvSpPr>
        <p:spPr>
          <a:xfrm>
            <a:off x="6144800" y="2675863"/>
            <a:ext cx="3885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Pollicis Longus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2" name="Google Shape;502;p23"/>
          <p:cNvSpPr txBox="1"/>
          <p:nvPr/>
        </p:nvSpPr>
        <p:spPr>
          <a:xfrm>
            <a:off x="9780712" y="2723725"/>
            <a:ext cx="483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Quadratus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3" name="Google Shape;503;p23"/>
          <p:cNvSpPr txBox="1"/>
          <p:nvPr/>
        </p:nvSpPr>
        <p:spPr>
          <a:xfrm>
            <a:off x="13467875" y="2755825"/>
            <a:ext cx="388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Palmaris longus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4" name="Google Shape;504;p23"/>
          <p:cNvSpPr txBox="1"/>
          <p:nvPr/>
        </p:nvSpPr>
        <p:spPr>
          <a:xfrm>
            <a:off x="13488600" y="4371175"/>
            <a:ext cx="3709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Palmaris longus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5" name="Google Shape;505;p23"/>
          <p:cNvSpPr txBox="1"/>
          <p:nvPr/>
        </p:nvSpPr>
        <p:spPr>
          <a:xfrm>
            <a:off x="2577825" y="4371175"/>
            <a:ext cx="3295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ulnaris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6" name="Google Shape;506;p23"/>
          <p:cNvSpPr txBox="1"/>
          <p:nvPr/>
        </p:nvSpPr>
        <p:spPr>
          <a:xfrm>
            <a:off x="6133000" y="4371163"/>
            <a:ext cx="2457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teres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7" name="Google Shape;507;p23"/>
          <p:cNvSpPr txBox="1"/>
          <p:nvPr/>
        </p:nvSpPr>
        <p:spPr>
          <a:xfrm>
            <a:off x="9780700" y="4176188"/>
            <a:ext cx="4834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superficialis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8" name="Google Shape;508;p23"/>
          <p:cNvSpPr txBox="1"/>
          <p:nvPr/>
        </p:nvSpPr>
        <p:spPr>
          <a:xfrm>
            <a:off x="2674800" y="5984288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teres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9" name="Google Shape;509;p23"/>
          <p:cNvSpPr txBox="1"/>
          <p:nvPr/>
        </p:nvSpPr>
        <p:spPr>
          <a:xfrm>
            <a:off x="6182830" y="5984300"/>
            <a:ext cx="351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Palmaris longus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0" name="Google Shape;510;p23"/>
          <p:cNvSpPr txBox="1"/>
          <p:nvPr/>
        </p:nvSpPr>
        <p:spPr>
          <a:xfrm>
            <a:off x="9815449" y="5999725"/>
            <a:ext cx="370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ulnaris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1" name="Google Shape;511;p23"/>
          <p:cNvSpPr txBox="1"/>
          <p:nvPr/>
        </p:nvSpPr>
        <p:spPr>
          <a:xfrm>
            <a:off x="13393950" y="5999738"/>
            <a:ext cx="3514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radialis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2" name="Google Shape;512;p23"/>
          <p:cNvSpPr txBox="1"/>
          <p:nvPr/>
        </p:nvSpPr>
        <p:spPr>
          <a:xfrm>
            <a:off x="2833750" y="7577213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Anconeus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3" name="Google Shape;513;p23"/>
          <p:cNvSpPr txBox="1"/>
          <p:nvPr/>
        </p:nvSpPr>
        <p:spPr>
          <a:xfrm>
            <a:off x="6324563" y="7577200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teres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4" name="Google Shape;514;p23"/>
          <p:cNvSpPr txBox="1"/>
          <p:nvPr/>
        </p:nvSpPr>
        <p:spPr>
          <a:xfrm>
            <a:off x="9815401" y="7577225"/>
            <a:ext cx="2636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Brachioradialis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5" name="Google Shape;515;p23"/>
          <p:cNvSpPr txBox="1"/>
          <p:nvPr/>
        </p:nvSpPr>
        <p:spPr>
          <a:xfrm>
            <a:off x="13485025" y="7596288"/>
            <a:ext cx="3295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Extensor indicis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6" name="Google Shape;516;p23"/>
          <p:cNvSpPr txBox="1"/>
          <p:nvPr/>
        </p:nvSpPr>
        <p:spPr>
          <a:xfrm>
            <a:off x="2835000" y="9393875"/>
            <a:ext cx="245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Supinator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7" name="Google Shape;517;p23"/>
          <p:cNvSpPr txBox="1"/>
          <p:nvPr/>
        </p:nvSpPr>
        <p:spPr>
          <a:xfrm>
            <a:off x="6236725" y="9405575"/>
            <a:ext cx="346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Ulnaris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8" name="Google Shape;518;p23"/>
          <p:cNvSpPr txBox="1"/>
          <p:nvPr/>
        </p:nvSpPr>
        <p:spPr>
          <a:xfrm>
            <a:off x="9895774" y="9362325"/>
            <a:ext cx="370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Radialis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9" name="Google Shape;519;p23"/>
          <p:cNvSpPr txBox="1"/>
          <p:nvPr/>
        </p:nvSpPr>
        <p:spPr>
          <a:xfrm>
            <a:off x="13434755" y="9369550"/>
            <a:ext cx="3295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Palmaris Longus</a:t>
            </a:r>
            <a:endParaRPr b="0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"/>
          <p:cNvSpPr txBox="1"/>
          <p:nvPr>
            <p:ph type="title"/>
          </p:nvPr>
        </p:nvSpPr>
        <p:spPr>
          <a:xfrm>
            <a:off x="4975771" y="562805"/>
            <a:ext cx="83364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5" name="Google Shape;525;p24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6" name="Google Shape;526;p24"/>
          <p:cNvSpPr txBox="1"/>
          <p:nvPr/>
        </p:nvSpPr>
        <p:spPr>
          <a:xfrm>
            <a:off x="743467" y="5876700"/>
            <a:ext cx="3624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chemeClr val="dk1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27" name="Google Shape;527;p24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528" name="Google Shape;528;p24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24"/>
          <p:cNvSpPr txBox="1"/>
          <p:nvPr/>
        </p:nvSpPr>
        <p:spPr>
          <a:xfrm>
            <a:off x="1847850" y="9625934"/>
            <a:ext cx="4056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5" name="Google Shape;545;p24"/>
          <p:cNvSpPr txBox="1"/>
          <p:nvPr/>
        </p:nvSpPr>
        <p:spPr>
          <a:xfrm>
            <a:off x="2568607" y="53759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4"/>
          <p:cNvSpPr txBox="1"/>
          <p:nvPr/>
        </p:nvSpPr>
        <p:spPr>
          <a:xfrm>
            <a:off x="12321809" y="4017900"/>
            <a:ext cx="49038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7" name="Google Shape;547;p24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chemeClr val="dk1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8" name="Google Shape;548;p24"/>
          <p:cNvSpPr txBox="1"/>
          <p:nvPr/>
        </p:nvSpPr>
        <p:spPr>
          <a:xfrm>
            <a:off x="11311926" y="5779600"/>
            <a:ext cx="3857400" cy="4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9" name="Google Shape;549;p24"/>
          <p:cNvSpPr txBox="1"/>
          <p:nvPr/>
        </p:nvSpPr>
        <p:spPr>
          <a:xfrm>
            <a:off x="13137056" y="52788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4"/>
          <p:cNvSpPr txBox="1"/>
          <p:nvPr/>
        </p:nvSpPr>
        <p:spPr>
          <a:xfrm>
            <a:off x="14752175" y="5773500"/>
            <a:ext cx="34833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Luay Almutair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1" name="Google Shape;551;p24"/>
          <p:cNvSpPr txBox="1"/>
          <p:nvPr/>
        </p:nvSpPr>
        <p:spPr>
          <a:xfrm>
            <a:off x="5739000" y="9601925"/>
            <a:ext cx="6810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i="0" sz="17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3233850" y="2481150"/>
            <a:ext cx="22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2116724" y="990481"/>
            <a:ext cx="1463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OBJECTIVES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909375" y="2511450"/>
            <a:ext cx="17045101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●List the names of the Flexors Group of Forearm (superficial &amp; deep muscles).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●Identify the common flexor origin of flexor muscles and their innervation &amp; movements.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●Identify supination &amp; pronation and list the muscles produced these 2 movements.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●List the names of the Extensor Group of Forearm (superficial &amp; deep muscles).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●Identify the common extensor origin of extensor muscles and their innervation &amp; movements.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2117950" y="651763"/>
            <a:ext cx="2860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5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Skin</a:t>
            </a:r>
            <a:endParaRPr b="1" i="0" sz="35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1853700" y="1370300"/>
            <a:ext cx="14630400" cy="3247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Sensory nerve supply: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Anterior and posterior branches of the lateral cutaneous nerve of the forearm, (continuation of the musculocutaneous nerve).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Anterior and posterior branches of the medial cutaneous nerve of the forearm (medial cord of the brachial plexus).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Posterior cutaneous nerve of the forearm, (of the radial nerve).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3100525" y="1560625"/>
            <a:ext cx="2860500" cy="47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Males’ Slides Only</a:t>
            </a:r>
            <a:endParaRPr b="1" sz="19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16810494" y="890075"/>
            <a:ext cx="134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2117950" y="5135838"/>
            <a:ext cx="2860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5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Forearm</a:t>
            </a:r>
            <a:endParaRPr b="1" i="0" sz="35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853700" y="6022725"/>
            <a:ext cx="11181000" cy="2839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1- The forearm extends from the </a:t>
            </a:r>
            <a:r>
              <a:rPr b="0" i="0" lang="en-US" sz="22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elbow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to </a:t>
            </a:r>
            <a:r>
              <a:rPr b="0" i="0" lang="en-US" sz="22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wrist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 It posses two bones </a:t>
            </a:r>
            <a:r>
              <a:rPr b="0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radius</a:t>
            </a:r>
            <a:r>
              <a:rPr b="0" i="0" lang="en-US" sz="2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laterally and </a:t>
            </a:r>
            <a:r>
              <a:rPr b="0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ulna</a:t>
            </a:r>
            <a:r>
              <a:rPr b="0" i="0" lang="en-US" sz="2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medially.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3- The two bones are connected to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gether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by the </a:t>
            </a:r>
            <a:r>
              <a:rPr b="0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interosseous membrane.</a:t>
            </a:r>
            <a:endParaRPr b="0" i="0" sz="22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4- This membrane allows movement of</a:t>
            </a:r>
            <a:r>
              <a:rPr b="0" i="0" lang="en-US" sz="22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pronation</a:t>
            </a:r>
            <a:r>
              <a:rPr b="0" i="0" lang="en-US" sz="2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and</a:t>
            </a:r>
            <a:r>
              <a:rPr b="0" i="0" lang="en-US" sz="2200" u="none" cap="none" strike="noStrike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supination</a:t>
            </a:r>
            <a:r>
              <a:rPr b="0" i="0" lang="en-US" sz="22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while the two bones are connected together.</a:t>
            </a:r>
            <a:endParaRPr b="0" i="0" sz="22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5- </a:t>
            </a:r>
            <a:r>
              <a:rPr lang="en-US" sz="22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It also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gives origin to the deep muscles</a:t>
            </a:r>
            <a:endParaRPr b="0" i="0" sz="22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84941" y="5816250"/>
            <a:ext cx="3262644" cy="325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0"/>
          <p:cNvGrpSpPr/>
          <p:nvPr/>
        </p:nvGrpSpPr>
        <p:grpSpPr>
          <a:xfrm>
            <a:off x="16888720" y="110428"/>
            <a:ext cx="1117916" cy="779647"/>
            <a:chOff x="3051531" y="1516809"/>
            <a:chExt cx="390034" cy="296545"/>
          </a:xfrm>
        </p:grpSpPr>
        <p:sp>
          <p:nvSpPr>
            <p:cNvPr id="82" name="Google Shape;82;p10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0"/>
          <p:cNvSpPr txBox="1"/>
          <p:nvPr/>
        </p:nvSpPr>
        <p:spPr>
          <a:xfrm>
            <a:off x="15013628" y="876338"/>
            <a:ext cx="14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8" name="Google Shape;98;p10"/>
          <p:cNvGrpSpPr/>
          <p:nvPr/>
        </p:nvGrpSpPr>
        <p:grpSpPr>
          <a:xfrm>
            <a:off x="15044714" y="110428"/>
            <a:ext cx="1117916" cy="779647"/>
            <a:chOff x="3051531" y="1516809"/>
            <a:chExt cx="390034" cy="296545"/>
          </a:xfrm>
        </p:grpSpPr>
        <p:sp>
          <p:nvSpPr>
            <p:cNvPr id="99" name="Google Shape;99;p10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1"/>
          <p:cNvSpPr/>
          <p:nvPr/>
        </p:nvSpPr>
        <p:spPr>
          <a:xfrm>
            <a:off x="1916725" y="6427925"/>
            <a:ext cx="14920500" cy="337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These 8 muscles.. 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They act on the elbow and wrist joints and the fingers. 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3- They form </a:t>
            </a:r>
            <a:r>
              <a:rPr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fleshy</a:t>
            </a:r>
            <a:r>
              <a:rPr lang="en-US" sz="21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masses in the proximal part and become </a:t>
            </a:r>
            <a:r>
              <a:rPr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tendinous</a:t>
            </a:r>
            <a:r>
              <a:rPr lang="en-US" sz="21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the distal part of the forearm.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4- They are arranged in Three groups which are : Superficial - Intermediate - Deep </a:t>
            </a:r>
            <a:endParaRPr sz="1500"/>
          </a:p>
        </p:txBody>
      </p:sp>
      <p:sp>
        <p:nvSpPr>
          <p:cNvPr id="120" name="Google Shape;120;p11"/>
          <p:cNvSpPr/>
          <p:nvPr/>
        </p:nvSpPr>
        <p:spPr>
          <a:xfrm>
            <a:off x="1916725" y="1743714"/>
            <a:ext cx="10854900" cy="402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 The forearm is enclosed in a sheath of deep fascia, which is attached to the posterior border of ulna</a:t>
            </a:r>
            <a:r>
              <a:rPr lang="en-US" sz="21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1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(it encircle the forearm completely (Without touching the radius) and return again to the posterior border of the ulna)</a:t>
            </a:r>
            <a:endParaRPr sz="21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2- This fascial sheath together with the interosseous membrane and fibrous intermuscular septa divides the forearm into (anterior and posterior) compartments </a:t>
            </a:r>
            <a:r>
              <a:rPr lang="en-US" sz="2100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each having its own muscles, nerves and blood supply.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1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(The radius and ulna are connected by 3 structures: the interosseous membrane, superior radioulnar joint and inferior radioulnar joint). 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2154147" y="856675"/>
            <a:ext cx="962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Fascial </a:t>
            </a:r>
            <a:r>
              <a:rPr b="1" lang="en-US" sz="35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i="0" lang="en-US" sz="35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ompartment of the </a:t>
            </a:r>
            <a:r>
              <a:rPr b="1" lang="en-US" sz="35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i="0" lang="en-US" sz="35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orearm: </a:t>
            </a:r>
            <a:endParaRPr b="1" i="0" sz="35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9725" y="2024837"/>
            <a:ext cx="3919475" cy="34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2"/>
          <p:cNvCxnSpPr/>
          <p:nvPr/>
        </p:nvCxnSpPr>
        <p:spPr>
          <a:xfrm flipH="1">
            <a:off x="4778171" y="2356157"/>
            <a:ext cx="4292100" cy="937500"/>
          </a:xfrm>
          <a:prstGeom prst="bentConnector3">
            <a:avLst>
              <a:gd fmla="val 0" name="adj1"/>
            </a:avLst>
          </a:prstGeom>
          <a:noFill/>
          <a:ln cap="flat" cmpd="sng" w="38100">
            <a:solidFill>
              <a:srgbClr val="AABB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2"/>
          <p:cNvCxnSpPr/>
          <p:nvPr/>
        </p:nvCxnSpPr>
        <p:spPr>
          <a:xfrm>
            <a:off x="9070271" y="2356157"/>
            <a:ext cx="4449300" cy="937500"/>
          </a:xfrm>
          <a:prstGeom prst="bentConnector3">
            <a:avLst>
              <a:gd fmla="val 0" name="adj1"/>
            </a:avLst>
          </a:prstGeom>
          <a:noFill/>
          <a:ln cap="flat" cmpd="sng" w="38100">
            <a:solidFill>
              <a:srgbClr val="AABB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2"/>
          <p:cNvCxnSpPr/>
          <p:nvPr/>
        </p:nvCxnSpPr>
        <p:spPr>
          <a:xfrm rot="5400000">
            <a:off x="8630935" y="2996089"/>
            <a:ext cx="883500" cy="4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AABBC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" name="Google Shape;1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2"/>
          <p:cNvSpPr txBox="1"/>
          <p:nvPr/>
        </p:nvSpPr>
        <p:spPr>
          <a:xfrm>
            <a:off x="1953288" y="707250"/>
            <a:ext cx="846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Anterior </a:t>
            </a:r>
            <a:r>
              <a:rPr b="1" lang="en-US" sz="28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i="0" lang="en-US" sz="28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ompartment - F</a:t>
            </a:r>
            <a:r>
              <a:rPr b="1" lang="en-US" sz="28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lexor</a:t>
            </a:r>
            <a:r>
              <a:rPr b="1" i="0" lang="en-US" sz="28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 G</a:t>
            </a:r>
            <a:r>
              <a:rPr b="1" lang="en-US" sz="28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roup</a:t>
            </a:r>
            <a:r>
              <a:rPr b="1" i="0" lang="en-US" sz="28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i="0" sz="28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7290563" y="1518313"/>
            <a:ext cx="3569616" cy="1038420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Flexor group </a:t>
            </a:r>
            <a:endParaRPr b="1" i="0" sz="31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12353198" y="3207950"/>
            <a:ext cx="5113800" cy="192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DB4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Deep 3 muscles. </a:t>
            </a:r>
            <a:endParaRPr b="1" i="0" sz="2000" u="none" cap="none" strike="noStrike">
              <a:solidFill>
                <a:srgbClr val="000000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 profundus.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pollicis longus.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Pronator quadratus.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400" y="5261988"/>
            <a:ext cx="9535206" cy="24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/>
          <p:nvPr/>
        </p:nvSpPr>
        <p:spPr>
          <a:xfrm>
            <a:off x="1479450" y="3207938"/>
            <a:ext cx="3899100" cy="192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DB4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Superficial : 4 muscles. </a:t>
            </a:r>
            <a:endParaRPr b="1" i="0" sz="2000" u="none" cap="none" strike="noStrike">
              <a:solidFill>
                <a:srgbClr val="000000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Pronator teres.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radialis.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Palmaris longus 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carpi ulnaris.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7485225" y="4918825"/>
            <a:ext cx="356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Females dr : you can include the intermediate muscle as a superficial muscle </a:t>
            </a:r>
            <a:endParaRPr b="0" i="0" sz="1400" u="none" cap="none" strike="noStrike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6613575" y="3234125"/>
            <a:ext cx="4923600" cy="150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DB4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Intermediate : 1 muscle. </a:t>
            </a:r>
            <a:endParaRPr b="1" i="0" sz="2000" u="none" cap="none" strike="noStrike">
              <a:solidFill>
                <a:srgbClr val="000000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Flexor digitorum superficialis.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571500" y="7825150"/>
            <a:ext cx="17277000" cy="2278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supply :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All muscles are supplied by the median nerve and its branches except flexor carpi ulnaris and medial half of flexor digitorum profundus by the ulnar nerve.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Arterial supply :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 Ulnar and radial arteries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/>
        </p:nvSpPr>
        <p:spPr>
          <a:xfrm>
            <a:off x="2061800" y="768200"/>
            <a:ext cx="7041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Superficial Flexors : </a:t>
            </a:r>
            <a:endParaRPr b="1" i="0" sz="35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1175150" y="4561416"/>
            <a:ext cx="908625" cy="61560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1175150" y="8655250"/>
            <a:ext cx="908625" cy="61560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1175141" y="6674525"/>
            <a:ext cx="908625" cy="61560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2123263" y="4381996"/>
            <a:ext cx="1002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1-They arise - more or less - from the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common flexor origin</a:t>
            </a:r>
            <a:r>
              <a:rPr b="0" i="0" lang="en-US" sz="24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(front of medial epicondyle)</a:t>
            </a:r>
            <a:r>
              <a:rPr b="0" i="0" lang="en-US" sz="2400" u="none" cap="none" strike="noStrike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b="0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4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Note : the medial for superficial flexors and the latera for the superficial extensors in the posterior compartment of the forearm </a:t>
            </a:r>
            <a:endParaRPr b="0" i="0" sz="2400" u="none" cap="none" strike="noStrike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2157200" y="6888075"/>
            <a:ext cx="94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2-All are supplied by median nerve </a:t>
            </a:r>
            <a:r>
              <a:rPr b="0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EXCEPT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one, </a:t>
            </a:r>
            <a:r>
              <a:rPr b="0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flexor carpi ulnaris (FCU)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which is supplied by the </a:t>
            </a:r>
            <a:r>
              <a:rPr b="0" i="0" lang="en-US" sz="2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ulnar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nerve.  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2157200" y="8827100"/>
            <a:ext cx="1036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3-All cross the wrist joint </a:t>
            </a:r>
            <a:r>
              <a:rPr b="0" i="0" lang="en-US" sz="2400" u="sng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EXCEPT</a:t>
            </a:r>
            <a:r>
              <a:rPr b="0" i="0" lang="en-US" sz="24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one, pronator teres (PT).</a:t>
            </a:r>
            <a:endParaRPr b="0" i="0" sz="24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27200" y="1421375"/>
            <a:ext cx="5629275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/>
          <p:nvPr/>
        </p:nvSpPr>
        <p:spPr>
          <a:xfrm>
            <a:off x="12302180" y="0"/>
            <a:ext cx="5517300" cy="16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See the next slide</a:t>
            </a:r>
            <a:endParaRPr b="0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1175150" y="2003899"/>
            <a:ext cx="908625" cy="72330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 txBox="1"/>
          <p:nvPr/>
        </p:nvSpPr>
        <p:spPr>
          <a:xfrm>
            <a:off x="2157209" y="2003900"/>
            <a:ext cx="94404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From lateral to medial: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1- pronator teres 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2-flexor carpi radialis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3-palmaris longus 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4- flexor digitorum superficialis 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5-flexor carpi ulnaris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/>
        </p:nvSpPr>
        <p:spPr>
          <a:xfrm>
            <a:off x="220791" y="0"/>
            <a:ext cx="6416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Superficial </a:t>
            </a:r>
            <a:r>
              <a:rPr b="1" lang="en-US" sz="41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i="0" lang="en-US" sz="41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lexors </a:t>
            </a:r>
            <a:endParaRPr b="1" i="0" sz="41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0" name="Google Shape;160;p14"/>
          <p:cNvGraphicFramePr/>
          <p:nvPr/>
        </p:nvGraphicFramePr>
        <p:xfrm>
          <a:off x="8" y="8195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{105EE356-BC17-4520-8D46-7137D0AEF8F5}</a:tableStyleId>
              </a:tblPr>
              <a:tblGrid>
                <a:gridCol w="2791550"/>
                <a:gridCol w="2817475"/>
                <a:gridCol w="2765625"/>
                <a:gridCol w="2791550"/>
                <a:gridCol w="2791550"/>
                <a:gridCol w="2791550"/>
              </a:tblGrid>
              <a:tr h="101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</a:t>
                      </a:r>
                      <a:endParaRPr b="1"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1) Pronator teres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2)Flexor carpi radialis 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3)Palmaris longus</a:t>
                      </a:r>
                      <a:r>
                        <a:rPr b="1" lang="en-US" sz="1600" u="none" cap="none" strike="noStrike">
                          <a:solidFill>
                            <a:srgbClr val="667E9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(May be absent)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4)Flexor carpi ulnaris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5)Flexor digitorum superficialis </a:t>
                      </a:r>
                      <a:endParaRPr b="1" sz="16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(Intermediate group)</a:t>
                      </a:r>
                      <a:endParaRPr b="1" sz="16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5872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flexor origin (front of medial epicondyle) more or less</a:t>
                      </a:r>
                      <a:endParaRPr sz="1400" u="none" cap="none" strike="noStrike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Humeroulnar head: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flexor origin. </a:t>
                      </a: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border of -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Coronoid process</a:t>
                      </a: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ulna. </a:t>
                      </a:r>
                      <a:endParaRPr sz="1400" u="none" cap="none" strike="noStrike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 head: </a:t>
                      </a: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surface of radiu</a:t>
                      </a:r>
                      <a:r>
                        <a:rPr lang="en-US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or </a:t>
                      </a:r>
                      <a:r>
                        <a:rPr lang="en-US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oblique line of radius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88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Superficial head (humeral): lower part of the medial supracondylar line.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head (ulnar): medial border of the coronoid process.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flexor origin (front of the medial epicondyle).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flexor origin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Humeroulnar head: Common flexor origin.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208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impression on the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middle of lateral surface</a:t>
                      </a: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the shaft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radius.</a:t>
                      </a:r>
                      <a:r>
                        <a:rPr lang="en-US" sz="1400" u="none" cap="none" strike="noStrike">
                          <a:solidFill>
                            <a:srgbClr val="AABBC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(does not cross wrist</a:t>
                      </a:r>
                      <a:endParaRPr sz="1400" u="none" cap="none" strike="noStrike">
                        <a:solidFill>
                          <a:srgbClr val="AABBC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AABBC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to flexor retinaculum in to the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2nd metacarpal bone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Superficial to/</a:t>
                      </a: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into the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retinaculum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wrist </a:t>
                      </a:r>
                      <a:r>
                        <a:rPr lang="en-US" sz="14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&amp; </a:t>
                      </a: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to the apex of the </a:t>
                      </a:r>
                      <a:r>
                        <a:rPr lang="en-US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palmar aponeurosis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hand</a:t>
                      </a:r>
                      <a:endParaRPr sz="14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Pisiform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Hook of </a:t>
                      </a:r>
                      <a:r>
                        <a:rPr b="1"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hamate -5th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metacarpal bone</a:t>
                      </a:r>
                      <a:endParaRPr sz="1400" u="none" cap="none" strike="noStrike">
                        <a:solidFill>
                          <a:srgbClr val="C27BA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/Four tendons, deep to flexor retinaculum in to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lang="en-US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of)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middle phalanges of the medial four fingers.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2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Ulnar nerve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pronation </a:t>
                      </a:r>
                      <a:r>
                        <a:rPr b="1" lang="en-US" sz="14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(main action )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&amp; flexion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forearm (Elbow)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 </a:t>
                      </a:r>
                      <a:r>
                        <a:rPr b="1" lang="en-US" sz="14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wrist and elbow 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&amp; abduction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wrist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Flexes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hand (wrist) </a:t>
                      </a:r>
                      <a:r>
                        <a:rPr lang="en-US" sz="14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and elbow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and </a:t>
                      </a:r>
                      <a:r>
                        <a:rPr b="1"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tightens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b="1" lang="en-US" sz="14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(fixed)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palmar aponeurosis</a:t>
                      </a:r>
                      <a:endParaRPr sz="1400" u="none" cap="none" strike="noStrike">
                        <a:solidFill>
                          <a:srgbClr val="C27BA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 and </a:t>
                      </a:r>
                      <a:r>
                        <a:rPr b="1" lang="en-US" sz="14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adduction (with extensor carpi ulnaris)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hand.(wrist)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of: the </a:t>
                      </a:r>
                      <a:r>
                        <a:rPr b="1"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middle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and </a:t>
                      </a:r>
                      <a:r>
                        <a:rPr b="1"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proximal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phalanges of medial </a:t>
                      </a:r>
                      <a:r>
                        <a:rPr b="1"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 </a:t>
                      </a:r>
                      <a:r>
                        <a:rPr lang="en-US" sz="14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fingers + the hand.</a:t>
                      </a:r>
                      <a:endParaRPr sz="1400" u="none" cap="none" strike="noStrike">
                        <a:solidFill>
                          <a:srgbClr val="C27BA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/Flexion of the wrest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,Flexion of interphalangeal and metacarpophalangeal joints of the medial four fingers.</a:t>
                      </a:r>
                      <a:endParaRPr sz="14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1" name="Google Shape;1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300" y="8267450"/>
            <a:ext cx="2052050" cy="19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00" y="8328750"/>
            <a:ext cx="1693300" cy="18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2551" y="8517075"/>
            <a:ext cx="1450650" cy="17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83103" y="8345075"/>
            <a:ext cx="1450650" cy="18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49291" y="8267454"/>
            <a:ext cx="1172500" cy="19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/>
          <p:nvPr/>
        </p:nvSpPr>
        <p:spPr>
          <a:xfrm>
            <a:off x="15476200" y="9679558"/>
            <a:ext cx="1215000" cy="60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/>
        </p:nvSpPr>
        <p:spPr>
          <a:xfrm>
            <a:off x="-8" y="0"/>
            <a:ext cx="880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Deep </a:t>
            </a:r>
            <a:r>
              <a:rPr b="1" lang="en-US" sz="40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i="0" lang="en-US" sz="40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lexor </a:t>
            </a:r>
            <a:r>
              <a:rPr b="1" lang="en-US" sz="40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G</a:t>
            </a:r>
            <a:r>
              <a:rPr b="1" i="0" lang="en-US" sz="40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roup of </a:t>
            </a:r>
            <a:r>
              <a:rPr b="1" lang="en-US" sz="40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i="0" lang="en-US" sz="40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orearm</a:t>
            </a:r>
            <a:endParaRPr b="1" i="0" sz="4000" u="none" cap="none" strike="noStrike">
              <a:solidFill>
                <a:srgbClr val="B45F0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72" name="Google Shape;172;p15"/>
          <p:cNvGraphicFramePr/>
          <p:nvPr/>
        </p:nvGraphicFramePr>
        <p:xfrm>
          <a:off x="-12" y="80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{105EE356-BC17-4520-8D46-7137D0AEF8F5}</a:tableStyleId>
              </a:tblPr>
              <a:tblGrid>
                <a:gridCol w="4572025"/>
                <a:gridCol w="4614450"/>
                <a:gridCol w="4529525"/>
                <a:gridCol w="4572025"/>
              </a:tblGrid>
              <a:tr h="113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flexors of forearm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434343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Digitorum Profundus 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(above ulna)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434343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Pollicis Longus </a:t>
                      </a:r>
                      <a:endParaRPr b="1" sz="1700" u="none" cap="none" strike="noStrike">
                        <a:solidFill>
                          <a:srgbClr val="434343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(above radius)</a:t>
                      </a:r>
                      <a:endParaRPr b="1" sz="17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667E9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434343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Pronator Quadratus </a:t>
                      </a:r>
                      <a:endParaRPr b="1" sz="1700" u="none" cap="none" strike="noStrike">
                        <a:solidFill>
                          <a:srgbClr val="434343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(above the 2 bones)</a:t>
                      </a:r>
                      <a:endParaRPr b="1" sz="17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Looks like a clock </a:t>
                      </a:r>
                      <a:endParaRPr b="1" sz="17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127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3/4 anterior and medial surfaces of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ulna</a:t>
                      </a: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⅔</a:t>
                      </a:r>
                      <a:r>
                        <a:rPr lang="en-US" sz="1500" u="none" cap="none" strike="noStrike">
                          <a:solidFill>
                            <a:srgbClr val="0B539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500" u="none" cap="none" strike="noStrike">
                          <a:solidFill>
                            <a:srgbClr val="434343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surface of the radius</a:t>
                      </a:r>
                      <a:endParaRPr sz="1500" u="none" cap="none" strike="noStrike">
                        <a:solidFill>
                          <a:srgbClr val="434343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part of anterior surface of ulna.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Oblique strip front of the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part of shaft of radius.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3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to flexor retinaculum in to the</a:t>
                      </a:r>
                      <a:endParaRPr sz="1500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bases 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distal phalanges </a:t>
                      </a:r>
                      <a:r>
                        <a:rPr lang="en-US" sz="1500" u="none" cap="none" strike="noStrike">
                          <a:solidFill>
                            <a:srgbClr val="6FA8DC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lang="en-US" sz="15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terminal phalanx) 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medial </a:t>
                      </a:r>
                      <a:r>
                        <a:rPr b="1"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 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digits.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to flexor retinaculum in to the</a:t>
                      </a: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</a:t>
                      </a: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ase 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distal</a:t>
                      </a:r>
                      <a:r>
                        <a:rPr lang="en-US" sz="1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/</a:t>
                      </a: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terminal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phalanx of </a:t>
                      </a: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thumb</a:t>
                      </a:r>
                      <a:endParaRPr b="1"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distal fourth </a:t>
                      </a:r>
                      <a:r>
                        <a:rPr lang="en-US" sz="15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(lower part) 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surface </a:t>
                      </a:r>
                      <a:r>
                        <a:rPr lang="en-US" sz="15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(shaft)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radius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 of interphalangeal and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metacarpophalangeal joints </a:t>
                      </a:r>
                      <a:r>
                        <a:rPr lang="en-US" sz="15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(distal phalanges)</a:t>
                      </a: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medial four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fingers.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AABBC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-flexes the hand (wrist).</a:t>
                      </a:r>
                      <a:endParaRPr sz="1500" u="none" cap="none" strike="noStrike">
                        <a:solidFill>
                          <a:srgbClr val="AABBC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flexes 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all joints of the </a:t>
                      </a: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thumb 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(interphalangeal, metacarpophalangeal, carpometacarpal).</a:t>
                      </a:r>
                      <a:endParaRPr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 of the wr</a:t>
                      </a:r>
                      <a:r>
                        <a:rPr lang="en-US" sz="1500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15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st.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b="1"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pronates</a:t>
                      </a: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the forearm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(prime mover). </a:t>
                      </a:r>
                      <a:endParaRPr sz="1500" u="none" cap="none" strike="noStrike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-helps to </a:t>
                      </a:r>
                      <a:r>
                        <a:rPr b="1"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hold </a:t>
                      </a:r>
                      <a:r>
                        <a:rPr lang="en-US" sz="1500" u="none" cap="none" strike="noStrike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bones together </a:t>
                      </a:r>
                      <a:r>
                        <a:rPr lang="en-US" sz="15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(ulna and radius)</a:t>
                      </a:r>
                      <a:endParaRPr sz="15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erve supply-</a:t>
                      </a:r>
                      <a:r>
                        <a:rPr b="1" lang="en-US" sz="16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all by anterior interosseous nerve EXCEPT medial half of flexor digitorum profundus</a:t>
                      </a:r>
                      <a:endParaRPr b="1" sz="16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b="1"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½ </a:t>
                      </a:r>
                      <a:r>
                        <a:rPr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by ulnar Nerve.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b="1"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½ </a:t>
                      </a:r>
                      <a:r>
                        <a:rPr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by anterior interosseous nerve (branch of median N.)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interosseous nerve (branch of median N.)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interosseous nerve (branch of median N.)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03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Pictures 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400" y="8529700"/>
            <a:ext cx="1109900" cy="17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4250" y="8529700"/>
            <a:ext cx="913400" cy="17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92100" y="8529700"/>
            <a:ext cx="692250" cy="1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 txBox="1"/>
          <p:nvPr/>
        </p:nvSpPr>
        <p:spPr>
          <a:xfrm>
            <a:off x="5272196" y="433674"/>
            <a:ext cx="77436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Supination and </a:t>
            </a:r>
            <a:r>
              <a:rPr b="1" lang="en-US" sz="3700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b="1" i="0" lang="en-US" sz="3700" u="none" cap="none" strike="noStrike">
                <a:solidFill>
                  <a:srgbClr val="B45F0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ronation</a:t>
            </a:r>
            <a:r>
              <a:rPr b="0" i="0" lang="en-US" sz="2700" u="none" cap="none" strike="noStrike">
                <a:solidFill>
                  <a:schemeClr val="accent2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700" u="none" cap="none" strike="noStrike">
              <a:solidFill>
                <a:schemeClr val="accent2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4543800" y="1105978"/>
            <a:ext cx="920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(Position of the arm)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83" name="Google Shape;183;p16"/>
          <p:cNvGrpSpPr/>
          <p:nvPr/>
        </p:nvGrpSpPr>
        <p:grpSpPr>
          <a:xfrm>
            <a:off x="850500" y="3297063"/>
            <a:ext cx="12165195" cy="4979654"/>
            <a:chOff x="238124" y="1308632"/>
            <a:chExt cx="5414695" cy="3061012"/>
          </a:xfrm>
        </p:grpSpPr>
        <p:sp>
          <p:nvSpPr>
            <p:cNvPr id="184" name="Google Shape;184;p16"/>
            <p:cNvSpPr/>
            <p:nvPr/>
          </p:nvSpPr>
          <p:spPr>
            <a:xfrm>
              <a:off x="1787921" y="1308632"/>
              <a:ext cx="1809050" cy="3034175"/>
            </a:xfrm>
            <a:custGeom>
              <a:rect b="b" l="l" r="r" t="t"/>
              <a:pathLst>
                <a:path extrusionOk="0" h="121367" w="79475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rgbClr val="FCE5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Muscle produce </a:t>
              </a:r>
              <a:r>
                <a:rPr b="1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pronation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:</a:t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● Pronator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quadratus (prime mover).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● Pronator teres.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3470167" y="1308632"/>
              <a:ext cx="2182651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r>
                <a:rPr b="1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Brachioradialis </a:t>
              </a:r>
              <a:endParaRPr b="1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500">
                  <a:solidFill>
                    <a:srgbClr val="6AA84F"/>
                  </a:solidFill>
                  <a:latin typeface="Comfortaa"/>
                  <a:ea typeface="Comfortaa"/>
                  <a:cs typeface="Comfortaa"/>
                  <a:sym typeface="Comfortaa"/>
                </a:rPr>
                <a:t>(posterior </a:t>
              </a:r>
              <a:endParaRPr b="1" sz="25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500">
                  <a:solidFill>
                    <a:srgbClr val="6AA84F"/>
                  </a:solidFill>
                  <a:latin typeface="Comfortaa"/>
                  <a:ea typeface="Comfortaa"/>
                  <a:cs typeface="Comfortaa"/>
                  <a:sym typeface="Comfortaa"/>
                </a:rPr>
                <a:t>compartment </a:t>
              </a:r>
              <a:endParaRPr b="1" sz="25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500">
                  <a:solidFill>
                    <a:srgbClr val="6AA84F"/>
                  </a:solidFill>
                  <a:latin typeface="Comfortaa"/>
                  <a:ea typeface="Comfortaa"/>
                  <a:cs typeface="Comfortaa"/>
                  <a:sym typeface="Comfortaa"/>
                </a:rPr>
                <a:t>of forearm but more in radial site)</a:t>
              </a:r>
              <a:endParaRPr b="1" i="0" sz="25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put the forearm in                                 mid-prone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position. (</a:t>
              </a:r>
              <a:r>
                <a:rPr b="0" i="0" lang="en-US" sz="2500" u="none" cap="none" strike="noStrike">
                  <a:solidFill>
                    <a:srgbClr val="3D85C6"/>
                  </a:solidFill>
                  <a:latin typeface="Comfortaa"/>
                  <a:ea typeface="Comfortaa"/>
                  <a:cs typeface="Comfortaa"/>
                  <a:sym typeface="Comfortaa"/>
                </a:rPr>
                <a:t>initiates pronation and </a:t>
              </a:r>
              <a:endParaRPr b="0" i="0" sz="25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3D85C6"/>
                  </a:solidFill>
                  <a:latin typeface="Comfortaa"/>
                  <a:ea typeface="Comfortaa"/>
                  <a:cs typeface="Comfortaa"/>
                  <a:sym typeface="Comfortaa"/>
                </a:rPr>
                <a:t>supination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).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238124" y="1335469"/>
              <a:ext cx="1652662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Muscle produce </a:t>
              </a:r>
              <a:r>
                <a:rPr b="1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supination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: 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-3873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fortaa"/>
                <a:buChar char="●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 </a:t>
              </a: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(strong supinator)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-3873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fortaa"/>
                <a:buChar char="●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Supinator.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87" name="Google Shape;187;p16"/>
          <p:cNvSpPr txBox="1"/>
          <p:nvPr/>
        </p:nvSpPr>
        <p:spPr>
          <a:xfrm>
            <a:off x="850500" y="8899375"/>
            <a:ext cx="9200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*Note from 441: in case of a fully extended arm the </a:t>
            </a:r>
            <a:r>
              <a:rPr b="0" i="0" lang="en-US" sz="1800" u="sng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supinator muscle</a:t>
            </a: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is the main muscle in supination, otherwise it’s the </a:t>
            </a:r>
            <a:r>
              <a:rPr b="0" i="0" lang="en-US" sz="1800" u="sng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biceps</a:t>
            </a: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18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91275" y="6213950"/>
            <a:ext cx="4311225" cy="40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91280" y="1299264"/>
            <a:ext cx="4311226" cy="48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 txBox="1"/>
          <p:nvPr/>
        </p:nvSpPr>
        <p:spPr>
          <a:xfrm>
            <a:off x="4143284" y="1299263"/>
            <a:ext cx="1635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r>
              <a:rPr b="0" i="0" lang="en-US" sz="16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6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91" name="Google Shape;191;p16"/>
          <p:cNvGrpSpPr/>
          <p:nvPr/>
        </p:nvGrpSpPr>
        <p:grpSpPr>
          <a:xfrm flipH="1" rot="10800000">
            <a:off x="4332418" y="318479"/>
            <a:ext cx="1256729" cy="980794"/>
            <a:chOff x="3051531" y="1516809"/>
            <a:chExt cx="390034" cy="296545"/>
          </a:xfrm>
        </p:grpSpPr>
        <p:sp>
          <p:nvSpPr>
            <p:cNvPr id="192" name="Google Shape;192;p16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6"/>
          <p:cNvSpPr/>
          <p:nvPr/>
        </p:nvSpPr>
        <p:spPr>
          <a:xfrm>
            <a:off x="14924925" y="433675"/>
            <a:ext cx="2860500" cy="47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In Males’ Slides Only</a:t>
            </a:r>
            <a:endParaRPr b="1" sz="19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850500" y="2363600"/>
            <a:ext cx="953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It occurs in the </a:t>
            </a:r>
            <a:r>
              <a:rPr lang="en-US" sz="2500" u="sng">
                <a:latin typeface="Comfortaa"/>
                <a:ea typeface="Comfortaa"/>
                <a:cs typeface="Comfortaa"/>
                <a:sym typeface="Comfortaa"/>
              </a:rPr>
              <a:t>superior and inferior radioulnar joints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