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10287000" cx="18288000"/>
  <p:notesSz cx="18288000" cy="10287000"/>
  <p:embeddedFontLst>
    <p:embeddedFont>
      <p:font typeface="Caveat"/>
      <p:regular r:id="rId28"/>
      <p:bold r:id="rId29"/>
    </p:embeddedFont>
    <p:embeddedFont>
      <p:font typeface="Arial Narrow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hPTuKlLTYWUxpIKf4+9+IrtlXZ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0" name="Med 442"/>
  <p:cmAuthor clrIdx="1" id="1" initials="" lastIdx="10" name="anatomy tea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C98923-76BB-4B56-B744-5EC6B7FB9EEA}">
  <a:tblStyle styleId="{2AC98923-76BB-4B56-B744-5EC6B7FB9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Caveat-regular.fntdata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Cave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4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3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6.xml"/><Relationship Id="rId35" Type="http://schemas.openxmlformats.org/officeDocument/2006/relationships/font" Target="fonts/Comfortaa-bold.fntdata"/><Relationship Id="rId12" Type="http://schemas.openxmlformats.org/officeDocument/2006/relationships/slide" Target="slides/slide5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17T21:08:00.327">
    <p:pos x="6000" y="0"/>
    <p:text>Add a picture from the slides or from google but with the same concept ( if you add it from google it would be better because the picture from the slides it's not that clear 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I"/>
      </p:ext>
    </p:extLst>
  </p:cm>
  <p:cm authorId="1" idx="1" dt="2021-12-17T21:08:00.327">
    <p:pos x="6000" y="0"/>
    <p:text>done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THRDQBo"/>
      </p:ext>
    </p:extLst>
  </p:cm>
  <p:cm authorId="0" idx="2" dt="2021-12-18T07:18:12.532">
    <p:pos x="6000" y="100"/>
    <p:text>Excellent work but please reorganize the the ( medial &amp; lateral in rows not in columns ) ( not done 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E"/>
      </p:ext>
    </p:extLst>
  </p:cm>
  <p:cm authorId="1" idx="2" dt="2021-12-17T21:08:37.948">
    <p:pos x="6000" y="100"/>
    <p:text>there is no different the main thing is the informations is clear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THRDQBs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12-17T21:20:36.722">
    <p:pos x="6000" y="0"/>
    <p:text>Please find another picture with better resolution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M"/>
      </p:ext>
    </p:extLst>
  </p:cm>
  <p:cm authorId="1" idx="3" dt="2021-12-17T21:20:36.722">
    <p:pos x="6000" y="0"/>
    <p:text>done</p:text>
    <p:extLst>
      <p:ext uri="{C676402C-5697-4E1C-873F-D02D1690AC5C}">
        <p15:threadingInfo timeZoneBias="0">
          <p15:parentCm authorId="0" idx="3"/>
        </p15:threadingInfo>
      </p:ext>
      <p:ext uri="http://customooxmlschemas.google.com/">
        <go:slidesCustomData xmlns:go="http://customooxmlschemas.google.com/" commentPostId="AAAATHRDcLQ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1-12-18T07:15:31.952">
    <p:pos x="6000" y="0"/>
    <p:text>Check the female's slides number 6 ( not done 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U"/>
      </p:ext>
    </p:extLst>
  </p:cm>
  <p:cm authorId="1" idx="4" dt="2021-12-17T21:14:49.234">
    <p:pos x="6000" y="0"/>
    <p:text>done</p:text>
    <p:extLst>
      <p:ext uri="{C676402C-5697-4E1C-873F-D02D1690AC5C}">
        <p15:threadingInfo timeZoneBias="0">
          <p15:parentCm authorId="0" idx="4"/>
        </p15:threadingInfo>
      </p:ext>
      <p:ext uri="http://customooxmlschemas.google.com/">
        <go:slidesCustomData xmlns:go="http://customooxmlschemas.google.com/" commentPostId="AAAATHRDcK8"/>
      </p:ext>
    </p:extLst>
  </p:cm>
  <p:cm authorId="0" idx="5" dt="2021-12-17T21:14:47.995">
    <p:pos x="6000" y="100"/>
    <p:text>From where did you writ the the reason of ( no paresthesia...) ? if it's extra info write it in grey color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Q"/>
      </p:ext>
    </p:extLst>
  </p:cm>
  <p:cm authorId="1" idx="5" dt="2021-12-17T21:14:47.995">
    <p:pos x="6000" y="100"/>
    <p:text>done</p:text>
    <p:extLst>
      <p:ext uri="{C676402C-5697-4E1C-873F-D02D1690AC5C}">
        <p15:threadingInfo timeZoneBias="0">
          <p15:parentCm authorId="0" idx="5"/>
        </p15:threadingInfo>
      </p:ext>
      <p:ext uri="http://customooxmlschemas.google.com/">
        <go:slidesCustomData xmlns:go="http://customooxmlschemas.google.com/" commentPostId="AAAATHRDcK4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1-12-17T21:26:47.222">
    <p:pos x="6000" y="0"/>
    <p:text>Your work is amazing but the bad picture reflect badly on the work so please try to find another picture with better resolution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Y"/>
      </p:ext>
    </p:extLst>
  </p:cm>
  <p:cm authorId="1" idx="6" dt="2021-12-17T21:26:47.222">
    <p:pos x="6000" y="0"/>
    <p:text>done</p:text>
    <p:extLst>
      <p:ext uri="{C676402C-5697-4E1C-873F-D02D1690AC5C}">
        <p15:threadingInfo timeZoneBias="0">
          <p15:parentCm authorId="0" idx="6"/>
        </p15:threadingInfo>
      </p:ext>
      <p:ext uri="http://customooxmlschemas.google.com/">
        <go:slidesCustomData xmlns:go="http://customooxmlschemas.google.com/" commentPostId="AAAATHRDcLY"/>
      </p:ext>
    </p:extLst>
  </p:cm>
  <p:cm authorId="0" idx="7" dt="2021-12-17T21:26:53.172">
    <p:pos x="6000" y="100"/>
    <p:text>also put the picture on the side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c"/>
      </p:ext>
    </p:extLst>
  </p:cm>
  <p:cm authorId="1" idx="7" dt="2021-12-17T21:26:53.172">
    <p:pos x="6000" y="100"/>
    <p:text>done</p:text>
    <p:extLst>
      <p:ext uri="{C676402C-5697-4E1C-873F-D02D1690AC5C}">
        <p15:threadingInfo timeZoneBias="0">
          <p15:parentCm authorId="0" idx="7"/>
        </p15:threadingInfo>
      </p:ext>
      <p:ext uri="http://customooxmlschemas.google.com/">
        <go:slidesCustomData xmlns:go="http://customooxmlschemas.google.com/" commentPostId="AAAATHRDcL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1-12-17T21:28:24.012">
    <p:pos x="6000" y="0"/>
    <p:text>Replace the picture by the one in the slides ( put it without magnification 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PrOk"/>
      </p:ext>
    </p:extLst>
  </p:cm>
  <p:cm authorId="1" idx="8" dt="2021-12-17T21:28:24.012">
    <p:pos x="6000" y="0"/>
    <p:text>done</p:text>
    <p:extLst>
      <p:ext uri="{C676402C-5697-4E1C-873F-D02D1690AC5C}">
        <p15:threadingInfo timeZoneBias="0">
          <p15:parentCm authorId="0" idx="8"/>
        </p15:threadingInfo>
      </p:ext>
      <p:ext uri="http://customooxmlschemas.google.com/">
        <go:slidesCustomData xmlns:go="http://customooxmlschemas.google.com/" commentPostId="AAAATHRDcLk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1-12-17T21:35:56.470">
    <p:pos x="6000" y="0"/>
    <p:text>Write the function of synovial sheath( it was mentioned in both slides male &amp; female 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jcA0"/>
      </p:ext>
    </p:extLst>
  </p:cm>
  <p:cm authorId="1" idx="9" dt="2021-12-17T21:35:56.470">
    <p:pos x="6000" y="0"/>
    <p:text>Done</p:text>
    <p:extLst>
      <p:ext uri="{C676402C-5697-4E1C-873F-D02D1690AC5C}">
        <p15:threadingInfo timeZoneBias="0">
          <p15:parentCm authorId="0" idx="9"/>
        </p15:threadingInfo>
      </p:ext>
      <p:ext uri="http://customooxmlschemas.google.com/">
        <go:slidesCustomData xmlns:go="http://customooxmlschemas.google.com/" commentPostId="AAAATHRDcLs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0" dt="2021-12-17T21:42:50.080">
    <p:pos x="6000" y="0"/>
    <p:text>Excellent work but replace the pictures with the pictures in the the slides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GXjcA4"/>
      </p:ext>
    </p:extLst>
  </p:cm>
  <p:cm authorId="1" idx="10" dt="2021-12-17T21:42:50.080">
    <p:pos x="6000" y="0"/>
    <p:text>done</p:text>
    <p:extLst>
      <p:ext uri="{C676402C-5697-4E1C-873F-D02D1690AC5C}">
        <p15:threadingInfo timeZoneBias="0">
          <p15:parentCm authorId="0" idx="10"/>
        </p15:threadingInfo>
      </p:ext>
      <p:ext uri="http://customooxmlschemas.google.com/">
        <go:slidesCustomData xmlns:go="http://customooxmlschemas.google.com/" commentPostId="AAAATHRDcL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5ccd5a515_0_13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05ccd5a515_0_13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ccd5a515_0_1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105ccd5a515_0_13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5976469d6_0_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105976469d6_0_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5976469d6_0_1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105976469d6_0_1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5976469d6_0_2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105976469d6_0_2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7e8693534_0_1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7e8693534_0_1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5976469d6_0_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105976469d6_0_3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5976469d6_0_6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105976469d6_0_6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72a901160_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1072a901160_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p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5ccd5a515_0_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105ccd5a515_0_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5ccd5a515_0_1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105ccd5a515_0_1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ccd5a515_0_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105ccd5a515_0_1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5ccd5a515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105ccd5a515_0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ccd5a515_0_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105ccd5a515_0_2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5ccd5a515_0_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05ccd5a515_0_1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5ccd5a515_0_13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05ccd5a515_0_13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ctrTitle"/>
          </p:nvPr>
        </p:nvSpPr>
        <p:spPr>
          <a:xfrm>
            <a:off x="1371600" y="3188970"/>
            <a:ext cx="155448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subTitle"/>
          </p:nvPr>
        </p:nvSpPr>
        <p:spPr>
          <a:xfrm>
            <a:off x="2743200" y="5760720"/>
            <a:ext cx="12801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6.xml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7.xm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4.jpg"/><Relationship Id="rId5" Type="http://schemas.openxmlformats.org/officeDocument/2006/relationships/image" Target="../media/image32.jpg"/><Relationship Id="rId6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Relationship Id="rId5" Type="http://schemas.openxmlformats.org/officeDocument/2006/relationships/image" Target="../media/image6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Relationship Id="rId5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4.xml"/><Relationship Id="rId4" Type="http://schemas.openxmlformats.org/officeDocument/2006/relationships/image" Target="../media/image8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5.xml"/><Relationship Id="rId4" Type="http://schemas.openxmlformats.org/officeDocument/2006/relationships/image" Target="../media/image8.png"/><Relationship Id="rId5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14121584" y="7499557"/>
            <a:ext cx="3604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1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429012" y="3659500"/>
            <a:ext cx="9199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57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L9 </a:t>
            </a:r>
            <a:endParaRPr sz="57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57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Hand and wrist </a:t>
            </a:r>
            <a:endParaRPr b="0" i="0" sz="71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12684800" y="3263200"/>
            <a:ext cx="46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37300" y="7339499"/>
            <a:ext cx="3493499" cy="26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05ccd5a515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05ccd5a515_0_134"/>
          <p:cNvSpPr txBox="1"/>
          <p:nvPr/>
        </p:nvSpPr>
        <p:spPr>
          <a:xfrm>
            <a:off x="2631750" y="554413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hort muscles of the hand (Thumb)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g105ccd5a515_0_134"/>
          <p:cNvSpPr/>
          <p:nvPr/>
        </p:nvSpPr>
        <p:spPr>
          <a:xfrm>
            <a:off x="2078675" y="1713775"/>
            <a:ext cx="10201200" cy="605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69138"/>
                </a:solidFill>
                <a:latin typeface="Comfortaa"/>
                <a:ea typeface="Comfortaa"/>
                <a:cs typeface="Comfortaa"/>
                <a:sym typeface="Comfortaa"/>
              </a:rPr>
              <a:t>thenar eminence </a:t>
            </a:r>
            <a:r>
              <a:rPr lang="en-US" sz="3000">
                <a:solidFill>
                  <a:srgbClr val="E69138"/>
                </a:solidFill>
                <a:latin typeface="Comfortaa"/>
                <a:ea typeface="Comfortaa"/>
                <a:cs typeface="Comfortaa"/>
                <a:sym typeface="Comfortaa"/>
              </a:rPr>
              <a:t>(3 muscles)</a:t>
            </a:r>
            <a:endParaRPr sz="3000">
              <a:solidFill>
                <a:srgbClr val="E6913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78" name="Google Shape;178;g105ccd5a515_0_134"/>
          <p:cNvGraphicFramePr/>
          <p:nvPr/>
        </p:nvGraphicFramePr>
        <p:xfrm>
          <a:off x="2078625" y="231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{2AC98923-76BB-4B56-B744-5EC6B7FB9EEA}</a:tableStyleId>
              </a:tblPr>
              <a:tblGrid>
                <a:gridCol w="2137200"/>
                <a:gridCol w="2577875"/>
                <a:gridCol w="2798200"/>
                <a:gridCol w="2688025"/>
              </a:tblGrid>
              <a:tr h="91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Abductor pollicis brevis</a:t>
                      </a:r>
                      <a:endParaRPr b="1" sz="19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pollicis</a:t>
                      </a:r>
                      <a:endParaRPr b="1" sz="19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brevis</a:t>
                      </a:r>
                      <a:endParaRPr b="1" sz="19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opponens pollicis</a:t>
                      </a:r>
                      <a:endParaRPr b="1" sz="19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103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retinaculum,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Scaphoid &amp;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Trapezium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retinaculum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</a:tr>
              <a:tr h="85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proximal phalanx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part of 1st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metacarpal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6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 supplied by median nerve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02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Abduction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Opposition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79" name="Google Shape;179;g105ccd5a515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9925" y="1713775"/>
            <a:ext cx="4007613" cy="5862749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g105ccd5a515_0_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7352" y="7576525"/>
            <a:ext cx="8890197" cy="2462825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" name="Google Shape;181;g105ccd5a515_0_134"/>
          <p:cNvSpPr txBox="1"/>
          <p:nvPr/>
        </p:nvSpPr>
        <p:spPr>
          <a:xfrm>
            <a:off x="2078600" y="8161425"/>
            <a:ext cx="3880500" cy="1293000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Movements of the Thumb</a:t>
            </a:r>
            <a:endParaRPr b="1" sz="36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2" name="Google Shape;182;g105ccd5a515_0_134"/>
          <p:cNvCxnSpPr>
            <a:stCxn id="181" idx="3"/>
            <a:endCxn id="180" idx="1"/>
          </p:cNvCxnSpPr>
          <p:nvPr/>
        </p:nvCxnSpPr>
        <p:spPr>
          <a:xfrm>
            <a:off x="5959100" y="8807925"/>
            <a:ext cx="1438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105ccd5a515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05ccd5a515_0_130"/>
          <p:cNvSpPr txBox="1"/>
          <p:nvPr/>
        </p:nvSpPr>
        <p:spPr>
          <a:xfrm>
            <a:off x="2631750" y="554413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hort muscles of the hand (Thumb)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89" name="Google Shape;189;g105ccd5a515_0_130"/>
          <p:cNvGraphicFramePr/>
          <p:nvPr/>
        </p:nvGraphicFramePr>
        <p:xfrm>
          <a:off x="4043350" y="171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{2AC98923-76BB-4B56-B744-5EC6B7FB9EEA}</a:tableStyleId>
              </a:tblPr>
              <a:tblGrid>
                <a:gridCol w="2137200"/>
                <a:gridCol w="2577875"/>
                <a:gridCol w="2798200"/>
                <a:gridCol w="2688025"/>
              </a:tblGrid>
              <a:tr h="6187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rgbClr val="E6913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pollicis: Not considered as thenar part!!! 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103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accent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Oblique head:</a:t>
                      </a: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Anterior bases of 2nd&amp; 3rd metacarpal </a:t>
                      </a:r>
                      <a:r>
                        <a:rPr b="1" lang="en-US" sz="19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Transverse head:</a:t>
                      </a: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3rd metacarpal 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5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side of base of </a:t>
                      </a: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 phalanx of thumb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6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branch of ulnar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02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Adduction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190" name="Google Shape;190;g105ccd5a515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846224" y="5583775"/>
            <a:ext cx="4148351" cy="41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05ccd5a515_0_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3900" y="5583775"/>
            <a:ext cx="2724536" cy="439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05976469d6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05976469d6_0_9"/>
          <p:cNvSpPr txBox="1"/>
          <p:nvPr/>
        </p:nvSpPr>
        <p:spPr>
          <a:xfrm>
            <a:off x="2631750" y="554413"/>
            <a:ext cx="1302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Insertion of flexor digitorum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(Superficialis &amp; Profundus)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g105976469d6_0_9"/>
          <p:cNvSpPr txBox="1"/>
          <p:nvPr/>
        </p:nvSpPr>
        <p:spPr>
          <a:xfrm>
            <a:off x="443775" y="2634900"/>
            <a:ext cx="8354100" cy="31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Each tendon </a:t>
            </a:r>
            <a:r>
              <a:rPr lang="en-US" sz="2400" u="sng">
                <a:latin typeface="Comfortaa"/>
                <a:ea typeface="Comfortaa"/>
                <a:cs typeface="Comfortaa"/>
                <a:sym typeface="Comfortaa"/>
              </a:rPr>
              <a:t>Divides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into two halves &amp; 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pass around the Profundus tendon.</a:t>
            </a:r>
            <a:endParaRPr b="1" sz="24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The two halves </a:t>
            </a:r>
            <a:r>
              <a:rPr lang="en-US" sz="2400" u="sng">
                <a:latin typeface="Comfortaa"/>
                <a:ea typeface="Comfortaa"/>
                <a:cs typeface="Comfortaa"/>
                <a:sym typeface="Comfortaa"/>
              </a:rPr>
              <a:t>Meet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on the posterior aspect of Profundus tendon </a:t>
            </a: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(partial decussation of fibers).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Comfortaa"/>
              <a:buAutoNum type="arabicPeriod"/>
            </a:pPr>
            <a:r>
              <a:rPr lang="en-US" sz="2400" u="sng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Reunion</a:t>
            </a:r>
            <a:r>
              <a:rPr lang="en-US" sz="24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of the two halves</a:t>
            </a:r>
            <a:endParaRPr sz="24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Further Division into 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two slips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attached to the borders of 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Middle phalanx.</a:t>
            </a:r>
            <a:endParaRPr b="1" sz="24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g105976469d6_0_9"/>
          <p:cNvSpPr txBox="1"/>
          <p:nvPr/>
        </p:nvSpPr>
        <p:spPr>
          <a:xfrm>
            <a:off x="10564775" y="2634925"/>
            <a:ext cx="69882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Inserted into the Base of the </a:t>
            </a:r>
            <a:r>
              <a:rPr b="1" lang="en-US" sz="23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Distal Phalanx</a:t>
            </a:r>
            <a:endParaRPr b="1" sz="23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0" name="Google Shape;200;g105976469d6_0_9"/>
          <p:cNvCxnSpPr>
            <a:stCxn id="197" idx="2"/>
            <a:endCxn id="198" idx="0"/>
          </p:cNvCxnSpPr>
          <p:nvPr/>
        </p:nvCxnSpPr>
        <p:spPr>
          <a:xfrm rot="5400000">
            <a:off x="6673350" y="164263"/>
            <a:ext cx="418200" cy="45231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1" name="Google Shape;201;g105976469d6_0_9"/>
          <p:cNvCxnSpPr>
            <a:stCxn id="197" idx="2"/>
            <a:endCxn id="199" idx="0"/>
          </p:cNvCxnSpPr>
          <p:nvPr/>
        </p:nvCxnSpPr>
        <p:spPr>
          <a:xfrm flipH="1" rot="-5400000">
            <a:off x="11392350" y="-31637"/>
            <a:ext cx="418200" cy="4914900"/>
          </a:xfrm>
          <a:prstGeom prst="curvedConnector3">
            <a:avLst>
              <a:gd fmla="val 5000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02" name="Google Shape;202;g105976469d6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300" y="6050400"/>
            <a:ext cx="4125050" cy="38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05976469d6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3459175"/>
            <a:ext cx="8602700" cy="610647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05976469d6_0_9"/>
          <p:cNvSpPr/>
          <p:nvPr/>
        </p:nvSpPr>
        <p:spPr>
          <a:xfrm>
            <a:off x="10143600" y="2704225"/>
            <a:ext cx="507900" cy="40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5976469d6_0_9"/>
          <p:cNvSpPr txBox="1"/>
          <p:nvPr/>
        </p:nvSpPr>
        <p:spPr>
          <a:xfrm>
            <a:off x="9750325" y="3129925"/>
            <a:ext cx="11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endParaRPr b="1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105976469d6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69" y="898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05976469d6_0_16"/>
          <p:cNvSpPr txBox="1"/>
          <p:nvPr/>
        </p:nvSpPr>
        <p:spPr>
          <a:xfrm>
            <a:off x="851550" y="318450"/>
            <a:ext cx="1658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Fibrous Flexor (Digital) &amp; synovial flexor </a:t>
            </a: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Sheaths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g105976469d6_0_16"/>
          <p:cNvSpPr txBox="1"/>
          <p:nvPr/>
        </p:nvSpPr>
        <p:spPr>
          <a:xfrm>
            <a:off x="704100" y="1544900"/>
            <a:ext cx="8439900" cy="31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A strong fibrous sheath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, which covers the anterior surface of the fingers and attached to the sides of the phalanges.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omfortaa"/>
              <a:buAutoNum type="arabicPeriod"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Its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Proximal end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is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opened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, &amp; Its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Distal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end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is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closed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Comfortaa"/>
              <a:buAutoNum type="arabicPeriod"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 sheath with the anterior surfaces of the phalanges &amp; the interphalangeal joints form an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Osteofibrous blind tunnel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for the long flexor tendons of the fingers.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13" name="Google Shape;213;g105976469d6_0_16"/>
          <p:cNvCxnSpPr>
            <a:stCxn id="211" idx="2"/>
            <a:endCxn id="212" idx="0"/>
          </p:cNvCxnSpPr>
          <p:nvPr/>
        </p:nvCxnSpPr>
        <p:spPr>
          <a:xfrm rot="5400000">
            <a:off x="6882450" y="-716700"/>
            <a:ext cx="303000" cy="4220100"/>
          </a:xfrm>
          <a:prstGeom prst="curvedConnector3">
            <a:avLst>
              <a:gd fmla="val 5000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4" name="Google Shape;214;g105976469d6_0_16"/>
          <p:cNvSpPr txBox="1"/>
          <p:nvPr/>
        </p:nvSpPr>
        <p:spPr>
          <a:xfrm>
            <a:off x="9449400" y="1468700"/>
            <a:ext cx="8838600" cy="58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A-Common synovial sheath (Ulnar bursa):</a:t>
            </a:r>
            <a:endParaRPr b="1" sz="21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omfortaa"/>
              <a:buAutoNum type="arabicPeriod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Contains tendons of flexor digitorum superficialis &amp; profundus.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Medial</a:t>
            </a: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part of the sheath </a:t>
            </a:r>
            <a:r>
              <a:rPr b="1"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extends</a:t>
            </a: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distally (without interruption) on the tendons of the little finger.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Lateral</a:t>
            </a: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part of the sheath </a:t>
            </a:r>
            <a:r>
              <a:rPr b="1"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stops</a:t>
            </a: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on the middle of the palm.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omfortaa"/>
              <a:buAutoNum type="arabicPeriod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The distal ends of the long flexor tendons to (Index, Middle &amp; Ring) fingers acquire </a:t>
            </a:r>
            <a:r>
              <a:rPr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digital synovial sheaths.</a:t>
            </a:r>
            <a:endParaRPr sz="21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B- Flexor Pollicis Longus tendon</a:t>
            </a: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has its own synovial sheath (Radial Bursa).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   </a:t>
            </a:r>
            <a:r>
              <a:rPr b="1" lang="en-US" sz="21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19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Function</a:t>
            </a:r>
            <a:r>
              <a:rPr b="1" lang="en-US" sz="1900">
                <a:latin typeface="Comfortaa"/>
                <a:ea typeface="Comfortaa"/>
                <a:cs typeface="Comfortaa"/>
                <a:sym typeface="Comfortaa"/>
              </a:rPr>
              <a:t> of Synovial sheaths:</a:t>
            </a:r>
            <a:endParaRPr b="1"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They allow the long tendons to move smoothly with a        minimum of friction </a:t>
            </a:r>
            <a:r>
              <a:rPr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BENEATH</a:t>
            </a: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 the </a:t>
            </a:r>
            <a:r>
              <a:rPr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Flexor Retinaculum</a:t>
            </a: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 and the   </a:t>
            </a:r>
            <a:r>
              <a:rPr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Fibrous Flexor Sheaths.</a:t>
            </a:r>
            <a:endParaRPr sz="19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15" name="Google Shape;215;g105976469d6_0_16"/>
          <p:cNvCxnSpPr>
            <a:stCxn id="211" idx="2"/>
            <a:endCxn id="214" idx="0"/>
          </p:cNvCxnSpPr>
          <p:nvPr/>
        </p:nvCxnSpPr>
        <p:spPr>
          <a:xfrm flipH="1" rot="-5400000">
            <a:off x="11392950" y="-1007100"/>
            <a:ext cx="226800" cy="4724700"/>
          </a:xfrm>
          <a:prstGeom prst="curvedConnector3">
            <a:avLst>
              <a:gd fmla="val 50011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16" name="Google Shape;216;g105976469d6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62651" y="6961125"/>
            <a:ext cx="3233600" cy="32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05976469d6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4000" y="4998250"/>
            <a:ext cx="4220100" cy="47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105976469d6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05976469d6_0_23"/>
          <p:cNvSpPr txBox="1"/>
          <p:nvPr/>
        </p:nvSpPr>
        <p:spPr>
          <a:xfrm>
            <a:off x="2631650" y="-12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Deep muscles of the hand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24" name="Google Shape;224;g105976469d6_0_23"/>
          <p:cNvGraphicFramePr/>
          <p:nvPr/>
        </p:nvGraphicFramePr>
        <p:xfrm>
          <a:off x="2445088" y="191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{2AC98923-76BB-4B56-B744-5EC6B7FB9EEA}</a:tableStyleId>
              </a:tblPr>
              <a:tblGrid>
                <a:gridCol w="2806875"/>
                <a:gridCol w="3742750"/>
                <a:gridCol w="3317900"/>
                <a:gridCol w="3530300"/>
              </a:tblGrid>
              <a:tr h="99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total 12 muscles</a:t>
                      </a:r>
                      <a:endParaRPr b="1" sz="2000" u="sng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Lumbrical Muscles</a:t>
                      </a:r>
                      <a:r>
                        <a:rPr b="1" lang="en-US" sz="20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(4)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</a:t>
                      </a:r>
                      <a:endParaRPr b="1" sz="2000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Interossei (4)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Dorsal</a:t>
                      </a:r>
                      <a:endParaRPr b="1" sz="20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Interossei (4)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0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Tendon of flexor digitorum Profundus fingers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1st :Base of 1st metacarpal. Other three: anterior surface of shafts of 2nd, 4th, &amp; 5th metacarpals.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Contiguous sides of Shafts of Metacarpals</a:t>
                      </a:r>
                      <a:endParaRPr sz="20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Extensor expansion of medial four fingers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 phalanges of thumb, index, ring, &amp; little fingers and Extensor expansion</a:t>
                      </a:r>
                      <a:endParaRPr sz="20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 Phalanx of index, ring, mid finger &amp; extensor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expansion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1st &amp; 2nd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(Lateral two): Median Nerve. </a:t>
                      </a:r>
                      <a:b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</a:b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3rd &amp; 4th: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Ulnar nerve (Deep branch)</a:t>
                      </a:r>
                      <a:endParaRPr sz="2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Branch of ulnar nerve</a:t>
                      </a:r>
                      <a:endParaRPr sz="20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</a:tr>
              <a:tr h="201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Flexes: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metacarpophalangeal joints.</a:t>
                      </a:r>
                      <a:endParaRPr sz="2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Extends: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interphalangeal joints of finger. Except thumb.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Abduction of fingers away from the 3rd one. </a:t>
                      </a:r>
                      <a:r>
                        <a:rPr lang="en-US" sz="1900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(Dab: Dorsal= Abduction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g105976469d6_0_23"/>
          <p:cNvSpPr/>
          <p:nvPr/>
        </p:nvSpPr>
        <p:spPr>
          <a:xfrm>
            <a:off x="9906775" y="6544850"/>
            <a:ext cx="507900" cy="40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05976469d6_0_23"/>
          <p:cNvSpPr txBox="1"/>
          <p:nvPr/>
        </p:nvSpPr>
        <p:spPr>
          <a:xfrm>
            <a:off x="8994725" y="7664200"/>
            <a:ext cx="34197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Adduction of fingers toward center of the 3rd one( the middle one ) . </a:t>
            </a:r>
            <a:r>
              <a:rPr lang="en-US" sz="19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(Pad: Palmar = abduction)</a:t>
            </a:r>
            <a:endParaRPr sz="19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107e8693534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07e8693534_0_11"/>
          <p:cNvSpPr txBox="1"/>
          <p:nvPr/>
        </p:nvSpPr>
        <p:spPr>
          <a:xfrm>
            <a:off x="2631650" y="-12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Deep muscles of the hand ,contd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g107e8693534_0_11"/>
          <p:cNvSpPr txBox="1"/>
          <p:nvPr/>
        </p:nvSpPr>
        <p:spPr>
          <a:xfrm>
            <a:off x="2884125" y="20647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Lumbrical Muscles (4)</a:t>
            </a:r>
            <a:endParaRPr/>
          </a:p>
        </p:txBody>
      </p:sp>
      <p:pic>
        <p:nvPicPr>
          <p:cNvPr id="234" name="Google Shape;234;g107e8693534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700" y="2982450"/>
            <a:ext cx="4690850" cy="6977651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g107e8693534_0_11"/>
          <p:cNvSpPr txBox="1"/>
          <p:nvPr/>
        </p:nvSpPr>
        <p:spPr>
          <a:xfrm>
            <a:off x="8368275" y="20647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Palmar</a:t>
            </a:r>
            <a:endParaRPr b="1" sz="2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Interossei (4)</a:t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6" name="Google Shape;236;g107e8693534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188" y="2865175"/>
            <a:ext cx="4870174" cy="7094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07e8693534_0_11"/>
          <p:cNvSpPr txBox="1"/>
          <p:nvPr/>
        </p:nvSpPr>
        <p:spPr>
          <a:xfrm>
            <a:off x="14142075" y="20647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Dorsal</a:t>
            </a:r>
            <a:endParaRPr b="1" sz="2000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Interossei (4)</a:t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8" name="Google Shape;238;g107e8693534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55761" y="3012350"/>
            <a:ext cx="5679839" cy="691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05976469d6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05976469d6_0_30"/>
          <p:cNvSpPr txBox="1"/>
          <p:nvPr/>
        </p:nvSpPr>
        <p:spPr>
          <a:xfrm>
            <a:off x="2631750" y="554413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g105976469d6_0_30"/>
          <p:cNvSpPr txBox="1"/>
          <p:nvPr/>
        </p:nvSpPr>
        <p:spPr>
          <a:xfrm>
            <a:off x="2631750" y="554413"/>
            <a:ext cx="1302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Action of Lumbricals &amp; Interossei (Writing position)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6" name="Google Shape;246;g105976469d6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525" y="2404225"/>
            <a:ext cx="13950951" cy="75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105976469d6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05976469d6_0_64"/>
          <p:cNvSpPr txBox="1"/>
          <p:nvPr/>
        </p:nvSpPr>
        <p:spPr>
          <a:xfrm>
            <a:off x="2631750" y="554413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g105976469d6_0_64"/>
          <p:cNvSpPr txBox="1"/>
          <p:nvPr/>
        </p:nvSpPr>
        <p:spPr>
          <a:xfrm>
            <a:off x="1834200" y="1713775"/>
            <a:ext cx="13552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Formed from the expansion of the tendons of extensor digits at the PIJ (proximal interphalangeal joint).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● T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he tendon splits into three parts: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1- </a:t>
            </a: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One Central: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inserted into the </a:t>
            </a: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base of Middle phalanx.</a:t>
            </a:r>
            <a:endParaRPr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2- </a:t>
            </a: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Two laterals: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inserted into the </a:t>
            </a: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base of the Distal phalanx.</a:t>
            </a:r>
            <a:endParaRPr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● The Expansion Receives the insertions of: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1- Corresponding Interosseous 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muscle (on each side)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2- Lumbrical 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muscle (on the lateral side). 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E9E9E"/>
                </a:solidFill>
                <a:latin typeface="Comfortaa"/>
                <a:ea typeface="Comfortaa"/>
                <a:cs typeface="Comfortaa"/>
                <a:sym typeface="Comfortaa"/>
              </a:rPr>
              <a:t>This is the same as the extensor expansion mentioned in the last lecture.</a:t>
            </a:r>
            <a:endParaRPr sz="2000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g105976469d6_0_64"/>
          <p:cNvSpPr txBox="1"/>
          <p:nvPr/>
        </p:nvSpPr>
        <p:spPr>
          <a:xfrm>
            <a:off x="2631750" y="554413"/>
            <a:ext cx="1302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Extensor Expansion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5" name="Google Shape;255;g105976469d6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6975" y="2830275"/>
            <a:ext cx="6416175" cy="6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05976469d6_0_64"/>
          <p:cNvPicPr preferRelativeResize="0"/>
          <p:nvPr/>
        </p:nvPicPr>
        <p:blipFill rotWithShape="1">
          <a:blip r:embed="rId5">
            <a:alphaModFix/>
          </a:blip>
          <a:srcRect b="10304" l="0" r="13088" t="11746"/>
          <a:stretch/>
        </p:blipFill>
        <p:spPr>
          <a:xfrm>
            <a:off x="443775" y="5746675"/>
            <a:ext cx="11169802" cy="43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3"/>
          <p:cNvGrpSpPr/>
          <p:nvPr/>
        </p:nvGrpSpPr>
        <p:grpSpPr>
          <a:xfrm>
            <a:off x="9335113" y="2726300"/>
            <a:ext cx="3514317" cy="595244"/>
            <a:chOff x="4404545" y="3301592"/>
            <a:chExt cx="782403" cy="129272"/>
          </a:xfrm>
        </p:grpSpPr>
        <p:sp>
          <p:nvSpPr>
            <p:cNvPr id="263" name="Google Shape;263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	Ulnaris nerve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2209016" y="1521782"/>
            <a:ext cx="14507553" cy="1005274"/>
            <a:chOff x="4411970" y="2468673"/>
            <a:chExt cx="747292" cy="167428"/>
          </a:xfrm>
        </p:grpSpPr>
        <p:sp>
          <p:nvSpPr>
            <p:cNvPr id="266" name="Google Shape;266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  			 what is the nerve damged carpel tunnel syndrome ? 	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68" name="Google Shape;268;p3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69" name="Google Shape;269;p3"/>
          <p:cNvGrpSpPr/>
          <p:nvPr/>
        </p:nvGrpSpPr>
        <p:grpSpPr>
          <a:xfrm>
            <a:off x="2209016" y="3493022"/>
            <a:ext cx="14507553" cy="1005290"/>
            <a:chOff x="4411970" y="2468673"/>
            <a:chExt cx="747292" cy="167428"/>
          </a:xfrm>
        </p:grpSpPr>
        <p:sp>
          <p:nvSpPr>
            <p:cNvPr id="270" name="Google Shape;270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			Which of the following has its own compartment in the flexor </a:t>
              </a: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retinaculum</a:t>
              </a: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? 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2" name="Google Shape;272;p3"/>
          <p:cNvGrpSpPr/>
          <p:nvPr/>
        </p:nvGrpSpPr>
        <p:grpSpPr>
          <a:xfrm>
            <a:off x="2306591" y="2726300"/>
            <a:ext cx="3514317" cy="595244"/>
            <a:chOff x="4404545" y="3301592"/>
            <a:chExt cx="782403" cy="129272"/>
          </a:xfrm>
        </p:grpSpPr>
        <p:sp>
          <p:nvSpPr>
            <p:cNvPr id="273" name="Google Shape;273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Median nerve	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5" name="Google Shape;275;p3"/>
          <p:cNvGrpSpPr/>
          <p:nvPr/>
        </p:nvGrpSpPr>
        <p:grpSpPr>
          <a:xfrm>
            <a:off x="5820851" y="2726300"/>
            <a:ext cx="3514317" cy="595244"/>
            <a:chOff x="4404545" y="3301592"/>
            <a:chExt cx="782403" cy="129272"/>
          </a:xfrm>
        </p:grpSpPr>
        <p:sp>
          <p:nvSpPr>
            <p:cNvPr id="276" name="Google Shape;276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	Radialis nerve 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8" name="Google Shape;278;p3"/>
          <p:cNvGrpSpPr/>
          <p:nvPr/>
        </p:nvGrpSpPr>
        <p:grpSpPr>
          <a:xfrm>
            <a:off x="12849385" y="2726300"/>
            <a:ext cx="3514317" cy="595244"/>
            <a:chOff x="4404545" y="3301592"/>
            <a:chExt cx="782403" cy="129272"/>
          </a:xfrm>
        </p:grpSpPr>
        <p:sp>
          <p:nvSpPr>
            <p:cNvPr id="279" name="Google Shape;279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100">
                  <a:latin typeface="Comfortaa"/>
                  <a:ea typeface="Comfortaa"/>
                  <a:cs typeface="Comfortaa"/>
                  <a:sym typeface="Comfortaa"/>
                </a:rPr>
                <a:t>    Adductor pollicis</a:t>
              </a:r>
              <a:r>
                <a:rPr lang="en-US" sz="1000">
                  <a:latin typeface="Comfortaa"/>
                  <a:ea typeface="Comfortaa"/>
                  <a:cs typeface="Comfortaa"/>
                  <a:sym typeface="Comfortaa"/>
                </a:rPr>
                <a:t>	</a:t>
              </a:r>
              <a:endParaRPr i="0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1" name="Google Shape;281;p3"/>
          <p:cNvSpPr txBox="1"/>
          <p:nvPr/>
        </p:nvSpPr>
        <p:spPr>
          <a:xfrm flipH="1">
            <a:off x="2306275" y="3710489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3"/>
          <p:cNvGrpSpPr/>
          <p:nvPr/>
        </p:nvGrpSpPr>
        <p:grpSpPr>
          <a:xfrm>
            <a:off x="2209016" y="5434498"/>
            <a:ext cx="14507553" cy="1005290"/>
            <a:chOff x="4411970" y="2468673"/>
            <a:chExt cx="747292" cy="167428"/>
          </a:xfrm>
        </p:grpSpPr>
        <p:sp>
          <p:nvSpPr>
            <p:cNvPr id="284" name="Google Shape;284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			which of the following tendons pass above the flexor 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retinaculum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6" name="Google Shape;286;p3"/>
          <p:cNvSpPr txBox="1"/>
          <p:nvPr/>
        </p:nvSpPr>
        <p:spPr>
          <a:xfrm>
            <a:off x="2466475" y="56916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3"/>
          <p:cNvGrpSpPr/>
          <p:nvPr/>
        </p:nvGrpSpPr>
        <p:grpSpPr>
          <a:xfrm>
            <a:off x="9581050" y="4498300"/>
            <a:ext cx="3843742" cy="595244"/>
            <a:chOff x="4404545" y="3301592"/>
            <a:chExt cx="855743" cy="129272"/>
          </a:xfrm>
        </p:grpSpPr>
        <p:sp>
          <p:nvSpPr>
            <p:cNvPr id="291" name="Google Shape;291;p3"/>
            <p:cNvSpPr/>
            <p:nvPr/>
          </p:nvSpPr>
          <p:spPr>
            <a:xfrm>
              <a:off x="4404545" y="3301592"/>
              <a:ext cx="85574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>
                  <a:latin typeface="Comfortaa"/>
                  <a:ea typeface="Comfortaa"/>
                  <a:cs typeface="Comfortaa"/>
                  <a:sym typeface="Comfortaa"/>
                </a:rPr>
                <a:t>	flexor carpi ulnaris tendon</a:t>
              </a:r>
              <a:endParaRPr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2552405" y="4545182"/>
            <a:ext cx="3514317" cy="595244"/>
            <a:chOff x="4404545" y="3301592"/>
            <a:chExt cx="782403" cy="129272"/>
          </a:xfrm>
        </p:grpSpPr>
        <p:sp>
          <p:nvSpPr>
            <p:cNvPr id="294" name="Google Shape;294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	Radial nerve 	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96" name="Google Shape;296;p3"/>
          <p:cNvGrpSpPr/>
          <p:nvPr/>
        </p:nvGrpSpPr>
        <p:grpSpPr>
          <a:xfrm>
            <a:off x="6066737" y="4498300"/>
            <a:ext cx="3514317" cy="595244"/>
            <a:chOff x="4404545" y="3301592"/>
            <a:chExt cx="782403" cy="129272"/>
          </a:xfrm>
        </p:grpSpPr>
        <p:sp>
          <p:nvSpPr>
            <p:cNvPr id="297" name="Google Shape;297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>
                  <a:latin typeface="Comfortaa"/>
                  <a:ea typeface="Comfortaa"/>
                  <a:cs typeface="Comfortaa"/>
                  <a:sym typeface="Comfortaa"/>
                </a:rPr>
                <a:t>	Palmaris longus tendon</a:t>
              </a:r>
              <a:endParaRPr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13174820" y="4494400"/>
            <a:ext cx="3764247" cy="595244"/>
            <a:chOff x="4420869" y="3300745"/>
            <a:chExt cx="838045" cy="129272"/>
          </a:xfrm>
        </p:grpSpPr>
        <p:sp>
          <p:nvSpPr>
            <p:cNvPr id="300" name="Google Shape;300;p3"/>
            <p:cNvSpPr/>
            <p:nvPr/>
          </p:nvSpPr>
          <p:spPr>
            <a:xfrm>
              <a:off x="4476512" y="3300745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 tendon of biceps brachii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02" name="Google Shape;302;p3"/>
          <p:cNvSpPr txBox="1"/>
          <p:nvPr/>
        </p:nvSpPr>
        <p:spPr>
          <a:xfrm>
            <a:off x="6173154" y="448227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9637314" y="448032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"/>
          <p:cNvSpPr txBox="1"/>
          <p:nvPr/>
        </p:nvSpPr>
        <p:spPr>
          <a:xfrm>
            <a:off x="13149999" y="447837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"/>
          <p:cNvSpPr txBox="1"/>
          <p:nvPr/>
        </p:nvSpPr>
        <p:spPr>
          <a:xfrm>
            <a:off x="2626664" y="4529150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3"/>
          <p:cNvGrpSpPr/>
          <p:nvPr/>
        </p:nvGrpSpPr>
        <p:grpSpPr>
          <a:xfrm>
            <a:off x="9637326" y="6610550"/>
            <a:ext cx="3514317" cy="595244"/>
            <a:chOff x="4404545" y="3301592"/>
            <a:chExt cx="782403" cy="129272"/>
          </a:xfrm>
        </p:grpSpPr>
        <p:sp>
          <p:nvSpPr>
            <p:cNvPr id="307" name="Google Shape;307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palmaris longus	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09" name="Google Shape;309;p3"/>
          <p:cNvGrpSpPr/>
          <p:nvPr/>
        </p:nvGrpSpPr>
        <p:grpSpPr>
          <a:xfrm>
            <a:off x="2552405" y="6610546"/>
            <a:ext cx="3514317" cy="595244"/>
            <a:chOff x="4404545" y="3301592"/>
            <a:chExt cx="782403" cy="129272"/>
          </a:xfrm>
        </p:grpSpPr>
        <p:sp>
          <p:nvSpPr>
            <p:cNvPr id="310" name="Google Shape;310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Flexor carpi radialis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12" name="Google Shape;312;p3"/>
          <p:cNvGrpSpPr/>
          <p:nvPr/>
        </p:nvGrpSpPr>
        <p:grpSpPr>
          <a:xfrm>
            <a:off x="6066737" y="6610550"/>
            <a:ext cx="3514317" cy="595244"/>
            <a:chOff x="4404545" y="3301592"/>
            <a:chExt cx="782403" cy="129272"/>
          </a:xfrm>
        </p:grpSpPr>
        <p:sp>
          <p:nvSpPr>
            <p:cNvPr id="313" name="Google Shape;313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Flexor carpi ulnaris</a:t>
              </a:r>
              <a:r>
                <a:rPr lang="en-US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3"/>
          <p:cNvGrpSpPr/>
          <p:nvPr/>
        </p:nvGrpSpPr>
        <p:grpSpPr>
          <a:xfrm>
            <a:off x="13207922" y="6610550"/>
            <a:ext cx="3514317" cy="595244"/>
            <a:chOff x="4404545" y="3301592"/>
            <a:chExt cx="782403" cy="129272"/>
          </a:xfrm>
        </p:grpSpPr>
        <p:sp>
          <p:nvSpPr>
            <p:cNvPr id="316" name="Google Shape;316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adductor pollicis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18" name="Google Shape;318;p3"/>
          <p:cNvSpPr txBox="1"/>
          <p:nvPr/>
        </p:nvSpPr>
        <p:spPr>
          <a:xfrm>
            <a:off x="6202998" y="6574600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"/>
          <p:cNvSpPr txBox="1"/>
          <p:nvPr/>
        </p:nvSpPr>
        <p:spPr>
          <a:xfrm>
            <a:off x="9687860" y="659257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"/>
          <p:cNvSpPr txBox="1"/>
          <p:nvPr/>
        </p:nvSpPr>
        <p:spPr>
          <a:xfrm>
            <a:off x="13274437" y="6574600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"/>
          <p:cNvSpPr txBox="1"/>
          <p:nvPr/>
        </p:nvSpPr>
        <p:spPr>
          <a:xfrm>
            <a:off x="2663017" y="6574588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23" name="Google Shape;323;p3"/>
          <p:cNvGrpSpPr/>
          <p:nvPr/>
        </p:nvGrpSpPr>
        <p:grpSpPr>
          <a:xfrm>
            <a:off x="2209016" y="7491898"/>
            <a:ext cx="14507553" cy="1005290"/>
            <a:chOff x="4411970" y="2468673"/>
            <a:chExt cx="747292" cy="167428"/>
          </a:xfrm>
        </p:grpSpPr>
        <p:sp>
          <p:nvSpPr>
            <p:cNvPr id="324" name="Google Shape;324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a band of </a:t>
              </a: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thickened</a:t>
              </a: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deep fascia around tendons that hold them in place?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26" name="Google Shape;326;p3"/>
          <p:cNvSpPr txBox="1"/>
          <p:nvPr/>
        </p:nvSpPr>
        <p:spPr>
          <a:xfrm>
            <a:off x="2466475" y="77490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3"/>
          <p:cNvGrpSpPr/>
          <p:nvPr/>
        </p:nvGrpSpPr>
        <p:grpSpPr>
          <a:xfrm>
            <a:off x="9637326" y="8667950"/>
            <a:ext cx="3514317" cy="595244"/>
            <a:chOff x="4404545" y="3301592"/>
            <a:chExt cx="782403" cy="129272"/>
          </a:xfrm>
        </p:grpSpPr>
        <p:sp>
          <p:nvSpPr>
            <p:cNvPr id="328" name="Google Shape;328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Ulnar tunnel	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0" name="Google Shape;330;p3"/>
          <p:cNvGrpSpPr/>
          <p:nvPr/>
        </p:nvGrpSpPr>
        <p:grpSpPr>
          <a:xfrm>
            <a:off x="2552405" y="8667946"/>
            <a:ext cx="3514317" cy="595244"/>
            <a:chOff x="4404545" y="3301592"/>
            <a:chExt cx="782403" cy="129272"/>
          </a:xfrm>
        </p:grpSpPr>
        <p:sp>
          <p:nvSpPr>
            <p:cNvPr id="331" name="Google Shape;331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     Palmar Aponeurosis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3" name="Google Shape;333;p3"/>
          <p:cNvGrpSpPr/>
          <p:nvPr/>
        </p:nvGrpSpPr>
        <p:grpSpPr>
          <a:xfrm>
            <a:off x="6066737" y="8667950"/>
            <a:ext cx="3514317" cy="595244"/>
            <a:chOff x="4404545" y="3301592"/>
            <a:chExt cx="782403" cy="129272"/>
          </a:xfrm>
        </p:grpSpPr>
        <p:sp>
          <p:nvSpPr>
            <p:cNvPr id="334" name="Google Shape;334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Retinaculum </a:t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6" name="Google Shape;336;p3"/>
          <p:cNvGrpSpPr/>
          <p:nvPr/>
        </p:nvGrpSpPr>
        <p:grpSpPr>
          <a:xfrm>
            <a:off x="13207922" y="8667950"/>
            <a:ext cx="3514317" cy="595244"/>
            <a:chOff x="4404545" y="3301592"/>
            <a:chExt cx="782403" cy="129272"/>
          </a:xfrm>
        </p:grpSpPr>
        <p:sp>
          <p:nvSpPr>
            <p:cNvPr id="337" name="Google Shape;337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Tendon sheah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"/>
          <p:cNvSpPr txBox="1"/>
          <p:nvPr/>
        </p:nvSpPr>
        <p:spPr>
          <a:xfrm>
            <a:off x="6202998" y="86320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"/>
          <p:cNvSpPr txBox="1"/>
          <p:nvPr/>
        </p:nvSpPr>
        <p:spPr>
          <a:xfrm>
            <a:off x="9687860" y="86499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"/>
          <p:cNvSpPr txBox="1"/>
          <p:nvPr/>
        </p:nvSpPr>
        <p:spPr>
          <a:xfrm>
            <a:off x="13274437" y="86320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"/>
          <p:cNvSpPr txBox="1"/>
          <p:nvPr/>
        </p:nvSpPr>
        <p:spPr>
          <a:xfrm>
            <a:off x="2663017" y="86319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"/>
          <p:cNvSpPr txBox="1"/>
          <p:nvPr/>
        </p:nvSpPr>
        <p:spPr>
          <a:xfrm rot="10800000">
            <a:off x="288525" y="9186925"/>
            <a:ext cx="162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Answer Key: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1-A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2-B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3-A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4-B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1072a901160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1072a901160_1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0" name="Google Shape;350;g1072a901160_1_0"/>
          <p:cNvGrpSpPr/>
          <p:nvPr/>
        </p:nvGrpSpPr>
        <p:grpSpPr>
          <a:xfrm>
            <a:off x="9009124" y="3004327"/>
            <a:ext cx="3514317" cy="595244"/>
            <a:chOff x="4404545" y="3301592"/>
            <a:chExt cx="782403" cy="129272"/>
          </a:xfrm>
        </p:grpSpPr>
        <p:sp>
          <p:nvSpPr>
            <p:cNvPr id="351" name="Google Shape;351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closed , closed</a:t>
              </a:r>
              <a:endParaRPr sz="20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2" name="Google Shape;352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3" name="Google Shape;353;g1072a901160_1_0"/>
          <p:cNvGrpSpPr/>
          <p:nvPr/>
        </p:nvGrpSpPr>
        <p:grpSpPr>
          <a:xfrm>
            <a:off x="1890229" y="1713776"/>
            <a:ext cx="14507551" cy="1005276"/>
            <a:chOff x="4411970" y="2468673"/>
            <a:chExt cx="747292" cy="167429"/>
          </a:xfrm>
        </p:grpSpPr>
        <p:sp>
          <p:nvSpPr>
            <p:cNvPr id="354" name="Google Shape;354;g1072a901160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5" name="Google Shape;355;g1072a901160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In Fibrous Flexor (Digital) Sheath the proximal end is ______ and the distal end is______ ?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56" name="Google Shape;356;g1072a901160_1_0"/>
          <p:cNvSpPr txBox="1"/>
          <p:nvPr/>
        </p:nvSpPr>
        <p:spPr>
          <a:xfrm>
            <a:off x="2063690" y="1936263"/>
            <a:ext cx="77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Q5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7" name="Google Shape;357;g1072a901160_1_0"/>
          <p:cNvGrpSpPr/>
          <p:nvPr/>
        </p:nvGrpSpPr>
        <p:grpSpPr>
          <a:xfrm>
            <a:off x="1890229" y="3863932"/>
            <a:ext cx="14507551" cy="1005293"/>
            <a:chOff x="4411970" y="2468673"/>
            <a:chExt cx="747292" cy="167429"/>
          </a:xfrm>
        </p:grpSpPr>
        <p:sp>
          <p:nvSpPr>
            <p:cNvPr id="358" name="Google Shape;358;g1072a901160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9" name="Google Shape;359;g1072a901160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>
                  <a:latin typeface="Comfortaa"/>
                  <a:ea typeface="Comfortaa"/>
                  <a:cs typeface="Comfortaa"/>
                  <a:sym typeface="Comfortaa"/>
                </a:rPr>
                <a:t>Triangular fibrous layer continuous with the palmaris longus tendon and overly the tendons in the palm?</a:t>
              </a:r>
              <a:endParaRPr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0" name="Google Shape;360;g1072a901160_1_0"/>
          <p:cNvGrpSpPr/>
          <p:nvPr/>
        </p:nvGrpSpPr>
        <p:grpSpPr>
          <a:xfrm>
            <a:off x="1980603" y="3004327"/>
            <a:ext cx="3514317" cy="595244"/>
            <a:chOff x="4404545" y="3301592"/>
            <a:chExt cx="782403" cy="129272"/>
          </a:xfrm>
        </p:grpSpPr>
        <p:sp>
          <p:nvSpPr>
            <p:cNvPr id="361" name="Google Shape;361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Closed, open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2" name="Google Shape;362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3" name="Google Shape;363;g1072a901160_1_0"/>
          <p:cNvGrpSpPr/>
          <p:nvPr/>
        </p:nvGrpSpPr>
        <p:grpSpPr>
          <a:xfrm>
            <a:off x="5494861" y="3004327"/>
            <a:ext cx="3514317" cy="595244"/>
            <a:chOff x="4404545" y="3301592"/>
            <a:chExt cx="782403" cy="129272"/>
          </a:xfrm>
        </p:grpSpPr>
        <p:sp>
          <p:nvSpPr>
            <p:cNvPr id="364" name="Google Shape;364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open, closed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5" name="Google Shape;365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66" name="Google Shape;366;g1072a901160_1_0"/>
          <p:cNvGrpSpPr/>
          <p:nvPr/>
        </p:nvGrpSpPr>
        <p:grpSpPr>
          <a:xfrm>
            <a:off x="12523396" y="3004327"/>
            <a:ext cx="3514317" cy="595244"/>
            <a:chOff x="4404545" y="3301592"/>
            <a:chExt cx="782403" cy="129272"/>
          </a:xfrm>
        </p:grpSpPr>
        <p:sp>
          <p:nvSpPr>
            <p:cNvPr id="367" name="Google Shape;367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open , open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8" name="Google Shape;368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69" name="Google Shape;369;g1072a901160_1_0"/>
          <p:cNvSpPr txBox="1"/>
          <p:nvPr/>
        </p:nvSpPr>
        <p:spPr>
          <a:xfrm>
            <a:off x="1980600" y="4059075"/>
            <a:ext cx="77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0" name="Google Shape;370;g1072a901160_1_0"/>
          <p:cNvSpPr txBox="1"/>
          <p:nvPr/>
        </p:nvSpPr>
        <p:spPr>
          <a:xfrm>
            <a:off x="5559052" y="297715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71" name="Google Shape;371;g1072a901160_1_0"/>
          <p:cNvGrpSpPr/>
          <p:nvPr/>
        </p:nvGrpSpPr>
        <p:grpSpPr>
          <a:xfrm>
            <a:off x="1890229" y="5659934"/>
            <a:ext cx="14507551" cy="1005293"/>
            <a:chOff x="4411970" y="2468673"/>
            <a:chExt cx="747292" cy="167429"/>
          </a:xfrm>
        </p:grpSpPr>
        <p:sp>
          <p:nvSpPr>
            <p:cNvPr id="372" name="Google Shape;372;g1072a901160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3" name="Google Shape;373;g1072a901160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The palmar interossei receive nerve supply from?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74" name="Google Shape;374;g1072a901160_1_0"/>
          <p:cNvSpPr txBox="1"/>
          <p:nvPr/>
        </p:nvSpPr>
        <p:spPr>
          <a:xfrm>
            <a:off x="1980600" y="5855075"/>
            <a:ext cx="77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5" name="Google Shape;375;g1072a901160_1_0"/>
          <p:cNvSpPr txBox="1"/>
          <p:nvPr/>
        </p:nvSpPr>
        <p:spPr>
          <a:xfrm>
            <a:off x="9041227" y="297715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6" name="Google Shape;376;g1072a901160_1_0"/>
          <p:cNvSpPr txBox="1"/>
          <p:nvPr/>
        </p:nvSpPr>
        <p:spPr>
          <a:xfrm>
            <a:off x="12523400" y="297587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7" name="Google Shape;377;g1072a901160_1_0"/>
          <p:cNvSpPr txBox="1"/>
          <p:nvPr/>
        </p:nvSpPr>
        <p:spPr>
          <a:xfrm>
            <a:off x="1990677" y="2974613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78" name="Google Shape;378;g1072a901160_1_0"/>
          <p:cNvGrpSpPr/>
          <p:nvPr/>
        </p:nvGrpSpPr>
        <p:grpSpPr>
          <a:xfrm>
            <a:off x="9143962" y="4930127"/>
            <a:ext cx="3514317" cy="595244"/>
            <a:chOff x="4404545" y="3301592"/>
            <a:chExt cx="782403" cy="129272"/>
          </a:xfrm>
        </p:grpSpPr>
        <p:sp>
          <p:nvSpPr>
            <p:cNvPr id="379" name="Google Shape;379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Palmaris longus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0" name="Google Shape;380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1" name="Google Shape;381;g1072a901160_1_0"/>
          <p:cNvGrpSpPr/>
          <p:nvPr/>
        </p:nvGrpSpPr>
        <p:grpSpPr>
          <a:xfrm>
            <a:off x="2115441" y="4930127"/>
            <a:ext cx="3514317" cy="595244"/>
            <a:chOff x="4404545" y="3301592"/>
            <a:chExt cx="782403" cy="129272"/>
          </a:xfrm>
        </p:grpSpPr>
        <p:sp>
          <p:nvSpPr>
            <p:cNvPr id="382" name="Google Shape;382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flexor </a:t>
              </a: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retinaculum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3" name="Google Shape;383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4" name="Google Shape;384;g1072a901160_1_0"/>
          <p:cNvGrpSpPr/>
          <p:nvPr/>
        </p:nvGrpSpPr>
        <p:grpSpPr>
          <a:xfrm>
            <a:off x="5629698" y="4930127"/>
            <a:ext cx="3514317" cy="595244"/>
            <a:chOff x="4404545" y="3301592"/>
            <a:chExt cx="782403" cy="129272"/>
          </a:xfrm>
        </p:grpSpPr>
        <p:sp>
          <p:nvSpPr>
            <p:cNvPr id="385" name="Google Shape;385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Palmar Aponeurosis 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6" name="Google Shape;386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7" name="Google Shape;387;g1072a901160_1_0"/>
          <p:cNvGrpSpPr/>
          <p:nvPr/>
        </p:nvGrpSpPr>
        <p:grpSpPr>
          <a:xfrm>
            <a:off x="12658233" y="4930127"/>
            <a:ext cx="3514317" cy="595244"/>
            <a:chOff x="4404545" y="3301592"/>
            <a:chExt cx="782403" cy="129272"/>
          </a:xfrm>
        </p:grpSpPr>
        <p:sp>
          <p:nvSpPr>
            <p:cNvPr id="388" name="Google Shape;388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Bicipital aponeurosis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9" name="Google Shape;389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90" name="Google Shape;390;g1072a901160_1_0"/>
          <p:cNvSpPr txBox="1"/>
          <p:nvPr/>
        </p:nvSpPr>
        <p:spPr>
          <a:xfrm>
            <a:off x="5693889" y="494897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g1072a901160_1_0"/>
          <p:cNvSpPr txBox="1"/>
          <p:nvPr/>
        </p:nvSpPr>
        <p:spPr>
          <a:xfrm>
            <a:off x="9186064" y="490295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g1072a901160_1_0"/>
          <p:cNvSpPr txBox="1"/>
          <p:nvPr/>
        </p:nvSpPr>
        <p:spPr>
          <a:xfrm>
            <a:off x="12678238" y="494897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3" name="Google Shape;393;g1072a901160_1_0"/>
          <p:cNvSpPr txBox="1"/>
          <p:nvPr/>
        </p:nvSpPr>
        <p:spPr>
          <a:xfrm>
            <a:off x="2201714" y="4900413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4" name="Google Shape;394;g1072a901160_1_0"/>
          <p:cNvGrpSpPr/>
          <p:nvPr/>
        </p:nvGrpSpPr>
        <p:grpSpPr>
          <a:xfrm>
            <a:off x="9143962" y="6744702"/>
            <a:ext cx="3514317" cy="595244"/>
            <a:chOff x="4404545" y="3301592"/>
            <a:chExt cx="782403" cy="129272"/>
          </a:xfrm>
        </p:grpSpPr>
        <p:sp>
          <p:nvSpPr>
            <p:cNvPr id="395" name="Google Shape;395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Deep branch of ulnar nerve </a:t>
              </a:r>
              <a:endParaRPr sz="1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6" name="Google Shape;396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7" name="Google Shape;397;g1072a901160_1_0"/>
          <p:cNvGrpSpPr/>
          <p:nvPr/>
        </p:nvGrpSpPr>
        <p:grpSpPr>
          <a:xfrm>
            <a:off x="2115441" y="6744702"/>
            <a:ext cx="3514317" cy="595244"/>
            <a:chOff x="4404545" y="3301592"/>
            <a:chExt cx="782403" cy="129272"/>
          </a:xfrm>
        </p:grpSpPr>
        <p:sp>
          <p:nvSpPr>
            <p:cNvPr id="398" name="Google Shape;398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radial nerve </a:t>
              </a:r>
              <a:endParaRPr sz="20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9" name="Google Shape;399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0" name="Google Shape;400;g1072a901160_1_0"/>
          <p:cNvGrpSpPr/>
          <p:nvPr/>
        </p:nvGrpSpPr>
        <p:grpSpPr>
          <a:xfrm>
            <a:off x="5629698" y="6744702"/>
            <a:ext cx="3514317" cy="595244"/>
            <a:chOff x="4404545" y="3301592"/>
            <a:chExt cx="782403" cy="129272"/>
          </a:xfrm>
        </p:grpSpPr>
        <p:sp>
          <p:nvSpPr>
            <p:cNvPr id="401" name="Google Shape;401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 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2" name="Google Shape;402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3" name="Google Shape;403;g1072a901160_1_0"/>
          <p:cNvGrpSpPr/>
          <p:nvPr/>
        </p:nvGrpSpPr>
        <p:grpSpPr>
          <a:xfrm>
            <a:off x="12658233" y="6744702"/>
            <a:ext cx="3514317" cy="595244"/>
            <a:chOff x="4404545" y="3301592"/>
            <a:chExt cx="782403" cy="129272"/>
          </a:xfrm>
        </p:grpSpPr>
        <p:sp>
          <p:nvSpPr>
            <p:cNvPr id="404" name="Google Shape;404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Brachial nerve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5" name="Google Shape;405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06" name="Google Shape;406;g1072a901160_1_0"/>
          <p:cNvSpPr txBox="1"/>
          <p:nvPr/>
        </p:nvSpPr>
        <p:spPr>
          <a:xfrm>
            <a:off x="5693889" y="671752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7" name="Google Shape;407;g1072a901160_1_0"/>
          <p:cNvSpPr txBox="1"/>
          <p:nvPr/>
        </p:nvSpPr>
        <p:spPr>
          <a:xfrm>
            <a:off x="9186064" y="671752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8" name="Google Shape;408;g1072a901160_1_0"/>
          <p:cNvSpPr txBox="1"/>
          <p:nvPr/>
        </p:nvSpPr>
        <p:spPr>
          <a:xfrm>
            <a:off x="12706513" y="671500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9" name="Google Shape;409;g1072a901160_1_0"/>
          <p:cNvSpPr txBox="1"/>
          <p:nvPr/>
        </p:nvSpPr>
        <p:spPr>
          <a:xfrm>
            <a:off x="2125514" y="6714988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10" name="Google Shape;410;g1072a901160_1_0"/>
          <p:cNvGrpSpPr/>
          <p:nvPr/>
        </p:nvGrpSpPr>
        <p:grpSpPr>
          <a:xfrm>
            <a:off x="1890229" y="7551839"/>
            <a:ext cx="14507551" cy="1005276"/>
            <a:chOff x="4411970" y="2468673"/>
            <a:chExt cx="747292" cy="167429"/>
          </a:xfrm>
        </p:grpSpPr>
        <p:sp>
          <p:nvSpPr>
            <p:cNvPr id="411" name="Google Shape;411;g1072a901160_1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00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</a:t>
              </a:r>
              <a:r>
                <a:rPr b="1" lang="en-US" sz="2000">
                  <a:latin typeface="Comfortaa"/>
                  <a:ea typeface="Comfortaa"/>
                  <a:cs typeface="Comfortaa"/>
                  <a:sym typeface="Comfortaa"/>
                </a:rPr>
                <a:t>8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2" name="Google Shape;412;g1072a901160_1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	The lateral two lumbrical muscles are supplied by?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3" name="Google Shape;413;g1072a901160_1_0"/>
          <p:cNvGrpSpPr/>
          <p:nvPr/>
        </p:nvGrpSpPr>
        <p:grpSpPr>
          <a:xfrm>
            <a:off x="9168724" y="8603927"/>
            <a:ext cx="3514317" cy="595244"/>
            <a:chOff x="4404545" y="3301592"/>
            <a:chExt cx="782403" cy="129272"/>
          </a:xfrm>
        </p:grpSpPr>
        <p:sp>
          <p:nvSpPr>
            <p:cNvPr id="414" name="Google Shape;414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Superficial branch of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the ulnar nerve </a:t>
              </a:r>
              <a:endParaRPr sz="1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5" name="Google Shape;415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6" name="Google Shape;416;g1072a901160_1_0"/>
          <p:cNvGrpSpPr/>
          <p:nvPr/>
        </p:nvGrpSpPr>
        <p:grpSpPr>
          <a:xfrm>
            <a:off x="2140203" y="8603927"/>
            <a:ext cx="3514317" cy="595244"/>
            <a:chOff x="4404545" y="3301592"/>
            <a:chExt cx="782403" cy="129272"/>
          </a:xfrm>
        </p:grpSpPr>
        <p:sp>
          <p:nvSpPr>
            <p:cNvPr id="417" name="Google Shape;417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4572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Deep branch of ulnar nerve</a:t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8" name="Google Shape;418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9" name="Google Shape;419;g1072a901160_1_0"/>
          <p:cNvGrpSpPr/>
          <p:nvPr/>
        </p:nvGrpSpPr>
        <p:grpSpPr>
          <a:xfrm>
            <a:off x="12682996" y="8603927"/>
            <a:ext cx="3514317" cy="595244"/>
            <a:chOff x="4404545" y="3301592"/>
            <a:chExt cx="782403" cy="129272"/>
          </a:xfrm>
        </p:grpSpPr>
        <p:sp>
          <p:nvSpPr>
            <p:cNvPr id="420" name="Google Shape;420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axillary nerve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1" name="Google Shape;421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22" name="Google Shape;422;g1072a901160_1_0"/>
          <p:cNvSpPr txBox="1"/>
          <p:nvPr/>
        </p:nvSpPr>
        <p:spPr>
          <a:xfrm>
            <a:off x="5718652" y="857675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23" name="Google Shape;423;g1072a901160_1_0"/>
          <p:cNvGrpSpPr/>
          <p:nvPr/>
        </p:nvGrpSpPr>
        <p:grpSpPr>
          <a:xfrm>
            <a:off x="5654461" y="8603927"/>
            <a:ext cx="3514317" cy="595244"/>
            <a:chOff x="4404545" y="3301592"/>
            <a:chExt cx="782403" cy="129272"/>
          </a:xfrm>
        </p:grpSpPr>
        <p:sp>
          <p:nvSpPr>
            <p:cNvPr id="424" name="Google Shape;424;g1072a901160_1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digital branches of</a:t>
              </a:r>
              <a:endPara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the median nerve</a:t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5" name="Google Shape;425;g1072a901160_1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26" name="Google Shape;426;g1072a901160_1_0"/>
          <p:cNvSpPr txBox="1"/>
          <p:nvPr/>
        </p:nvSpPr>
        <p:spPr>
          <a:xfrm>
            <a:off x="9287027" y="8576750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7" name="Google Shape;427;g1072a901160_1_0"/>
          <p:cNvSpPr txBox="1"/>
          <p:nvPr/>
        </p:nvSpPr>
        <p:spPr>
          <a:xfrm>
            <a:off x="12807475" y="857422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8" name="Google Shape;428;g1072a901160_1_0"/>
          <p:cNvSpPr txBox="1"/>
          <p:nvPr/>
        </p:nvSpPr>
        <p:spPr>
          <a:xfrm>
            <a:off x="2150277" y="8574213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9" name="Google Shape;429;g1072a901160_1_0"/>
          <p:cNvSpPr txBox="1"/>
          <p:nvPr/>
        </p:nvSpPr>
        <p:spPr>
          <a:xfrm>
            <a:off x="5718639" y="8540875"/>
            <a:ext cx="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0" name="Google Shape;430;g1072a901160_1_0"/>
          <p:cNvSpPr txBox="1"/>
          <p:nvPr/>
        </p:nvSpPr>
        <p:spPr>
          <a:xfrm rot="10800000">
            <a:off x="288525" y="9186925"/>
            <a:ext cx="162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Answer Key: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5-A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6-B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7-C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8-B</a:t>
            </a:r>
            <a:endParaRPr sz="12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969600" y="2732025"/>
            <a:ext cx="83091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➔ Describe the anatomy of the deep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fascia of the wrist &amp; hand (flexor &amp;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extensor retinaculae &amp; palmar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aponeurosis)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➔ List the structures passing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superficial &amp; deep to flexor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retinaculum.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6426450" y="790375"/>
            <a:ext cx="543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objectives 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8916950" y="3384050"/>
            <a:ext cx="9750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➔ Describe the anatomy of the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insertion of long flexor &amp; extensor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tendons.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➔ Describe the anatomy of the small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muscles of the hand (origin,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insertion action &amp; nerve supply)</a:t>
            </a:r>
            <a:endParaRPr/>
          </a:p>
        </p:txBody>
      </p:sp>
      <p:cxnSp>
        <p:nvCxnSpPr>
          <p:cNvPr id="70" name="Google Shape;70;p2"/>
          <p:cNvCxnSpPr/>
          <p:nvPr/>
        </p:nvCxnSpPr>
        <p:spPr>
          <a:xfrm>
            <a:off x="8586850" y="2310575"/>
            <a:ext cx="16500" cy="563730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52959" y="5106655"/>
            <a:ext cx="1039163" cy="518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36" name="Google Shape;436;p5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7" name="Google Shape;437;p5"/>
          <p:cNvSpPr txBox="1"/>
          <p:nvPr/>
        </p:nvSpPr>
        <p:spPr>
          <a:xfrm>
            <a:off x="743467" y="5876700"/>
            <a:ext cx="3624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38" name="Google Shape;438;p5"/>
          <p:cNvGrpSpPr/>
          <p:nvPr/>
        </p:nvGrpSpPr>
        <p:grpSpPr>
          <a:xfrm>
            <a:off x="387919" y="9236905"/>
            <a:ext cx="1123783" cy="785323"/>
            <a:chOff x="5156931" y="2922194"/>
            <a:chExt cx="324699" cy="347611"/>
          </a:xfrm>
        </p:grpSpPr>
        <p:sp>
          <p:nvSpPr>
            <p:cNvPr id="439" name="Google Shape;439;p5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5"/>
          <p:cNvSpPr txBox="1"/>
          <p:nvPr/>
        </p:nvSpPr>
        <p:spPr>
          <a:xfrm>
            <a:off x="1847850" y="9625934"/>
            <a:ext cx="4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6" name="Google Shape;456;p5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8" name="Google Shape;458;p5"/>
          <p:cNvSpPr txBox="1"/>
          <p:nvPr/>
        </p:nvSpPr>
        <p:spPr>
          <a:xfrm>
            <a:off x="4183729" y="5870588"/>
            <a:ext cx="3000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"/>
          <p:cNvSpPr txBox="1"/>
          <p:nvPr/>
        </p:nvSpPr>
        <p:spPr>
          <a:xfrm>
            <a:off x="11311926" y="5779600"/>
            <a:ext cx="3857400" cy="434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0" name="Google Shape;460;p5"/>
          <p:cNvSpPr txBox="1"/>
          <p:nvPr/>
        </p:nvSpPr>
        <p:spPr>
          <a:xfrm>
            <a:off x="13137056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"/>
          <p:cNvSpPr txBox="1"/>
          <p:nvPr/>
        </p:nvSpPr>
        <p:spPr>
          <a:xfrm>
            <a:off x="14752175" y="5773500"/>
            <a:ext cx="3483300" cy="4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Saleh Aldeligan</a:t>
            </a:r>
            <a:endParaRPr sz="20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2" name="Google Shape;462;p5"/>
          <p:cNvSpPr txBox="1"/>
          <p:nvPr/>
        </p:nvSpPr>
        <p:spPr>
          <a:xfrm>
            <a:off x="5165850" y="9349801"/>
            <a:ext cx="79563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sz="1700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05ccd5a51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05ccd5a515_0_6"/>
          <p:cNvSpPr txBox="1"/>
          <p:nvPr/>
        </p:nvSpPr>
        <p:spPr>
          <a:xfrm>
            <a:off x="286300" y="2786063"/>
            <a:ext cx="899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Flexor and Extensor </a:t>
            </a:r>
            <a:r>
              <a:rPr lang="en-US" sz="36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Retinacula </a:t>
            </a:r>
            <a:r>
              <a:rPr lang="en-US" sz="36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3600">
              <a:solidFill>
                <a:srgbClr val="BF9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Bands of Deep Fascia at the Wrist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g105ccd5a515_0_6"/>
          <p:cNvSpPr/>
          <p:nvPr/>
        </p:nvSpPr>
        <p:spPr>
          <a:xfrm>
            <a:off x="11112850" y="8131325"/>
            <a:ext cx="3066300" cy="1711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Hold the long flexor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g105ccd5a515_0_6"/>
          <p:cNvSpPr/>
          <p:nvPr/>
        </p:nvSpPr>
        <p:spPr>
          <a:xfrm>
            <a:off x="15201250" y="8131325"/>
            <a:ext cx="2871000" cy="1711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extensor tendons at the wrist in position.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g105ccd5a515_0_6"/>
          <p:cNvSpPr/>
          <p:nvPr/>
        </p:nvSpPr>
        <p:spPr>
          <a:xfrm>
            <a:off x="13157050" y="6546425"/>
            <a:ext cx="2871000" cy="873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function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1" name="Google Shape;81;g105ccd5a515_0_6"/>
          <p:cNvCxnSpPr>
            <a:stCxn id="80" idx="2"/>
            <a:endCxn id="78" idx="0"/>
          </p:cNvCxnSpPr>
          <p:nvPr/>
        </p:nvCxnSpPr>
        <p:spPr>
          <a:xfrm rot="5400000">
            <a:off x="13263400" y="6802175"/>
            <a:ext cx="711900" cy="1946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g105ccd5a515_0_6"/>
          <p:cNvCxnSpPr>
            <a:stCxn id="80" idx="2"/>
            <a:endCxn id="79" idx="0"/>
          </p:cNvCxnSpPr>
          <p:nvPr/>
        </p:nvCxnSpPr>
        <p:spPr>
          <a:xfrm flipH="1" rot="-5400000">
            <a:off x="15258700" y="6753275"/>
            <a:ext cx="711900" cy="2044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g105ccd5a515_0_6"/>
          <p:cNvSpPr txBox="1"/>
          <p:nvPr/>
        </p:nvSpPr>
        <p:spPr>
          <a:xfrm>
            <a:off x="4982100" y="790375"/>
            <a:ext cx="832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Retinacula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g105ccd5a515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75" y="5640988"/>
            <a:ext cx="4696896" cy="46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05ccd5a515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3084" y="5817200"/>
            <a:ext cx="5667366" cy="4250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Google Shape;86;g105ccd5a515_0_6"/>
          <p:cNvGraphicFramePr/>
          <p:nvPr/>
        </p:nvGraphicFramePr>
        <p:xfrm>
          <a:off x="11261700" y="236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{2AC98923-76BB-4B56-B744-5EC6B7FB9EEA}</a:tableStyleId>
              </a:tblPr>
              <a:tblGrid>
                <a:gridCol w="2168850"/>
                <a:gridCol w="4388275"/>
              </a:tblGrid>
              <a:tr h="126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Attachment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Retinaculum</a:t>
                      </a:r>
                      <a:endParaRPr b="1" sz="1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126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Medially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Both attach to Pisiform &amp; Hook of Hamate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126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Laterally</a:t>
                      </a: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     </a:t>
                      </a:r>
                      <a:r>
                        <a:rPr b="1" lang="en-US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Tubercle of</a:t>
                      </a:r>
                      <a:endParaRPr b="1"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Scaphoid &amp; Trapezium</a:t>
                      </a:r>
                      <a:endParaRPr b="1"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87" name="Google Shape;87;g105ccd5a515_0_6"/>
          <p:cNvCxnSpPr/>
          <p:nvPr/>
        </p:nvCxnSpPr>
        <p:spPr>
          <a:xfrm>
            <a:off x="15624700" y="2374775"/>
            <a:ext cx="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g105ccd5a515_0_6"/>
          <p:cNvCxnSpPr/>
          <p:nvPr/>
        </p:nvCxnSpPr>
        <p:spPr>
          <a:xfrm>
            <a:off x="15624700" y="4886400"/>
            <a:ext cx="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g105ccd5a515_0_6"/>
          <p:cNvSpPr txBox="1"/>
          <p:nvPr/>
        </p:nvSpPr>
        <p:spPr>
          <a:xfrm>
            <a:off x="15624700" y="2796125"/>
            <a:ext cx="2194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Comfortaa"/>
                <a:ea typeface="Comfortaa"/>
                <a:cs typeface="Comfortaa"/>
                <a:sym typeface="Comfortaa"/>
              </a:rPr>
              <a:t>Extensor Retinaculum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g105ccd5a515_0_6"/>
          <p:cNvSpPr txBox="1"/>
          <p:nvPr/>
        </p:nvSpPr>
        <p:spPr>
          <a:xfrm>
            <a:off x="15620050" y="5157425"/>
            <a:ext cx="219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mfortaa"/>
                <a:ea typeface="Comfortaa"/>
                <a:cs typeface="Comfortaa"/>
                <a:sym typeface="Comfortaa"/>
              </a:rPr>
              <a:t>Distal end of Radius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05ccd5a515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05ccd5a515_0_10"/>
          <p:cNvSpPr txBox="1"/>
          <p:nvPr/>
        </p:nvSpPr>
        <p:spPr>
          <a:xfrm>
            <a:off x="1677000" y="497025"/>
            <a:ext cx="1520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Structures Superficial to Flexor Retinaculum: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g105ccd5a515_0_10"/>
          <p:cNvSpPr txBox="1"/>
          <p:nvPr/>
        </p:nvSpPr>
        <p:spPr>
          <a:xfrm>
            <a:off x="2949113" y="2154400"/>
            <a:ext cx="7625700" cy="2893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From Medial to Lateral: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1. Tendon of Flexor carpi ulnaris</a:t>
            </a:r>
            <a:endParaRPr sz="22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2. Ulnar nerve</a:t>
            </a:r>
            <a:endParaRPr sz="22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85200C"/>
                </a:solidFill>
                <a:latin typeface="Comfortaa"/>
                <a:ea typeface="Comfortaa"/>
                <a:cs typeface="Comfortaa"/>
                <a:sym typeface="Comfortaa"/>
              </a:rPr>
              <a:t>3. Ulnar artery</a:t>
            </a:r>
            <a:endParaRPr sz="2200">
              <a:solidFill>
                <a:srgbClr val="85200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4. Palmar cutaneous branch of ulnar nerve</a:t>
            </a:r>
            <a:endParaRPr sz="2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5. Palmaris longus tendon</a:t>
            </a:r>
            <a:endParaRPr sz="22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6. Palmar cutaneous branch of median nerve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8" name="Google Shape;98;g105ccd5a51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607" y="5108524"/>
            <a:ext cx="8952600" cy="507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g105ccd5a515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1201" y="5108525"/>
            <a:ext cx="5107500" cy="517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g105ccd5a515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8011" y="1229400"/>
            <a:ext cx="4477800" cy="3879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1" name="Google Shape;101;g105ccd5a515_0_10"/>
          <p:cNvCxnSpPr/>
          <p:nvPr/>
        </p:nvCxnSpPr>
        <p:spPr>
          <a:xfrm>
            <a:off x="2361125" y="4871900"/>
            <a:ext cx="8213700" cy="123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g105ccd5a515_0_10"/>
          <p:cNvCxnSpPr/>
          <p:nvPr/>
        </p:nvCxnSpPr>
        <p:spPr>
          <a:xfrm rot="10800000">
            <a:off x="12666738" y="1324913"/>
            <a:ext cx="24600" cy="88635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g105ccd5a515_0_10"/>
          <p:cNvSpPr/>
          <p:nvPr/>
        </p:nvSpPr>
        <p:spPr>
          <a:xfrm>
            <a:off x="3654325" y="2228650"/>
            <a:ext cx="507900" cy="40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05ccd5a515_0_10"/>
          <p:cNvSpPr/>
          <p:nvPr/>
        </p:nvSpPr>
        <p:spPr>
          <a:xfrm>
            <a:off x="7995550" y="6159600"/>
            <a:ext cx="2368500" cy="813000"/>
          </a:xfrm>
          <a:prstGeom prst="rect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05ccd5a515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05ccd5a515_0_18"/>
          <p:cNvSpPr txBox="1"/>
          <p:nvPr/>
        </p:nvSpPr>
        <p:spPr>
          <a:xfrm>
            <a:off x="6426450" y="790375"/>
            <a:ext cx="543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Carpal Tunnel 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105ccd5a515_0_18"/>
          <p:cNvSpPr txBox="1"/>
          <p:nvPr/>
        </p:nvSpPr>
        <p:spPr>
          <a:xfrm>
            <a:off x="893575" y="2411475"/>
            <a:ext cx="8079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Formed from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Concave anterior surface of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the carpu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s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(carpal bones) and the carpus is covered by </a:t>
            </a: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Flexor Retinaculum.</a:t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g105ccd5a515_0_18"/>
          <p:cNvSpPr txBox="1"/>
          <p:nvPr/>
        </p:nvSpPr>
        <p:spPr>
          <a:xfrm>
            <a:off x="817375" y="3966850"/>
            <a:ext cx="705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Contents: (From Medial to Lateral) : 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g105ccd5a515_0_18"/>
          <p:cNvSpPr txBox="1"/>
          <p:nvPr/>
        </p:nvSpPr>
        <p:spPr>
          <a:xfrm>
            <a:off x="893575" y="4648200"/>
            <a:ext cx="6585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● Tendons of flexor digitorum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superficialis &amp; profundus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● Median Nerve</a:t>
            </a:r>
            <a:endParaRPr sz="22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● Tendon of flexor Pollicis Longus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● (Flexor carpi radialis)</a:t>
            </a:r>
            <a:endParaRPr sz="2200">
              <a:solidFill>
                <a:srgbClr val="6FA8D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Note the flexor carpi radialis is in between</a:t>
            </a:r>
            <a:endParaRPr sz="22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brackets because it has a special</a:t>
            </a:r>
            <a:endParaRPr sz="22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compartment in the fascia</a:t>
            </a:r>
            <a:endParaRPr sz="22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4" name="Google Shape;114;g105ccd5a515_0_18"/>
          <p:cNvCxnSpPr/>
          <p:nvPr/>
        </p:nvCxnSpPr>
        <p:spPr>
          <a:xfrm flipH="1">
            <a:off x="8335975" y="2472675"/>
            <a:ext cx="24600" cy="61818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5" name="Google Shape;115;g105ccd5a515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1350" y="2435003"/>
            <a:ext cx="9010625" cy="625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05ccd5a515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05ccd5a515_0_22"/>
          <p:cNvSpPr txBox="1"/>
          <p:nvPr/>
        </p:nvSpPr>
        <p:spPr>
          <a:xfrm>
            <a:off x="4404325" y="712750"/>
            <a:ext cx="1097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Carpal Tunnel syndrome 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g105ccd5a515_0_22"/>
          <p:cNvSpPr/>
          <p:nvPr/>
        </p:nvSpPr>
        <p:spPr>
          <a:xfrm>
            <a:off x="443775" y="2950075"/>
            <a:ext cx="5447100" cy="1511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Compression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of the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median</a:t>
            </a:r>
            <a:endParaRPr b="1"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nerve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within the carpal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tunnel.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g105ccd5a515_0_22"/>
          <p:cNvSpPr/>
          <p:nvPr/>
        </p:nvSpPr>
        <p:spPr>
          <a:xfrm>
            <a:off x="9979400" y="2399325"/>
            <a:ext cx="5447100" cy="1138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Manifestations</a:t>
            </a:r>
            <a:r>
              <a:rPr lang="en-US"/>
              <a:t>:</a:t>
            </a:r>
            <a:endParaRPr/>
          </a:p>
        </p:txBody>
      </p:sp>
      <p:sp>
        <p:nvSpPr>
          <p:cNvPr id="124" name="Google Shape;124;g105ccd5a515_0_22"/>
          <p:cNvSpPr/>
          <p:nvPr/>
        </p:nvSpPr>
        <p:spPr>
          <a:xfrm>
            <a:off x="13134600" y="4100725"/>
            <a:ext cx="4908600" cy="5484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Weakness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or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atrophy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of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thenar muscles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Ape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Hand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).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● Inability to </a:t>
            </a:r>
            <a:r>
              <a:rPr b="1"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Oppose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the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thumb.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25" name="Google Shape;125;g105ccd5a515_0_22"/>
          <p:cNvSpPr/>
          <p:nvPr/>
        </p:nvSpPr>
        <p:spPr>
          <a:xfrm>
            <a:off x="7435825" y="4100725"/>
            <a:ext cx="4908600" cy="5484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Burning pain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(pins and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needles) in the l</a:t>
            </a:r>
            <a:r>
              <a:rPr lang="en-US" sz="2200" u="sng">
                <a:latin typeface="Comfortaa"/>
                <a:ea typeface="Comfortaa"/>
                <a:cs typeface="Comfortaa"/>
                <a:sym typeface="Comfortaa"/>
              </a:rPr>
              <a:t>ateral</a:t>
            </a:r>
            <a:endParaRPr sz="22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latin typeface="Comfortaa"/>
                <a:ea typeface="Comfortaa"/>
                <a:cs typeface="Comfortaa"/>
                <a:sym typeface="Comfortaa"/>
              </a:rPr>
              <a:t>three and half fingers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paresthesia over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thenar eminence?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Because NO Sensory </a:t>
            </a:r>
            <a:r>
              <a:rPr lang="en-US" sz="22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changes over the Palm </a:t>
            </a:r>
            <a:r>
              <a:rPr lang="en-US" sz="2200">
                <a:solidFill>
                  <a:srgbClr val="0E2A47"/>
                </a:solidFill>
                <a:latin typeface="Comfortaa"/>
                <a:ea typeface="Comfortaa"/>
                <a:cs typeface="Comfortaa"/>
                <a:sym typeface="Comfortaa"/>
              </a:rPr>
              <a:t>as the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Palmer Cutaneous Branch</a:t>
            </a:r>
            <a:r>
              <a:rPr lang="en-US" sz="2200">
                <a:solidFill>
                  <a:srgbClr val="0E2A4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 u="sng">
                <a:solidFill>
                  <a:srgbClr val="0E2A47"/>
                </a:solidFill>
                <a:latin typeface="Comfortaa"/>
                <a:ea typeface="Comfortaa"/>
                <a:cs typeface="Comfortaa"/>
                <a:sym typeface="Comfortaa"/>
              </a:rPr>
              <a:t>Decenceds in front of Flexor Retinaculum</a:t>
            </a:r>
            <a:r>
              <a:rPr lang="en-US" sz="2200">
                <a:solidFill>
                  <a:srgbClr val="0E2A47"/>
                </a:solidFill>
                <a:latin typeface="Comfortaa"/>
                <a:ea typeface="Comfortaa"/>
                <a:cs typeface="Comfortaa"/>
                <a:sym typeface="Comfortaa"/>
              </a:rPr>
              <a:t> to supply skin of Palmer, so it doesn’t enter the Carpal Tunnel.</a:t>
            </a:r>
            <a:endParaRPr sz="2200">
              <a:solidFill>
                <a:srgbClr val="0E2A4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26" name="Google Shape;126;g105ccd5a515_0_22"/>
          <p:cNvCxnSpPr>
            <a:stCxn id="123" idx="2"/>
            <a:endCxn id="125" idx="0"/>
          </p:cNvCxnSpPr>
          <p:nvPr/>
        </p:nvCxnSpPr>
        <p:spPr>
          <a:xfrm rot="5400000">
            <a:off x="11015150" y="2412825"/>
            <a:ext cx="562800" cy="2812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g105ccd5a515_0_22"/>
          <p:cNvCxnSpPr>
            <a:stCxn id="123" idx="2"/>
            <a:endCxn id="124" idx="0"/>
          </p:cNvCxnSpPr>
          <p:nvPr/>
        </p:nvCxnSpPr>
        <p:spPr>
          <a:xfrm flipH="1" rot="-5400000">
            <a:off x="13864550" y="2376225"/>
            <a:ext cx="562800" cy="28860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" name="Google Shape;128;g105ccd5a515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250" y="4572000"/>
            <a:ext cx="5965500" cy="552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g105ccd5a515_0_22"/>
          <p:cNvSpPr/>
          <p:nvPr/>
        </p:nvSpPr>
        <p:spPr>
          <a:xfrm>
            <a:off x="1040475" y="2607325"/>
            <a:ext cx="1566900" cy="734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</a:t>
            </a:r>
            <a:r>
              <a:rPr lang="en-US" sz="2800"/>
              <a:t>auses: 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05ccd5a515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05ccd5a515_0_26"/>
          <p:cNvSpPr txBox="1"/>
          <p:nvPr/>
        </p:nvSpPr>
        <p:spPr>
          <a:xfrm>
            <a:off x="6426450" y="790375"/>
            <a:ext cx="707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Palmar Aponeurosis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g105ccd5a515_0_26"/>
          <p:cNvSpPr/>
          <p:nvPr/>
        </p:nvSpPr>
        <p:spPr>
          <a:xfrm>
            <a:off x="770250" y="2387088"/>
            <a:ext cx="8532000" cy="13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● </a:t>
            </a:r>
            <a:r>
              <a:rPr b="1" lang="en-US" sz="1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The thickened deep fascia of the palm</a:t>
            </a:r>
            <a:endParaRPr b="1" sz="19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● It is in triangular in shape, occupies the central area of the palm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105ccd5a515_0_26"/>
          <p:cNvSpPr/>
          <p:nvPr/>
        </p:nvSpPr>
        <p:spPr>
          <a:xfrm>
            <a:off x="1346500" y="2090125"/>
            <a:ext cx="2276700" cy="660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bout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g105ccd5a515_0_26"/>
          <p:cNvSpPr/>
          <p:nvPr/>
        </p:nvSpPr>
        <p:spPr>
          <a:xfrm>
            <a:off x="770250" y="4455725"/>
            <a:ext cx="4896300" cy="512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1. Firmly attached to the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overlying skin and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improves the grip.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2. Protects the underlying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tendons, vessels &amp;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nerves.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3. Gives origin to palmaris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brevis muscle.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g105ccd5a515_0_26"/>
          <p:cNvSpPr/>
          <p:nvPr/>
        </p:nvSpPr>
        <p:spPr>
          <a:xfrm>
            <a:off x="1346500" y="4044025"/>
            <a:ext cx="2276700" cy="660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Functions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g105ccd5a515_0_26"/>
          <p:cNvSpPr/>
          <p:nvPr/>
        </p:nvSpPr>
        <p:spPr>
          <a:xfrm>
            <a:off x="9332451" y="3582325"/>
            <a:ext cx="2302500" cy="923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It Has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g105ccd5a515_0_26"/>
          <p:cNvSpPr/>
          <p:nvPr/>
        </p:nvSpPr>
        <p:spPr>
          <a:xfrm>
            <a:off x="8276950" y="4815200"/>
            <a:ext cx="3358200" cy="2827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E69138"/>
                </a:solidFill>
                <a:latin typeface="Comfortaa"/>
                <a:ea typeface="Comfortaa"/>
                <a:cs typeface="Comfortaa"/>
                <a:sym typeface="Comfortaa"/>
              </a:rPr>
              <a:t>1. Apex: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attached to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distal border</a:t>
            </a:r>
            <a:endParaRPr b="1"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of flexor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retinaculum and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receives the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insertion of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palmaris longus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tendon.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g105ccd5a515_0_26"/>
          <p:cNvSpPr/>
          <p:nvPr/>
        </p:nvSpPr>
        <p:spPr>
          <a:xfrm>
            <a:off x="8276950" y="8124900"/>
            <a:ext cx="3358200" cy="21621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2. Base:</a:t>
            </a: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divides at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 bases of the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fingers into four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slips that pass into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the fingers.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3" name="Google Shape;143;g105ccd5a515_0_26"/>
          <p:cNvCxnSpPr>
            <a:stCxn id="140" idx="3"/>
            <a:endCxn id="142" idx="3"/>
          </p:cNvCxnSpPr>
          <p:nvPr/>
        </p:nvCxnSpPr>
        <p:spPr>
          <a:xfrm>
            <a:off x="11634951" y="4044025"/>
            <a:ext cx="600" cy="51618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g105ccd5a515_0_26"/>
          <p:cNvCxnSpPr>
            <a:stCxn id="140" idx="3"/>
            <a:endCxn id="141" idx="3"/>
          </p:cNvCxnSpPr>
          <p:nvPr/>
        </p:nvCxnSpPr>
        <p:spPr>
          <a:xfrm>
            <a:off x="11634951" y="4044025"/>
            <a:ext cx="600" cy="21852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" name="Google Shape;145;g105ccd5a515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2876" y="3963188"/>
            <a:ext cx="5615126" cy="6114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105ccd5a515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05ccd5a515_0_14"/>
          <p:cNvSpPr txBox="1"/>
          <p:nvPr/>
        </p:nvSpPr>
        <p:spPr>
          <a:xfrm>
            <a:off x="6426450" y="790375"/>
            <a:ext cx="707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almaris Brevis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52" name="Google Shape;152;g105ccd5a515_0_14"/>
          <p:cNvGrpSpPr/>
          <p:nvPr/>
        </p:nvGrpSpPr>
        <p:grpSpPr>
          <a:xfrm>
            <a:off x="1616295" y="2351522"/>
            <a:ext cx="10171571" cy="5152091"/>
            <a:chOff x="238125" y="1188750"/>
            <a:chExt cx="7140450" cy="3335550"/>
          </a:xfrm>
        </p:grpSpPr>
        <p:sp>
          <p:nvSpPr>
            <p:cNvPr id="153" name="Google Shape;153;g105ccd5a515_0_14"/>
            <p:cNvSpPr/>
            <p:nvPr/>
          </p:nvSpPr>
          <p:spPr>
            <a:xfrm>
              <a:off x="238125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000">
                  <a:latin typeface="Comfortaa"/>
                  <a:ea typeface="Comfortaa"/>
                  <a:cs typeface="Comfortaa"/>
                  <a:sym typeface="Comfortaa"/>
                </a:rPr>
                <a:t>Origin</a:t>
              </a:r>
              <a:endParaRPr sz="30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100">
                  <a:latin typeface="Comfortaa"/>
                  <a:ea typeface="Comfortaa"/>
                  <a:cs typeface="Comfortaa"/>
                  <a:sym typeface="Comfortaa"/>
                </a:rPr>
                <a:t>Flexor retinaculum (FR)</a:t>
              </a:r>
              <a:r>
                <a:rPr lang="en-US" sz="2100">
                  <a:latin typeface="Comfortaa"/>
                  <a:ea typeface="Comfortaa"/>
                  <a:cs typeface="Comfortaa"/>
                  <a:sym typeface="Comfortaa"/>
                </a:rPr>
                <a:t> &amp;</a:t>
              </a:r>
              <a:endParaRPr sz="21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1" lang="en-US" sz="2100">
                  <a:latin typeface="Comfortaa"/>
                  <a:ea typeface="Comfortaa"/>
                  <a:cs typeface="Comfortaa"/>
                  <a:sym typeface="Comfortaa"/>
                </a:rPr>
                <a:t>Palmar aponeurosis </a:t>
              </a:r>
              <a:r>
                <a:rPr lang="en-US" sz="2100">
                  <a:latin typeface="Comfortaa"/>
                  <a:ea typeface="Comfortaa"/>
                  <a:cs typeface="Comfortaa"/>
                  <a:sym typeface="Comfortaa"/>
                </a:rPr>
                <a:t>(PA)</a:t>
              </a:r>
              <a:endParaRPr sz="21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g105ccd5a515_0_14"/>
            <p:cNvSpPr/>
            <p:nvPr/>
          </p:nvSpPr>
          <p:spPr>
            <a:xfrm>
              <a:off x="238125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Nerve Supply</a:t>
              </a:r>
              <a:endParaRPr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r>
                <a:rPr lang="en-US" sz="17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(superficial branch)</a:t>
              </a: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rgbClr val="999999"/>
                  </a:solidFill>
                  <a:latin typeface="Comfortaa"/>
                  <a:ea typeface="Comfortaa"/>
                  <a:cs typeface="Comfortaa"/>
                  <a:sym typeface="Comfortaa"/>
                </a:rPr>
                <a:t>(the only muscle supplied by the </a:t>
              </a:r>
              <a:endParaRPr sz="17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>
                  <a:solidFill>
                    <a:srgbClr val="999999"/>
                  </a:solidFill>
                  <a:latin typeface="Comfortaa"/>
                  <a:ea typeface="Comfortaa"/>
                  <a:cs typeface="Comfortaa"/>
                  <a:sym typeface="Comfortaa"/>
                </a:rPr>
                <a:t>superficial branch of ulnar nerve)</a:t>
              </a:r>
              <a:endParaRPr sz="2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g105ccd5a515_0_14"/>
            <p:cNvSpPr/>
            <p:nvPr/>
          </p:nvSpPr>
          <p:spPr>
            <a:xfrm>
              <a:off x="3871550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Insertion</a:t>
              </a:r>
              <a:endParaRPr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Skin of the palm</a:t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000"/>
            </a:p>
          </p:txBody>
        </p:sp>
        <p:sp>
          <p:nvSpPr>
            <p:cNvPr id="156" name="Google Shape;156;g105ccd5a515_0_14"/>
            <p:cNvSpPr/>
            <p:nvPr/>
          </p:nvSpPr>
          <p:spPr>
            <a:xfrm>
              <a:off x="3871550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000">
                  <a:latin typeface="Comfortaa"/>
                  <a:ea typeface="Comfortaa"/>
                  <a:cs typeface="Comfortaa"/>
                  <a:sym typeface="Comfortaa"/>
                </a:rPr>
                <a:t>Action</a:t>
              </a:r>
              <a:endParaRPr sz="30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 Prevent corrugation of skin</a:t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 to improve grip.</a:t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g105ccd5a515_0_14"/>
            <p:cNvSpPr/>
            <p:nvPr/>
          </p:nvSpPr>
          <p:spPr>
            <a:xfrm>
              <a:off x="2842425" y="1934600"/>
              <a:ext cx="1843850" cy="1843850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</a:t>
              </a:r>
              <a:r>
                <a:rPr b="1"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almaris Brevis</a:t>
              </a:r>
              <a:endParaRPr b="1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58" name="Google Shape;158;g105ccd5a515_0_14"/>
          <p:cNvSpPr txBox="1"/>
          <p:nvPr/>
        </p:nvSpPr>
        <p:spPr>
          <a:xfrm>
            <a:off x="2523625" y="1026650"/>
            <a:ext cx="308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05ccd5a515_0_14"/>
          <p:cNvSpPr/>
          <p:nvPr/>
        </p:nvSpPr>
        <p:spPr>
          <a:xfrm>
            <a:off x="3175050" y="2703875"/>
            <a:ext cx="507900" cy="40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g105ccd5a515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40266" y="1866165"/>
            <a:ext cx="6195334" cy="675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05ccd5a515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05ccd5a515_0_138"/>
          <p:cNvSpPr txBox="1"/>
          <p:nvPr/>
        </p:nvSpPr>
        <p:spPr>
          <a:xfrm>
            <a:off x="2521650" y="790375"/>
            <a:ext cx="136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Short muscles of the hand (Little Finger )</a:t>
            </a:r>
            <a:endParaRPr sz="48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7" name="Google Shape;167;g105ccd5a515_0_138"/>
          <p:cNvGraphicFramePr/>
          <p:nvPr/>
        </p:nvGraphicFramePr>
        <p:xfrm>
          <a:off x="2078675" y="318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{2AC98923-76BB-4B56-B744-5EC6B7FB9EEA}</a:tableStyleId>
              </a:tblPr>
              <a:tblGrid>
                <a:gridCol w="2137200"/>
                <a:gridCol w="2577875"/>
                <a:gridCol w="2798200"/>
                <a:gridCol w="2688025"/>
              </a:tblGrid>
              <a:tr h="89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Abductor digiti</a:t>
                      </a:r>
                      <a:endParaRPr b="1" sz="19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minimi</a:t>
                      </a:r>
                      <a:endParaRPr b="1" sz="19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 digiti</a:t>
                      </a:r>
                      <a:endParaRPr b="1" sz="19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minmi</a:t>
                      </a:r>
                      <a:endParaRPr b="1" sz="1900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Opponens digiti</a:t>
                      </a:r>
                      <a:endParaRPr b="1" sz="19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minimi</a:t>
                      </a:r>
                      <a:endParaRPr b="1" sz="19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137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Pisiform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Flexor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Retinaculum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Palmar surface of 5th metacarpal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137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 of proximal phalanx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length of the ulnar margin of 5th metacarpal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137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Supply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 by deep branch of ulnar nerve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137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b="1"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Abduction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Pulls the 5th metacarpal forward (cup the palm)</a:t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8" name="Google Shape;168;g105ccd5a515_0_138"/>
          <p:cNvSpPr/>
          <p:nvPr/>
        </p:nvSpPr>
        <p:spPr>
          <a:xfrm>
            <a:off x="2078750" y="2387000"/>
            <a:ext cx="10201200" cy="75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69138"/>
                </a:solidFill>
                <a:latin typeface="Comfortaa"/>
                <a:ea typeface="Comfortaa"/>
                <a:cs typeface="Comfortaa"/>
                <a:sym typeface="Comfortaa"/>
              </a:rPr>
              <a:t>Hypothenar eminence (3 muscles)</a:t>
            </a:r>
            <a:endParaRPr sz="3000">
              <a:solidFill>
                <a:srgbClr val="E6913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9" name="Google Shape;169;g105ccd5a515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9975" y="3093125"/>
            <a:ext cx="3694500" cy="6634576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g105ccd5a515_0_138"/>
          <p:cNvSpPr txBox="1"/>
          <p:nvPr/>
        </p:nvSpPr>
        <p:spPr>
          <a:xfrm>
            <a:off x="12568900" y="2048375"/>
            <a:ext cx="5604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Extra Information:</a:t>
            </a:r>
            <a:endParaRPr sz="13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- Abductor digiti minimi abduct the little finger away from the fourth.</a:t>
            </a:r>
            <a:endParaRPr sz="13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-Flexor digiti minimi produces flexion of the little finger at its metacarpophalangeal joint.</a:t>
            </a:r>
            <a:endParaRPr sz="13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