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7560000" cx="10692000"/>
  <p:notesSz cx="7560000" cy="10692000"/>
  <p:embeddedFontLst>
    <p:embeddedFont>
      <p:font typeface="Roboto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Montserrat Medium"/>
      <p:regular r:id="rId31"/>
      <p:bold r:id="rId32"/>
      <p:italic r:id="rId33"/>
      <p:boldItalic r:id="rId34"/>
    </p:embeddedFont>
    <p:embeddedFont>
      <p:font typeface="Montserrat ExtraBold"/>
      <p:bold r:id="rId35"/>
      <p:boldItalic r:id="rId36"/>
    </p:embeddedFont>
    <p:embeddedFont>
      <p:font typeface="Comfortaa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171ADFD-1F1A-4DA7-9008-B8AEEDA1EA8F}">
  <a:tblStyle styleId="{3171ADFD-1F1A-4DA7-9008-B8AEEDA1EA8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bold.fntdata"/><Relationship Id="rId13" Type="http://schemas.openxmlformats.org/officeDocument/2006/relationships/slide" Target="slides/slide8.xml"/><Relationship Id="rId35" Type="http://schemas.openxmlformats.org/officeDocument/2006/relationships/font" Target="fonts/MontserratExtraBold-bold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boldItalic.fntdata"/><Relationship Id="rId15" Type="http://schemas.openxmlformats.org/officeDocument/2006/relationships/slide" Target="slides/slide10.xml"/><Relationship Id="rId37" Type="http://schemas.openxmlformats.org/officeDocument/2006/relationships/font" Target="fonts/Comfortaa-regular.fntdata"/><Relationship Id="rId14" Type="http://schemas.openxmlformats.org/officeDocument/2006/relationships/slide" Target="slides/slide9.xml"/><Relationship Id="rId36" Type="http://schemas.openxmlformats.org/officeDocument/2006/relationships/font" Target="fonts/MontserratExtraBold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Comfortaa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1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0" name="Google Shape;140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9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7" name="Google Shape;157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10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7" name="Google Shape;15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11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3" name="Google Shape;16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12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4" name="Google Shape;164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061ff01f48_0_33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6" name="Google Shape;1656;g1061ff01f4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4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14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6" name="Google Shape;166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15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6" name="Google Shape;167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16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5" name="Google Shape;168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2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0" name="Google Shape;142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3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0" name="Google Shape;143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4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4" name="Google Shape;14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5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4" name="Google Shape;14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1061ff01f48_0_6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5" name="Google Shape;1495;g1061ff01f4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7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7" name="Google Shape;15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cfc0447bb2_0_0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1" name="Google Shape;1531;gcfc0447b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8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4" name="Google Shape;15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2" y="3804200"/>
            <a:ext cx="10691977" cy="3755811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rot="-9733466">
            <a:off x="-530513" y="-1230128"/>
            <a:ext cx="15045066" cy="5284855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963501" y="1978944"/>
            <a:ext cx="7571700" cy="36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963501" y="5780069"/>
            <a:ext cx="75717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"/>
          <p:cNvSpPr txBox="1"/>
          <p:nvPr>
            <p:ph idx="2" type="subTitle"/>
          </p:nvPr>
        </p:nvSpPr>
        <p:spPr>
          <a:xfrm>
            <a:off x="963501" y="1234231"/>
            <a:ext cx="28995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6" name="Google Shape;16;p2"/>
          <p:cNvGrpSpPr/>
          <p:nvPr/>
        </p:nvGrpSpPr>
        <p:grpSpPr>
          <a:xfrm>
            <a:off x="7807960" y="-810720"/>
            <a:ext cx="3476329" cy="3755784"/>
            <a:chOff x="3179709" y="5000350"/>
            <a:chExt cx="526733" cy="569110"/>
          </a:xfrm>
        </p:grpSpPr>
        <p:sp>
          <p:nvSpPr>
            <p:cNvPr id="17" name="Google Shape;17;p2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1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0" name="Google Shape;890;p11"/>
          <p:cNvSpPr txBox="1"/>
          <p:nvPr>
            <p:ph type="title"/>
          </p:nvPr>
        </p:nvSpPr>
        <p:spPr>
          <a:xfrm>
            <a:off x="502275" y="492175"/>
            <a:ext cx="4843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91" name="Google Shape;891;p11"/>
          <p:cNvSpPr txBox="1"/>
          <p:nvPr>
            <p:ph idx="2" type="title"/>
          </p:nvPr>
        </p:nvSpPr>
        <p:spPr>
          <a:xfrm>
            <a:off x="502275" y="3425875"/>
            <a:ext cx="4843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92" name="Google Shape;892;p11"/>
          <p:cNvSpPr txBox="1"/>
          <p:nvPr>
            <p:ph idx="1" type="body"/>
          </p:nvPr>
        </p:nvSpPr>
        <p:spPr>
          <a:xfrm>
            <a:off x="502275" y="1183375"/>
            <a:ext cx="9518100" cy="43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432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"/>
              <a:buChar char="●"/>
              <a:defRPr sz="1420"/>
            </a:lvl1pPr>
            <a:lvl2pPr indent="-26416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2pPr>
            <a:lvl3pPr indent="-26416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indent="-26416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indent="-26416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indent="-26416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indent="-2641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indent="-264159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indent="-264159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/>
        </p:txBody>
      </p:sp>
      <p:sp>
        <p:nvSpPr>
          <p:cNvPr id="893" name="Google Shape;893;p11"/>
          <p:cNvSpPr txBox="1"/>
          <p:nvPr>
            <p:ph idx="3" type="body"/>
          </p:nvPr>
        </p:nvSpPr>
        <p:spPr>
          <a:xfrm>
            <a:off x="502275" y="4865751"/>
            <a:ext cx="9963000" cy="1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4" name="Google Shape;894;p11"/>
          <p:cNvSpPr/>
          <p:nvPr/>
        </p:nvSpPr>
        <p:spPr>
          <a:xfrm rot="-8329196">
            <a:off x="2807319" y="-1341944"/>
            <a:ext cx="15045157" cy="52848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1"/>
          <p:cNvSpPr/>
          <p:nvPr/>
        </p:nvSpPr>
        <p:spPr>
          <a:xfrm flipH="1" rot="339811">
            <a:off x="-258190" y="4970399"/>
            <a:ext cx="12440204" cy="375582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6" name="Google Shape;896;p11"/>
          <p:cNvGrpSpPr/>
          <p:nvPr/>
        </p:nvGrpSpPr>
        <p:grpSpPr>
          <a:xfrm flipH="1">
            <a:off x="9520636" y="4302405"/>
            <a:ext cx="3476329" cy="3755784"/>
            <a:chOff x="3179709" y="5000350"/>
            <a:chExt cx="526733" cy="569110"/>
          </a:xfrm>
        </p:grpSpPr>
        <p:sp>
          <p:nvSpPr>
            <p:cNvPr id="897" name="Google Shape;897;p11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1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1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1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1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1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1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1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1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1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1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1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1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1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1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1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1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1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1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1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1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1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1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2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7" name="Google Shape;957;p12"/>
          <p:cNvSpPr txBox="1"/>
          <p:nvPr>
            <p:ph idx="1" type="body"/>
          </p:nvPr>
        </p:nvSpPr>
        <p:spPr>
          <a:xfrm>
            <a:off x="362100" y="2012250"/>
            <a:ext cx="5632500" cy="41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 sz="1620"/>
            </a:lvl1pPr>
            <a:lvl2pPr indent="-26416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 sz="1620"/>
            </a:lvl2pPr>
            <a:lvl3pPr indent="-26416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indent="-26416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indent="-26416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indent="-26416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indent="-2641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indent="-264159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indent="-264159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/>
        </p:txBody>
      </p:sp>
      <p:sp>
        <p:nvSpPr>
          <p:cNvPr id="958" name="Google Shape;958;p12"/>
          <p:cNvSpPr txBox="1"/>
          <p:nvPr>
            <p:ph type="title"/>
          </p:nvPr>
        </p:nvSpPr>
        <p:spPr>
          <a:xfrm>
            <a:off x="362100" y="1418850"/>
            <a:ext cx="563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59" name="Google Shape;959;p12"/>
          <p:cNvSpPr/>
          <p:nvPr/>
        </p:nvSpPr>
        <p:spPr>
          <a:xfrm rot="-8329196">
            <a:off x="2807319" y="-1341944"/>
            <a:ext cx="15045157" cy="52848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12"/>
          <p:cNvSpPr/>
          <p:nvPr/>
        </p:nvSpPr>
        <p:spPr>
          <a:xfrm flipH="1" rot="339811">
            <a:off x="-258190" y="4970399"/>
            <a:ext cx="12440204" cy="375582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1" name="Google Shape;961;p12"/>
          <p:cNvGrpSpPr/>
          <p:nvPr/>
        </p:nvGrpSpPr>
        <p:grpSpPr>
          <a:xfrm flipH="1">
            <a:off x="9520636" y="4302405"/>
            <a:ext cx="3476329" cy="3755784"/>
            <a:chOff x="3179709" y="5000350"/>
            <a:chExt cx="526733" cy="569110"/>
          </a:xfrm>
        </p:grpSpPr>
        <p:sp>
          <p:nvSpPr>
            <p:cNvPr id="962" name="Google Shape;962;p12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2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2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2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2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2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2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2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2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2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2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2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2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2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2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2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2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2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2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2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2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2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2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2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2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2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2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2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2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2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2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2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2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2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2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2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2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2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2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2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2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2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2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2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2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2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2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2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2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2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2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2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2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2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2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2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2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2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3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22" name="Google Shape;1022;p13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3" name="Google Shape;1023;p13"/>
          <p:cNvSpPr/>
          <p:nvPr/>
        </p:nvSpPr>
        <p:spPr>
          <a:xfrm rot="-8329196">
            <a:off x="2807319" y="-1341944"/>
            <a:ext cx="15045157" cy="52848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13"/>
          <p:cNvSpPr/>
          <p:nvPr/>
        </p:nvSpPr>
        <p:spPr>
          <a:xfrm flipH="1" rot="339811">
            <a:off x="-258190" y="4970399"/>
            <a:ext cx="12440204" cy="375582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5" name="Google Shape;1025;p13"/>
          <p:cNvGrpSpPr/>
          <p:nvPr/>
        </p:nvGrpSpPr>
        <p:grpSpPr>
          <a:xfrm flipH="1">
            <a:off x="9520636" y="4302405"/>
            <a:ext cx="3476329" cy="3755784"/>
            <a:chOff x="3179709" y="5000350"/>
            <a:chExt cx="526733" cy="569110"/>
          </a:xfrm>
        </p:grpSpPr>
        <p:sp>
          <p:nvSpPr>
            <p:cNvPr id="1026" name="Google Shape;1026;p13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3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3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3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3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3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3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3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3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3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3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3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3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3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3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3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3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3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3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3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14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86" name="Google Shape;1086;p14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7" name="Google Shape;1087;p14"/>
          <p:cNvSpPr txBox="1"/>
          <p:nvPr>
            <p:ph idx="1" type="subTitle"/>
          </p:nvPr>
        </p:nvSpPr>
        <p:spPr>
          <a:xfrm>
            <a:off x="1353600" y="4375766"/>
            <a:ext cx="79848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88" name="Google Shape;1088;p14"/>
          <p:cNvSpPr/>
          <p:nvPr/>
        </p:nvSpPr>
        <p:spPr>
          <a:xfrm rot="-8329196">
            <a:off x="2807319" y="-1341944"/>
            <a:ext cx="15045157" cy="52848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4"/>
          <p:cNvSpPr/>
          <p:nvPr/>
        </p:nvSpPr>
        <p:spPr>
          <a:xfrm flipH="1" rot="339811">
            <a:off x="-258190" y="4970399"/>
            <a:ext cx="12440204" cy="375582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0" name="Google Shape;1090;p14"/>
          <p:cNvGrpSpPr/>
          <p:nvPr/>
        </p:nvGrpSpPr>
        <p:grpSpPr>
          <a:xfrm flipH="1">
            <a:off x="9520636" y="4302405"/>
            <a:ext cx="3476329" cy="3755784"/>
            <a:chOff x="3179709" y="5000350"/>
            <a:chExt cx="526733" cy="569110"/>
          </a:xfrm>
        </p:grpSpPr>
        <p:sp>
          <p:nvSpPr>
            <p:cNvPr id="1091" name="Google Shape;1091;p14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4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4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4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4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4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4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4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4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4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4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4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4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4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4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4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4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4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4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4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5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_1"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6"/>
          <p:cNvSpPr/>
          <p:nvPr/>
        </p:nvSpPr>
        <p:spPr>
          <a:xfrm flipH="1">
            <a:off x="3564441" y="-618125"/>
            <a:ext cx="10910984" cy="4828247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16"/>
          <p:cNvSpPr/>
          <p:nvPr/>
        </p:nvSpPr>
        <p:spPr>
          <a:xfrm rot="10799917">
            <a:off x="-248231" y="5846485"/>
            <a:ext cx="18368559" cy="199911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16"/>
          <p:cNvSpPr/>
          <p:nvPr/>
        </p:nvSpPr>
        <p:spPr>
          <a:xfrm rot="-10285708">
            <a:off x="-653518" y="3491405"/>
            <a:ext cx="3895390" cy="4620383"/>
          </a:xfrm>
          <a:custGeom>
            <a:rect b="b" l="l" r="r" t="t"/>
            <a:pathLst>
              <a:path extrusionOk="0" h="113637" w="95806">
                <a:moveTo>
                  <a:pt x="77054" y="0"/>
                </a:moveTo>
                <a:cubicBezTo>
                  <a:pt x="74424" y="2853"/>
                  <a:pt x="72430" y="6393"/>
                  <a:pt x="71206" y="10072"/>
                </a:cubicBezTo>
                <a:cubicBezTo>
                  <a:pt x="68724" y="17547"/>
                  <a:pt x="68877" y="25606"/>
                  <a:pt x="69085" y="33474"/>
                </a:cubicBezTo>
                <a:cubicBezTo>
                  <a:pt x="69289" y="41349"/>
                  <a:pt x="69497" y="49398"/>
                  <a:pt x="67120" y="56906"/>
                </a:cubicBezTo>
                <a:cubicBezTo>
                  <a:pt x="64676" y="64634"/>
                  <a:pt x="59455" y="71458"/>
                  <a:pt x="52635" y="75839"/>
                </a:cubicBezTo>
                <a:cubicBezTo>
                  <a:pt x="40760" y="83479"/>
                  <a:pt x="24908" y="83622"/>
                  <a:pt x="13930" y="92502"/>
                </a:cubicBezTo>
                <a:cubicBezTo>
                  <a:pt x="7295" y="97870"/>
                  <a:pt x="3361" y="105702"/>
                  <a:pt x="0" y="113636"/>
                </a:cubicBezTo>
                <a:lnTo>
                  <a:pt x="3517" y="112308"/>
                </a:lnTo>
                <a:cubicBezTo>
                  <a:pt x="6749" y="106727"/>
                  <a:pt x="11985" y="102223"/>
                  <a:pt x="17708" y="99071"/>
                </a:cubicBezTo>
                <a:cubicBezTo>
                  <a:pt x="25544" y="94752"/>
                  <a:pt x="34334" y="92563"/>
                  <a:pt x="42910" y="90001"/>
                </a:cubicBezTo>
                <a:cubicBezTo>
                  <a:pt x="51482" y="87438"/>
                  <a:pt x="60139" y="84353"/>
                  <a:pt x="67015" y="78629"/>
                </a:cubicBezTo>
                <a:cubicBezTo>
                  <a:pt x="73893" y="72901"/>
                  <a:pt x="78496" y="64941"/>
                  <a:pt x="84519" y="58321"/>
                </a:cubicBezTo>
                <a:cubicBezTo>
                  <a:pt x="87689" y="54838"/>
                  <a:pt x="91562" y="51657"/>
                  <a:pt x="95805" y="49649"/>
                </a:cubicBezTo>
                <a:lnTo>
                  <a:pt x="7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5" name="Google Shape;1155;p16"/>
          <p:cNvGrpSpPr/>
          <p:nvPr/>
        </p:nvGrpSpPr>
        <p:grpSpPr>
          <a:xfrm>
            <a:off x="9396629" y="-891340"/>
            <a:ext cx="2730792" cy="2950322"/>
            <a:chOff x="3179709" y="5000350"/>
            <a:chExt cx="526733" cy="569110"/>
          </a:xfrm>
        </p:grpSpPr>
        <p:sp>
          <p:nvSpPr>
            <p:cNvPr id="1156" name="Google Shape;1156;p16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6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6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6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6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6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6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16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6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6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16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6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6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6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16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16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6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6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16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16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6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6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6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6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6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6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6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6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6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6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16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6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6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6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16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6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16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16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6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6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6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6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6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6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16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6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6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6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6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6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6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6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6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6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6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6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6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4" name="Google Shape;1214;p16"/>
          <p:cNvGrpSpPr/>
          <p:nvPr/>
        </p:nvGrpSpPr>
        <p:grpSpPr>
          <a:xfrm flipH="1" rot="-2700063">
            <a:off x="6118476" y="6627520"/>
            <a:ext cx="2017930" cy="2180158"/>
            <a:chOff x="3179709" y="5000350"/>
            <a:chExt cx="526733" cy="569110"/>
          </a:xfrm>
        </p:grpSpPr>
        <p:sp>
          <p:nvSpPr>
            <p:cNvPr id="1215" name="Google Shape;1215;p16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6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6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6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6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6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6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6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6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6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6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6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6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6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6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6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6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6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6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6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6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6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6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6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6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6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6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6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6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6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6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6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6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6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6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6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6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6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3" name="Google Shape;1273;p16"/>
          <p:cNvGrpSpPr/>
          <p:nvPr/>
        </p:nvGrpSpPr>
        <p:grpSpPr>
          <a:xfrm flipH="1" rot="-7777377">
            <a:off x="-35523" y="-1368994"/>
            <a:ext cx="2183635" cy="2359155"/>
            <a:chOff x="3179709" y="5000350"/>
            <a:chExt cx="526733" cy="569110"/>
          </a:xfrm>
        </p:grpSpPr>
        <p:sp>
          <p:nvSpPr>
            <p:cNvPr id="1274" name="Google Shape;1274;p16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6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6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6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6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6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6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6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6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6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16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16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16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16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16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16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16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16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16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6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6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6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6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6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6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6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6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6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6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16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16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6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6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6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6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6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6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6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6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6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6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6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6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6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6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6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6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6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16"/>
          <p:cNvSpPr txBox="1"/>
          <p:nvPr>
            <p:ph type="title"/>
          </p:nvPr>
        </p:nvSpPr>
        <p:spPr>
          <a:xfrm>
            <a:off x="362100" y="492175"/>
            <a:ext cx="9990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1">
  <p:cSld name="TITLE_1_1"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17"/>
          <p:cNvSpPr/>
          <p:nvPr/>
        </p:nvSpPr>
        <p:spPr>
          <a:xfrm flipH="1" rot="10800000">
            <a:off x="9787" y="-254611"/>
            <a:ext cx="10691977" cy="3755811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17"/>
          <p:cNvSpPr/>
          <p:nvPr/>
        </p:nvSpPr>
        <p:spPr>
          <a:xfrm flipH="1" rot="-1066534">
            <a:off x="-520738" y="3250672"/>
            <a:ext cx="15045066" cy="5284855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17"/>
          <p:cNvSpPr txBox="1"/>
          <p:nvPr>
            <p:ph type="ctrTitle"/>
          </p:nvPr>
        </p:nvSpPr>
        <p:spPr>
          <a:xfrm>
            <a:off x="2127150" y="1152444"/>
            <a:ext cx="6437700" cy="12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37" name="Google Shape;1337;p17"/>
          <p:cNvSpPr txBox="1"/>
          <p:nvPr>
            <p:ph idx="1" type="subTitle"/>
          </p:nvPr>
        </p:nvSpPr>
        <p:spPr>
          <a:xfrm>
            <a:off x="3343650" y="2568606"/>
            <a:ext cx="4004700" cy="1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38" name="Google Shape;1338;p17"/>
          <p:cNvSpPr txBox="1"/>
          <p:nvPr/>
        </p:nvSpPr>
        <p:spPr>
          <a:xfrm>
            <a:off x="2749500" y="5130156"/>
            <a:ext cx="5193000" cy="91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b="1" i="0" lang="en" sz="1400" u="none" cap="none" strike="noStrike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b="0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including icons by </a:t>
            </a:r>
            <a:r>
              <a:rPr b="1" i="0" lang="en" sz="1400" u="none" cap="none" strike="noStrike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and infographics &amp; images by </a:t>
            </a:r>
            <a:r>
              <a:rPr b="1" i="0" lang="en" sz="1400" u="none" cap="none" strike="noStrike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39" name="Google Shape;1339;p17"/>
          <p:cNvGrpSpPr/>
          <p:nvPr/>
        </p:nvGrpSpPr>
        <p:grpSpPr>
          <a:xfrm>
            <a:off x="-1280965" y="-790270"/>
            <a:ext cx="3476329" cy="3755784"/>
            <a:chOff x="3179709" y="5000350"/>
            <a:chExt cx="526733" cy="569110"/>
          </a:xfrm>
        </p:grpSpPr>
        <p:sp>
          <p:nvSpPr>
            <p:cNvPr id="1340" name="Google Shape;1340;p17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7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7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7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7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7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7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7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7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7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7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7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7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7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7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7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7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7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7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7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7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7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7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7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7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7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7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7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7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7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7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17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7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7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7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7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7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7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/>
          <p:nvPr/>
        </p:nvSpPr>
        <p:spPr>
          <a:xfrm rot="-8329196">
            <a:off x="2807319" y="-1341944"/>
            <a:ext cx="15045157" cy="52848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3"/>
          <p:cNvSpPr txBox="1"/>
          <p:nvPr>
            <p:ph idx="1" type="body"/>
          </p:nvPr>
        </p:nvSpPr>
        <p:spPr>
          <a:xfrm>
            <a:off x="362100" y="1392925"/>
            <a:ext cx="9241200" cy="52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432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"/>
              <a:buAutoNum type="arabicPeriod"/>
              <a:defRPr sz="1620"/>
            </a:lvl1pPr>
            <a:lvl2pPr indent="-26416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 sz="1620"/>
            </a:lvl2pPr>
            <a:lvl3pPr indent="-26416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indent="-26416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indent="-26416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indent="-26416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indent="-2641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indent="-264159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indent="-264159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/>
        </p:txBody>
      </p:sp>
      <p:sp>
        <p:nvSpPr>
          <p:cNvPr id="79" name="Google Shape;79;p3"/>
          <p:cNvSpPr txBox="1"/>
          <p:nvPr>
            <p:ph type="title"/>
          </p:nvPr>
        </p:nvSpPr>
        <p:spPr>
          <a:xfrm>
            <a:off x="362100" y="492175"/>
            <a:ext cx="9990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" name="Google Shape;80;p3"/>
          <p:cNvSpPr/>
          <p:nvPr/>
        </p:nvSpPr>
        <p:spPr>
          <a:xfrm flipH="1" rot="339811">
            <a:off x="-258190" y="4970399"/>
            <a:ext cx="12440204" cy="375582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3"/>
          <p:cNvGrpSpPr/>
          <p:nvPr/>
        </p:nvGrpSpPr>
        <p:grpSpPr>
          <a:xfrm flipH="1">
            <a:off x="9520636" y="4302405"/>
            <a:ext cx="3476329" cy="3755784"/>
            <a:chOff x="3179709" y="5000350"/>
            <a:chExt cx="526733" cy="569110"/>
          </a:xfrm>
        </p:grpSpPr>
        <p:sp>
          <p:nvSpPr>
            <p:cNvPr id="82" name="Google Shape;82;p3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>
            <p:ph type="title"/>
          </p:nvPr>
        </p:nvSpPr>
        <p:spPr>
          <a:xfrm>
            <a:off x="573245" y="661638"/>
            <a:ext cx="7445700" cy="60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2" name="Google Shape;142;p4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4"/>
          <p:cNvSpPr/>
          <p:nvPr/>
        </p:nvSpPr>
        <p:spPr>
          <a:xfrm rot="-8329196">
            <a:off x="2807319" y="-1341944"/>
            <a:ext cx="15045157" cy="52848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 flipH="1" rot="339811">
            <a:off x="-258190" y="4970399"/>
            <a:ext cx="12440204" cy="375582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4"/>
          <p:cNvGrpSpPr/>
          <p:nvPr/>
        </p:nvGrpSpPr>
        <p:grpSpPr>
          <a:xfrm flipH="1">
            <a:off x="9520636" y="4302405"/>
            <a:ext cx="3476329" cy="3755784"/>
            <a:chOff x="3179709" y="5000350"/>
            <a:chExt cx="526733" cy="569110"/>
          </a:xfrm>
        </p:grpSpPr>
        <p:sp>
          <p:nvSpPr>
            <p:cNvPr id="146" name="Google Shape;146;p4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/>
          <p:nvPr/>
        </p:nvSpPr>
        <p:spPr>
          <a:xfrm flipH="1">
            <a:off x="3564441" y="-618125"/>
            <a:ext cx="10910984" cy="4828247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"/>
          <p:cNvSpPr txBox="1"/>
          <p:nvPr>
            <p:ph type="title"/>
          </p:nvPr>
        </p:nvSpPr>
        <p:spPr>
          <a:xfrm>
            <a:off x="361950" y="753775"/>
            <a:ext cx="28419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8" name="Google Shape;208;p6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6"/>
          <p:cNvSpPr txBox="1"/>
          <p:nvPr>
            <p:ph idx="2" type="title"/>
          </p:nvPr>
        </p:nvSpPr>
        <p:spPr>
          <a:xfrm>
            <a:off x="3924988" y="753775"/>
            <a:ext cx="28419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0" name="Google Shape;210;p6"/>
          <p:cNvSpPr txBox="1"/>
          <p:nvPr>
            <p:ph idx="3" type="title"/>
          </p:nvPr>
        </p:nvSpPr>
        <p:spPr>
          <a:xfrm>
            <a:off x="7488025" y="753775"/>
            <a:ext cx="2841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1" name="Google Shape;211;p6"/>
          <p:cNvSpPr txBox="1"/>
          <p:nvPr/>
        </p:nvSpPr>
        <p:spPr>
          <a:xfrm>
            <a:off x="3557700" y="6589800"/>
            <a:ext cx="35916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This template was created by </a:t>
            </a:r>
            <a:r>
              <a:rPr b="0" i="0" lang="en" sz="1000" u="sng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endParaRPr b="0" i="0" sz="1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6"/>
          <p:cNvSpPr/>
          <p:nvPr/>
        </p:nvSpPr>
        <p:spPr>
          <a:xfrm rot="10799930">
            <a:off x="3552681" y="4684221"/>
            <a:ext cx="14466084" cy="199911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6"/>
          <p:cNvSpPr/>
          <p:nvPr/>
        </p:nvSpPr>
        <p:spPr>
          <a:xfrm rot="-10285708">
            <a:off x="-653518" y="3559107"/>
            <a:ext cx="3895390" cy="4620383"/>
          </a:xfrm>
          <a:custGeom>
            <a:rect b="b" l="l" r="r" t="t"/>
            <a:pathLst>
              <a:path extrusionOk="0" h="113637" w="95806">
                <a:moveTo>
                  <a:pt x="77054" y="0"/>
                </a:moveTo>
                <a:cubicBezTo>
                  <a:pt x="74424" y="2853"/>
                  <a:pt x="72430" y="6393"/>
                  <a:pt x="71206" y="10072"/>
                </a:cubicBezTo>
                <a:cubicBezTo>
                  <a:pt x="68724" y="17547"/>
                  <a:pt x="68877" y="25606"/>
                  <a:pt x="69085" y="33474"/>
                </a:cubicBezTo>
                <a:cubicBezTo>
                  <a:pt x="69289" y="41349"/>
                  <a:pt x="69497" y="49398"/>
                  <a:pt x="67120" y="56906"/>
                </a:cubicBezTo>
                <a:cubicBezTo>
                  <a:pt x="64676" y="64634"/>
                  <a:pt x="59455" y="71458"/>
                  <a:pt x="52635" y="75839"/>
                </a:cubicBezTo>
                <a:cubicBezTo>
                  <a:pt x="40760" y="83479"/>
                  <a:pt x="24908" y="83622"/>
                  <a:pt x="13930" y="92502"/>
                </a:cubicBezTo>
                <a:cubicBezTo>
                  <a:pt x="7295" y="97870"/>
                  <a:pt x="3361" y="105702"/>
                  <a:pt x="0" y="113636"/>
                </a:cubicBezTo>
                <a:lnTo>
                  <a:pt x="3517" y="112308"/>
                </a:lnTo>
                <a:cubicBezTo>
                  <a:pt x="6749" y="106727"/>
                  <a:pt x="11985" y="102223"/>
                  <a:pt x="17708" y="99071"/>
                </a:cubicBezTo>
                <a:cubicBezTo>
                  <a:pt x="25544" y="94752"/>
                  <a:pt x="34334" y="92563"/>
                  <a:pt x="42910" y="90001"/>
                </a:cubicBezTo>
                <a:cubicBezTo>
                  <a:pt x="51482" y="87438"/>
                  <a:pt x="60139" y="84353"/>
                  <a:pt x="67015" y="78629"/>
                </a:cubicBezTo>
                <a:cubicBezTo>
                  <a:pt x="73893" y="72901"/>
                  <a:pt x="78496" y="64941"/>
                  <a:pt x="84519" y="58321"/>
                </a:cubicBezTo>
                <a:cubicBezTo>
                  <a:pt x="87689" y="54838"/>
                  <a:pt x="91562" y="51657"/>
                  <a:pt x="95805" y="49649"/>
                </a:cubicBezTo>
                <a:lnTo>
                  <a:pt x="7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" name="Google Shape;214;p6"/>
          <p:cNvGrpSpPr/>
          <p:nvPr/>
        </p:nvGrpSpPr>
        <p:grpSpPr>
          <a:xfrm>
            <a:off x="9396629" y="-891340"/>
            <a:ext cx="2730792" cy="2950322"/>
            <a:chOff x="3179709" y="5000350"/>
            <a:chExt cx="526733" cy="569110"/>
          </a:xfrm>
        </p:grpSpPr>
        <p:sp>
          <p:nvSpPr>
            <p:cNvPr id="215" name="Google Shape;215;p6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" name="Google Shape;273;p6"/>
          <p:cNvGrpSpPr/>
          <p:nvPr/>
        </p:nvGrpSpPr>
        <p:grpSpPr>
          <a:xfrm flipH="1" rot="-2700063">
            <a:off x="6118476" y="6627520"/>
            <a:ext cx="2017930" cy="2180158"/>
            <a:chOff x="3179709" y="5000350"/>
            <a:chExt cx="526733" cy="569110"/>
          </a:xfrm>
        </p:grpSpPr>
        <p:sp>
          <p:nvSpPr>
            <p:cNvPr id="274" name="Google Shape;274;p6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6"/>
          <p:cNvGrpSpPr/>
          <p:nvPr/>
        </p:nvGrpSpPr>
        <p:grpSpPr>
          <a:xfrm flipH="1" rot="-2700059">
            <a:off x="2472629" y="4504192"/>
            <a:ext cx="2183599" cy="2359155"/>
            <a:chOff x="3179709" y="5000350"/>
            <a:chExt cx="526733" cy="569110"/>
          </a:xfrm>
        </p:grpSpPr>
        <p:sp>
          <p:nvSpPr>
            <p:cNvPr id="333" name="Google Shape;333;p6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p6"/>
          <p:cNvGrpSpPr/>
          <p:nvPr/>
        </p:nvGrpSpPr>
        <p:grpSpPr>
          <a:xfrm flipH="1" rot="-7777377">
            <a:off x="-35523" y="-1368994"/>
            <a:ext cx="2183635" cy="2359155"/>
            <a:chOff x="3179709" y="5000350"/>
            <a:chExt cx="526733" cy="569110"/>
          </a:xfrm>
        </p:grpSpPr>
        <p:sp>
          <p:nvSpPr>
            <p:cNvPr id="392" name="Google Shape;392;p6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"/>
          <p:cNvSpPr/>
          <p:nvPr/>
        </p:nvSpPr>
        <p:spPr>
          <a:xfrm flipH="1" rot="10800000">
            <a:off x="-264413" y="-1038011"/>
            <a:ext cx="10691977" cy="3755811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7"/>
          <p:cNvSpPr/>
          <p:nvPr/>
        </p:nvSpPr>
        <p:spPr>
          <a:xfrm rot="3466623">
            <a:off x="6999262" y="-2202980"/>
            <a:ext cx="4519751" cy="5300418"/>
          </a:xfrm>
          <a:custGeom>
            <a:rect b="b" l="l" r="r" t="t"/>
            <a:pathLst>
              <a:path extrusionOk="0" h="113637" w="95806">
                <a:moveTo>
                  <a:pt x="77054" y="0"/>
                </a:moveTo>
                <a:cubicBezTo>
                  <a:pt x="74424" y="2853"/>
                  <a:pt x="72430" y="6393"/>
                  <a:pt x="71206" y="10072"/>
                </a:cubicBezTo>
                <a:cubicBezTo>
                  <a:pt x="68724" y="17547"/>
                  <a:pt x="68877" y="25606"/>
                  <a:pt x="69085" y="33474"/>
                </a:cubicBezTo>
                <a:cubicBezTo>
                  <a:pt x="69289" y="41349"/>
                  <a:pt x="69497" y="49398"/>
                  <a:pt x="67120" y="56906"/>
                </a:cubicBezTo>
                <a:cubicBezTo>
                  <a:pt x="64676" y="64634"/>
                  <a:pt x="59455" y="71458"/>
                  <a:pt x="52635" y="75839"/>
                </a:cubicBezTo>
                <a:cubicBezTo>
                  <a:pt x="40760" y="83479"/>
                  <a:pt x="24908" y="83622"/>
                  <a:pt x="13930" y="92502"/>
                </a:cubicBezTo>
                <a:cubicBezTo>
                  <a:pt x="7295" y="97870"/>
                  <a:pt x="3361" y="105702"/>
                  <a:pt x="0" y="113636"/>
                </a:cubicBezTo>
                <a:lnTo>
                  <a:pt x="3517" y="112308"/>
                </a:lnTo>
                <a:cubicBezTo>
                  <a:pt x="6749" y="106727"/>
                  <a:pt x="11985" y="102223"/>
                  <a:pt x="17708" y="99071"/>
                </a:cubicBezTo>
                <a:cubicBezTo>
                  <a:pt x="25544" y="94752"/>
                  <a:pt x="34334" y="92563"/>
                  <a:pt x="42910" y="90001"/>
                </a:cubicBezTo>
                <a:cubicBezTo>
                  <a:pt x="51482" y="87438"/>
                  <a:pt x="60139" y="84353"/>
                  <a:pt x="67015" y="78629"/>
                </a:cubicBezTo>
                <a:cubicBezTo>
                  <a:pt x="73893" y="72901"/>
                  <a:pt x="78496" y="64941"/>
                  <a:pt x="84519" y="58321"/>
                </a:cubicBezTo>
                <a:cubicBezTo>
                  <a:pt x="87689" y="54838"/>
                  <a:pt x="91562" y="51657"/>
                  <a:pt x="95805" y="49649"/>
                </a:cubicBezTo>
                <a:lnTo>
                  <a:pt x="7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7"/>
          <p:cNvSpPr txBox="1"/>
          <p:nvPr>
            <p:ph type="title"/>
          </p:nvPr>
        </p:nvSpPr>
        <p:spPr>
          <a:xfrm>
            <a:off x="362100" y="492175"/>
            <a:ext cx="9990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454" name="Google Shape;454;p7"/>
          <p:cNvGrpSpPr/>
          <p:nvPr/>
        </p:nvGrpSpPr>
        <p:grpSpPr>
          <a:xfrm>
            <a:off x="9104385" y="6100130"/>
            <a:ext cx="3476329" cy="3755784"/>
            <a:chOff x="3179709" y="5000350"/>
            <a:chExt cx="526733" cy="569110"/>
          </a:xfrm>
        </p:grpSpPr>
        <p:sp>
          <p:nvSpPr>
            <p:cNvPr id="455" name="Google Shape;455;p7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3" name="Google Shape;513;p7"/>
          <p:cNvGrpSpPr/>
          <p:nvPr/>
        </p:nvGrpSpPr>
        <p:grpSpPr>
          <a:xfrm flipH="1" rot="-7777377">
            <a:off x="-35523" y="-1368994"/>
            <a:ext cx="2183635" cy="2359155"/>
            <a:chOff x="3179709" y="5000350"/>
            <a:chExt cx="526733" cy="569110"/>
          </a:xfrm>
        </p:grpSpPr>
        <p:sp>
          <p:nvSpPr>
            <p:cNvPr id="514" name="Google Shape;514;p7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"/>
          <p:cNvSpPr/>
          <p:nvPr/>
        </p:nvSpPr>
        <p:spPr>
          <a:xfrm flipH="1" rot="8329196">
            <a:off x="-6591272" y="-1305294"/>
            <a:ext cx="15045157" cy="52848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8"/>
          <p:cNvSpPr/>
          <p:nvPr/>
        </p:nvSpPr>
        <p:spPr>
          <a:xfrm rot="-339811">
            <a:off x="-920810" y="5007049"/>
            <a:ext cx="12440204" cy="375582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5" name="Google Shape;575;p8"/>
          <p:cNvGrpSpPr/>
          <p:nvPr/>
        </p:nvGrpSpPr>
        <p:grpSpPr>
          <a:xfrm>
            <a:off x="-1735762" y="4339055"/>
            <a:ext cx="3476329" cy="3755784"/>
            <a:chOff x="3179709" y="5000350"/>
            <a:chExt cx="526733" cy="569110"/>
          </a:xfrm>
        </p:grpSpPr>
        <p:sp>
          <p:nvSpPr>
            <p:cNvPr id="576" name="Google Shape;576;p8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8"/>
          <p:cNvSpPr txBox="1"/>
          <p:nvPr>
            <p:ph type="title"/>
          </p:nvPr>
        </p:nvSpPr>
        <p:spPr>
          <a:xfrm>
            <a:off x="310447" y="1812541"/>
            <a:ext cx="47298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5" name="Google Shape;635;p8"/>
          <p:cNvSpPr txBox="1"/>
          <p:nvPr>
            <p:ph idx="1" type="subTitle"/>
          </p:nvPr>
        </p:nvSpPr>
        <p:spPr>
          <a:xfrm>
            <a:off x="310447" y="4120005"/>
            <a:ext cx="4729800" cy="18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36" name="Google Shape;636;p8"/>
          <p:cNvSpPr txBox="1"/>
          <p:nvPr>
            <p:ph idx="2" type="body"/>
          </p:nvPr>
        </p:nvSpPr>
        <p:spPr>
          <a:xfrm>
            <a:off x="5775715" y="1064257"/>
            <a:ext cx="4486500" cy="54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7" name="Google Shape;637;p8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9"/>
          <p:cNvSpPr/>
          <p:nvPr/>
        </p:nvSpPr>
        <p:spPr>
          <a:xfrm>
            <a:off x="-3227000" y="-496300"/>
            <a:ext cx="13919009" cy="4828247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9"/>
          <p:cNvSpPr txBox="1"/>
          <p:nvPr>
            <p:ph type="title"/>
          </p:nvPr>
        </p:nvSpPr>
        <p:spPr>
          <a:xfrm>
            <a:off x="361950" y="753775"/>
            <a:ext cx="28419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41" name="Google Shape;641;p9"/>
          <p:cNvSpPr txBox="1"/>
          <p:nvPr>
            <p:ph idx="2" type="title"/>
          </p:nvPr>
        </p:nvSpPr>
        <p:spPr>
          <a:xfrm>
            <a:off x="3924988" y="753775"/>
            <a:ext cx="28419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42" name="Google Shape;642;p9"/>
          <p:cNvSpPr txBox="1"/>
          <p:nvPr>
            <p:ph idx="3" type="title"/>
          </p:nvPr>
        </p:nvSpPr>
        <p:spPr>
          <a:xfrm>
            <a:off x="7488025" y="753775"/>
            <a:ext cx="28419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43" name="Google Shape;643;p9"/>
          <p:cNvSpPr/>
          <p:nvPr/>
        </p:nvSpPr>
        <p:spPr>
          <a:xfrm flipH="1" rot="10285708">
            <a:off x="7450007" y="4100705"/>
            <a:ext cx="3895390" cy="4620383"/>
          </a:xfrm>
          <a:custGeom>
            <a:rect b="b" l="l" r="r" t="t"/>
            <a:pathLst>
              <a:path extrusionOk="0" h="113637" w="95806">
                <a:moveTo>
                  <a:pt x="77054" y="0"/>
                </a:moveTo>
                <a:cubicBezTo>
                  <a:pt x="74424" y="2853"/>
                  <a:pt x="72430" y="6393"/>
                  <a:pt x="71206" y="10072"/>
                </a:cubicBezTo>
                <a:cubicBezTo>
                  <a:pt x="68724" y="17547"/>
                  <a:pt x="68877" y="25606"/>
                  <a:pt x="69085" y="33474"/>
                </a:cubicBezTo>
                <a:cubicBezTo>
                  <a:pt x="69289" y="41349"/>
                  <a:pt x="69497" y="49398"/>
                  <a:pt x="67120" y="56906"/>
                </a:cubicBezTo>
                <a:cubicBezTo>
                  <a:pt x="64676" y="64634"/>
                  <a:pt x="59455" y="71458"/>
                  <a:pt x="52635" y="75839"/>
                </a:cubicBezTo>
                <a:cubicBezTo>
                  <a:pt x="40760" y="83479"/>
                  <a:pt x="24908" y="83622"/>
                  <a:pt x="13930" y="92502"/>
                </a:cubicBezTo>
                <a:cubicBezTo>
                  <a:pt x="7295" y="97870"/>
                  <a:pt x="3361" y="105702"/>
                  <a:pt x="0" y="113636"/>
                </a:cubicBezTo>
                <a:lnTo>
                  <a:pt x="3517" y="112308"/>
                </a:lnTo>
                <a:cubicBezTo>
                  <a:pt x="6749" y="106727"/>
                  <a:pt x="11985" y="102223"/>
                  <a:pt x="17708" y="99071"/>
                </a:cubicBezTo>
                <a:cubicBezTo>
                  <a:pt x="25544" y="94752"/>
                  <a:pt x="34334" y="92563"/>
                  <a:pt x="42910" y="90001"/>
                </a:cubicBezTo>
                <a:cubicBezTo>
                  <a:pt x="51482" y="87438"/>
                  <a:pt x="60139" y="84353"/>
                  <a:pt x="67015" y="78629"/>
                </a:cubicBezTo>
                <a:cubicBezTo>
                  <a:pt x="73893" y="72901"/>
                  <a:pt x="78496" y="64941"/>
                  <a:pt x="84519" y="58321"/>
                </a:cubicBezTo>
                <a:cubicBezTo>
                  <a:pt x="87689" y="54838"/>
                  <a:pt x="91562" y="51657"/>
                  <a:pt x="95805" y="49649"/>
                </a:cubicBezTo>
                <a:lnTo>
                  <a:pt x="7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9"/>
          <p:cNvSpPr/>
          <p:nvPr/>
        </p:nvSpPr>
        <p:spPr>
          <a:xfrm flipH="1" rot="10800000">
            <a:off x="-3672402" y="5782538"/>
            <a:ext cx="10799859" cy="199911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5" name="Google Shape;645;p9"/>
          <p:cNvGrpSpPr/>
          <p:nvPr/>
        </p:nvGrpSpPr>
        <p:grpSpPr>
          <a:xfrm flipH="1">
            <a:off x="9765527" y="-1408428"/>
            <a:ext cx="2730792" cy="2950322"/>
            <a:chOff x="3179709" y="5000350"/>
            <a:chExt cx="526733" cy="569110"/>
          </a:xfrm>
        </p:grpSpPr>
        <p:sp>
          <p:nvSpPr>
            <p:cNvPr id="646" name="Google Shape;646;p9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9"/>
          <p:cNvGrpSpPr/>
          <p:nvPr/>
        </p:nvGrpSpPr>
        <p:grpSpPr>
          <a:xfrm flipH="1">
            <a:off x="9396627" y="5976272"/>
            <a:ext cx="2730792" cy="2950322"/>
            <a:chOff x="3179709" y="5000350"/>
            <a:chExt cx="526733" cy="569110"/>
          </a:xfrm>
        </p:grpSpPr>
        <p:sp>
          <p:nvSpPr>
            <p:cNvPr id="705" name="Google Shape;705;p9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9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9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9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9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9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9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9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9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9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9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9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9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9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9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9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9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9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9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9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9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9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9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9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9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9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9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9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9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9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9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9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3" name="Google Shape;763;p9"/>
          <p:cNvGrpSpPr/>
          <p:nvPr/>
        </p:nvGrpSpPr>
        <p:grpSpPr>
          <a:xfrm flipH="1">
            <a:off x="-1556173" y="-891340"/>
            <a:ext cx="2730792" cy="2950322"/>
            <a:chOff x="3179709" y="5000350"/>
            <a:chExt cx="526733" cy="569110"/>
          </a:xfrm>
        </p:grpSpPr>
        <p:sp>
          <p:nvSpPr>
            <p:cNvPr id="764" name="Google Shape;764;p9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0"/>
          <p:cNvSpPr txBox="1"/>
          <p:nvPr>
            <p:ph type="title"/>
          </p:nvPr>
        </p:nvSpPr>
        <p:spPr>
          <a:xfrm>
            <a:off x="364468" y="3504079"/>
            <a:ext cx="9963000" cy="12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24" name="Google Shape;824;p10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5" name="Google Shape;825;p10"/>
          <p:cNvSpPr txBox="1"/>
          <p:nvPr>
            <p:ph idx="2" type="title"/>
          </p:nvPr>
        </p:nvSpPr>
        <p:spPr>
          <a:xfrm>
            <a:off x="3383950" y="1968525"/>
            <a:ext cx="3924000" cy="13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826" name="Google Shape;826;p10"/>
          <p:cNvSpPr txBox="1"/>
          <p:nvPr>
            <p:ph idx="1" type="subTitle"/>
          </p:nvPr>
        </p:nvSpPr>
        <p:spPr>
          <a:xfrm>
            <a:off x="1353600" y="4718491"/>
            <a:ext cx="79848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27" name="Google Shape;827;p10"/>
          <p:cNvSpPr/>
          <p:nvPr/>
        </p:nvSpPr>
        <p:spPr>
          <a:xfrm rot="-8329196">
            <a:off x="2807319" y="-1341944"/>
            <a:ext cx="15045157" cy="52848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0"/>
          <p:cNvSpPr/>
          <p:nvPr/>
        </p:nvSpPr>
        <p:spPr>
          <a:xfrm flipH="1" rot="339811">
            <a:off x="-258190" y="4970399"/>
            <a:ext cx="12440204" cy="375582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9" name="Google Shape;829;p10"/>
          <p:cNvGrpSpPr/>
          <p:nvPr/>
        </p:nvGrpSpPr>
        <p:grpSpPr>
          <a:xfrm flipH="1">
            <a:off x="9520636" y="4302405"/>
            <a:ext cx="3476329" cy="3755784"/>
            <a:chOff x="3179709" y="5000350"/>
            <a:chExt cx="526733" cy="569110"/>
          </a:xfrm>
        </p:grpSpPr>
        <p:sp>
          <p:nvSpPr>
            <p:cNvPr id="830" name="Google Shape;830;p10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0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0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0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0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0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0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0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0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0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0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0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0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0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0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0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0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0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0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0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0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0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0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0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0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0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0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0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0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0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0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0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0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0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0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0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0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0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0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0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0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0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0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0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0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0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0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0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0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0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0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0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0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0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0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0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0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0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5.jp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hyperlink" Target="https://youtu.be/YQV_ODVCzQQ" TargetMode="External"/><Relationship Id="rId5" Type="http://schemas.openxmlformats.org/officeDocument/2006/relationships/hyperlink" Target="https://youtu.be/sjs4M14KMdw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youtu.be/NL6ETs9k3W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8"/>
          <p:cNvSpPr txBox="1"/>
          <p:nvPr>
            <p:ph type="ctrTitle"/>
          </p:nvPr>
        </p:nvSpPr>
        <p:spPr>
          <a:xfrm>
            <a:off x="205625" y="1851113"/>
            <a:ext cx="9680700" cy="31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glycogen metabolism in muscles</a:t>
            </a:r>
            <a:endParaRPr/>
          </a:p>
        </p:txBody>
      </p:sp>
      <p:grpSp>
        <p:nvGrpSpPr>
          <p:cNvPr id="1403" name="Google Shape;1403;p18"/>
          <p:cNvGrpSpPr/>
          <p:nvPr/>
        </p:nvGrpSpPr>
        <p:grpSpPr>
          <a:xfrm flipH="1" rot="-519613">
            <a:off x="6944719" y="5959310"/>
            <a:ext cx="780667" cy="620601"/>
            <a:chOff x="2744849" y="4517299"/>
            <a:chExt cx="416249" cy="330902"/>
          </a:xfrm>
        </p:grpSpPr>
        <p:sp>
          <p:nvSpPr>
            <p:cNvPr id="1404" name="Google Shape;1404;p18"/>
            <p:cNvSpPr/>
            <p:nvPr/>
          </p:nvSpPr>
          <p:spPr>
            <a:xfrm>
              <a:off x="2744849" y="4517299"/>
              <a:ext cx="416249" cy="330902"/>
            </a:xfrm>
            <a:custGeom>
              <a:rect b="b" l="l" r="r" t="t"/>
              <a:pathLst>
                <a:path extrusionOk="0" h="12151" w="15285">
                  <a:moveTo>
                    <a:pt x="5024" y="1"/>
                  </a:moveTo>
                  <a:cubicBezTo>
                    <a:pt x="3877" y="1"/>
                    <a:pt x="2705" y="641"/>
                    <a:pt x="1968" y="2273"/>
                  </a:cubicBezTo>
                  <a:cubicBezTo>
                    <a:pt x="0" y="6616"/>
                    <a:pt x="6889" y="12151"/>
                    <a:pt x="6889" y="12151"/>
                  </a:cubicBezTo>
                  <a:cubicBezTo>
                    <a:pt x="6889" y="12151"/>
                    <a:pt x="15284" y="9389"/>
                    <a:pt x="14969" y="4634"/>
                  </a:cubicBezTo>
                  <a:cubicBezTo>
                    <a:pt x="14806" y="2140"/>
                    <a:pt x="13202" y="989"/>
                    <a:pt x="11615" y="989"/>
                  </a:cubicBezTo>
                  <a:cubicBezTo>
                    <a:pt x="10173" y="989"/>
                    <a:pt x="8744" y="1940"/>
                    <a:pt x="8423" y="3697"/>
                  </a:cubicBezTo>
                  <a:cubicBezTo>
                    <a:pt x="8772" y="1773"/>
                    <a:pt x="6933" y="1"/>
                    <a:pt x="5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8"/>
            <p:cNvSpPr/>
            <p:nvPr/>
          </p:nvSpPr>
          <p:spPr>
            <a:xfrm>
              <a:off x="2821236" y="4619312"/>
              <a:ext cx="295690" cy="94252"/>
            </a:xfrm>
            <a:custGeom>
              <a:rect b="b" l="l" r="r" t="t"/>
              <a:pathLst>
                <a:path extrusionOk="0" h="3461" w="10858">
                  <a:moveTo>
                    <a:pt x="2911" y="0"/>
                  </a:moveTo>
                  <a:cubicBezTo>
                    <a:pt x="2877" y="0"/>
                    <a:pt x="2846" y="16"/>
                    <a:pt x="2825" y="45"/>
                  </a:cubicBezTo>
                  <a:lnTo>
                    <a:pt x="1716" y="1638"/>
                  </a:lnTo>
                  <a:lnTo>
                    <a:pt x="138" y="1351"/>
                  </a:lnTo>
                  <a:cubicBezTo>
                    <a:pt x="133" y="1351"/>
                    <a:pt x="128" y="1350"/>
                    <a:pt x="123" y="1350"/>
                  </a:cubicBezTo>
                  <a:cubicBezTo>
                    <a:pt x="73" y="1350"/>
                    <a:pt x="23" y="1384"/>
                    <a:pt x="13" y="1438"/>
                  </a:cubicBezTo>
                  <a:cubicBezTo>
                    <a:pt x="0" y="1497"/>
                    <a:pt x="40" y="1552"/>
                    <a:pt x="99" y="1564"/>
                  </a:cubicBezTo>
                  <a:lnTo>
                    <a:pt x="1747" y="1863"/>
                  </a:lnTo>
                  <a:cubicBezTo>
                    <a:pt x="1753" y="1864"/>
                    <a:pt x="1759" y="1865"/>
                    <a:pt x="1764" y="1865"/>
                  </a:cubicBezTo>
                  <a:cubicBezTo>
                    <a:pt x="1799" y="1865"/>
                    <a:pt x="1834" y="1846"/>
                    <a:pt x="1854" y="1820"/>
                  </a:cubicBezTo>
                  <a:lnTo>
                    <a:pt x="2813" y="439"/>
                  </a:lnTo>
                  <a:lnTo>
                    <a:pt x="2873" y="2862"/>
                  </a:lnTo>
                  <a:cubicBezTo>
                    <a:pt x="2876" y="2913"/>
                    <a:pt x="2907" y="2952"/>
                    <a:pt x="2955" y="2965"/>
                  </a:cubicBezTo>
                  <a:cubicBezTo>
                    <a:pt x="2964" y="2967"/>
                    <a:pt x="2972" y="2968"/>
                    <a:pt x="2981" y="2968"/>
                  </a:cubicBezTo>
                  <a:cubicBezTo>
                    <a:pt x="3019" y="2968"/>
                    <a:pt x="3054" y="2949"/>
                    <a:pt x="3073" y="2918"/>
                  </a:cubicBezTo>
                  <a:lnTo>
                    <a:pt x="3679" y="1887"/>
                  </a:lnTo>
                  <a:lnTo>
                    <a:pt x="3887" y="2540"/>
                  </a:lnTo>
                  <a:cubicBezTo>
                    <a:pt x="3899" y="2575"/>
                    <a:pt x="3931" y="2602"/>
                    <a:pt x="3966" y="2611"/>
                  </a:cubicBezTo>
                  <a:cubicBezTo>
                    <a:pt x="3974" y="2612"/>
                    <a:pt x="3981" y="2613"/>
                    <a:pt x="3988" y="2613"/>
                  </a:cubicBezTo>
                  <a:cubicBezTo>
                    <a:pt x="4019" y="2613"/>
                    <a:pt x="4046" y="2601"/>
                    <a:pt x="4068" y="2579"/>
                  </a:cubicBezTo>
                  <a:lnTo>
                    <a:pt x="4694" y="1910"/>
                  </a:lnTo>
                  <a:lnTo>
                    <a:pt x="6404" y="2221"/>
                  </a:lnTo>
                  <a:cubicBezTo>
                    <a:pt x="6410" y="2222"/>
                    <a:pt x="6416" y="2222"/>
                    <a:pt x="6422" y="2222"/>
                  </a:cubicBezTo>
                  <a:cubicBezTo>
                    <a:pt x="6464" y="2222"/>
                    <a:pt x="6506" y="2199"/>
                    <a:pt x="6523" y="2158"/>
                  </a:cubicBezTo>
                  <a:lnTo>
                    <a:pt x="7054" y="888"/>
                  </a:lnTo>
                  <a:lnTo>
                    <a:pt x="7160" y="3357"/>
                  </a:lnTo>
                  <a:cubicBezTo>
                    <a:pt x="7165" y="3405"/>
                    <a:pt x="7196" y="3444"/>
                    <a:pt x="7239" y="3456"/>
                  </a:cubicBezTo>
                  <a:cubicBezTo>
                    <a:pt x="7247" y="3460"/>
                    <a:pt x="7259" y="3460"/>
                    <a:pt x="7266" y="3460"/>
                  </a:cubicBezTo>
                  <a:cubicBezTo>
                    <a:pt x="7301" y="3460"/>
                    <a:pt x="7337" y="3444"/>
                    <a:pt x="7357" y="3413"/>
                  </a:cubicBezTo>
                  <a:lnTo>
                    <a:pt x="8167" y="2233"/>
                  </a:lnTo>
                  <a:lnTo>
                    <a:pt x="8352" y="2905"/>
                  </a:lnTo>
                  <a:cubicBezTo>
                    <a:pt x="8364" y="2945"/>
                    <a:pt x="8396" y="2976"/>
                    <a:pt x="8439" y="2984"/>
                  </a:cubicBezTo>
                  <a:lnTo>
                    <a:pt x="10724" y="3397"/>
                  </a:lnTo>
                  <a:cubicBezTo>
                    <a:pt x="10729" y="3398"/>
                    <a:pt x="10734" y="3398"/>
                    <a:pt x="10739" y="3398"/>
                  </a:cubicBezTo>
                  <a:cubicBezTo>
                    <a:pt x="10790" y="3398"/>
                    <a:pt x="10839" y="3364"/>
                    <a:pt x="10850" y="3310"/>
                  </a:cubicBezTo>
                  <a:cubicBezTo>
                    <a:pt x="10858" y="3252"/>
                    <a:pt x="10818" y="3196"/>
                    <a:pt x="10760" y="3185"/>
                  </a:cubicBezTo>
                  <a:lnTo>
                    <a:pt x="8541" y="2783"/>
                  </a:lnTo>
                  <a:lnTo>
                    <a:pt x="8313" y="1954"/>
                  </a:lnTo>
                  <a:cubicBezTo>
                    <a:pt x="8301" y="1914"/>
                    <a:pt x="8269" y="1883"/>
                    <a:pt x="8227" y="1874"/>
                  </a:cubicBezTo>
                  <a:cubicBezTo>
                    <a:pt x="8221" y="1873"/>
                    <a:pt x="8215" y="1873"/>
                    <a:pt x="8210" y="1873"/>
                  </a:cubicBezTo>
                  <a:cubicBezTo>
                    <a:pt x="8175" y="1873"/>
                    <a:pt x="8140" y="1892"/>
                    <a:pt x="8120" y="1921"/>
                  </a:cubicBezTo>
                  <a:lnTo>
                    <a:pt x="7361" y="3027"/>
                  </a:lnTo>
                  <a:lnTo>
                    <a:pt x="7250" y="400"/>
                  </a:lnTo>
                  <a:cubicBezTo>
                    <a:pt x="7247" y="349"/>
                    <a:pt x="7212" y="305"/>
                    <a:pt x="7160" y="298"/>
                  </a:cubicBezTo>
                  <a:cubicBezTo>
                    <a:pt x="7153" y="296"/>
                    <a:pt x="7147" y="296"/>
                    <a:pt x="7141" y="296"/>
                  </a:cubicBezTo>
                  <a:cubicBezTo>
                    <a:pt x="7099" y="296"/>
                    <a:pt x="7059" y="319"/>
                    <a:pt x="7042" y="360"/>
                  </a:cubicBezTo>
                  <a:lnTo>
                    <a:pt x="6357" y="1992"/>
                  </a:lnTo>
                  <a:lnTo>
                    <a:pt x="4674" y="1690"/>
                  </a:lnTo>
                  <a:cubicBezTo>
                    <a:pt x="4667" y="1688"/>
                    <a:pt x="4659" y="1687"/>
                    <a:pt x="4651" y="1687"/>
                  </a:cubicBezTo>
                  <a:cubicBezTo>
                    <a:pt x="4623" y="1687"/>
                    <a:pt x="4594" y="1700"/>
                    <a:pt x="4576" y="1721"/>
                  </a:cubicBezTo>
                  <a:lnTo>
                    <a:pt x="4037" y="2299"/>
                  </a:lnTo>
                  <a:lnTo>
                    <a:pt x="3813" y="1591"/>
                  </a:lnTo>
                  <a:cubicBezTo>
                    <a:pt x="3801" y="1549"/>
                    <a:pt x="3766" y="1520"/>
                    <a:pt x="3722" y="1516"/>
                  </a:cubicBezTo>
                  <a:cubicBezTo>
                    <a:pt x="3719" y="1516"/>
                    <a:pt x="3715" y="1516"/>
                    <a:pt x="3712" y="1516"/>
                  </a:cubicBezTo>
                  <a:cubicBezTo>
                    <a:pt x="3672" y="1516"/>
                    <a:pt x="3637" y="1535"/>
                    <a:pt x="3616" y="1567"/>
                  </a:cubicBezTo>
                  <a:lnTo>
                    <a:pt x="3081" y="2480"/>
                  </a:lnTo>
                  <a:lnTo>
                    <a:pt x="3022" y="104"/>
                  </a:lnTo>
                  <a:cubicBezTo>
                    <a:pt x="3022" y="57"/>
                    <a:pt x="2991" y="18"/>
                    <a:pt x="2947" y="6"/>
                  </a:cubicBezTo>
                  <a:cubicBezTo>
                    <a:pt x="2935" y="2"/>
                    <a:pt x="2923" y="0"/>
                    <a:pt x="29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18"/>
          <p:cNvGrpSpPr/>
          <p:nvPr/>
        </p:nvGrpSpPr>
        <p:grpSpPr>
          <a:xfrm>
            <a:off x="9369901" y="2066319"/>
            <a:ext cx="251514" cy="251514"/>
            <a:chOff x="2840734" y="5254864"/>
            <a:chExt cx="180633" cy="180633"/>
          </a:xfrm>
        </p:grpSpPr>
        <p:sp>
          <p:nvSpPr>
            <p:cNvPr id="1407" name="Google Shape;1407;p18"/>
            <p:cNvSpPr/>
            <p:nvPr/>
          </p:nvSpPr>
          <p:spPr>
            <a:xfrm>
              <a:off x="2840734" y="5254864"/>
              <a:ext cx="180633" cy="180633"/>
            </a:xfrm>
            <a:custGeom>
              <a:rect b="b" l="l" r="r" t="t"/>
              <a:pathLst>
                <a:path extrusionOk="0" h="6633" w="6633">
                  <a:moveTo>
                    <a:pt x="3317" y="0"/>
                  </a:moveTo>
                  <a:cubicBezTo>
                    <a:pt x="2609" y="0"/>
                    <a:pt x="1952" y="220"/>
                    <a:pt x="1413" y="602"/>
                  </a:cubicBezTo>
                  <a:cubicBezTo>
                    <a:pt x="1098" y="822"/>
                    <a:pt x="822" y="1097"/>
                    <a:pt x="602" y="1413"/>
                  </a:cubicBezTo>
                  <a:cubicBezTo>
                    <a:pt x="221" y="1951"/>
                    <a:pt x="0" y="2608"/>
                    <a:pt x="0" y="3316"/>
                  </a:cubicBezTo>
                  <a:cubicBezTo>
                    <a:pt x="0" y="5146"/>
                    <a:pt x="1483" y="6633"/>
                    <a:pt x="3317" y="6633"/>
                  </a:cubicBezTo>
                  <a:cubicBezTo>
                    <a:pt x="4025" y="6633"/>
                    <a:pt x="4682" y="6412"/>
                    <a:pt x="5221" y="6030"/>
                  </a:cubicBezTo>
                  <a:cubicBezTo>
                    <a:pt x="5536" y="5810"/>
                    <a:pt x="5811" y="5535"/>
                    <a:pt x="6031" y="5220"/>
                  </a:cubicBezTo>
                  <a:cubicBezTo>
                    <a:pt x="6409" y="4681"/>
                    <a:pt x="6633" y="4024"/>
                    <a:pt x="6633" y="3316"/>
                  </a:cubicBezTo>
                  <a:cubicBezTo>
                    <a:pt x="6633" y="1483"/>
                    <a:pt x="5150" y="0"/>
                    <a:pt x="3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8"/>
            <p:cNvSpPr/>
            <p:nvPr/>
          </p:nvSpPr>
          <p:spPr>
            <a:xfrm>
              <a:off x="2857128" y="5271231"/>
              <a:ext cx="147872" cy="147872"/>
            </a:xfrm>
            <a:custGeom>
              <a:rect b="b" l="l" r="r" t="t"/>
              <a:pathLst>
                <a:path extrusionOk="0" h="5430" w="5430">
                  <a:moveTo>
                    <a:pt x="811" y="1"/>
                  </a:moveTo>
                  <a:cubicBezTo>
                    <a:pt x="496" y="221"/>
                    <a:pt x="220" y="496"/>
                    <a:pt x="0" y="812"/>
                  </a:cubicBezTo>
                  <a:lnTo>
                    <a:pt x="4619" y="5429"/>
                  </a:lnTo>
                  <a:cubicBezTo>
                    <a:pt x="4934" y="5209"/>
                    <a:pt x="5209" y="4934"/>
                    <a:pt x="5429" y="4619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9" name="Google Shape;1409;p18"/>
          <p:cNvSpPr txBox="1"/>
          <p:nvPr/>
        </p:nvSpPr>
        <p:spPr>
          <a:xfrm>
            <a:off x="7442399" y="4978412"/>
            <a:ext cx="30000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Color index:</a:t>
            </a:r>
            <a:endParaRPr b="0" i="0" sz="17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Black: Main text </a:t>
            </a:r>
            <a:endParaRPr b="0" i="0" sz="17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Red: important </a:t>
            </a:r>
            <a:endParaRPr b="0" i="0" sz="17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Blue: in boys slides only</a:t>
            </a:r>
            <a:endParaRPr b="0" i="0" sz="17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EC686A"/>
                </a:solidFill>
                <a:latin typeface="Comfortaa"/>
                <a:ea typeface="Comfortaa"/>
                <a:cs typeface="Comfortaa"/>
                <a:sym typeface="Comfortaa"/>
              </a:rPr>
              <a:t>Pink: in girls slides only</a:t>
            </a:r>
            <a:endParaRPr b="0" i="0" sz="17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B050"/>
                </a:solidFill>
                <a:latin typeface="Comfortaa"/>
                <a:ea typeface="Comfortaa"/>
                <a:cs typeface="Comfortaa"/>
                <a:sym typeface="Comfortaa"/>
              </a:rPr>
              <a:t>Green: Doctors Notes</a:t>
            </a:r>
            <a:endParaRPr b="0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Grey: Extra info</a:t>
            </a:r>
            <a:r>
              <a:rPr b="0" i="0" lang="en" sz="1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10" name="Google Shape;14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6795" y="-49926"/>
            <a:ext cx="1436125" cy="143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7539" y="164399"/>
            <a:ext cx="703825" cy="1007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18"/>
          <p:cNvSpPr txBox="1"/>
          <p:nvPr>
            <p:ph idx="2" type="subTitle"/>
          </p:nvPr>
        </p:nvSpPr>
        <p:spPr>
          <a:xfrm>
            <a:off x="4077474" y="6817902"/>
            <a:ext cx="28995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Editing file </a:t>
            </a:r>
            <a:endParaRPr/>
          </a:p>
        </p:txBody>
      </p:sp>
      <p:grpSp>
        <p:nvGrpSpPr>
          <p:cNvPr id="1413" name="Google Shape;1413;p18"/>
          <p:cNvGrpSpPr/>
          <p:nvPr/>
        </p:nvGrpSpPr>
        <p:grpSpPr>
          <a:xfrm rot="8123321">
            <a:off x="725623" y="5290702"/>
            <a:ext cx="1525095" cy="1524319"/>
            <a:chOff x="2840734" y="5254864"/>
            <a:chExt cx="180633" cy="180633"/>
          </a:xfrm>
        </p:grpSpPr>
        <p:sp>
          <p:nvSpPr>
            <p:cNvPr id="1414" name="Google Shape;1414;p18"/>
            <p:cNvSpPr/>
            <p:nvPr/>
          </p:nvSpPr>
          <p:spPr>
            <a:xfrm>
              <a:off x="2840734" y="5254864"/>
              <a:ext cx="180633" cy="180633"/>
            </a:xfrm>
            <a:custGeom>
              <a:rect b="b" l="l" r="r" t="t"/>
              <a:pathLst>
                <a:path extrusionOk="0" h="6633" w="6633">
                  <a:moveTo>
                    <a:pt x="3317" y="0"/>
                  </a:moveTo>
                  <a:cubicBezTo>
                    <a:pt x="2609" y="0"/>
                    <a:pt x="1952" y="220"/>
                    <a:pt x="1413" y="602"/>
                  </a:cubicBezTo>
                  <a:cubicBezTo>
                    <a:pt x="1098" y="822"/>
                    <a:pt x="822" y="1097"/>
                    <a:pt x="602" y="1413"/>
                  </a:cubicBezTo>
                  <a:cubicBezTo>
                    <a:pt x="221" y="1951"/>
                    <a:pt x="0" y="2608"/>
                    <a:pt x="0" y="3316"/>
                  </a:cubicBezTo>
                  <a:cubicBezTo>
                    <a:pt x="0" y="5146"/>
                    <a:pt x="1483" y="6633"/>
                    <a:pt x="3317" y="6633"/>
                  </a:cubicBezTo>
                  <a:cubicBezTo>
                    <a:pt x="4025" y="6633"/>
                    <a:pt x="4682" y="6412"/>
                    <a:pt x="5221" y="6030"/>
                  </a:cubicBezTo>
                  <a:cubicBezTo>
                    <a:pt x="5536" y="5810"/>
                    <a:pt x="5811" y="5535"/>
                    <a:pt x="6031" y="5220"/>
                  </a:cubicBezTo>
                  <a:cubicBezTo>
                    <a:pt x="6409" y="4681"/>
                    <a:pt x="6633" y="4024"/>
                    <a:pt x="6633" y="3316"/>
                  </a:cubicBezTo>
                  <a:cubicBezTo>
                    <a:pt x="6633" y="1483"/>
                    <a:pt x="5150" y="0"/>
                    <a:pt x="3317" y="0"/>
                  </a:cubicBez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8"/>
            <p:cNvSpPr/>
            <p:nvPr/>
          </p:nvSpPr>
          <p:spPr>
            <a:xfrm>
              <a:off x="2857128" y="5271231"/>
              <a:ext cx="147872" cy="147872"/>
            </a:xfrm>
            <a:custGeom>
              <a:rect b="b" l="l" r="r" t="t"/>
              <a:pathLst>
                <a:path extrusionOk="0" h="5430" w="5430">
                  <a:moveTo>
                    <a:pt x="811" y="1"/>
                  </a:moveTo>
                  <a:cubicBezTo>
                    <a:pt x="496" y="221"/>
                    <a:pt x="220" y="496"/>
                    <a:pt x="0" y="812"/>
                  </a:cubicBezTo>
                  <a:lnTo>
                    <a:pt x="4619" y="5429"/>
                  </a:lnTo>
                  <a:cubicBezTo>
                    <a:pt x="4934" y="5209"/>
                    <a:pt x="5209" y="4934"/>
                    <a:pt x="5429" y="4619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rgbClr val="FF8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6" name="Google Shape;1416;p18"/>
          <p:cNvSpPr txBox="1"/>
          <p:nvPr/>
        </p:nvSpPr>
        <p:spPr>
          <a:xfrm>
            <a:off x="838225" y="5452550"/>
            <a:ext cx="1299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 2</a:t>
            </a:r>
            <a:endParaRPr b="1" i="0" sz="2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 2</a:t>
            </a:r>
            <a:endParaRPr b="1" i="0" sz="2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17" name="Google Shape;141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7650" y="86452"/>
            <a:ext cx="1299901" cy="96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27"/>
          <p:cNvSpPr txBox="1"/>
          <p:nvPr>
            <p:ph type="title"/>
          </p:nvPr>
        </p:nvSpPr>
        <p:spPr>
          <a:xfrm>
            <a:off x="175224" y="223100"/>
            <a:ext cx="92856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Regulation of glycogen metabolism</a:t>
            </a:r>
            <a:r>
              <a:rPr lang="en" sz="1500">
                <a:solidFill>
                  <a:srgbClr val="FF0000"/>
                </a:solidFill>
              </a:rPr>
              <a:t> </a:t>
            </a:r>
            <a:r>
              <a:rPr lang="en" sz="1300">
                <a:solidFill>
                  <a:srgbClr val="FF0000"/>
                </a:solidFill>
              </a:rPr>
              <a:t>(Important slide)</a:t>
            </a:r>
            <a:r>
              <a:rPr b="1" lang="en" sz="13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🛑</a:t>
            </a:r>
            <a:r>
              <a:rPr lang="en" sz="1500">
                <a:solidFill>
                  <a:srgbClr val="FF0000"/>
                </a:solidFill>
              </a:rPr>
              <a:t> </a:t>
            </a:r>
            <a:endParaRPr sz="1500">
              <a:solidFill>
                <a:srgbClr val="FF0000"/>
              </a:solidFill>
            </a:endParaRPr>
          </a:p>
        </p:txBody>
      </p:sp>
      <p:pic>
        <p:nvPicPr>
          <p:cNvPr id="1580" name="Google Shape;158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6101" y="2561826"/>
            <a:ext cx="4351500" cy="3571812"/>
          </a:xfrm>
          <a:prstGeom prst="rect">
            <a:avLst/>
          </a:prstGeom>
          <a:noFill/>
          <a:ln>
            <a:noFill/>
          </a:ln>
        </p:spPr>
      </p:pic>
      <p:sp>
        <p:nvSpPr>
          <p:cNvPr id="1581" name="Google Shape;1581;p27"/>
          <p:cNvSpPr txBox="1"/>
          <p:nvPr/>
        </p:nvSpPr>
        <p:spPr>
          <a:xfrm flipH="1">
            <a:off x="175223" y="1305963"/>
            <a:ext cx="3923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1- Allosteric Regulation:</a:t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2" name="Google Shape;1582;p27"/>
          <p:cNvSpPr txBox="1"/>
          <p:nvPr/>
        </p:nvSpPr>
        <p:spPr>
          <a:xfrm>
            <a:off x="175225" y="1859575"/>
            <a:ext cx="2390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Note that: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3" name="Google Shape;1583;p27"/>
          <p:cNvSpPr/>
          <p:nvPr/>
        </p:nvSpPr>
        <p:spPr>
          <a:xfrm>
            <a:off x="851675" y="1272963"/>
            <a:ext cx="4351500" cy="3155400"/>
          </a:xfrm>
          <a:prstGeom prst="mathMinus">
            <a:avLst>
              <a:gd fmla="val 23520" name="adj1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Glucose 6-P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 allosteric </a:t>
            </a: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activator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for Glycogen synthase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4" name="Google Shape;1584;p27"/>
          <p:cNvSpPr/>
          <p:nvPr/>
        </p:nvSpPr>
        <p:spPr>
          <a:xfrm>
            <a:off x="566282" y="2413175"/>
            <a:ext cx="889200" cy="820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27"/>
          <p:cNvSpPr/>
          <p:nvPr/>
        </p:nvSpPr>
        <p:spPr>
          <a:xfrm>
            <a:off x="851683" y="2380163"/>
            <a:ext cx="4351500" cy="3155400"/>
          </a:xfrm>
          <a:prstGeom prst="mathMinus">
            <a:avLst>
              <a:gd fmla="val 23520" name="adj1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ATP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 allosteric </a:t>
            </a: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inhibitor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for Glycogen phosphorylase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27"/>
          <p:cNvSpPr/>
          <p:nvPr/>
        </p:nvSpPr>
        <p:spPr>
          <a:xfrm>
            <a:off x="566282" y="3480148"/>
            <a:ext cx="889200" cy="820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27"/>
          <p:cNvSpPr/>
          <p:nvPr/>
        </p:nvSpPr>
        <p:spPr>
          <a:xfrm>
            <a:off x="851686" y="3474038"/>
            <a:ext cx="4351500" cy="3155400"/>
          </a:xfrm>
          <a:prstGeom prst="mathMinus">
            <a:avLst>
              <a:gd fmla="val 23520" name="adj1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AMP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 allosteric </a:t>
            </a: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activator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for Glycogen phosphorylase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27"/>
          <p:cNvSpPr/>
          <p:nvPr/>
        </p:nvSpPr>
        <p:spPr>
          <a:xfrm>
            <a:off x="566274" y="4674348"/>
            <a:ext cx="889200" cy="820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27"/>
          <p:cNvSpPr/>
          <p:nvPr/>
        </p:nvSpPr>
        <p:spPr>
          <a:xfrm>
            <a:off x="851675" y="4761538"/>
            <a:ext cx="4351500" cy="2963700"/>
          </a:xfrm>
          <a:prstGeom prst="mathMinus">
            <a:avLst>
              <a:gd fmla="val 23520" name="adj1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Glucose 6-P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 allosteric </a:t>
            </a: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inhibitor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for Glycogen phosphorylase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27"/>
          <p:cNvSpPr/>
          <p:nvPr/>
        </p:nvSpPr>
        <p:spPr>
          <a:xfrm>
            <a:off x="566274" y="5868548"/>
            <a:ext cx="889200" cy="820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27"/>
          <p:cNvSpPr txBox="1"/>
          <p:nvPr/>
        </p:nvSpPr>
        <p:spPr>
          <a:xfrm>
            <a:off x="8376250" y="1338173"/>
            <a:ext cx="15930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Ca+2 activate Glycogen phosphorylase indirectly</a:t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#41</a:t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2" name="Google Shape;1592;p27"/>
          <p:cNvSpPr txBox="1"/>
          <p:nvPr/>
        </p:nvSpPr>
        <p:spPr>
          <a:xfrm>
            <a:off x="851675" y="4300947"/>
            <a:ext cx="5625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(ATP is abundant, no need for more energy)</a:t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3" name="Google Shape;1593;p27"/>
          <p:cNvSpPr txBox="1"/>
          <p:nvPr/>
        </p:nvSpPr>
        <p:spPr>
          <a:xfrm>
            <a:off x="1190207" y="5394510"/>
            <a:ext cx="5625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(low energy signal).</a:t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4" name="Google Shape;1594;p27"/>
          <p:cNvSpPr txBox="1"/>
          <p:nvPr/>
        </p:nvSpPr>
        <p:spPr>
          <a:xfrm>
            <a:off x="4113000" y="6698025"/>
            <a:ext cx="2486100" cy="40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28"/>
          <p:cNvSpPr txBox="1"/>
          <p:nvPr>
            <p:ph idx="4294967295" type="title"/>
          </p:nvPr>
        </p:nvSpPr>
        <p:spPr>
          <a:xfrm>
            <a:off x="175225" y="223100"/>
            <a:ext cx="105168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200"/>
              <a:t>Regulation of glycogen metabolism </a:t>
            </a:r>
            <a:r>
              <a:rPr lang="en" sz="1300">
                <a:solidFill>
                  <a:srgbClr val="FF0000"/>
                </a:solidFill>
              </a:rPr>
              <a:t>(Important slide)</a:t>
            </a:r>
            <a:r>
              <a:rPr b="1" lang="en" sz="13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🛑</a:t>
            </a:r>
            <a:r>
              <a:rPr lang="en" sz="1500">
                <a:solidFill>
                  <a:srgbClr val="FF0000"/>
                </a:solidFill>
              </a:rPr>
              <a:t> </a:t>
            </a:r>
            <a:endParaRPr sz="15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200"/>
              <a:t> </a:t>
            </a:r>
            <a:endParaRPr sz="3200"/>
          </a:p>
        </p:txBody>
      </p:sp>
      <p:pic>
        <p:nvPicPr>
          <p:cNvPr id="1600" name="Google Shape;160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6562" y="1208649"/>
            <a:ext cx="1707750" cy="60566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1" name="Google Shape;1601;p28"/>
          <p:cNvCxnSpPr/>
          <p:nvPr/>
        </p:nvCxnSpPr>
        <p:spPr>
          <a:xfrm flipH="1">
            <a:off x="756631" y="2384552"/>
            <a:ext cx="49200" cy="32661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02" name="Google Shape;1602;p28"/>
          <p:cNvSpPr/>
          <p:nvPr/>
        </p:nvSpPr>
        <p:spPr>
          <a:xfrm>
            <a:off x="407875" y="2552051"/>
            <a:ext cx="766500" cy="749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28"/>
          <p:cNvSpPr/>
          <p:nvPr/>
        </p:nvSpPr>
        <p:spPr>
          <a:xfrm>
            <a:off x="407875" y="3618382"/>
            <a:ext cx="766500" cy="749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28"/>
          <p:cNvSpPr/>
          <p:nvPr/>
        </p:nvSpPr>
        <p:spPr>
          <a:xfrm>
            <a:off x="397975" y="4684704"/>
            <a:ext cx="766500" cy="749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28"/>
          <p:cNvSpPr txBox="1"/>
          <p:nvPr/>
        </p:nvSpPr>
        <p:spPr>
          <a:xfrm flipH="1" rot="353">
            <a:off x="1413861" y="2695003"/>
            <a:ext cx="58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Increase  of calcium during muscle contraction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6" name="Google Shape;1606;p28"/>
          <p:cNvSpPr txBox="1"/>
          <p:nvPr/>
        </p:nvSpPr>
        <p:spPr>
          <a:xfrm>
            <a:off x="1413850" y="3761325"/>
            <a:ext cx="542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Formation of Ca2+ -calmodulin complex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7" name="Google Shape;1607;p28"/>
          <p:cNvSpPr txBox="1"/>
          <p:nvPr/>
        </p:nvSpPr>
        <p:spPr>
          <a:xfrm>
            <a:off x="1295950" y="4688150"/>
            <a:ext cx="6283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Activation of Ca2+ -dependent enzymes,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e.g., </a:t>
            </a:r>
            <a:r>
              <a:rPr b="1" i="0" lang="en" sz="1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glycogen phosphorylase</a:t>
            </a:r>
            <a:endParaRPr b="1" i="0" sz="18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8" name="Google Shape;1608;p28"/>
          <p:cNvSpPr txBox="1"/>
          <p:nvPr/>
        </p:nvSpPr>
        <p:spPr>
          <a:xfrm>
            <a:off x="1413850" y="5513970"/>
            <a:ext cx="214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Or glycogenolysis</a:t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9" name="Google Shape;1609;p28"/>
          <p:cNvSpPr txBox="1"/>
          <p:nvPr/>
        </p:nvSpPr>
        <p:spPr>
          <a:xfrm>
            <a:off x="4590872" y="4108699"/>
            <a:ext cx="511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Activate certain enzyme such as:</a:t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Glycogen phosphorylase</a:t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0" name="Google Shape;1610;p28"/>
          <p:cNvSpPr txBox="1"/>
          <p:nvPr/>
        </p:nvSpPr>
        <p:spPr>
          <a:xfrm>
            <a:off x="1413857" y="2304497"/>
            <a:ext cx="256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Working out increase ca</a:t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29"/>
          <p:cNvSpPr txBox="1"/>
          <p:nvPr/>
        </p:nvSpPr>
        <p:spPr>
          <a:xfrm>
            <a:off x="907375" y="1710575"/>
            <a:ext cx="6518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skeletal muscle: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Epinephrine/receptor binding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(Epinephrine binds with G-protein and activate the second messenger)</a:t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6" name="Google Shape;1616;p29"/>
          <p:cNvSpPr/>
          <p:nvPr/>
        </p:nvSpPr>
        <p:spPr>
          <a:xfrm>
            <a:off x="7689925" y="1171675"/>
            <a:ext cx="2746200" cy="1787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29"/>
          <p:cNvSpPr txBox="1"/>
          <p:nvPr/>
        </p:nvSpPr>
        <p:spPr>
          <a:xfrm>
            <a:off x="2641225" y="2456502"/>
            <a:ext cx="416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-Epinephrine release while exercising </a:t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8" name="Google Shape;1618;p29"/>
          <p:cNvSpPr/>
          <p:nvPr/>
        </p:nvSpPr>
        <p:spPr>
          <a:xfrm>
            <a:off x="175225" y="6770975"/>
            <a:ext cx="2746200" cy="339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29"/>
          <p:cNvSpPr/>
          <p:nvPr/>
        </p:nvSpPr>
        <p:spPr>
          <a:xfrm>
            <a:off x="5239250" y="6850300"/>
            <a:ext cx="2945100" cy="339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29"/>
          <p:cNvSpPr/>
          <p:nvPr/>
        </p:nvSpPr>
        <p:spPr>
          <a:xfrm>
            <a:off x="5356725" y="5687675"/>
            <a:ext cx="2746200" cy="749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29"/>
          <p:cNvSpPr txBox="1"/>
          <p:nvPr>
            <p:ph idx="4294967295" type="title"/>
          </p:nvPr>
        </p:nvSpPr>
        <p:spPr>
          <a:xfrm>
            <a:off x="175225" y="223100"/>
            <a:ext cx="102387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200"/>
              <a:t>Regulation of glycogen metabolism </a:t>
            </a:r>
            <a:r>
              <a:rPr lang="en" sz="1300">
                <a:solidFill>
                  <a:srgbClr val="FF0000"/>
                </a:solidFill>
              </a:rPr>
              <a:t>(Important slide)</a:t>
            </a:r>
            <a:r>
              <a:rPr b="1" lang="en" sz="13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🛑</a:t>
            </a:r>
            <a:r>
              <a:rPr lang="en" sz="1500">
                <a:solidFill>
                  <a:srgbClr val="FF0000"/>
                </a:solidFill>
              </a:rPr>
              <a:t> </a:t>
            </a:r>
            <a:endParaRPr sz="15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200"/>
              <a:t> </a:t>
            </a:r>
            <a:endParaRPr sz="3200"/>
          </a:p>
        </p:txBody>
      </p:sp>
      <p:sp>
        <p:nvSpPr>
          <p:cNvPr id="1622" name="Google Shape;1622;p29"/>
          <p:cNvSpPr txBox="1"/>
          <p:nvPr/>
        </p:nvSpPr>
        <p:spPr>
          <a:xfrm>
            <a:off x="446578" y="1171640"/>
            <a:ext cx="8553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2- Hormonal Regulation by Epinephrine</a:t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3" name="Google Shape;1623;p29"/>
          <p:cNvSpPr txBox="1"/>
          <p:nvPr/>
        </p:nvSpPr>
        <p:spPr>
          <a:xfrm>
            <a:off x="2793625" y="3480575"/>
            <a:ext cx="2746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Second messenger: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cAMP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29"/>
          <p:cNvSpPr txBox="1"/>
          <p:nvPr/>
        </p:nvSpPr>
        <p:spPr>
          <a:xfrm flipH="1">
            <a:off x="743119" y="4015690"/>
            <a:ext cx="7960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This second messenger then binds and activates PKA ( protein kinase A), which phosphorylates two enzymes</a:t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5" name="Google Shape;1625;p29"/>
          <p:cNvSpPr txBox="1"/>
          <p:nvPr/>
        </p:nvSpPr>
        <p:spPr>
          <a:xfrm flipH="1">
            <a:off x="1697875" y="4935750"/>
            <a:ext cx="4937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response: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6" name="Google Shape;1626;p29"/>
          <p:cNvSpPr txBox="1"/>
          <p:nvPr/>
        </p:nvSpPr>
        <p:spPr>
          <a:xfrm>
            <a:off x="2666724" y="5121698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Enzyme phosphorylation: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7" name="Google Shape;1627;p29"/>
          <p:cNvCxnSpPr/>
          <p:nvPr/>
        </p:nvCxnSpPr>
        <p:spPr>
          <a:xfrm flipH="1" rot="-5400000">
            <a:off x="599234" y="5577784"/>
            <a:ext cx="1215900" cy="1215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28" name="Google Shape;1628;p29"/>
          <p:cNvSpPr/>
          <p:nvPr/>
        </p:nvSpPr>
        <p:spPr>
          <a:xfrm>
            <a:off x="3992125" y="2845438"/>
            <a:ext cx="349200" cy="646500"/>
          </a:xfrm>
          <a:prstGeom prst="downArrow">
            <a:avLst>
              <a:gd fmla="val 50000" name="adj1"/>
              <a:gd fmla="val 9140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p29"/>
          <p:cNvSpPr/>
          <p:nvPr/>
        </p:nvSpPr>
        <p:spPr>
          <a:xfrm>
            <a:off x="302675" y="5648413"/>
            <a:ext cx="2443800" cy="749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Glycogen synthase messenger: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(Inactive form)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0" name="Google Shape;1630;p29"/>
          <p:cNvSpPr txBox="1"/>
          <p:nvPr/>
        </p:nvSpPr>
        <p:spPr>
          <a:xfrm>
            <a:off x="5479276" y="5758500"/>
            <a:ext cx="244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Glycogen phosphorylase 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(Active form)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1" name="Google Shape;1631;p29"/>
          <p:cNvSpPr txBox="1"/>
          <p:nvPr/>
        </p:nvSpPr>
        <p:spPr>
          <a:xfrm>
            <a:off x="302679" y="6807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Inhibition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glycogenesis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2" name="Google Shape;1632;p29"/>
          <p:cNvSpPr txBox="1"/>
          <p:nvPr/>
        </p:nvSpPr>
        <p:spPr>
          <a:xfrm flipH="1">
            <a:off x="5326975" y="67930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Stimulation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glycogenolysis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29"/>
          <p:cNvSpPr/>
          <p:nvPr/>
        </p:nvSpPr>
        <p:spPr>
          <a:xfrm>
            <a:off x="3992132" y="4376450"/>
            <a:ext cx="349200" cy="646500"/>
          </a:xfrm>
          <a:prstGeom prst="downArrow">
            <a:avLst>
              <a:gd fmla="val 50000" name="adj1"/>
              <a:gd fmla="val 8918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4" name="Google Shape;1634;p29"/>
          <p:cNvCxnSpPr/>
          <p:nvPr/>
        </p:nvCxnSpPr>
        <p:spPr>
          <a:xfrm>
            <a:off x="4119784" y="5476457"/>
            <a:ext cx="1207200" cy="282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35" name="Google Shape;1635;p29"/>
          <p:cNvCxnSpPr/>
          <p:nvPr/>
        </p:nvCxnSpPr>
        <p:spPr>
          <a:xfrm flipH="1">
            <a:off x="2921279" y="5476460"/>
            <a:ext cx="1198500" cy="224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36" name="Google Shape;1636;p29"/>
          <p:cNvCxnSpPr/>
          <p:nvPr/>
        </p:nvCxnSpPr>
        <p:spPr>
          <a:xfrm>
            <a:off x="1422630" y="6398135"/>
            <a:ext cx="7200" cy="426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37" name="Google Shape;1637;p29"/>
          <p:cNvCxnSpPr/>
          <p:nvPr/>
        </p:nvCxnSpPr>
        <p:spPr>
          <a:xfrm flipH="1">
            <a:off x="6577563" y="6437363"/>
            <a:ext cx="2100" cy="423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638" name="Google Shape;1638;p29"/>
          <p:cNvSpPr txBox="1"/>
          <p:nvPr/>
        </p:nvSpPr>
        <p:spPr>
          <a:xfrm>
            <a:off x="5121890" y="7145850"/>
            <a:ext cx="429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breakdown of glycogen to glucose 6-P</a:t>
            </a:r>
            <a:endParaRPr b="0" i="0" sz="14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9" name="Google Shape;1639;p29"/>
          <p:cNvPicPr preferRelativeResize="0"/>
          <p:nvPr/>
        </p:nvPicPr>
        <p:blipFill rotWithShape="1">
          <a:blip r:embed="rId3">
            <a:alphaModFix/>
          </a:blip>
          <a:srcRect b="7358" l="2465" r="3060" t="15504"/>
          <a:stretch/>
        </p:blipFill>
        <p:spPr>
          <a:xfrm>
            <a:off x="7712056" y="1171675"/>
            <a:ext cx="2701938" cy="178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0" name="Google Shape;1640;p29"/>
          <p:cNvSpPr txBox="1"/>
          <p:nvPr/>
        </p:nvSpPr>
        <p:spPr>
          <a:xfrm>
            <a:off x="448975" y="5040863"/>
            <a:ext cx="2198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It phosphorylate glycogen synthase making it inactive </a:t>
            </a:r>
            <a:endParaRPr b="0" i="0" sz="11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1" name="Google Shape;1641;p29"/>
          <p:cNvSpPr txBox="1"/>
          <p:nvPr/>
        </p:nvSpPr>
        <p:spPr>
          <a:xfrm>
            <a:off x="5612450" y="4935750"/>
            <a:ext cx="2198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It phosphorylate glycogen phosphorylase making the inactive form active </a:t>
            </a:r>
            <a:endParaRPr b="0" i="0" sz="11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30"/>
          <p:cNvSpPr txBox="1"/>
          <p:nvPr>
            <p:ph type="title"/>
          </p:nvPr>
        </p:nvSpPr>
        <p:spPr>
          <a:xfrm>
            <a:off x="0" y="326050"/>
            <a:ext cx="95631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3333"/>
              <a:buNone/>
            </a:pPr>
            <a:r>
              <a:rPr lang="en"/>
              <a:t>Glycogen Storage Diseases (GSD)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3333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3333"/>
              <a:buNone/>
            </a:pPr>
            <a:r>
              <a:t/>
            </a:r>
            <a:endParaRPr/>
          </a:p>
        </p:txBody>
      </p:sp>
      <p:sp>
        <p:nvSpPr>
          <p:cNvPr id="1647" name="Google Shape;1647;p30"/>
          <p:cNvSpPr txBox="1"/>
          <p:nvPr/>
        </p:nvSpPr>
        <p:spPr>
          <a:xfrm>
            <a:off x="512351" y="1450795"/>
            <a:ext cx="905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group of genetic diseases that result from a </a:t>
            </a:r>
            <a:r>
              <a:rPr b="1" i="0" lang="en" sz="1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defect</a:t>
            </a:r>
            <a:r>
              <a:rPr b="1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in an enzyme required for glycogen synthesis or degradation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8" name="Google Shape;1648;p30"/>
          <p:cNvSpPr txBox="1"/>
          <p:nvPr/>
        </p:nvSpPr>
        <p:spPr>
          <a:xfrm>
            <a:off x="250689" y="2163368"/>
            <a:ext cx="3250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They result in:</a:t>
            </a:r>
            <a:endParaRPr b="0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9" name="Google Shape;1649;p30"/>
          <p:cNvSpPr/>
          <p:nvPr/>
        </p:nvSpPr>
        <p:spPr>
          <a:xfrm>
            <a:off x="343800" y="3169560"/>
            <a:ext cx="4285500" cy="742800"/>
          </a:xfrm>
          <a:prstGeom prst="snip1Rect">
            <a:avLst>
              <a:gd fmla="val 0" name="adj"/>
            </a:avLst>
          </a:prstGeom>
          <a:solidFill>
            <a:schemeClr val="dk2"/>
          </a:solidFill>
          <a:ln cap="flat" cmpd="sng" w="38100">
            <a:solidFill>
              <a:srgbClr val="CFD9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0"/>
          <p:cNvSpPr txBox="1"/>
          <p:nvPr/>
        </p:nvSpPr>
        <p:spPr>
          <a:xfrm>
            <a:off x="428100" y="3323600"/>
            <a:ext cx="41169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Formation of abnormal glycogen structure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1" name="Google Shape;1651;p30"/>
          <p:cNvSpPr txBox="1"/>
          <p:nvPr/>
        </p:nvSpPr>
        <p:spPr>
          <a:xfrm>
            <a:off x="343800" y="4069745"/>
            <a:ext cx="5982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b="0" i="0" sz="19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2" name="Google Shape;1652;p30"/>
          <p:cNvSpPr/>
          <p:nvPr/>
        </p:nvSpPr>
        <p:spPr>
          <a:xfrm>
            <a:off x="267600" y="4548125"/>
            <a:ext cx="4285500" cy="742800"/>
          </a:xfrm>
          <a:prstGeom prst="snip1Rect">
            <a:avLst>
              <a:gd fmla="val 0" name="adj"/>
            </a:avLst>
          </a:prstGeom>
          <a:solidFill>
            <a:schemeClr val="dk2"/>
          </a:solidFill>
          <a:ln cap="flat" cmpd="sng" w="38100">
            <a:solidFill>
              <a:srgbClr val="CFD9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Excessive accumulation of normal glycogen in a specific tissue</a:t>
            </a:r>
            <a:endParaRPr b="0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0"/>
          <p:cNvSpPr txBox="1"/>
          <p:nvPr/>
        </p:nvSpPr>
        <p:spPr>
          <a:xfrm>
            <a:off x="4113000" y="6698025"/>
            <a:ext cx="2486100" cy="40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31"/>
          <p:cNvSpPr txBox="1"/>
          <p:nvPr>
            <p:ph idx="4294967295" type="title"/>
          </p:nvPr>
        </p:nvSpPr>
        <p:spPr>
          <a:xfrm>
            <a:off x="-1561066" y="3"/>
            <a:ext cx="106920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Glycogen Storage Diseases GSD </a:t>
            </a:r>
            <a:endParaRPr/>
          </a:p>
        </p:txBody>
      </p:sp>
      <p:graphicFrame>
        <p:nvGraphicFramePr>
          <p:cNvPr id="1659" name="Google Shape;1659;p31"/>
          <p:cNvGraphicFramePr/>
          <p:nvPr/>
        </p:nvGraphicFramePr>
        <p:xfrm>
          <a:off x="733338" y="15666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{3171ADFD-1F1A-4DA7-9008-B8AEEDA1EA8F}</a:tableStyleId>
              </a:tblPr>
              <a:tblGrid>
                <a:gridCol w="48080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Skeletal muscle affected; liver enzyme normal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Temporary weakness and cramping of skeletal muscle after exercise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rise in blood lactate during strenuous exercise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Normal mental development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Myoglobinemia and myoglobinuria may be seen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Relatively benign, chronic condition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 level of glycogen with normal structure in muscle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Deficiency of the liver isoenzyme causes Type VI: Hers disease with mild fasting hypoglycemia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sp>
        <p:nvSpPr>
          <p:cNvPr id="1660" name="Google Shape;1660;p31"/>
          <p:cNvSpPr/>
          <p:nvPr/>
        </p:nvSpPr>
        <p:spPr>
          <a:xfrm>
            <a:off x="733313" y="903382"/>
            <a:ext cx="4808100" cy="66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Type V : McARDLE SYNDROME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 </a:t>
            </a:r>
            <a:r>
              <a:rPr i="0" lang="en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Skeletal muscle </a:t>
            </a:r>
            <a:r>
              <a:rPr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Glycogen phosphorylase OR myophosphorylase deficiency)</a:t>
            </a:r>
            <a:endParaRPr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61" name="Google Shape;166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4365" y="1513800"/>
            <a:ext cx="4424535" cy="5184226"/>
          </a:xfrm>
          <a:prstGeom prst="rect">
            <a:avLst/>
          </a:prstGeom>
          <a:noFill/>
          <a:ln>
            <a:noFill/>
          </a:ln>
        </p:spPr>
      </p:pic>
      <p:sp>
        <p:nvSpPr>
          <p:cNvPr id="1662" name="Google Shape;1662;p31"/>
          <p:cNvSpPr txBox="1"/>
          <p:nvPr/>
        </p:nvSpPr>
        <p:spPr>
          <a:xfrm>
            <a:off x="4113000" y="6698025"/>
            <a:ext cx="2486100" cy="40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3" name="Google Shape;1663;p31"/>
          <p:cNvSpPr txBox="1"/>
          <p:nvPr/>
        </p:nvSpPr>
        <p:spPr>
          <a:xfrm>
            <a:off x="7913300" y="934875"/>
            <a:ext cx="2260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When writing the name of the enzyme you must write( </a:t>
            </a:r>
            <a:r>
              <a:rPr b="0" i="0" lang="en" sz="9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skeletal muscle</a:t>
            </a:r>
            <a:r>
              <a:rPr b="0" i="0" lang="en" sz="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…….)</a:t>
            </a:r>
            <a:endParaRPr b="0" i="0" sz="9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8" name="Google Shape;1668;p32"/>
          <p:cNvGraphicFramePr/>
          <p:nvPr/>
        </p:nvGraphicFramePr>
        <p:xfrm>
          <a:off x="569182" y="15692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{3171ADFD-1F1A-4DA7-9008-B8AEEDA1EA8F}</a:tableStyleId>
              </a:tblPr>
              <a:tblGrid>
                <a:gridCol w="4692375"/>
              </a:tblGrid>
              <a:tr h="62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Lysosomal storage disease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62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Generalized (but primarily heart, liver ,muscle)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62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Excessive glycogen concentrations found in abnormal vacuoles in the lysosomes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62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Normal blood sugar levels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62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Massive cardiomegaly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62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Enzyme replacement therapy available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62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Infantile form: early death typically from heart failure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62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Normal glycogen structure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sp>
        <p:nvSpPr>
          <p:cNvPr id="1669" name="Google Shape;1669;p32"/>
          <p:cNvSpPr txBox="1"/>
          <p:nvPr>
            <p:ph idx="4294967295" type="title"/>
          </p:nvPr>
        </p:nvSpPr>
        <p:spPr>
          <a:xfrm>
            <a:off x="-1505216" y="3"/>
            <a:ext cx="106920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Glycogen Storage Diseases GSD </a:t>
            </a:r>
            <a:endParaRPr/>
          </a:p>
        </p:txBody>
      </p:sp>
      <p:sp>
        <p:nvSpPr>
          <p:cNvPr id="1670" name="Google Shape;1670;p32"/>
          <p:cNvSpPr/>
          <p:nvPr/>
        </p:nvSpPr>
        <p:spPr>
          <a:xfrm>
            <a:off x="511313" y="784549"/>
            <a:ext cx="4808100" cy="555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Type II  (POMPE DISEASE)</a:t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(Lysosomal α(1 4)-Glucosidase Deficiency)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1974400" y="1340450"/>
            <a:ext cx="703800" cy="201900"/>
          </a:xfrm>
          <a:prstGeom prst="rightArrow">
            <a:avLst>
              <a:gd fmla="val 50000" name="adj1"/>
              <a:gd fmla="val 438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2" name="Google Shape;167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8425" y="1187237"/>
            <a:ext cx="4467224" cy="5185524"/>
          </a:xfrm>
          <a:prstGeom prst="rect">
            <a:avLst/>
          </a:prstGeom>
          <a:noFill/>
          <a:ln>
            <a:noFill/>
          </a:ln>
        </p:spPr>
      </p:pic>
      <p:sp>
        <p:nvSpPr>
          <p:cNvPr id="1673" name="Google Shape;1673;p32"/>
          <p:cNvSpPr txBox="1"/>
          <p:nvPr/>
        </p:nvSpPr>
        <p:spPr>
          <a:xfrm>
            <a:off x="4113000" y="6698025"/>
            <a:ext cx="2486100" cy="40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7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8" name="Google Shape;1678;p33"/>
          <p:cNvGraphicFramePr/>
          <p:nvPr/>
        </p:nvGraphicFramePr>
        <p:xfrm>
          <a:off x="153606" y="14651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{3171ADFD-1F1A-4DA7-9008-B8AEEDA1EA8F}</a:tableStyleId>
              </a:tblPr>
              <a:tblGrid>
                <a:gridCol w="1461350"/>
                <a:gridCol w="1461350"/>
                <a:gridCol w="1461350"/>
                <a:gridCol w="1461350"/>
              </a:tblGrid>
              <a:tr h="2875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</a:rPr>
                        <a:t>Q1- </a:t>
                      </a:r>
                      <a:r>
                        <a:rPr b="1" lang="en" sz="1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building block of glycogen?</a:t>
                      </a:r>
                      <a:endParaRPr b="1" sz="1300" u="none" cap="none" strike="noStrike">
                        <a:solidFill>
                          <a:srgbClr val="0E2A4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2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</a:t>
                      </a: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UDP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</a:t>
                      </a:r>
                      <a:r>
                        <a:rPr b="1" lang="en" sz="1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glycogen synthase</a:t>
                      </a:r>
                      <a:endParaRPr b="1" sz="12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</a:t>
                      </a:r>
                      <a:r>
                        <a:rPr b="1" lang="en" sz="1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glycogenin</a:t>
                      </a:r>
                      <a:endParaRPr b="1" sz="12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</a:t>
                      </a:r>
                      <a:r>
                        <a:rPr b="1" lang="en" sz="1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glycogen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875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Q2- </a:t>
                      </a:r>
                      <a:r>
                        <a:rPr b="1" lang="en" sz="1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glycogen phosphorylase produce which molecule?</a:t>
                      </a:r>
                      <a:endParaRPr b="1" sz="12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287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</a:t>
                      </a:r>
                      <a:r>
                        <a:rPr b="1" lang="en" sz="11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glucose 6ph</a:t>
                      </a:r>
                      <a:endParaRPr b="1" sz="11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</a:t>
                      </a:r>
                      <a:r>
                        <a:rPr b="1" lang="en" sz="11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glucose 1ph</a:t>
                      </a:r>
                      <a:endParaRPr b="1" sz="11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</a:t>
                      </a:r>
                      <a:r>
                        <a:rPr b="1" lang="en" sz="1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glycogen</a:t>
                      </a:r>
                      <a:endParaRPr b="1" sz="12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</a:t>
                      </a:r>
                      <a:r>
                        <a:rPr b="1" lang="en" sz="11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glucose</a:t>
                      </a:r>
                      <a:endParaRPr b="1" sz="11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875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Q3-what is the function of 4;6 transferase?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287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branching enzyme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B)debranching enzyme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C)elongation enzyme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inhibition enzyme 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875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Q4- What is the function of 4:4 transferase?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545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branching enzyme</a:t>
                      </a:r>
                      <a:endParaRPr b="1" sz="12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debranching enzyme</a:t>
                      </a:r>
                      <a:endParaRPr b="1" sz="12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building block</a:t>
                      </a:r>
                      <a:endParaRPr b="1" sz="12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elongation enzyme</a:t>
                      </a:r>
                      <a:endParaRPr b="1" sz="12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875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Q5- Deficiency of the liver isoenzyme causes?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09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</a:t>
                      </a:r>
                      <a:r>
                        <a:rPr b="1" lang="en" sz="1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Hers disease</a:t>
                      </a:r>
                      <a:endParaRPr b="1" sz="12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</a:t>
                      </a:r>
                      <a:r>
                        <a:rPr b="1" lang="en" sz="1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heart failure</a:t>
                      </a:r>
                      <a:endParaRPr b="1" sz="12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</a:t>
                      </a:r>
                      <a:r>
                        <a:rPr b="1" lang="en" sz="1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down syndrome</a:t>
                      </a:r>
                      <a:endParaRPr b="1" sz="12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D)- liver cancer </a:t>
                      </a:r>
                      <a:endParaRPr b="1" sz="12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77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Q6- What happens when Glycogen phosphorylase is in active form?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27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A)inhibition of Glycogenolysis</a:t>
                      </a:r>
                      <a:endParaRPr b="1" sz="12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B)Stimulation of glycogenolysis</a:t>
                      </a:r>
                      <a:endParaRPr b="1" sz="12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C)stimulation of glycogenesis</a:t>
                      </a:r>
                      <a:endParaRPr b="1" sz="12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D)inhibition of glycogenesis</a:t>
                      </a:r>
                      <a:endParaRPr b="1" sz="12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79" name="Google Shape;1679;p33"/>
          <p:cNvSpPr txBox="1"/>
          <p:nvPr/>
        </p:nvSpPr>
        <p:spPr>
          <a:xfrm>
            <a:off x="773782" y="494725"/>
            <a:ext cx="1465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MCQ</a:t>
            </a:r>
            <a:endParaRPr b="1" i="0" sz="4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3"/>
          <p:cNvSpPr/>
          <p:nvPr/>
        </p:nvSpPr>
        <p:spPr>
          <a:xfrm rot="10800000">
            <a:off x="6442308" y="5790225"/>
            <a:ext cx="789600" cy="142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Q1-A 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Q2- B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Q3-A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Q4-B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Q5-A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Q6-B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3"/>
          <p:cNvSpPr txBox="1"/>
          <p:nvPr/>
        </p:nvSpPr>
        <p:spPr>
          <a:xfrm>
            <a:off x="7960393" y="384925"/>
            <a:ext cx="1465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SAQ</a:t>
            </a:r>
            <a:endParaRPr b="1" i="0" sz="4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3"/>
          <p:cNvSpPr txBox="1"/>
          <p:nvPr/>
        </p:nvSpPr>
        <p:spPr>
          <a:xfrm>
            <a:off x="6341283" y="1536225"/>
            <a:ext cx="4110300" cy="4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1- What enzyme is used for i</a:t>
            </a:r>
            <a:r>
              <a:rPr b="1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nitiation of synthesis of glycogen ?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Glycogenin ( glycogen primer )</a:t>
            </a:r>
            <a:endParaRPr b="0" i="0" sz="13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2- What is the Branching enzyme for (a1-6 linkages) ? 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4-6 transferase</a:t>
            </a:r>
            <a:endParaRPr b="0" i="0" sz="1300" u="none" cap="none" strike="noStrike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3- What enzyme is affected in GSD type 2 and 5?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Pompe disease (2) lysosomal alpha (1-4) glucosidase </a:t>
            </a:r>
            <a:endParaRPr b="0" i="0" sz="13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Mc ardle syndrome (5) skeletal muscle glycogen phosphorylase  </a:t>
            </a:r>
            <a:endParaRPr b="0" i="0" sz="13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4- what is the effect of norepinephrine to glycogen ? 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A-It phosphorylate glycogen synthase making it inactive </a:t>
            </a:r>
            <a:endParaRPr b="0" i="0" sz="13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B-It phosphorylate glycogen phosphorylase making the inactive form active </a:t>
            </a:r>
            <a:endParaRPr b="0" i="0" sz="13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34"/>
          <p:cNvSpPr txBox="1"/>
          <p:nvPr>
            <p:ph type="ctrTitle"/>
          </p:nvPr>
        </p:nvSpPr>
        <p:spPr>
          <a:xfrm>
            <a:off x="236502" y="994099"/>
            <a:ext cx="6070800" cy="20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Our team:</a:t>
            </a:r>
            <a:endParaRPr/>
          </a:p>
        </p:txBody>
      </p:sp>
      <p:grpSp>
        <p:nvGrpSpPr>
          <p:cNvPr id="1688" name="Google Shape;1688;p34"/>
          <p:cNvGrpSpPr/>
          <p:nvPr/>
        </p:nvGrpSpPr>
        <p:grpSpPr>
          <a:xfrm flipH="1" rot="-519613">
            <a:off x="8024809" y="1716093"/>
            <a:ext cx="780667" cy="620601"/>
            <a:chOff x="2744849" y="4517299"/>
            <a:chExt cx="416249" cy="330902"/>
          </a:xfrm>
        </p:grpSpPr>
        <p:sp>
          <p:nvSpPr>
            <p:cNvPr id="1689" name="Google Shape;1689;p34"/>
            <p:cNvSpPr/>
            <p:nvPr/>
          </p:nvSpPr>
          <p:spPr>
            <a:xfrm>
              <a:off x="2744849" y="4517299"/>
              <a:ext cx="416249" cy="330902"/>
            </a:xfrm>
            <a:custGeom>
              <a:rect b="b" l="l" r="r" t="t"/>
              <a:pathLst>
                <a:path extrusionOk="0" h="12151" w="15285">
                  <a:moveTo>
                    <a:pt x="5024" y="1"/>
                  </a:moveTo>
                  <a:cubicBezTo>
                    <a:pt x="3877" y="1"/>
                    <a:pt x="2705" y="641"/>
                    <a:pt x="1968" y="2273"/>
                  </a:cubicBezTo>
                  <a:cubicBezTo>
                    <a:pt x="0" y="6616"/>
                    <a:pt x="6889" y="12151"/>
                    <a:pt x="6889" y="12151"/>
                  </a:cubicBezTo>
                  <a:cubicBezTo>
                    <a:pt x="6889" y="12151"/>
                    <a:pt x="15284" y="9389"/>
                    <a:pt x="14969" y="4634"/>
                  </a:cubicBezTo>
                  <a:cubicBezTo>
                    <a:pt x="14806" y="2140"/>
                    <a:pt x="13202" y="989"/>
                    <a:pt x="11615" y="989"/>
                  </a:cubicBezTo>
                  <a:cubicBezTo>
                    <a:pt x="10173" y="989"/>
                    <a:pt x="8744" y="1940"/>
                    <a:pt x="8423" y="3697"/>
                  </a:cubicBezTo>
                  <a:cubicBezTo>
                    <a:pt x="8772" y="1773"/>
                    <a:pt x="6933" y="1"/>
                    <a:pt x="5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4"/>
            <p:cNvSpPr/>
            <p:nvPr/>
          </p:nvSpPr>
          <p:spPr>
            <a:xfrm>
              <a:off x="2821236" y="4619312"/>
              <a:ext cx="295690" cy="94252"/>
            </a:xfrm>
            <a:custGeom>
              <a:rect b="b" l="l" r="r" t="t"/>
              <a:pathLst>
                <a:path extrusionOk="0" h="3461" w="10858">
                  <a:moveTo>
                    <a:pt x="2911" y="0"/>
                  </a:moveTo>
                  <a:cubicBezTo>
                    <a:pt x="2877" y="0"/>
                    <a:pt x="2846" y="16"/>
                    <a:pt x="2825" y="45"/>
                  </a:cubicBezTo>
                  <a:lnTo>
                    <a:pt x="1716" y="1638"/>
                  </a:lnTo>
                  <a:lnTo>
                    <a:pt x="138" y="1351"/>
                  </a:lnTo>
                  <a:cubicBezTo>
                    <a:pt x="133" y="1351"/>
                    <a:pt x="128" y="1350"/>
                    <a:pt x="123" y="1350"/>
                  </a:cubicBezTo>
                  <a:cubicBezTo>
                    <a:pt x="73" y="1350"/>
                    <a:pt x="23" y="1384"/>
                    <a:pt x="13" y="1438"/>
                  </a:cubicBezTo>
                  <a:cubicBezTo>
                    <a:pt x="0" y="1497"/>
                    <a:pt x="40" y="1552"/>
                    <a:pt x="99" y="1564"/>
                  </a:cubicBezTo>
                  <a:lnTo>
                    <a:pt x="1747" y="1863"/>
                  </a:lnTo>
                  <a:cubicBezTo>
                    <a:pt x="1753" y="1864"/>
                    <a:pt x="1759" y="1865"/>
                    <a:pt x="1764" y="1865"/>
                  </a:cubicBezTo>
                  <a:cubicBezTo>
                    <a:pt x="1799" y="1865"/>
                    <a:pt x="1834" y="1846"/>
                    <a:pt x="1854" y="1820"/>
                  </a:cubicBezTo>
                  <a:lnTo>
                    <a:pt x="2813" y="439"/>
                  </a:lnTo>
                  <a:lnTo>
                    <a:pt x="2873" y="2862"/>
                  </a:lnTo>
                  <a:cubicBezTo>
                    <a:pt x="2876" y="2913"/>
                    <a:pt x="2907" y="2952"/>
                    <a:pt x="2955" y="2965"/>
                  </a:cubicBezTo>
                  <a:cubicBezTo>
                    <a:pt x="2964" y="2967"/>
                    <a:pt x="2972" y="2968"/>
                    <a:pt x="2981" y="2968"/>
                  </a:cubicBezTo>
                  <a:cubicBezTo>
                    <a:pt x="3019" y="2968"/>
                    <a:pt x="3054" y="2949"/>
                    <a:pt x="3073" y="2918"/>
                  </a:cubicBezTo>
                  <a:lnTo>
                    <a:pt x="3679" y="1887"/>
                  </a:lnTo>
                  <a:lnTo>
                    <a:pt x="3887" y="2540"/>
                  </a:lnTo>
                  <a:cubicBezTo>
                    <a:pt x="3899" y="2575"/>
                    <a:pt x="3931" y="2602"/>
                    <a:pt x="3966" y="2611"/>
                  </a:cubicBezTo>
                  <a:cubicBezTo>
                    <a:pt x="3974" y="2612"/>
                    <a:pt x="3981" y="2613"/>
                    <a:pt x="3988" y="2613"/>
                  </a:cubicBezTo>
                  <a:cubicBezTo>
                    <a:pt x="4019" y="2613"/>
                    <a:pt x="4046" y="2601"/>
                    <a:pt x="4068" y="2579"/>
                  </a:cubicBezTo>
                  <a:lnTo>
                    <a:pt x="4694" y="1910"/>
                  </a:lnTo>
                  <a:lnTo>
                    <a:pt x="6404" y="2221"/>
                  </a:lnTo>
                  <a:cubicBezTo>
                    <a:pt x="6410" y="2222"/>
                    <a:pt x="6416" y="2222"/>
                    <a:pt x="6422" y="2222"/>
                  </a:cubicBezTo>
                  <a:cubicBezTo>
                    <a:pt x="6464" y="2222"/>
                    <a:pt x="6506" y="2199"/>
                    <a:pt x="6523" y="2158"/>
                  </a:cubicBezTo>
                  <a:lnTo>
                    <a:pt x="7054" y="888"/>
                  </a:lnTo>
                  <a:lnTo>
                    <a:pt x="7160" y="3357"/>
                  </a:lnTo>
                  <a:cubicBezTo>
                    <a:pt x="7165" y="3405"/>
                    <a:pt x="7196" y="3444"/>
                    <a:pt x="7239" y="3456"/>
                  </a:cubicBezTo>
                  <a:cubicBezTo>
                    <a:pt x="7247" y="3460"/>
                    <a:pt x="7259" y="3460"/>
                    <a:pt x="7266" y="3460"/>
                  </a:cubicBezTo>
                  <a:cubicBezTo>
                    <a:pt x="7301" y="3460"/>
                    <a:pt x="7337" y="3444"/>
                    <a:pt x="7357" y="3413"/>
                  </a:cubicBezTo>
                  <a:lnTo>
                    <a:pt x="8167" y="2233"/>
                  </a:lnTo>
                  <a:lnTo>
                    <a:pt x="8352" y="2905"/>
                  </a:lnTo>
                  <a:cubicBezTo>
                    <a:pt x="8364" y="2945"/>
                    <a:pt x="8396" y="2976"/>
                    <a:pt x="8439" y="2984"/>
                  </a:cubicBezTo>
                  <a:lnTo>
                    <a:pt x="10724" y="3397"/>
                  </a:lnTo>
                  <a:cubicBezTo>
                    <a:pt x="10729" y="3398"/>
                    <a:pt x="10734" y="3398"/>
                    <a:pt x="10739" y="3398"/>
                  </a:cubicBezTo>
                  <a:cubicBezTo>
                    <a:pt x="10790" y="3398"/>
                    <a:pt x="10839" y="3364"/>
                    <a:pt x="10850" y="3310"/>
                  </a:cubicBezTo>
                  <a:cubicBezTo>
                    <a:pt x="10858" y="3252"/>
                    <a:pt x="10818" y="3196"/>
                    <a:pt x="10760" y="3185"/>
                  </a:cubicBezTo>
                  <a:lnTo>
                    <a:pt x="8541" y="2783"/>
                  </a:lnTo>
                  <a:lnTo>
                    <a:pt x="8313" y="1954"/>
                  </a:lnTo>
                  <a:cubicBezTo>
                    <a:pt x="8301" y="1914"/>
                    <a:pt x="8269" y="1883"/>
                    <a:pt x="8227" y="1874"/>
                  </a:cubicBezTo>
                  <a:cubicBezTo>
                    <a:pt x="8221" y="1873"/>
                    <a:pt x="8215" y="1873"/>
                    <a:pt x="8210" y="1873"/>
                  </a:cubicBezTo>
                  <a:cubicBezTo>
                    <a:pt x="8175" y="1873"/>
                    <a:pt x="8140" y="1892"/>
                    <a:pt x="8120" y="1921"/>
                  </a:cubicBezTo>
                  <a:lnTo>
                    <a:pt x="7361" y="3027"/>
                  </a:lnTo>
                  <a:lnTo>
                    <a:pt x="7250" y="400"/>
                  </a:lnTo>
                  <a:cubicBezTo>
                    <a:pt x="7247" y="349"/>
                    <a:pt x="7212" y="305"/>
                    <a:pt x="7160" y="298"/>
                  </a:cubicBezTo>
                  <a:cubicBezTo>
                    <a:pt x="7153" y="296"/>
                    <a:pt x="7147" y="296"/>
                    <a:pt x="7141" y="296"/>
                  </a:cubicBezTo>
                  <a:cubicBezTo>
                    <a:pt x="7099" y="296"/>
                    <a:pt x="7059" y="319"/>
                    <a:pt x="7042" y="360"/>
                  </a:cubicBezTo>
                  <a:lnTo>
                    <a:pt x="6357" y="1992"/>
                  </a:lnTo>
                  <a:lnTo>
                    <a:pt x="4674" y="1690"/>
                  </a:lnTo>
                  <a:cubicBezTo>
                    <a:pt x="4667" y="1688"/>
                    <a:pt x="4659" y="1687"/>
                    <a:pt x="4651" y="1687"/>
                  </a:cubicBezTo>
                  <a:cubicBezTo>
                    <a:pt x="4623" y="1687"/>
                    <a:pt x="4594" y="1700"/>
                    <a:pt x="4576" y="1721"/>
                  </a:cubicBezTo>
                  <a:lnTo>
                    <a:pt x="4037" y="2299"/>
                  </a:lnTo>
                  <a:lnTo>
                    <a:pt x="3813" y="1591"/>
                  </a:lnTo>
                  <a:cubicBezTo>
                    <a:pt x="3801" y="1549"/>
                    <a:pt x="3766" y="1520"/>
                    <a:pt x="3722" y="1516"/>
                  </a:cubicBezTo>
                  <a:cubicBezTo>
                    <a:pt x="3719" y="1516"/>
                    <a:pt x="3715" y="1516"/>
                    <a:pt x="3712" y="1516"/>
                  </a:cubicBezTo>
                  <a:cubicBezTo>
                    <a:pt x="3672" y="1516"/>
                    <a:pt x="3637" y="1535"/>
                    <a:pt x="3616" y="1567"/>
                  </a:cubicBezTo>
                  <a:lnTo>
                    <a:pt x="3081" y="2480"/>
                  </a:lnTo>
                  <a:lnTo>
                    <a:pt x="3022" y="104"/>
                  </a:lnTo>
                  <a:cubicBezTo>
                    <a:pt x="3022" y="57"/>
                    <a:pt x="2991" y="18"/>
                    <a:pt x="2947" y="6"/>
                  </a:cubicBezTo>
                  <a:cubicBezTo>
                    <a:pt x="2935" y="2"/>
                    <a:pt x="2923" y="0"/>
                    <a:pt x="29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1" name="Google Shape;1691;p34"/>
          <p:cNvGrpSpPr/>
          <p:nvPr/>
        </p:nvGrpSpPr>
        <p:grpSpPr>
          <a:xfrm>
            <a:off x="9369901" y="2066319"/>
            <a:ext cx="251514" cy="251514"/>
            <a:chOff x="2840734" y="5254864"/>
            <a:chExt cx="180633" cy="180633"/>
          </a:xfrm>
        </p:grpSpPr>
        <p:sp>
          <p:nvSpPr>
            <p:cNvPr id="1692" name="Google Shape;1692;p34"/>
            <p:cNvSpPr/>
            <p:nvPr/>
          </p:nvSpPr>
          <p:spPr>
            <a:xfrm>
              <a:off x="2840734" y="5254864"/>
              <a:ext cx="180633" cy="180633"/>
            </a:xfrm>
            <a:custGeom>
              <a:rect b="b" l="l" r="r" t="t"/>
              <a:pathLst>
                <a:path extrusionOk="0" h="6633" w="6633">
                  <a:moveTo>
                    <a:pt x="3317" y="0"/>
                  </a:moveTo>
                  <a:cubicBezTo>
                    <a:pt x="2609" y="0"/>
                    <a:pt x="1952" y="220"/>
                    <a:pt x="1413" y="602"/>
                  </a:cubicBezTo>
                  <a:cubicBezTo>
                    <a:pt x="1098" y="822"/>
                    <a:pt x="822" y="1097"/>
                    <a:pt x="602" y="1413"/>
                  </a:cubicBezTo>
                  <a:cubicBezTo>
                    <a:pt x="221" y="1951"/>
                    <a:pt x="0" y="2608"/>
                    <a:pt x="0" y="3316"/>
                  </a:cubicBezTo>
                  <a:cubicBezTo>
                    <a:pt x="0" y="5146"/>
                    <a:pt x="1483" y="6633"/>
                    <a:pt x="3317" y="6633"/>
                  </a:cubicBezTo>
                  <a:cubicBezTo>
                    <a:pt x="4025" y="6633"/>
                    <a:pt x="4682" y="6412"/>
                    <a:pt x="5221" y="6030"/>
                  </a:cubicBezTo>
                  <a:cubicBezTo>
                    <a:pt x="5536" y="5810"/>
                    <a:pt x="5811" y="5535"/>
                    <a:pt x="6031" y="5220"/>
                  </a:cubicBezTo>
                  <a:cubicBezTo>
                    <a:pt x="6409" y="4681"/>
                    <a:pt x="6633" y="4024"/>
                    <a:pt x="6633" y="3316"/>
                  </a:cubicBezTo>
                  <a:cubicBezTo>
                    <a:pt x="6633" y="1483"/>
                    <a:pt x="5150" y="0"/>
                    <a:pt x="3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2857128" y="5271231"/>
              <a:ext cx="147872" cy="147872"/>
            </a:xfrm>
            <a:custGeom>
              <a:rect b="b" l="l" r="r" t="t"/>
              <a:pathLst>
                <a:path extrusionOk="0" h="5430" w="5430">
                  <a:moveTo>
                    <a:pt x="811" y="1"/>
                  </a:moveTo>
                  <a:cubicBezTo>
                    <a:pt x="496" y="221"/>
                    <a:pt x="220" y="496"/>
                    <a:pt x="0" y="812"/>
                  </a:cubicBezTo>
                  <a:lnTo>
                    <a:pt x="4619" y="5429"/>
                  </a:lnTo>
                  <a:cubicBezTo>
                    <a:pt x="4934" y="5209"/>
                    <a:pt x="5209" y="4934"/>
                    <a:pt x="5429" y="4619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94" name="Google Shape;169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6795" y="-49926"/>
            <a:ext cx="1436125" cy="143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5" name="Google Shape;169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7539" y="164399"/>
            <a:ext cx="703825" cy="10074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6" name="Google Shape;1696;p34"/>
          <p:cNvSpPr/>
          <p:nvPr/>
        </p:nvSpPr>
        <p:spPr>
          <a:xfrm>
            <a:off x="3832625" y="3058700"/>
            <a:ext cx="3321000" cy="346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Boys </a:t>
            </a:r>
            <a:endParaRPr b="1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leader: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Mohamed Faisal ibn Saqyan 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Abdullah Ali 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Hassan Ali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Alabdullatif 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Ibrahim alohail 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Mishari nahar Alanezi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Saad Alahmari 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7" name="Google Shape;1697;p34"/>
          <p:cNvSpPr/>
          <p:nvPr/>
        </p:nvSpPr>
        <p:spPr>
          <a:xfrm>
            <a:off x="7378000" y="4521175"/>
            <a:ext cx="2859000" cy="100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من لم يذق مُرَّ التعلم ساعة 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تجرعَ ذل الجهل طول حياتهِ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محمد بن إدريس الشافعي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34"/>
          <p:cNvSpPr/>
          <p:nvPr/>
        </p:nvSpPr>
        <p:spPr>
          <a:xfrm>
            <a:off x="490350" y="3058700"/>
            <a:ext cx="3117900" cy="346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Girls</a:t>
            </a:r>
            <a:endParaRPr b="1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leader: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Sara alotaebe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Shahed Bukhari 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Roaa alharbi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Raseel AlWehibi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Razan alnufaie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❖"/>
            </a:pPr>
            <a:r>
              <a:rPr b="1" i="0" lang="en" sz="15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Ghada Binslmah</a:t>
            </a:r>
            <a:r>
              <a:rPr b="1" i="0" lang="en" sz="15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1500" u="sng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19"/>
          <p:cNvSpPr txBox="1"/>
          <p:nvPr>
            <p:ph type="title"/>
          </p:nvPr>
        </p:nvSpPr>
        <p:spPr>
          <a:xfrm>
            <a:off x="362100" y="492175"/>
            <a:ext cx="9990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423" name="Google Shape;1423;p19"/>
          <p:cNvSpPr txBox="1"/>
          <p:nvPr>
            <p:ph idx="1" type="body"/>
          </p:nvPr>
        </p:nvSpPr>
        <p:spPr>
          <a:xfrm>
            <a:off x="362100" y="1497300"/>
            <a:ext cx="9241200" cy="52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The need to store carbohydrates in muscle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The reason for carbohydrates to be stored as glycogen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An overview of glycogen synthesis (Glycogenesis)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An overview of glycogen synthesis (Glycogenesis)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Key elements in regulation of both Glycogenesis and Glycogenolysis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720"/>
              <a:buNone/>
            </a:pPr>
            <a:r>
              <a:t/>
            </a:r>
            <a:endParaRPr sz="2400"/>
          </a:p>
        </p:txBody>
      </p:sp>
      <p:sp>
        <p:nvSpPr>
          <p:cNvPr id="1424" name="Google Shape;1424;p19"/>
          <p:cNvSpPr txBox="1"/>
          <p:nvPr/>
        </p:nvSpPr>
        <p:spPr>
          <a:xfrm>
            <a:off x="1069200" y="3287497"/>
            <a:ext cx="855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5" name="Google Shape;1425;p19"/>
          <p:cNvSpPr txBox="1"/>
          <p:nvPr/>
        </p:nvSpPr>
        <p:spPr>
          <a:xfrm>
            <a:off x="1069200" y="3287497"/>
            <a:ext cx="855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6" name="Google Shape;1426;p19"/>
          <p:cNvSpPr txBox="1"/>
          <p:nvPr/>
        </p:nvSpPr>
        <p:spPr>
          <a:xfrm>
            <a:off x="1069200" y="3287497"/>
            <a:ext cx="855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7" name="Google Shape;1427;p19"/>
          <p:cNvSpPr txBox="1"/>
          <p:nvPr/>
        </p:nvSpPr>
        <p:spPr>
          <a:xfrm>
            <a:off x="1069200" y="3287497"/>
            <a:ext cx="855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20"/>
          <p:cNvSpPr txBox="1"/>
          <p:nvPr>
            <p:ph type="title"/>
          </p:nvPr>
        </p:nvSpPr>
        <p:spPr>
          <a:xfrm>
            <a:off x="362100" y="492175"/>
            <a:ext cx="9990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location and function of glycogen</a:t>
            </a:r>
            <a:endParaRPr/>
          </a:p>
        </p:txBody>
      </p:sp>
      <p:grpSp>
        <p:nvGrpSpPr>
          <p:cNvPr id="1433" name="Google Shape;1433;p20"/>
          <p:cNvGrpSpPr/>
          <p:nvPr/>
        </p:nvGrpSpPr>
        <p:grpSpPr>
          <a:xfrm>
            <a:off x="0" y="2040775"/>
            <a:ext cx="9989979" cy="4430264"/>
            <a:chOff x="1187408" y="2529302"/>
            <a:chExt cx="6769195" cy="2150405"/>
          </a:xfrm>
        </p:grpSpPr>
        <p:sp>
          <p:nvSpPr>
            <p:cNvPr id="1434" name="Google Shape;1434;p20"/>
            <p:cNvSpPr/>
            <p:nvPr/>
          </p:nvSpPr>
          <p:spPr>
            <a:xfrm>
              <a:off x="3537320" y="2529302"/>
              <a:ext cx="2130600" cy="4425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Location &amp; functions of glycogen</a:t>
              </a:r>
              <a:endParaRPr b="0" i="0" sz="1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35" name="Google Shape;1435;p20"/>
            <p:cNvSpPr/>
            <p:nvPr/>
          </p:nvSpPr>
          <p:spPr>
            <a:xfrm>
              <a:off x="5723948" y="3520473"/>
              <a:ext cx="1387500" cy="3510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" sz="1700" u="none" cap="none" strike="noStrik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 skeletal muscle</a:t>
              </a:r>
              <a:endParaRPr b="0" i="0" sz="17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36" name="Google Shape;1436;p20"/>
            <p:cNvSpPr/>
            <p:nvPr/>
          </p:nvSpPr>
          <p:spPr>
            <a:xfrm>
              <a:off x="2032644" y="3520497"/>
              <a:ext cx="1197000" cy="3510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 liver</a:t>
              </a:r>
              <a:endParaRPr b="0" i="0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37" name="Google Shape;1437;p20"/>
            <p:cNvSpPr/>
            <p:nvPr/>
          </p:nvSpPr>
          <p:spPr>
            <a:xfrm>
              <a:off x="1187408" y="4237207"/>
              <a:ext cx="1538100" cy="442500"/>
            </a:xfrm>
            <a:prstGeom prst="roundRect">
              <a:avLst>
                <a:gd fmla="val 50000" name="adj"/>
              </a:avLst>
            </a:pr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100 g in liver (~ 10% of well-fed liver)</a:t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438" name="Google Shape;1438;p20"/>
            <p:cNvSpPr/>
            <p:nvPr/>
          </p:nvSpPr>
          <p:spPr>
            <a:xfrm>
              <a:off x="2910524" y="4237207"/>
              <a:ext cx="1538100" cy="442500"/>
            </a:xfrm>
            <a:prstGeom prst="roundRect">
              <a:avLst>
                <a:gd fmla="val 50000" name="adj"/>
              </a:avLst>
            </a:pr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 source for blood glucose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(especially during early stages of fasting)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39" name="Google Shape;1439;p20"/>
            <p:cNvSpPr/>
            <p:nvPr/>
          </p:nvSpPr>
          <p:spPr>
            <a:xfrm>
              <a:off x="4728013" y="4237207"/>
              <a:ext cx="1538100" cy="442500"/>
            </a:xfrm>
            <a:prstGeom prst="roundRect">
              <a:avLst>
                <a:gd fmla="val 50000" name="adj"/>
              </a:avLst>
            </a:pr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400 g in muscles (1-2% of resting muscles weight)</a:t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40" name="Google Shape;1440;p20"/>
            <p:cNvSpPr/>
            <p:nvPr/>
          </p:nvSpPr>
          <p:spPr>
            <a:xfrm>
              <a:off x="6418503" y="4237207"/>
              <a:ext cx="1538100" cy="442500"/>
            </a:xfrm>
            <a:prstGeom prst="roundRect">
              <a:avLst>
                <a:gd fmla="val 50000" name="adj"/>
              </a:avLst>
            </a:pr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fuel reserve (ATP)</a:t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(during muscular exercise)</a:t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41" name="Google Shape;1441;p20"/>
            <p:cNvCxnSpPr>
              <a:stCxn id="1434" idx="2"/>
              <a:endCxn id="1435" idx="0"/>
            </p:cNvCxnSpPr>
            <p:nvPr/>
          </p:nvCxnSpPr>
          <p:spPr>
            <a:xfrm flipH="1" rot="-5400000">
              <a:off x="5235770" y="2338652"/>
              <a:ext cx="548700" cy="1815000"/>
            </a:xfrm>
            <a:prstGeom prst="bentConnector3">
              <a:avLst>
                <a:gd fmla="val 25983" name="adj1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42" name="Google Shape;1442;p20"/>
            <p:cNvCxnSpPr>
              <a:stCxn id="1436" idx="0"/>
              <a:endCxn id="1434" idx="2"/>
            </p:cNvCxnSpPr>
            <p:nvPr/>
          </p:nvCxnSpPr>
          <p:spPr>
            <a:xfrm rot="-5400000">
              <a:off x="3342594" y="2260347"/>
              <a:ext cx="548700" cy="1971600"/>
            </a:xfrm>
            <a:prstGeom prst="bentConnector3">
              <a:avLst>
                <a:gd fmla="val 74015" name="adj1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43" name="Google Shape;1443;p20"/>
            <p:cNvCxnSpPr>
              <a:stCxn id="1436" idx="2"/>
              <a:endCxn id="1438" idx="0"/>
            </p:cNvCxnSpPr>
            <p:nvPr/>
          </p:nvCxnSpPr>
          <p:spPr>
            <a:xfrm flipH="1" rot="-5400000">
              <a:off x="2972544" y="3530097"/>
              <a:ext cx="365700" cy="1048500"/>
            </a:xfrm>
            <a:prstGeom prst="bentConnector3">
              <a:avLst>
                <a:gd fmla="val 44243" name="adj1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44" name="Google Shape;1444;p20"/>
            <p:cNvCxnSpPr>
              <a:stCxn id="1437" idx="0"/>
              <a:endCxn id="1436" idx="2"/>
            </p:cNvCxnSpPr>
            <p:nvPr/>
          </p:nvCxnSpPr>
          <p:spPr>
            <a:xfrm rot="-5400000">
              <a:off x="2110958" y="3717007"/>
              <a:ext cx="365700" cy="674700"/>
            </a:xfrm>
            <a:prstGeom prst="bentConnector3">
              <a:avLst>
                <a:gd fmla="val 58228" name="adj1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45" name="Google Shape;1445;p20"/>
            <p:cNvCxnSpPr>
              <a:stCxn id="1435" idx="2"/>
              <a:endCxn id="1440" idx="0"/>
            </p:cNvCxnSpPr>
            <p:nvPr/>
          </p:nvCxnSpPr>
          <p:spPr>
            <a:xfrm flipH="1" rot="-5400000">
              <a:off x="6619748" y="3669423"/>
              <a:ext cx="365700" cy="769800"/>
            </a:xfrm>
            <a:prstGeom prst="bentConnector3">
              <a:avLst>
                <a:gd fmla="val 39309" name="adj1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46" name="Google Shape;1446;p20"/>
            <p:cNvCxnSpPr>
              <a:stCxn id="1439" idx="0"/>
              <a:endCxn id="1435" idx="2"/>
            </p:cNvCxnSpPr>
            <p:nvPr/>
          </p:nvCxnSpPr>
          <p:spPr>
            <a:xfrm rot="-5400000">
              <a:off x="5774563" y="3594007"/>
              <a:ext cx="365700" cy="920700"/>
            </a:xfrm>
            <a:prstGeom prst="bentConnector3">
              <a:avLst>
                <a:gd fmla="val 65645" name="adj1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447" name="Google Shape;1447;p20"/>
          <p:cNvSpPr txBox="1"/>
          <p:nvPr/>
        </p:nvSpPr>
        <p:spPr>
          <a:xfrm>
            <a:off x="1354189" y="7163689"/>
            <a:ext cx="8553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8" name="Google Shape;144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6890" y="1348127"/>
            <a:ext cx="1959449" cy="19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9" name="Google Shape;1449;p20"/>
          <p:cNvSpPr txBox="1"/>
          <p:nvPr/>
        </p:nvSpPr>
        <p:spPr>
          <a:xfrm>
            <a:off x="8499777" y="980624"/>
            <a:ext cx="24324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Glycogenolysis,glycolysis</a:t>
            </a:r>
            <a:endParaRPr b="0" i="0" sz="12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0" name="Google Shape;1450;p20"/>
          <p:cNvSpPr txBox="1"/>
          <p:nvPr/>
        </p:nvSpPr>
        <p:spPr>
          <a:xfrm>
            <a:off x="8633571" y="3338589"/>
            <a:ext cx="2164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1-</a:t>
            </a:r>
            <a:r>
              <a:rPr b="0" i="0" lang="en" sz="9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the end product in the liver? </a:t>
            </a:r>
            <a:endParaRPr b="0" i="0" sz="9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free glucose</a:t>
            </a:r>
            <a:endParaRPr b="0" i="0" sz="9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2-</a:t>
            </a:r>
            <a:r>
              <a:rPr b="0" i="0" lang="en" sz="9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The end product in the muscle?</a:t>
            </a:r>
            <a:endParaRPr b="0" i="0" sz="9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glucose 6-phosphate</a:t>
            </a:r>
            <a:endParaRPr b="0" i="0" sz="9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1" name="Google Shape;1451;p20"/>
          <p:cNvSpPr txBox="1"/>
          <p:nvPr/>
        </p:nvSpPr>
        <p:spPr>
          <a:xfrm>
            <a:off x="2420299" y="6555608"/>
            <a:ext cx="28692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We store glucose in liver to maintain blood level</a:t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21"/>
          <p:cNvSpPr txBox="1"/>
          <p:nvPr>
            <p:ph idx="4294967295" type="title"/>
          </p:nvPr>
        </p:nvSpPr>
        <p:spPr>
          <a:xfrm>
            <a:off x="1953913" y="2932900"/>
            <a:ext cx="28419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457" name="Google Shape;1457;p21"/>
          <p:cNvSpPr txBox="1"/>
          <p:nvPr>
            <p:ph type="title"/>
          </p:nvPr>
        </p:nvSpPr>
        <p:spPr>
          <a:xfrm>
            <a:off x="304125" y="219746"/>
            <a:ext cx="74457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Structure of glycogen</a:t>
            </a:r>
            <a:endParaRPr/>
          </a:p>
        </p:txBody>
      </p:sp>
      <p:cxnSp>
        <p:nvCxnSpPr>
          <p:cNvPr id="1458" name="Google Shape;1458;p21"/>
          <p:cNvCxnSpPr/>
          <p:nvPr/>
        </p:nvCxnSpPr>
        <p:spPr>
          <a:xfrm>
            <a:off x="8104050" y="2920659"/>
            <a:ext cx="0" cy="638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1459" name="Google Shape;1459;p21"/>
          <p:cNvSpPr/>
          <p:nvPr/>
        </p:nvSpPr>
        <p:spPr>
          <a:xfrm>
            <a:off x="9098700" y="2791825"/>
            <a:ext cx="338400" cy="3384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1"/>
          <p:cNvSpPr txBox="1"/>
          <p:nvPr>
            <p:ph idx="4294967295" type="body"/>
          </p:nvPr>
        </p:nvSpPr>
        <p:spPr>
          <a:xfrm>
            <a:off x="158252" y="1324000"/>
            <a:ext cx="10527900" cy="16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600">
                <a:solidFill>
                  <a:schemeClr val="dk1"/>
                </a:solidFill>
              </a:rPr>
              <a:t>Glycogen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 sz="1600">
                <a:solidFill>
                  <a:schemeClr val="dk1"/>
                </a:solidFill>
              </a:rPr>
              <a:t> 1-</a:t>
            </a:r>
            <a:r>
              <a:rPr lang="en" sz="1600">
                <a:solidFill>
                  <a:schemeClr val="dk1"/>
                </a:solidFill>
              </a:rPr>
              <a:t> is a </a:t>
            </a:r>
            <a:r>
              <a:rPr lang="en" sz="1600">
                <a:solidFill>
                  <a:srgbClr val="FF0000"/>
                </a:solidFill>
              </a:rPr>
              <a:t>branched-chain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lang="en" sz="1600">
                <a:solidFill>
                  <a:srgbClr val="FF0000"/>
                </a:solidFill>
              </a:rPr>
              <a:t>homopolysaccharide</a:t>
            </a:r>
            <a:r>
              <a:rPr lang="en" sz="1600">
                <a:solidFill>
                  <a:schemeClr val="dk1"/>
                </a:solidFill>
              </a:rPr>
              <a:t> made exclusively from</a:t>
            </a:r>
            <a:r>
              <a:rPr lang="en" sz="1600">
                <a:solidFill>
                  <a:srgbClr val="FF0000"/>
                </a:solidFill>
              </a:rPr>
              <a:t> a-D-glucose</a:t>
            </a:r>
            <a:endParaRPr sz="16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 sz="1600">
                <a:solidFill>
                  <a:schemeClr val="dk1"/>
                </a:solidFill>
              </a:rPr>
              <a:t>2- </a:t>
            </a:r>
            <a:r>
              <a:rPr lang="en" sz="1600">
                <a:solidFill>
                  <a:schemeClr val="dk1"/>
                </a:solidFill>
              </a:rPr>
              <a:t>it is present in the </a:t>
            </a:r>
            <a:r>
              <a:rPr lang="en" sz="1600">
                <a:solidFill>
                  <a:srgbClr val="FF0000"/>
                </a:solidFill>
              </a:rPr>
              <a:t>cytoplasm</a:t>
            </a:r>
            <a:r>
              <a:rPr lang="en" sz="1600">
                <a:solidFill>
                  <a:schemeClr val="dk1"/>
                </a:solidFill>
              </a:rPr>
              <a:t> in the</a:t>
            </a:r>
            <a:r>
              <a:rPr lang="en" sz="1600">
                <a:solidFill>
                  <a:srgbClr val="FF0000"/>
                </a:solidFill>
              </a:rPr>
              <a:t> form of granules</a:t>
            </a:r>
            <a:r>
              <a:rPr lang="en" sz="1600">
                <a:solidFill>
                  <a:schemeClr val="dk1"/>
                </a:solidFill>
              </a:rPr>
              <a:t> which contain most of the enzymes necessary for glycogen synthesis &amp; degradation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61" name="Google Shape;1461;p21"/>
          <p:cNvSpPr/>
          <p:nvPr/>
        </p:nvSpPr>
        <p:spPr>
          <a:xfrm>
            <a:off x="4385248" y="3460955"/>
            <a:ext cx="2687100" cy="63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Types of chains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62" name="Google Shape;1462;p21"/>
          <p:cNvCxnSpPr/>
          <p:nvPr/>
        </p:nvCxnSpPr>
        <p:spPr>
          <a:xfrm>
            <a:off x="7037540" y="3776688"/>
            <a:ext cx="1066500" cy="66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463" name="Google Shape;1463;p21"/>
          <p:cNvCxnSpPr>
            <a:stCxn id="1461" idx="1"/>
          </p:cNvCxnSpPr>
          <p:nvPr/>
        </p:nvCxnSpPr>
        <p:spPr>
          <a:xfrm rot="10800000">
            <a:off x="3353548" y="3778505"/>
            <a:ext cx="1031700" cy="1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464" name="Google Shape;1464;p21"/>
          <p:cNvSpPr/>
          <p:nvPr/>
        </p:nvSpPr>
        <p:spPr>
          <a:xfrm>
            <a:off x="7749819" y="1247313"/>
            <a:ext cx="2687100" cy="5287200"/>
          </a:xfrm>
          <a:prstGeom prst="mathMin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Branches (every 8-10 residue) are linked by </a:t>
            </a:r>
            <a:r>
              <a:rPr b="0" i="0" lang="en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a(1-6) glycosidic linkage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5" name="Google Shape;1465;p21"/>
          <p:cNvSpPr/>
          <p:nvPr/>
        </p:nvSpPr>
        <p:spPr>
          <a:xfrm>
            <a:off x="1020683" y="1135642"/>
            <a:ext cx="2687100" cy="5287200"/>
          </a:xfrm>
          <a:prstGeom prst="mathMin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Glucose residues are bound by</a:t>
            </a:r>
            <a:r>
              <a:rPr b="0" i="0" lang="en" sz="1400" u="none" cap="none" strike="noStrike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a(1-4) glycosidic linkage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6" name="Google Shape;146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850" y="5177894"/>
            <a:ext cx="4495800" cy="2109831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21"/>
          <p:cNvSpPr txBox="1"/>
          <p:nvPr/>
        </p:nvSpPr>
        <p:spPr>
          <a:xfrm>
            <a:off x="4124750" y="2426346"/>
            <a:ext cx="32586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Synthesis:in rest</a:t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Degradation:while exercising </a:t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8" name="Google Shape;1468;p21"/>
          <p:cNvSpPr/>
          <p:nvPr/>
        </p:nvSpPr>
        <p:spPr>
          <a:xfrm>
            <a:off x="5856150" y="5269250"/>
            <a:ext cx="4495800" cy="1927125"/>
          </a:xfrm>
          <a:prstGeom prst="flowChartProcess">
            <a:avLst/>
          </a:prstGeom>
          <a:solidFill>
            <a:schemeClr val="dk2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21"/>
          <p:cNvSpPr txBox="1"/>
          <p:nvPr/>
        </p:nvSpPr>
        <p:spPr>
          <a:xfrm>
            <a:off x="6050845" y="6170299"/>
            <a:ext cx="4106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why it is branched? because it will be easier and faster to synthesise or degradation  of glycogen </a:t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0" name="Google Shape;1470;p21"/>
          <p:cNvSpPr txBox="1"/>
          <p:nvPr/>
        </p:nvSpPr>
        <p:spPr>
          <a:xfrm>
            <a:off x="5856149" y="5269250"/>
            <a:ext cx="449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The orange ones have a(1-6) glycosidic bond.</a:t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The white ones have a(1-4) glycosidic bond.</a:t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1" name="Google Shape;1471;p21"/>
          <p:cNvSpPr txBox="1"/>
          <p:nvPr/>
        </p:nvSpPr>
        <p:spPr>
          <a:xfrm>
            <a:off x="12" y="4353360"/>
            <a:ext cx="15825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a(1-4)bond is the</a:t>
            </a:r>
            <a:endParaRPr b="0" i="0" sz="12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mainly abundant</a:t>
            </a:r>
            <a:endParaRPr b="0" i="0" sz="12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bond in glycogen</a:t>
            </a:r>
            <a:endParaRPr b="0" i="0" sz="12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Ty team 41</a:t>
            </a:r>
            <a:endParaRPr b="0" i="0" sz="12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22"/>
          <p:cNvSpPr txBox="1"/>
          <p:nvPr/>
        </p:nvSpPr>
        <p:spPr>
          <a:xfrm>
            <a:off x="4718900" y="1484625"/>
            <a:ext cx="33489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Initiation of synthesis: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Elongation of pre-existing glycogen fragment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use of </a:t>
            </a:r>
            <a:r>
              <a:rPr b="0" i="0" lang="en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glycogen primer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(glycogenin)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7" name="Google Shape;1477;p22"/>
          <p:cNvSpPr txBox="1"/>
          <p:nvPr>
            <p:ph idx="4294967295" type="title"/>
          </p:nvPr>
        </p:nvSpPr>
        <p:spPr>
          <a:xfrm>
            <a:off x="5475" y="472521"/>
            <a:ext cx="106920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metabolism of glycogen in skeletal muscle</a:t>
            </a:r>
            <a:endParaRPr/>
          </a:p>
        </p:txBody>
      </p:sp>
      <p:sp>
        <p:nvSpPr>
          <p:cNvPr id="1478" name="Google Shape;1478;p22"/>
          <p:cNvSpPr/>
          <p:nvPr/>
        </p:nvSpPr>
        <p:spPr>
          <a:xfrm>
            <a:off x="56425" y="1574900"/>
            <a:ext cx="602700" cy="59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22"/>
          <p:cNvSpPr txBox="1"/>
          <p:nvPr/>
        </p:nvSpPr>
        <p:spPr>
          <a:xfrm>
            <a:off x="776644" y="1568902"/>
            <a:ext cx="18411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Building blocks: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UDP-GLUCOSE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0" name="Google Shape;1480;p22"/>
          <p:cNvSpPr/>
          <p:nvPr/>
        </p:nvSpPr>
        <p:spPr>
          <a:xfrm>
            <a:off x="4123249" y="1574892"/>
            <a:ext cx="602700" cy="59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2"/>
          <p:cNvSpPr/>
          <p:nvPr/>
        </p:nvSpPr>
        <p:spPr>
          <a:xfrm>
            <a:off x="56429" y="3029596"/>
            <a:ext cx="602700" cy="59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22"/>
          <p:cNvSpPr txBox="1"/>
          <p:nvPr/>
        </p:nvSpPr>
        <p:spPr>
          <a:xfrm>
            <a:off x="659113" y="3052638"/>
            <a:ext cx="3246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ELONGATION: 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by </a:t>
            </a:r>
            <a:r>
              <a:rPr b="0" i="0" lang="en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Glycogen synthase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for </a:t>
            </a:r>
            <a:r>
              <a:rPr b="0" i="0" lang="en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(a1-4 linkages)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Glycogen synthase </a:t>
            </a:r>
            <a:r>
              <a:rPr b="0" i="0" lang="en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cannot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initiate synthesis </a:t>
            </a:r>
            <a:r>
              <a:rPr b="0" i="0" lang="en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but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only elongates 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pre-existing glycogen fragment or glycogen primer (glycogenin)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3" name="Google Shape;1483;p22"/>
          <p:cNvSpPr/>
          <p:nvPr/>
        </p:nvSpPr>
        <p:spPr>
          <a:xfrm>
            <a:off x="4123254" y="3141080"/>
            <a:ext cx="602700" cy="59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2"/>
          <p:cNvSpPr txBox="1"/>
          <p:nvPr/>
        </p:nvSpPr>
        <p:spPr>
          <a:xfrm>
            <a:off x="4725950" y="31351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BRANCHING:  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Branching enzyme for </a:t>
            </a:r>
            <a:r>
              <a:rPr b="0" i="0" lang="en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(a1-6 linkages) 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5" name="Google Shape;1485;p22"/>
          <p:cNvSpPr txBox="1"/>
          <p:nvPr/>
        </p:nvSpPr>
        <p:spPr>
          <a:xfrm>
            <a:off x="353325" y="2171001"/>
            <a:ext cx="33489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-The glucose is carried by the UDP ( Uridine diphosphate)</a:t>
            </a:r>
            <a:endParaRPr b="0" i="0" sz="12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-The building enzyme recognize glucose because of UDP</a:t>
            </a:r>
            <a:endParaRPr b="0" i="0" sz="12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6" name="Google Shape;1486;p22"/>
          <p:cNvSpPr txBox="1"/>
          <p:nvPr/>
        </p:nvSpPr>
        <p:spPr>
          <a:xfrm>
            <a:off x="7404200" y="1134366"/>
            <a:ext cx="300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12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-If there is small fragment remained after a degradation it can be used to initiate the Synthesis of glycogen by elongation </a:t>
            </a:r>
            <a:endParaRPr b="0" i="0" sz="1200" u="none" cap="none" strike="noStrik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12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-If not, a glycogenin will initiate the Synthesis by creating the fragments</a:t>
            </a:r>
            <a:endParaRPr b="0" i="0" sz="1200" u="none" cap="none" strike="noStrik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12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#41</a:t>
            </a:r>
            <a:endParaRPr b="0" i="0" sz="1200" u="none" cap="none" strike="noStrik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12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-glycogenin is protein that make fragments </a:t>
            </a:r>
            <a:endParaRPr b="0" i="0" sz="1200" u="none" cap="none" strike="noStrik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2"/>
          <p:cNvSpPr txBox="1"/>
          <p:nvPr/>
        </p:nvSpPr>
        <p:spPr>
          <a:xfrm>
            <a:off x="4390713" y="3812775"/>
            <a:ext cx="4863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The branching enzyme</a:t>
            </a:r>
            <a:r>
              <a:rPr b="0" i="0" lang="en" sz="12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( 4-6 transferase)  </a:t>
            </a: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🛑</a:t>
            </a:r>
            <a:r>
              <a:rPr b="0" i="0" lang="en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2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8" name="Google Shape;148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4973" y="3035548"/>
            <a:ext cx="2677021" cy="139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9" name="Google Shape;1489;p22"/>
          <p:cNvPicPr preferRelativeResize="0"/>
          <p:nvPr/>
        </p:nvPicPr>
        <p:blipFill rotWithShape="1">
          <a:blip r:embed="rId4">
            <a:alphaModFix/>
          </a:blip>
          <a:srcRect b="-2365" l="0" r="0" t="-3745"/>
          <a:stretch/>
        </p:blipFill>
        <p:spPr>
          <a:xfrm>
            <a:off x="7069125" y="4667011"/>
            <a:ext cx="3622875" cy="289297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90" name="Google Shape;149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3336" y="4990701"/>
            <a:ext cx="5971124" cy="20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1" name="Google Shape;1491;p22"/>
          <p:cNvSpPr txBox="1"/>
          <p:nvPr/>
        </p:nvSpPr>
        <p:spPr>
          <a:xfrm>
            <a:off x="353322" y="7149490"/>
            <a:ext cx="6521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team#41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2" name="Google Shape;1492;p22"/>
          <p:cNvSpPr txBox="1"/>
          <p:nvPr/>
        </p:nvSpPr>
        <p:spPr>
          <a:xfrm>
            <a:off x="333175" y="972800"/>
            <a:ext cx="9857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Glycogenesis: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Synthesis of glycogen from glucose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23"/>
          <p:cNvSpPr txBox="1"/>
          <p:nvPr>
            <p:ph type="title"/>
          </p:nvPr>
        </p:nvSpPr>
        <p:spPr>
          <a:xfrm>
            <a:off x="175225" y="223100"/>
            <a:ext cx="102150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Metabolism of glycogen in skeletal muscle</a:t>
            </a:r>
            <a:endParaRPr/>
          </a:p>
        </p:txBody>
      </p:sp>
      <p:sp>
        <p:nvSpPr>
          <p:cNvPr id="1498" name="Google Shape;1498;p23"/>
          <p:cNvSpPr txBox="1"/>
          <p:nvPr/>
        </p:nvSpPr>
        <p:spPr>
          <a:xfrm>
            <a:off x="353875" y="1313588"/>
            <a:ext cx="9857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Glycogenolysis: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Breakdown of glycogen in skeletal muscles </a:t>
            </a:r>
            <a:r>
              <a:rPr b="0" i="0" lang="en" sz="16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by glycogen phosphorylase</a:t>
            </a:r>
            <a:r>
              <a:rPr b="0" i="0" lang="en" sz="16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glucose-6-phosphate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9" name="Google Shape;1499;p23"/>
          <p:cNvSpPr/>
          <p:nvPr/>
        </p:nvSpPr>
        <p:spPr>
          <a:xfrm>
            <a:off x="291975" y="2093513"/>
            <a:ext cx="602700" cy="59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3"/>
          <p:cNvSpPr txBox="1"/>
          <p:nvPr/>
        </p:nvSpPr>
        <p:spPr>
          <a:xfrm>
            <a:off x="894675" y="2181475"/>
            <a:ext cx="392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Shortening of glycogen </a:t>
            </a:r>
            <a:r>
              <a:rPr b="1" i="0" lang="en" sz="1600" u="none" cap="none" strike="noStrike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chain</a:t>
            </a: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1" name="Google Shape;1501;p23"/>
          <p:cNvSpPr/>
          <p:nvPr/>
        </p:nvSpPr>
        <p:spPr>
          <a:xfrm>
            <a:off x="291975" y="3609154"/>
            <a:ext cx="602700" cy="59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23"/>
          <p:cNvSpPr txBox="1"/>
          <p:nvPr/>
        </p:nvSpPr>
        <p:spPr>
          <a:xfrm flipH="1">
            <a:off x="894778" y="3657800"/>
            <a:ext cx="2683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Removal of </a:t>
            </a:r>
            <a:r>
              <a:rPr b="1" i="0" lang="en" sz="1600" u="none" cap="none" strike="noStrike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branches</a:t>
            </a: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3" name="Google Shape;1503;p23"/>
          <p:cNvSpPr txBox="1"/>
          <p:nvPr/>
        </p:nvSpPr>
        <p:spPr>
          <a:xfrm>
            <a:off x="894675" y="4068650"/>
            <a:ext cx="775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-by </a:t>
            </a:r>
            <a:r>
              <a:rPr b="0" i="0" lang="en" sz="1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debranching enzymes</a:t>
            </a:r>
            <a:endParaRPr b="0" i="0" sz="15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-Cleaving of </a:t>
            </a:r>
            <a:r>
              <a:rPr b="0" i="0" lang="en" sz="1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a(1-6) bonds  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 the glycogen  chain producing  </a:t>
            </a:r>
            <a:r>
              <a:rPr b="0" i="0" lang="en" sz="1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free glucose (few)</a:t>
            </a:r>
            <a:endParaRPr b="0" i="0" sz="15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4" name="Google Shape;1504;p23"/>
          <p:cNvSpPr/>
          <p:nvPr/>
        </p:nvSpPr>
        <p:spPr>
          <a:xfrm>
            <a:off x="317063" y="5280825"/>
            <a:ext cx="602700" cy="59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3"/>
          <p:cNvSpPr txBox="1"/>
          <p:nvPr/>
        </p:nvSpPr>
        <p:spPr>
          <a:xfrm>
            <a:off x="973973" y="5573800"/>
            <a:ext cx="7943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G-6-P  is  </a:t>
            </a:r>
            <a:r>
              <a:rPr b="0" i="0" lang="en" sz="1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not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converted to free glucose </a:t>
            </a:r>
            <a:r>
              <a:rPr b="0" i="0" lang="en" sz="1000" u="none" cap="none" strike="noStrike">
                <a:solidFill>
                  <a:srgbClr val="9E9E9E"/>
                </a:solidFill>
                <a:latin typeface="Montserrat"/>
                <a:ea typeface="Montserrat"/>
                <a:cs typeface="Montserrat"/>
                <a:sym typeface="Montserrat"/>
              </a:rPr>
              <a:t>( because it’s in skeletal muscle, if it was in liver it’ll be converted to free glucose)</a:t>
            </a:r>
            <a:endParaRPr b="0" i="0" sz="1000" u="none" cap="none" strike="noStrike">
              <a:solidFill>
                <a:srgbClr val="9E9E9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It is used as a </a:t>
            </a:r>
            <a:r>
              <a:rPr b="0" i="0" lang="en" sz="1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source of energy for skeletal muscles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during  muscular exercise (by anaerobic glycolysis starting from G-6-P step)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6" name="Google Shape;1506;p23"/>
          <p:cNvSpPr txBox="1"/>
          <p:nvPr/>
        </p:nvSpPr>
        <p:spPr>
          <a:xfrm>
            <a:off x="894675" y="2577764"/>
            <a:ext cx="8511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–by </a:t>
            </a:r>
            <a:r>
              <a:rPr b="0" i="0" lang="en" sz="1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glycogen phosphorylase</a:t>
            </a:r>
            <a:endParaRPr b="0" i="0" sz="15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-Cleaving  of a(1-4) bonds  of the glycogen  chain producing </a:t>
            </a:r>
            <a:r>
              <a:rPr b="0" i="0" lang="en" sz="1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glucose  1-phosphate </a:t>
            </a:r>
            <a:endParaRPr b="0" i="0" sz="15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-Glucose 1-phosphate  is converted to </a:t>
            </a:r>
            <a:r>
              <a:rPr b="0" i="0" lang="en" sz="1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glucose 6-phosphate (by mutase enzyme)</a:t>
            </a:r>
            <a:endParaRPr b="0" i="0" sz="15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7" name="Google Shape;150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4743" y="3457988"/>
            <a:ext cx="3726585" cy="749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08" name="Google Shape;1508;p23"/>
          <p:cNvSpPr txBox="1"/>
          <p:nvPr/>
        </p:nvSpPr>
        <p:spPr>
          <a:xfrm>
            <a:off x="8466525" y="6549997"/>
            <a:ext cx="1973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Further explanations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By ninja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Science bites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09" name="Google Shape;1509;p23"/>
          <p:cNvGrpSpPr/>
          <p:nvPr/>
        </p:nvGrpSpPr>
        <p:grpSpPr>
          <a:xfrm>
            <a:off x="8839537" y="6101496"/>
            <a:ext cx="456515" cy="448502"/>
            <a:chOff x="5557286" y="3817357"/>
            <a:chExt cx="362947" cy="356576"/>
          </a:xfrm>
        </p:grpSpPr>
        <p:sp>
          <p:nvSpPr>
            <p:cNvPr id="1510" name="Google Shape;1510;p23"/>
            <p:cNvSpPr/>
            <p:nvPr/>
          </p:nvSpPr>
          <p:spPr>
            <a:xfrm>
              <a:off x="5557286" y="3817357"/>
              <a:ext cx="356891" cy="356498"/>
            </a:xfrm>
            <a:custGeom>
              <a:rect b="b" l="l" r="r" t="t"/>
              <a:pathLst>
                <a:path extrusionOk="0" h="13599" w="13614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68" y="13598"/>
                    <a:pt x="13613" y="10552"/>
                    <a:pt x="13613" y="6799"/>
                  </a:cubicBezTo>
                  <a:cubicBezTo>
                    <a:pt x="13613" y="3046"/>
                    <a:pt x="10568" y="0"/>
                    <a:pt x="6800" y="0"/>
                  </a:cubicBez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23"/>
            <p:cNvSpPr/>
            <p:nvPr/>
          </p:nvSpPr>
          <p:spPr>
            <a:xfrm>
              <a:off x="5712453" y="3817357"/>
              <a:ext cx="207780" cy="356576"/>
            </a:xfrm>
            <a:custGeom>
              <a:rect b="b" l="l" r="r" t="t"/>
              <a:pathLst>
                <a:path extrusionOk="0" h="13602" w="7926">
                  <a:moveTo>
                    <a:pt x="895" y="0"/>
                  </a:moveTo>
                  <a:cubicBezTo>
                    <a:pt x="592" y="0"/>
                    <a:pt x="289" y="15"/>
                    <a:pt x="0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0" y="13541"/>
                  </a:cubicBezTo>
                  <a:cubicBezTo>
                    <a:pt x="306" y="13581"/>
                    <a:pt x="609" y="13601"/>
                    <a:pt x="909" y="13601"/>
                  </a:cubicBezTo>
                  <a:cubicBezTo>
                    <a:pt x="4430" y="13601"/>
                    <a:pt x="7441" y="10865"/>
                    <a:pt x="7680" y="7247"/>
                  </a:cubicBezTo>
                  <a:cubicBezTo>
                    <a:pt x="7925" y="3320"/>
                    <a:pt x="4822" y="0"/>
                    <a:pt x="895" y="0"/>
                  </a:cubicBezTo>
                  <a:close/>
                </a:path>
              </a:pathLst>
            </a:custGeom>
            <a:solidFill>
              <a:srgbClr val="6B7F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23"/>
            <p:cNvSpPr/>
            <p:nvPr/>
          </p:nvSpPr>
          <p:spPr>
            <a:xfrm>
              <a:off x="5601563" y="3894456"/>
              <a:ext cx="268337" cy="202563"/>
            </a:xfrm>
            <a:custGeom>
              <a:rect b="b" l="l" r="r" t="t"/>
              <a:pathLst>
                <a:path extrusionOk="0" h="7727" w="10236">
                  <a:moveTo>
                    <a:pt x="5118" y="0"/>
                  </a:moveTo>
                  <a:cubicBezTo>
                    <a:pt x="3685" y="0"/>
                    <a:pt x="2253" y="83"/>
                    <a:pt x="824" y="249"/>
                  </a:cubicBezTo>
                  <a:cubicBezTo>
                    <a:pt x="564" y="278"/>
                    <a:pt x="347" y="480"/>
                    <a:pt x="304" y="755"/>
                  </a:cubicBezTo>
                  <a:cubicBezTo>
                    <a:pt x="1" y="2819"/>
                    <a:pt x="1" y="4912"/>
                    <a:pt x="304" y="6976"/>
                  </a:cubicBezTo>
                  <a:cubicBezTo>
                    <a:pt x="347" y="7236"/>
                    <a:pt x="564" y="7453"/>
                    <a:pt x="824" y="7482"/>
                  </a:cubicBezTo>
                  <a:cubicBezTo>
                    <a:pt x="2253" y="7640"/>
                    <a:pt x="3682" y="7712"/>
                    <a:pt x="5125" y="7727"/>
                  </a:cubicBezTo>
                  <a:cubicBezTo>
                    <a:pt x="6554" y="7712"/>
                    <a:pt x="7984" y="7640"/>
                    <a:pt x="9413" y="7482"/>
                  </a:cubicBezTo>
                  <a:cubicBezTo>
                    <a:pt x="9673" y="7453"/>
                    <a:pt x="9889" y="7236"/>
                    <a:pt x="9932" y="6976"/>
                  </a:cubicBezTo>
                  <a:cubicBezTo>
                    <a:pt x="10236" y="4912"/>
                    <a:pt x="10236" y="2819"/>
                    <a:pt x="9932" y="755"/>
                  </a:cubicBezTo>
                  <a:cubicBezTo>
                    <a:pt x="9889" y="480"/>
                    <a:pt x="9673" y="278"/>
                    <a:pt x="9413" y="249"/>
                  </a:cubicBezTo>
                  <a:cubicBezTo>
                    <a:pt x="7984" y="83"/>
                    <a:pt x="6551" y="0"/>
                    <a:pt x="5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3"/>
            <p:cNvSpPr/>
            <p:nvPr/>
          </p:nvSpPr>
          <p:spPr>
            <a:xfrm>
              <a:off x="5696567" y="3944343"/>
              <a:ext cx="98411" cy="102527"/>
            </a:xfrm>
            <a:custGeom>
              <a:rect b="b" l="l" r="r" t="t"/>
              <a:pathLst>
                <a:path extrusionOk="0" h="3911" w="3754">
                  <a:moveTo>
                    <a:pt x="129" y="0"/>
                  </a:moveTo>
                  <a:cubicBezTo>
                    <a:pt x="58" y="0"/>
                    <a:pt x="0" y="60"/>
                    <a:pt x="0" y="136"/>
                  </a:cubicBezTo>
                  <a:lnTo>
                    <a:pt x="0" y="3774"/>
                  </a:lnTo>
                  <a:cubicBezTo>
                    <a:pt x="0" y="3850"/>
                    <a:pt x="58" y="3910"/>
                    <a:pt x="123" y="3910"/>
                  </a:cubicBezTo>
                  <a:cubicBezTo>
                    <a:pt x="144" y="3910"/>
                    <a:pt x="166" y="3904"/>
                    <a:pt x="188" y="3890"/>
                  </a:cubicBezTo>
                  <a:lnTo>
                    <a:pt x="3667" y="2071"/>
                  </a:lnTo>
                  <a:cubicBezTo>
                    <a:pt x="3753" y="2027"/>
                    <a:pt x="3753" y="1883"/>
                    <a:pt x="3667" y="1840"/>
                  </a:cubicBezTo>
                  <a:lnTo>
                    <a:pt x="202" y="21"/>
                  </a:lnTo>
                  <a:cubicBezTo>
                    <a:pt x="177" y="7"/>
                    <a:pt x="153" y="0"/>
                    <a:pt x="129" y="0"/>
                  </a:cubicBez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4" name="Google Shape;1514;p23"/>
          <p:cNvSpPr txBox="1"/>
          <p:nvPr/>
        </p:nvSpPr>
        <p:spPr>
          <a:xfrm>
            <a:off x="919775" y="5367150"/>
            <a:ext cx="4412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Fate of glucose 6-phosphate </a:t>
            </a:r>
            <a:r>
              <a:rPr b="1" i="0" lang="en" sz="1600" u="none" cap="none" strike="noStrike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(G-6-P)</a:t>
            </a:r>
            <a:r>
              <a:rPr b="1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24"/>
          <p:cNvSpPr txBox="1"/>
          <p:nvPr>
            <p:ph type="title"/>
          </p:nvPr>
        </p:nvSpPr>
        <p:spPr>
          <a:xfrm>
            <a:off x="98725" y="250100"/>
            <a:ext cx="104766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Metabolism of glycogen in skeletal muscle</a:t>
            </a:r>
            <a:endParaRPr/>
          </a:p>
        </p:txBody>
      </p:sp>
      <p:pic>
        <p:nvPicPr>
          <p:cNvPr id="1520" name="Google Shape;152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6099" y="5757550"/>
            <a:ext cx="3245150" cy="172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1" name="Google Shape;152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6877" y="2792949"/>
            <a:ext cx="3520301" cy="2331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22" name="Google Shape;152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9857" y="1159619"/>
            <a:ext cx="2774662" cy="218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3" name="Google Shape;1523;p24"/>
          <p:cNvSpPr/>
          <p:nvPr/>
        </p:nvSpPr>
        <p:spPr>
          <a:xfrm rot="-5400000">
            <a:off x="3017728" y="2799778"/>
            <a:ext cx="353700" cy="560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8722021" y="5124662"/>
            <a:ext cx="353700" cy="560100"/>
          </a:xfrm>
          <a:prstGeom prst="downArrow">
            <a:avLst>
              <a:gd fmla="val 50000" name="adj1"/>
              <a:gd fmla="val 77695" name="adj2"/>
            </a:avLst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5" name="Google Shape;1525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70074" y="2434975"/>
            <a:ext cx="2308511" cy="268967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26" name="Google Shape;1526;p24"/>
          <p:cNvSpPr txBox="1"/>
          <p:nvPr/>
        </p:nvSpPr>
        <p:spPr>
          <a:xfrm>
            <a:off x="3873100" y="5316150"/>
            <a:ext cx="3056400" cy="198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AutoNum type="arabicPeriod"/>
            </a:pPr>
            <a:r>
              <a:rPr b="0" i="0" lang="en" sz="13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4:4 transferase: </a:t>
            </a: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take three glucose molecules by breaking α(1→4)</a:t>
            </a: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bonds from one end and bind it to the other end.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AutoNum type="arabicPeriod"/>
            </a:pPr>
            <a:r>
              <a:rPr b="0" i="0" lang="en" sz="13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 1 :6 glucosidase:</a:t>
            </a: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it’s the same enzyme above except that it unbinds</a:t>
            </a: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α(1→6) bonds.</a:t>
            </a: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And produces free glucose 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7" name="Google Shape;1527;p24"/>
          <p:cNvSpPr txBox="1"/>
          <p:nvPr/>
        </p:nvSpPr>
        <p:spPr>
          <a:xfrm>
            <a:off x="7471875" y="1403573"/>
            <a:ext cx="36651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don’t mix between:  </a:t>
            </a:r>
            <a:endParaRPr b="0" i="0" sz="1400" u="none" cap="none" strike="noStrik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(4:6 transferase) glycogenesis </a:t>
            </a:r>
            <a:endParaRPr b="0" i="0" sz="1400" u="none" cap="none" strike="noStrik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 (4:4 transferase) glycogenolysis</a:t>
            </a:r>
            <a:endParaRPr b="0" i="0" sz="1400" u="none" cap="none" strike="noStrik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#41</a:t>
            </a:r>
            <a:endParaRPr b="0" i="0" sz="1400" u="none" cap="none" strike="noStrik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 txBox="1"/>
          <p:nvPr/>
        </p:nvSpPr>
        <p:spPr>
          <a:xfrm>
            <a:off x="593144" y="3256675"/>
            <a:ext cx="18681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glycog</a:t>
            </a: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en phosphorylase combined with </a:t>
            </a:r>
            <a:r>
              <a:rPr lang="en" sz="13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pyridoxal phosphate </a:t>
            </a:r>
            <a:endParaRPr b="0" i="0" sz="13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25"/>
          <p:cNvSpPr txBox="1"/>
          <p:nvPr>
            <p:ph idx="4294967295" type="title"/>
          </p:nvPr>
        </p:nvSpPr>
        <p:spPr>
          <a:xfrm>
            <a:off x="5475" y="472521"/>
            <a:ext cx="106920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metabolism of glycogen in skeletal muscle</a:t>
            </a:r>
            <a:endParaRPr/>
          </a:p>
        </p:txBody>
      </p:sp>
      <p:grpSp>
        <p:nvGrpSpPr>
          <p:cNvPr id="1534" name="Google Shape;1534;p25"/>
          <p:cNvGrpSpPr/>
          <p:nvPr/>
        </p:nvGrpSpPr>
        <p:grpSpPr>
          <a:xfrm>
            <a:off x="186200" y="1333175"/>
            <a:ext cx="9897895" cy="4620944"/>
            <a:chOff x="1300974" y="2529302"/>
            <a:chExt cx="6706799" cy="2242959"/>
          </a:xfrm>
        </p:grpSpPr>
        <p:sp>
          <p:nvSpPr>
            <p:cNvPr id="1535" name="Google Shape;1535;p25"/>
            <p:cNvSpPr/>
            <p:nvPr/>
          </p:nvSpPr>
          <p:spPr>
            <a:xfrm>
              <a:off x="3537320" y="2529302"/>
              <a:ext cx="2130600" cy="4425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Metabolism of Glycogen in </a:t>
              </a:r>
              <a:r>
                <a:rPr b="0" i="0" lang="en" sz="1800" u="none" cap="none" strike="noStrike">
                  <a:solidFill>
                    <a:srgbClr val="FF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Skeletal Muscles </a:t>
              </a:r>
              <a:endParaRPr b="0" i="0" sz="1800" u="none" cap="none" strike="noStrike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536" name="Google Shape;1536;p25"/>
            <p:cNvSpPr/>
            <p:nvPr/>
          </p:nvSpPr>
          <p:spPr>
            <a:xfrm>
              <a:off x="4783373" y="3505797"/>
              <a:ext cx="3224400" cy="4425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Glycogenolysis</a:t>
              </a:r>
              <a:endParaRPr b="1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Breakdown of glycogen in skeletal muscles </a:t>
              </a:r>
              <a:r>
                <a:rPr b="0" i="0" lang="en" sz="1400" u="none" cap="none" strike="noStrike">
                  <a:solidFill>
                    <a:srgbClr val="93C47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by glycogen phosphorylase</a:t>
              </a:r>
              <a:r>
                <a:rPr b="0" i="0" lang="en" sz="1400" u="none" cap="none" strike="noStrike">
                  <a:solidFill>
                    <a:schemeClr val="accent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b="0" i="0" lang="en" sz="1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glucose-6-phosphate </a:t>
              </a:r>
              <a:endParaRPr b="1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37" name="Google Shape;1537;p25"/>
            <p:cNvSpPr/>
            <p:nvPr/>
          </p:nvSpPr>
          <p:spPr>
            <a:xfrm>
              <a:off x="1553176" y="3576045"/>
              <a:ext cx="2283900" cy="3510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Glycogenesis</a:t>
              </a:r>
              <a:endPara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The </a:t>
              </a:r>
              <a:r>
                <a:rPr b="0" i="0" lang="en" sz="1400" u="none" cap="none" strike="noStrike">
                  <a:solidFill>
                    <a:srgbClr val="FF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synthesis of glycogen </a:t>
              </a:r>
              <a:r>
                <a:rPr b="0" i="0" lang="en" sz="1400" u="none" cap="none" strike="noStrik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from glucos</a:t>
              </a:r>
              <a:r>
                <a:rPr b="0" i="0" lang="en" sz="1600" u="none" cap="none" strike="noStrik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 </a:t>
              </a:r>
              <a:endParaRPr b="0" i="0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538" name="Google Shape;1538;p25"/>
            <p:cNvSpPr/>
            <p:nvPr/>
          </p:nvSpPr>
          <p:spPr>
            <a:xfrm>
              <a:off x="3206178" y="4144667"/>
              <a:ext cx="769800" cy="365700"/>
            </a:xfrm>
            <a:prstGeom prst="roundRect">
              <a:avLst>
                <a:gd fmla="val 50000" name="adj"/>
              </a:avLst>
            </a:pr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Enzymes </a:t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539" name="Google Shape;1539;p25"/>
            <p:cNvSpPr/>
            <p:nvPr/>
          </p:nvSpPr>
          <p:spPr>
            <a:xfrm>
              <a:off x="1300974" y="4144661"/>
              <a:ext cx="1538100" cy="627600"/>
            </a:xfrm>
            <a:prstGeom prst="roundRect">
              <a:avLst>
                <a:gd fmla="val 50000" name="adj"/>
              </a:avLst>
            </a:pr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048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Montserrat"/>
                <a:buChar char="●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Building blocks (UDP-Glucose ) 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048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Montserrat"/>
                <a:buChar char="●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Initiation of synthesis 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048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Montserrat"/>
                <a:buChar char="●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Elongation 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048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Montserrat"/>
                <a:buChar char="●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Branching 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540" name="Google Shape;1540;p25"/>
            <p:cNvCxnSpPr>
              <a:stCxn id="1535" idx="2"/>
              <a:endCxn id="1536" idx="0"/>
            </p:cNvCxnSpPr>
            <p:nvPr/>
          </p:nvCxnSpPr>
          <p:spPr>
            <a:xfrm flipH="1" rot="-5400000">
              <a:off x="5232170" y="2342252"/>
              <a:ext cx="534000" cy="1793100"/>
            </a:xfrm>
            <a:prstGeom prst="bentConnector3">
              <a:avLst>
                <a:gd fmla="val 93558" name="adj1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41" name="Google Shape;1541;p25"/>
            <p:cNvCxnSpPr>
              <a:stCxn id="1537" idx="0"/>
              <a:endCxn id="1535" idx="2"/>
            </p:cNvCxnSpPr>
            <p:nvPr/>
          </p:nvCxnSpPr>
          <p:spPr>
            <a:xfrm rot="-5400000">
              <a:off x="3346726" y="2320245"/>
              <a:ext cx="604200" cy="1907400"/>
            </a:xfrm>
            <a:prstGeom prst="bentConnector3">
              <a:avLst>
                <a:gd fmla="val 17333" name="adj1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42" name="Google Shape;1542;p25"/>
            <p:cNvCxnSpPr>
              <a:stCxn id="1536" idx="2"/>
              <a:endCxn id="1543" idx="0"/>
            </p:cNvCxnSpPr>
            <p:nvPr/>
          </p:nvCxnSpPr>
          <p:spPr>
            <a:xfrm flipH="1" rot="-5400000">
              <a:off x="6841673" y="3502197"/>
              <a:ext cx="374700" cy="1266900"/>
            </a:xfrm>
            <a:prstGeom prst="bentConnector3">
              <a:avLst>
                <a:gd fmla="val 25100" name="adj1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44" name="Google Shape;1544;p25"/>
            <p:cNvCxnSpPr>
              <a:stCxn id="1545" idx="0"/>
              <a:endCxn id="1536" idx="2"/>
            </p:cNvCxnSpPr>
            <p:nvPr/>
          </p:nvCxnSpPr>
          <p:spPr>
            <a:xfrm rot="-5400000">
              <a:off x="5735807" y="3626052"/>
              <a:ext cx="337500" cy="981900"/>
            </a:xfrm>
            <a:prstGeom prst="bentConnector3">
              <a:avLst>
                <a:gd fmla="val 69441" name="adj1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1546" name="Google Shape;1546;p25"/>
          <p:cNvCxnSpPr>
            <a:stCxn id="1538" idx="0"/>
            <a:endCxn id="1537" idx="2"/>
          </p:cNvCxnSpPr>
          <p:nvPr/>
        </p:nvCxnSpPr>
        <p:spPr>
          <a:xfrm flipH="1" rot="5400000">
            <a:off x="2680786" y="3776000"/>
            <a:ext cx="448200" cy="1322100"/>
          </a:xfrm>
          <a:prstGeom prst="bentConnector3">
            <a:avLst>
              <a:gd fmla="val 50016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47" name="Google Shape;1547;p25"/>
          <p:cNvSpPr txBox="1"/>
          <p:nvPr/>
        </p:nvSpPr>
        <p:spPr>
          <a:xfrm>
            <a:off x="2700025" y="5782075"/>
            <a:ext cx="2420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Phosphoglucomutase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UDP-glucose pyrophosphorylase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Glycogen synthase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Glycogenin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4:6 transferase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48" name="Google Shape;1548;p25"/>
          <p:cNvCxnSpPr>
            <a:stCxn id="1547" idx="0"/>
            <a:endCxn id="1538" idx="2"/>
          </p:cNvCxnSpPr>
          <p:nvPr/>
        </p:nvCxnSpPr>
        <p:spPr>
          <a:xfrm flipH="1" rot="5400000">
            <a:off x="3554425" y="5426125"/>
            <a:ext cx="367500" cy="3444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49" name="Google Shape;1549;p25"/>
          <p:cNvCxnSpPr>
            <a:stCxn id="1539" idx="0"/>
            <a:endCxn id="1537" idx="2"/>
          </p:cNvCxnSpPr>
          <p:nvPr/>
        </p:nvCxnSpPr>
        <p:spPr>
          <a:xfrm rot="-5400000">
            <a:off x="1558314" y="3975787"/>
            <a:ext cx="448200" cy="922500"/>
          </a:xfrm>
          <a:prstGeom prst="bentConnector3">
            <a:avLst>
              <a:gd fmla="val 50015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45" name="Google Shape;1545;p25"/>
          <p:cNvSpPr/>
          <p:nvPr/>
        </p:nvSpPr>
        <p:spPr>
          <a:xfrm>
            <a:off x="5120725" y="4951813"/>
            <a:ext cx="2269800" cy="1293000"/>
          </a:xfrm>
          <a:prstGeom prst="roundRect">
            <a:avLst>
              <a:gd fmla="val 50000" name="adj"/>
            </a:avLst>
          </a:pr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Shortening of glycogen chain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Removal of branches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3" name="Google Shape;1543;p25"/>
          <p:cNvSpPr/>
          <p:nvPr/>
        </p:nvSpPr>
        <p:spPr>
          <a:xfrm>
            <a:off x="9006625" y="5028775"/>
            <a:ext cx="1136100" cy="753300"/>
          </a:xfrm>
          <a:prstGeom prst="roundRect">
            <a:avLst>
              <a:gd fmla="val 50000" name="adj"/>
            </a:avLst>
          </a:pr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Enzymes 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50" name="Google Shape;1550;p25"/>
          <p:cNvSpPr txBox="1"/>
          <p:nvPr/>
        </p:nvSpPr>
        <p:spPr>
          <a:xfrm>
            <a:off x="7796275" y="6117250"/>
            <a:ext cx="242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glycogen phosphorylase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debranching enzymes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4:4 transferase: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1:6  glucosidase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51" name="Google Shape;1551;p25"/>
          <p:cNvCxnSpPr>
            <a:stCxn id="1550" idx="0"/>
            <a:endCxn id="1543" idx="2"/>
          </p:cNvCxnSpPr>
          <p:nvPr/>
        </p:nvCxnSpPr>
        <p:spPr>
          <a:xfrm rot="-5400000">
            <a:off x="9123025" y="5665750"/>
            <a:ext cx="335100" cy="5679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26"/>
          <p:cNvSpPr/>
          <p:nvPr/>
        </p:nvSpPr>
        <p:spPr>
          <a:xfrm>
            <a:off x="4574325" y="5130025"/>
            <a:ext cx="3916800" cy="1339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6"/>
          <p:cNvSpPr txBox="1"/>
          <p:nvPr>
            <p:ph type="title"/>
          </p:nvPr>
        </p:nvSpPr>
        <p:spPr>
          <a:xfrm>
            <a:off x="362100" y="492175"/>
            <a:ext cx="9990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Regulation of glycogen metabolism </a:t>
            </a:r>
            <a:endParaRPr/>
          </a:p>
        </p:txBody>
      </p:sp>
      <p:sp>
        <p:nvSpPr>
          <p:cNvPr id="1558" name="Google Shape;1558;p26"/>
          <p:cNvSpPr txBox="1"/>
          <p:nvPr/>
        </p:nvSpPr>
        <p:spPr>
          <a:xfrm>
            <a:off x="301724" y="1603650"/>
            <a:ext cx="714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Synthesis &amp; degradation of glycogen are tightly regulated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9" name="Google Shape;1559;p26"/>
          <p:cNvSpPr/>
          <p:nvPr/>
        </p:nvSpPr>
        <p:spPr>
          <a:xfrm>
            <a:off x="4002448" y="2252209"/>
            <a:ext cx="2687100" cy="6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 skeletal muscle</a:t>
            </a:r>
            <a:endParaRPr b="0" i="0" sz="16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560" name="Google Shape;1560;p26"/>
          <p:cNvCxnSpPr/>
          <p:nvPr/>
        </p:nvCxnSpPr>
        <p:spPr>
          <a:xfrm>
            <a:off x="6689548" y="2575018"/>
            <a:ext cx="403200" cy="414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1" name="Google Shape;1561;p26"/>
          <p:cNvCxnSpPr/>
          <p:nvPr/>
        </p:nvCxnSpPr>
        <p:spPr>
          <a:xfrm flipH="1" rot="10800000">
            <a:off x="3553845" y="2583422"/>
            <a:ext cx="448800" cy="397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2" name="Google Shape;1562;p26"/>
          <p:cNvSpPr/>
          <p:nvPr/>
        </p:nvSpPr>
        <p:spPr>
          <a:xfrm>
            <a:off x="7092750" y="2962750"/>
            <a:ext cx="2486100" cy="74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Glycogen </a:t>
            </a: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synthesis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begins  when the </a:t>
            </a: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muscle is at rest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6"/>
          <p:cNvSpPr/>
          <p:nvPr/>
        </p:nvSpPr>
        <p:spPr>
          <a:xfrm>
            <a:off x="908130" y="2962749"/>
            <a:ext cx="2687100" cy="74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Glycogen </a:t>
            </a: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degradation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occurs during </a:t>
            </a: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active exercise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4" name="Google Shape;1564;p26"/>
          <p:cNvSpPr/>
          <p:nvPr/>
        </p:nvSpPr>
        <p:spPr>
          <a:xfrm>
            <a:off x="337425" y="5130025"/>
            <a:ext cx="4152900" cy="414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26"/>
          <p:cNvSpPr txBox="1"/>
          <p:nvPr/>
        </p:nvSpPr>
        <p:spPr>
          <a:xfrm>
            <a:off x="301725" y="5130025"/>
            <a:ext cx="4355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• Regulation occurs by 2 mechanisms:</a:t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6" name="Google Shape;1566;p26"/>
          <p:cNvSpPr txBox="1"/>
          <p:nvPr/>
        </p:nvSpPr>
        <p:spPr>
          <a:xfrm>
            <a:off x="4574325" y="5130025"/>
            <a:ext cx="3916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1- Allosteric regulation</a:t>
            </a:r>
            <a:endParaRPr b="1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2- Hormonal regulation</a:t>
            </a:r>
            <a:endParaRPr b="1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(Covalent modification)</a:t>
            </a:r>
            <a:endParaRPr b="1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7" name="Google Shape;1567;p26"/>
          <p:cNvSpPr txBox="1"/>
          <p:nvPr/>
        </p:nvSpPr>
        <p:spPr>
          <a:xfrm>
            <a:off x="4113000" y="6698025"/>
            <a:ext cx="2486100" cy="40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8" name="Google Shape;1568;p26"/>
          <p:cNvSpPr txBox="1"/>
          <p:nvPr/>
        </p:nvSpPr>
        <p:spPr>
          <a:xfrm>
            <a:off x="5579825" y="4612675"/>
            <a:ext cx="2402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Very Important  </a:t>
            </a:r>
            <a:r>
              <a:rPr b="0" i="0" lang="en" sz="1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🛑</a:t>
            </a: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9" name="Google Shape;1569;p26"/>
          <p:cNvSpPr txBox="1"/>
          <p:nvPr/>
        </p:nvSpPr>
        <p:spPr>
          <a:xfrm>
            <a:off x="8139375" y="1636600"/>
            <a:ext cx="2091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Ninja nerd video 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70" name="Google Shape;1570;p26"/>
          <p:cNvGrpSpPr/>
          <p:nvPr/>
        </p:nvGrpSpPr>
        <p:grpSpPr>
          <a:xfrm>
            <a:off x="8743676" y="1188104"/>
            <a:ext cx="456514" cy="448502"/>
            <a:chOff x="5557286" y="3817357"/>
            <a:chExt cx="362947" cy="356576"/>
          </a:xfrm>
        </p:grpSpPr>
        <p:sp>
          <p:nvSpPr>
            <p:cNvPr id="1571" name="Google Shape;1571;p26"/>
            <p:cNvSpPr/>
            <p:nvPr/>
          </p:nvSpPr>
          <p:spPr>
            <a:xfrm>
              <a:off x="5557286" y="3817357"/>
              <a:ext cx="356891" cy="356498"/>
            </a:xfrm>
            <a:custGeom>
              <a:rect b="b" l="l" r="r" t="t"/>
              <a:pathLst>
                <a:path extrusionOk="0" h="13599" w="13614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68" y="13598"/>
                    <a:pt x="13613" y="10552"/>
                    <a:pt x="13613" y="6799"/>
                  </a:cubicBezTo>
                  <a:cubicBezTo>
                    <a:pt x="13613" y="3046"/>
                    <a:pt x="10568" y="0"/>
                    <a:pt x="6800" y="0"/>
                  </a:cubicBez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5712453" y="3817357"/>
              <a:ext cx="207780" cy="356576"/>
            </a:xfrm>
            <a:custGeom>
              <a:rect b="b" l="l" r="r" t="t"/>
              <a:pathLst>
                <a:path extrusionOk="0" h="13602" w="7926">
                  <a:moveTo>
                    <a:pt x="895" y="0"/>
                  </a:moveTo>
                  <a:cubicBezTo>
                    <a:pt x="592" y="0"/>
                    <a:pt x="289" y="15"/>
                    <a:pt x="0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0" y="13541"/>
                  </a:cubicBezTo>
                  <a:cubicBezTo>
                    <a:pt x="306" y="13581"/>
                    <a:pt x="609" y="13601"/>
                    <a:pt x="909" y="13601"/>
                  </a:cubicBezTo>
                  <a:cubicBezTo>
                    <a:pt x="4430" y="13601"/>
                    <a:pt x="7441" y="10865"/>
                    <a:pt x="7680" y="7247"/>
                  </a:cubicBezTo>
                  <a:cubicBezTo>
                    <a:pt x="7925" y="3320"/>
                    <a:pt x="4822" y="0"/>
                    <a:pt x="895" y="0"/>
                  </a:cubicBezTo>
                  <a:close/>
                </a:path>
              </a:pathLst>
            </a:custGeom>
            <a:solidFill>
              <a:srgbClr val="6B7F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5601563" y="3894456"/>
              <a:ext cx="268337" cy="202563"/>
            </a:xfrm>
            <a:custGeom>
              <a:rect b="b" l="l" r="r" t="t"/>
              <a:pathLst>
                <a:path extrusionOk="0" h="7727" w="10236">
                  <a:moveTo>
                    <a:pt x="5118" y="0"/>
                  </a:moveTo>
                  <a:cubicBezTo>
                    <a:pt x="3685" y="0"/>
                    <a:pt x="2253" y="83"/>
                    <a:pt x="824" y="249"/>
                  </a:cubicBezTo>
                  <a:cubicBezTo>
                    <a:pt x="564" y="278"/>
                    <a:pt x="347" y="480"/>
                    <a:pt x="304" y="755"/>
                  </a:cubicBezTo>
                  <a:cubicBezTo>
                    <a:pt x="1" y="2819"/>
                    <a:pt x="1" y="4912"/>
                    <a:pt x="304" y="6976"/>
                  </a:cubicBezTo>
                  <a:cubicBezTo>
                    <a:pt x="347" y="7236"/>
                    <a:pt x="564" y="7453"/>
                    <a:pt x="824" y="7482"/>
                  </a:cubicBezTo>
                  <a:cubicBezTo>
                    <a:pt x="2253" y="7640"/>
                    <a:pt x="3682" y="7712"/>
                    <a:pt x="5125" y="7727"/>
                  </a:cubicBezTo>
                  <a:cubicBezTo>
                    <a:pt x="6554" y="7712"/>
                    <a:pt x="7984" y="7640"/>
                    <a:pt x="9413" y="7482"/>
                  </a:cubicBezTo>
                  <a:cubicBezTo>
                    <a:pt x="9673" y="7453"/>
                    <a:pt x="9889" y="7236"/>
                    <a:pt x="9932" y="6976"/>
                  </a:cubicBezTo>
                  <a:cubicBezTo>
                    <a:pt x="10236" y="4912"/>
                    <a:pt x="10236" y="2819"/>
                    <a:pt x="9932" y="755"/>
                  </a:cubicBezTo>
                  <a:cubicBezTo>
                    <a:pt x="9889" y="480"/>
                    <a:pt x="9673" y="278"/>
                    <a:pt x="9413" y="249"/>
                  </a:cubicBezTo>
                  <a:cubicBezTo>
                    <a:pt x="7984" y="83"/>
                    <a:pt x="6551" y="0"/>
                    <a:pt x="5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5696567" y="3944343"/>
              <a:ext cx="98411" cy="102527"/>
            </a:xfrm>
            <a:custGeom>
              <a:rect b="b" l="l" r="r" t="t"/>
              <a:pathLst>
                <a:path extrusionOk="0" h="3911" w="3754">
                  <a:moveTo>
                    <a:pt x="129" y="0"/>
                  </a:moveTo>
                  <a:cubicBezTo>
                    <a:pt x="58" y="0"/>
                    <a:pt x="0" y="60"/>
                    <a:pt x="0" y="136"/>
                  </a:cubicBezTo>
                  <a:lnTo>
                    <a:pt x="0" y="3774"/>
                  </a:lnTo>
                  <a:cubicBezTo>
                    <a:pt x="0" y="3850"/>
                    <a:pt x="58" y="3910"/>
                    <a:pt x="123" y="3910"/>
                  </a:cubicBezTo>
                  <a:cubicBezTo>
                    <a:pt x="144" y="3910"/>
                    <a:pt x="166" y="3904"/>
                    <a:pt x="188" y="3890"/>
                  </a:cubicBezTo>
                  <a:lnTo>
                    <a:pt x="3667" y="2071"/>
                  </a:lnTo>
                  <a:cubicBezTo>
                    <a:pt x="3753" y="2027"/>
                    <a:pt x="3753" y="1883"/>
                    <a:pt x="3667" y="1840"/>
                  </a:cubicBezTo>
                  <a:lnTo>
                    <a:pt x="202" y="21"/>
                  </a:lnTo>
                  <a:cubicBezTo>
                    <a:pt x="177" y="7"/>
                    <a:pt x="153" y="0"/>
                    <a:pt x="129" y="0"/>
                  </a:cubicBez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ancer Treatment Information Brochure by Slidesgo">
  <a:themeElements>
    <a:clrScheme name="Simple Light">
      <a:dk1>
        <a:srgbClr val="000000"/>
      </a:dk1>
      <a:lt1>
        <a:srgbClr val="FFFFFF"/>
      </a:lt1>
      <a:dk2>
        <a:srgbClr val="F1FCFF"/>
      </a:dk2>
      <a:lt2>
        <a:srgbClr val="CAECFF"/>
      </a:lt2>
      <a:accent1>
        <a:srgbClr val="054586"/>
      </a:accent1>
      <a:accent2>
        <a:srgbClr val="95CCF8"/>
      </a:accent2>
      <a:accent3>
        <a:srgbClr val="92DFDC"/>
      </a:accent3>
      <a:accent4>
        <a:srgbClr val="D66C68"/>
      </a:accent4>
      <a:accent5>
        <a:srgbClr val="FF854F"/>
      </a:accent5>
      <a:accent6>
        <a:srgbClr val="FFAF3F"/>
      </a:accent6>
      <a:hlink>
        <a:srgbClr val="05458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