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7559675" cx="10691800"/>
  <p:notesSz cx="7559675" cy="10691800"/>
  <p:embeddedFontLs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Titillium Web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Montserrat ExtraBold"/>
      <p:bold r:id="rId45"/>
      <p:boldItalic r:id="rId46"/>
    </p:embeddedFont>
    <p:embeddedFont>
      <p:font typeface="Exo"/>
      <p:regular r:id="rId47"/>
      <p:bold r:id="rId48"/>
      <p:italic r:id="rId49"/>
      <p:boldItalic r:id="rId50"/>
    </p:embeddedFont>
    <p:embeddedFont>
      <p:font typeface="Titillium Web Ligh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5" roundtripDataSignature="AMtx7mhripnN/0IDAYEXsd7OITlUN2uJ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894F22-5D44-4B53-BD9B-A0E6F23C7AEF}">
  <a:tblStyle styleId="{88894F22-5D44-4B53-BD9B-A0E6F23C7AE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-boldItalic.fntdata"/><Relationship Id="rId42" Type="http://schemas.openxmlformats.org/officeDocument/2006/relationships/font" Target="fonts/MontserratMedium-bold.fntdata"/><Relationship Id="rId41" Type="http://schemas.openxmlformats.org/officeDocument/2006/relationships/font" Target="fonts/MontserratMedium-regular.fntdata"/><Relationship Id="rId44" Type="http://schemas.openxmlformats.org/officeDocument/2006/relationships/font" Target="fonts/MontserratMedium-boldItalic.fntdata"/><Relationship Id="rId43" Type="http://schemas.openxmlformats.org/officeDocument/2006/relationships/font" Target="fonts/MontserratMedium-italic.fntdata"/><Relationship Id="rId46" Type="http://schemas.openxmlformats.org/officeDocument/2006/relationships/font" Target="fonts/MontserratExtraBold-boldItalic.fntdata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font" Target="fonts/Exo-bold.fntdata"/><Relationship Id="rId47" Type="http://schemas.openxmlformats.org/officeDocument/2006/relationships/font" Target="fonts/Exo-regular.fntdata"/><Relationship Id="rId49" Type="http://schemas.openxmlformats.org/officeDocument/2006/relationships/font" Target="fonts/Ex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33" Type="http://schemas.openxmlformats.org/officeDocument/2006/relationships/font" Target="fonts/Montserrat-regular.fntdata"/><Relationship Id="rId32" Type="http://schemas.openxmlformats.org/officeDocument/2006/relationships/font" Target="fonts/Roboto-boldItalic.fntdata"/><Relationship Id="rId35" Type="http://schemas.openxmlformats.org/officeDocument/2006/relationships/font" Target="fonts/Montserrat-italic.fntdata"/><Relationship Id="rId34" Type="http://schemas.openxmlformats.org/officeDocument/2006/relationships/font" Target="fonts/Montserrat-bold.fntdata"/><Relationship Id="rId37" Type="http://schemas.openxmlformats.org/officeDocument/2006/relationships/font" Target="fonts/TitilliumWeb-regular.fntdata"/><Relationship Id="rId36" Type="http://schemas.openxmlformats.org/officeDocument/2006/relationships/font" Target="fonts/Montserrat-boldItalic.fntdata"/><Relationship Id="rId39" Type="http://schemas.openxmlformats.org/officeDocument/2006/relationships/font" Target="fonts/TitilliumWeb-italic.fntdata"/><Relationship Id="rId38" Type="http://schemas.openxmlformats.org/officeDocument/2006/relationships/font" Target="fonts/TitilliumWeb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font" Target="fonts/Roboto-regular.fntdata"/><Relationship Id="rId51" Type="http://schemas.openxmlformats.org/officeDocument/2006/relationships/font" Target="fonts/TitilliumWebLight-regular.fntdata"/><Relationship Id="rId50" Type="http://schemas.openxmlformats.org/officeDocument/2006/relationships/font" Target="fonts/Exo-boldItalic.fntdata"/><Relationship Id="rId53" Type="http://schemas.openxmlformats.org/officeDocument/2006/relationships/font" Target="fonts/TitilliumWebLight-italic.fntdata"/><Relationship Id="rId52" Type="http://schemas.openxmlformats.org/officeDocument/2006/relationships/font" Target="fonts/TitilliumWebLight-bold.fntdata"/><Relationship Id="rId11" Type="http://schemas.openxmlformats.org/officeDocument/2006/relationships/slide" Target="slides/slide4.xml"/><Relationship Id="rId55" Type="http://customschemas.google.com/relationships/presentationmetadata" Target="metadata"/><Relationship Id="rId10" Type="http://schemas.openxmlformats.org/officeDocument/2006/relationships/slide" Target="slides/slide3.xml"/><Relationship Id="rId54" Type="http://schemas.openxmlformats.org/officeDocument/2006/relationships/font" Target="fonts/TitilliumWebLight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06T21:43:02.976">
    <p:pos x="1116" y="934"/>
    <p:text>make the borders white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S_qkHF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p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3" name="Google Shape;27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g1071b84338e_0_35:notes"/>
          <p:cNvSpPr/>
          <p:nvPr>
            <p:ph idx="2" type="sldImg"/>
          </p:nvPr>
        </p:nvSpPr>
        <p:spPr>
          <a:xfrm>
            <a:off x="1004888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5" name="Google Shape;2985;g1071b84338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4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1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6" name="Google Shape;30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5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12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7" name="Google Shape;30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2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13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4" name="Google Shape;3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6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p14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8" name="Google Shape;31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p15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3" name="Google Shape;3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3" name="Google Shape;3243;p1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5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7" name="Google Shape;3277;p1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5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6" name="Google Shape;33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7" name="Google Shape;3307;p1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8" name="Google Shape;3348;p1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0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p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2" name="Google Shape;28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8" name="Google Shape;3358;p2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8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p21:notes"/>
          <p:cNvSpPr/>
          <p:nvPr>
            <p:ph idx="2" type="sldImg"/>
          </p:nvPr>
        </p:nvSpPr>
        <p:spPr>
          <a:xfrm>
            <a:off x="1004413" y="685787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0" name="Google Shape;3370;p21:notes"/>
          <p:cNvSpPr txBox="1"/>
          <p:nvPr>
            <p:ph idx="1" type="body"/>
          </p:nvPr>
        </p:nvSpPr>
        <p:spPr>
          <a:xfrm>
            <a:off x="685771" y="4343319"/>
            <a:ext cx="5486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9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3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1" name="Google Shape;28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5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p4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7" name="Google Shape;28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lang="en" sz="1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Energy                  </a:t>
            </a:r>
            <a:endParaRPr sz="16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lang="en" sz="1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Source                  </a:t>
            </a:r>
            <a:endParaRPr sz="16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lang="en" sz="1600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5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7" name="Google Shape;28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p6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9" name="Google Shape;28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9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1" name="Google Shape;29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p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3" name="Google Shape;29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7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9" name="Google Shape;29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12" y="3804200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3"/>
          <p:cNvSpPr/>
          <p:nvPr/>
        </p:nvSpPr>
        <p:spPr>
          <a:xfrm rot="-9733466">
            <a:off x="-530513" y="-1230128"/>
            <a:ext cx="15045066" cy="5284855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3"/>
          <p:cNvSpPr txBox="1"/>
          <p:nvPr>
            <p:ph type="ctrTitle"/>
          </p:nvPr>
        </p:nvSpPr>
        <p:spPr>
          <a:xfrm>
            <a:off x="963501" y="1978944"/>
            <a:ext cx="75717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963501" y="5780069"/>
            <a:ext cx="7571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3"/>
          <p:cNvSpPr txBox="1"/>
          <p:nvPr>
            <p:ph idx="2" type="subTitle"/>
          </p:nvPr>
        </p:nvSpPr>
        <p:spPr>
          <a:xfrm>
            <a:off x="963501" y="1234231"/>
            <a:ext cx="2899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6" name="Google Shape;16;p23"/>
          <p:cNvGrpSpPr/>
          <p:nvPr/>
        </p:nvGrpSpPr>
        <p:grpSpPr>
          <a:xfrm>
            <a:off x="7807960" y="-810720"/>
            <a:ext cx="3476329" cy="3755783"/>
            <a:chOff x="3179709" y="5000350"/>
            <a:chExt cx="526733" cy="569110"/>
          </a:xfrm>
        </p:grpSpPr>
        <p:sp>
          <p:nvSpPr>
            <p:cNvPr id="17" name="Google Shape;17;p2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8"/>
          <p:cNvSpPr/>
          <p:nvPr/>
        </p:nvSpPr>
        <p:spPr>
          <a:xfrm flipH="1">
            <a:off x="3564441" y="-618125"/>
            <a:ext cx="10910984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 rot="10799917">
            <a:off x="-248231" y="5846485"/>
            <a:ext cx="18368559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8"/>
          <p:cNvSpPr/>
          <p:nvPr/>
        </p:nvSpPr>
        <p:spPr>
          <a:xfrm rot="-10285708">
            <a:off x="-653518" y="3491405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8"/>
          <p:cNvGrpSpPr/>
          <p:nvPr/>
        </p:nvGrpSpPr>
        <p:grpSpPr>
          <a:xfrm>
            <a:off x="9396629" y="-891340"/>
            <a:ext cx="2730792" cy="2950321"/>
            <a:chOff x="3179709" y="5000350"/>
            <a:chExt cx="526733" cy="569110"/>
          </a:xfrm>
        </p:grpSpPr>
        <p:sp>
          <p:nvSpPr>
            <p:cNvPr id="892" name="Google Shape;892;p28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8"/>
          <p:cNvGrpSpPr/>
          <p:nvPr/>
        </p:nvGrpSpPr>
        <p:grpSpPr>
          <a:xfrm flipH="1" rot="-2700063">
            <a:off x="6118476" y="6627521"/>
            <a:ext cx="2017930" cy="2180157"/>
            <a:chOff x="3179709" y="5000350"/>
            <a:chExt cx="526733" cy="569110"/>
          </a:xfrm>
        </p:grpSpPr>
        <p:sp>
          <p:nvSpPr>
            <p:cNvPr id="951" name="Google Shape;951;p28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flipH="1" rot="-7777377">
            <a:off x="-35522" y="-1368994"/>
            <a:ext cx="2183635" cy="2359154"/>
            <a:chOff x="3179709" y="5000350"/>
            <a:chExt cx="526733" cy="569110"/>
          </a:xfrm>
        </p:grpSpPr>
        <p:sp>
          <p:nvSpPr>
            <p:cNvPr id="1010" name="Google Shape;1010;p28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8" name="Google Shape;1068;p28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5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1" name="Google Shape;1071;p35"/>
          <p:cNvSpPr txBox="1"/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2" name="Google Shape;1072;p35"/>
          <p:cNvSpPr txBox="1"/>
          <p:nvPr>
            <p:ph idx="2" type="title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3" name="Google Shape;1073;p35"/>
          <p:cNvSpPr txBox="1"/>
          <p:nvPr>
            <p:ph idx="1" type="body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432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1074" name="Google Shape;1074;p35"/>
          <p:cNvSpPr txBox="1"/>
          <p:nvPr>
            <p:ph idx="3" type="body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5" name="Google Shape;1075;p35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5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7" name="Google Shape;1077;p35"/>
          <p:cNvGrpSpPr/>
          <p:nvPr/>
        </p:nvGrpSpPr>
        <p:grpSpPr>
          <a:xfrm flipH="1">
            <a:off x="9520636" y="4302405"/>
            <a:ext cx="3476329" cy="3755783"/>
            <a:chOff x="3179709" y="5000350"/>
            <a:chExt cx="526733" cy="569110"/>
          </a:xfrm>
        </p:grpSpPr>
        <p:sp>
          <p:nvSpPr>
            <p:cNvPr id="1078" name="Google Shape;1078;p3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6"/>
          <p:cNvSpPr/>
          <p:nvPr/>
        </p:nvSpPr>
        <p:spPr>
          <a:xfrm flipH="1" rot="8329196">
            <a:off x="-6591272" y="-130529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6"/>
          <p:cNvSpPr/>
          <p:nvPr/>
        </p:nvSpPr>
        <p:spPr>
          <a:xfrm rot="-339811">
            <a:off x="-920810" y="500704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9" name="Google Shape;1139;p36"/>
          <p:cNvGrpSpPr/>
          <p:nvPr/>
        </p:nvGrpSpPr>
        <p:grpSpPr>
          <a:xfrm>
            <a:off x="-1735762" y="4339055"/>
            <a:ext cx="3476329" cy="3755783"/>
            <a:chOff x="3179709" y="5000350"/>
            <a:chExt cx="526733" cy="569110"/>
          </a:xfrm>
        </p:grpSpPr>
        <p:sp>
          <p:nvSpPr>
            <p:cNvPr id="1140" name="Google Shape;1140;p3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6"/>
          <p:cNvSpPr txBox="1"/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9" name="Google Shape;1199;p36"/>
          <p:cNvSpPr txBox="1"/>
          <p:nvPr>
            <p:ph idx="1" type="subTitle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0" name="Google Shape;1200;p36"/>
          <p:cNvSpPr txBox="1"/>
          <p:nvPr>
            <p:ph idx="2" type="body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1" name="Google Shape;1201;p36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7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04" name="Google Shape;1204;p37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5" name="Google Shape;1205;p37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37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7" name="Google Shape;1207;p37"/>
          <p:cNvGrpSpPr/>
          <p:nvPr/>
        </p:nvGrpSpPr>
        <p:grpSpPr>
          <a:xfrm flipH="1">
            <a:off x="9520636" y="4302405"/>
            <a:ext cx="3476329" cy="3755783"/>
            <a:chOff x="3179709" y="5000350"/>
            <a:chExt cx="526733" cy="569110"/>
          </a:xfrm>
        </p:grpSpPr>
        <p:sp>
          <p:nvSpPr>
            <p:cNvPr id="1208" name="Google Shape;1208;p3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8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8" name="Google Shape;1268;p38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9" name="Google Shape;1269;p38"/>
          <p:cNvSpPr txBox="1"/>
          <p:nvPr>
            <p:ph idx="1" type="subTitle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70" name="Google Shape;1270;p38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38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2" name="Google Shape;1272;p38"/>
          <p:cNvGrpSpPr/>
          <p:nvPr/>
        </p:nvGrpSpPr>
        <p:grpSpPr>
          <a:xfrm flipH="1">
            <a:off x="9520636" y="4302405"/>
            <a:ext cx="3476329" cy="3755783"/>
            <a:chOff x="3179709" y="5000350"/>
            <a:chExt cx="526733" cy="569110"/>
          </a:xfrm>
        </p:grpSpPr>
        <p:sp>
          <p:nvSpPr>
            <p:cNvPr id="1273" name="Google Shape;1273;p38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9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TITLE_1_1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0"/>
          <p:cNvSpPr/>
          <p:nvPr/>
        </p:nvSpPr>
        <p:spPr>
          <a:xfrm flipH="1" rot="10800000">
            <a:off x="9787" y="-254611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40"/>
          <p:cNvSpPr/>
          <p:nvPr/>
        </p:nvSpPr>
        <p:spPr>
          <a:xfrm flipH="1" rot="-1066534">
            <a:off x="-520738" y="3250672"/>
            <a:ext cx="15045066" cy="5284855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0"/>
          <p:cNvSpPr txBox="1"/>
          <p:nvPr>
            <p:ph type="ctrTitle"/>
          </p:nvPr>
        </p:nvSpPr>
        <p:spPr>
          <a:xfrm>
            <a:off x="2127150" y="1152444"/>
            <a:ext cx="64377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37" name="Google Shape;1337;p40"/>
          <p:cNvSpPr txBox="1"/>
          <p:nvPr>
            <p:ph idx="1" type="subTitle"/>
          </p:nvPr>
        </p:nvSpPr>
        <p:spPr>
          <a:xfrm>
            <a:off x="3343650" y="2568606"/>
            <a:ext cx="40047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8" name="Google Shape;1338;p40"/>
          <p:cNvSpPr txBox="1"/>
          <p:nvPr/>
        </p:nvSpPr>
        <p:spPr>
          <a:xfrm>
            <a:off x="2749500" y="5130156"/>
            <a:ext cx="51930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i="0" lang="en" sz="14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b="1" i="0" lang="en" sz="14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b="1" i="0" lang="en" sz="1400" u="none" cap="none" strike="noStrik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39" name="Google Shape;1339;p40"/>
          <p:cNvGrpSpPr/>
          <p:nvPr/>
        </p:nvGrpSpPr>
        <p:grpSpPr>
          <a:xfrm>
            <a:off x="-1280965" y="-790270"/>
            <a:ext cx="3476329" cy="3755783"/>
            <a:chOff x="3179709" y="5000350"/>
            <a:chExt cx="526733" cy="569110"/>
          </a:xfrm>
        </p:grpSpPr>
        <p:sp>
          <p:nvSpPr>
            <p:cNvPr id="1340" name="Google Shape;1340;p40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0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34"/>
          <p:cNvSpPr/>
          <p:nvPr/>
        </p:nvSpPr>
        <p:spPr>
          <a:xfrm>
            <a:off x="12" y="3804036"/>
            <a:ext cx="10691829" cy="3755680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34"/>
          <p:cNvSpPr/>
          <p:nvPr/>
        </p:nvSpPr>
        <p:spPr>
          <a:xfrm rot="-9733477">
            <a:off x="-530451" y="-1230131"/>
            <a:ext cx="15044740" cy="5284669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34"/>
          <p:cNvSpPr txBox="1"/>
          <p:nvPr>
            <p:ph type="ctrTitle"/>
          </p:nvPr>
        </p:nvSpPr>
        <p:spPr>
          <a:xfrm>
            <a:off x="963483" y="1978859"/>
            <a:ext cx="75717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6" name="Google Shape;1406;p34"/>
          <p:cNvSpPr txBox="1"/>
          <p:nvPr>
            <p:ph idx="1" type="subTitle"/>
          </p:nvPr>
        </p:nvSpPr>
        <p:spPr>
          <a:xfrm>
            <a:off x="963483" y="5779820"/>
            <a:ext cx="7571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7" name="Google Shape;1407;p34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8" name="Google Shape;1408;p34"/>
          <p:cNvSpPr txBox="1"/>
          <p:nvPr>
            <p:ph idx="2" type="subTitle"/>
          </p:nvPr>
        </p:nvSpPr>
        <p:spPr>
          <a:xfrm>
            <a:off x="963483" y="1234178"/>
            <a:ext cx="2899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409" name="Google Shape;1409;p34"/>
          <p:cNvGrpSpPr/>
          <p:nvPr/>
        </p:nvGrpSpPr>
        <p:grpSpPr>
          <a:xfrm>
            <a:off x="7807888" y="-810768"/>
            <a:ext cx="3476277" cy="3755613"/>
            <a:chOff x="3179709" y="5000350"/>
            <a:chExt cx="526733" cy="569110"/>
          </a:xfrm>
        </p:grpSpPr>
        <p:sp>
          <p:nvSpPr>
            <p:cNvPr id="1410" name="Google Shape;1410;p3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41"/>
          <p:cNvSpPr txBox="1"/>
          <p:nvPr>
            <p:ph type="title"/>
          </p:nvPr>
        </p:nvSpPr>
        <p:spPr>
          <a:xfrm>
            <a:off x="364461" y="3503929"/>
            <a:ext cx="99627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0" name="Google Shape;1470;p41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1" name="Google Shape;1471;p41"/>
          <p:cNvSpPr txBox="1"/>
          <p:nvPr>
            <p:ph idx="2" type="title"/>
          </p:nvPr>
        </p:nvSpPr>
        <p:spPr>
          <a:xfrm>
            <a:off x="3383887" y="1968440"/>
            <a:ext cx="39240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472" name="Google Shape;1472;p41"/>
          <p:cNvSpPr txBox="1"/>
          <p:nvPr>
            <p:ph idx="1" type="subTitle"/>
          </p:nvPr>
        </p:nvSpPr>
        <p:spPr>
          <a:xfrm>
            <a:off x="1353575" y="4718288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73" name="Google Shape;1473;p41"/>
          <p:cNvSpPr/>
          <p:nvPr/>
        </p:nvSpPr>
        <p:spPr>
          <a:xfrm rot="-8329250">
            <a:off x="2807295" y="-1341885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41"/>
          <p:cNvSpPr/>
          <p:nvPr/>
        </p:nvSpPr>
        <p:spPr>
          <a:xfrm flipH="1" rot="339819">
            <a:off x="-258126" y="4970158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5" name="Google Shape;1475;p41"/>
          <p:cNvGrpSpPr/>
          <p:nvPr/>
        </p:nvGrpSpPr>
        <p:grpSpPr>
          <a:xfrm flipH="1">
            <a:off x="9520371" y="4302138"/>
            <a:ext cx="3476277" cy="3755613"/>
            <a:chOff x="3179709" y="5000350"/>
            <a:chExt cx="526733" cy="569110"/>
          </a:xfrm>
        </p:grpSpPr>
        <p:sp>
          <p:nvSpPr>
            <p:cNvPr id="1476" name="Google Shape;1476;p41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1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1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1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1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1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1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2"/>
          <p:cNvSpPr/>
          <p:nvPr/>
        </p:nvSpPr>
        <p:spPr>
          <a:xfrm rot="-8329250">
            <a:off x="2807295" y="-1341885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2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7" name="Google Shape;1537;p42"/>
          <p:cNvSpPr txBox="1"/>
          <p:nvPr>
            <p:ph idx="1" type="body"/>
          </p:nvPr>
        </p:nvSpPr>
        <p:spPr>
          <a:xfrm>
            <a:off x="362093" y="1392865"/>
            <a:ext cx="9240900" cy="5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  <a:defRPr sz="1600"/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 sz="16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1538" name="Google Shape;1538;p42"/>
          <p:cNvSpPr txBox="1"/>
          <p:nvPr>
            <p:ph type="title"/>
          </p:nvPr>
        </p:nvSpPr>
        <p:spPr>
          <a:xfrm>
            <a:off x="362093" y="492154"/>
            <a:ext cx="99897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9" name="Google Shape;1539;p42"/>
          <p:cNvSpPr/>
          <p:nvPr/>
        </p:nvSpPr>
        <p:spPr>
          <a:xfrm flipH="1" rot="339819">
            <a:off x="-258126" y="4970158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0" name="Google Shape;1540;p42"/>
          <p:cNvGrpSpPr/>
          <p:nvPr/>
        </p:nvGrpSpPr>
        <p:grpSpPr>
          <a:xfrm flipH="1">
            <a:off x="9520371" y="4302138"/>
            <a:ext cx="3476277" cy="3755613"/>
            <a:chOff x="3179709" y="5000350"/>
            <a:chExt cx="526733" cy="569110"/>
          </a:xfrm>
        </p:grpSpPr>
        <p:sp>
          <p:nvSpPr>
            <p:cNvPr id="1541" name="Google Shape;1541;p4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362100" y="1392925"/>
            <a:ext cx="92412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432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AutoNum type="arabicPeriod"/>
              <a:defRPr sz="16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24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4"/>
          <p:cNvGrpSpPr/>
          <p:nvPr/>
        </p:nvGrpSpPr>
        <p:grpSpPr>
          <a:xfrm flipH="1">
            <a:off x="9520636" y="4302405"/>
            <a:ext cx="3476329" cy="3755783"/>
            <a:chOff x="3179709" y="5000350"/>
            <a:chExt cx="526733" cy="569110"/>
          </a:xfrm>
        </p:grpSpPr>
        <p:sp>
          <p:nvSpPr>
            <p:cNvPr id="82" name="Google Shape;82;p2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3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1" name="Google Shape;1601;p43"/>
          <p:cNvSpPr txBox="1"/>
          <p:nvPr>
            <p:ph type="title"/>
          </p:nvPr>
        </p:nvSpPr>
        <p:spPr>
          <a:xfrm>
            <a:off x="502266" y="492154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02" name="Google Shape;1602;p43"/>
          <p:cNvSpPr txBox="1"/>
          <p:nvPr>
            <p:ph idx="2" type="title"/>
          </p:nvPr>
        </p:nvSpPr>
        <p:spPr>
          <a:xfrm>
            <a:off x="502266" y="3425728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03" name="Google Shape;1603;p43"/>
          <p:cNvSpPr txBox="1"/>
          <p:nvPr>
            <p:ph idx="1" type="body"/>
          </p:nvPr>
        </p:nvSpPr>
        <p:spPr>
          <a:xfrm>
            <a:off x="502266" y="1183324"/>
            <a:ext cx="9517800" cy="4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1400"/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1604" name="Google Shape;1604;p43"/>
          <p:cNvSpPr txBox="1"/>
          <p:nvPr>
            <p:ph idx="3" type="body"/>
          </p:nvPr>
        </p:nvSpPr>
        <p:spPr>
          <a:xfrm>
            <a:off x="502266" y="4865542"/>
            <a:ext cx="99627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5" name="Google Shape;1605;p43"/>
          <p:cNvSpPr/>
          <p:nvPr/>
        </p:nvSpPr>
        <p:spPr>
          <a:xfrm rot="-8329250">
            <a:off x="2807295" y="-1341885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43"/>
          <p:cNvSpPr/>
          <p:nvPr/>
        </p:nvSpPr>
        <p:spPr>
          <a:xfrm flipH="1" rot="339819">
            <a:off x="-258126" y="4970158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43"/>
          <p:cNvGrpSpPr/>
          <p:nvPr/>
        </p:nvGrpSpPr>
        <p:grpSpPr>
          <a:xfrm flipH="1">
            <a:off x="9520371" y="4302138"/>
            <a:ext cx="3476277" cy="3755613"/>
            <a:chOff x="3179709" y="5000350"/>
            <a:chExt cx="526733" cy="569110"/>
          </a:xfrm>
        </p:grpSpPr>
        <p:sp>
          <p:nvSpPr>
            <p:cNvPr id="1608" name="Google Shape;1608;p4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4"/>
          <p:cNvSpPr/>
          <p:nvPr/>
        </p:nvSpPr>
        <p:spPr>
          <a:xfrm flipH="1">
            <a:off x="3564319" y="-618098"/>
            <a:ext cx="10910836" cy="48280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44"/>
          <p:cNvSpPr txBox="1"/>
          <p:nvPr>
            <p:ph type="title"/>
          </p:nvPr>
        </p:nvSpPr>
        <p:spPr>
          <a:xfrm>
            <a:off x="361943" y="753743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9" name="Google Shape;1669;p44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0" name="Google Shape;1670;p44"/>
          <p:cNvSpPr txBox="1"/>
          <p:nvPr>
            <p:ph idx="2" type="title"/>
          </p:nvPr>
        </p:nvSpPr>
        <p:spPr>
          <a:xfrm>
            <a:off x="3924914" y="753743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71" name="Google Shape;1671;p44"/>
          <p:cNvSpPr txBox="1"/>
          <p:nvPr>
            <p:ph idx="3" type="title"/>
          </p:nvPr>
        </p:nvSpPr>
        <p:spPr>
          <a:xfrm>
            <a:off x="7487885" y="753743"/>
            <a:ext cx="2841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72" name="Google Shape;1672;p44"/>
          <p:cNvSpPr txBox="1"/>
          <p:nvPr/>
        </p:nvSpPr>
        <p:spPr>
          <a:xfrm>
            <a:off x="3557633" y="6589517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b="0" i="0" lang="en" sz="10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endParaRPr b="0" i="0" sz="1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3" name="Google Shape;1673;p44"/>
          <p:cNvSpPr/>
          <p:nvPr/>
        </p:nvSpPr>
        <p:spPr>
          <a:xfrm rot="10799930">
            <a:off x="3552641" y="4683999"/>
            <a:ext cx="14465789" cy="19990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44"/>
          <p:cNvSpPr/>
          <p:nvPr/>
        </p:nvSpPr>
        <p:spPr>
          <a:xfrm rot="-10285708">
            <a:off x="-653572" y="3559026"/>
            <a:ext cx="3895390" cy="4620102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5" name="Google Shape;1675;p44"/>
          <p:cNvGrpSpPr/>
          <p:nvPr/>
        </p:nvGrpSpPr>
        <p:grpSpPr>
          <a:xfrm>
            <a:off x="9396442" y="-891185"/>
            <a:ext cx="2730739" cy="2950208"/>
            <a:chOff x="3179709" y="5000350"/>
            <a:chExt cx="526733" cy="569110"/>
          </a:xfrm>
        </p:grpSpPr>
        <p:sp>
          <p:nvSpPr>
            <p:cNvPr id="1676" name="Google Shape;1676;p4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4" name="Google Shape;1734;p44"/>
          <p:cNvGrpSpPr/>
          <p:nvPr/>
        </p:nvGrpSpPr>
        <p:grpSpPr>
          <a:xfrm flipH="1" rot="-2700063">
            <a:off x="6118290" y="6627373"/>
            <a:ext cx="2017856" cy="2180077"/>
            <a:chOff x="3179709" y="5000350"/>
            <a:chExt cx="526733" cy="569110"/>
          </a:xfrm>
        </p:grpSpPr>
        <p:sp>
          <p:nvSpPr>
            <p:cNvPr id="1735" name="Google Shape;1735;p4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3" name="Google Shape;1793;p44"/>
          <p:cNvGrpSpPr/>
          <p:nvPr/>
        </p:nvGrpSpPr>
        <p:grpSpPr>
          <a:xfrm flipH="1" rot="-2700059">
            <a:off x="2472516" y="4504215"/>
            <a:ext cx="2183524" cy="2359074"/>
            <a:chOff x="3179709" y="5000350"/>
            <a:chExt cx="526733" cy="569110"/>
          </a:xfrm>
        </p:grpSpPr>
        <p:sp>
          <p:nvSpPr>
            <p:cNvPr id="1794" name="Google Shape;1794;p4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44"/>
          <p:cNvGrpSpPr/>
          <p:nvPr/>
        </p:nvGrpSpPr>
        <p:grpSpPr>
          <a:xfrm flipH="1" rot="-7777430">
            <a:off x="-35564" y="-1368890"/>
            <a:ext cx="2183595" cy="2359075"/>
            <a:chOff x="3179709" y="5000350"/>
            <a:chExt cx="526733" cy="569110"/>
          </a:xfrm>
        </p:grpSpPr>
        <p:sp>
          <p:nvSpPr>
            <p:cNvPr id="1853" name="Google Shape;1853;p4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45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3" name="Google Shape;1913;p45"/>
          <p:cNvSpPr txBox="1"/>
          <p:nvPr>
            <p:ph idx="1" type="body"/>
          </p:nvPr>
        </p:nvSpPr>
        <p:spPr>
          <a:xfrm>
            <a:off x="362093" y="2012163"/>
            <a:ext cx="5632500" cy="41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00"/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 sz="16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1914" name="Google Shape;1914;p45"/>
          <p:cNvSpPr txBox="1"/>
          <p:nvPr>
            <p:ph type="title"/>
          </p:nvPr>
        </p:nvSpPr>
        <p:spPr>
          <a:xfrm>
            <a:off x="362093" y="1418789"/>
            <a:ext cx="563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15" name="Google Shape;1915;p45"/>
          <p:cNvSpPr/>
          <p:nvPr/>
        </p:nvSpPr>
        <p:spPr>
          <a:xfrm rot="-8329250">
            <a:off x="2807295" y="-1341885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45"/>
          <p:cNvSpPr/>
          <p:nvPr/>
        </p:nvSpPr>
        <p:spPr>
          <a:xfrm flipH="1" rot="339819">
            <a:off x="-258126" y="4970158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7" name="Google Shape;1917;p45"/>
          <p:cNvGrpSpPr/>
          <p:nvPr/>
        </p:nvGrpSpPr>
        <p:grpSpPr>
          <a:xfrm flipH="1">
            <a:off x="9520371" y="4302138"/>
            <a:ext cx="3476277" cy="3755613"/>
            <a:chOff x="3179709" y="5000350"/>
            <a:chExt cx="526733" cy="569110"/>
          </a:xfrm>
        </p:grpSpPr>
        <p:sp>
          <p:nvSpPr>
            <p:cNvPr id="1918" name="Google Shape;1918;p4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46"/>
          <p:cNvSpPr txBox="1"/>
          <p:nvPr>
            <p:ph type="title"/>
          </p:nvPr>
        </p:nvSpPr>
        <p:spPr>
          <a:xfrm>
            <a:off x="573234" y="661609"/>
            <a:ext cx="74457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78" name="Google Shape;1978;p46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9" name="Google Shape;1979;p46"/>
          <p:cNvSpPr/>
          <p:nvPr/>
        </p:nvSpPr>
        <p:spPr>
          <a:xfrm rot="-8329250">
            <a:off x="2807295" y="-1341885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46"/>
          <p:cNvSpPr/>
          <p:nvPr/>
        </p:nvSpPr>
        <p:spPr>
          <a:xfrm flipH="1" rot="339819">
            <a:off x="-258126" y="4970158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1" name="Google Shape;1981;p46"/>
          <p:cNvGrpSpPr/>
          <p:nvPr/>
        </p:nvGrpSpPr>
        <p:grpSpPr>
          <a:xfrm flipH="1">
            <a:off x="9520371" y="4302138"/>
            <a:ext cx="3476277" cy="3755613"/>
            <a:chOff x="3179709" y="5000350"/>
            <a:chExt cx="526733" cy="569110"/>
          </a:xfrm>
        </p:grpSpPr>
        <p:sp>
          <p:nvSpPr>
            <p:cNvPr id="1982" name="Google Shape;1982;p4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47"/>
          <p:cNvSpPr/>
          <p:nvPr/>
        </p:nvSpPr>
        <p:spPr>
          <a:xfrm flipH="1" rot="8329250">
            <a:off x="-6591056" y="-1305236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47"/>
          <p:cNvSpPr/>
          <p:nvPr/>
        </p:nvSpPr>
        <p:spPr>
          <a:xfrm rot="-339819">
            <a:off x="-920791" y="5006806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3" name="Google Shape;2043;p47"/>
          <p:cNvGrpSpPr/>
          <p:nvPr/>
        </p:nvGrpSpPr>
        <p:grpSpPr>
          <a:xfrm>
            <a:off x="-1735654" y="4338785"/>
            <a:ext cx="3476277" cy="3755613"/>
            <a:chOff x="3179709" y="5000350"/>
            <a:chExt cx="526733" cy="569110"/>
          </a:xfrm>
        </p:grpSpPr>
        <p:sp>
          <p:nvSpPr>
            <p:cNvPr id="2044" name="Google Shape;2044;p4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4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2" name="Google Shape;2102;p47"/>
          <p:cNvSpPr txBox="1"/>
          <p:nvPr>
            <p:ph type="title"/>
          </p:nvPr>
        </p:nvSpPr>
        <p:spPr>
          <a:xfrm>
            <a:off x="310441" y="1812463"/>
            <a:ext cx="47298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03" name="Google Shape;2103;p47"/>
          <p:cNvSpPr txBox="1"/>
          <p:nvPr>
            <p:ph idx="1" type="subTitle"/>
          </p:nvPr>
        </p:nvSpPr>
        <p:spPr>
          <a:xfrm>
            <a:off x="310441" y="4119828"/>
            <a:ext cx="47298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04" name="Google Shape;2104;p47"/>
          <p:cNvSpPr txBox="1"/>
          <p:nvPr>
            <p:ph idx="2" type="body"/>
          </p:nvPr>
        </p:nvSpPr>
        <p:spPr>
          <a:xfrm>
            <a:off x="5775607" y="1064211"/>
            <a:ext cx="4486500" cy="54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05" name="Google Shape;2105;p47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48"/>
          <p:cNvSpPr txBox="1"/>
          <p:nvPr>
            <p:ph idx="1" type="body"/>
          </p:nvPr>
        </p:nvSpPr>
        <p:spPr>
          <a:xfrm>
            <a:off x="364461" y="6217901"/>
            <a:ext cx="7014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08" name="Google Shape;2108;p48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9" name="Google Shape;2109;p48"/>
          <p:cNvSpPr/>
          <p:nvPr/>
        </p:nvSpPr>
        <p:spPr>
          <a:xfrm rot="-8329250">
            <a:off x="2807295" y="-1341885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48"/>
          <p:cNvSpPr/>
          <p:nvPr/>
        </p:nvSpPr>
        <p:spPr>
          <a:xfrm flipH="1" rot="339819">
            <a:off x="-258126" y="4970158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1" name="Google Shape;2111;p48"/>
          <p:cNvGrpSpPr/>
          <p:nvPr/>
        </p:nvGrpSpPr>
        <p:grpSpPr>
          <a:xfrm flipH="1">
            <a:off x="9520371" y="4302138"/>
            <a:ext cx="3476277" cy="3755613"/>
            <a:chOff x="3179709" y="5000350"/>
            <a:chExt cx="526733" cy="569110"/>
          </a:xfrm>
        </p:grpSpPr>
        <p:sp>
          <p:nvSpPr>
            <p:cNvPr id="2112" name="Google Shape;2112;p48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9"/>
          <p:cNvSpPr txBox="1"/>
          <p:nvPr>
            <p:ph hasCustomPrompt="1" type="title"/>
          </p:nvPr>
        </p:nvSpPr>
        <p:spPr>
          <a:xfrm>
            <a:off x="364461" y="1625731"/>
            <a:ext cx="99627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72" name="Google Shape;2172;p49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3" name="Google Shape;2173;p49"/>
          <p:cNvSpPr txBox="1"/>
          <p:nvPr>
            <p:ph idx="1" type="subTitle"/>
          </p:nvPr>
        </p:nvSpPr>
        <p:spPr>
          <a:xfrm>
            <a:off x="1353575" y="4375578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74" name="Google Shape;2174;p49"/>
          <p:cNvSpPr/>
          <p:nvPr/>
        </p:nvSpPr>
        <p:spPr>
          <a:xfrm rot="-8329250">
            <a:off x="2807295" y="-1341885"/>
            <a:ext cx="15044755" cy="528466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9"/>
          <p:cNvSpPr/>
          <p:nvPr/>
        </p:nvSpPr>
        <p:spPr>
          <a:xfrm flipH="1" rot="339819">
            <a:off x="-258126" y="4970158"/>
            <a:ext cx="12439910" cy="375569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6" name="Google Shape;2176;p49"/>
          <p:cNvGrpSpPr/>
          <p:nvPr/>
        </p:nvGrpSpPr>
        <p:grpSpPr>
          <a:xfrm flipH="1">
            <a:off x="9520371" y="4302138"/>
            <a:ext cx="3476277" cy="3755613"/>
            <a:chOff x="3179709" y="5000350"/>
            <a:chExt cx="526733" cy="569110"/>
          </a:xfrm>
        </p:grpSpPr>
        <p:sp>
          <p:nvSpPr>
            <p:cNvPr id="2177" name="Google Shape;2177;p49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9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9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50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51"/>
          <p:cNvSpPr/>
          <p:nvPr/>
        </p:nvSpPr>
        <p:spPr>
          <a:xfrm>
            <a:off x="-3226940" y="-496279"/>
            <a:ext cx="13918715" cy="48280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51"/>
          <p:cNvSpPr txBox="1"/>
          <p:nvPr>
            <p:ph type="title"/>
          </p:nvPr>
        </p:nvSpPr>
        <p:spPr>
          <a:xfrm>
            <a:off x="361943" y="753743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40" name="Google Shape;2240;p51"/>
          <p:cNvSpPr txBox="1"/>
          <p:nvPr>
            <p:ph idx="2" type="title"/>
          </p:nvPr>
        </p:nvSpPr>
        <p:spPr>
          <a:xfrm>
            <a:off x="3924914" y="753743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41" name="Google Shape;2241;p51"/>
          <p:cNvSpPr txBox="1"/>
          <p:nvPr>
            <p:ph idx="3" type="title"/>
          </p:nvPr>
        </p:nvSpPr>
        <p:spPr>
          <a:xfrm>
            <a:off x="7487885" y="753743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42" name="Google Shape;2242;p51"/>
          <p:cNvSpPr/>
          <p:nvPr/>
        </p:nvSpPr>
        <p:spPr>
          <a:xfrm flipH="1" rot="10285708">
            <a:off x="7449860" y="4100601"/>
            <a:ext cx="3895390" cy="4620102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51"/>
          <p:cNvSpPr/>
          <p:nvPr/>
        </p:nvSpPr>
        <p:spPr>
          <a:xfrm flipH="1" rot="10800000">
            <a:off x="-3672333" y="5782269"/>
            <a:ext cx="10799712" cy="19990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4" name="Google Shape;2244;p51"/>
          <p:cNvGrpSpPr/>
          <p:nvPr/>
        </p:nvGrpSpPr>
        <p:grpSpPr>
          <a:xfrm flipH="1">
            <a:off x="9765353" y="-1408251"/>
            <a:ext cx="2730739" cy="2950208"/>
            <a:chOff x="3179709" y="5000350"/>
            <a:chExt cx="526733" cy="569110"/>
          </a:xfrm>
        </p:grpSpPr>
        <p:sp>
          <p:nvSpPr>
            <p:cNvPr id="2245" name="Google Shape;2245;p51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51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51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51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51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51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51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51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51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1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1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1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1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1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51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51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51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51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51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1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1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1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1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1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1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1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1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1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1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1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1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1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1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3" name="Google Shape;2303;p51"/>
          <p:cNvGrpSpPr/>
          <p:nvPr/>
        </p:nvGrpSpPr>
        <p:grpSpPr>
          <a:xfrm flipH="1">
            <a:off x="9396462" y="5976130"/>
            <a:ext cx="2730739" cy="2950208"/>
            <a:chOff x="3179709" y="5000350"/>
            <a:chExt cx="526733" cy="569110"/>
          </a:xfrm>
        </p:grpSpPr>
        <p:sp>
          <p:nvSpPr>
            <p:cNvPr id="2304" name="Google Shape;2304;p51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1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51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51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1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1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1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1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1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1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1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1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1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1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1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1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1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1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2" name="Google Shape;2362;p51"/>
          <p:cNvGrpSpPr/>
          <p:nvPr/>
        </p:nvGrpSpPr>
        <p:grpSpPr>
          <a:xfrm flipH="1">
            <a:off x="-1556133" y="-891185"/>
            <a:ext cx="2730739" cy="2950208"/>
            <a:chOff x="3179709" y="5000350"/>
            <a:chExt cx="526733" cy="569110"/>
          </a:xfrm>
        </p:grpSpPr>
        <p:sp>
          <p:nvSpPr>
            <p:cNvPr id="2363" name="Google Shape;2363;p51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1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1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1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1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1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1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51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51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1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1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1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1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1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1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1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1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1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1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1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1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1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1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1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1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1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1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1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1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51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51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1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1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1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1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1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1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1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1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1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1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1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1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51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51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51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51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51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1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">
    <p:spTree>
      <p:nvGrpSpPr>
        <p:cNvPr id="242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52"/>
          <p:cNvSpPr/>
          <p:nvPr/>
        </p:nvSpPr>
        <p:spPr>
          <a:xfrm flipH="1" rot="10800000">
            <a:off x="-264408" y="-1037997"/>
            <a:ext cx="10691829" cy="3755680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52"/>
          <p:cNvSpPr/>
          <p:nvPr/>
        </p:nvSpPr>
        <p:spPr>
          <a:xfrm rot="3466526">
            <a:off x="6999170" y="-2202976"/>
            <a:ext cx="4519548" cy="5300418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52"/>
          <p:cNvSpPr txBox="1"/>
          <p:nvPr>
            <p:ph type="title"/>
          </p:nvPr>
        </p:nvSpPr>
        <p:spPr>
          <a:xfrm>
            <a:off x="362093" y="492154"/>
            <a:ext cx="99897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425" name="Google Shape;2425;p52"/>
          <p:cNvGrpSpPr/>
          <p:nvPr/>
        </p:nvGrpSpPr>
        <p:grpSpPr>
          <a:xfrm>
            <a:off x="9104290" y="6099785"/>
            <a:ext cx="3476277" cy="3755613"/>
            <a:chOff x="3179709" y="5000350"/>
            <a:chExt cx="526733" cy="569110"/>
          </a:xfrm>
        </p:grpSpPr>
        <p:sp>
          <p:nvSpPr>
            <p:cNvPr id="2426" name="Google Shape;2426;p5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5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5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5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5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5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5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5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5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5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5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5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5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5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5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5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5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5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5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5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5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5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5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5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5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5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5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5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5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5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5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5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5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5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5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5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5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5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4" name="Google Shape;2484;p52"/>
          <p:cNvGrpSpPr/>
          <p:nvPr/>
        </p:nvGrpSpPr>
        <p:grpSpPr>
          <a:xfrm flipH="1" rot="-7777430">
            <a:off x="-35564" y="-1368890"/>
            <a:ext cx="2183595" cy="2359075"/>
            <a:chOff x="3179709" y="5000350"/>
            <a:chExt cx="526733" cy="569110"/>
          </a:xfrm>
        </p:grpSpPr>
        <p:sp>
          <p:nvSpPr>
            <p:cNvPr id="2485" name="Google Shape;2485;p5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5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5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5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5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5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5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5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5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5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5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5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5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5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5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5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5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5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5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5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5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5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5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5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5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5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5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5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5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5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5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5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5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5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5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5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5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5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5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5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5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5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5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5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5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5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/>
          <p:nvPr/>
        </p:nvSpPr>
        <p:spPr>
          <a:xfrm flipH="1" rot="10800000">
            <a:off x="-264413" y="-1038011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 rot="3466623">
            <a:off x="6999262" y="-2202980"/>
            <a:ext cx="4519751" cy="5300418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4" name="Google Shape;144;p25"/>
          <p:cNvGrpSpPr/>
          <p:nvPr/>
        </p:nvGrpSpPr>
        <p:grpSpPr>
          <a:xfrm>
            <a:off x="9104385" y="6100130"/>
            <a:ext cx="3476329" cy="3755783"/>
            <a:chOff x="3179709" y="5000350"/>
            <a:chExt cx="526733" cy="569110"/>
          </a:xfrm>
        </p:grpSpPr>
        <p:sp>
          <p:nvSpPr>
            <p:cNvPr id="145" name="Google Shape;145;p2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5"/>
          <p:cNvGrpSpPr/>
          <p:nvPr/>
        </p:nvGrpSpPr>
        <p:grpSpPr>
          <a:xfrm flipH="1" rot="-7777377">
            <a:off x="-35522" y="-1368994"/>
            <a:ext cx="2183635" cy="2359154"/>
            <a:chOff x="3179709" y="5000350"/>
            <a:chExt cx="526733" cy="569110"/>
          </a:xfrm>
        </p:grpSpPr>
        <p:sp>
          <p:nvSpPr>
            <p:cNvPr id="204" name="Google Shape;204;p2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"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53"/>
          <p:cNvSpPr/>
          <p:nvPr/>
        </p:nvSpPr>
        <p:spPr>
          <a:xfrm flipH="1">
            <a:off x="3564319" y="-618098"/>
            <a:ext cx="10910836" cy="48280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53"/>
          <p:cNvSpPr/>
          <p:nvPr/>
        </p:nvSpPr>
        <p:spPr>
          <a:xfrm rot="10799917">
            <a:off x="-248275" y="5846213"/>
            <a:ext cx="18368264" cy="19990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53"/>
          <p:cNvSpPr/>
          <p:nvPr/>
        </p:nvSpPr>
        <p:spPr>
          <a:xfrm rot="-10285708">
            <a:off x="-653572" y="3491328"/>
            <a:ext cx="3895390" cy="4620102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7" name="Google Shape;2547;p53"/>
          <p:cNvGrpSpPr/>
          <p:nvPr/>
        </p:nvGrpSpPr>
        <p:grpSpPr>
          <a:xfrm>
            <a:off x="9396442" y="-891185"/>
            <a:ext cx="2730739" cy="2950208"/>
            <a:chOff x="3179709" y="5000350"/>
            <a:chExt cx="526733" cy="569110"/>
          </a:xfrm>
        </p:grpSpPr>
        <p:sp>
          <p:nvSpPr>
            <p:cNvPr id="2548" name="Google Shape;2548;p5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5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5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6" name="Google Shape;2606;p53"/>
          <p:cNvGrpSpPr/>
          <p:nvPr/>
        </p:nvGrpSpPr>
        <p:grpSpPr>
          <a:xfrm flipH="1" rot="-2700063">
            <a:off x="6118290" y="6627373"/>
            <a:ext cx="2017856" cy="2180077"/>
            <a:chOff x="3179709" y="5000350"/>
            <a:chExt cx="526733" cy="569110"/>
          </a:xfrm>
        </p:grpSpPr>
        <p:sp>
          <p:nvSpPr>
            <p:cNvPr id="2607" name="Google Shape;2607;p5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5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5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5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5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5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5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5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5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5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5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5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5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5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5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5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5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5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5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5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5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5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5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5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5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5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5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5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5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5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5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5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5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5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5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5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5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5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5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5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5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5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5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5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5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53"/>
          <p:cNvGrpSpPr/>
          <p:nvPr/>
        </p:nvGrpSpPr>
        <p:grpSpPr>
          <a:xfrm flipH="1" rot="-7777430">
            <a:off x="-35564" y="-1368890"/>
            <a:ext cx="2183595" cy="2359075"/>
            <a:chOff x="3179709" y="5000350"/>
            <a:chExt cx="526733" cy="569110"/>
          </a:xfrm>
        </p:grpSpPr>
        <p:sp>
          <p:nvSpPr>
            <p:cNvPr id="2666" name="Google Shape;2666;p5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5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5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5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5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5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5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5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5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5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5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5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5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5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5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5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5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5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5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5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5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5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5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5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5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5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5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5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5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5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5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5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5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5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5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5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5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5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5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5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5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5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5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5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5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5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5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5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5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5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5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5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5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5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5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4" name="Google Shape;2724;p53"/>
          <p:cNvSpPr txBox="1"/>
          <p:nvPr>
            <p:ph type="title"/>
          </p:nvPr>
        </p:nvSpPr>
        <p:spPr>
          <a:xfrm>
            <a:off x="362093" y="492154"/>
            <a:ext cx="99897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TITLE_1_1">
    <p:spTree>
      <p:nvGrpSpPr>
        <p:cNvPr id="2725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54"/>
          <p:cNvSpPr/>
          <p:nvPr/>
        </p:nvSpPr>
        <p:spPr>
          <a:xfrm flipH="1" rot="10800000">
            <a:off x="9787" y="-254631"/>
            <a:ext cx="10691829" cy="3755680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54"/>
          <p:cNvSpPr/>
          <p:nvPr/>
        </p:nvSpPr>
        <p:spPr>
          <a:xfrm flipH="1" rot="-1066523">
            <a:off x="-520676" y="3250547"/>
            <a:ext cx="15044740" cy="5284669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54"/>
          <p:cNvSpPr txBox="1"/>
          <p:nvPr>
            <p:ph type="ctrTitle"/>
          </p:nvPr>
        </p:nvSpPr>
        <p:spPr>
          <a:xfrm>
            <a:off x="2127110" y="1152394"/>
            <a:ext cx="64377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29" name="Google Shape;2729;p54"/>
          <p:cNvSpPr txBox="1"/>
          <p:nvPr>
            <p:ph idx="1" type="subTitle"/>
          </p:nvPr>
        </p:nvSpPr>
        <p:spPr>
          <a:xfrm>
            <a:off x="3343587" y="2568496"/>
            <a:ext cx="40047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30" name="Google Shape;2730;p54"/>
          <p:cNvSpPr txBox="1"/>
          <p:nvPr/>
        </p:nvSpPr>
        <p:spPr>
          <a:xfrm>
            <a:off x="2749449" y="5129936"/>
            <a:ext cx="51930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31" name="Google Shape;2731;p54"/>
          <p:cNvGrpSpPr/>
          <p:nvPr/>
        </p:nvGrpSpPr>
        <p:grpSpPr>
          <a:xfrm>
            <a:off x="-1280866" y="-790321"/>
            <a:ext cx="3476277" cy="3755613"/>
            <a:chOff x="3179709" y="5000350"/>
            <a:chExt cx="526733" cy="569110"/>
          </a:xfrm>
        </p:grpSpPr>
        <p:sp>
          <p:nvSpPr>
            <p:cNvPr id="2732" name="Google Shape;2732;p5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5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5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5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5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5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5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5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5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5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5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5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5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5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5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5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5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5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5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5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5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5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5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5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5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5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5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5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5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5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5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5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5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5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5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5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5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5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5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5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5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5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5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5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5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5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5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5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5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5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5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5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5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5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5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5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5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5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2790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/>
          <p:nvPr/>
        </p:nvSpPr>
        <p:spPr>
          <a:xfrm flipH="1">
            <a:off x="3564441" y="-618125"/>
            <a:ext cx="10910984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 txBox="1"/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6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6"/>
          <p:cNvSpPr txBox="1"/>
          <p:nvPr>
            <p:ph idx="2" type="title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7" name="Google Shape;267;p26"/>
          <p:cNvSpPr txBox="1"/>
          <p:nvPr>
            <p:ph idx="3" type="title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8" name="Google Shape;268;p26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b="0" i="0" lang="en" sz="10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endParaRPr b="0" i="0" sz="1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26"/>
          <p:cNvSpPr/>
          <p:nvPr/>
        </p:nvSpPr>
        <p:spPr>
          <a:xfrm rot="10799930">
            <a:off x="3552681" y="4684221"/>
            <a:ext cx="14466084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6"/>
          <p:cNvSpPr/>
          <p:nvPr/>
        </p:nvSpPr>
        <p:spPr>
          <a:xfrm rot="-10285708">
            <a:off x="-653518" y="3559107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6"/>
          <p:cNvGrpSpPr/>
          <p:nvPr/>
        </p:nvGrpSpPr>
        <p:grpSpPr>
          <a:xfrm>
            <a:off x="9396629" y="-891340"/>
            <a:ext cx="2730792" cy="2950321"/>
            <a:chOff x="3179709" y="5000350"/>
            <a:chExt cx="526733" cy="569110"/>
          </a:xfrm>
        </p:grpSpPr>
        <p:sp>
          <p:nvSpPr>
            <p:cNvPr id="272" name="Google Shape;272;p2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26"/>
          <p:cNvGrpSpPr/>
          <p:nvPr/>
        </p:nvGrpSpPr>
        <p:grpSpPr>
          <a:xfrm flipH="1" rot="-2700063">
            <a:off x="6118476" y="6627521"/>
            <a:ext cx="2017930" cy="2180157"/>
            <a:chOff x="3179709" y="5000350"/>
            <a:chExt cx="526733" cy="569110"/>
          </a:xfrm>
        </p:grpSpPr>
        <p:sp>
          <p:nvSpPr>
            <p:cNvPr id="331" name="Google Shape;331;p2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26"/>
          <p:cNvGrpSpPr/>
          <p:nvPr/>
        </p:nvGrpSpPr>
        <p:grpSpPr>
          <a:xfrm flipH="1" rot="-2700059">
            <a:off x="2472628" y="4504191"/>
            <a:ext cx="2183599" cy="2359154"/>
            <a:chOff x="3179709" y="5000350"/>
            <a:chExt cx="526733" cy="569110"/>
          </a:xfrm>
        </p:grpSpPr>
        <p:sp>
          <p:nvSpPr>
            <p:cNvPr id="390" name="Google Shape;390;p2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26"/>
          <p:cNvGrpSpPr/>
          <p:nvPr/>
        </p:nvGrpSpPr>
        <p:grpSpPr>
          <a:xfrm flipH="1" rot="-7777377">
            <a:off x="-35522" y="-1368994"/>
            <a:ext cx="2183635" cy="2359154"/>
            <a:chOff x="3179709" y="5000350"/>
            <a:chExt cx="526733" cy="569110"/>
          </a:xfrm>
        </p:grpSpPr>
        <p:sp>
          <p:nvSpPr>
            <p:cNvPr id="449" name="Google Shape;449;p2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30"/>
          <p:cNvSpPr txBox="1"/>
          <p:nvPr>
            <p:ph idx="1" type="body"/>
          </p:nvPr>
        </p:nvSpPr>
        <p:spPr>
          <a:xfrm>
            <a:off x="362100" y="2012250"/>
            <a:ext cx="5632500" cy="41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511" name="Google Shape;511;p30"/>
          <p:cNvSpPr txBox="1"/>
          <p:nvPr>
            <p:ph type="title"/>
          </p:nvPr>
        </p:nvSpPr>
        <p:spPr>
          <a:xfrm>
            <a:off x="362100" y="1418850"/>
            <a:ext cx="563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2" name="Google Shape;512;p30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0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30"/>
          <p:cNvGrpSpPr/>
          <p:nvPr/>
        </p:nvGrpSpPr>
        <p:grpSpPr>
          <a:xfrm flipH="1">
            <a:off x="9520636" y="4302405"/>
            <a:ext cx="3476329" cy="3755783"/>
            <a:chOff x="3179709" y="5000350"/>
            <a:chExt cx="526733" cy="569110"/>
          </a:xfrm>
        </p:grpSpPr>
        <p:sp>
          <p:nvSpPr>
            <p:cNvPr id="515" name="Google Shape;515;p30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1"/>
          <p:cNvSpPr txBox="1"/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5" name="Google Shape;575;p3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6" name="Google Shape;576;p31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31"/>
          <p:cNvGrpSpPr/>
          <p:nvPr/>
        </p:nvGrpSpPr>
        <p:grpSpPr>
          <a:xfrm flipH="1">
            <a:off x="9520636" y="4302405"/>
            <a:ext cx="3476329" cy="3755783"/>
            <a:chOff x="3179709" y="5000350"/>
            <a:chExt cx="526733" cy="569110"/>
          </a:xfrm>
        </p:grpSpPr>
        <p:sp>
          <p:nvSpPr>
            <p:cNvPr id="579" name="Google Shape;579;p31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2"/>
          <p:cNvSpPr txBox="1"/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9" name="Google Shape;639;p3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0" name="Google Shape;640;p32"/>
          <p:cNvSpPr txBox="1"/>
          <p:nvPr>
            <p:ph idx="2" type="title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41" name="Google Shape;641;p32"/>
          <p:cNvSpPr txBox="1"/>
          <p:nvPr>
            <p:ph idx="1" type="subTitle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2" name="Google Shape;642;p32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2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 flipH="1">
            <a:off x="9520636" y="4302405"/>
            <a:ext cx="3476329" cy="3755783"/>
            <a:chOff x="3179709" y="5000350"/>
            <a:chExt cx="526733" cy="569110"/>
          </a:xfrm>
        </p:grpSpPr>
        <p:sp>
          <p:nvSpPr>
            <p:cNvPr id="645" name="Google Shape;645;p3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7"/>
          <p:cNvSpPr/>
          <p:nvPr/>
        </p:nvSpPr>
        <p:spPr>
          <a:xfrm>
            <a:off x="-3227000" y="-496300"/>
            <a:ext cx="13919009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 txBox="1"/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6" name="Google Shape;706;p27"/>
          <p:cNvSpPr txBox="1"/>
          <p:nvPr>
            <p:ph idx="2" type="title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7" name="Google Shape;707;p27"/>
          <p:cNvSpPr txBox="1"/>
          <p:nvPr>
            <p:ph idx="3" type="title"/>
          </p:nvPr>
        </p:nvSpPr>
        <p:spPr>
          <a:xfrm>
            <a:off x="7488025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8" name="Google Shape;708;p27"/>
          <p:cNvSpPr/>
          <p:nvPr/>
        </p:nvSpPr>
        <p:spPr>
          <a:xfrm flipH="1" rot="10285708">
            <a:off x="7450007" y="4100705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 flipH="1" rot="10800000">
            <a:off x="-3672402" y="5782538"/>
            <a:ext cx="10799859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27"/>
          <p:cNvGrpSpPr/>
          <p:nvPr/>
        </p:nvGrpSpPr>
        <p:grpSpPr>
          <a:xfrm flipH="1">
            <a:off x="9765527" y="-1408428"/>
            <a:ext cx="2730792" cy="2950321"/>
            <a:chOff x="3179709" y="5000350"/>
            <a:chExt cx="526733" cy="569110"/>
          </a:xfrm>
        </p:grpSpPr>
        <p:sp>
          <p:nvSpPr>
            <p:cNvPr id="711" name="Google Shape;711;p2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" name="Google Shape;769;p27"/>
          <p:cNvGrpSpPr/>
          <p:nvPr/>
        </p:nvGrpSpPr>
        <p:grpSpPr>
          <a:xfrm flipH="1">
            <a:off x="9396627" y="5976270"/>
            <a:ext cx="2730792" cy="2950321"/>
            <a:chOff x="3179709" y="5000350"/>
            <a:chExt cx="526733" cy="569110"/>
          </a:xfrm>
        </p:grpSpPr>
        <p:sp>
          <p:nvSpPr>
            <p:cNvPr id="770" name="Google Shape;770;p2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7"/>
          <p:cNvGrpSpPr/>
          <p:nvPr/>
        </p:nvGrpSpPr>
        <p:grpSpPr>
          <a:xfrm flipH="1">
            <a:off x="-1556173" y="-891340"/>
            <a:ext cx="2730792" cy="2950321"/>
            <a:chOff x="3179709" y="5000350"/>
            <a:chExt cx="526733" cy="569110"/>
          </a:xfrm>
        </p:grpSpPr>
        <p:sp>
          <p:nvSpPr>
            <p:cNvPr id="829" name="Google Shape;829;p2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3"/>
          <p:cNvSpPr txBox="1"/>
          <p:nvPr>
            <p:ph type="title"/>
          </p:nvPr>
        </p:nvSpPr>
        <p:spPr>
          <a:xfrm>
            <a:off x="364461" y="654077"/>
            <a:ext cx="9962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400" name="Google Shape;1400;p33"/>
          <p:cNvSpPr txBox="1"/>
          <p:nvPr>
            <p:ph idx="1" type="body"/>
          </p:nvPr>
        </p:nvSpPr>
        <p:spPr>
          <a:xfrm>
            <a:off x="364461" y="1693854"/>
            <a:ext cx="99627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01" name="Google Shape;1401;p33"/>
          <p:cNvSpPr txBox="1"/>
          <p:nvPr>
            <p:ph idx="12" type="sldNum"/>
          </p:nvPr>
        </p:nvSpPr>
        <p:spPr>
          <a:xfrm>
            <a:off x="9906586" y="6853777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4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p1"/>
          <p:cNvSpPr txBox="1"/>
          <p:nvPr>
            <p:ph type="ctrTitle"/>
          </p:nvPr>
        </p:nvSpPr>
        <p:spPr>
          <a:xfrm>
            <a:off x="830575" y="2317825"/>
            <a:ext cx="7571700" cy="26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Aerobic and anaerobic metabolism in muscles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96" name="Google Shape;2796;p1"/>
          <p:cNvGrpSpPr/>
          <p:nvPr/>
        </p:nvGrpSpPr>
        <p:grpSpPr>
          <a:xfrm flipH="1" rot="-519613">
            <a:off x="7106398" y="5705172"/>
            <a:ext cx="780668" cy="620601"/>
            <a:chOff x="2744849" y="4517299"/>
            <a:chExt cx="416249" cy="330902"/>
          </a:xfrm>
        </p:grpSpPr>
        <p:sp>
          <p:nvSpPr>
            <p:cNvPr id="2797" name="Google Shape;2797;p1"/>
            <p:cNvSpPr/>
            <p:nvPr/>
          </p:nvSpPr>
          <p:spPr>
            <a:xfrm>
              <a:off x="2744849" y="4517299"/>
              <a:ext cx="416249" cy="330902"/>
            </a:xfrm>
            <a:custGeom>
              <a:rect b="b" l="l" r="r" t="t"/>
              <a:pathLst>
                <a:path extrusionOk="0" h="12151" w="15285">
                  <a:moveTo>
                    <a:pt x="5024" y="1"/>
                  </a:moveTo>
                  <a:cubicBezTo>
                    <a:pt x="3877" y="1"/>
                    <a:pt x="2705" y="641"/>
                    <a:pt x="1968" y="2273"/>
                  </a:cubicBezTo>
                  <a:cubicBezTo>
                    <a:pt x="0" y="6616"/>
                    <a:pt x="6889" y="12151"/>
                    <a:pt x="6889" y="12151"/>
                  </a:cubicBezTo>
                  <a:cubicBezTo>
                    <a:pt x="6889" y="12151"/>
                    <a:pt x="15284" y="9389"/>
                    <a:pt x="14969" y="4634"/>
                  </a:cubicBezTo>
                  <a:cubicBezTo>
                    <a:pt x="14806" y="2140"/>
                    <a:pt x="13202" y="989"/>
                    <a:pt x="11615" y="989"/>
                  </a:cubicBezTo>
                  <a:cubicBezTo>
                    <a:pt x="10173" y="989"/>
                    <a:pt x="8744" y="1940"/>
                    <a:pt x="8423" y="3697"/>
                  </a:cubicBezTo>
                  <a:cubicBezTo>
                    <a:pt x="8772" y="1773"/>
                    <a:pt x="6933" y="1"/>
                    <a:pt x="5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"/>
            <p:cNvSpPr/>
            <p:nvPr/>
          </p:nvSpPr>
          <p:spPr>
            <a:xfrm>
              <a:off x="2821236" y="4619312"/>
              <a:ext cx="295690" cy="94252"/>
            </a:xfrm>
            <a:custGeom>
              <a:rect b="b" l="l" r="r" t="t"/>
              <a:pathLst>
                <a:path extrusionOk="0" h="3461" w="10858">
                  <a:moveTo>
                    <a:pt x="2911" y="0"/>
                  </a:moveTo>
                  <a:cubicBezTo>
                    <a:pt x="2877" y="0"/>
                    <a:pt x="2846" y="16"/>
                    <a:pt x="2825" y="45"/>
                  </a:cubicBezTo>
                  <a:lnTo>
                    <a:pt x="1716" y="1638"/>
                  </a:lnTo>
                  <a:lnTo>
                    <a:pt x="138" y="1351"/>
                  </a:lnTo>
                  <a:cubicBezTo>
                    <a:pt x="133" y="1351"/>
                    <a:pt x="128" y="1350"/>
                    <a:pt x="123" y="1350"/>
                  </a:cubicBezTo>
                  <a:cubicBezTo>
                    <a:pt x="73" y="1350"/>
                    <a:pt x="23" y="1384"/>
                    <a:pt x="13" y="1438"/>
                  </a:cubicBezTo>
                  <a:cubicBezTo>
                    <a:pt x="0" y="1497"/>
                    <a:pt x="40" y="1552"/>
                    <a:pt x="99" y="1564"/>
                  </a:cubicBezTo>
                  <a:lnTo>
                    <a:pt x="1747" y="1863"/>
                  </a:lnTo>
                  <a:cubicBezTo>
                    <a:pt x="1753" y="1864"/>
                    <a:pt x="1759" y="1865"/>
                    <a:pt x="1764" y="1865"/>
                  </a:cubicBezTo>
                  <a:cubicBezTo>
                    <a:pt x="1799" y="1865"/>
                    <a:pt x="1834" y="1846"/>
                    <a:pt x="1854" y="1820"/>
                  </a:cubicBezTo>
                  <a:lnTo>
                    <a:pt x="2813" y="439"/>
                  </a:lnTo>
                  <a:lnTo>
                    <a:pt x="2873" y="2862"/>
                  </a:lnTo>
                  <a:cubicBezTo>
                    <a:pt x="2876" y="2913"/>
                    <a:pt x="2907" y="2952"/>
                    <a:pt x="2955" y="2965"/>
                  </a:cubicBezTo>
                  <a:cubicBezTo>
                    <a:pt x="2964" y="2967"/>
                    <a:pt x="2972" y="2968"/>
                    <a:pt x="2981" y="2968"/>
                  </a:cubicBezTo>
                  <a:cubicBezTo>
                    <a:pt x="3019" y="2968"/>
                    <a:pt x="3054" y="2949"/>
                    <a:pt x="3073" y="2918"/>
                  </a:cubicBezTo>
                  <a:lnTo>
                    <a:pt x="3679" y="1887"/>
                  </a:lnTo>
                  <a:lnTo>
                    <a:pt x="3887" y="2540"/>
                  </a:lnTo>
                  <a:cubicBezTo>
                    <a:pt x="3899" y="2575"/>
                    <a:pt x="3931" y="2602"/>
                    <a:pt x="3966" y="2611"/>
                  </a:cubicBezTo>
                  <a:cubicBezTo>
                    <a:pt x="3974" y="2612"/>
                    <a:pt x="3981" y="2613"/>
                    <a:pt x="3988" y="2613"/>
                  </a:cubicBezTo>
                  <a:cubicBezTo>
                    <a:pt x="4019" y="2613"/>
                    <a:pt x="4046" y="2601"/>
                    <a:pt x="4068" y="2579"/>
                  </a:cubicBezTo>
                  <a:lnTo>
                    <a:pt x="4694" y="1910"/>
                  </a:lnTo>
                  <a:lnTo>
                    <a:pt x="6404" y="2221"/>
                  </a:lnTo>
                  <a:cubicBezTo>
                    <a:pt x="6410" y="2222"/>
                    <a:pt x="6416" y="2222"/>
                    <a:pt x="6422" y="2222"/>
                  </a:cubicBezTo>
                  <a:cubicBezTo>
                    <a:pt x="6464" y="2222"/>
                    <a:pt x="6506" y="2199"/>
                    <a:pt x="6523" y="2158"/>
                  </a:cubicBezTo>
                  <a:lnTo>
                    <a:pt x="7054" y="888"/>
                  </a:lnTo>
                  <a:lnTo>
                    <a:pt x="7160" y="3357"/>
                  </a:lnTo>
                  <a:cubicBezTo>
                    <a:pt x="7165" y="3405"/>
                    <a:pt x="7196" y="3444"/>
                    <a:pt x="7239" y="3456"/>
                  </a:cubicBezTo>
                  <a:cubicBezTo>
                    <a:pt x="7247" y="3460"/>
                    <a:pt x="7259" y="3460"/>
                    <a:pt x="7266" y="3460"/>
                  </a:cubicBezTo>
                  <a:cubicBezTo>
                    <a:pt x="7301" y="3460"/>
                    <a:pt x="7337" y="3444"/>
                    <a:pt x="7357" y="3413"/>
                  </a:cubicBezTo>
                  <a:lnTo>
                    <a:pt x="8167" y="2233"/>
                  </a:lnTo>
                  <a:lnTo>
                    <a:pt x="8352" y="2905"/>
                  </a:lnTo>
                  <a:cubicBezTo>
                    <a:pt x="8364" y="2945"/>
                    <a:pt x="8396" y="2976"/>
                    <a:pt x="8439" y="2984"/>
                  </a:cubicBezTo>
                  <a:lnTo>
                    <a:pt x="10724" y="3397"/>
                  </a:lnTo>
                  <a:cubicBezTo>
                    <a:pt x="10729" y="3398"/>
                    <a:pt x="10734" y="3398"/>
                    <a:pt x="10739" y="3398"/>
                  </a:cubicBezTo>
                  <a:cubicBezTo>
                    <a:pt x="10790" y="3398"/>
                    <a:pt x="10839" y="3364"/>
                    <a:pt x="10850" y="3310"/>
                  </a:cubicBezTo>
                  <a:cubicBezTo>
                    <a:pt x="10858" y="3252"/>
                    <a:pt x="10818" y="3196"/>
                    <a:pt x="10760" y="3185"/>
                  </a:cubicBezTo>
                  <a:lnTo>
                    <a:pt x="8541" y="2783"/>
                  </a:lnTo>
                  <a:lnTo>
                    <a:pt x="8313" y="1954"/>
                  </a:lnTo>
                  <a:cubicBezTo>
                    <a:pt x="8301" y="1914"/>
                    <a:pt x="8269" y="1883"/>
                    <a:pt x="8227" y="1874"/>
                  </a:cubicBezTo>
                  <a:cubicBezTo>
                    <a:pt x="8221" y="1873"/>
                    <a:pt x="8215" y="1873"/>
                    <a:pt x="8210" y="1873"/>
                  </a:cubicBezTo>
                  <a:cubicBezTo>
                    <a:pt x="8175" y="1873"/>
                    <a:pt x="8140" y="1892"/>
                    <a:pt x="8120" y="1921"/>
                  </a:cubicBezTo>
                  <a:lnTo>
                    <a:pt x="7361" y="3027"/>
                  </a:lnTo>
                  <a:lnTo>
                    <a:pt x="7250" y="400"/>
                  </a:lnTo>
                  <a:cubicBezTo>
                    <a:pt x="7247" y="349"/>
                    <a:pt x="7212" y="305"/>
                    <a:pt x="7160" y="298"/>
                  </a:cubicBezTo>
                  <a:cubicBezTo>
                    <a:pt x="7153" y="296"/>
                    <a:pt x="7147" y="296"/>
                    <a:pt x="7141" y="296"/>
                  </a:cubicBezTo>
                  <a:cubicBezTo>
                    <a:pt x="7099" y="296"/>
                    <a:pt x="7059" y="319"/>
                    <a:pt x="7042" y="360"/>
                  </a:cubicBezTo>
                  <a:lnTo>
                    <a:pt x="6357" y="1992"/>
                  </a:lnTo>
                  <a:lnTo>
                    <a:pt x="4674" y="1690"/>
                  </a:lnTo>
                  <a:cubicBezTo>
                    <a:pt x="4667" y="1688"/>
                    <a:pt x="4659" y="1687"/>
                    <a:pt x="4651" y="1687"/>
                  </a:cubicBezTo>
                  <a:cubicBezTo>
                    <a:pt x="4623" y="1687"/>
                    <a:pt x="4594" y="1700"/>
                    <a:pt x="4576" y="1721"/>
                  </a:cubicBezTo>
                  <a:lnTo>
                    <a:pt x="4037" y="2299"/>
                  </a:lnTo>
                  <a:lnTo>
                    <a:pt x="3813" y="1591"/>
                  </a:lnTo>
                  <a:cubicBezTo>
                    <a:pt x="3801" y="1549"/>
                    <a:pt x="3766" y="1520"/>
                    <a:pt x="3722" y="1516"/>
                  </a:cubicBezTo>
                  <a:cubicBezTo>
                    <a:pt x="3719" y="1516"/>
                    <a:pt x="3715" y="1516"/>
                    <a:pt x="3712" y="1516"/>
                  </a:cubicBezTo>
                  <a:cubicBezTo>
                    <a:pt x="3672" y="1516"/>
                    <a:pt x="3637" y="1535"/>
                    <a:pt x="3616" y="1567"/>
                  </a:cubicBezTo>
                  <a:lnTo>
                    <a:pt x="3081" y="2480"/>
                  </a:lnTo>
                  <a:lnTo>
                    <a:pt x="3022" y="104"/>
                  </a:lnTo>
                  <a:cubicBezTo>
                    <a:pt x="3022" y="57"/>
                    <a:pt x="2991" y="18"/>
                    <a:pt x="2947" y="6"/>
                  </a:cubicBezTo>
                  <a:cubicBezTo>
                    <a:pt x="2935" y="2"/>
                    <a:pt x="2923" y="0"/>
                    <a:pt x="2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9" name="Google Shape;2799;p1"/>
          <p:cNvGrpSpPr/>
          <p:nvPr/>
        </p:nvGrpSpPr>
        <p:grpSpPr>
          <a:xfrm>
            <a:off x="9369901" y="2066319"/>
            <a:ext cx="251514" cy="251514"/>
            <a:chOff x="2840734" y="5254864"/>
            <a:chExt cx="180633" cy="180633"/>
          </a:xfrm>
        </p:grpSpPr>
        <p:sp>
          <p:nvSpPr>
            <p:cNvPr id="2800" name="Google Shape;2800;p1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02" name="Google Shape;28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795" y="-49926"/>
            <a:ext cx="1436125" cy="14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3" name="Google Shape;2803;p1"/>
          <p:cNvSpPr txBox="1"/>
          <p:nvPr/>
        </p:nvSpPr>
        <p:spPr>
          <a:xfrm>
            <a:off x="7691999" y="5132710"/>
            <a:ext cx="3000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Color index: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Black: Main text 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Red: important 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Blue: in boys slides only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EC686A"/>
                </a:solidFill>
                <a:latin typeface="Montserrat"/>
                <a:ea typeface="Montserrat"/>
                <a:cs typeface="Montserrat"/>
                <a:sym typeface="Montserrat"/>
              </a:rPr>
              <a:t>Pink: in girls slides only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Green: Doctors Notes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Grey: Extra info</a:t>
            </a: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4" name="Google Shape;28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7539" y="164399"/>
            <a:ext cx="703825" cy="1007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5" name="Google Shape;2805;p1"/>
          <p:cNvGrpSpPr/>
          <p:nvPr/>
        </p:nvGrpSpPr>
        <p:grpSpPr>
          <a:xfrm rot="8123321">
            <a:off x="725623" y="5723377"/>
            <a:ext cx="1525095" cy="1524319"/>
            <a:chOff x="2840734" y="5254864"/>
            <a:chExt cx="180633" cy="180633"/>
          </a:xfrm>
        </p:grpSpPr>
        <p:sp>
          <p:nvSpPr>
            <p:cNvPr id="2806" name="Google Shape;2806;p1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1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8" name="Google Shape;2808;p1"/>
          <p:cNvSpPr txBox="1"/>
          <p:nvPr/>
        </p:nvSpPr>
        <p:spPr>
          <a:xfrm>
            <a:off x="838225" y="5885225"/>
            <a:ext cx="129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 2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2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09" name="Google Shape;280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4212" y="1171875"/>
            <a:ext cx="1299901" cy="96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g1071b84338e_0_35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"/>
              <a:t>Aerobic Metabolism in </a:t>
            </a:r>
            <a:r>
              <a:rPr lang="en">
                <a:solidFill>
                  <a:srgbClr val="FF0000"/>
                </a:solidFill>
              </a:rPr>
              <a:t>Red</a:t>
            </a:r>
            <a:r>
              <a:rPr lang="en"/>
              <a:t> Muscle Fibers</a:t>
            </a:r>
            <a:endParaRPr sz="2800"/>
          </a:p>
        </p:txBody>
      </p:sp>
      <p:grpSp>
        <p:nvGrpSpPr>
          <p:cNvPr id="2988" name="Google Shape;2988;g1071b84338e_0_35"/>
          <p:cNvGrpSpPr/>
          <p:nvPr/>
        </p:nvGrpSpPr>
        <p:grpSpPr>
          <a:xfrm>
            <a:off x="785613" y="5596781"/>
            <a:ext cx="1241475" cy="1604000"/>
            <a:chOff x="8640487" y="4629950"/>
            <a:chExt cx="1241475" cy="1604000"/>
          </a:xfrm>
        </p:grpSpPr>
        <p:sp>
          <p:nvSpPr>
            <p:cNvPr id="2989" name="Google Shape;2989;g1071b84338e_0_35"/>
            <p:cNvSpPr/>
            <p:nvPr/>
          </p:nvSpPr>
          <p:spPr>
            <a:xfrm>
              <a:off x="8640487" y="4685750"/>
              <a:ext cx="1241475" cy="1548200"/>
            </a:xfrm>
            <a:custGeom>
              <a:rect b="b" l="l" r="r" t="t"/>
              <a:pathLst>
                <a:path extrusionOk="0" h="61928" w="49659">
                  <a:moveTo>
                    <a:pt x="35459" y="0"/>
                  </a:moveTo>
                  <a:cubicBezTo>
                    <a:pt x="35199" y="0"/>
                    <a:pt x="34935" y="27"/>
                    <a:pt x="34671" y="82"/>
                  </a:cubicBezTo>
                  <a:lnTo>
                    <a:pt x="3386" y="6664"/>
                  </a:lnTo>
                  <a:cubicBezTo>
                    <a:pt x="1321" y="7097"/>
                    <a:pt x="0" y="9119"/>
                    <a:pt x="434" y="11183"/>
                  </a:cubicBezTo>
                  <a:lnTo>
                    <a:pt x="10468" y="58893"/>
                  </a:lnTo>
                  <a:cubicBezTo>
                    <a:pt x="10846" y="60692"/>
                    <a:pt x="12433" y="61927"/>
                    <a:pt x="14199" y="61927"/>
                  </a:cubicBezTo>
                  <a:cubicBezTo>
                    <a:pt x="14459" y="61927"/>
                    <a:pt x="14723" y="61901"/>
                    <a:pt x="14988" y="61845"/>
                  </a:cubicBezTo>
                  <a:lnTo>
                    <a:pt x="46273" y="55264"/>
                  </a:lnTo>
                  <a:cubicBezTo>
                    <a:pt x="48338" y="54831"/>
                    <a:pt x="49659" y="52806"/>
                    <a:pt x="49225" y="50744"/>
                  </a:cubicBezTo>
                  <a:lnTo>
                    <a:pt x="39191" y="3035"/>
                  </a:lnTo>
                  <a:cubicBezTo>
                    <a:pt x="38812" y="1235"/>
                    <a:pt x="37226" y="0"/>
                    <a:pt x="35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g1071b84338e_0_35"/>
            <p:cNvSpPr/>
            <p:nvPr/>
          </p:nvSpPr>
          <p:spPr>
            <a:xfrm>
              <a:off x="8717562" y="4754950"/>
              <a:ext cx="1082050" cy="1384725"/>
            </a:xfrm>
            <a:custGeom>
              <a:rect b="b" l="l" r="r" t="t"/>
              <a:pathLst>
                <a:path extrusionOk="0" h="55389" w="43282">
                  <a:moveTo>
                    <a:pt x="33095" y="1"/>
                  </a:moveTo>
                  <a:lnTo>
                    <a:pt x="0" y="6959"/>
                  </a:lnTo>
                  <a:lnTo>
                    <a:pt x="10186" y="55389"/>
                  </a:lnTo>
                  <a:lnTo>
                    <a:pt x="43281" y="48430"/>
                  </a:lnTo>
                  <a:lnTo>
                    <a:pt x="33095" y="1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g1071b84338e_0_35"/>
            <p:cNvSpPr/>
            <p:nvPr/>
          </p:nvSpPr>
          <p:spPr>
            <a:xfrm>
              <a:off x="8849637" y="4629950"/>
              <a:ext cx="547325" cy="333700"/>
            </a:xfrm>
            <a:custGeom>
              <a:rect b="b" l="l" r="r" t="t"/>
              <a:pathLst>
                <a:path extrusionOk="0" h="13348" w="21893">
                  <a:moveTo>
                    <a:pt x="17297" y="1689"/>
                  </a:moveTo>
                  <a:cubicBezTo>
                    <a:pt x="17676" y="1689"/>
                    <a:pt x="18017" y="1953"/>
                    <a:pt x="18096" y="2338"/>
                  </a:cubicBezTo>
                  <a:cubicBezTo>
                    <a:pt x="18192" y="2780"/>
                    <a:pt x="17905" y="3214"/>
                    <a:pt x="17464" y="3306"/>
                  </a:cubicBezTo>
                  <a:lnTo>
                    <a:pt x="3387" y="6270"/>
                  </a:lnTo>
                  <a:cubicBezTo>
                    <a:pt x="3331" y="6281"/>
                    <a:pt x="3275" y="6287"/>
                    <a:pt x="3220" y="6287"/>
                  </a:cubicBezTo>
                  <a:cubicBezTo>
                    <a:pt x="2841" y="6287"/>
                    <a:pt x="2500" y="6023"/>
                    <a:pt x="2417" y="5637"/>
                  </a:cubicBezTo>
                  <a:cubicBezTo>
                    <a:pt x="2325" y="5195"/>
                    <a:pt x="2608" y="4762"/>
                    <a:pt x="3049" y="4670"/>
                  </a:cubicBezTo>
                  <a:lnTo>
                    <a:pt x="17130" y="1706"/>
                  </a:lnTo>
                  <a:cubicBezTo>
                    <a:pt x="17186" y="1695"/>
                    <a:pt x="17242" y="1689"/>
                    <a:pt x="17297" y="1689"/>
                  </a:cubicBezTo>
                  <a:close/>
                  <a:moveTo>
                    <a:pt x="18155" y="1"/>
                  </a:moveTo>
                  <a:cubicBezTo>
                    <a:pt x="18000" y="1"/>
                    <a:pt x="17844" y="17"/>
                    <a:pt x="17687" y="50"/>
                  </a:cubicBezTo>
                  <a:lnTo>
                    <a:pt x="1995" y="3350"/>
                  </a:lnTo>
                  <a:cubicBezTo>
                    <a:pt x="777" y="3604"/>
                    <a:pt x="1" y="4797"/>
                    <a:pt x="256" y="6015"/>
                  </a:cubicBezTo>
                  <a:lnTo>
                    <a:pt x="1800" y="13347"/>
                  </a:lnTo>
                  <a:lnTo>
                    <a:pt x="21892" y="9122"/>
                  </a:lnTo>
                  <a:lnTo>
                    <a:pt x="20353" y="1789"/>
                  </a:lnTo>
                  <a:cubicBezTo>
                    <a:pt x="20127" y="729"/>
                    <a:pt x="19194" y="1"/>
                    <a:pt x="1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g1071b84338e_0_35"/>
            <p:cNvSpPr/>
            <p:nvPr/>
          </p:nvSpPr>
          <p:spPr>
            <a:xfrm>
              <a:off x="8945037" y="4810550"/>
              <a:ext cx="393725" cy="163650"/>
            </a:xfrm>
            <a:custGeom>
              <a:rect b="b" l="l" r="r" t="t"/>
              <a:pathLst>
                <a:path extrusionOk="0" h="6546" w="15749">
                  <a:moveTo>
                    <a:pt x="15037" y="1"/>
                  </a:moveTo>
                  <a:lnTo>
                    <a:pt x="1" y="3159"/>
                  </a:lnTo>
                  <a:lnTo>
                    <a:pt x="713" y="6546"/>
                  </a:lnTo>
                  <a:lnTo>
                    <a:pt x="15749" y="3383"/>
                  </a:lnTo>
                  <a:lnTo>
                    <a:pt x="150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g1071b84338e_0_35"/>
            <p:cNvSpPr/>
            <p:nvPr/>
          </p:nvSpPr>
          <p:spPr>
            <a:xfrm>
              <a:off x="8838612" y="4983925"/>
              <a:ext cx="677500" cy="154200"/>
            </a:xfrm>
            <a:custGeom>
              <a:rect b="b" l="l" r="r" t="t"/>
              <a:pathLst>
                <a:path extrusionOk="0" h="6168" w="27100">
                  <a:moveTo>
                    <a:pt x="26997" y="0"/>
                  </a:moveTo>
                  <a:lnTo>
                    <a:pt x="1" y="5678"/>
                  </a:lnTo>
                  <a:lnTo>
                    <a:pt x="104" y="6168"/>
                  </a:lnTo>
                  <a:lnTo>
                    <a:pt x="27100" y="490"/>
                  </a:lnTo>
                  <a:lnTo>
                    <a:pt x="269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g1071b84338e_0_35"/>
            <p:cNvSpPr/>
            <p:nvPr/>
          </p:nvSpPr>
          <p:spPr>
            <a:xfrm>
              <a:off x="8865562" y="5112125"/>
              <a:ext cx="677500" cy="154225"/>
            </a:xfrm>
            <a:custGeom>
              <a:rect b="b" l="l" r="r" t="t"/>
              <a:pathLst>
                <a:path extrusionOk="0" h="6169" w="27100">
                  <a:moveTo>
                    <a:pt x="26997" y="1"/>
                  </a:moveTo>
                  <a:lnTo>
                    <a:pt x="1" y="5675"/>
                  </a:lnTo>
                  <a:lnTo>
                    <a:pt x="104" y="6169"/>
                  </a:lnTo>
                  <a:lnTo>
                    <a:pt x="27100" y="491"/>
                  </a:lnTo>
                  <a:lnTo>
                    <a:pt x="26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g1071b84338e_0_35"/>
            <p:cNvSpPr/>
            <p:nvPr/>
          </p:nvSpPr>
          <p:spPr>
            <a:xfrm>
              <a:off x="8892512" y="5240250"/>
              <a:ext cx="677525" cy="154200"/>
            </a:xfrm>
            <a:custGeom>
              <a:rect b="b" l="l" r="r" t="t"/>
              <a:pathLst>
                <a:path extrusionOk="0" h="6168" w="27101">
                  <a:moveTo>
                    <a:pt x="26997" y="1"/>
                  </a:moveTo>
                  <a:lnTo>
                    <a:pt x="1" y="5679"/>
                  </a:lnTo>
                  <a:lnTo>
                    <a:pt x="100" y="6168"/>
                  </a:lnTo>
                  <a:lnTo>
                    <a:pt x="27100" y="490"/>
                  </a:lnTo>
                  <a:lnTo>
                    <a:pt x="26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g1071b84338e_0_35"/>
            <p:cNvSpPr/>
            <p:nvPr/>
          </p:nvSpPr>
          <p:spPr>
            <a:xfrm>
              <a:off x="8919387" y="5368375"/>
              <a:ext cx="677625" cy="154300"/>
            </a:xfrm>
            <a:custGeom>
              <a:rect b="b" l="l" r="r" t="t"/>
              <a:pathLst>
                <a:path extrusionOk="0" h="6172" w="27105">
                  <a:moveTo>
                    <a:pt x="27000" y="1"/>
                  </a:moveTo>
                  <a:lnTo>
                    <a:pt x="0" y="5678"/>
                  </a:lnTo>
                  <a:lnTo>
                    <a:pt x="104" y="6171"/>
                  </a:lnTo>
                  <a:lnTo>
                    <a:pt x="27104" y="494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g1071b84338e_0_35"/>
            <p:cNvSpPr/>
            <p:nvPr/>
          </p:nvSpPr>
          <p:spPr>
            <a:xfrm>
              <a:off x="8946337" y="5496575"/>
              <a:ext cx="677625" cy="154225"/>
            </a:xfrm>
            <a:custGeom>
              <a:rect b="b" l="l" r="r" t="t"/>
              <a:pathLst>
                <a:path extrusionOk="0" h="6169" w="27105">
                  <a:moveTo>
                    <a:pt x="27000" y="1"/>
                  </a:moveTo>
                  <a:lnTo>
                    <a:pt x="0" y="5679"/>
                  </a:lnTo>
                  <a:lnTo>
                    <a:pt x="104" y="6168"/>
                  </a:lnTo>
                  <a:lnTo>
                    <a:pt x="27104" y="491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g1071b84338e_0_35"/>
            <p:cNvSpPr/>
            <p:nvPr/>
          </p:nvSpPr>
          <p:spPr>
            <a:xfrm>
              <a:off x="8973312" y="5624700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1"/>
                  </a:moveTo>
                  <a:lnTo>
                    <a:pt x="0" y="5679"/>
                  </a:lnTo>
                  <a:lnTo>
                    <a:pt x="103" y="6167"/>
                  </a:lnTo>
                  <a:lnTo>
                    <a:pt x="27103" y="494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g1071b84338e_0_35"/>
            <p:cNvSpPr/>
            <p:nvPr/>
          </p:nvSpPr>
          <p:spPr>
            <a:xfrm>
              <a:off x="9000262" y="5752925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0"/>
                  </a:moveTo>
                  <a:lnTo>
                    <a:pt x="0" y="5678"/>
                  </a:lnTo>
                  <a:lnTo>
                    <a:pt x="104" y="6167"/>
                  </a:lnTo>
                  <a:lnTo>
                    <a:pt x="27103" y="489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g1071b84338e_0_35"/>
            <p:cNvSpPr/>
            <p:nvPr/>
          </p:nvSpPr>
          <p:spPr>
            <a:xfrm>
              <a:off x="9027212" y="5881050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0"/>
                  </a:moveTo>
                  <a:lnTo>
                    <a:pt x="0" y="5677"/>
                  </a:lnTo>
                  <a:lnTo>
                    <a:pt x="104" y="6167"/>
                  </a:lnTo>
                  <a:lnTo>
                    <a:pt x="27103" y="489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g1071b84338e_0_35"/>
          <p:cNvGrpSpPr/>
          <p:nvPr/>
        </p:nvGrpSpPr>
        <p:grpSpPr>
          <a:xfrm>
            <a:off x="8925691" y="1845393"/>
            <a:ext cx="275977" cy="383237"/>
            <a:chOff x="7543337" y="3516903"/>
            <a:chExt cx="275977" cy="383237"/>
          </a:xfrm>
        </p:grpSpPr>
        <p:sp>
          <p:nvSpPr>
            <p:cNvPr id="3002" name="Google Shape;3002;g1071b84338e_0_35"/>
            <p:cNvSpPr/>
            <p:nvPr/>
          </p:nvSpPr>
          <p:spPr>
            <a:xfrm>
              <a:off x="7543337" y="3672067"/>
              <a:ext cx="212921" cy="228073"/>
            </a:xfrm>
            <a:custGeom>
              <a:rect b="b" l="l" r="r" t="t"/>
              <a:pathLst>
                <a:path extrusionOk="0" h="4561" w="4258">
                  <a:moveTo>
                    <a:pt x="1261" y="1"/>
                  </a:moveTo>
                  <a:lnTo>
                    <a:pt x="211" y="2173"/>
                  </a:lnTo>
                  <a:cubicBezTo>
                    <a:pt x="12" y="2587"/>
                    <a:pt x="0" y="3040"/>
                    <a:pt x="136" y="3446"/>
                  </a:cubicBezTo>
                  <a:cubicBezTo>
                    <a:pt x="279" y="3848"/>
                    <a:pt x="569" y="4195"/>
                    <a:pt x="983" y="4393"/>
                  </a:cubicBezTo>
                  <a:cubicBezTo>
                    <a:pt x="1217" y="4507"/>
                    <a:pt x="1464" y="4561"/>
                    <a:pt x="1708" y="4561"/>
                  </a:cubicBezTo>
                  <a:cubicBezTo>
                    <a:pt x="2326" y="4561"/>
                    <a:pt x="2918" y="4215"/>
                    <a:pt x="3203" y="3622"/>
                  </a:cubicBezTo>
                  <a:lnTo>
                    <a:pt x="4258" y="1449"/>
                  </a:lnTo>
                  <a:cubicBezTo>
                    <a:pt x="3454" y="638"/>
                    <a:pt x="2400" y="124"/>
                    <a:pt x="1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g1071b84338e_0_35"/>
            <p:cNvSpPr/>
            <p:nvPr/>
          </p:nvSpPr>
          <p:spPr>
            <a:xfrm>
              <a:off x="7606393" y="3516903"/>
              <a:ext cx="212921" cy="227673"/>
            </a:xfrm>
            <a:custGeom>
              <a:rect b="b" l="l" r="r" t="t"/>
              <a:pathLst>
                <a:path extrusionOk="0" h="4553" w="4258">
                  <a:moveTo>
                    <a:pt x="2535" y="0"/>
                  </a:moveTo>
                  <a:cubicBezTo>
                    <a:pt x="1906" y="20"/>
                    <a:pt x="1310" y="402"/>
                    <a:pt x="1019" y="999"/>
                  </a:cubicBezTo>
                  <a:lnTo>
                    <a:pt x="0" y="3104"/>
                  </a:lnTo>
                  <a:lnTo>
                    <a:pt x="2997" y="4552"/>
                  </a:lnTo>
                  <a:lnTo>
                    <a:pt x="4047" y="2380"/>
                  </a:lnTo>
                  <a:cubicBezTo>
                    <a:pt x="4246" y="1966"/>
                    <a:pt x="4257" y="1512"/>
                    <a:pt x="4123" y="1110"/>
                  </a:cubicBezTo>
                  <a:cubicBezTo>
                    <a:pt x="4083" y="1007"/>
                    <a:pt x="4035" y="904"/>
                    <a:pt x="3980" y="808"/>
                  </a:cubicBezTo>
                  <a:cubicBezTo>
                    <a:pt x="3959" y="776"/>
                    <a:pt x="3936" y="748"/>
                    <a:pt x="3916" y="720"/>
                  </a:cubicBezTo>
                  <a:cubicBezTo>
                    <a:pt x="3872" y="656"/>
                    <a:pt x="3828" y="597"/>
                    <a:pt x="3780" y="542"/>
                  </a:cubicBezTo>
                  <a:cubicBezTo>
                    <a:pt x="3748" y="509"/>
                    <a:pt x="3713" y="482"/>
                    <a:pt x="3681" y="450"/>
                  </a:cubicBezTo>
                  <a:cubicBezTo>
                    <a:pt x="3629" y="402"/>
                    <a:pt x="3581" y="355"/>
                    <a:pt x="3522" y="315"/>
                  </a:cubicBezTo>
                  <a:cubicBezTo>
                    <a:pt x="3486" y="287"/>
                    <a:pt x="3442" y="263"/>
                    <a:pt x="3398" y="239"/>
                  </a:cubicBezTo>
                  <a:cubicBezTo>
                    <a:pt x="3339" y="203"/>
                    <a:pt x="3279" y="168"/>
                    <a:pt x="3216" y="140"/>
                  </a:cubicBezTo>
                  <a:cubicBezTo>
                    <a:pt x="3168" y="116"/>
                    <a:pt x="3116" y="100"/>
                    <a:pt x="3064" y="84"/>
                  </a:cubicBezTo>
                  <a:cubicBezTo>
                    <a:pt x="3008" y="64"/>
                    <a:pt x="2953" y="48"/>
                    <a:pt x="2897" y="36"/>
                  </a:cubicBezTo>
                  <a:cubicBezTo>
                    <a:pt x="2858" y="28"/>
                    <a:pt x="2821" y="24"/>
                    <a:pt x="2782" y="17"/>
                  </a:cubicBezTo>
                  <a:cubicBezTo>
                    <a:pt x="2702" y="8"/>
                    <a:pt x="2623" y="0"/>
                    <a:pt x="2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g1071b84338e_0_35"/>
            <p:cNvSpPr/>
            <p:nvPr/>
          </p:nvSpPr>
          <p:spPr>
            <a:xfrm>
              <a:off x="7720003" y="3600810"/>
              <a:ext cx="63106" cy="96310"/>
            </a:xfrm>
            <a:custGeom>
              <a:rect b="b" l="l" r="r" t="t"/>
              <a:pathLst>
                <a:path extrusionOk="0" h="1926" w="1262">
                  <a:moveTo>
                    <a:pt x="974" y="1"/>
                  </a:moveTo>
                  <a:cubicBezTo>
                    <a:pt x="880" y="1"/>
                    <a:pt x="787" y="53"/>
                    <a:pt x="744" y="144"/>
                  </a:cubicBezTo>
                  <a:lnTo>
                    <a:pt x="60" y="1561"/>
                  </a:lnTo>
                  <a:cubicBezTo>
                    <a:pt x="0" y="1688"/>
                    <a:pt x="52" y="1839"/>
                    <a:pt x="180" y="1900"/>
                  </a:cubicBezTo>
                  <a:cubicBezTo>
                    <a:pt x="215" y="1917"/>
                    <a:pt x="252" y="1926"/>
                    <a:pt x="288" y="1926"/>
                  </a:cubicBezTo>
                  <a:cubicBezTo>
                    <a:pt x="381" y="1926"/>
                    <a:pt x="472" y="1872"/>
                    <a:pt x="518" y="1784"/>
                  </a:cubicBezTo>
                  <a:lnTo>
                    <a:pt x="1202" y="368"/>
                  </a:lnTo>
                  <a:cubicBezTo>
                    <a:pt x="1262" y="240"/>
                    <a:pt x="1210" y="89"/>
                    <a:pt x="1083" y="25"/>
                  </a:cubicBezTo>
                  <a:cubicBezTo>
                    <a:pt x="1048" y="8"/>
                    <a:pt x="1011" y="1"/>
                    <a:pt x="97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g1071b84338e_0_35"/>
            <p:cNvSpPr/>
            <p:nvPr/>
          </p:nvSpPr>
          <p:spPr>
            <a:xfrm>
              <a:off x="7678649" y="3756875"/>
              <a:ext cx="29053" cy="25503"/>
            </a:xfrm>
            <a:custGeom>
              <a:rect b="b" l="l" r="r" t="t"/>
              <a:pathLst>
                <a:path extrusionOk="0" h="510" w="581">
                  <a:moveTo>
                    <a:pt x="290" y="1"/>
                  </a:moveTo>
                  <a:cubicBezTo>
                    <a:pt x="196" y="1"/>
                    <a:pt x="106" y="55"/>
                    <a:pt x="63" y="143"/>
                  </a:cubicBezTo>
                  <a:cubicBezTo>
                    <a:pt x="0" y="270"/>
                    <a:pt x="56" y="422"/>
                    <a:pt x="179" y="485"/>
                  </a:cubicBezTo>
                  <a:cubicBezTo>
                    <a:pt x="215" y="502"/>
                    <a:pt x="252" y="510"/>
                    <a:pt x="290" y="510"/>
                  </a:cubicBezTo>
                  <a:cubicBezTo>
                    <a:pt x="384" y="510"/>
                    <a:pt x="475" y="457"/>
                    <a:pt x="521" y="366"/>
                  </a:cubicBezTo>
                  <a:cubicBezTo>
                    <a:pt x="581" y="239"/>
                    <a:pt x="529" y="88"/>
                    <a:pt x="401" y="28"/>
                  </a:cubicBezTo>
                  <a:cubicBezTo>
                    <a:pt x="365" y="9"/>
                    <a:pt x="327" y="1"/>
                    <a:pt x="29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6" name="Google Shape;3006;g1071b84338e_0_35"/>
          <p:cNvGrpSpPr/>
          <p:nvPr/>
        </p:nvGrpSpPr>
        <p:grpSpPr>
          <a:xfrm>
            <a:off x="2614036" y="5523587"/>
            <a:ext cx="2659300" cy="1677184"/>
            <a:chOff x="5715937" y="4478268"/>
            <a:chExt cx="2659300" cy="1677184"/>
          </a:xfrm>
        </p:grpSpPr>
        <p:sp>
          <p:nvSpPr>
            <p:cNvPr id="3007" name="Google Shape;3007;g1071b84338e_0_35"/>
            <p:cNvSpPr/>
            <p:nvPr/>
          </p:nvSpPr>
          <p:spPr>
            <a:xfrm>
              <a:off x="8195897" y="5227175"/>
              <a:ext cx="179340" cy="179369"/>
            </a:xfrm>
            <a:custGeom>
              <a:rect b="b" l="l" r="r" t="t"/>
              <a:pathLst>
                <a:path extrusionOk="0" h="6220" w="6219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5" y="6220"/>
                  </a:lnTo>
                  <a:lnTo>
                    <a:pt x="3875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5" y="2344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g1071b84338e_0_35"/>
            <p:cNvSpPr/>
            <p:nvPr/>
          </p:nvSpPr>
          <p:spPr>
            <a:xfrm>
              <a:off x="6955917" y="5227175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g1071b84338e_0_35"/>
            <p:cNvSpPr/>
            <p:nvPr/>
          </p:nvSpPr>
          <p:spPr>
            <a:xfrm>
              <a:off x="7369215" y="5227175"/>
              <a:ext cx="179456" cy="179369"/>
            </a:xfrm>
            <a:custGeom>
              <a:rect b="b" l="l" r="r" t="t"/>
              <a:pathLst>
                <a:path extrusionOk="0" h="6220" w="6223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9" y="6220"/>
                  </a:lnTo>
                  <a:lnTo>
                    <a:pt x="3879" y="3876"/>
                  </a:lnTo>
                  <a:lnTo>
                    <a:pt x="6222" y="3876"/>
                  </a:lnTo>
                  <a:lnTo>
                    <a:pt x="6222" y="2344"/>
                  </a:lnTo>
                  <a:lnTo>
                    <a:pt x="3879" y="2344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g1071b84338e_0_35"/>
            <p:cNvSpPr/>
            <p:nvPr/>
          </p:nvSpPr>
          <p:spPr>
            <a:xfrm>
              <a:off x="7782599" y="5227175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3" y="0"/>
                  </a:moveTo>
                  <a:lnTo>
                    <a:pt x="2343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3" y="3876"/>
                  </a:lnTo>
                  <a:lnTo>
                    <a:pt x="2343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g1071b84338e_0_35"/>
            <p:cNvSpPr/>
            <p:nvPr/>
          </p:nvSpPr>
          <p:spPr>
            <a:xfrm>
              <a:off x="5715937" y="5227175"/>
              <a:ext cx="179485" cy="179369"/>
            </a:xfrm>
            <a:custGeom>
              <a:rect b="b" l="l" r="r" t="t"/>
              <a:pathLst>
                <a:path extrusionOk="0" h="6220" w="6224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81" y="6220"/>
                  </a:lnTo>
                  <a:lnTo>
                    <a:pt x="3881" y="3876"/>
                  </a:lnTo>
                  <a:lnTo>
                    <a:pt x="6224" y="3876"/>
                  </a:lnTo>
                  <a:lnTo>
                    <a:pt x="6224" y="2344"/>
                  </a:lnTo>
                  <a:lnTo>
                    <a:pt x="3881" y="2344"/>
                  </a:lnTo>
                  <a:lnTo>
                    <a:pt x="3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g1071b84338e_0_35"/>
            <p:cNvSpPr/>
            <p:nvPr/>
          </p:nvSpPr>
          <p:spPr>
            <a:xfrm>
              <a:off x="6129350" y="5227175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0" y="0"/>
                  </a:moveTo>
                  <a:lnTo>
                    <a:pt x="2340" y="2344"/>
                  </a:lnTo>
                  <a:lnTo>
                    <a:pt x="1" y="2344"/>
                  </a:lnTo>
                  <a:lnTo>
                    <a:pt x="1" y="3876"/>
                  </a:lnTo>
                  <a:lnTo>
                    <a:pt x="2340" y="3876"/>
                  </a:lnTo>
                  <a:lnTo>
                    <a:pt x="2340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g1071b84338e_0_35"/>
            <p:cNvSpPr/>
            <p:nvPr/>
          </p:nvSpPr>
          <p:spPr>
            <a:xfrm>
              <a:off x="6542619" y="5227175"/>
              <a:ext cx="179398" cy="179369"/>
            </a:xfrm>
            <a:custGeom>
              <a:rect b="b" l="l" r="r" t="t"/>
              <a:pathLst>
                <a:path extrusionOk="0" h="6220" w="6221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20" y="3876"/>
                  </a:lnTo>
                  <a:lnTo>
                    <a:pt x="6220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g1071b84338e_0_35"/>
            <p:cNvSpPr/>
            <p:nvPr/>
          </p:nvSpPr>
          <p:spPr>
            <a:xfrm>
              <a:off x="6955917" y="4478268"/>
              <a:ext cx="179369" cy="179398"/>
            </a:xfrm>
            <a:custGeom>
              <a:rect b="b" l="l" r="r" t="t"/>
              <a:pathLst>
                <a:path extrusionOk="0" h="6221" w="6220">
                  <a:moveTo>
                    <a:pt x="2344" y="1"/>
                  </a:moveTo>
                  <a:lnTo>
                    <a:pt x="2344" y="2345"/>
                  </a:lnTo>
                  <a:lnTo>
                    <a:pt x="0" y="2345"/>
                  </a:lnTo>
                  <a:lnTo>
                    <a:pt x="0" y="3877"/>
                  </a:lnTo>
                  <a:lnTo>
                    <a:pt x="2344" y="3877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19" y="3877"/>
                  </a:lnTo>
                  <a:lnTo>
                    <a:pt x="6219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g1071b84338e_0_35"/>
            <p:cNvSpPr/>
            <p:nvPr/>
          </p:nvSpPr>
          <p:spPr>
            <a:xfrm>
              <a:off x="7369215" y="4478268"/>
              <a:ext cx="179456" cy="179398"/>
            </a:xfrm>
            <a:custGeom>
              <a:rect b="b" l="l" r="r" t="t"/>
              <a:pathLst>
                <a:path extrusionOk="0" h="6221" w="6223">
                  <a:moveTo>
                    <a:pt x="2344" y="1"/>
                  </a:moveTo>
                  <a:lnTo>
                    <a:pt x="2344" y="2345"/>
                  </a:lnTo>
                  <a:lnTo>
                    <a:pt x="0" y="2345"/>
                  </a:lnTo>
                  <a:lnTo>
                    <a:pt x="0" y="3877"/>
                  </a:lnTo>
                  <a:lnTo>
                    <a:pt x="2344" y="3877"/>
                  </a:lnTo>
                  <a:lnTo>
                    <a:pt x="2344" y="6220"/>
                  </a:lnTo>
                  <a:lnTo>
                    <a:pt x="3879" y="6220"/>
                  </a:lnTo>
                  <a:lnTo>
                    <a:pt x="3879" y="3877"/>
                  </a:lnTo>
                  <a:lnTo>
                    <a:pt x="6222" y="3877"/>
                  </a:lnTo>
                  <a:lnTo>
                    <a:pt x="6222" y="2345"/>
                  </a:lnTo>
                  <a:lnTo>
                    <a:pt x="3879" y="2345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g1071b84338e_0_35"/>
            <p:cNvSpPr/>
            <p:nvPr/>
          </p:nvSpPr>
          <p:spPr>
            <a:xfrm>
              <a:off x="7782599" y="4478268"/>
              <a:ext cx="179369" cy="179398"/>
            </a:xfrm>
            <a:custGeom>
              <a:rect b="b" l="l" r="r" t="t"/>
              <a:pathLst>
                <a:path extrusionOk="0" h="6221" w="6220">
                  <a:moveTo>
                    <a:pt x="2343" y="1"/>
                  </a:moveTo>
                  <a:lnTo>
                    <a:pt x="2343" y="2345"/>
                  </a:lnTo>
                  <a:lnTo>
                    <a:pt x="0" y="2345"/>
                  </a:lnTo>
                  <a:lnTo>
                    <a:pt x="0" y="3877"/>
                  </a:lnTo>
                  <a:lnTo>
                    <a:pt x="2343" y="3877"/>
                  </a:lnTo>
                  <a:lnTo>
                    <a:pt x="2343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19" y="3877"/>
                  </a:lnTo>
                  <a:lnTo>
                    <a:pt x="6219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g1071b84338e_0_35"/>
            <p:cNvSpPr/>
            <p:nvPr/>
          </p:nvSpPr>
          <p:spPr>
            <a:xfrm>
              <a:off x="6129350" y="4478268"/>
              <a:ext cx="179369" cy="179398"/>
            </a:xfrm>
            <a:custGeom>
              <a:rect b="b" l="l" r="r" t="t"/>
              <a:pathLst>
                <a:path extrusionOk="0" h="6221" w="6220">
                  <a:moveTo>
                    <a:pt x="2340" y="1"/>
                  </a:moveTo>
                  <a:lnTo>
                    <a:pt x="2340" y="2345"/>
                  </a:lnTo>
                  <a:lnTo>
                    <a:pt x="1" y="2345"/>
                  </a:lnTo>
                  <a:lnTo>
                    <a:pt x="1" y="3877"/>
                  </a:lnTo>
                  <a:lnTo>
                    <a:pt x="2340" y="3877"/>
                  </a:lnTo>
                  <a:lnTo>
                    <a:pt x="2340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19" y="3877"/>
                  </a:lnTo>
                  <a:lnTo>
                    <a:pt x="6219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g1071b84338e_0_35"/>
            <p:cNvSpPr/>
            <p:nvPr/>
          </p:nvSpPr>
          <p:spPr>
            <a:xfrm>
              <a:off x="6542619" y="4478268"/>
              <a:ext cx="179398" cy="179398"/>
            </a:xfrm>
            <a:custGeom>
              <a:rect b="b" l="l" r="r" t="t"/>
              <a:pathLst>
                <a:path extrusionOk="0" h="6221" w="6221">
                  <a:moveTo>
                    <a:pt x="2344" y="1"/>
                  </a:moveTo>
                  <a:lnTo>
                    <a:pt x="2344" y="2345"/>
                  </a:lnTo>
                  <a:lnTo>
                    <a:pt x="1" y="2345"/>
                  </a:lnTo>
                  <a:lnTo>
                    <a:pt x="1" y="3877"/>
                  </a:lnTo>
                  <a:lnTo>
                    <a:pt x="2344" y="3877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20" y="3877"/>
                  </a:lnTo>
                  <a:lnTo>
                    <a:pt x="6220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g1071b84338e_0_35"/>
            <p:cNvSpPr/>
            <p:nvPr/>
          </p:nvSpPr>
          <p:spPr>
            <a:xfrm>
              <a:off x="6955917" y="5976083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4" y="0"/>
                  </a:moveTo>
                  <a:lnTo>
                    <a:pt x="2344" y="2343"/>
                  </a:lnTo>
                  <a:lnTo>
                    <a:pt x="0" y="2343"/>
                  </a:lnTo>
                  <a:lnTo>
                    <a:pt x="0" y="3875"/>
                  </a:lnTo>
                  <a:lnTo>
                    <a:pt x="2344" y="3875"/>
                  </a:lnTo>
                  <a:lnTo>
                    <a:pt x="2344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19" y="3875"/>
                  </a:lnTo>
                  <a:lnTo>
                    <a:pt x="6219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g1071b84338e_0_35"/>
            <p:cNvSpPr/>
            <p:nvPr/>
          </p:nvSpPr>
          <p:spPr>
            <a:xfrm>
              <a:off x="7369215" y="5976083"/>
              <a:ext cx="179456" cy="179369"/>
            </a:xfrm>
            <a:custGeom>
              <a:rect b="b" l="l" r="r" t="t"/>
              <a:pathLst>
                <a:path extrusionOk="0" h="6220" w="6223">
                  <a:moveTo>
                    <a:pt x="2344" y="0"/>
                  </a:moveTo>
                  <a:lnTo>
                    <a:pt x="2344" y="2343"/>
                  </a:lnTo>
                  <a:lnTo>
                    <a:pt x="0" y="2343"/>
                  </a:lnTo>
                  <a:lnTo>
                    <a:pt x="0" y="3875"/>
                  </a:lnTo>
                  <a:lnTo>
                    <a:pt x="2344" y="3875"/>
                  </a:lnTo>
                  <a:lnTo>
                    <a:pt x="2344" y="6219"/>
                  </a:lnTo>
                  <a:lnTo>
                    <a:pt x="3879" y="6219"/>
                  </a:lnTo>
                  <a:lnTo>
                    <a:pt x="3879" y="3875"/>
                  </a:lnTo>
                  <a:lnTo>
                    <a:pt x="6222" y="3875"/>
                  </a:lnTo>
                  <a:lnTo>
                    <a:pt x="6222" y="2343"/>
                  </a:lnTo>
                  <a:lnTo>
                    <a:pt x="3879" y="2343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g1071b84338e_0_35"/>
            <p:cNvSpPr/>
            <p:nvPr/>
          </p:nvSpPr>
          <p:spPr>
            <a:xfrm>
              <a:off x="7782599" y="5976083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3" y="0"/>
                  </a:moveTo>
                  <a:lnTo>
                    <a:pt x="2343" y="2343"/>
                  </a:lnTo>
                  <a:lnTo>
                    <a:pt x="0" y="2343"/>
                  </a:lnTo>
                  <a:lnTo>
                    <a:pt x="0" y="3875"/>
                  </a:lnTo>
                  <a:lnTo>
                    <a:pt x="2343" y="3875"/>
                  </a:lnTo>
                  <a:lnTo>
                    <a:pt x="2343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19" y="3875"/>
                  </a:lnTo>
                  <a:lnTo>
                    <a:pt x="6219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g1071b84338e_0_35"/>
            <p:cNvSpPr/>
            <p:nvPr/>
          </p:nvSpPr>
          <p:spPr>
            <a:xfrm>
              <a:off x="6129350" y="5976083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0" y="0"/>
                  </a:moveTo>
                  <a:lnTo>
                    <a:pt x="2340" y="2343"/>
                  </a:lnTo>
                  <a:lnTo>
                    <a:pt x="1" y="2343"/>
                  </a:lnTo>
                  <a:lnTo>
                    <a:pt x="1" y="3875"/>
                  </a:lnTo>
                  <a:lnTo>
                    <a:pt x="2340" y="3875"/>
                  </a:lnTo>
                  <a:lnTo>
                    <a:pt x="2340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19" y="3875"/>
                  </a:lnTo>
                  <a:lnTo>
                    <a:pt x="6219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g1071b84338e_0_35"/>
            <p:cNvSpPr/>
            <p:nvPr/>
          </p:nvSpPr>
          <p:spPr>
            <a:xfrm>
              <a:off x="6542619" y="5976083"/>
              <a:ext cx="179398" cy="179369"/>
            </a:xfrm>
            <a:custGeom>
              <a:rect b="b" l="l" r="r" t="t"/>
              <a:pathLst>
                <a:path extrusionOk="0" h="6220" w="6221">
                  <a:moveTo>
                    <a:pt x="2344" y="0"/>
                  </a:moveTo>
                  <a:lnTo>
                    <a:pt x="2344" y="2343"/>
                  </a:lnTo>
                  <a:lnTo>
                    <a:pt x="1" y="2343"/>
                  </a:lnTo>
                  <a:lnTo>
                    <a:pt x="1" y="3875"/>
                  </a:lnTo>
                  <a:lnTo>
                    <a:pt x="2344" y="3875"/>
                  </a:lnTo>
                  <a:lnTo>
                    <a:pt x="2344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20" y="3875"/>
                  </a:lnTo>
                  <a:lnTo>
                    <a:pt x="6220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g1071b84338e_0_35"/>
            <p:cNvSpPr/>
            <p:nvPr/>
          </p:nvSpPr>
          <p:spPr>
            <a:xfrm>
              <a:off x="7162566" y="4852664"/>
              <a:ext cx="179456" cy="179485"/>
            </a:xfrm>
            <a:custGeom>
              <a:rect b="b" l="l" r="r" t="t"/>
              <a:pathLst>
                <a:path extrusionOk="0" h="6224" w="6223">
                  <a:moveTo>
                    <a:pt x="2344" y="1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79" y="6224"/>
                  </a:lnTo>
                  <a:lnTo>
                    <a:pt x="3879" y="3881"/>
                  </a:lnTo>
                  <a:lnTo>
                    <a:pt x="6223" y="3881"/>
                  </a:lnTo>
                  <a:lnTo>
                    <a:pt x="6223" y="2344"/>
                  </a:lnTo>
                  <a:lnTo>
                    <a:pt x="3879" y="2344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g1071b84338e_0_35"/>
            <p:cNvSpPr/>
            <p:nvPr/>
          </p:nvSpPr>
          <p:spPr>
            <a:xfrm>
              <a:off x="7575835" y="4852664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4" y="1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80" y="6224"/>
                  </a:lnTo>
                  <a:lnTo>
                    <a:pt x="3880" y="3881"/>
                  </a:lnTo>
                  <a:lnTo>
                    <a:pt x="6224" y="3881"/>
                  </a:lnTo>
                  <a:lnTo>
                    <a:pt x="6224" y="2344"/>
                  </a:lnTo>
                  <a:lnTo>
                    <a:pt x="3880" y="2344"/>
                  </a:lnTo>
                  <a:lnTo>
                    <a:pt x="38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g1071b84338e_0_35"/>
            <p:cNvSpPr/>
            <p:nvPr/>
          </p:nvSpPr>
          <p:spPr>
            <a:xfrm>
              <a:off x="7989219" y="4852664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5" y="1"/>
                  </a:moveTo>
                  <a:lnTo>
                    <a:pt x="2345" y="2344"/>
                  </a:lnTo>
                  <a:lnTo>
                    <a:pt x="1" y="2344"/>
                  </a:lnTo>
                  <a:lnTo>
                    <a:pt x="1" y="3881"/>
                  </a:lnTo>
                  <a:lnTo>
                    <a:pt x="2345" y="3881"/>
                  </a:lnTo>
                  <a:lnTo>
                    <a:pt x="2345" y="6224"/>
                  </a:lnTo>
                  <a:lnTo>
                    <a:pt x="3877" y="6224"/>
                  </a:lnTo>
                  <a:lnTo>
                    <a:pt x="3877" y="3881"/>
                  </a:lnTo>
                  <a:lnTo>
                    <a:pt x="6220" y="3881"/>
                  </a:lnTo>
                  <a:lnTo>
                    <a:pt x="6220" y="2344"/>
                  </a:lnTo>
                  <a:lnTo>
                    <a:pt x="3877" y="2344"/>
                  </a:lnTo>
                  <a:lnTo>
                    <a:pt x="38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g1071b84338e_0_35"/>
            <p:cNvSpPr/>
            <p:nvPr/>
          </p:nvSpPr>
          <p:spPr>
            <a:xfrm>
              <a:off x="5922586" y="4852664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5" y="1"/>
                  </a:moveTo>
                  <a:lnTo>
                    <a:pt x="2345" y="2344"/>
                  </a:lnTo>
                  <a:lnTo>
                    <a:pt x="0" y="2344"/>
                  </a:lnTo>
                  <a:lnTo>
                    <a:pt x="0" y="3881"/>
                  </a:lnTo>
                  <a:lnTo>
                    <a:pt x="2345" y="3881"/>
                  </a:lnTo>
                  <a:lnTo>
                    <a:pt x="2345" y="6224"/>
                  </a:lnTo>
                  <a:lnTo>
                    <a:pt x="3880" y="6224"/>
                  </a:lnTo>
                  <a:lnTo>
                    <a:pt x="3880" y="3881"/>
                  </a:lnTo>
                  <a:lnTo>
                    <a:pt x="6223" y="3881"/>
                  </a:lnTo>
                  <a:lnTo>
                    <a:pt x="6223" y="2344"/>
                  </a:lnTo>
                  <a:lnTo>
                    <a:pt x="3880" y="2344"/>
                  </a:lnTo>
                  <a:lnTo>
                    <a:pt x="38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g1071b84338e_0_35"/>
            <p:cNvSpPr/>
            <p:nvPr/>
          </p:nvSpPr>
          <p:spPr>
            <a:xfrm>
              <a:off x="6335999" y="4852664"/>
              <a:ext cx="179340" cy="179485"/>
            </a:xfrm>
            <a:custGeom>
              <a:rect b="b" l="l" r="r" t="t"/>
              <a:pathLst>
                <a:path extrusionOk="0" h="6224" w="6219">
                  <a:moveTo>
                    <a:pt x="2344" y="1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75" y="6224"/>
                  </a:lnTo>
                  <a:lnTo>
                    <a:pt x="3875" y="3881"/>
                  </a:lnTo>
                  <a:lnTo>
                    <a:pt x="6219" y="3881"/>
                  </a:lnTo>
                  <a:lnTo>
                    <a:pt x="6219" y="2344"/>
                  </a:lnTo>
                  <a:lnTo>
                    <a:pt x="3875" y="2344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g1071b84338e_0_35"/>
            <p:cNvSpPr/>
            <p:nvPr/>
          </p:nvSpPr>
          <p:spPr>
            <a:xfrm>
              <a:off x="6749268" y="4852664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4" y="1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76" y="6224"/>
                  </a:lnTo>
                  <a:lnTo>
                    <a:pt x="3876" y="3881"/>
                  </a:lnTo>
                  <a:lnTo>
                    <a:pt x="6220" y="3881"/>
                  </a:lnTo>
                  <a:lnTo>
                    <a:pt x="6220" y="2344"/>
                  </a:lnTo>
                  <a:lnTo>
                    <a:pt x="3876" y="2344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g1071b84338e_0_35"/>
            <p:cNvSpPr/>
            <p:nvPr/>
          </p:nvSpPr>
          <p:spPr>
            <a:xfrm>
              <a:off x="7162566" y="5601571"/>
              <a:ext cx="179456" cy="179485"/>
            </a:xfrm>
            <a:custGeom>
              <a:rect b="b" l="l" r="r" t="t"/>
              <a:pathLst>
                <a:path extrusionOk="0" h="6224" w="6223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79" y="6223"/>
                  </a:lnTo>
                  <a:lnTo>
                    <a:pt x="3879" y="3880"/>
                  </a:lnTo>
                  <a:lnTo>
                    <a:pt x="6223" y="3880"/>
                  </a:lnTo>
                  <a:lnTo>
                    <a:pt x="6223" y="2344"/>
                  </a:lnTo>
                  <a:lnTo>
                    <a:pt x="3879" y="2344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g1071b84338e_0_35"/>
            <p:cNvSpPr/>
            <p:nvPr/>
          </p:nvSpPr>
          <p:spPr>
            <a:xfrm>
              <a:off x="7575835" y="5601571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80" y="6223"/>
                  </a:lnTo>
                  <a:lnTo>
                    <a:pt x="3880" y="3880"/>
                  </a:lnTo>
                  <a:lnTo>
                    <a:pt x="6224" y="3880"/>
                  </a:lnTo>
                  <a:lnTo>
                    <a:pt x="6224" y="2344"/>
                  </a:lnTo>
                  <a:lnTo>
                    <a:pt x="3880" y="2344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g1071b84338e_0_35"/>
            <p:cNvSpPr/>
            <p:nvPr/>
          </p:nvSpPr>
          <p:spPr>
            <a:xfrm>
              <a:off x="7989219" y="5601571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5" y="0"/>
                  </a:moveTo>
                  <a:lnTo>
                    <a:pt x="2345" y="2344"/>
                  </a:lnTo>
                  <a:lnTo>
                    <a:pt x="1" y="2344"/>
                  </a:lnTo>
                  <a:lnTo>
                    <a:pt x="1" y="3880"/>
                  </a:lnTo>
                  <a:lnTo>
                    <a:pt x="2345" y="3880"/>
                  </a:lnTo>
                  <a:lnTo>
                    <a:pt x="2345" y="6223"/>
                  </a:lnTo>
                  <a:lnTo>
                    <a:pt x="3877" y="6223"/>
                  </a:lnTo>
                  <a:lnTo>
                    <a:pt x="3877" y="3880"/>
                  </a:lnTo>
                  <a:lnTo>
                    <a:pt x="6220" y="3880"/>
                  </a:lnTo>
                  <a:lnTo>
                    <a:pt x="6220" y="2344"/>
                  </a:lnTo>
                  <a:lnTo>
                    <a:pt x="3877" y="2344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g1071b84338e_0_35"/>
            <p:cNvSpPr/>
            <p:nvPr/>
          </p:nvSpPr>
          <p:spPr>
            <a:xfrm>
              <a:off x="5922586" y="5601571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5" y="0"/>
                  </a:moveTo>
                  <a:lnTo>
                    <a:pt x="2345" y="2344"/>
                  </a:lnTo>
                  <a:lnTo>
                    <a:pt x="0" y="2344"/>
                  </a:lnTo>
                  <a:lnTo>
                    <a:pt x="0" y="3880"/>
                  </a:lnTo>
                  <a:lnTo>
                    <a:pt x="2345" y="3880"/>
                  </a:lnTo>
                  <a:lnTo>
                    <a:pt x="2345" y="6223"/>
                  </a:lnTo>
                  <a:lnTo>
                    <a:pt x="3880" y="6223"/>
                  </a:lnTo>
                  <a:lnTo>
                    <a:pt x="3880" y="3880"/>
                  </a:lnTo>
                  <a:lnTo>
                    <a:pt x="6223" y="3880"/>
                  </a:lnTo>
                  <a:lnTo>
                    <a:pt x="6223" y="2344"/>
                  </a:lnTo>
                  <a:lnTo>
                    <a:pt x="3880" y="2344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g1071b84338e_0_35"/>
            <p:cNvSpPr/>
            <p:nvPr/>
          </p:nvSpPr>
          <p:spPr>
            <a:xfrm>
              <a:off x="6335999" y="5601571"/>
              <a:ext cx="179340" cy="179485"/>
            </a:xfrm>
            <a:custGeom>
              <a:rect b="b" l="l" r="r" t="t"/>
              <a:pathLst>
                <a:path extrusionOk="0" h="6224" w="6219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75" y="6223"/>
                  </a:lnTo>
                  <a:lnTo>
                    <a:pt x="3875" y="3880"/>
                  </a:lnTo>
                  <a:lnTo>
                    <a:pt x="6219" y="3880"/>
                  </a:lnTo>
                  <a:lnTo>
                    <a:pt x="6219" y="2344"/>
                  </a:lnTo>
                  <a:lnTo>
                    <a:pt x="3875" y="2344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g1071b84338e_0_35"/>
            <p:cNvSpPr/>
            <p:nvPr/>
          </p:nvSpPr>
          <p:spPr>
            <a:xfrm>
              <a:off x="6749268" y="5601571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76" y="6223"/>
                  </a:lnTo>
                  <a:lnTo>
                    <a:pt x="3876" y="3880"/>
                  </a:lnTo>
                  <a:lnTo>
                    <a:pt x="6220" y="3880"/>
                  </a:lnTo>
                  <a:lnTo>
                    <a:pt x="6220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6" name="Google Shape;3036;g1071b84338e_0_35"/>
          <p:cNvSpPr txBox="1"/>
          <p:nvPr/>
        </p:nvSpPr>
        <p:spPr>
          <a:xfrm>
            <a:off x="169321" y="1217681"/>
            <a:ext cx="2169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Red muscle fibers have a lot of blood vessels and mitochondria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7" name="Google Shape;3037;g1071b84338e_0_35"/>
          <p:cNvGrpSpPr/>
          <p:nvPr/>
        </p:nvGrpSpPr>
        <p:grpSpPr>
          <a:xfrm>
            <a:off x="119754" y="663100"/>
            <a:ext cx="251514" cy="251514"/>
            <a:chOff x="2840734" y="5254864"/>
            <a:chExt cx="180633" cy="180633"/>
          </a:xfrm>
        </p:grpSpPr>
        <p:sp>
          <p:nvSpPr>
            <p:cNvPr id="3038" name="Google Shape;3038;g1071b84338e_0_35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g1071b84338e_0_35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g1071b84338e_0_35"/>
          <p:cNvSpPr txBox="1"/>
          <p:nvPr/>
        </p:nvSpPr>
        <p:spPr>
          <a:xfrm>
            <a:off x="7653375" y="5863550"/>
            <a:ext cx="19152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Myoglobin: 🛑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Store o2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Have 1 subunit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1" name="Google Shape;3041;g1071b84338e_0_35"/>
          <p:cNvSpPr txBox="1"/>
          <p:nvPr/>
        </p:nvSpPr>
        <p:spPr>
          <a:xfrm>
            <a:off x="5733339" y="6055000"/>
            <a:ext cx="21783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Hemoglobin:🛑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transport o2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Have 4 subunits 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42" name="Google Shape;3042;g1071b84338e_0_35"/>
          <p:cNvGrpSpPr/>
          <p:nvPr/>
        </p:nvGrpSpPr>
        <p:grpSpPr>
          <a:xfrm>
            <a:off x="119740" y="2630155"/>
            <a:ext cx="6770404" cy="2503146"/>
            <a:chOff x="998425" y="1182125"/>
            <a:chExt cx="1065400" cy="199500"/>
          </a:xfrm>
        </p:grpSpPr>
        <p:sp>
          <p:nvSpPr>
            <p:cNvPr id="3043" name="Google Shape;3043;g1071b84338e_0_35"/>
            <p:cNvSpPr/>
            <p:nvPr/>
          </p:nvSpPr>
          <p:spPr>
            <a:xfrm>
              <a:off x="998425" y="1182125"/>
              <a:ext cx="1065400" cy="199500"/>
            </a:xfrm>
            <a:custGeom>
              <a:rect b="b" l="l" r="r" t="t"/>
              <a:pathLst>
                <a:path extrusionOk="0" h="7980" w="42616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g1071b84338e_0_35"/>
            <p:cNvSpPr/>
            <p:nvPr/>
          </p:nvSpPr>
          <p:spPr>
            <a:xfrm>
              <a:off x="1017174" y="1194790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Suitable for: </a:t>
              </a:r>
              <a:r>
                <a:rPr b="0" i="0" lang="en" sz="11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prolonged</a:t>
              </a: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muscle activity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g1071b84338e_0_35"/>
            <p:cNvSpPr/>
            <p:nvPr/>
          </p:nvSpPr>
          <p:spPr>
            <a:xfrm>
              <a:off x="1303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</a:t>
              </a: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color due to myoglobin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g1071b84338e_0_35"/>
            <p:cNvSpPr/>
            <p:nvPr/>
          </p:nvSpPr>
          <p:spPr>
            <a:xfrm>
              <a:off x="1589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Obtain ATP mainly from: </a:t>
              </a:r>
              <a:r>
                <a:rPr b="0" i="0" lang="en" sz="1100" u="none" cap="none" strike="noStrike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anaerobic glycolysis</a:t>
              </a:r>
              <a:endParaRPr b="0" i="0" sz="11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47" name="Google Shape;3047;g1071b84338e_0_35"/>
            <p:cNvSpPr/>
            <p:nvPr/>
          </p:nvSpPr>
          <p:spPr>
            <a:xfrm>
              <a:off x="1875200" y="1193175"/>
              <a:ext cx="177525" cy="177500"/>
            </a:xfrm>
            <a:custGeom>
              <a:rect b="b" l="l" r="r" t="t"/>
              <a:pathLst>
                <a:path extrusionOk="0" h="7100" w="7101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8" name="Google Shape;3048;g1071b84338e_0_35"/>
          <p:cNvGrpSpPr/>
          <p:nvPr/>
        </p:nvGrpSpPr>
        <p:grpSpPr>
          <a:xfrm>
            <a:off x="3763826" y="2630155"/>
            <a:ext cx="6770404" cy="2503146"/>
            <a:chOff x="998425" y="1182125"/>
            <a:chExt cx="1065400" cy="199500"/>
          </a:xfrm>
        </p:grpSpPr>
        <p:sp>
          <p:nvSpPr>
            <p:cNvPr id="3049" name="Google Shape;3049;g1071b84338e_0_35"/>
            <p:cNvSpPr/>
            <p:nvPr/>
          </p:nvSpPr>
          <p:spPr>
            <a:xfrm>
              <a:off x="998425" y="1182125"/>
              <a:ext cx="1065400" cy="199500"/>
            </a:xfrm>
            <a:custGeom>
              <a:rect b="b" l="l" r="r" t="t"/>
              <a:pathLst>
                <a:path extrusionOk="0" h="7980" w="42616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g1071b84338e_0_35"/>
            <p:cNvSpPr/>
            <p:nvPr/>
          </p:nvSpPr>
          <p:spPr>
            <a:xfrm>
              <a:off x="1017174" y="1194790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Metabolism: </a:t>
              </a:r>
              <a:endPara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Mainly </a:t>
              </a:r>
              <a:r>
                <a:rPr b="0" i="0" lang="en" sz="11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Aerobic</a:t>
              </a: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Depends on</a:t>
              </a:r>
              <a:endPara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adequate supply of o2</a:t>
              </a:r>
              <a:endPara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g1071b84338e_0_35"/>
            <p:cNvSpPr/>
            <p:nvPr/>
          </p:nvSpPr>
          <p:spPr>
            <a:xfrm>
              <a:off x="1303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Myoglobin: </a:t>
              </a:r>
              <a:endPara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</a:t>
              </a:r>
              <a:r>
                <a:rPr b="0" i="0" lang="en" sz="11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Higher</a:t>
              </a: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O2 affinity than hemoglobin.</a:t>
              </a:r>
              <a:endPara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- Releases O2 when  its level drops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g1071b84338e_0_35"/>
            <p:cNvSpPr/>
            <p:nvPr/>
          </p:nvSpPr>
          <p:spPr>
            <a:xfrm>
              <a:off x="1589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Obtain ATP mainly from</a:t>
              </a:r>
              <a:r>
                <a:rPr lang="en" sz="1100">
                  <a:latin typeface="Montserrat"/>
                  <a:ea typeface="Montserrat"/>
                  <a:cs typeface="Montserrat"/>
                  <a:sym typeface="Montserrat"/>
                </a:rPr>
                <a:t> fatty acids by </a:t>
              </a:r>
              <a:r>
                <a:rPr b="0" i="0" lang="en" sz="11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b="0" i="0" lang="en" sz="1100" u="none" cap="none" strike="noStrike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aerobic glycolysis</a:t>
              </a:r>
              <a:endParaRPr b="0" i="0" sz="11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53" name="Google Shape;3053;g1071b84338e_0_35"/>
            <p:cNvSpPr/>
            <p:nvPr/>
          </p:nvSpPr>
          <p:spPr>
            <a:xfrm>
              <a:off x="1875200" y="1193175"/>
              <a:ext cx="177525" cy="177500"/>
            </a:xfrm>
            <a:custGeom>
              <a:rect b="b" l="l" r="r" t="t"/>
              <a:pathLst>
                <a:path extrusionOk="0" h="7100" w="7101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Fatty acids are broken down by:</a:t>
              </a:r>
              <a:endPara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</a:t>
              </a:r>
              <a:r>
                <a:rPr b="0" i="0" lang="en" sz="11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β-oxidation </a:t>
              </a:r>
              <a:endParaRPr b="0" i="0" sz="1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Krebs cycle </a:t>
              </a:r>
              <a:endParaRPr b="0" i="0" sz="1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Respiratory chain</a:t>
              </a:r>
              <a:endParaRPr b="0" i="0" sz="1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rPr>
                <a:t>(Electron transport chain)</a:t>
              </a:r>
              <a:endParaRPr b="0" i="0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7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11"/>
          <p:cNvSpPr txBox="1"/>
          <p:nvPr>
            <p:ph idx="4294967295" type="title"/>
          </p:nvPr>
        </p:nvSpPr>
        <p:spPr>
          <a:xfrm>
            <a:off x="425171" y="658532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Aerobic Metabolism in Red Muscle Fibers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pic>
        <p:nvPicPr>
          <p:cNvPr id="3059" name="Google Shape;30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0" y="1067300"/>
            <a:ext cx="6815501" cy="57437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11"/>
          <p:cNvSpPr txBox="1"/>
          <p:nvPr/>
        </p:nvSpPr>
        <p:spPr>
          <a:xfrm>
            <a:off x="6886150" y="2662050"/>
            <a:ext cx="41319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r>
              <a:rPr b="0" i="0" lang="en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red</a:t>
            </a:r>
            <a:r>
              <a:rPr b="0" i="0" lang="en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fibers:</a:t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Fatty acids break down by β-Oxidation </a:t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producing acetyl CoA </a:t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Acetyl CoA enters krebs cycle producing </a:t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NADH</a:t>
            </a: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+ H</a:t>
            </a:r>
            <a:endParaRPr b="0" i="0" sz="13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1" name="Google Shape;3061;p11"/>
          <p:cNvSpPr txBox="1"/>
          <p:nvPr/>
        </p:nvSpPr>
        <p:spPr>
          <a:xfrm>
            <a:off x="6886150" y="4359425"/>
            <a:ext cx="4267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NADH and O2 (from </a:t>
            </a:r>
            <a:r>
              <a:rPr b="0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myoglobin</a:t>
            </a: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) enters</a:t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electron transport chain to produce ATP</a:t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2" name="Google Shape;3062;p11"/>
          <p:cNvSpPr txBox="1"/>
          <p:nvPr/>
        </p:nvSpPr>
        <p:spPr>
          <a:xfrm>
            <a:off x="699050" y="6668476"/>
            <a:ext cx="2840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The fate of ATP in muscle fibers was explained in: slide 8, step 5</a:t>
            </a:r>
            <a:endParaRPr b="0" i="0" sz="13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3" name="Google Shape;3063;p11"/>
          <p:cNvSpPr txBox="1"/>
          <p:nvPr/>
        </p:nvSpPr>
        <p:spPr>
          <a:xfrm>
            <a:off x="7517716" y="5098575"/>
            <a:ext cx="3436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sng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The muscle fiber at rest</a:t>
            </a: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● Glucose → glycogen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● ATP → creatine phosphate 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sng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The muscle fiber during exercise:</a:t>
            </a:r>
            <a:endParaRPr b="0" i="0" sz="1200" u="sng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● Glycogen → glucose → pyruvate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● Creatine phosphate → ATP + creatine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Not Important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● ATP → ADP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Thanks to 441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4" name="Google Shape;3064;p11"/>
          <p:cNvSpPr txBox="1"/>
          <p:nvPr/>
        </p:nvSpPr>
        <p:spPr>
          <a:xfrm>
            <a:off x="835193" y="6436263"/>
            <a:ext cx="36261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7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Dr. Sumbul </a:t>
            </a:r>
            <a:endParaRPr b="0" i="0" sz="7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7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AMP deaminase not important </a:t>
            </a:r>
            <a:endParaRPr b="0" i="0" sz="7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8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12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/>
              <a:t>Anaerobic Metabolism in </a:t>
            </a:r>
            <a:r>
              <a:rPr lang="en" sz="2800">
                <a:solidFill>
                  <a:srgbClr val="C00000"/>
                </a:solidFill>
              </a:rPr>
              <a:t>White </a:t>
            </a:r>
            <a:r>
              <a:rPr lang="en" sz="2800"/>
              <a:t>Muscle Fibers </a:t>
            </a:r>
            <a:endParaRPr sz="2800"/>
          </a:p>
        </p:txBody>
      </p:sp>
      <p:grpSp>
        <p:nvGrpSpPr>
          <p:cNvPr id="3070" name="Google Shape;3070;p12"/>
          <p:cNvGrpSpPr/>
          <p:nvPr/>
        </p:nvGrpSpPr>
        <p:grpSpPr>
          <a:xfrm>
            <a:off x="2483288" y="5085031"/>
            <a:ext cx="1241475" cy="1604000"/>
            <a:chOff x="8640487" y="4629950"/>
            <a:chExt cx="1241475" cy="1604000"/>
          </a:xfrm>
        </p:grpSpPr>
        <p:sp>
          <p:nvSpPr>
            <p:cNvPr id="3071" name="Google Shape;3071;p12"/>
            <p:cNvSpPr/>
            <p:nvPr/>
          </p:nvSpPr>
          <p:spPr>
            <a:xfrm>
              <a:off x="8640487" y="4685750"/>
              <a:ext cx="1241475" cy="1548200"/>
            </a:xfrm>
            <a:custGeom>
              <a:rect b="b" l="l" r="r" t="t"/>
              <a:pathLst>
                <a:path extrusionOk="0" h="61928" w="49659">
                  <a:moveTo>
                    <a:pt x="35459" y="0"/>
                  </a:moveTo>
                  <a:cubicBezTo>
                    <a:pt x="35199" y="0"/>
                    <a:pt x="34935" y="27"/>
                    <a:pt x="34671" y="82"/>
                  </a:cubicBezTo>
                  <a:lnTo>
                    <a:pt x="3386" y="6664"/>
                  </a:lnTo>
                  <a:cubicBezTo>
                    <a:pt x="1321" y="7097"/>
                    <a:pt x="0" y="9119"/>
                    <a:pt x="434" y="11183"/>
                  </a:cubicBezTo>
                  <a:lnTo>
                    <a:pt x="10468" y="58893"/>
                  </a:lnTo>
                  <a:cubicBezTo>
                    <a:pt x="10846" y="60692"/>
                    <a:pt x="12433" y="61927"/>
                    <a:pt x="14199" y="61927"/>
                  </a:cubicBezTo>
                  <a:cubicBezTo>
                    <a:pt x="14459" y="61927"/>
                    <a:pt x="14723" y="61901"/>
                    <a:pt x="14988" y="61845"/>
                  </a:cubicBezTo>
                  <a:lnTo>
                    <a:pt x="46273" y="55264"/>
                  </a:lnTo>
                  <a:cubicBezTo>
                    <a:pt x="48338" y="54831"/>
                    <a:pt x="49659" y="52806"/>
                    <a:pt x="49225" y="50744"/>
                  </a:cubicBezTo>
                  <a:lnTo>
                    <a:pt x="39191" y="3035"/>
                  </a:lnTo>
                  <a:cubicBezTo>
                    <a:pt x="38812" y="1235"/>
                    <a:pt x="37226" y="0"/>
                    <a:pt x="35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2"/>
            <p:cNvSpPr/>
            <p:nvPr/>
          </p:nvSpPr>
          <p:spPr>
            <a:xfrm>
              <a:off x="8717562" y="4754950"/>
              <a:ext cx="1082050" cy="1384725"/>
            </a:xfrm>
            <a:custGeom>
              <a:rect b="b" l="l" r="r" t="t"/>
              <a:pathLst>
                <a:path extrusionOk="0" h="55389" w="43282">
                  <a:moveTo>
                    <a:pt x="33095" y="1"/>
                  </a:moveTo>
                  <a:lnTo>
                    <a:pt x="0" y="6959"/>
                  </a:lnTo>
                  <a:lnTo>
                    <a:pt x="10186" y="55389"/>
                  </a:lnTo>
                  <a:lnTo>
                    <a:pt x="43281" y="48430"/>
                  </a:lnTo>
                  <a:lnTo>
                    <a:pt x="33095" y="1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2"/>
            <p:cNvSpPr/>
            <p:nvPr/>
          </p:nvSpPr>
          <p:spPr>
            <a:xfrm>
              <a:off x="8849637" y="4629950"/>
              <a:ext cx="547325" cy="333700"/>
            </a:xfrm>
            <a:custGeom>
              <a:rect b="b" l="l" r="r" t="t"/>
              <a:pathLst>
                <a:path extrusionOk="0" h="13348" w="21893">
                  <a:moveTo>
                    <a:pt x="17297" y="1689"/>
                  </a:moveTo>
                  <a:cubicBezTo>
                    <a:pt x="17676" y="1689"/>
                    <a:pt x="18017" y="1953"/>
                    <a:pt x="18096" y="2338"/>
                  </a:cubicBezTo>
                  <a:cubicBezTo>
                    <a:pt x="18192" y="2780"/>
                    <a:pt x="17905" y="3214"/>
                    <a:pt x="17464" y="3306"/>
                  </a:cubicBezTo>
                  <a:lnTo>
                    <a:pt x="3387" y="6270"/>
                  </a:lnTo>
                  <a:cubicBezTo>
                    <a:pt x="3331" y="6281"/>
                    <a:pt x="3275" y="6287"/>
                    <a:pt x="3220" y="6287"/>
                  </a:cubicBezTo>
                  <a:cubicBezTo>
                    <a:pt x="2841" y="6287"/>
                    <a:pt x="2500" y="6023"/>
                    <a:pt x="2417" y="5637"/>
                  </a:cubicBezTo>
                  <a:cubicBezTo>
                    <a:pt x="2325" y="5195"/>
                    <a:pt x="2608" y="4762"/>
                    <a:pt x="3049" y="4670"/>
                  </a:cubicBezTo>
                  <a:lnTo>
                    <a:pt x="17130" y="1706"/>
                  </a:lnTo>
                  <a:cubicBezTo>
                    <a:pt x="17186" y="1695"/>
                    <a:pt x="17242" y="1689"/>
                    <a:pt x="17297" y="1689"/>
                  </a:cubicBezTo>
                  <a:close/>
                  <a:moveTo>
                    <a:pt x="18155" y="1"/>
                  </a:moveTo>
                  <a:cubicBezTo>
                    <a:pt x="18000" y="1"/>
                    <a:pt x="17844" y="17"/>
                    <a:pt x="17687" y="50"/>
                  </a:cubicBezTo>
                  <a:lnTo>
                    <a:pt x="1995" y="3350"/>
                  </a:lnTo>
                  <a:cubicBezTo>
                    <a:pt x="777" y="3604"/>
                    <a:pt x="1" y="4797"/>
                    <a:pt x="256" y="6015"/>
                  </a:cubicBezTo>
                  <a:lnTo>
                    <a:pt x="1800" y="13347"/>
                  </a:lnTo>
                  <a:lnTo>
                    <a:pt x="21892" y="9122"/>
                  </a:lnTo>
                  <a:lnTo>
                    <a:pt x="20353" y="1789"/>
                  </a:lnTo>
                  <a:cubicBezTo>
                    <a:pt x="20127" y="729"/>
                    <a:pt x="19194" y="1"/>
                    <a:pt x="1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2"/>
            <p:cNvSpPr/>
            <p:nvPr/>
          </p:nvSpPr>
          <p:spPr>
            <a:xfrm>
              <a:off x="8945037" y="4810550"/>
              <a:ext cx="393725" cy="163650"/>
            </a:xfrm>
            <a:custGeom>
              <a:rect b="b" l="l" r="r" t="t"/>
              <a:pathLst>
                <a:path extrusionOk="0" h="6546" w="15749">
                  <a:moveTo>
                    <a:pt x="15037" y="1"/>
                  </a:moveTo>
                  <a:lnTo>
                    <a:pt x="1" y="3159"/>
                  </a:lnTo>
                  <a:lnTo>
                    <a:pt x="713" y="6546"/>
                  </a:lnTo>
                  <a:lnTo>
                    <a:pt x="15749" y="3383"/>
                  </a:lnTo>
                  <a:lnTo>
                    <a:pt x="150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2"/>
            <p:cNvSpPr/>
            <p:nvPr/>
          </p:nvSpPr>
          <p:spPr>
            <a:xfrm>
              <a:off x="8838612" y="4983925"/>
              <a:ext cx="677500" cy="154200"/>
            </a:xfrm>
            <a:custGeom>
              <a:rect b="b" l="l" r="r" t="t"/>
              <a:pathLst>
                <a:path extrusionOk="0" h="6168" w="27100">
                  <a:moveTo>
                    <a:pt x="26997" y="0"/>
                  </a:moveTo>
                  <a:lnTo>
                    <a:pt x="1" y="5678"/>
                  </a:lnTo>
                  <a:lnTo>
                    <a:pt x="104" y="6168"/>
                  </a:lnTo>
                  <a:lnTo>
                    <a:pt x="27100" y="490"/>
                  </a:lnTo>
                  <a:lnTo>
                    <a:pt x="269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2"/>
            <p:cNvSpPr/>
            <p:nvPr/>
          </p:nvSpPr>
          <p:spPr>
            <a:xfrm>
              <a:off x="8865562" y="5112125"/>
              <a:ext cx="677500" cy="154225"/>
            </a:xfrm>
            <a:custGeom>
              <a:rect b="b" l="l" r="r" t="t"/>
              <a:pathLst>
                <a:path extrusionOk="0" h="6169" w="27100">
                  <a:moveTo>
                    <a:pt x="26997" y="1"/>
                  </a:moveTo>
                  <a:lnTo>
                    <a:pt x="1" y="5675"/>
                  </a:lnTo>
                  <a:lnTo>
                    <a:pt x="104" y="6169"/>
                  </a:lnTo>
                  <a:lnTo>
                    <a:pt x="27100" y="491"/>
                  </a:lnTo>
                  <a:lnTo>
                    <a:pt x="26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2"/>
            <p:cNvSpPr/>
            <p:nvPr/>
          </p:nvSpPr>
          <p:spPr>
            <a:xfrm>
              <a:off x="8892512" y="5240250"/>
              <a:ext cx="677525" cy="154200"/>
            </a:xfrm>
            <a:custGeom>
              <a:rect b="b" l="l" r="r" t="t"/>
              <a:pathLst>
                <a:path extrusionOk="0" h="6168" w="27101">
                  <a:moveTo>
                    <a:pt x="26997" y="1"/>
                  </a:moveTo>
                  <a:lnTo>
                    <a:pt x="1" y="5679"/>
                  </a:lnTo>
                  <a:lnTo>
                    <a:pt x="100" y="6168"/>
                  </a:lnTo>
                  <a:lnTo>
                    <a:pt x="27100" y="490"/>
                  </a:lnTo>
                  <a:lnTo>
                    <a:pt x="26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2"/>
            <p:cNvSpPr/>
            <p:nvPr/>
          </p:nvSpPr>
          <p:spPr>
            <a:xfrm>
              <a:off x="8919387" y="5368375"/>
              <a:ext cx="677625" cy="154300"/>
            </a:xfrm>
            <a:custGeom>
              <a:rect b="b" l="l" r="r" t="t"/>
              <a:pathLst>
                <a:path extrusionOk="0" h="6172" w="27105">
                  <a:moveTo>
                    <a:pt x="27000" y="1"/>
                  </a:moveTo>
                  <a:lnTo>
                    <a:pt x="0" y="5678"/>
                  </a:lnTo>
                  <a:lnTo>
                    <a:pt x="104" y="6171"/>
                  </a:lnTo>
                  <a:lnTo>
                    <a:pt x="27104" y="494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2"/>
            <p:cNvSpPr/>
            <p:nvPr/>
          </p:nvSpPr>
          <p:spPr>
            <a:xfrm>
              <a:off x="8946337" y="5496575"/>
              <a:ext cx="677625" cy="154225"/>
            </a:xfrm>
            <a:custGeom>
              <a:rect b="b" l="l" r="r" t="t"/>
              <a:pathLst>
                <a:path extrusionOk="0" h="6169" w="27105">
                  <a:moveTo>
                    <a:pt x="27000" y="1"/>
                  </a:moveTo>
                  <a:lnTo>
                    <a:pt x="0" y="5679"/>
                  </a:lnTo>
                  <a:lnTo>
                    <a:pt x="104" y="6168"/>
                  </a:lnTo>
                  <a:lnTo>
                    <a:pt x="27104" y="491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2"/>
            <p:cNvSpPr/>
            <p:nvPr/>
          </p:nvSpPr>
          <p:spPr>
            <a:xfrm>
              <a:off x="8973312" y="5624700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1"/>
                  </a:moveTo>
                  <a:lnTo>
                    <a:pt x="0" y="5679"/>
                  </a:lnTo>
                  <a:lnTo>
                    <a:pt x="103" y="6167"/>
                  </a:lnTo>
                  <a:lnTo>
                    <a:pt x="27103" y="494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2"/>
            <p:cNvSpPr/>
            <p:nvPr/>
          </p:nvSpPr>
          <p:spPr>
            <a:xfrm>
              <a:off x="9000262" y="5752925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0"/>
                  </a:moveTo>
                  <a:lnTo>
                    <a:pt x="0" y="5678"/>
                  </a:lnTo>
                  <a:lnTo>
                    <a:pt x="104" y="6167"/>
                  </a:lnTo>
                  <a:lnTo>
                    <a:pt x="27103" y="489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2"/>
            <p:cNvSpPr/>
            <p:nvPr/>
          </p:nvSpPr>
          <p:spPr>
            <a:xfrm>
              <a:off x="9027212" y="5881050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0"/>
                  </a:moveTo>
                  <a:lnTo>
                    <a:pt x="0" y="5677"/>
                  </a:lnTo>
                  <a:lnTo>
                    <a:pt x="104" y="6167"/>
                  </a:lnTo>
                  <a:lnTo>
                    <a:pt x="27103" y="489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3" name="Google Shape;3083;p12"/>
          <p:cNvGrpSpPr/>
          <p:nvPr/>
        </p:nvGrpSpPr>
        <p:grpSpPr>
          <a:xfrm>
            <a:off x="2544666" y="3064243"/>
            <a:ext cx="275977" cy="383237"/>
            <a:chOff x="7543337" y="3516903"/>
            <a:chExt cx="275977" cy="383237"/>
          </a:xfrm>
        </p:grpSpPr>
        <p:sp>
          <p:nvSpPr>
            <p:cNvPr id="3084" name="Google Shape;3084;p12"/>
            <p:cNvSpPr/>
            <p:nvPr/>
          </p:nvSpPr>
          <p:spPr>
            <a:xfrm>
              <a:off x="7543337" y="3672067"/>
              <a:ext cx="212921" cy="228073"/>
            </a:xfrm>
            <a:custGeom>
              <a:rect b="b" l="l" r="r" t="t"/>
              <a:pathLst>
                <a:path extrusionOk="0" h="4561" w="4258">
                  <a:moveTo>
                    <a:pt x="1261" y="1"/>
                  </a:moveTo>
                  <a:lnTo>
                    <a:pt x="211" y="2173"/>
                  </a:lnTo>
                  <a:cubicBezTo>
                    <a:pt x="12" y="2587"/>
                    <a:pt x="0" y="3040"/>
                    <a:pt x="136" y="3446"/>
                  </a:cubicBezTo>
                  <a:cubicBezTo>
                    <a:pt x="279" y="3848"/>
                    <a:pt x="569" y="4195"/>
                    <a:pt x="983" y="4393"/>
                  </a:cubicBezTo>
                  <a:cubicBezTo>
                    <a:pt x="1217" y="4507"/>
                    <a:pt x="1464" y="4561"/>
                    <a:pt x="1708" y="4561"/>
                  </a:cubicBezTo>
                  <a:cubicBezTo>
                    <a:pt x="2326" y="4561"/>
                    <a:pt x="2918" y="4215"/>
                    <a:pt x="3203" y="3622"/>
                  </a:cubicBezTo>
                  <a:lnTo>
                    <a:pt x="4258" y="1449"/>
                  </a:lnTo>
                  <a:cubicBezTo>
                    <a:pt x="3454" y="638"/>
                    <a:pt x="2400" y="124"/>
                    <a:pt x="1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2"/>
            <p:cNvSpPr/>
            <p:nvPr/>
          </p:nvSpPr>
          <p:spPr>
            <a:xfrm>
              <a:off x="7606393" y="3516903"/>
              <a:ext cx="212921" cy="227673"/>
            </a:xfrm>
            <a:custGeom>
              <a:rect b="b" l="l" r="r" t="t"/>
              <a:pathLst>
                <a:path extrusionOk="0" h="4553" w="4258">
                  <a:moveTo>
                    <a:pt x="2535" y="0"/>
                  </a:moveTo>
                  <a:cubicBezTo>
                    <a:pt x="1906" y="20"/>
                    <a:pt x="1310" y="402"/>
                    <a:pt x="1019" y="999"/>
                  </a:cubicBezTo>
                  <a:lnTo>
                    <a:pt x="0" y="3104"/>
                  </a:lnTo>
                  <a:lnTo>
                    <a:pt x="2997" y="4552"/>
                  </a:lnTo>
                  <a:lnTo>
                    <a:pt x="4047" y="2380"/>
                  </a:lnTo>
                  <a:cubicBezTo>
                    <a:pt x="4246" y="1966"/>
                    <a:pt x="4257" y="1512"/>
                    <a:pt x="4123" y="1110"/>
                  </a:cubicBezTo>
                  <a:cubicBezTo>
                    <a:pt x="4083" y="1007"/>
                    <a:pt x="4035" y="904"/>
                    <a:pt x="3980" y="808"/>
                  </a:cubicBezTo>
                  <a:cubicBezTo>
                    <a:pt x="3959" y="776"/>
                    <a:pt x="3936" y="748"/>
                    <a:pt x="3916" y="720"/>
                  </a:cubicBezTo>
                  <a:cubicBezTo>
                    <a:pt x="3872" y="656"/>
                    <a:pt x="3828" y="597"/>
                    <a:pt x="3780" y="542"/>
                  </a:cubicBezTo>
                  <a:cubicBezTo>
                    <a:pt x="3748" y="509"/>
                    <a:pt x="3713" y="482"/>
                    <a:pt x="3681" y="450"/>
                  </a:cubicBezTo>
                  <a:cubicBezTo>
                    <a:pt x="3629" y="402"/>
                    <a:pt x="3581" y="355"/>
                    <a:pt x="3522" y="315"/>
                  </a:cubicBezTo>
                  <a:cubicBezTo>
                    <a:pt x="3486" y="287"/>
                    <a:pt x="3442" y="263"/>
                    <a:pt x="3398" y="239"/>
                  </a:cubicBezTo>
                  <a:cubicBezTo>
                    <a:pt x="3339" y="203"/>
                    <a:pt x="3279" y="168"/>
                    <a:pt x="3216" y="140"/>
                  </a:cubicBezTo>
                  <a:cubicBezTo>
                    <a:pt x="3168" y="116"/>
                    <a:pt x="3116" y="100"/>
                    <a:pt x="3064" y="84"/>
                  </a:cubicBezTo>
                  <a:cubicBezTo>
                    <a:pt x="3008" y="64"/>
                    <a:pt x="2953" y="48"/>
                    <a:pt x="2897" y="36"/>
                  </a:cubicBezTo>
                  <a:cubicBezTo>
                    <a:pt x="2858" y="28"/>
                    <a:pt x="2821" y="24"/>
                    <a:pt x="2782" y="17"/>
                  </a:cubicBezTo>
                  <a:cubicBezTo>
                    <a:pt x="2702" y="8"/>
                    <a:pt x="2623" y="0"/>
                    <a:pt x="2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2"/>
            <p:cNvSpPr/>
            <p:nvPr/>
          </p:nvSpPr>
          <p:spPr>
            <a:xfrm>
              <a:off x="7720003" y="3600810"/>
              <a:ext cx="63106" cy="96310"/>
            </a:xfrm>
            <a:custGeom>
              <a:rect b="b" l="l" r="r" t="t"/>
              <a:pathLst>
                <a:path extrusionOk="0" h="1926" w="1262">
                  <a:moveTo>
                    <a:pt x="974" y="1"/>
                  </a:moveTo>
                  <a:cubicBezTo>
                    <a:pt x="880" y="1"/>
                    <a:pt x="787" y="53"/>
                    <a:pt x="744" y="144"/>
                  </a:cubicBezTo>
                  <a:lnTo>
                    <a:pt x="60" y="1561"/>
                  </a:lnTo>
                  <a:cubicBezTo>
                    <a:pt x="0" y="1688"/>
                    <a:pt x="52" y="1839"/>
                    <a:pt x="180" y="1900"/>
                  </a:cubicBezTo>
                  <a:cubicBezTo>
                    <a:pt x="215" y="1917"/>
                    <a:pt x="252" y="1926"/>
                    <a:pt x="288" y="1926"/>
                  </a:cubicBezTo>
                  <a:cubicBezTo>
                    <a:pt x="381" y="1926"/>
                    <a:pt x="472" y="1872"/>
                    <a:pt x="518" y="1784"/>
                  </a:cubicBezTo>
                  <a:lnTo>
                    <a:pt x="1202" y="368"/>
                  </a:lnTo>
                  <a:cubicBezTo>
                    <a:pt x="1262" y="240"/>
                    <a:pt x="1210" y="89"/>
                    <a:pt x="1083" y="25"/>
                  </a:cubicBezTo>
                  <a:cubicBezTo>
                    <a:pt x="1048" y="8"/>
                    <a:pt x="1011" y="1"/>
                    <a:pt x="97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2"/>
            <p:cNvSpPr/>
            <p:nvPr/>
          </p:nvSpPr>
          <p:spPr>
            <a:xfrm>
              <a:off x="7678649" y="3756875"/>
              <a:ext cx="29053" cy="25503"/>
            </a:xfrm>
            <a:custGeom>
              <a:rect b="b" l="l" r="r" t="t"/>
              <a:pathLst>
                <a:path extrusionOk="0" h="510" w="581">
                  <a:moveTo>
                    <a:pt x="290" y="1"/>
                  </a:moveTo>
                  <a:cubicBezTo>
                    <a:pt x="196" y="1"/>
                    <a:pt x="106" y="55"/>
                    <a:pt x="63" y="143"/>
                  </a:cubicBezTo>
                  <a:cubicBezTo>
                    <a:pt x="0" y="270"/>
                    <a:pt x="56" y="422"/>
                    <a:pt x="179" y="485"/>
                  </a:cubicBezTo>
                  <a:cubicBezTo>
                    <a:pt x="215" y="502"/>
                    <a:pt x="252" y="510"/>
                    <a:pt x="290" y="510"/>
                  </a:cubicBezTo>
                  <a:cubicBezTo>
                    <a:pt x="384" y="510"/>
                    <a:pt x="475" y="457"/>
                    <a:pt x="521" y="366"/>
                  </a:cubicBezTo>
                  <a:cubicBezTo>
                    <a:pt x="581" y="239"/>
                    <a:pt x="529" y="88"/>
                    <a:pt x="401" y="28"/>
                  </a:cubicBezTo>
                  <a:cubicBezTo>
                    <a:pt x="365" y="9"/>
                    <a:pt x="327" y="1"/>
                    <a:pt x="29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8" name="Google Shape;3088;p12"/>
          <p:cNvGrpSpPr/>
          <p:nvPr/>
        </p:nvGrpSpPr>
        <p:grpSpPr>
          <a:xfrm>
            <a:off x="4856486" y="5138125"/>
            <a:ext cx="2659300" cy="1677184"/>
            <a:chOff x="5715937" y="4478268"/>
            <a:chExt cx="2659300" cy="1677184"/>
          </a:xfrm>
        </p:grpSpPr>
        <p:sp>
          <p:nvSpPr>
            <p:cNvPr id="3089" name="Google Shape;3089;p12"/>
            <p:cNvSpPr/>
            <p:nvPr/>
          </p:nvSpPr>
          <p:spPr>
            <a:xfrm>
              <a:off x="8195897" y="5227175"/>
              <a:ext cx="179340" cy="179369"/>
            </a:xfrm>
            <a:custGeom>
              <a:rect b="b" l="l" r="r" t="t"/>
              <a:pathLst>
                <a:path extrusionOk="0" h="6220" w="6219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5" y="6220"/>
                  </a:lnTo>
                  <a:lnTo>
                    <a:pt x="3875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5" y="2344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2"/>
            <p:cNvSpPr/>
            <p:nvPr/>
          </p:nvSpPr>
          <p:spPr>
            <a:xfrm>
              <a:off x="6955917" y="5227175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2"/>
            <p:cNvSpPr/>
            <p:nvPr/>
          </p:nvSpPr>
          <p:spPr>
            <a:xfrm>
              <a:off x="7369215" y="5227175"/>
              <a:ext cx="179456" cy="179369"/>
            </a:xfrm>
            <a:custGeom>
              <a:rect b="b" l="l" r="r" t="t"/>
              <a:pathLst>
                <a:path extrusionOk="0" h="6220" w="6223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9" y="6220"/>
                  </a:lnTo>
                  <a:lnTo>
                    <a:pt x="3879" y="3876"/>
                  </a:lnTo>
                  <a:lnTo>
                    <a:pt x="6222" y="3876"/>
                  </a:lnTo>
                  <a:lnTo>
                    <a:pt x="6222" y="2344"/>
                  </a:lnTo>
                  <a:lnTo>
                    <a:pt x="3879" y="2344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2"/>
            <p:cNvSpPr/>
            <p:nvPr/>
          </p:nvSpPr>
          <p:spPr>
            <a:xfrm>
              <a:off x="7782599" y="5227175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3" y="0"/>
                  </a:moveTo>
                  <a:lnTo>
                    <a:pt x="2343" y="2344"/>
                  </a:lnTo>
                  <a:lnTo>
                    <a:pt x="0" y="2344"/>
                  </a:lnTo>
                  <a:lnTo>
                    <a:pt x="0" y="3876"/>
                  </a:lnTo>
                  <a:lnTo>
                    <a:pt x="2343" y="3876"/>
                  </a:lnTo>
                  <a:lnTo>
                    <a:pt x="2343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2"/>
            <p:cNvSpPr/>
            <p:nvPr/>
          </p:nvSpPr>
          <p:spPr>
            <a:xfrm>
              <a:off x="5715937" y="5227175"/>
              <a:ext cx="179485" cy="179369"/>
            </a:xfrm>
            <a:custGeom>
              <a:rect b="b" l="l" r="r" t="t"/>
              <a:pathLst>
                <a:path extrusionOk="0" h="6220" w="6224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81" y="6220"/>
                  </a:lnTo>
                  <a:lnTo>
                    <a:pt x="3881" y="3876"/>
                  </a:lnTo>
                  <a:lnTo>
                    <a:pt x="6224" y="3876"/>
                  </a:lnTo>
                  <a:lnTo>
                    <a:pt x="6224" y="2344"/>
                  </a:lnTo>
                  <a:lnTo>
                    <a:pt x="3881" y="2344"/>
                  </a:lnTo>
                  <a:lnTo>
                    <a:pt x="3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2"/>
            <p:cNvSpPr/>
            <p:nvPr/>
          </p:nvSpPr>
          <p:spPr>
            <a:xfrm>
              <a:off x="6129350" y="5227175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0" y="0"/>
                  </a:moveTo>
                  <a:lnTo>
                    <a:pt x="2340" y="2344"/>
                  </a:lnTo>
                  <a:lnTo>
                    <a:pt x="1" y="2344"/>
                  </a:lnTo>
                  <a:lnTo>
                    <a:pt x="1" y="3876"/>
                  </a:lnTo>
                  <a:lnTo>
                    <a:pt x="2340" y="3876"/>
                  </a:lnTo>
                  <a:lnTo>
                    <a:pt x="2340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19" y="3876"/>
                  </a:lnTo>
                  <a:lnTo>
                    <a:pt x="6219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2"/>
            <p:cNvSpPr/>
            <p:nvPr/>
          </p:nvSpPr>
          <p:spPr>
            <a:xfrm>
              <a:off x="6542619" y="5227175"/>
              <a:ext cx="179398" cy="179369"/>
            </a:xfrm>
            <a:custGeom>
              <a:rect b="b" l="l" r="r" t="t"/>
              <a:pathLst>
                <a:path extrusionOk="0" h="6220" w="6221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76"/>
                  </a:lnTo>
                  <a:lnTo>
                    <a:pt x="2344" y="3876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6"/>
                  </a:lnTo>
                  <a:lnTo>
                    <a:pt x="6220" y="3876"/>
                  </a:lnTo>
                  <a:lnTo>
                    <a:pt x="6220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2"/>
            <p:cNvSpPr/>
            <p:nvPr/>
          </p:nvSpPr>
          <p:spPr>
            <a:xfrm>
              <a:off x="6955917" y="4478268"/>
              <a:ext cx="179369" cy="179398"/>
            </a:xfrm>
            <a:custGeom>
              <a:rect b="b" l="l" r="r" t="t"/>
              <a:pathLst>
                <a:path extrusionOk="0" h="6221" w="6220">
                  <a:moveTo>
                    <a:pt x="2344" y="1"/>
                  </a:moveTo>
                  <a:lnTo>
                    <a:pt x="2344" y="2345"/>
                  </a:lnTo>
                  <a:lnTo>
                    <a:pt x="0" y="2345"/>
                  </a:lnTo>
                  <a:lnTo>
                    <a:pt x="0" y="3877"/>
                  </a:lnTo>
                  <a:lnTo>
                    <a:pt x="2344" y="3877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19" y="3877"/>
                  </a:lnTo>
                  <a:lnTo>
                    <a:pt x="6219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2"/>
            <p:cNvSpPr/>
            <p:nvPr/>
          </p:nvSpPr>
          <p:spPr>
            <a:xfrm>
              <a:off x="7369215" y="4478268"/>
              <a:ext cx="179456" cy="179398"/>
            </a:xfrm>
            <a:custGeom>
              <a:rect b="b" l="l" r="r" t="t"/>
              <a:pathLst>
                <a:path extrusionOk="0" h="6221" w="6223">
                  <a:moveTo>
                    <a:pt x="2344" y="1"/>
                  </a:moveTo>
                  <a:lnTo>
                    <a:pt x="2344" y="2345"/>
                  </a:lnTo>
                  <a:lnTo>
                    <a:pt x="0" y="2345"/>
                  </a:lnTo>
                  <a:lnTo>
                    <a:pt x="0" y="3877"/>
                  </a:lnTo>
                  <a:lnTo>
                    <a:pt x="2344" y="3877"/>
                  </a:lnTo>
                  <a:lnTo>
                    <a:pt x="2344" y="6220"/>
                  </a:lnTo>
                  <a:lnTo>
                    <a:pt x="3879" y="6220"/>
                  </a:lnTo>
                  <a:lnTo>
                    <a:pt x="3879" y="3877"/>
                  </a:lnTo>
                  <a:lnTo>
                    <a:pt x="6222" y="3877"/>
                  </a:lnTo>
                  <a:lnTo>
                    <a:pt x="6222" y="2345"/>
                  </a:lnTo>
                  <a:lnTo>
                    <a:pt x="3879" y="2345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2"/>
            <p:cNvSpPr/>
            <p:nvPr/>
          </p:nvSpPr>
          <p:spPr>
            <a:xfrm>
              <a:off x="7782599" y="4478268"/>
              <a:ext cx="179369" cy="179398"/>
            </a:xfrm>
            <a:custGeom>
              <a:rect b="b" l="l" r="r" t="t"/>
              <a:pathLst>
                <a:path extrusionOk="0" h="6221" w="6220">
                  <a:moveTo>
                    <a:pt x="2343" y="1"/>
                  </a:moveTo>
                  <a:lnTo>
                    <a:pt x="2343" y="2345"/>
                  </a:lnTo>
                  <a:lnTo>
                    <a:pt x="0" y="2345"/>
                  </a:lnTo>
                  <a:lnTo>
                    <a:pt x="0" y="3877"/>
                  </a:lnTo>
                  <a:lnTo>
                    <a:pt x="2343" y="3877"/>
                  </a:lnTo>
                  <a:lnTo>
                    <a:pt x="2343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19" y="3877"/>
                  </a:lnTo>
                  <a:lnTo>
                    <a:pt x="6219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2"/>
            <p:cNvSpPr/>
            <p:nvPr/>
          </p:nvSpPr>
          <p:spPr>
            <a:xfrm>
              <a:off x="6129350" y="4478268"/>
              <a:ext cx="179369" cy="179398"/>
            </a:xfrm>
            <a:custGeom>
              <a:rect b="b" l="l" r="r" t="t"/>
              <a:pathLst>
                <a:path extrusionOk="0" h="6221" w="6220">
                  <a:moveTo>
                    <a:pt x="2340" y="1"/>
                  </a:moveTo>
                  <a:lnTo>
                    <a:pt x="2340" y="2345"/>
                  </a:lnTo>
                  <a:lnTo>
                    <a:pt x="1" y="2345"/>
                  </a:lnTo>
                  <a:lnTo>
                    <a:pt x="1" y="3877"/>
                  </a:lnTo>
                  <a:lnTo>
                    <a:pt x="2340" y="3877"/>
                  </a:lnTo>
                  <a:lnTo>
                    <a:pt x="2340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19" y="3877"/>
                  </a:lnTo>
                  <a:lnTo>
                    <a:pt x="6219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2"/>
            <p:cNvSpPr/>
            <p:nvPr/>
          </p:nvSpPr>
          <p:spPr>
            <a:xfrm>
              <a:off x="6542619" y="4478268"/>
              <a:ext cx="179398" cy="179398"/>
            </a:xfrm>
            <a:custGeom>
              <a:rect b="b" l="l" r="r" t="t"/>
              <a:pathLst>
                <a:path extrusionOk="0" h="6221" w="6221">
                  <a:moveTo>
                    <a:pt x="2344" y="1"/>
                  </a:moveTo>
                  <a:lnTo>
                    <a:pt x="2344" y="2345"/>
                  </a:lnTo>
                  <a:lnTo>
                    <a:pt x="1" y="2345"/>
                  </a:lnTo>
                  <a:lnTo>
                    <a:pt x="1" y="3877"/>
                  </a:lnTo>
                  <a:lnTo>
                    <a:pt x="2344" y="3877"/>
                  </a:lnTo>
                  <a:lnTo>
                    <a:pt x="2344" y="6220"/>
                  </a:lnTo>
                  <a:lnTo>
                    <a:pt x="3876" y="6220"/>
                  </a:lnTo>
                  <a:lnTo>
                    <a:pt x="3876" y="3877"/>
                  </a:lnTo>
                  <a:lnTo>
                    <a:pt x="6220" y="3877"/>
                  </a:lnTo>
                  <a:lnTo>
                    <a:pt x="6220" y="2345"/>
                  </a:lnTo>
                  <a:lnTo>
                    <a:pt x="3876" y="2345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2"/>
            <p:cNvSpPr/>
            <p:nvPr/>
          </p:nvSpPr>
          <p:spPr>
            <a:xfrm>
              <a:off x="6955917" y="5976083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4" y="0"/>
                  </a:moveTo>
                  <a:lnTo>
                    <a:pt x="2344" y="2343"/>
                  </a:lnTo>
                  <a:lnTo>
                    <a:pt x="0" y="2343"/>
                  </a:lnTo>
                  <a:lnTo>
                    <a:pt x="0" y="3875"/>
                  </a:lnTo>
                  <a:lnTo>
                    <a:pt x="2344" y="3875"/>
                  </a:lnTo>
                  <a:lnTo>
                    <a:pt x="2344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19" y="3875"/>
                  </a:lnTo>
                  <a:lnTo>
                    <a:pt x="6219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2"/>
            <p:cNvSpPr/>
            <p:nvPr/>
          </p:nvSpPr>
          <p:spPr>
            <a:xfrm>
              <a:off x="7369215" y="5976083"/>
              <a:ext cx="179456" cy="179369"/>
            </a:xfrm>
            <a:custGeom>
              <a:rect b="b" l="l" r="r" t="t"/>
              <a:pathLst>
                <a:path extrusionOk="0" h="6220" w="6223">
                  <a:moveTo>
                    <a:pt x="2344" y="0"/>
                  </a:moveTo>
                  <a:lnTo>
                    <a:pt x="2344" y="2343"/>
                  </a:lnTo>
                  <a:lnTo>
                    <a:pt x="0" y="2343"/>
                  </a:lnTo>
                  <a:lnTo>
                    <a:pt x="0" y="3875"/>
                  </a:lnTo>
                  <a:lnTo>
                    <a:pt x="2344" y="3875"/>
                  </a:lnTo>
                  <a:lnTo>
                    <a:pt x="2344" y="6219"/>
                  </a:lnTo>
                  <a:lnTo>
                    <a:pt x="3879" y="6219"/>
                  </a:lnTo>
                  <a:lnTo>
                    <a:pt x="3879" y="3875"/>
                  </a:lnTo>
                  <a:lnTo>
                    <a:pt x="6222" y="3875"/>
                  </a:lnTo>
                  <a:lnTo>
                    <a:pt x="6222" y="2343"/>
                  </a:lnTo>
                  <a:lnTo>
                    <a:pt x="3879" y="2343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2"/>
            <p:cNvSpPr/>
            <p:nvPr/>
          </p:nvSpPr>
          <p:spPr>
            <a:xfrm>
              <a:off x="7782599" y="5976083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3" y="0"/>
                  </a:moveTo>
                  <a:lnTo>
                    <a:pt x="2343" y="2343"/>
                  </a:lnTo>
                  <a:lnTo>
                    <a:pt x="0" y="2343"/>
                  </a:lnTo>
                  <a:lnTo>
                    <a:pt x="0" y="3875"/>
                  </a:lnTo>
                  <a:lnTo>
                    <a:pt x="2343" y="3875"/>
                  </a:lnTo>
                  <a:lnTo>
                    <a:pt x="2343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19" y="3875"/>
                  </a:lnTo>
                  <a:lnTo>
                    <a:pt x="6219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2"/>
            <p:cNvSpPr/>
            <p:nvPr/>
          </p:nvSpPr>
          <p:spPr>
            <a:xfrm>
              <a:off x="6129350" y="5976083"/>
              <a:ext cx="179369" cy="179369"/>
            </a:xfrm>
            <a:custGeom>
              <a:rect b="b" l="l" r="r" t="t"/>
              <a:pathLst>
                <a:path extrusionOk="0" h="6220" w="6220">
                  <a:moveTo>
                    <a:pt x="2340" y="0"/>
                  </a:moveTo>
                  <a:lnTo>
                    <a:pt x="2340" y="2343"/>
                  </a:lnTo>
                  <a:lnTo>
                    <a:pt x="1" y="2343"/>
                  </a:lnTo>
                  <a:lnTo>
                    <a:pt x="1" y="3875"/>
                  </a:lnTo>
                  <a:lnTo>
                    <a:pt x="2340" y="3875"/>
                  </a:lnTo>
                  <a:lnTo>
                    <a:pt x="2340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19" y="3875"/>
                  </a:lnTo>
                  <a:lnTo>
                    <a:pt x="6219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2"/>
            <p:cNvSpPr/>
            <p:nvPr/>
          </p:nvSpPr>
          <p:spPr>
            <a:xfrm>
              <a:off x="6542619" y="5976083"/>
              <a:ext cx="179398" cy="179369"/>
            </a:xfrm>
            <a:custGeom>
              <a:rect b="b" l="l" r="r" t="t"/>
              <a:pathLst>
                <a:path extrusionOk="0" h="6220" w="6221">
                  <a:moveTo>
                    <a:pt x="2344" y="0"/>
                  </a:moveTo>
                  <a:lnTo>
                    <a:pt x="2344" y="2343"/>
                  </a:lnTo>
                  <a:lnTo>
                    <a:pt x="1" y="2343"/>
                  </a:lnTo>
                  <a:lnTo>
                    <a:pt x="1" y="3875"/>
                  </a:lnTo>
                  <a:lnTo>
                    <a:pt x="2344" y="3875"/>
                  </a:lnTo>
                  <a:lnTo>
                    <a:pt x="2344" y="6219"/>
                  </a:lnTo>
                  <a:lnTo>
                    <a:pt x="3876" y="6219"/>
                  </a:lnTo>
                  <a:lnTo>
                    <a:pt x="3876" y="3875"/>
                  </a:lnTo>
                  <a:lnTo>
                    <a:pt x="6220" y="3875"/>
                  </a:lnTo>
                  <a:lnTo>
                    <a:pt x="6220" y="2343"/>
                  </a:lnTo>
                  <a:lnTo>
                    <a:pt x="3876" y="2343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2"/>
            <p:cNvSpPr/>
            <p:nvPr/>
          </p:nvSpPr>
          <p:spPr>
            <a:xfrm>
              <a:off x="7162566" y="4852664"/>
              <a:ext cx="179456" cy="179485"/>
            </a:xfrm>
            <a:custGeom>
              <a:rect b="b" l="l" r="r" t="t"/>
              <a:pathLst>
                <a:path extrusionOk="0" h="6224" w="6223">
                  <a:moveTo>
                    <a:pt x="2344" y="1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79" y="6224"/>
                  </a:lnTo>
                  <a:lnTo>
                    <a:pt x="3879" y="3881"/>
                  </a:lnTo>
                  <a:lnTo>
                    <a:pt x="6223" y="3881"/>
                  </a:lnTo>
                  <a:lnTo>
                    <a:pt x="6223" y="2344"/>
                  </a:lnTo>
                  <a:lnTo>
                    <a:pt x="3879" y="2344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2"/>
            <p:cNvSpPr/>
            <p:nvPr/>
          </p:nvSpPr>
          <p:spPr>
            <a:xfrm>
              <a:off x="7575835" y="4852664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4" y="1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80" y="6224"/>
                  </a:lnTo>
                  <a:lnTo>
                    <a:pt x="3880" y="3881"/>
                  </a:lnTo>
                  <a:lnTo>
                    <a:pt x="6224" y="3881"/>
                  </a:lnTo>
                  <a:lnTo>
                    <a:pt x="6224" y="2344"/>
                  </a:lnTo>
                  <a:lnTo>
                    <a:pt x="3880" y="2344"/>
                  </a:lnTo>
                  <a:lnTo>
                    <a:pt x="38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2"/>
            <p:cNvSpPr/>
            <p:nvPr/>
          </p:nvSpPr>
          <p:spPr>
            <a:xfrm>
              <a:off x="7989219" y="4852664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5" y="1"/>
                  </a:moveTo>
                  <a:lnTo>
                    <a:pt x="2345" y="2344"/>
                  </a:lnTo>
                  <a:lnTo>
                    <a:pt x="1" y="2344"/>
                  </a:lnTo>
                  <a:lnTo>
                    <a:pt x="1" y="3881"/>
                  </a:lnTo>
                  <a:lnTo>
                    <a:pt x="2345" y="3881"/>
                  </a:lnTo>
                  <a:lnTo>
                    <a:pt x="2345" y="6224"/>
                  </a:lnTo>
                  <a:lnTo>
                    <a:pt x="3877" y="6224"/>
                  </a:lnTo>
                  <a:lnTo>
                    <a:pt x="3877" y="3881"/>
                  </a:lnTo>
                  <a:lnTo>
                    <a:pt x="6220" y="3881"/>
                  </a:lnTo>
                  <a:lnTo>
                    <a:pt x="6220" y="2344"/>
                  </a:lnTo>
                  <a:lnTo>
                    <a:pt x="3877" y="2344"/>
                  </a:lnTo>
                  <a:lnTo>
                    <a:pt x="38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2"/>
            <p:cNvSpPr/>
            <p:nvPr/>
          </p:nvSpPr>
          <p:spPr>
            <a:xfrm>
              <a:off x="5922586" y="4852664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5" y="1"/>
                  </a:moveTo>
                  <a:lnTo>
                    <a:pt x="2345" y="2344"/>
                  </a:lnTo>
                  <a:lnTo>
                    <a:pt x="0" y="2344"/>
                  </a:lnTo>
                  <a:lnTo>
                    <a:pt x="0" y="3881"/>
                  </a:lnTo>
                  <a:lnTo>
                    <a:pt x="2345" y="3881"/>
                  </a:lnTo>
                  <a:lnTo>
                    <a:pt x="2345" y="6224"/>
                  </a:lnTo>
                  <a:lnTo>
                    <a:pt x="3880" y="6224"/>
                  </a:lnTo>
                  <a:lnTo>
                    <a:pt x="3880" y="3881"/>
                  </a:lnTo>
                  <a:lnTo>
                    <a:pt x="6223" y="3881"/>
                  </a:lnTo>
                  <a:lnTo>
                    <a:pt x="6223" y="2344"/>
                  </a:lnTo>
                  <a:lnTo>
                    <a:pt x="3880" y="2344"/>
                  </a:lnTo>
                  <a:lnTo>
                    <a:pt x="38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2"/>
            <p:cNvSpPr/>
            <p:nvPr/>
          </p:nvSpPr>
          <p:spPr>
            <a:xfrm>
              <a:off x="6335999" y="4852664"/>
              <a:ext cx="179340" cy="179485"/>
            </a:xfrm>
            <a:custGeom>
              <a:rect b="b" l="l" r="r" t="t"/>
              <a:pathLst>
                <a:path extrusionOk="0" h="6224" w="6219">
                  <a:moveTo>
                    <a:pt x="2344" y="1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75" y="6224"/>
                  </a:lnTo>
                  <a:lnTo>
                    <a:pt x="3875" y="3881"/>
                  </a:lnTo>
                  <a:lnTo>
                    <a:pt x="6219" y="3881"/>
                  </a:lnTo>
                  <a:lnTo>
                    <a:pt x="6219" y="2344"/>
                  </a:lnTo>
                  <a:lnTo>
                    <a:pt x="3875" y="2344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2"/>
            <p:cNvSpPr/>
            <p:nvPr/>
          </p:nvSpPr>
          <p:spPr>
            <a:xfrm>
              <a:off x="6749268" y="4852664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4" y="1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1"/>
                  </a:lnTo>
                  <a:lnTo>
                    <a:pt x="2344" y="3881"/>
                  </a:lnTo>
                  <a:lnTo>
                    <a:pt x="2344" y="6224"/>
                  </a:lnTo>
                  <a:lnTo>
                    <a:pt x="3876" y="6224"/>
                  </a:lnTo>
                  <a:lnTo>
                    <a:pt x="3876" y="3881"/>
                  </a:lnTo>
                  <a:lnTo>
                    <a:pt x="6220" y="3881"/>
                  </a:lnTo>
                  <a:lnTo>
                    <a:pt x="6220" y="2344"/>
                  </a:lnTo>
                  <a:lnTo>
                    <a:pt x="3876" y="2344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2"/>
            <p:cNvSpPr/>
            <p:nvPr/>
          </p:nvSpPr>
          <p:spPr>
            <a:xfrm>
              <a:off x="7162566" y="5601571"/>
              <a:ext cx="179456" cy="179485"/>
            </a:xfrm>
            <a:custGeom>
              <a:rect b="b" l="l" r="r" t="t"/>
              <a:pathLst>
                <a:path extrusionOk="0" h="6224" w="6223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79" y="6223"/>
                  </a:lnTo>
                  <a:lnTo>
                    <a:pt x="3879" y="3880"/>
                  </a:lnTo>
                  <a:lnTo>
                    <a:pt x="6223" y="3880"/>
                  </a:lnTo>
                  <a:lnTo>
                    <a:pt x="6223" y="2344"/>
                  </a:lnTo>
                  <a:lnTo>
                    <a:pt x="3879" y="2344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2"/>
            <p:cNvSpPr/>
            <p:nvPr/>
          </p:nvSpPr>
          <p:spPr>
            <a:xfrm>
              <a:off x="7575835" y="5601571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4" y="0"/>
                  </a:moveTo>
                  <a:lnTo>
                    <a:pt x="2344" y="2344"/>
                  </a:lnTo>
                  <a:lnTo>
                    <a:pt x="1" y="2344"/>
                  </a:lnTo>
                  <a:lnTo>
                    <a:pt x="1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80" y="6223"/>
                  </a:lnTo>
                  <a:lnTo>
                    <a:pt x="3880" y="3880"/>
                  </a:lnTo>
                  <a:lnTo>
                    <a:pt x="6224" y="3880"/>
                  </a:lnTo>
                  <a:lnTo>
                    <a:pt x="6224" y="2344"/>
                  </a:lnTo>
                  <a:lnTo>
                    <a:pt x="3880" y="2344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2"/>
            <p:cNvSpPr/>
            <p:nvPr/>
          </p:nvSpPr>
          <p:spPr>
            <a:xfrm>
              <a:off x="7989219" y="5601571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5" y="0"/>
                  </a:moveTo>
                  <a:lnTo>
                    <a:pt x="2345" y="2344"/>
                  </a:lnTo>
                  <a:lnTo>
                    <a:pt x="1" y="2344"/>
                  </a:lnTo>
                  <a:lnTo>
                    <a:pt x="1" y="3880"/>
                  </a:lnTo>
                  <a:lnTo>
                    <a:pt x="2345" y="3880"/>
                  </a:lnTo>
                  <a:lnTo>
                    <a:pt x="2345" y="6223"/>
                  </a:lnTo>
                  <a:lnTo>
                    <a:pt x="3877" y="6223"/>
                  </a:lnTo>
                  <a:lnTo>
                    <a:pt x="3877" y="3880"/>
                  </a:lnTo>
                  <a:lnTo>
                    <a:pt x="6220" y="3880"/>
                  </a:lnTo>
                  <a:lnTo>
                    <a:pt x="6220" y="2344"/>
                  </a:lnTo>
                  <a:lnTo>
                    <a:pt x="3877" y="2344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2"/>
            <p:cNvSpPr/>
            <p:nvPr/>
          </p:nvSpPr>
          <p:spPr>
            <a:xfrm>
              <a:off x="5922586" y="5601571"/>
              <a:ext cx="179485" cy="179485"/>
            </a:xfrm>
            <a:custGeom>
              <a:rect b="b" l="l" r="r" t="t"/>
              <a:pathLst>
                <a:path extrusionOk="0" h="6224" w="6224">
                  <a:moveTo>
                    <a:pt x="2345" y="0"/>
                  </a:moveTo>
                  <a:lnTo>
                    <a:pt x="2345" y="2344"/>
                  </a:lnTo>
                  <a:lnTo>
                    <a:pt x="0" y="2344"/>
                  </a:lnTo>
                  <a:lnTo>
                    <a:pt x="0" y="3880"/>
                  </a:lnTo>
                  <a:lnTo>
                    <a:pt x="2345" y="3880"/>
                  </a:lnTo>
                  <a:lnTo>
                    <a:pt x="2345" y="6223"/>
                  </a:lnTo>
                  <a:lnTo>
                    <a:pt x="3880" y="6223"/>
                  </a:lnTo>
                  <a:lnTo>
                    <a:pt x="3880" y="3880"/>
                  </a:lnTo>
                  <a:lnTo>
                    <a:pt x="6223" y="3880"/>
                  </a:lnTo>
                  <a:lnTo>
                    <a:pt x="6223" y="2344"/>
                  </a:lnTo>
                  <a:lnTo>
                    <a:pt x="3880" y="2344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2"/>
            <p:cNvSpPr/>
            <p:nvPr/>
          </p:nvSpPr>
          <p:spPr>
            <a:xfrm>
              <a:off x="6335999" y="5601571"/>
              <a:ext cx="179340" cy="179485"/>
            </a:xfrm>
            <a:custGeom>
              <a:rect b="b" l="l" r="r" t="t"/>
              <a:pathLst>
                <a:path extrusionOk="0" h="6224" w="6219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75" y="6223"/>
                  </a:lnTo>
                  <a:lnTo>
                    <a:pt x="3875" y="3880"/>
                  </a:lnTo>
                  <a:lnTo>
                    <a:pt x="6219" y="3880"/>
                  </a:lnTo>
                  <a:lnTo>
                    <a:pt x="6219" y="2344"/>
                  </a:lnTo>
                  <a:lnTo>
                    <a:pt x="3875" y="2344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2"/>
            <p:cNvSpPr/>
            <p:nvPr/>
          </p:nvSpPr>
          <p:spPr>
            <a:xfrm>
              <a:off x="6749268" y="5601571"/>
              <a:ext cx="179369" cy="179485"/>
            </a:xfrm>
            <a:custGeom>
              <a:rect b="b" l="l" r="r" t="t"/>
              <a:pathLst>
                <a:path extrusionOk="0" h="6224" w="6220">
                  <a:moveTo>
                    <a:pt x="2344" y="0"/>
                  </a:moveTo>
                  <a:lnTo>
                    <a:pt x="2344" y="2344"/>
                  </a:lnTo>
                  <a:lnTo>
                    <a:pt x="0" y="2344"/>
                  </a:lnTo>
                  <a:lnTo>
                    <a:pt x="0" y="3880"/>
                  </a:lnTo>
                  <a:lnTo>
                    <a:pt x="2344" y="3880"/>
                  </a:lnTo>
                  <a:lnTo>
                    <a:pt x="2344" y="6223"/>
                  </a:lnTo>
                  <a:lnTo>
                    <a:pt x="3876" y="6223"/>
                  </a:lnTo>
                  <a:lnTo>
                    <a:pt x="3876" y="3880"/>
                  </a:lnTo>
                  <a:lnTo>
                    <a:pt x="6220" y="3880"/>
                  </a:lnTo>
                  <a:lnTo>
                    <a:pt x="6220" y="2344"/>
                  </a:lnTo>
                  <a:lnTo>
                    <a:pt x="3876" y="2344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8" name="Google Shape;3118;p12"/>
          <p:cNvGrpSpPr/>
          <p:nvPr/>
        </p:nvGrpSpPr>
        <p:grpSpPr>
          <a:xfrm>
            <a:off x="484127" y="3078379"/>
            <a:ext cx="9538313" cy="1768647"/>
            <a:chOff x="998425" y="1182125"/>
            <a:chExt cx="1065400" cy="199500"/>
          </a:xfrm>
        </p:grpSpPr>
        <p:sp>
          <p:nvSpPr>
            <p:cNvPr id="3119" name="Google Shape;3119;p12"/>
            <p:cNvSpPr/>
            <p:nvPr/>
          </p:nvSpPr>
          <p:spPr>
            <a:xfrm>
              <a:off x="998425" y="1182125"/>
              <a:ext cx="1065400" cy="199500"/>
            </a:xfrm>
            <a:custGeom>
              <a:rect b="b" l="l" r="r" t="t"/>
              <a:pathLst>
                <a:path extrusionOk="0" h="7980" w="42616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2"/>
            <p:cNvSpPr/>
            <p:nvPr/>
          </p:nvSpPr>
          <p:spPr>
            <a:xfrm>
              <a:off x="1017174" y="1194790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2"/>
            <p:cNvSpPr/>
            <p:nvPr/>
          </p:nvSpPr>
          <p:spPr>
            <a:xfrm>
              <a:off x="1303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2"/>
            <p:cNvSpPr/>
            <p:nvPr/>
          </p:nvSpPr>
          <p:spPr>
            <a:xfrm>
              <a:off x="1589250" y="1193175"/>
              <a:ext cx="177475" cy="177500"/>
            </a:xfrm>
            <a:custGeom>
              <a:rect b="b" l="l" r="r" t="t"/>
              <a:pathLst>
                <a:path extrusionOk="0" h="7100" w="7099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Obtain ATP mainly from: </a:t>
              </a:r>
              <a:r>
                <a:rPr b="0" i="0" lang="en" sz="1400" u="none" cap="none" strike="noStrike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anaerobic glycolysis</a:t>
              </a:r>
              <a:endParaRPr b="0" i="0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23" name="Google Shape;3123;p12"/>
            <p:cNvSpPr/>
            <p:nvPr/>
          </p:nvSpPr>
          <p:spPr>
            <a:xfrm>
              <a:off x="1875200" y="1193175"/>
              <a:ext cx="177525" cy="177500"/>
            </a:xfrm>
            <a:custGeom>
              <a:rect b="b" l="l" r="r" t="t"/>
              <a:pathLst>
                <a:path extrusionOk="0" h="7100" w="7101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4" name="Google Shape;3124;p12"/>
          <p:cNvSpPr txBox="1"/>
          <p:nvPr/>
        </p:nvSpPr>
        <p:spPr>
          <a:xfrm>
            <a:off x="779800" y="3681325"/>
            <a:ext cx="138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Suitable for: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fast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strong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contractions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5" name="Google Shape;3125;p12"/>
          <p:cNvSpPr txBox="1"/>
          <p:nvPr/>
        </p:nvSpPr>
        <p:spPr>
          <a:xfrm>
            <a:off x="3042425" y="3375025"/>
            <a:ext cx="1897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Intense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muscle activity (weightlifting) →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O2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supply from blood quickly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drops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6" name="Google Shape;3126;p12"/>
          <p:cNvSpPr txBox="1"/>
          <p:nvPr/>
        </p:nvSpPr>
        <p:spPr>
          <a:xfrm>
            <a:off x="8309551" y="3504325"/>
            <a:ext cx="1603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supplies of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glycogen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that is catabolized &amp; undergoes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glycolysis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7" name="Google Shape;3127;p12"/>
          <p:cNvSpPr/>
          <p:nvPr/>
        </p:nvSpPr>
        <p:spPr>
          <a:xfrm>
            <a:off x="211814" y="5199731"/>
            <a:ext cx="2086272" cy="1615578"/>
          </a:xfrm>
          <a:custGeom>
            <a:rect b="b" l="l" r="r" t="t"/>
            <a:pathLst>
              <a:path extrusionOk="0" h="9064" w="16269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cap="flat" cmpd="sng" w="9525">
            <a:solidFill>
              <a:srgbClr val="B3C3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8" name="Google Shape;3128;p12"/>
          <p:cNvSpPr txBox="1"/>
          <p:nvPr/>
        </p:nvSpPr>
        <p:spPr>
          <a:xfrm>
            <a:off x="169321" y="5149856"/>
            <a:ext cx="2169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NB: when we say glycogen we mean glucose also, because glycogen will be catabolized into glucose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29" name="Google Shape;3129;p12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130" name="Google Shape;3130;p12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12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5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13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/>
              <a:t>Anaerobic Metabolism in White Muscle Fibers</a:t>
            </a:r>
            <a:endParaRPr sz="2800"/>
          </a:p>
        </p:txBody>
      </p:sp>
      <p:pic>
        <p:nvPicPr>
          <p:cNvPr id="3137" name="Google Shape;31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384" y="1552248"/>
            <a:ext cx="3632326" cy="3852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8" name="Google Shape;3138;p13"/>
          <p:cNvGrpSpPr/>
          <p:nvPr/>
        </p:nvGrpSpPr>
        <p:grpSpPr>
          <a:xfrm>
            <a:off x="371297" y="1556621"/>
            <a:ext cx="690845" cy="955672"/>
            <a:chOff x="161064" y="7708016"/>
            <a:chExt cx="751091" cy="1021563"/>
          </a:xfrm>
        </p:grpSpPr>
        <p:grpSp>
          <p:nvGrpSpPr>
            <p:cNvPr id="3139" name="Google Shape;3139;p13"/>
            <p:cNvGrpSpPr/>
            <p:nvPr/>
          </p:nvGrpSpPr>
          <p:grpSpPr>
            <a:xfrm>
              <a:off x="161064" y="7737781"/>
              <a:ext cx="751091" cy="991797"/>
              <a:chOff x="2391948" y="1635646"/>
              <a:chExt cx="805546" cy="1584088"/>
            </a:xfrm>
          </p:grpSpPr>
          <p:sp>
            <p:nvSpPr>
              <p:cNvPr id="3140" name="Google Shape;3140;p13"/>
              <p:cNvSpPr/>
              <p:nvPr/>
            </p:nvSpPr>
            <p:spPr>
              <a:xfrm>
                <a:off x="2391994" y="1635646"/>
                <a:ext cx="805500" cy="792000"/>
              </a:xfrm>
              <a:prstGeom prst="rect">
                <a:avLst/>
              </a:prstGeom>
              <a:solidFill>
                <a:srgbClr val="75E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141" name="Google Shape;3141;p13"/>
              <p:cNvSpPr/>
              <p:nvPr/>
            </p:nvSpPr>
            <p:spPr>
              <a:xfrm rot="10800000">
                <a:off x="2391948" y="2427734"/>
                <a:ext cx="805500" cy="792000"/>
              </a:xfrm>
              <a:prstGeom prst="triangle">
                <a:avLst>
                  <a:gd fmla="val 0" name="adj"/>
                </a:avLst>
              </a:prstGeom>
              <a:solidFill>
                <a:srgbClr val="BFF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3142" name="Google Shape;3142;p13"/>
            <p:cNvSpPr txBox="1"/>
            <p:nvPr/>
          </p:nvSpPr>
          <p:spPr>
            <a:xfrm>
              <a:off x="228492" y="7708016"/>
              <a:ext cx="616500" cy="539400"/>
            </a:xfrm>
            <a:prstGeom prst="rect">
              <a:avLst/>
            </a:prstGeom>
            <a:solidFill>
              <a:srgbClr val="71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01</a:t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143" name="Google Shape;3143;p13"/>
          <p:cNvGrpSpPr/>
          <p:nvPr/>
        </p:nvGrpSpPr>
        <p:grpSpPr>
          <a:xfrm>
            <a:off x="362100" y="2824165"/>
            <a:ext cx="690845" cy="955672"/>
            <a:chOff x="161064" y="7708016"/>
            <a:chExt cx="751091" cy="1021563"/>
          </a:xfrm>
        </p:grpSpPr>
        <p:grpSp>
          <p:nvGrpSpPr>
            <p:cNvPr id="3144" name="Google Shape;3144;p13"/>
            <p:cNvGrpSpPr/>
            <p:nvPr/>
          </p:nvGrpSpPr>
          <p:grpSpPr>
            <a:xfrm>
              <a:off x="161064" y="7737781"/>
              <a:ext cx="751091" cy="991797"/>
              <a:chOff x="2391948" y="1635646"/>
              <a:chExt cx="805546" cy="1584088"/>
            </a:xfrm>
          </p:grpSpPr>
          <p:sp>
            <p:nvSpPr>
              <p:cNvPr id="3145" name="Google Shape;3145;p13"/>
              <p:cNvSpPr/>
              <p:nvPr/>
            </p:nvSpPr>
            <p:spPr>
              <a:xfrm>
                <a:off x="2391994" y="1635646"/>
                <a:ext cx="805500" cy="792000"/>
              </a:xfrm>
              <a:prstGeom prst="rect">
                <a:avLst/>
              </a:prstGeom>
              <a:solidFill>
                <a:srgbClr val="75E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146" name="Google Shape;3146;p13"/>
              <p:cNvSpPr/>
              <p:nvPr/>
            </p:nvSpPr>
            <p:spPr>
              <a:xfrm rot="10800000">
                <a:off x="2391948" y="2427734"/>
                <a:ext cx="805500" cy="792000"/>
              </a:xfrm>
              <a:prstGeom prst="triangle">
                <a:avLst>
                  <a:gd fmla="val 0" name="adj"/>
                </a:avLst>
              </a:prstGeom>
              <a:solidFill>
                <a:srgbClr val="BFF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3147" name="Google Shape;3147;p13"/>
            <p:cNvSpPr txBox="1"/>
            <p:nvPr/>
          </p:nvSpPr>
          <p:spPr>
            <a:xfrm>
              <a:off x="228492" y="7708016"/>
              <a:ext cx="616500" cy="539400"/>
            </a:xfrm>
            <a:prstGeom prst="rect">
              <a:avLst/>
            </a:prstGeom>
            <a:solidFill>
              <a:srgbClr val="71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02</a:t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148" name="Google Shape;3148;p13"/>
          <p:cNvGrpSpPr/>
          <p:nvPr/>
        </p:nvGrpSpPr>
        <p:grpSpPr>
          <a:xfrm>
            <a:off x="362100" y="4119554"/>
            <a:ext cx="690845" cy="955672"/>
            <a:chOff x="161064" y="7708016"/>
            <a:chExt cx="751091" cy="1021563"/>
          </a:xfrm>
        </p:grpSpPr>
        <p:grpSp>
          <p:nvGrpSpPr>
            <p:cNvPr id="3149" name="Google Shape;3149;p13"/>
            <p:cNvGrpSpPr/>
            <p:nvPr/>
          </p:nvGrpSpPr>
          <p:grpSpPr>
            <a:xfrm>
              <a:off x="161064" y="7737781"/>
              <a:ext cx="751091" cy="991797"/>
              <a:chOff x="2391948" y="1635646"/>
              <a:chExt cx="805546" cy="1584088"/>
            </a:xfrm>
          </p:grpSpPr>
          <p:sp>
            <p:nvSpPr>
              <p:cNvPr id="3150" name="Google Shape;3150;p13"/>
              <p:cNvSpPr/>
              <p:nvPr/>
            </p:nvSpPr>
            <p:spPr>
              <a:xfrm>
                <a:off x="2391994" y="1635646"/>
                <a:ext cx="805500" cy="792000"/>
              </a:xfrm>
              <a:prstGeom prst="rect">
                <a:avLst/>
              </a:prstGeom>
              <a:solidFill>
                <a:srgbClr val="75E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151" name="Google Shape;3151;p13"/>
              <p:cNvSpPr/>
              <p:nvPr/>
            </p:nvSpPr>
            <p:spPr>
              <a:xfrm rot="10800000">
                <a:off x="2391948" y="2427734"/>
                <a:ext cx="805500" cy="792000"/>
              </a:xfrm>
              <a:prstGeom prst="triangle">
                <a:avLst>
                  <a:gd fmla="val 0" name="adj"/>
                </a:avLst>
              </a:prstGeom>
              <a:solidFill>
                <a:srgbClr val="BFF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3152" name="Google Shape;3152;p13"/>
            <p:cNvSpPr txBox="1"/>
            <p:nvPr/>
          </p:nvSpPr>
          <p:spPr>
            <a:xfrm>
              <a:off x="228492" y="7708016"/>
              <a:ext cx="616500" cy="539400"/>
            </a:xfrm>
            <a:prstGeom prst="rect">
              <a:avLst/>
            </a:prstGeom>
            <a:solidFill>
              <a:srgbClr val="71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03</a:t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153" name="Google Shape;3153;p13"/>
          <p:cNvSpPr txBox="1"/>
          <p:nvPr/>
        </p:nvSpPr>
        <p:spPr>
          <a:xfrm>
            <a:off x="1114650" y="1816400"/>
            <a:ext cx="597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Glycogen → glucose-1-PO</a:t>
            </a:r>
            <a:r>
              <a:rPr b="0" i="0" lang="en" sz="10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glucose-6-PO</a:t>
            </a:r>
            <a:r>
              <a:rPr b="0" i="0" lang="en" sz="10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ATP (by glycolysis).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4" name="Google Shape;3154;p13"/>
          <p:cNvSpPr txBox="1"/>
          <p:nvPr/>
        </p:nvSpPr>
        <p:spPr>
          <a:xfrm>
            <a:off x="962281" y="2893851"/>
            <a:ext cx="6204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NADH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H+ are </a:t>
            </a: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re-oxidized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into NAD+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 by converting pyruvate into lactate) to maintain glucose degradation + </a:t>
            </a: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ATP formation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(the reason why pyruvate is converted to lactate -Dr said it’s important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 to know why -)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5" name="Google Shape;3155;p13"/>
          <p:cNvSpPr txBox="1"/>
          <p:nvPr/>
        </p:nvSpPr>
        <p:spPr>
          <a:xfrm>
            <a:off x="1114642" y="4314543"/>
            <a:ext cx="57225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Lactate is resynthesized into </a:t>
            </a: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the </a:t>
            </a: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liver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Cori cycle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 (next slide).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6" name="Google Shape;3156;p13"/>
          <p:cNvSpPr/>
          <p:nvPr/>
        </p:nvSpPr>
        <p:spPr>
          <a:xfrm>
            <a:off x="213103" y="5330998"/>
            <a:ext cx="2628572" cy="820179"/>
          </a:xfrm>
          <a:custGeom>
            <a:rect b="b" l="l" r="r" t="t"/>
            <a:pathLst>
              <a:path extrusionOk="0" h="9064" w="16269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cap="flat" cmpd="sng" w="9525">
            <a:solidFill>
              <a:srgbClr val="B3C3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13"/>
          <p:cNvSpPr txBox="1"/>
          <p:nvPr/>
        </p:nvSpPr>
        <p:spPr>
          <a:xfrm>
            <a:off x="136904" y="5334695"/>
            <a:ext cx="2825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-"/>
            </a:pPr>
            <a:r>
              <a:rPr b="0" i="0" lang="en" sz="11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the enzyme responsible of converting pyruvate into lactate is 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1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Lactate dehydrogenase 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8" name="Google Shape;3158;p13"/>
          <p:cNvSpPr txBox="1"/>
          <p:nvPr/>
        </p:nvSpPr>
        <p:spPr>
          <a:xfrm>
            <a:off x="424119" y="6366524"/>
            <a:ext cx="97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The Main Process: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 Glycogen → glucose → glucose-1-PO4 → glucose-6-PO4 → glycolysis → pyruvate → lactate → go to liver “Cori cycle”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9" name="Google Shape;3159;p13"/>
          <p:cNvSpPr txBox="1"/>
          <p:nvPr/>
        </p:nvSpPr>
        <p:spPr>
          <a:xfrm>
            <a:off x="6344529" y="6905506"/>
            <a:ext cx="7457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ATP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0" name="Google Shape;3160;p13"/>
          <p:cNvSpPr txBox="1"/>
          <p:nvPr/>
        </p:nvSpPr>
        <p:spPr>
          <a:xfrm rot="1607230">
            <a:off x="6143460" y="6743737"/>
            <a:ext cx="4021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1" name="Google Shape;3161;p13"/>
          <p:cNvSpPr txBox="1"/>
          <p:nvPr/>
        </p:nvSpPr>
        <p:spPr>
          <a:xfrm>
            <a:off x="7335724" y="6886300"/>
            <a:ext cx="243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bind with NH2 → alanine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2" name="Google Shape;3162;p13"/>
          <p:cNvSpPr txBox="1"/>
          <p:nvPr/>
        </p:nvSpPr>
        <p:spPr>
          <a:xfrm rot="1607838">
            <a:off x="7045157" y="6806793"/>
            <a:ext cx="5811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3" name="Google Shape;3163;p13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164" name="Google Shape;3164;p13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13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9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0" name="Google Shape;31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497" y="1398621"/>
            <a:ext cx="4487594" cy="4487594"/>
          </a:xfrm>
          <a:prstGeom prst="rect">
            <a:avLst/>
          </a:prstGeom>
          <a:noFill/>
          <a:ln>
            <a:noFill/>
          </a:ln>
        </p:spPr>
      </p:pic>
      <p:sp>
        <p:nvSpPr>
          <p:cNvPr id="3171" name="Google Shape;3171;p14"/>
          <p:cNvSpPr txBox="1"/>
          <p:nvPr>
            <p:ph type="title"/>
          </p:nvPr>
        </p:nvSpPr>
        <p:spPr>
          <a:xfrm>
            <a:off x="362100" y="492175"/>
            <a:ext cx="2986011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/>
              <a:t>The Cori Cycle</a:t>
            </a:r>
            <a:endParaRPr sz="4800"/>
          </a:p>
        </p:txBody>
      </p:sp>
      <p:sp>
        <p:nvSpPr>
          <p:cNvPr id="3172" name="Google Shape;3172;p14"/>
          <p:cNvSpPr txBox="1"/>
          <p:nvPr/>
        </p:nvSpPr>
        <p:spPr>
          <a:xfrm>
            <a:off x="191653" y="1364575"/>
            <a:ext cx="333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b="0" i="0" lang="en" sz="1600" u="sng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In anaerobic glycolysis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3" name="Google Shape;3173;p14"/>
          <p:cNvSpPr txBox="1"/>
          <p:nvPr/>
        </p:nvSpPr>
        <p:spPr>
          <a:xfrm>
            <a:off x="1629472" y="2039508"/>
            <a:ext cx="416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muscle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glucose is converted into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lactate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anaerobic glycolysis.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4" name="Google Shape;3174;p14"/>
          <p:cNvSpPr txBox="1"/>
          <p:nvPr/>
        </p:nvSpPr>
        <p:spPr>
          <a:xfrm>
            <a:off x="1719924" y="3061531"/>
            <a:ext cx="36259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Lactate is released into the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blood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is transported to the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liver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5" name="Google Shape;3175;p14"/>
          <p:cNvSpPr txBox="1"/>
          <p:nvPr/>
        </p:nvSpPr>
        <p:spPr>
          <a:xfrm>
            <a:off x="1716627" y="4140687"/>
            <a:ext cx="8975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liver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Lactate →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glucose (gluconeogenesis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6" name="Google Shape;3176;p14"/>
          <p:cNvSpPr txBox="1"/>
          <p:nvPr/>
        </p:nvSpPr>
        <p:spPr>
          <a:xfrm>
            <a:off x="1716627" y="5020625"/>
            <a:ext cx="8975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Glucose is transported to the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muscles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(for energy again).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7" name="Google Shape;3177;p14"/>
          <p:cNvSpPr txBox="1"/>
          <p:nvPr/>
        </p:nvSpPr>
        <p:spPr>
          <a:xfrm>
            <a:off x="632925" y="5916925"/>
            <a:ext cx="91719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Skeletal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muscles can’t produce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new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from lactate.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Why?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•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Gluconeogenesis requires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0" i="0" lang="en" sz="13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6 ATP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much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more ATP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than is supplied by glycolysis (</a:t>
            </a:r>
            <a:r>
              <a:rPr b="0" i="0" lang="en" sz="13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2 ATP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in muscle.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•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O2  deficiencies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don’t arise in liver even during intense exercise →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liver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always has </a:t>
            </a:r>
            <a:r>
              <a:rPr b="0" i="0" lang="en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sufficient ATP </a:t>
            </a: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gluconeogenesis.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78" name="Google Shape;3178;p14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179" name="Google Shape;3179;p14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14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1" name="Google Shape;3181;p14"/>
          <p:cNvGrpSpPr/>
          <p:nvPr/>
        </p:nvGrpSpPr>
        <p:grpSpPr>
          <a:xfrm>
            <a:off x="532044" y="1984448"/>
            <a:ext cx="728408" cy="741860"/>
            <a:chOff x="161064" y="7708016"/>
            <a:chExt cx="751091" cy="1021564"/>
          </a:xfrm>
        </p:grpSpPr>
        <p:grpSp>
          <p:nvGrpSpPr>
            <p:cNvPr id="3182" name="Google Shape;3182;p14"/>
            <p:cNvGrpSpPr/>
            <p:nvPr/>
          </p:nvGrpSpPr>
          <p:grpSpPr>
            <a:xfrm>
              <a:off x="161064" y="7737782"/>
              <a:ext cx="751091" cy="991797"/>
              <a:chOff x="2391948" y="1635646"/>
              <a:chExt cx="805546" cy="1584088"/>
            </a:xfrm>
          </p:grpSpPr>
          <p:sp>
            <p:nvSpPr>
              <p:cNvPr id="3183" name="Google Shape;3183;p14"/>
              <p:cNvSpPr/>
              <p:nvPr/>
            </p:nvSpPr>
            <p:spPr>
              <a:xfrm>
                <a:off x="2391994" y="1635646"/>
                <a:ext cx="805500" cy="792000"/>
              </a:xfrm>
              <a:prstGeom prst="rect">
                <a:avLst/>
              </a:prstGeom>
              <a:solidFill>
                <a:srgbClr val="75E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184" name="Google Shape;3184;p14"/>
              <p:cNvSpPr/>
              <p:nvPr/>
            </p:nvSpPr>
            <p:spPr>
              <a:xfrm rot="10800000">
                <a:off x="2391948" y="2427734"/>
                <a:ext cx="805500" cy="792000"/>
              </a:xfrm>
              <a:prstGeom prst="triangle">
                <a:avLst>
                  <a:gd fmla="val 0" name="adj"/>
                </a:avLst>
              </a:prstGeom>
              <a:solidFill>
                <a:srgbClr val="BFF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3185" name="Google Shape;3185;p14"/>
            <p:cNvSpPr txBox="1"/>
            <p:nvPr/>
          </p:nvSpPr>
          <p:spPr>
            <a:xfrm>
              <a:off x="228492" y="7708016"/>
              <a:ext cx="616500" cy="539400"/>
            </a:xfrm>
            <a:prstGeom prst="rect">
              <a:avLst/>
            </a:prstGeom>
            <a:solidFill>
              <a:srgbClr val="71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01</a:t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186" name="Google Shape;3186;p14"/>
          <p:cNvGrpSpPr/>
          <p:nvPr/>
        </p:nvGrpSpPr>
        <p:grpSpPr>
          <a:xfrm>
            <a:off x="522346" y="2968418"/>
            <a:ext cx="728408" cy="741860"/>
            <a:chOff x="161064" y="7708016"/>
            <a:chExt cx="751091" cy="1021564"/>
          </a:xfrm>
        </p:grpSpPr>
        <p:grpSp>
          <p:nvGrpSpPr>
            <p:cNvPr id="3187" name="Google Shape;3187;p14"/>
            <p:cNvGrpSpPr/>
            <p:nvPr/>
          </p:nvGrpSpPr>
          <p:grpSpPr>
            <a:xfrm>
              <a:off x="161064" y="7737782"/>
              <a:ext cx="751091" cy="991797"/>
              <a:chOff x="2391948" y="1635646"/>
              <a:chExt cx="805546" cy="1584088"/>
            </a:xfrm>
          </p:grpSpPr>
          <p:sp>
            <p:nvSpPr>
              <p:cNvPr id="3188" name="Google Shape;3188;p14"/>
              <p:cNvSpPr/>
              <p:nvPr/>
            </p:nvSpPr>
            <p:spPr>
              <a:xfrm>
                <a:off x="2391994" y="1635646"/>
                <a:ext cx="805500" cy="792000"/>
              </a:xfrm>
              <a:prstGeom prst="rect">
                <a:avLst/>
              </a:prstGeom>
              <a:solidFill>
                <a:srgbClr val="75E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189" name="Google Shape;3189;p14"/>
              <p:cNvSpPr/>
              <p:nvPr/>
            </p:nvSpPr>
            <p:spPr>
              <a:xfrm rot="10800000">
                <a:off x="2391948" y="2427734"/>
                <a:ext cx="805500" cy="792000"/>
              </a:xfrm>
              <a:prstGeom prst="triangle">
                <a:avLst>
                  <a:gd fmla="val 0" name="adj"/>
                </a:avLst>
              </a:prstGeom>
              <a:solidFill>
                <a:srgbClr val="BFF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3190" name="Google Shape;3190;p14"/>
            <p:cNvSpPr txBox="1"/>
            <p:nvPr/>
          </p:nvSpPr>
          <p:spPr>
            <a:xfrm>
              <a:off x="228492" y="7708016"/>
              <a:ext cx="616500" cy="539400"/>
            </a:xfrm>
            <a:prstGeom prst="rect">
              <a:avLst/>
            </a:prstGeom>
            <a:solidFill>
              <a:srgbClr val="71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02</a:t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191" name="Google Shape;3191;p14"/>
          <p:cNvGrpSpPr/>
          <p:nvPr/>
        </p:nvGrpSpPr>
        <p:grpSpPr>
          <a:xfrm>
            <a:off x="522346" y="3974005"/>
            <a:ext cx="728408" cy="741860"/>
            <a:chOff x="161064" y="7708016"/>
            <a:chExt cx="751091" cy="1021564"/>
          </a:xfrm>
        </p:grpSpPr>
        <p:grpSp>
          <p:nvGrpSpPr>
            <p:cNvPr id="3192" name="Google Shape;3192;p14"/>
            <p:cNvGrpSpPr/>
            <p:nvPr/>
          </p:nvGrpSpPr>
          <p:grpSpPr>
            <a:xfrm>
              <a:off x="161064" y="7737782"/>
              <a:ext cx="751091" cy="991797"/>
              <a:chOff x="2391948" y="1635646"/>
              <a:chExt cx="805546" cy="1584088"/>
            </a:xfrm>
          </p:grpSpPr>
          <p:sp>
            <p:nvSpPr>
              <p:cNvPr id="3193" name="Google Shape;3193;p14"/>
              <p:cNvSpPr/>
              <p:nvPr/>
            </p:nvSpPr>
            <p:spPr>
              <a:xfrm>
                <a:off x="2391994" y="1635646"/>
                <a:ext cx="805500" cy="792000"/>
              </a:xfrm>
              <a:prstGeom prst="rect">
                <a:avLst/>
              </a:prstGeom>
              <a:solidFill>
                <a:srgbClr val="75E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194" name="Google Shape;3194;p14"/>
              <p:cNvSpPr/>
              <p:nvPr/>
            </p:nvSpPr>
            <p:spPr>
              <a:xfrm rot="10800000">
                <a:off x="2391948" y="2427734"/>
                <a:ext cx="805500" cy="792000"/>
              </a:xfrm>
              <a:prstGeom prst="triangle">
                <a:avLst>
                  <a:gd fmla="val 0" name="adj"/>
                </a:avLst>
              </a:prstGeom>
              <a:solidFill>
                <a:srgbClr val="BFF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3195" name="Google Shape;3195;p14"/>
            <p:cNvSpPr txBox="1"/>
            <p:nvPr/>
          </p:nvSpPr>
          <p:spPr>
            <a:xfrm>
              <a:off x="228492" y="7708016"/>
              <a:ext cx="616500" cy="539400"/>
            </a:xfrm>
            <a:prstGeom prst="rect">
              <a:avLst/>
            </a:prstGeom>
            <a:solidFill>
              <a:srgbClr val="71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03</a:t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196" name="Google Shape;3196;p14"/>
          <p:cNvGrpSpPr/>
          <p:nvPr/>
        </p:nvGrpSpPr>
        <p:grpSpPr>
          <a:xfrm>
            <a:off x="532046" y="4945467"/>
            <a:ext cx="728408" cy="741860"/>
            <a:chOff x="161064" y="7708016"/>
            <a:chExt cx="751091" cy="1021564"/>
          </a:xfrm>
        </p:grpSpPr>
        <p:grpSp>
          <p:nvGrpSpPr>
            <p:cNvPr id="3197" name="Google Shape;3197;p14"/>
            <p:cNvGrpSpPr/>
            <p:nvPr/>
          </p:nvGrpSpPr>
          <p:grpSpPr>
            <a:xfrm>
              <a:off x="161064" y="7737782"/>
              <a:ext cx="751091" cy="991797"/>
              <a:chOff x="2391948" y="1635646"/>
              <a:chExt cx="805546" cy="1584088"/>
            </a:xfrm>
          </p:grpSpPr>
          <p:sp>
            <p:nvSpPr>
              <p:cNvPr id="3198" name="Google Shape;3198;p14"/>
              <p:cNvSpPr/>
              <p:nvPr/>
            </p:nvSpPr>
            <p:spPr>
              <a:xfrm>
                <a:off x="2391994" y="1635646"/>
                <a:ext cx="805500" cy="792000"/>
              </a:xfrm>
              <a:prstGeom prst="rect">
                <a:avLst/>
              </a:prstGeom>
              <a:solidFill>
                <a:srgbClr val="75E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199" name="Google Shape;3199;p14"/>
              <p:cNvSpPr/>
              <p:nvPr/>
            </p:nvSpPr>
            <p:spPr>
              <a:xfrm rot="10800000">
                <a:off x="2391948" y="2427734"/>
                <a:ext cx="805500" cy="792000"/>
              </a:xfrm>
              <a:prstGeom prst="triangle">
                <a:avLst>
                  <a:gd fmla="val 0" name="adj"/>
                </a:avLst>
              </a:prstGeom>
              <a:solidFill>
                <a:srgbClr val="BFF1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sp>
          <p:nvSpPr>
            <p:cNvPr id="3200" name="Google Shape;3200;p14"/>
            <p:cNvSpPr txBox="1"/>
            <p:nvPr/>
          </p:nvSpPr>
          <p:spPr>
            <a:xfrm>
              <a:off x="228492" y="7708016"/>
              <a:ext cx="616500" cy="539400"/>
            </a:xfrm>
            <a:prstGeom prst="rect">
              <a:avLst/>
            </a:prstGeom>
            <a:solidFill>
              <a:srgbClr val="71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04</a:t>
              </a:r>
              <a:endParaRPr b="1" i="0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4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Google Shape;3205;p15"/>
          <p:cNvSpPr txBox="1"/>
          <p:nvPr>
            <p:ph type="title"/>
          </p:nvPr>
        </p:nvSpPr>
        <p:spPr>
          <a:xfrm>
            <a:off x="362100" y="492175"/>
            <a:ext cx="4519389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/>
              <a:t>Glucose-Alanine Cycle </a:t>
            </a:r>
            <a:endParaRPr sz="11500"/>
          </a:p>
        </p:txBody>
      </p:sp>
      <p:sp>
        <p:nvSpPr>
          <p:cNvPr id="3206" name="Google Shape;3206;p15"/>
          <p:cNvSpPr txBox="1"/>
          <p:nvPr/>
        </p:nvSpPr>
        <p:spPr>
          <a:xfrm>
            <a:off x="362100" y="1295085"/>
            <a:ext cx="239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 Muscles produce: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7" name="Google Shape;3207;p15"/>
          <p:cNvGrpSpPr/>
          <p:nvPr/>
        </p:nvGrpSpPr>
        <p:grpSpPr>
          <a:xfrm>
            <a:off x="685626" y="1873927"/>
            <a:ext cx="682519" cy="623712"/>
            <a:chOff x="3496214" y="1275606"/>
            <a:chExt cx="1060800" cy="914400"/>
          </a:xfrm>
        </p:grpSpPr>
        <p:sp>
          <p:nvSpPr>
            <p:cNvPr id="3208" name="Google Shape;3208;p15"/>
            <p:cNvSpPr/>
            <p:nvPr/>
          </p:nvSpPr>
          <p:spPr>
            <a:xfrm>
              <a:off x="3496214" y="1275606"/>
              <a:ext cx="1060800" cy="91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92A3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15"/>
            <p:cNvSpPr/>
            <p:nvPr/>
          </p:nvSpPr>
          <p:spPr>
            <a:xfrm>
              <a:off x="3594518" y="1360351"/>
              <a:ext cx="864000" cy="744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0" name="Google Shape;3210;p15"/>
          <p:cNvSpPr txBox="1"/>
          <p:nvPr/>
        </p:nvSpPr>
        <p:spPr>
          <a:xfrm>
            <a:off x="1431394" y="1873927"/>
            <a:ext cx="257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0092E4"/>
                </a:solidFill>
                <a:latin typeface="Montserrat"/>
                <a:ea typeface="Montserrat"/>
                <a:cs typeface="Montserrat"/>
                <a:sym typeface="Montserrat"/>
              </a:rPr>
              <a:t>Pyruvate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1" name="Google Shape;3211;p15"/>
          <p:cNvSpPr txBox="1"/>
          <p:nvPr/>
        </p:nvSpPr>
        <p:spPr>
          <a:xfrm>
            <a:off x="1431394" y="2816167"/>
            <a:ext cx="2338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500" u="none" cap="none" strike="noStrike">
                <a:solidFill>
                  <a:srgbClr val="0092E4"/>
                </a:solidFill>
                <a:latin typeface="Montserrat"/>
                <a:ea typeface="Montserrat"/>
                <a:cs typeface="Montserrat"/>
                <a:sym typeface="Montserrat"/>
              </a:rPr>
              <a:t>Amino Nitrogen NH</a:t>
            </a:r>
            <a:r>
              <a:rPr b="1" i="0" lang="en" sz="1200" u="none" cap="none" strike="noStrike">
                <a:solidFill>
                  <a:srgbClr val="0092E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1500" u="none" cap="none" strike="noStrike">
              <a:solidFill>
                <a:srgbClr val="0092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12" name="Google Shape;3212;p15"/>
          <p:cNvGrpSpPr/>
          <p:nvPr/>
        </p:nvGrpSpPr>
        <p:grpSpPr>
          <a:xfrm>
            <a:off x="685625" y="2793918"/>
            <a:ext cx="682519" cy="623712"/>
            <a:chOff x="3496214" y="1275606"/>
            <a:chExt cx="1060800" cy="914400"/>
          </a:xfrm>
        </p:grpSpPr>
        <p:sp>
          <p:nvSpPr>
            <p:cNvPr id="3213" name="Google Shape;3213;p15"/>
            <p:cNvSpPr/>
            <p:nvPr/>
          </p:nvSpPr>
          <p:spPr>
            <a:xfrm>
              <a:off x="3496214" y="1275606"/>
              <a:ext cx="1060800" cy="91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92A3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15"/>
            <p:cNvSpPr/>
            <p:nvPr/>
          </p:nvSpPr>
          <p:spPr>
            <a:xfrm>
              <a:off x="3594635" y="1360369"/>
              <a:ext cx="864000" cy="744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5" name="Google Shape;3215;p15"/>
          <p:cNvSpPr txBox="1"/>
          <p:nvPr/>
        </p:nvSpPr>
        <p:spPr>
          <a:xfrm>
            <a:off x="1559674" y="2181700"/>
            <a:ext cx="332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From </a:t>
            </a: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glycolysis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during exercise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15"/>
          <p:cNvSpPr txBox="1"/>
          <p:nvPr/>
        </p:nvSpPr>
        <p:spPr>
          <a:xfrm>
            <a:off x="1559684" y="3123944"/>
            <a:ext cx="8975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From normal </a:t>
            </a:r>
            <a:r>
              <a:rPr b="0" i="0" lang="en" sz="1400" u="none" cap="none" strike="noStrike">
                <a:solidFill>
                  <a:srgbClr val="BB3732"/>
                </a:solidFill>
                <a:latin typeface="Montserrat"/>
                <a:ea typeface="Montserrat"/>
                <a:cs typeface="Montserrat"/>
                <a:sym typeface="Montserrat"/>
              </a:rPr>
              <a:t>protein degradation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7" name="Google Shape;3217;p15"/>
          <p:cNvSpPr/>
          <p:nvPr/>
        </p:nvSpPr>
        <p:spPr>
          <a:xfrm>
            <a:off x="194288" y="4684817"/>
            <a:ext cx="2350870" cy="1941065"/>
          </a:xfrm>
          <a:prstGeom prst="roundRect">
            <a:avLst>
              <a:gd fmla="val 16667" name="adj"/>
            </a:avLst>
          </a:prstGeom>
          <a:solidFill>
            <a:srgbClr val="CAECFF"/>
          </a:solidFill>
          <a:ln cap="flat" cmpd="sng" w="9525">
            <a:solidFill>
              <a:srgbClr val="B8DA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18" name="Google Shape;3218;p15"/>
          <p:cNvSpPr/>
          <p:nvPr/>
        </p:nvSpPr>
        <p:spPr>
          <a:xfrm>
            <a:off x="1558750" y="6723186"/>
            <a:ext cx="2323186" cy="5232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2A3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15"/>
          <p:cNvSpPr/>
          <p:nvPr/>
        </p:nvSpPr>
        <p:spPr>
          <a:xfrm rot="-973083">
            <a:off x="7472624" y="6523335"/>
            <a:ext cx="2133641" cy="689272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2A3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15"/>
          <p:cNvSpPr/>
          <p:nvPr/>
        </p:nvSpPr>
        <p:spPr>
          <a:xfrm>
            <a:off x="4375052" y="4030042"/>
            <a:ext cx="1734846" cy="499389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2A3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15"/>
          <p:cNvSpPr/>
          <p:nvPr/>
        </p:nvSpPr>
        <p:spPr>
          <a:xfrm>
            <a:off x="2826567" y="4684817"/>
            <a:ext cx="2350870" cy="1941065"/>
          </a:xfrm>
          <a:prstGeom prst="roundRect">
            <a:avLst>
              <a:gd fmla="val 16667" name="adj"/>
            </a:avLst>
          </a:prstGeom>
          <a:solidFill>
            <a:srgbClr val="CAECFF"/>
          </a:solidFill>
          <a:ln cap="flat" cmpd="sng" w="9525">
            <a:solidFill>
              <a:srgbClr val="B8DA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22" name="Google Shape;3222;p15"/>
          <p:cNvSpPr/>
          <p:nvPr/>
        </p:nvSpPr>
        <p:spPr>
          <a:xfrm>
            <a:off x="5441139" y="4684817"/>
            <a:ext cx="2350870" cy="1941065"/>
          </a:xfrm>
          <a:prstGeom prst="roundRect">
            <a:avLst>
              <a:gd fmla="val 16667" name="adj"/>
            </a:avLst>
          </a:prstGeom>
          <a:solidFill>
            <a:srgbClr val="CAECFF"/>
          </a:solidFill>
          <a:ln cap="flat" cmpd="sng" w="9525">
            <a:solidFill>
              <a:srgbClr val="B8DA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3223" name="Google Shape;3223;p15"/>
          <p:cNvGrpSpPr/>
          <p:nvPr/>
        </p:nvGrpSpPr>
        <p:grpSpPr>
          <a:xfrm>
            <a:off x="8664975" y="3911580"/>
            <a:ext cx="1123501" cy="1087137"/>
            <a:chOff x="4820425" y="1329900"/>
            <a:chExt cx="70175" cy="70350"/>
          </a:xfrm>
        </p:grpSpPr>
        <p:sp>
          <p:nvSpPr>
            <p:cNvPr id="3224" name="Google Shape;3224;p15"/>
            <p:cNvSpPr/>
            <p:nvPr/>
          </p:nvSpPr>
          <p:spPr>
            <a:xfrm>
              <a:off x="4862975" y="1335475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5F7D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15"/>
            <p:cNvSpPr/>
            <p:nvPr/>
          </p:nvSpPr>
          <p:spPr>
            <a:xfrm>
              <a:off x="4820425" y="1360000"/>
              <a:ext cx="27625" cy="34650"/>
            </a:xfrm>
            <a:custGeom>
              <a:rect b="b" l="l" r="r" t="t"/>
              <a:pathLst>
                <a:path extrusionOk="0" h="1386" w="1105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15"/>
            <p:cNvSpPr/>
            <p:nvPr/>
          </p:nvSpPr>
          <p:spPr>
            <a:xfrm>
              <a:off x="4850375" y="1372800"/>
              <a:ext cx="34625" cy="27450"/>
            </a:xfrm>
            <a:custGeom>
              <a:rect b="b" l="l" r="r" t="t"/>
              <a:pathLst>
                <a:path extrusionOk="0" h="1098" w="1385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15"/>
            <p:cNvSpPr/>
            <p:nvPr/>
          </p:nvSpPr>
          <p:spPr>
            <a:xfrm>
              <a:off x="4825850" y="1329900"/>
              <a:ext cx="34625" cy="27975"/>
            </a:xfrm>
            <a:custGeom>
              <a:rect b="b" l="l" r="r" t="t"/>
              <a:pathLst>
                <a:path extrusionOk="0" h="1119" w="1385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8" name="Google Shape;3228;p15"/>
          <p:cNvSpPr txBox="1"/>
          <p:nvPr/>
        </p:nvSpPr>
        <p:spPr>
          <a:xfrm>
            <a:off x="92051" y="4932775"/>
            <a:ext cx="257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Pyruvate is converted into Alanine in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muscles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9" name="Google Shape;3229;p15"/>
          <p:cNvSpPr txBox="1"/>
          <p:nvPr/>
        </p:nvSpPr>
        <p:spPr>
          <a:xfrm>
            <a:off x="163475" y="5920750"/>
            <a:ext cx="257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Pyruvate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NH2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Alanine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0" name="Google Shape;3230;p15"/>
          <p:cNvSpPr txBox="1"/>
          <p:nvPr/>
        </p:nvSpPr>
        <p:spPr>
          <a:xfrm>
            <a:off x="2826567" y="4932779"/>
            <a:ext cx="233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Alanine is converted into Pyruvate in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liver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1" name="Google Shape;3231;p15"/>
          <p:cNvSpPr txBox="1"/>
          <p:nvPr/>
        </p:nvSpPr>
        <p:spPr>
          <a:xfrm>
            <a:off x="5160238" y="4932779"/>
            <a:ext cx="29118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Pyruvate forms glucose by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gluconeogenesis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liver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2" name="Google Shape;3232;p15"/>
          <p:cNvSpPr txBox="1"/>
          <p:nvPr/>
        </p:nvSpPr>
        <p:spPr>
          <a:xfrm>
            <a:off x="2855499" y="5921825"/>
            <a:ext cx="275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Alanine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NH2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Pyruvate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3" name="Google Shape;3233;p15"/>
          <p:cNvSpPr txBox="1"/>
          <p:nvPr/>
        </p:nvSpPr>
        <p:spPr>
          <a:xfrm>
            <a:off x="5541275" y="5920750"/>
            <a:ext cx="239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Pyruvate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→ </a:t>
            </a: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4" name="Google Shape;3234;p15"/>
          <p:cNvSpPr txBox="1"/>
          <p:nvPr/>
        </p:nvSpPr>
        <p:spPr>
          <a:xfrm>
            <a:off x="8298721" y="5222617"/>
            <a:ext cx="1856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transported to the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muscles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energy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5" name="Google Shape;3235;p15"/>
          <p:cNvSpPr/>
          <p:nvPr/>
        </p:nvSpPr>
        <p:spPr>
          <a:xfrm>
            <a:off x="5115508" y="1854185"/>
            <a:ext cx="2894630" cy="1392763"/>
          </a:xfrm>
          <a:custGeom>
            <a:rect b="b" l="l" r="r" t="t"/>
            <a:pathLst>
              <a:path extrusionOk="0" h="9064" w="16269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cap="flat" cmpd="sng" w="9525">
            <a:solidFill>
              <a:srgbClr val="B3C3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6" name="Google Shape;3236;p15"/>
          <p:cNvSpPr txBox="1"/>
          <p:nvPr/>
        </p:nvSpPr>
        <p:spPr>
          <a:xfrm>
            <a:off x="5210721" y="1880718"/>
            <a:ext cx="2759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Pyruvate is either converted into lactate and enters cori cycle, or binds with NH2 forming alanine entering the Alanine cycle.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7" name="Google Shape;3237;p15"/>
          <p:cNvSpPr txBox="1"/>
          <p:nvPr/>
        </p:nvSpPr>
        <p:spPr>
          <a:xfrm>
            <a:off x="1248876" y="7251900"/>
            <a:ext cx="348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Alanine is transported to the liver.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38" name="Google Shape;3238;p15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239" name="Google Shape;3239;p15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15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4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5" name="Google Shape;3245;p16"/>
          <p:cNvGrpSpPr/>
          <p:nvPr/>
        </p:nvGrpSpPr>
        <p:grpSpPr>
          <a:xfrm>
            <a:off x="306009" y="1311717"/>
            <a:ext cx="703529" cy="1066000"/>
            <a:chOff x="2391948" y="1635646"/>
            <a:chExt cx="805546" cy="1584088"/>
          </a:xfrm>
        </p:grpSpPr>
        <p:sp>
          <p:nvSpPr>
            <p:cNvPr id="3246" name="Google Shape;3246;p1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C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47" name="Google Shape;3247;p1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BFF1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248" name="Google Shape;3248;p16"/>
          <p:cNvSpPr txBox="1"/>
          <p:nvPr>
            <p:ph type="title"/>
          </p:nvPr>
        </p:nvSpPr>
        <p:spPr>
          <a:xfrm>
            <a:off x="362100" y="492175"/>
            <a:ext cx="4519389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800"/>
              <a:t>Glucose-Alanine Cycle </a:t>
            </a:r>
            <a:endParaRPr sz="11500"/>
          </a:p>
        </p:txBody>
      </p:sp>
      <p:sp>
        <p:nvSpPr>
          <p:cNvPr id="3249" name="Google Shape;3249;p16"/>
          <p:cNvSpPr txBox="1"/>
          <p:nvPr/>
        </p:nvSpPr>
        <p:spPr>
          <a:xfrm>
            <a:off x="7072901" y="-41063"/>
            <a:ext cx="3572700" cy="52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An Extra Slide from Doctors’ Explanation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50" name="Google Shape;32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6143" y="492175"/>
            <a:ext cx="3995670" cy="5451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1" name="Google Shape;3251;p16"/>
          <p:cNvGrpSpPr/>
          <p:nvPr/>
        </p:nvGrpSpPr>
        <p:grpSpPr>
          <a:xfrm>
            <a:off x="305973" y="2599473"/>
            <a:ext cx="703529" cy="1066000"/>
            <a:chOff x="2391948" y="1635646"/>
            <a:chExt cx="805546" cy="1584088"/>
          </a:xfrm>
        </p:grpSpPr>
        <p:sp>
          <p:nvSpPr>
            <p:cNvPr id="3252" name="Google Shape;3252;p1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C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53" name="Google Shape;3253;p1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BFF1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254" name="Google Shape;3254;p16"/>
          <p:cNvGrpSpPr/>
          <p:nvPr/>
        </p:nvGrpSpPr>
        <p:grpSpPr>
          <a:xfrm>
            <a:off x="306041" y="3816876"/>
            <a:ext cx="703564" cy="1065933"/>
            <a:chOff x="2391948" y="1635646"/>
            <a:chExt cx="805546" cy="1584088"/>
          </a:xfrm>
        </p:grpSpPr>
        <p:sp>
          <p:nvSpPr>
            <p:cNvPr id="3255" name="Google Shape;3255;p1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C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56" name="Google Shape;3256;p1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BFF1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257" name="Google Shape;3257;p16"/>
          <p:cNvGrpSpPr/>
          <p:nvPr/>
        </p:nvGrpSpPr>
        <p:grpSpPr>
          <a:xfrm>
            <a:off x="306005" y="5244867"/>
            <a:ext cx="703564" cy="1065933"/>
            <a:chOff x="2391948" y="1635646"/>
            <a:chExt cx="805546" cy="1584088"/>
          </a:xfrm>
        </p:grpSpPr>
        <p:sp>
          <p:nvSpPr>
            <p:cNvPr id="3258" name="Google Shape;3258;p1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C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59" name="Google Shape;3259;p1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BFF1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260" name="Google Shape;3260;p16"/>
          <p:cNvGrpSpPr/>
          <p:nvPr/>
        </p:nvGrpSpPr>
        <p:grpSpPr>
          <a:xfrm>
            <a:off x="305866" y="6410884"/>
            <a:ext cx="703529" cy="1066000"/>
            <a:chOff x="2391948" y="1635646"/>
            <a:chExt cx="805546" cy="1584088"/>
          </a:xfrm>
        </p:grpSpPr>
        <p:sp>
          <p:nvSpPr>
            <p:cNvPr id="3261" name="Google Shape;3261;p1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CD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62" name="Google Shape;3262;p1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BFF1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263" name="Google Shape;3263;p16"/>
          <p:cNvSpPr txBox="1"/>
          <p:nvPr/>
        </p:nvSpPr>
        <p:spPr>
          <a:xfrm>
            <a:off x="1027229" y="1334271"/>
            <a:ext cx="568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muscles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pyruvate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(from glycolysis during exercise) is converted into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alanine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binding with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NH2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.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4" name="Google Shape;3264;p16"/>
          <p:cNvSpPr txBox="1"/>
          <p:nvPr/>
        </p:nvSpPr>
        <p:spPr>
          <a:xfrm>
            <a:off x="1505689" y="1854497"/>
            <a:ext cx="498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α-amino acid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(from degraded/broken down protein) loses NH2 &amp; becomes an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α-ketoacid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(it can be any amino acid).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5" name="Google Shape;3265;p16"/>
          <p:cNvSpPr txBox="1"/>
          <p:nvPr/>
        </p:nvSpPr>
        <p:spPr>
          <a:xfrm>
            <a:off x="1009355" y="2758172"/>
            <a:ext cx="897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Alanine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transported into the </a:t>
            </a: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liver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through blood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6" name="Google Shape;3266;p16"/>
          <p:cNvSpPr txBox="1"/>
          <p:nvPr/>
        </p:nvSpPr>
        <p:spPr>
          <a:xfrm>
            <a:off x="951025" y="3751925"/>
            <a:ext cx="6117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0" i="0" lang="en" sz="15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liver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alanine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converted back to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pyruvate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(when an 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α-ketoglutarate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binds with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NH2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alanine forming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glutamate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7" name="Google Shape;3267;p16"/>
          <p:cNvSpPr txBox="1"/>
          <p:nvPr/>
        </p:nvSpPr>
        <p:spPr>
          <a:xfrm>
            <a:off x="1067518" y="4427538"/>
            <a:ext cx="577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● It is always α-ketoglutarate that binds with NH2 not any α-ketoacid.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● Glutamate is excreted by urea </a:t>
            </a:r>
            <a:r>
              <a:rPr b="0" i="0" lang="en" sz="10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(look st the pic for more details).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8" name="Google Shape;3268;p16"/>
          <p:cNvSpPr txBox="1"/>
          <p:nvPr/>
        </p:nvSpPr>
        <p:spPr>
          <a:xfrm>
            <a:off x="1023730" y="5315435"/>
            <a:ext cx="5204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liver: </a:t>
            </a: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pyruvate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converted into </a:t>
            </a: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gluconeogenesis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9" name="Google Shape;3269;p16"/>
          <p:cNvSpPr txBox="1"/>
          <p:nvPr/>
        </p:nvSpPr>
        <p:spPr>
          <a:xfrm>
            <a:off x="947525" y="6415075"/>
            <a:ext cx="611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0" i="0" lang="en" sz="17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transported to the </a:t>
            </a:r>
            <a:r>
              <a:rPr b="0" i="0" lang="en" sz="17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muscle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blood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the cycle goes on.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0" name="Google Shape;3270;p16"/>
          <p:cNvSpPr/>
          <p:nvPr/>
        </p:nvSpPr>
        <p:spPr>
          <a:xfrm>
            <a:off x="6836900" y="6024975"/>
            <a:ext cx="3477295" cy="1451894"/>
          </a:xfrm>
          <a:custGeom>
            <a:rect b="b" l="l" r="r" t="t"/>
            <a:pathLst>
              <a:path extrusionOk="0" h="9064" w="16269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cap="flat" cmpd="sng" w="9525">
            <a:solidFill>
              <a:srgbClr val="B3C3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1" name="Google Shape;3271;p16"/>
          <p:cNvSpPr txBox="1"/>
          <p:nvPr/>
        </p:nvSpPr>
        <p:spPr>
          <a:xfrm>
            <a:off x="6766806" y="6040848"/>
            <a:ext cx="34773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Glycogen stored in the muscle contributes in alanine formation as it is rapidly converted into glucose which is converted into pyruvate by glycolysis d</a:t>
            </a:r>
            <a:r>
              <a:rPr b="0" i="0" lang="en" sz="13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uring exercise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2" name="Google Shape;3272;p16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273" name="Google Shape;3273;p16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16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17"/>
          <p:cNvSpPr txBox="1"/>
          <p:nvPr>
            <p:ph type="title"/>
          </p:nvPr>
        </p:nvSpPr>
        <p:spPr>
          <a:xfrm>
            <a:off x="362100" y="492175"/>
            <a:ext cx="6080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Exercise and AMPK </a:t>
            </a:r>
            <a:r>
              <a:rPr lang="en" sz="1400">
                <a:solidFill>
                  <a:srgbClr val="C00000"/>
                </a:solidFill>
              </a:rPr>
              <a:t>(important slide)</a:t>
            </a:r>
            <a:r>
              <a:rPr lang="en" sz="1600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🛑</a:t>
            </a:r>
            <a:r>
              <a:rPr lang="en" sz="1400">
                <a:solidFill>
                  <a:srgbClr val="C00000"/>
                </a:solidFill>
              </a:rPr>
              <a:t> </a:t>
            </a:r>
            <a:endParaRPr sz="11500">
              <a:solidFill>
                <a:srgbClr val="C00000"/>
              </a:solidFill>
            </a:endParaRPr>
          </a:p>
        </p:txBody>
      </p:sp>
      <p:sp>
        <p:nvSpPr>
          <p:cNvPr id="3280" name="Google Shape;3280;p17"/>
          <p:cNvSpPr txBox="1"/>
          <p:nvPr/>
        </p:nvSpPr>
        <p:spPr>
          <a:xfrm>
            <a:off x="362100" y="1459466"/>
            <a:ext cx="98088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= high energy demand. 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During exercise, metabolic enzymes are regulated through phosphorylation by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AMP-activated protein Kinase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AMPK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AMPK activation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shuts down ATP-requiring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0" i="0" lang="en" sz="15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they are decreased, not completely stopped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processes (</a:t>
            </a:r>
            <a:r>
              <a:rPr b="0" i="0" lang="en" sz="15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anabolic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&amp; </a:t>
            </a: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stimulates ATP-producing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0" i="0" lang="en" sz="15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catabolic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processes.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1" name="Google Shape;3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9652" y="3351540"/>
            <a:ext cx="5409631" cy="335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2" name="Google Shape;32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100" y="3351540"/>
            <a:ext cx="4468518" cy="3358652"/>
          </a:xfrm>
          <a:prstGeom prst="rect">
            <a:avLst/>
          </a:prstGeom>
          <a:noFill/>
          <a:ln>
            <a:noFill/>
          </a:ln>
        </p:spPr>
      </p:pic>
      <p:sp>
        <p:nvSpPr>
          <p:cNvPr id="3283" name="Google Shape;3283;p17"/>
          <p:cNvSpPr/>
          <p:nvPr/>
        </p:nvSpPr>
        <p:spPr>
          <a:xfrm>
            <a:off x="5179652" y="3351540"/>
            <a:ext cx="5409631" cy="37159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4" name="Google Shape;3284;p17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285" name="Google Shape;3285;p17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17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17"/>
          <p:cNvGrpSpPr/>
          <p:nvPr/>
        </p:nvGrpSpPr>
        <p:grpSpPr>
          <a:xfrm rot="1129894">
            <a:off x="7614431" y="633986"/>
            <a:ext cx="540072" cy="318400"/>
            <a:chOff x="11055010" y="1937289"/>
            <a:chExt cx="540072" cy="318400"/>
          </a:xfrm>
        </p:grpSpPr>
        <p:sp>
          <p:nvSpPr>
            <p:cNvPr id="3288" name="Google Shape;3288;p17"/>
            <p:cNvSpPr/>
            <p:nvPr/>
          </p:nvSpPr>
          <p:spPr>
            <a:xfrm>
              <a:off x="11372432" y="2090170"/>
              <a:ext cx="222650" cy="41047"/>
            </a:xfrm>
            <a:custGeom>
              <a:rect b="b" l="l" r="r" t="t"/>
              <a:pathLst>
                <a:path extrusionOk="0" h="1049" w="5690">
                  <a:moveTo>
                    <a:pt x="0" y="0"/>
                  </a:moveTo>
                  <a:lnTo>
                    <a:pt x="0" y="1049"/>
                  </a:lnTo>
                  <a:lnTo>
                    <a:pt x="5404" y="1049"/>
                  </a:lnTo>
                  <a:cubicBezTo>
                    <a:pt x="5562" y="1049"/>
                    <a:pt x="5689" y="926"/>
                    <a:pt x="5689" y="767"/>
                  </a:cubicBezTo>
                  <a:lnTo>
                    <a:pt x="5689" y="282"/>
                  </a:lnTo>
                  <a:cubicBezTo>
                    <a:pt x="5689" y="123"/>
                    <a:pt x="5562" y="0"/>
                    <a:pt x="5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17"/>
            <p:cNvSpPr/>
            <p:nvPr/>
          </p:nvSpPr>
          <p:spPr>
            <a:xfrm>
              <a:off x="11372432" y="2095765"/>
              <a:ext cx="222650" cy="35452"/>
            </a:xfrm>
            <a:custGeom>
              <a:rect b="b" l="l" r="r" t="t"/>
              <a:pathLst>
                <a:path extrusionOk="0" h="906" w="5690">
                  <a:moveTo>
                    <a:pt x="5654" y="1"/>
                  </a:moveTo>
                  <a:cubicBezTo>
                    <a:pt x="5608" y="93"/>
                    <a:pt x="5516" y="154"/>
                    <a:pt x="5404" y="154"/>
                  </a:cubicBezTo>
                  <a:lnTo>
                    <a:pt x="0" y="154"/>
                  </a:lnTo>
                  <a:lnTo>
                    <a:pt x="0" y="906"/>
                  </a:lnTo>
                  <a:lnTo>
                    <a:pt x="5404" y="906"/>
                  </a:lnTo>
                  <a:cubicBezTo>
                    <a:pt x="5562" y="906"/>
                    <a:pt x="5689" y="783"/>
                    <a:pt x="5689" y="624"/>
                  </a:cubicBezTo>
                  <a:lnTo>
                    <a:pt x="5689" y="133"/>
                  </a:lnTo>
                  <a:cubicBezTo>
                    <a:pt x="5689" y="88"/>
                    <a:pt x="5674" y="4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17"/>
            <p:cNvSpPr/>
            <p:nvPr/>
          </p:nvSpPr>
          <p:spPr>
            <a:xfrm>
              <a:off x="11055010" y="2090170"/>
              <a:ext cx="222532" cy="41047"/>
            </a:xfrm>
            <a:custGeom>
              <a:rect b="b" l="l" r="r" t="t"/>
              <a:pathLst>
                <a:path extrusionOk="0" h="1049" w="5687">
                  <a:moveTo>
                    <a:pt x="281" y="0"/>
                  </a:moveTo>
                  <a:cubicBezTo>
                    <a:pt x="128" y="0"/>
                    <a:pt x="1" y="123"/>
                    <a:pt x="1" y="282"/>
                  </a:cubicBezTo>
                  <a:lnTo>
                    <a:pt x="1" y="767"/>
                  </a:lnTo>
                  <a:cubicBezTo>
                    <a:pt x="1" y="926"/>
                    <a:pt x="128" y="1049"/>
                    <a:pt x="281" y="1049"/>
                  </a:cubicBezTo>
                  <a:lnTo>
                    <a:pt x="5686" y="1049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17"/>
            <p:cNvSpPr/>
            <p:nvPr/>
          </p:nvSpPr>
          <p:spPr>
            <a:xfrm>
              <a:off x="11055010" y="2095765"/>
              <a:ext cx="222532" cy="35452"/>
            </a:xfrm>
            <a:custGeom>
              <a:rect b="b" l="l" r="r" t="t"/>
              <a:pathLst>
                <a:path extrusionOk="0" h="906" w="5687">
                  <a:moveTo>
                    <a:pt x="31" y="1"/>
                  </a:moveTo>
                  <a:cubicBezTo>
                    <a:pt x="11" y="41"/>
                    <a:pt x="1" y="88"/>
                    <a:pt x="1" y="133"/>
                  </a:cubicBezTo>
                  <a:lnTo>
                    <a:pt x="1" y="624"/>
                  </a:lnTo>
                  <a:cubicBezTo>
                    <a:pt x="1" y="783"/>
                    <a:pt x="128" y="906"/>
                    <a:pt x="281" y="906"/>
                  </a:cubicBezTo>
                  <a:lnTo>
                    <a:pt x="5686" y="906"/>
                  </a:lnTo>
                  <a:lnTo>
                    <a:pt x="5686" y="154"/>
                  </a:lnTo>
                  <a:lnTo>
                    <a:pt x="281" y="154"/>
                  </a:lnTo>
                  <a:cubicBezTo>
                    <a:pt x="175" y="154"/>
                    <a:pt x="83" y="93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17"/>
            <p:cNvSpPr/>
            <p:nvPr/>
          </p:nvSpPr>
          <p:spPr>
            <a:xfrm>
              <a:off x="11425179" y="1966636"/>
              <a:ext cx="126507" cy="289053"/>
            </a:xfrm>
            <a:custGeom>
              <a:rect b="b" l="l" r="r" t="t"/>
              <a:pathLst>
                <a:path extrusionOk="0" h="7387" w="3233">
                  <a:moveTo>
                    <a:pt x="317" y="1"/>
                  </a:moveTo>
                  <a:cubicBezTo>
                    <a:pt x="143" y="1"/>
                    <a:pt x="0" y="144"/>
                    <a:pt x="0" y="323"/>
                  </a:cubicBezTo>
                  <a:lnTo>
                    <a:pt x="0" y="7070"/>
                  </a:lnTo>
                  <a:cubicBezTo>
                    <a:pt x="0" y="7244"/>
                    <a:pt x="143" y="7387"/>
                    <a:pt x="317" y="7387"/>
                  </a:cubicBezTo>
                  <a:lnTo>
                    <a:pt x="2917" y="7387"/>
                  </a:lnTo>
                  <a:cubicBezTo>
                    <a:pt x="3091" y="7387"/>
                    <a:pt x="3233" y="7244"/>
                    <a:pt x="3233" y="7070"/>
                  </a:cubicBezTo>
                  <a:lnTo>
                    <a:pt x="3233" y="2336"/>
                  </a:lnTo>
                  <a:cubicBezTo>
                    <a:pt x="2975" y="2496"/>
                    <a:pt x="2671" y="2592"/>
                    <a:pt x="2342" y="2592"/>
                  </a:cubicBezTo>
                  <a:cubicBezTo>
                    <a:pt x="2326" y="2592"/>
                    <a:pt x="2310" y="2592"/>
                    <a:pt x="2294" y="2591"/>
                  </a:cubicBezTo>
                  <a:cubicBezTo>
                    <a:pt x="1420" y="2565"/>
                    <a:pt x="705" y="1870"/>
                    <a:pt x="670" y="998"/>
                  </a:cubicBezTo>
                  <a:cubicBezTo>
                    <a:pt x="654" y="630"/>
                    <a:pt x="762" y="288"/>
                    <a:pt x="955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17"/>
            <p:cNvSpPr/>
            <p:nvPr/>
          </p:nvSpPr>
          <p:spPr>
            <a:xfrm>
              <a:off x="11425179" y="2210533"/>
              <a:ext cx="126507" cy="45156"/>
            </a:xfrm>
            <a:custGeom>
              <a:rect b="b" l="l" r="r" t="t"/>
              <a:pathLst>
                <a:path extrusionOk="0" h="1154" w="3233">
                  <a:moveTo>
                    <a:pt x="0" y="0"/>
                  </a:moveTo>
                  <a:lnTo>
                    <a:pt x="0" y="837"/>
                  </a:lnTo>
                  <a:cubicBezTo>
                    <a:pt x="0" y="1011"/>
                    <a:pt x="143" y="1154"/>
                    <a:pt x="317" y="1154"/>
                  </a:cubicBezTo>
                  <a:lnTo>
                    <a:pt x="2917" y="1154"/>
                  </a:lnTo>
                  <a:cubicBezTo>
                    <a:pt x="3091" y="1154"/>
                    <a:pt x="3233" y="1011"/>
                    <a:pt x="3233" y="837"/>
                  </a:cubicBezTo>
                  <a:lnTo>
                    <a:pt x="3233" y="0"/>
                  </a:lnTo>
                  <a:cubicBezTo>
                    <a:pt x="3233" y="173"/>
                    <a:pt x="3091" y="321"/>
                    <a:pt x="2917" y="321"/>
                  </a:cubicBezTo>
                  <a:lnTo>
                    <a:pt x="322" y="321"/>
                  </a:lnTo>
                  <a:cubicBezTo>
                    <a:pt x="143" y="321"/>
                    <a:pt x="0" y="173"/>
                    <a:pt x="0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17"/>
            <p:cNvSpPr/>
            <p:nvPr/>
          </p:nvSpPr>
          <p:spPr>
            <a:xfrm>
              <a:off x="11468340" y="2045600"/>
              <a:ext cx="41204" cy="210089"/>
            </a:xfrm>
            <a:custGeom>
              <a:rect b="b" l="l" r="r" t="t"/>
              <a:pathLst>
                <a:path extrusionOk="0" h="5369" w="1053">
                  <a:moveTo>
                    <a:pt x="1" y="1"/>
                  </a:moveTo>
                  <a:lnTo>
                    <a:pt x="1" y="5369"/>
                  </a:lnTo>
                  <a:lnTo>
                    <a:pt x="1052" y="5369"/>
                  </a:lnTo>
                  <a:lnTo>
                    <a:pt x="1052" y="557"/>
                  </a:lnTo>
                  <a:cubicBezTo>
                    <a:pt x="639" y="507"/>
                    <a:pt x="265" y="302"/>
                    <a:pt x="1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17"/>
            <p:cNvSpPr/>
            <p:nvPr/>
          </p:nvSpPr>
          <p:spPr>
            <a:xfrm>
              <a:off x="11468340" y="2223094"/>
              <a:ext cx="41204" cy="32595"/>
            </a:xfrm>
            <a:custGeom>
              <a:rect b="b" l="l" r="r" t="t"/>
              <a:pathLst>
                <a:path extrusionOk="0" h="833" w="1053">
                  <a:moveTo>
                    <a:pt x="1" y="0"/>
                  </a:moveTo>
                  <a:lnTo>
                    <a:pt x="1" y="833"/>
                  </a:lnTo>
                  <a:lnTo>
                    <a:pt x="1052" y="83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17"/>
            <p:cNvSpPr/>
            <p:nvPr/>
          </p:nvSpPr>
          <p:spPr>
            <a:xfrm>
              <a:off x="11098209" y="1966636"/>
              <a:ext cx="126546" cy="289053"/>
            </a:xfrm>
            <a:custGeom>
              <a:rect b="b" l="l" r="r" t="t"/>
              <a:pathLst>
                <a:path extrusionOk="0" h="7387" w="3234">
                  <a:moveTo>
                    <a:pt x="327" y="1"/>
                  </a:moveTo>
                  <a:cubicBezTo>
                    <a:pt x="148" y="1"/>
                    <a:pt x="0" y="149"/>
                    <a:pt x="0" y="328"/>
                  </a:cubicBezTo>
                  <a:lnTo>
                    <a:pt x="0" y="7065"/>
                  </a:lnTo>
                  <a:cubicBezTo>
                    <a:pt x="0" y="7244"/>
                    <a:pt x="148" y="7387"/>
                    <a:pt x="327" y="7387"/>
                  </a:cubicBezTo>
                  <a:lnTo>
                    <a:pt x="2911" y="7387"/>
                  </a:lnTo>
                  <a:cubicBezTo>
                    <a:pt x="3090" y="7387"/>
                    <a:pt x="3234" y="7244"/>
                    <a:pt x="3234" y="7065"/>
                  </a:cubicBezTo>
                  <a:lnTo>
                    <a:pt x="3234" y="328"/>
                  </a:lnTo>
                  <a:cubicBezTo>
                    <a:pt x="3234" y="149"/>
                    <a:pt x="3090" y="1"/>
                    <a:pt x="2911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17"/>
            <p:cNvSpPr/>
            <p:nvPr/>
          </p:nvSpPr>
          <p:spPr>
            <a:xfrm>
              <a:off x="11098209" y="2209907"/>
              <a:ext cx="126546" cy="45782"/>
            </a:xfrm>
            <a:custGeom>
              <a:rect b="b" l="l" r="r" t="t"/>
              <a:pathLst>
                <a:path extrusionOk="0" h="1170" w="3234">
                  <a:moveTo>
                    <a:pt x="0" y="0"/>
                  </a:moveTo>
                  <a:lnTo>
                    <a:pt x="0" y="839"/>
                  </a:lnTo>
                  <a:cubicBezTo>
                    <a:pt x="0" y="1022"/>
                    <a:pt x="153" y="1170"/>
                    <a:pt x="332" y="1170"/>
                  </a:cubicBezTo>
                  <a:lnTo>
                    <a:pt x="2902" y="1170"/>
                  </a:lnTo>
                  <a:cubicBezTo>
                    <a:pt x="3085" y="1170"/>
                    <a:pt x="3234" y="1022"/>
                    <a:pt x="3234" y="839"/>
                  </a:cubicBezTo>
                  <a:lnTo>
                    <a:pt x="3234" y="0"/>
                  </a:lnTo>
                  <a:cubicBezTo>
                    <a:pt x="3234" y="184"/>
                    <a:pt x="3085" y="337"/>
                    <a:pt x="2902" y="337"/>
                  </a:cubicBezTo>
                  <a:lnTo>
                    <a:pt x="337" y="337"/>
                  </a:lnTo>
                  <a:cubicBezTo>
                    <a:pt x="153" y="337"/>
                    <a:pt x="0" y="184"/>
                    <a:pt x="0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17"/>
            <p:cNvSpPr/>
            <p:nvPr/>
          </p:nvSpPr>
          <p:spPr>
            <a:xfrm>
              <a:off x="11140352" y="1966636"/>
              <a:ext cx="41243" cy="289053"/>
            </a:xfrm>
            <a:custGeom>
              <a:rect b="b" l="l" r="r" t="t"/>
              <a:pathLst>
                <a:path extrusionOk="0" h="7387" w="1054">
                  <a:moveTo>
                    <a:pt x="1" y="1"/>
                  </a:moveTo>
                  <a:lnTo>
                    <a:pt x="1" y="7387"/>
                  </a:lnTo>
                  <a:lnTo>
                    <a:pt x="1054" y="7387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17"/>
            <p:cNvSpPr/>
            <p:nvPr/>
          </p:nvSpPr>
          <p:spPr>
            <a:xfrm>
              <a:off x="11140352" y="2223094"/>
              <a:ext cx="41243" cy="32595"/>
            </a:xfrm>
            <a:custGeom>
              <a:rect b="b" l="l" r="r" t="t"/>
              <a:pathLst>
                <a:path extrusionOk="0" h="833" w="1054">
                  <a:moveTo>
                    <a:pt x="1" y="0"/>
                  </a:moveTo>
                  <a:lnTo>
                    <a:pt x="1" y="833"/>
                  </a:lnTo>
                  <a:lnTo>
                    <a:pt x="1054" y="83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17"/>
            <p:cNvSpPr/>
            <p:nvPr/>
          </p:nvSpPr>
          <p:spPr>
            <a:xfrm>
              <a:off x="11275468" y="2090170"/>
              <a:ext cx="100134" cy="41047"/>
            </a:xfrm>
            <a:custGeom>
              <a:rect b="b" l="l" r="r" t="t"/>
              <a:pathLst>
                <a:path extrusionOk="0" h="1049" w="2559">
                  <a:moveTo>
                    <a:pt x="1" y="0"/>
                  </a:moveTo>
                  <a:lnTo>
                    <a:pt x="1" y="1049"/>
                  </a:lnTo>
                  <a:lnTo>
                    <a:pt x="2559" y="1049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17"/>
            <p:cNvSpPr/>
            <p:nvPr/>
          </p:nvSpPr>
          <p:spPr>
            <a:xfrm>
              <a:off x="11275468" y="2101791"/>
              <a:ext cx="100134" cy="29426"/>
            </a:xfrm>
            <a:custGeom>
              <a:rect b="b" l="l" r="r" t="t"/>
              <a:pathLst>
                <a:path extrusionOk="0" h="752" w="2559">
                  <a:moveTo>
                    <a:pt x="1" y="0"/>
                  </a:moveTo>
                  <a:lnTo>
                    <a:pt x="1" y="752"/>
                  </a:lnTo>
                  <a:lnTo>
                    <a:pt x="2559" y="752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17"/>
            <p:cNvSpPr/>
            <p:nvPr/>
          </p:nvSpPr>
          <p:spPr>
            <a:xfrm>
              <a:off x="11451123" y="1937289"/>
              <a:ext cx="131203" cy="131125"/>
            </a:xfrm>
            <a:custGeom>
              <a:rect b="b" l="l" r="r" t="t"/>
              <a:pathLst>
                <a:path extrusionOk="0" h="3351" w="3353">
                  <a:moveTo>
                    <a:pt x="1676" y="1"/>
                  </a:moveTo>
                  <a:cubicBezTo>
                    <a:pt x="752" y="1"/>
                    <a:pt x="1" y="751"/>
                    <a:pt x="1" y="1676"/>
                  </a:cubicBezTo>
                  <a:cubicBezTo>
                    <a:pt x="1" y="2601"/>
                    <a:pt x="752" y="3351"/>
                    <a:pt x="1676" y="3351"/>
                  </a:cubicBezTo>
                  <a:cubicBezTo>
                    <a:pt x="2601" y="3351"/>
                    <a:pt x="3352" y="2601"/>
                    <a:pt x="3352" y="1676"/>
                  </a:cubicBezTo>
                  <a:cubicBezTo>
                    <a:pt x="3352" y="751"/>
                    <a:pt x="2601" y="1"/>
                    <a:pt x="1676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17"/>
            <p:cNvSpPr/>
            <p:nvPr/>
          </p:nvSpPr>
          <p:spPr>
            <a:xfrm>
              <a:off x="11451123" y="1937289"/>
              <a:ext cx="82016" cy="131125"/>
            </a:xfrm>
            <a:custGeom>
              <a:rect b="b" l="l" r="r" t="t"/>
              <a:pathLst>
                <a:path extrusionOk="0" h="3351" w="2096">
                  <a:moveTo>
                    <a:pt x="1676" y="1"/>
                  </a:moveTo>
                  <a:cubicBezTo>
                    <a:pt x="752" y="1"/>
                    <a:pt x="1" y="751"/>
                    <a:pt x="1" y="1676"/>
                  </a:cubicBezTo>
                  <a:cubicBezTo>
                    <a:pt x="1" y="2601"/>
                    <a:pt x="752" y="3351"/>
                    <a:pt x="1676" y="3351"/>
                  </a:cubicBezTo>
                  <a:cubicBezTo>
                    <a:pt x="1820" y="3351"/>
                    <a:pt x="1962" y="3331"/>
                    <a:pt x="2096" y="3301"/>
                  </a:cubicBezTo>
                  <a:cubicBezTo>
                    <a:pt x="1370" y="3111"/>
                    <a:pt x="834" y="2457"/>
                    <a:pt x="834" y="1676"/>
                  </a:cubicBezTo>
                  <a:cubicBezTo>
                    <a:pt x="834" y="894"/>
                    <a:pt x="1370" y="236"/>
                    <a:pt x="2096" y="52"/>
                  </a:cubicBezTo>
                  <a:cubicBezTo>
                    <a:pt x="1962" y="15"/>
                    <a:pt x="1820" y="1"/>
                    <a:pt x="1676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7"/>
            <p:cNvSpPr/>
            <p:nvPr/>
          </p:nvSpPr>
          <p:spPr>
            <a:xfrm>
              <a:off x="11481527" y="1982249"/>
              <a:ext cx="72195" cy="49226"/>
            </a:xfrm>
            <a:custGeom>
              <a:rect b="b" l="l" r="r" t="t"/>
              <a:pathLst>
                <a:path extrusionOk="0" h="1258" w="1845">
                  <a:moveTo>
                    <a:pt x="1617" y="1"/>
                  </a:moveTo>
                  <a:cubicBezTo>
                    <a:pt x="1565" y="1"/>
                    <a:pt x="1512" y="21"/>
                    <a:pt x="1472" y="62"/>
                  </a:cubicBezTo>
                  <a:lnTo>
                    <a:pt x="777" y="757"/>
                  </a:lnTo>
                  <a:lnTo>
                    <a:pt x="378" y="353"/>
                  </a:lnTo>
                  <a:cubicBezTo>
                    <a:pt x="337" y="312"/>
                    <a:pt x="284" y="292"/>
                    <a:pt x="230" y="292"/>
                  </a:cubicBezTo>
                  <a:cubicBezTo>
                    <a:pt x="176" y="292"/>
                    <a:pt x="123" y="312"/>
                    <a:pt x="82" y="353"/>
                  </a:cubicBezTo>
                  <a:cubicBezTo>
                    <a:pt x="1" y="435"/>
                    <a:pt x="1" y="568"/>
                    <a:pt x="82" y="650"/>
                  </a:cubicBezTo>
                  <a:lnTo>
                    <a:pt x="628" y="1196"/>
                  </a:lnTo>
                  <a:cubicBezTo>
                    <a:pt x="670" y="1237"/>
                    <a:pt x="723" y="1257"/>
                    <a:pt x="777" y="1257"/>
                  </a:cubicBezTo>
                  <a:cubicBezTo>
                    <a:pt x="830" y="1257"/>
                    <a:pt x="884" y="1237"/>
                    <a:pt x="925" y="1196"/>
                  </a:cubicBezTo>
                  <a:lnTo>
                    <a:pt x="1762" y="358"/>
                  </a:lnTo>
                  <a:cubicBezTo>
                    <a:pt x="1844" y="276"/>
                    <a:pt x="1844" y="144"/>
                    <a:pt x="1762" y="62"/>
                  </a:cubicBezTo>
                  <a:cubicBezTo>
                    <a:pt x="1722" y="21"/>
                    <a:pt x="1669" y="1"/>
                    <a:pt x="1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8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p18"/>
          <p:cNvSpPr txBox="1"/>
          <p:nvPr>
            <p:ph type="title"/>
          </p:nvPr>
        </p:nvSpPr>
        <p:spPr>
          <a:xfrm>
            <a:off x="362100" y="492175"/>
            <a:ext cx="7965974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Muscle Fatigue and Endurance Athletes</a:t>
            </a:r>
            <a:endParaRPr sz="28700"/>
          </a:p>
        </p:txBody>
      </p:sp>
      <p:grpSp>
        <p:nvGrpSpPr>
          <p:cNvPr id="3310" name="Google Shape;3310;p18"/>
          <p:cNvGrpSpPr/>
          <p:nvPr/>
        </p:nvGrpSpPr>
        <p:grpSpPr>
          <a:xfrm>
            <a:off x="382683" y="1483388"/>
            <a:ext cx="4922406" cy="4238142"/>
            <a:chOff x="1301452" y="2529296"/>
            <a:chExt cx="6813112" cy="2597036"/>
          </a:xfrm>
        </p:grpSpPr>
        <p:sp>
          <p:nvSpPr>
            <p:cNvPr id="3311" name="Google Shape;3311;p18"/>
            <p:cNvSpPr/>
            <p:nvPr/>
          </p:nvSpPr>
          <p:spPr>
            <a:xfrm>
              <a:off x="3223949" y="2529296"/>
              <a:ext cx="2925000" cy="442500"/>
            </a:xfrm>
            <a:prstGeom prst="roundRect">
              <a:avLst>
                <a:gd fmla="val 50000" name="adj"/>
              </a:avLst>
            </a:prstGeom>
            <a:solidFill>
              <a:srgbClr val="6BB4F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Muscle Fatigue</a:t>
              </a:r>
              <a:endParaRPr b="0" i="0" sz="17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12" name="Google Shape;3312;p18"/>
            <p:cNvSpPr/>
            <p:nvPr/>
          </p:nvSpPr>
          <p:spPr>
            <a:xfrm>
              <a:off x="5573259" y="3428999"/>
              <a:ext cx="1695600" cy="442500"/>
            </a:xfrm>
            <a:prstGeom prst="roundRect">
              <a:avLst>
                <a:gd fmla="val 50000" name="adj"/>
              </a:avLst>
            </a:prstGeom>
            <a:solidFill>
              <a:srgbClr val="9CDB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Causes</a:t>
              </a:r>
              <a:endParaRPr b="0" i="0" sz="15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13" name="Google Shape;3313;p18"/>
            <p:cNvSpPr/>
            <p:nvPr/>
          </p:nvSpPr>
          <p:spPr>
            <a:xfrm>
              <a:off x="1912773" y="3428999"/>
              <a:ext cx="1978500" cy="442500"/>
            </a:xfrm>
            <a:prstGeom prst="roundRect">
              <a:avLst>
                <a:gd fmla="val 50000" name="adj"/>
              </a:avLst>
            </a:prstGeom>
            <a:solidFill>
              <a:srgbClr val="9CDB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Definition</a:t>
              </a:r>
              <a:endParaRPr b="0" i="0" sz="15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14" name="Google Shape;3314;p18"/>
            <p:cNvSpPr/>
            <p:nvPr/>
          </p:nvSpPr>
          <p:spPr>
            <a:xfrm>
              <a:off x="1301452" y="4235672"/>
              <a:ext cx="3018070" cy="89066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8"/>
            <p:cNvSpPr/>
            <p:nvPr/>
          </p:nvSpPr>
          <p:spPr>
            <a:xfrm>
              <a:off x="4469888" y="4328701"/>
              <a:ext cx="1484700" cy="4425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16" name="Google Shape;3316;p18"/>
            <p:cNvSpPr/>
            <p:nvPr/>
          </p:nvSpPr>
          <p:spPr>
            <a:xfrm>
              <a:off x="6030703" y="4328701"/>
              <a:ext cx="2083861" cy="4425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317" name="Google Shape;3317;p18"/>
            <p:cNvCxnSpPr>
              <a:stCxn id="3311" idx="2"/>
              <a:endCxn id="3312" idx="0"/>
            </p:cNvCxnSpPr>
            <p:nvPr/>
          </p:nvCxnSpPr>
          <p:spPr>
            <a:xfrm flipH="1" rot="-5400000">
              <a:off x="5325149" y="2333096"/>
              <a:ext cx="457200" cy="1734600"/>
            </a:xfrm>
            <a:prstGeom prst="bentConnector3">
              <a:avLst>
                <a:gd fmla="val 13334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8" name="Google Shape;3318;p18"/>
            <p:cNvCxnSpPr>
              <a:stCxn id="3313" idx="0"/>
              <a:endCxn id="3311" idx="2"/>
            </p:cNvCxnSpPr>
            <p:nvPr/>
          </p:nvCxnSpPr>
          <p:spPr>
            <a:xfrm rot="-5400000">
              <a:off x="3565623" y="2308199"/>
              <a:ext cx="457200" cy="1784400"/>
            </a:xfrm>
            <a:prstGeom prst="bentConnector3">
              <a:avLst>
                <a:gd fmla="val -33342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9" name="Google Shape;3319;p18"/>
            <p:cNvCxnSpPr>
              <a:stCxn id="3314" idx="0"/>
              <a:endCxn id="3313" idx="2"/>
            </p:cNvCxnSpPr>
            <p:nvPr/>
          </p:nvCxnSpPr>
          <p:spPr>
            <a:xfrm rot="-5400000">
              <a:off x="2674137" y="4007822"/>
              <a:ext cx="364200" cy="91500"/>
            </a:xfrm>
            <a:prstGeom prst="bentConnector3">
              <a:avLst>
                <a:gd fmla="val 36084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0" name="Google Shape;3320;p18"/>
            <p:cNvCxnSpPr>
              <a:stCxn id="3312" idx="2"/>
              <a:endCxn id="3316" idx="0"/>
            </p:cNvCxnSpPr>
            <p:nvPr/>
          </p:nvCxnSpPr>
          <p:spPr>
            <a:xfrm flipH="1" rot="-5400000">
              <a:off x="6518259" y="3774299"/>
              <a:ext cx="457200" cy="651600"/>
            </a:xfrm>
            <a:prstGeom prst="bentConnector3">
              <a:avLst>
                <a:gd fmla="val 5714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1" name="Google Shape;3321;p18"/>
            <p:cNvCxnSpPr>
              <a:stCxn id="3315" idx="0"/>
              <a:endCxn id="3312" idx="2"/>
            </p:cNvCxnSpPr>
            <p:nvPr/>
          </p:nvCxnSpPr>
          <p:spPr>
            <a:xfrm rot="-5400000">
              <a:off x="5587988" y="3495751"/>
              <a:ext cx="457200" cy="1208700"/>
            </a:xfrm>
            <a:prstGeom prst="bentConnector3">
              <a:avLst>
                <a:gd fmla="val 42857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322" name="Google Shape;3322;p18"/>
          <p:cNvCxnSpPr/>
          <p:nvPr/>
        </p:nvCxnSpPr>
        <p:spPr>
          <a:xfrm>
            <a:off x="5345906" y="1483392"/>
            <a:ext cx="0" cy="5255491"/>
          </a:xfrm>
          <a:prstGeom prst="straightConnector1">
            <a:avLst/>
          </a:prstGeom>
          <a:noFill/>
          <a:ln cap="flat" cmpd="sng" w="9525">
            <a:solidFill>
              <a:srgbClr val="004385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3323" name="Google Shape;3323;p18"/>
          <p:cNvSpPr txBox="1"/>
          <p:nvPr/>
        </p:nvSpPr>
        <p:spPr>
          <a:xfrm>
            <a:off x="516224" y="4419862"/>
            <a:ext cx="1972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Muscle Fatigue: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Inability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a muscle to maintain a particular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strength of contraction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 time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4" name="Google Shape;3324;p18"/>
          <p:cNvGrpSpPr/>
          <p:nvPr/>
        </p:nvGrpSpPr>
        <p:grpSpPr>
          <a:xfrm>
            <a:off x="5386758" y="1483311"/>
            <a:ext cx="5180268" cy="4502590"/>
            <a:chOff x="1457833" y="2529299"/>
            <a:chExt cx="6656731" cy="2396524"/>
          </a:xfrm>
        </p:grpSpPr>
        <p:sp>
          <p:nvSpPr>
            <p:cNvPr id="3325" name="Google Shape;3325;p18"/>
            <p:cNvSpPr/>
            <p:nvPr/>
          </p:nvSpPr>
          <p:spPr>
            <a:xfrm>
              <a:off x="3420081" y="2529299"/>
              <a:ext cx="2453359" cy="442500"/>
            </a:xfrm>
            <a:prstGeom prst="roundRect">
              <a:avLst>
                <a:gd fmla="val 50000" name="adj"/>
              </a:avLst>
            </a:prstGeom>
            <a:solidFill>
              <a:srgbClr val="6BB4F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Effects of Training 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8"/>
            <p:cNvSpPr/>
            <p:nvPr/>
          </p:nvSpPr>
          <p:spPr>
            <a:xfrm>
              <a:off x="5144568" y="3414300"/>
              <a:ext cx="2882100" cy="597000"/>
            </a:xfrm>
            <a:prstGeom prst="roundRect">
              <a:avLst>
                <a:gd fmla="val 50000" name="adj"/>
              </a:avLst>
            </a:prstGeom>
            <a:solidFill>
              <a:srgbClr val="9CDB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" sz="1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raining can change the expression of muscle proteins.</a:t>
              </a:r>
              <a:endParaRPr b="0" i="0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27" name="Google Shape;3327;p18"/>
            <p:cNvSpPr/>
            <p:nvPr/>
          </p:nvSpPr>
          <p:spPr>
            <a:xfrm>
              <a:off x="1998686" y="3414300"/>
              <a:ext cx="2882100" cy="597000"/>
            </a:xfrm>
            <a:prstGeom prst="roundRect">
              <a:avLst>
                <a:gd fmla="val 50000" name="adj"/>
              </a:avLst>
            </a:prstGeom>
            <a:solidFill>
              <a:srgbClr val="9CDB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Targeted training can </a:t>
              </a:r>
              <a:r>
                <a:rPr b="0" i="0" lang="en" sz="1400" u="none" cap="none" strike="noStrike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change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the </a:t>
              </a:r>
              <a:r>
                <a:rPr b="0" i="0" lang="en" sz="1400" u="none" cap="none" strike="noStrike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proportions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of </a:t>
              </a:r>
              <a:r>
                <a:rPr b="1" i="0" lang="en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 &amp; white muscles.</a:t>
              </a:r>
              <a:endPara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28" name="Google Shape;3328;p18"/>
            <p:cNvSpPr/>
            <p:nvPr/>
          </p:nvSpPr>
          <p:spPr>
            <a:xfrm>
              <a:off x="1457833" y="4328701"/>
              <a:ext cx="2265948" cy="597122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29" name="Google Shape;3329;p18"/>
            <p:cNvSpPr/>
            <p:nvPr/>
          </p:nvSpPr>
          <p:spPr>
            <a:xfrm>
              <a:off x="3793694" y="4328701"/>
              <a:ext cx="2079745" cy="597122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30" name="Google Shape;3330;p18"/>
            <p:cNvSpPr/>
            <p:nvPr/>
          </p:nvSpPr>
          <p:spPr>
            <a:xfrm>
              <a:off x="5943353" y="4328701"/>
              <a:ext cx="2171211" cy="597121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900" u="none" cap="none" strike="noStrike">
                  <a:solidFill>
                    <a:srgbClr val="C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Delayed fatigue</a:t>
              </a:r>
              <a:endParaRPr b="0" i="0" sz="19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331" name="Google Shape;3331;p18"/>
            <p:cNvCxnSpPr>
              <a:stCxn id="3325" idx="2"/>
              <a:endCxn id="3326" idx="0"/>
            </p:cNvCxnSpPr>
            <p:nvPr/>
          </p:nvCxnSpPr>
          <p:spPr>
            <a:xfrm flipH="1" rot="-5400000">
              <a:off x="5394960" y="2223599"/>
              <a:ext cx="442500" cy="1938900"/>
            </a:xfrm>
            <a:prstGeom prst="bentConnector3">
              <a:avLst>
                <a:gd fmla="val 10565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2" name="Google Shape;3332;p18"/>
            <p:cNvCxnSpPr>
              <a:stCxn id="3327" idx="0"/>
              <a:endCxn id="3325" idx="2"/>
            </p:cNvCxnSpPr>
            <p:nvPr/>
          </p:nvCxnSpPr>
          <p:spPr>
            <a:xfrm rot="-5400000">
              <a:off x="3821936" y="2589600"/>
              <a:ext cx="442500" cy="1206900"/>
            </a:xfrm>
            <a:prstGeom prst="bentConnector3">
              <a:avLst>
                <a:gd fmla="val -565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3" name="Google Shape;3333;p18"/>
            <p:cNvCxnSpPr>
              <a:stCxn id="3328" idx="0"/>
              <a:endCxn id="3329" idx="0"/>
            </p:cNvCxnSpPr>
            <p:nvPr/>
          </p:nvCxnSpPr>
          <p:spPr>
            <a:xfrm flipH="1" rot="-5400000">
              <a:off x="3712057" y="3207451"/>
              <a:ext cx="300" cy="2242800"/>
            </a:xfrm>
            <a:prstGeom prst="bentConnector3">
              <a:avLst>
                <a:gd fmla="val -117463282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4" name="Google Shape;3334;p18"/>
            <p:cNvCxnSpPr>
              <a:stCxn id="3326" idx="2"/>
              <a:endCxn id="3330" idx="0"/>
            </p:cNvCxnSpPr>
            <p:nvPr/>
          </p:nvCxnSpPr>
          <p:spPr>
            <a:xfrm flipH="1" rot="-5400000">
              <a:off x="6648618" y="3948300"/>
              <a:ext cx="317400" cy="443400"/>
            </a:xfrm>
            <a:prstGeom prst="bentConnector3">
              <a:avLst>
                <a:gd fmla="val -1638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5" name="Google Shape;3335;p18"/>
            <p:cNvCxnSpPr>
              <a:stCxn id="3329" idx="0"/>
              <a:endCxn id="3326" idx="2"/>
            </p:cNvCxnSpPr>
            <p:nvPr/>
          </p:nvCxnSpPr>
          <p:spPr>
            <a:xfrm rot="-5400000">
              <a:off x="5550867" y="3294001"/>
              <a:ext cx="317400" cy="1752000"/>
            </a:xfrm>
            <a:prstGeom prst="bentConnector3">
              <a:avLst>
                <a:gd fmla="val 11638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36" name="Google Shape;3336;p18"/>
          <p:cNvSpPr/>
          <p:nvPr/>
        </p:nvSpPr>
        <p:spPr>
          <a:xfrm>
            <a:off x="5562718" y="6129819"/>
            <a:ext cx="4378160" cy="1429856"/>
          </a:xfrm>
          <a:custGeom>
            <a:rect b="b" l="l" r="r" t="t"/>
            <a:pathLst>
              <a:path extrusionOk="0" h="9064" w="16269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noFill/>
          <a:ln cap="flat" cmpd="sng" w="9525">
            <a:solidFill>
              <a:srgbClr val="B3C3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18"/>
          <p:cNvSpPr txBox="1"/>
          <p:nvPr/>
        </p:nvSpPr>
        <p:spPr>
          <a:xfrm>
            <a:off x="5562718" y="6139038"/>
            <a:ext cx="41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An athlete gets a targeted training to change the proportion of red &amp; white fibers as required for the sport/exercise.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8" name="Google Shape;3338;p18"/>
          <p:cNvSpPr txBox="1"/>
          <p:nvPr/>
        </p:nvSpPr>
        <p:spPr>
          <a:xfrm>
            <a:off x="6010791" y="6805890"/>
            <a:ext cx="897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-     Runners have more red fibers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-     Weight lifters have more white fibers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39" name="Google Shape;3339;p18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340" name="Google Shape;3340;p18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8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2" name="Google Shape;3342;p18"/>
          <p:cNvSpPr txBox="1"/>
          <p:nvPr/>
        </p:nvSpPr>
        <p:spPr>
          <a:xfrm>
            <a:off x="2412825" y="4414000"/>
            <a:ext cx="156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Muscle </a:t>
            </a:r>
            <a:r>
              <a:rPr b="0" i="0" lang="en" sz="16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damage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3" name="Google Shape;3343;p18"/>
          <p:cNvSpPr txBox="1"/>
          <p:nvPr/>
        </p:nvSpPr>
        <p:spPr>
          <a:xfrm>
            <a:off x="3741450" y="4463700"/>
            <a:ext cx="161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Accumulation of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lactic acid</a:t>
            </a:r>
            <a:endParaRPr b="0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4" name="Google Shape;3344;p18"/>
          <p:cNvSpPr txBox="1"/>
          <p:nvPr/>
        </p:nvSpPr>
        <p:spPr>
          <a:xfrm>
            <a:off x="5131375" y="5016600"/>
            <a:ext cx="2242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Efficient energy </a:t>
            </a: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production &amp; consumption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5" name="Google Shape;3345;p18"/>
          <p:cNvSpPr txBox="1"/>
          <p:nvPr/>
        </p:nvSpPr>
        <p:spPr>
          <a:xfrm>
            <a:off x="7104250" y="5051375"/>
            <a:ext cx="187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endurance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during muscle activity.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9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19"/>
          <p:cNvSpPr txBox="1"/>
          <p:nvPr/>
        </p:nvSpPr>
        <p:spPr>
          <a:xfrm>
            <a:off x="576776" y="465090"/>
            <a:ext cx="7357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Take home messages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1" name="Google Shape;3351;p19"/>
          <p:cNvSpPr txBox="1"/>
          <p:nvPr/>
        </p:nvSpPr>
        <p:spPr>
          <a:xfrm>
            <a:off x="576775" y="1656414"/>
            <a:ext cx="9564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✦ATP is an important source of chemical energy needed by the cells to perform body functions.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✦ Muscular activity requires constant supply of ATP for energy either from aerobic or anaerobic metabolism.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✦ Cori and glucose-alanine cycles play an important role in regenerating glucose for energy.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52" name="Google Shape;3352;p19"/>
          <p:cNvGrpSpPr/>
          <p:nvPr/>
        </p:nvGrpSpPr>
        <p:grpSpPr>
          <a:xfrm>
            <a:off x="119764" y="663118"/>
            <a:ext cx="251514" cy="251514"/>
            <a:chOff x="2840734" y="5254864"/>
            <a:chExt cx="180633" cy="180633"/>
          </a:xfrm>
        </p:grpSpPr>
        <p:sp>
          <p:nvSpPr>
            <p:cNvPr id="3353" name="Google Shape;3353;p19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Berserk Symbol&amp;#39; Men&amp;#39;s T-Shirt | Spreadshirt" id="3355" name="Google Shape;3355;p19"/>
          <p:cNvPicPr preferRelativeResize="0"/>
          <p:nvPr/>
        </p:nvPicPr>
        <p:blipFill rotWithShape="1">
          <a:blip r:embed="rId3">
            <a:alphaModFix/>
          </a:blip>
          <a:srcRect b="-2336" l="1063" r="-1447" t="20378"/>
          <a:stretch/>
        </p:blipFill>
        <p:spPr>
          <a:xfrm>
            <a:off x="-274227" y="6101113"/>
            <a:ext cx="1702005" cy="138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3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2"/>
          <p:cNvSpPr txBox="1"/>
          <p:nvPr>
            <p:ph type="title"/>
          </p:nvPr>
        </p:nvSpPr>
        <p:spPr>
          <a:xfrm>
            <a:off x="3510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815" name="Google Shape;2815;p2"/>
          <p:cNvSpPr txBox="1"/>
          <p:nvPr>
            <p:ph idx="1" type="body"/>
          </p:nvPr>
        </p:nvSpPr>
        <p:spPr>
          <a:xfrm>
            <a:off x="579819" y="1391559"/>
            <a:ext cx="92412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rPr lang="en"/>
              <a:t>✦ Recognize the importance of ATP as energy source in skeletal muscle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/>
              <a:t>✦Compare three systems of energy transfer in the body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/>
              <a:t>✦Differentiate between energy metabolism in red and white muscle fibers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/>
              <a:t>✦ Understand how skeletal muscles derive ATP from aerobic and anaerobic metabolism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/>
              <a:t>✦Discuss the importance of Cori and glucose-alanine cycles in energy metabolism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"/>
              <a:buNone/>
            </a:pPr>
            <a:r>
              <a:t/>
            </a:r>
            <a:endParaRPr/>
          </a:p>
        </p:txBody>
      </p:sp>
      <p:grpSp>
        <p:nvGrpSpPr>
          <p:cNvPr id="2816" name="Google Shape;2816;p2"/>
          <p:cNvGrpSpPr/>
          <p:nvPr/>
        </p:nvGrpSpPr>
        <p:grpSpPr>
          <a:xfrm flipH="1">
            <a:off x="9410201" y="944994"/>
            <a:ext cx="1036325" cy="1064468"/>
            <a:chOff x="2247774" y="5066715"/>
            <a:chExt cx="398112" cy="408923"/>
          </a:xfrm>
        </p:grpSpPr>
        <p:sp>
          <p:nvSpPr>
            <p:cNvPr id="2817" name="Google Shape;2817;p2"/>
            <p:cNvSpPr/>
            <p:nvPr/>
          </p:nvSpPr>
          <p:spPr>
            <a:xfrm>
              <a:off x="2247774" y="5066715"/>
              <a:ext cx="398112" cy="408923"/>
            </a:xfrm>
            <a:custGeom>
              <a:rect b="b" l="l" r="r" t="t"/>
              <a:pathLst>
                <a:path extrusionOk="0" h="15016" w="14619">
                  <a:moveTo>
                    <a:pt x="5386" y="1"/>
                  </a:moveTo>
                  <a:lnTo>
                    <a:pt x="1" y="5072"/>
                  </a:lnTo>
                  <a:cubicBezTo>
                    <a:pt x="1" y="5072"/>
                    <a:pt x="1326" y="9738"/>
                    <a:pt x="3352" y="12514"/>
                  </a:cubicBezTo>
                  <a:cubicBezTo>
                    <a:pt x="4956" y="14715"/>
                    <a:pt x="9473" y="15016"/>
                    <a:pt x="10299" y="15016"/>
                  </a:cubicBezTo>
                  <a:cubicBezTo>
                    <a:pt x="10379" y="15016"/>
                    <a:pt x="10424" y="15013"/>
                    <a:pt x="10429" y="15009"/>
                  </a:cubicBezTo>
                  <a:cubicBezTo>
                    <a:pt x="10512" y="15005"/>
                    <a:pt x="14619" y="11728"/>
                    <a:pt x="14564" y="8742"/>
                  </a:cubicBezTo>
                  <a:cubicBezTo>
                    <a:pt x="14501" y="5308"/>
                    <a:pt x="12739" y="792"/>
                    <a:pt x="12739" y="792"/>
                  </a:cubicBezTo>
                  <a:lnTo>
                    <a:pt x="5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"/>
            <p:cNvSpPr/>
            <p:nvPr/>
          </p:nvSpPr>
          <p:spPr>
            <a:xfrm>
              <a:off x="2353926" y="5156909"/>
              <a:ext cx="207457" cy="207457"/>
            </a:xfrm>
            <a:custGeom>
              <a:rect b="b" l="l" r="r" t="t"/>
              <a:pathLst>
                <a:path extrusionOk="0" h="7618" w="7618">
                  <a:moveTo>
                    <a:pt x="3817" y="1"/>
                  </a:moveTo>
                  <a:lnTo>
                    <a:pt x="1504" y="780"/>
                  </a:lnTo>
                  <a:lnTo>
                    <a:pt x="2263" y="3042"/>
                  </a:lnTo>
                  <a:lnTo>
                    <a:pt x="1" y="3801"/>
                  </a:lnTo>
                  <a:lnTo>
                    <a:pt x="780" y="6119"/>
                  </a:lnTo>
                  <a:lnTo>
                    <a:pt x="3042" y="5359"/>
                  </a:lnTo>
                  <a:lnTo>
                    <a:pt x="3801" y="7617"/>
                  </a:lnTo>
                  <a:lnTo>
                    <a:pt x="6118" y="6838"/>
                  </a:lnTo>
                  <a:lnTo>
                    <a:pt x="5359" y="4580"/>
                  </a:lnTo>
                  <a:lnTo>
                    <a:pt x="7617" y="3821"/>
                  </a:lnTo>
                  <a:lnTo>
                    <a:pt x="6838" y="1504"/>
                  </a:lnTo>
                  <a:lnTo>
                    <a:pt x="4580" y="2263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9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Google Shape;3360;p20"/>
          <p:cNvSpPr txBox="1"/>
          <p:nvPr/>
        </p:nvSpPr>
        <p:spPr>
          <a:xfrm>
            <a:off x="858449" y="7192074"/>
            <a:ext cx="897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A4C00"/>
                </a:solidFill>
                <a:latin typeface="Montserrat"/>
                <a:ea typeface="Montserrat"/>
                <a:cs typeface="Montserrat"/>
                <a:sym typeface="Montserrat"/>
              </a:rPr>
              <a:t>Special Thanks to team441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361" name="Google Shape;3361;p20"/>
          <p:cNvGraphicFramePr/>
          <p:nvPr/>
        </p:nvGraphicFramePr>
        <p:xfrm>
          <a:off x="9" y="7015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{88894F22-5D44-4B53-BD9B-A0E6F23C7AEF}</a:tableStyleId>
              </a:tblPr>
              <a:tblGrid>
                <a:gridCol w="1717575"/>
                <a:gridCol w="1717575"/>
                <a:gridCol w="1717575"/>
                <a:gridCol w="1717575"/>
              </a:tblGrid>
              <a:tr h="4556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Q1 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:The most rapid method to resynthesize ATP during exercises is:</a:t>
                      </a:r>
                      <a:endParaRPr b="1"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CCF8"/>
                    </a:solidFill>
                  </a:tcPr>
                </a:tc>
                <a:tc hMerge="1"/>
                <a:tc hMerge="1"/>
                <a:tc hMerge="1"/>
              </a:tr>
              <a:tr h="61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Glycolysis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phosphocreatine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Krebs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Glycogenolysis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56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Q2:In all-out exercises such as sprinting, the first fibres type to fatigue is: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CCF8"/>
                    </a:solidFill>
                  </a:tcPr>
                </a:tc>
                <a:tc hMerge="1"/>
                <a:tc hMerge="1"/>
                <a:tc hMerge="1"/>
              </a:tr>
              <a:tr h="29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Type1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Type2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1a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</a:t>
                      </a:r>
                      <a:r>
                        <a:rPr b="1"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IIX</a:t>
                      </a:r>
                      <a:endParaRPr b="1"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93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Q3:Fatty acids are broken down by: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CCF8"/>
                    </a:solidFill>
                  </a:tcPr>
                </a:tc>
                <a:tc hMerge="1"/>
                <a:tc hMerge="1"/>
                <a:tc hMerge="1"/>
              </a:tr>
              <a:tr h="45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 Alpha oxidation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 Beta oxidation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Glycogenolysis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D)Alpha reduction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56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Q4: Conversion of pyruvate to alanine requires the addition of which of the following compounds?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CCF8"/>
                    </a:solidFill>
                  </a:tcPr>
                </a:tc>
                <a:tc hMerge="1"/>
                <a:tc hMerge="1"/>
                <a:tc hMerge="1"/>
              </a:tr>
              <a:tr h="29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NH3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NH2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Lactate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Fatty acids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56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Q5:A by-product of glucose metabolism, produced primarily during intense exercise is: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CCF8"/>
                    </a:solidFill>
                  </a:tcPr>
                </a:tc>
                <a:tc hMerge="1"/>
                <a:tc hMerge="1"/>
                <a:tc hMerge="1"/>
              </a:tr>
              <a:tr h="29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A)Glycogen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B)AMP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C)Glucose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Lactic acid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93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Q6:Red muscle fibers obtain ATP mainly from which of the following?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CCF8"/>
                    </a:solidFill>
                  </a:tcPr>
                </a:tc>
                <a:tc hMerge="1"/>
                <a:tc hMerge="1"/>
                <a:tc hMerge="1"/>
              </a:tr>
              <a:tr h="29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A)Glycogen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B)Glucose 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Fatty acids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Pyruvate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56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Q7:Which of the following regulate Metabolic enzymes during exercise?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5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Glucose levels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 Lactate levels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ADP levels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0E2A4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AMPK</a:t>
                      </a:r>
                      <a:endParaRPr b="1" sz="1300" u="none" cap="none" strike="noStrike">
                        <a:solidFill>
                          <a:srgbClr val="0E2A4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62" name="Google Shape;3362;p20"/>
          <p:cNvSpPr txBox="1"/>
          <p:nvPr/>
        </p:nvSpPr>
        <p:spPr>
          <a:xfrm>
            <a:off x="315505" y="0"/>
            <a:ext cx="146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MCQ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20"/>
          <p:cNvSpPr/>
          <p:nvPr/>
        </p:nvSpPr>
        <p:spPr>
          <a:xfrm rot="10800000">
            <a:off x="6975315" y="6203180"/>
            <a:ext cx="789600" cy="1428300"/>
          </a:xfrm>
          <a:prstGeom prst="roundRect">
            <a:avLst>
              <a:gd fmla="val 16667" name="adj"/>
            </a:avLst>
          </a:prstGeom>
          <a:solidFill>
            <a:srgbClr val="CAECFF"/>
          </a:solidFill>
          <a:ln cap="flat" cmpd="sng" w="9525">
            <a:solidFill>
              <a:srgbClr val="F1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Q1-B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Q2-B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Q3-B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Q4-B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Q5-D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Q6-C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Q7-D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4" name="Google Shape;3364;p20"/>
          <p:cNvSpPr txBox="1"/>
          <p:nvPr/>
        </p:nvSpPr>
        <p:spPr>
          <a:xfrm>
            <a:off x="8314306" y="102541"/>
            <a:ext cx="146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SAQ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20"/>
          <p:cNvSpPr txBox="1"/>
          <p:nvPr/>
        </p:nvSpPr>
        <p:spPr>
          <a:xfrm>
            <a:off x="6975316" y="800400"/>
            <a:ext cx="34221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1-the system of each line, how much time does it take, which best exercise and which macromolecules is used?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Red line: Slide 5(try to write it not read it)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Blue line: Slide 5(try to write it not read it)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Yellow line: Slide5 (try to write it not read it)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2-Why skeletal muscles can’t produce new glucose from lactate?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*</a:t>
            </a: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Gluconeogenesis requires much more ATP than is supplied by glycolysis in muscle  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*O2 deficiencies do not arise in the liver even during intense exercise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*Therefore, liver always has sufficient ATP for gluconeogenesis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3-Explain muscles fatigue and endurance in athletes and enumerate causes of muscles fatigue?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Inability of a muscle to maintain a particular strength of contraction over time. 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Causes: 1- Muscle damage, 2- Accumulation of lactic a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4-Explain how exercise and AMPK work?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6" name="Google Shape;3366;p20"/>
          <p:cNvSpPr txBox="1"/>
          <p:nvPr/>
        </p:nvSpPr>
        <p:spPr>
          <a:xfrm>
            <a:off x="1751713" y="3356390"/>
            <a:ext cx="718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7" name="Google Shape;33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4134" y="5872205"/>
            <a:ext cx="2298225" cy="16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21"/>
          <p:cNvSpPr txBox="1"/>
          <p:nvPr>
            <p:ph type="ctrTitle"/>
          </p:nvPr>
        </p:nvSpPr>
        <p:spPr>
          <a:xfrm>
            <a:off x="236498" y="994056"/>
            <a:ext cx="60708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Our team:</a:t>
            </a:r>
            <a:endParaRPr/>
          </a:p>
        </p:txBody>
      </p:sp>
      <p:grpSp>
        <p:nvGrpSpPr>
          <p:cNvPr id="3373" name="Google Shape;3373;p21"/>
          <p:cNvGrpSpPr/>
          <p:nvPr/>
        </p:nvGrpSpPr>
        <p:grpSpPr>
          <a:xfrm flipH="1" rot="-519613">
            <a:off x="8024575" y="1715963"/>
            <a:ext cx="780667" cy="620569"/>
            <a:chOff x="2744849" y="4517299"/>
            <a:chExt cx="416249" cy="330902"/>
          </a:xfrm>
        </p:grpSpPr>
        <p:sp>
          <p:nvSpPr>
            <p:cNvPr id="3374" name="Google Shape;3374;p21"/>
            <p:cNvSpPr/>
            <p:nvPr/>
          </p:nvSpPr>
          <p:spPr>
            <a:xfrm>
              <a:off x="2744849" y="4517299"/>
              <a:ext cx="416249" cy="330902"/>
            </a:xfrm>
            <a:custGeom>
              <a:rect b="b" l="l" r="r" t="t"/>
              <a:pathLst>
                <a:path extrusionOk="0" h="12151" w="15285">
                  <a:moveTo>
                    <a:pt x="5024" y="1"/>
                  </a:moveTo>
                  <a:cubicBezTo>
                    <a:pt x="3877" y="1"/>
                    <a:pt x="2705" y="641"/>
                    <a:pt x="1968" y="2273"/>
                  </a:cubicBezTo>
                  <a:cubicBezTo>
                    <a:pt x="0" y="6616"/>
                    <a:pt x="6889" y="12151"/>
                    <a:pt x="6889" y="12151"/>
                  </a:cubicBezTo>
                  <a:cubicBezTo>
                    <a:pt x="6889" y="12151"/>
                    <a:pt x="15284" y="9389"/>
                    <a:pt x="14969" y="4634"/>
                  </a:cubicBezTo>
                  <a:cubicBezTo>
                    <a:pt x="14806" y="2140"/>
                    <a:pt x="13202" y="989"/>
                    <a:pt x="11615" y="989"/>
                  </a:cubicBezTo>
                  <a:cubicBezTo>
                    <a:pt x="10173" y="989"/>
                    <a:pt x="8744" y="1940"/>
                    <a:pt x="8423" y="3697"/>
                  </a:cubicBezTo>
                  <a:cubicBezTo>
                    <a:pt x="8772" y="1773"/>
                    <a:pt x="6933" y="1"/>
                    <a:pt x="5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1"/>
            <p:cNvSpPr/>
            <p:nvPr/>
          </p:nvSpPr>
          <p:spPr>
            <a:xfrm>
              <a:off x="2821236" y="4619312"/>
              <a:ext cx="295690" cy="94252"/>
            </a:xfrm>
            <a:custGeom>
              <a:rect b="b" l="l" r="r" t="t"/>
              <a:pathLst>
                <a:path extrusionOk="0" h="3461" w="10858">
                  <a:moveTo>
                    <a:pt x="2911" y="0"/>
                  </a:moveTo>
                  <a:cubicBezTo>
                    <a:pt x="2877" y="0"/>
                    <a:pt x="2846" y="16"/>
                    <a:pt x="2825" y="45"/>
                  </a:cubicBezTo>
                  <a:lnTo>
                    <a:pt x="1716" y="1638"/>
                  </a:lnTo>
                  <a:lnTo>
                    <a:pt x="138" y="1351"/>
                  </a:lnTo>
                  <a:cubicBezTo>
                    <a:pt x="133" y="1351"/>
                    <a:pt x="128" y="1350"/>
                    <a:pt x="123" y="1350"/>
                  </a:cubicBezTo>
                  <a:cubicBezTo>
                    <a:pt x="73" y="1350"/>
                    <a:pt x="23" y="1384"/>
                    <a:pt x="13" y="1438"/>
                  </a:cubicBezTo>
                  <a:cubicBezTo>
                    <a:pt x="0" y="1497"/>
                    <a:pt x="40" y="1552"/>
                    <a:pt x="99" y="1564"/>
                  </a:cubicBezTo>
                  <a:lnTo>
                    <a:pt x="1747" y="1863"/>
                  </a:lnTo>
                  <a:cubicBezTo>
                    <a:pt x="1753" y="1864"/>
                    <a:pt x="1759" y="1865"/>
                    <a:pt x="1764" y="1865"/>
                  </a:cubicBezTo>
                  <a:cubicBezTo>
                    <a:pt x="1799" y="1865"/>
                    <a:pt x="1834" y="1846"/>
                    <a:pt x="1854" y="1820"/>
                  </a:cubicBezTo>
                  <a:lnTo>
                    <a:pt x="2813" y="439"/>
                  </a:lnTo>
                  <a:lnTo>
                    <a:pt x="2873" y="2862"/>
                  </a:lnTo>
                  <a:cubicBezTo>
                    <a:pt x="2876" y="2913"/>
                    <a:pt x="2907" y="2952"/>
                    <a:pt x="2955" y="2965"/>
                  </a:cubicBezTo>
                  <a:cubicBezTo>
                    <a:pt x="2964" y="2967"/>
                    <a:pt x="2972" y="2968"/>
                    <a:pt x="2981" y="2968"/>
                  </a:cubicBezTo>
                  <a:cubicBezTo>
                    <a:pt x="3019" y="2968"/>
                    <a:pt x="3054" y="2949"/>
                    <a:pt x="3073" y="2918"/>
                  </a:cubicBezTo>
                  <a:lnTo>
                    <a:pt x="3679" y="1887"/>
                  </a:lnTo>
                  <a:lnTo>
                    <a:pt x="3887" y="2540"/>
                  </a:lnTo>
                  <a:cubicBezTo>
                    <a:pt x="3899" y="2575"/>
                    <a:pt x="3931" y="2602"/>
                    <a:pt x="3966" y="2611"/>
                  </a:cubicBezTo>
                  <a:cubicBezTo>
                    <a:pt x="3974" y="2612"/>
                    <a:pt x="3981" y="2613"/>
                    <a:pt x="3988" y="2613"/>
                  </a:cubicBezTo>
                  <a:cubicBezTo>
                    <a:pt x="4019" y="2613"/>
                    <a:pt x="4046" y="2601"/>
                    <a:pt x="4068" y="2579"/>
                  </a:cubicBezTo>
                  <a:lnTo>
                    <a:pt x="4694" y="1910"/>
                  </a:lnTo>
                  <a:lnTo>
                    <a:pt x="6404" y="2221"/>
                  </a:lnTo>
                  <a:cubicBezTo>
                    <a:pt x="6410" y="2222"/>
                    <a:pt x="6416" y="2222"/>
                    <a:pt x="6422" y="2222"/>
                  </a:cubicBezTo>
                  <a:cubicBezTo>
                    <a:pt x="6464" y="2222"/>
                    <a:pt x="6506" y="2199"/>
                    <a:pt x="6523" y="2158"/>
                  </a:cubicBezTo>
                  <a:lnTo>
                    <a:pt x="7054" y="888"/>
                  </a:lnTo>
                  <a:lnTo>
                    <a:pt x="7160" y="3357"/>
                  </a:lnTo>
                  <a:cubicBezTo>
                    <a:pt x="7165" y="3405"/>
                    <a:pt x="7196" y="3444"/>
                    <a:pt x="7239" y="3456"/>
                  </a:cubicBezTo>
                  <a:cubicBezTo>
                    <a:pt x="7247" y="3460"/>
                    <a:pt x="7259" y="3460"/>
                    <a:pt x="7266" y="3460"/>
                  </a:cubicBezTo>
                  <a:cubicBezTo>
                    <a:pt x="7301" y="3460"/>
                    <a:pt x="7337" y="3444"/>
                    <a:pt x="7357" y="3413"/>
                  </a:cubicBezTo>
                  <a:lnTo>
                    <a:pt x="8167" y="2233"/>
                  </a:lnTo>
                  <a:lnTo>
                    <a:pt x="8352" y="2905"/>
                  </a:lnTo>
                  <a:cubicBezTo>
                    <a:pt x="8364" y="2945"/>
                    <a:pt x="8396" y="2976"/>
                    <a:pt x="8439" y="2984"/>
                  </a:cubicBezTo>
                  <a:lnTo>
                    <a:pt x="10724" y="3397"/>
                  </a:lnTo>
                  <a:cubicBezTo>
                    <a:pt x="10729" y="3398"/>
                    <a:pt x="10734" y="3398"/>
                    <a:pt x="10739" y="3398"/>
                  </a:cubicBezTo>
                  <a:cubicBezTo>
                    <a:pt x="10790" y="3398"/>
                    <a:pt x="10839" y="3364"/>
                    <a:pt x="10850" y="3310"/>
                  </a:cubicBezTo>
                  <a:cubicBezTo>
                    <a:pt x="10858" y="3252"/>
                    <a:pt x="10818" y="3196"/>
                    <a:pt x="10760" y="3185"/>
                  </a:cubicBezTo>
                  <a:lnTo>
                    <a:pt x="8541" y="2783"/>
                  </a:lnTo>
                  <a:lnTo>
                    <a:pt x="8313" y="1954"/>
                  </a:lnTo>
                  <a:cubicBezTo>
                    <a:pt x="8301" y="1914"/>
                    <a:pt x="8269" y="1883"/>
                    <a:pt x="8227" y="1874"/>
                  </a:cubicBezTo>
                  <a:cubicBezTo>
                    <a:pt x="8221" y="1873"/>
                    <a:pt x="8215" y="1873"/>
                    <a:pt x="8210" y="1873"/>
                  </a:cubicBezTo>
                  <a:cubicBezTo>
                    <a:pt x="8175" y="1873"/>
                    <a:pt x="8140" y="1892"/>
                    <a:pt x="8120" y="1921"/>
                  </a:cubicBezTo>
                  <a:lnTo>
                    <a:pt x="7361" y="3027"/>
                  </a:lnTo>
                  <a:lnTo>
                    <a:pt x="7250" y="400"/>
                  </a:lnTo>
                  <a:cubicBezTo>
                    <a:pt x="7247" y="349"/>
                    <a:pt x="7212" y="305"/>
                    <a:pt x="7160" y="298"/>
                  </a:cubicBezTo>
                  <a:cubicBezTo>
                    <a:pt x="7153" y="296"/>
                    <a:pt x="7147" y="296"/>
                    <a:pt x="7141" y="296"/>
                  </a:cubicBezTo>
                  <a:cubicBezTo>
                    <a:pt x="7099" y="296"/>
                    <a:pt x="7059" y="319"/>
                    <a:pt x="7042" y="360"/>
                  </a:cubicBezTo>
                  <a:lnTo>
                    <a:pt x="6357" y="1992"/>
                  </a:lnTo>
                  <a:lnTo>
                    <a:pt x="4674" y="1690"/>
                  </a:lnTo>
                  <a:cubicBezTo>
                    <a:pt x="4667" y="1688"/>
                    <a:pt x="4659" y="1687"/>
                    <a:pt x="4651" y="1687"/>
                  </a:cubicBezTo>
                  <a:cubicBezTo>
                    <a:pt x="4623" y="1687"/>
                    <a:pt x="4594" y="1700"/>
                    <a:pt x="4576" y="1721"/>
                  </a:cubicBezTo>
                  <a:lnTo>
                    <a:pt x="4037" y="2299"/>
                  </a:lnTo>
                  <a:lnTo>
                    <a:pt x="3813" y="1591"/>
                  </a:lnTo>
                  <a:cubicBezTo>
                    <a:pt x="3801" y="1549"/>
                    <a:pt x="3766" y="1520"/>
                    <a:pt x="3722" y="1516"/>
                  </a:cubicBezTo>
                  <a:cubicBezTo>
                    <a:pt x="3719" y="1516"/>
                    <a:pt x="3715" y="1516"/>
                    <a:pt x="3712" y="1516"/>
                  </a:cubicBezTo>
                  <a:cubicBezTo>
                    <a:pt x="3672" y="1516"/>
                    <a:pt x="3637" y="1535"/>
                    <a:pt x="3616" y="1567"/>
                  </a:cubicBezTo>
                  <a:lnTo>
                    <a:pt x="3081" y="2480"/>
                  </a:lnTo>
                  <a:lnTo>
                    <a:pt x="3022" y="104"/>
                  </a:lnTo>
                  <a:cubicBezTo>
                    <a:pt x="3022" y="57"/>
                    <a:pt x="2991" y="18"/>
                    <a:pt x="2947" y="6"/>
                  </a:cubicBezTo>
                  <a:cubicBezTo>
                    <a:pt x="2935" y="2"/>
                    <a:pt x="2923" y="0"/>
                    <a:pt x="2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6" name="Google Shape;3376;p21"/>
          <p:cNvGrpSpPr/>
          <p:nvPr/>
        </p:nvGrpSpPr>
        <p:grpSpPr>
          <a:xfrm>
            <a:off x="9369800" y="2066019"/>
            <a:ext cx="251514" cy="251496"/>
            <a:chOff x="2840734" y="5254864"/>
            <a:chExt cx="180633" cy="180633"/>
          </a:xfrm>
        </p:grpSpPr>
        <p:sp>
          <p:nvSpPr>
            <p:cNvPr id="3377" name="Google Shape;3377;p21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1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79" name="Google Shape;337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676" y="-49924"/>
            <a:ext cx="1436062" cy="143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0" name="Google Shape;338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7430" y="164392"/>
            <a:ext cx="703795" cy="1007431"/>
          </a:xfrm>
          <a:prstGeom prst="rect">
            <a:avLst/>
          </a:prstGeom>
          <a:noFill/>
          <a:ln>
            <a:noFill/>
          </a:ln>
        </p:spPr>
      </p:pic>
      <p:sp>
        <p:nvSpPr>
          <p:cNvPr id="3381" name="Google Shape;3381;p21"/>
          <p:cNvSpPr/>
          <p:nvPr/>
        </p:nvSpPr>
        <p:spPr>
          <a:xfrm>
            <a:off x="3832553" y="3058569"/>
            <a:ext cx="3321000" cy="34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Boys 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leader: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Mohamed Faisal ibn Saqyan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Abdullah Ali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Hassan Ali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Alabdullatif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Ibrahim alohail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Mishari nahar Alanezi</a:t>
            </a:r>
            <a:endParaRPr b="1" i="0" sz="15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Saad Alahmari </a:t>
            </a:r>
            <a:endParaRPr b="1" i="0" sz="15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2" name="Google Shape;3382;p21"/>
          <p:cNvSpPr/>
          <p:nvPr/>
        </p:nvSpPr>
        <p:spPr>
          <a:xfrm>
            <a:off x="7377862" y="4520981"/>
            <a:ext cx="2859000" cy="100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العلم يبني بيوتاً لا عماد لها 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والجهل يهدم بيت العز والكرمِ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أحمد شوقي 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3" name="Google Shape;3383;p21"/>
          <p:cNvSpPr/>
          <p:nvPr/>
        </p:nvSpPr>
        <p:spPr>
          <a:xfrm>
            <a:off x="490341" y="3058569"/>
            <a:ext cx="3117900" cy="34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Girls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leader: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Sara alotaebe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Shahed Bukhari 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Roaa alharbi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Raseel AlWehibi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Razan alnufaie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Ghada Binslmah</a:t>
            </a: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4" name="Google Shape;338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6795" y="-49926"/>
            <a:ext cx="1436125" cy="14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5" name="Google Shape;338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7539" y="164399"/>
            <a:ext cx="703825" cy="100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2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3"/>
          <p:cNvSpPr txBox="1"/>
          <p:nvPr>
            <p:ph idx="4294967295" type="body"/>
          </p:nvPr>
        </p:nvSpPr>
        <p:spPr>
          <a:xfrm>
            <a:off x="1249800" y="1467325"/>
            <a:ext cx="8462100" cy="49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" sz="1929"/>
              <a:t>•Three systems of energy transfer</a:t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" sz="1929"/>
              <a:t> •ATP as energy source</a:t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" sz="1929"/>
              <a:t> •Aerobic metabolism: red muscle fibers</a:t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" sz="1929"/>
              <a:t> •Anaerobic metabolism: white muscle fibers </a:t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" sz="1929"/>
              <a:t>•Cori cycle</a:t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" sz="1929"/>
              <a:t>•Glucose-alanine cycle </a:t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" sz="1929"/>
              <a:t>•Muscle fatigue and endurance in athletes</a:t>
            </a:r>
            <a:endParaRPr sz="1929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1530"/>
              <a:buNone/>
            </a:pPr>
            <a:r>
              <a:t/>
            </a:r>
            <a:endParaRPr sz="1929"/>
          </a:p>
        </p:txBody>
      </p:sp>
      <p:sp>
        <p:nvSpPr>
          <p:cNvPr id="2824" name="Google Shape;2824;p3"/>
          <p:cNvSpPr txBox="1"/>
          <p:nvPr>
            <p:ph type="title"/>
          </p:nvPr>
        </p:nvSpPr>
        <p:spPr>
          <a:xfrm>
            <a:off x="485839" y="607102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Overview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"/>
          <p:cNvSpPr txBox="1"/>
          <p:nvPr>
            <p:ph type="title"/>
          </p:nvPr>
        </p:nvSpPr>
        <p:spPr>
          <a:xfrm>
            <a:off x="0" y="202597"/>
            <a:ext cx="99900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           Three systems of energy transfer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2830" name="Google Shape;2830;p4"/>
          <p:cNvSpPr txBox="1"/>
          <p:nvPr>
            <p:ph idx="1" type="body"/>
          </p:nvPr>
        </p:nvSpPr>
        <p:spPr>
          <a:xfrm rot="96">
            <a:off x="34036" y="938340"/>
            <a:ext cx="10692000" cy="6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rPr lang="en"/>
              <a:t> </a:t>
            </a:r>
            <a:r>
              <a:rPr lang="en" sz="1600">
                <a:solidFill>
                  <a:srgbClr val="93C47D"/>
                </a:solidFill>
              </a:rPr>
              <a:t>● All Systems happen in the same time, But the predominant system in each duration/phase is:    </a:t>
            </a:r>
            <a:endParaRPr sz="16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 sz="1600">
                <a:solidFill>
                  <a:srgbClr val="999999"/>
                </a:solidFill>
              </a:rPr>
              <a:t>                                                                                                                                                                        </a:t>
            </a:r>
            <a:endParaRPr sz="16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 sz="1600">
                <a:solidFill>
                  <a:srgbClr val="93C47D"/>
                </a:solidFill>
              </a:rPr>
              <a:t>Important</a:t>
            </a:r>
            <a:r>
              <a:rPr lang="en" sz="1600">
                <a:solidFill>
                  <a:srgbClr val="6AA84F"/>
                </a:solidFill>
              </a:rPr>
              <a:t> </a:t>
            </a:r>
            <a:r>
              <a:rPr lang="en" sz="1600">
                <a:solidFill>
                  <a:srgbClr val="999999"/>
                </a:solidFill>
              </a:rPr>
              <a:t>                                                                                                                                                   </a:t>
            </a:r>
            <a:r>
              <a:rPr lang="en" sz="1600">
                <a:solidFill>
                  <a:srgbClr val="93C47D"/>
                </a:solidFill>
              </a:rPr>
              <a:t>                                          Slide 🛑 </a:t>
            </a:r>
            <a:endParaRPr sz="16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 sz="1600">
                <a:solidFill>
                  <a:srgbClr val="999999"/>
                </a:solidFill>
              </a:rPr>
              <a:t>             </a:t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6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"/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</p:txBody>
      </p:sp>
      <p:grpSp>
        <p:nvGrpSpPr>
          <p:cNvPr id="2831" name="Google Shape;2831;p4"/>
          <p:cNvGrpSpPr/>
          <p:nvPr/>
        </p:nvGrpSpPr>
        <p:grpSpPr>
          <a:xfrm rot="4969195">
            <a:off x="9443846" y="7583390"/>
            <a:ext cx="840835" cy="593400"/>
            <a:chOff x="6057150" y="6017870"/>
            <a:chExt cx="132712" cy="93658"/>
          </a:xfrm>
        </p:grpSpPr>
        <p:sp>
          <p:nvSpPr>
            <p:cNvPr id="2832" name="Google Shape;2832;p4"/>
            <p:cNvSpPr/>
            <p:nvPr/>
          </p:nvSpPr>
          <p:spPr>
            <a:xfrm>
              <a:off x="6104009" y="6026742"/>
              <a:ext cx="85853" cy="84786"/>
            </a:xfrm>
            <a:custGeom>
              <a:rect b="b" l="l" r="r" t="t"/>
              <a:pathLst>
                <a:path extrusionOk="0" h="2781" w="2816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6057150" y="6017870"/>
              <a:ext cx="85822" cy="84816"/>
            </a:xfrm>
            <a:custGeom>
              <a:rect b="b" l="l" r="r" t="t"/>
              <a:pathLst>
                <a:path extrusionOk="0" h="2782" w="2815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6057150" y="6017870"/>
              <a:ext cx="61371" cy="58902"/>
            </a:xfrm>
            <a:custGeom>
              <a:rect b="b" l="l" r="r" t="t"/>
              <a:pathLst>
                <a:path extrusionOk="0" h="1932" w="2013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5" name="Google Shape;2835;p4"/>
          <p:cNvGrpSpPr/>
          <p:nvPr/>
        </p:nvGrpSpPr>
        <p:grpSpPr>
          <a:xfrm>
            <a:off x="1450527" y="1432184"/>
            <a:ext cx="7464368" cy="1919220"/>
            <a:chOff x="5194708" y="3484366"/>
            <a:chExt cx="2369265" cy="987304"/>
          </a:xfrm>
        </p:grpSpPr>
        <p:grpSp>
          <p:nvGrpSpPr>
            <p:cNvPr id="2836" name="Google Shape;2836;p4"/>
            <p:cNvGrpSpPr/>
            <p:nvPr/>
          </p:nvGrpSpPr>
          <p:grpSpPr>
            <a:xfrm>
              <a:off x="6752545" y="3484366"/>
              <a:ext cx="811428" cy="987304"/>
              <a:chOff x="2332275" y="1617275"/>
              <a:chExt cx="1090775" cy="1327200"/>
            </a:xfrm>
          </p:grpSpPr>
          <p:sp>
            <p:nvSpPr>
              <p:cNvPr id="2837" name="Google Shape;2837;p4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500" u="none" cap="none" strike="noStrike">
                    <a:solidFill>
                      <a:srgbClr val="07376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</a:t>
                </a:r>
                <a:endParaRPr b="0" i="0" sz="1500" u="none" cap="none" strike="noStrike">
                  <a:solidFill>
                    <a:srgbClr val="07376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838" name="Google Shape;2838;p4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rect b="b" l="l" r="r" t="t"/>
                <a:pathLst>
                  <a:path extrusionOk="0" h="50958" w="43631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0" name="Google Shape;2840;p4"/>
            <p:cNvGrpSpPr/>
            <p:nvPr/>
          </p:nvGrpSpPr>
          <p:grpSpPr>
            <a:xfrm>
              <a:off x="5973663" y="3484366"/>
              <a:ext cx="811335" cy="987304"/>
              <a:chOff x="1285250" y="1617275"/>
              <a:chExt cx="1090650" cy="1327200"/>
            </a:xfrm>
          </p:grpSpPr>
          <p:sp>
            <p:nvSpPr>
              <p:cNvPr id="2841" name="Google Shape;2841;p4"/>
              <p:cNvSpPr/>
              <p:nvPr/>
            </p:nvSpPr>
            <p:spPr>
              <a:xfrm>
                <a:off x="1460336" y="1792400"/>
                <a:ext cx="740475" cy="740375"/>
              </a:xfrm>
              <a:custGeom>
                <a:rect b="b" l="l" r="r" t="t"/>
                <a:pathLst>
                  <a:path extrusionOk="0" h="29615" w="29619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500" u="none" cap="none" strike="noStrike">
                    <a:solidFill>
                      <a:srgbClr val="07376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    </a:t>
                </a:r>
                <a:r>
                  <a:rPr b="0" i="0" lang="en" sz="1500" u="none" cap="none" strike="noStrike">
                    <a:solidFill>
                      <a:srgbClr val="07376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endParaRPr b="0" i="0" sz="1500" u="none" cap="none" strike="noStrike">
                  <a:solidFill>
                    <a:srgbClr val="07376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842" name="Google Shape;2842;p4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rect b="b" l="l" r="r" t="t"/>
                <a:pathLst>
                  <a:path extrusionOk="0" h="50958" w="43626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rect b="b" l="l" r="r" t="t"/>
                <a:pathLst>
                  <a:path extrusionOk="0" h="6932" w="12034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4" name="Google Shape;2844;p4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2845" name="Google Shape;2845;p4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rect b="b" l="l" r="r" t="t"/>
                <a:pathLst>
                  <a:path extrusionOk="0" h="29615" w="29615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737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7376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7376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2846" name="Google Shape;2846;p4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rect b="b" l="l" r="r" t="t"/>
                <a:pathLst>
                  <a:path extrusionOk="0" h="50958" w="4363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4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rect b="b" l="l" r="r" t="t"/>
                <a:pathLst>
                  <a:path extrusionOk="0" h="6932" w="12038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48" name="Google Shape;2848;p4"/>
          <p:cNvGrpSpPr/>
          <p:nvPr/>
        </p:nvGrpSpPr>
        <p:grpSpPr>
          <a:xfrm rot="-4500028">
            <a:off x="9839542" y="130554"/>
            <a:ext cx="912839" cy="1367551"/>
            <a:chOff x="2373016" y="4337619"/>
            <a:chExt cx="342395" cy="512952"/>
          </a:xfrm>
        </p:grpSpPr>
        <p:sp>
          <p:nvSpPr>
            <p:cNvPr id="2849" name="Google Shape;2849;p4"/>
            <p:cNvSpPr/>
            <p:nvPr/>
          </p:nvSpPr>
          <p:spPr>
            <a:xfrm>
              <a:off x="2523204" y="4453712"/>
              <a:ext cx="142508" cy="95395"/>
            </a:xfrm>
            <a:custGeom>
              <a:rect b="b" l="l" r="r" t="t"/>
              <a:pathLst>
                <a:path extrusionOk="0" h="3503" w="5233">
                  <a:moveTo>
                    <a:pt x="315" y="1"/>
                  </a:moveTo>
                  <a:lnTo>
                    <a:pt x="0" y="520"/>
                  </a:lnTo>
                  <a:lnTo>
                    <a:pt x="4918" y="3503"/>
                  </a:lnTo>
                  <a:lnTo>
                    <a:pt x="5232" y="2983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2407928" y="4480617"/>
              <a:ext cx="222435" cy="277172"/>
            </a:xfrm>
            <a:custGeom>
              <a:rect b="b" l="l" r="r" t="t"/>
              <a:pathLst>
                <a:path extrusionOk="0" h="10178" w="8168">
                  <a:moveTo>
                    <a:pt x="5008" y="1"/>
                  </a:moveTo>
                  <a:lnTo>
                    <a:pt x="1" y="8262"/>
                  </a:lnTo>
                  <a:lnTo>
                    <a:pt x="3160" y="10177"/>
                  </a:lnTo>
                  <a:lnTo>
                    <a:pt x="8167" y="1916"/>
                  </a:lnTo>
                  <a:lnTo>
                    <a:pt x="50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2373016" y="4727044"/>
              <a:ext cx="82950" cy="123527"/>
            </a:xfrm>
            <a:custGeom>
              <a:rect b="b" l="l" r="r" t="t"/>
              <a:pathLst>
                <a:path extrusionOk="0" h="4536" w="3046">
                  <a:moveTo>
                    <a:pt x="2577" y="0"/>
                  </a:moveTo>
                  <a:lnTo>
                    <a:pt x="0" y="4252"/>
                  </a:lnTo>
                  <a:lnTo>
                    <a:pt x="469" y="4536"/>
                  </a:lnTo>
                  <a:lnTo>
                    <a:pt x="3045" y="283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2402591" y="4717050"/>
              <a:ext cx="69742" cy="67618"/>
            </a:xfrm>
            <a:custGeom>
              <a:rect b="b" l="l" r="r" t="t"/>
              <a:pathLst>
                <a:path extrusionOk="0" h="2483" w="2561">
                  <a:moveTo>
                    <a:pt x="889" y="1"/>
                  </a:moveTo>
                  <a:lnTo>
                    <a:pt x="0" y="1472"/>
                  </a:lnTo>
                  <a:lnTo>
                    <a:pt x="1672" y="2483"/>
                  </a:lnTo>
                  <a:lnTo>
                    <a:pt x="2561" y="1012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2568518" y="4362238"/>
              <a:ext cx="116800" cy="146593"/>
            </a:xfrm>
            <a:custGeom>
              <a:rect b="b" l="l" r="r" t="t"/>
              <a:pathLst>
                <a:path extrusionOk="0" h="5383" w="4289">
                  <a:moveTo>
                    <a:pt x="3026" y="1"/>
                  </a:moveTo>
                  <a:lnTo>
                    <a:pt x="1" y="4179"/>
                  </a:lnTo>
                  <a:lnTo>
                    <a:pt x="992" y="4781"/>
                  </a:lnTo>
                  <a:lnTo>
                    <a:pt x="1983" y="5382"/>
                  </a:lnTo>
                  <a:lnTo>
                    <a:pt x="4289" y="768"/>
                  </a:lnTo>
                  <a:lnTo>
                    <a:pt x="3659" y="386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2629492" y="4337619"/>
              <a:ext cx="85919" cy="59476"/>
            </a:xfrm>
            <a:custGeom>
              <a:rect b="b" l="l" r="r" t="t"/>
              <a:pathLst>
                <a:path extrusionOk="0" h="2184" w="3155">
                  <a:moveTo>
                    <a:pt x="260" y="0"/>
                  </a:moveTo>
                  <a:lnTo>
                    <a:pt x="0" y="429"/>
                  </a:lnTo>
                  <a:lnTo>
                    <a:pt x="2895" y="2183"/>
                  </a:lnTo>
                  <a:lnTo>
                    <a:pt x="3154" y="175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2446299" y="4526885"/>
              <a:ext cx="128483" cy="206913"/>
            </a:xfrm>
            <a:custGeom>
              <a:rect b="b" l="l" r="r" t="t"/>
              <a:pathLst>
                <a:path extrusionOk="0" h="7598" w="4718">
                  <a:moveTo>
                    <a:pt x="4593" y="1"/>
                  </a:moveTo>
                  <a:cubicBezTo>
                    <a:pt x="4557" y="1"/>
                    <a:pt x="4522" y="19"/>
                    <a:pt x="4505" y="52"/>
                  </a:cubicBezTo>
                  <a:lnTo>
                    <a:pt x="28" y="7432"/>
                  </a:lnTo>
                  <a:cubicBezTo>
                    <a:pt x="0" y="7483"/>
                    <a:pt x="15" y="7550"/>
                    <a:pt x="67" y="7581"/>
                  </a:cubicBezTo>
                  <a:cubicBezTo>
                    <a:pt x="82" y="7594"/>
                    <a:pt x="102" y="7597"/>
                    <a:pt x="122" y="7597"/>
                  </a:cubicBezTo>
                  <a:cubicBezTo>
                    <a:pt x="157" y="7597"/>
                    <a:pt x="193" y="7578"/>
                    <a:pt x="213" y="7546"/>
                  </a:cubicBezTo>
                  <a:lnTo>
                    <a:pt x="4685" y="166"/>
                  </a:lnTo>
                  <a:cubicBezTo>
                    <a:pt x="4717" y="115"/>
                    <a:pt x="4701" y="48"/>
                    <a:pt x="4650" y="17"/>
                  </a:cubicBezTo>
                  <a:cubicBezTo>
                    <a:pt x="4632" y="6"/>
                    <a:pt x="4612" y="1"/>
                    <a:pt x="4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2555665" y="4515529"/>
              <a:ext cx="36982" cy="24264"/>
            </a:xfrm>
            <a:custGeom>
              <a:rect b="b" l="l" r="r" t="t"/>
              <a:pathLst>
                <a:path extrusionOk="0" h="891" w="1358">
                  <a:moveTo>
                    <a:pt x="124" y="1"/>
                  </a:moveTo>
                  <a:cubicBezTo>
                    <a:pt x="88" y="1"/>
                    <a:pt x="53" y="19"/>
                    <a:pt x="32" y="53"/>
                  </a:cubicBezTo>
                  <a:cubicBezTo>
                    <a:pt x="1" y="104"/>
                    <a:pt x="17" y="171"/>
                    <a:pt x="68" y="202"/>
                  </a:cubicBezTo>
                  <a:lnTo>
                    <a:pt x="1181" y="875"/>
                  </a:lnTo>
                  <a:cubicBezTo>
                    <a:pt x="1201" y="886"/>
                    <a:pt x="1216" y="890"/>
                    <a:pt x="1235" y="890"/>
                  </a:cubicBezTo>
                  <a:cubicBezTo>
                    <a:pt x="1275" y="890"/>
                    <a:pt x="1310" y="875"/>
                    <a:pt x="1330" y="839"/>
                  </a:cubicBezTo>
                  <a:cubicBezTo>
                    <a:pt x="1357" y="788"/>
                    <a:pt x="1342" y="721"/>
                    <a:pt x="1291" y="694"/>
                  </a:cubicBezTo>
                  <a:lnTo>
                    <a:pt x="177" y="17"/>
                  </a:lnTo>
                  <a:cubicBezTo>
                    <a:pt x="161" y="6"/>
                    <a:pt x="142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2540877" y="4539848"/>
              <a:ext cx="37118" cy="24264"/>
            </a:xfrm>
            <a:custGeom>
              <a:rect b="b" l="l" r="r" t="t"/>
              <a:pathLst>
                <a:path extrusionOk="0" h="891" w="1363">
                  <a:moveTo>
                    <a:pt x="124" y="1"/>
                  </a:moveTo>
                  <a:cubicBezTo>
                    <a:pt x="88" y="1"/>
                    <a:pt x="53" y="19"/>
                    <a:pt x="32" y="53"/>
                  </a:cubicBezTo>
                  <a:cubicBezTo>
                    <a:pt x="1" y="104"/>
                    <a:pt x="17" y="171"/>
                    <a:pt x="68" y="202"/>
                  </a:cubicBezTo>
                  <a:lnTo>
                    <a:pt x="1181" y="874"/>
                  </a:lnTo>
                  <a:cubicBezTo>
                    <a:pt x="1201" y="886"/>
                    <a:pt x="1221" y="890"/>
                    <a:pt x="1239" y="890"/>
                  </a:cubicBezTo>
                  <a:cubicBezTo>
                    <a:pt x="1275" y="890"/>
                    <a:pt x="1310" y="874"/>
                    <a:pt x="1330" y="839"/>
                  </a:cubicBezTo>
                  <a:cubicBezTo>
                    <a:pt x="1362" y="788"/>
                    <a:pt x="1346" y="725"/>
                    <a:pt x="1295" y="694"/>
                  </a:cubicBezTo>
                  <a:lnTo>
                    <a:pt x="182" y="17"/>
                  </a:lnTo>
                  <a:cubicBezTo>
                    <a:pt x="164" y="6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2526199" y="4564194"/>
              <a:ext cx="37009" cy="24237"/>
            </a:xfrm>
            <a:custGeom>
              <a:rect b="b" l="l" r="r" t="t"/>
              <a:pathLst>
                <a:path extrusionOk="0" h="890" w="1359">
                  <a:moveTo>
                    <a:pt x="123" y="1"/>
                  </a:moveTo>
                  <a:cubicBezTo>
                    <a:pt x="86" y="1"/>
                    <a:pt x="49" y="20"/>
                    <a:pt x="28" y="51"/>
                  </a:cubicBezTo>
                  <a:cubicBezTo>
                    <a:pt x="1" y="103"/>
                    <a:pt x="17" y="169"/>
                    <a:pt x="68" y="201"/>
                  </a:cubicBezTo>
                  <a:lnTo>
                    <a:pt x="1181" y="877"/>
                  </a:lnTo>
                  <a:cubicBezTo>
                    <a:pt x="1197" y="886"/>
                    <a:pt x="1217" y="889"/>
                    <a:pt x="1236" y="889"/>
                  </a:cubicBezTo>
                  <a:cubicBezTo>
                    <a:pt x="1271" y="889"/>
                    <a:pt x="1306" y="873"/>
                    <a:pt x="1326" y="838"/>
                  </a:cubicBezTo>
                  <a:cubicBezTo>
                    <a:pt x="1358" y="787"/>
                    <a:pt x="1342" y="724"/>
                    <a:pt x="1291" y="693"/>
                  </a:cubicBezTo>
                  <a:lnTo>
                    <a:pt x="178" y="16"/>
                  </a:lnTo>
                  <a:cubicBezTo>
                    <a:pt x="161" y="6"/>
                    <a:pt x="14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2511412" y="4588567"/>
              <a:ext cx="37009" cy="24291"/>
            </a:xfrm>
            <a:custGeom>
              <a:rect b="b" l="l" r="r" t="t"/>
              <a:pathLst>
                <a:path extrusionOk="0" h="892" w="1359">
                  <a:moveTo>
                    <a:pt x="127" y="1"/>
                  </a:moveTo>
                  <a:cubicBezTo>
                    <a:pt x="90" y="1"/>
                    <a:pt x="53" y="19"/>
                    <a:pt x="32" y="53"/>
                  </a:cubicBezTo>
                  <a:cubicBezTo>
                    <a:pt x="1" y="100"/>
                    <a:pt x="17" y="167"/>
                    <a:pt x="68" y="199"/>
                  </a:cubicBezTo>
                  <a:lnTo>
                    <a:pt x="1181" y="875"/>
                  </a:lnTo>
                  <a:cubicBezTo>
                    <a:pt x="1201" y="884"/>
                    <a:pt x="1217" y="891"/>
                    <a:pt x="1236" y="891"/>
                  </a:cubicBezTo>
                  <a:cubicBezTo>
                    <a:pt x="1275" y="891"/>
                    <a:pt x="1311" y="871"/>
                    <a:pt x="1330" y="836"/>
                  </a:cubicBezTo>
                  <a:cubicBezTo>
                    <a:pt x="1358" y="789"/>
                    <a:pt x="1342" y="722"/>
                    <a:pt x="1291" y="690"/>
                  </a:cubicBezTo>
                  <a:lnTo>
                    <a:pt x="178" y="14"/>
                  </a:lnTo>
                  <a:cubicBezTo>
                    <a:pt x="163" y="5"/>
                    <a:pt x="145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2496625" y="4612885"/>
              <a:ext cx="37118" cy="24291"/>
            </a:xfrm>
            <a:custGeom>
              <a:rect b="b" l="l" r="r" t="t"/>
              <a:pathLst>
                <a:path extrusionOk="0" h="892" w="1363">
                  <a:moveTo>
                    <a:pt x="128" y="0"/>
                  </a:moveTo>
                  <a:cubicBezTo>
                    <a:pt x="91" y="0"/>
                    <a:pt x="53" y="19"/>
                    <a:pt x="32" y="53"/>
                  </a:cubicBezTo>
                  <a:cubicBezTo>
                    <a:pt x="1" y="100"/>
                    <a:pt x="21" y="167"/>
                    <a:pt x="68" y="198"/>
                  </a:cubicBezTo>
                  <a:lnTo>
                    <a:pt x="1181" y="875"/>
                  </a:lnTo>
                  <a:cubicBezTo>
                    <a:pt x="1201" y="883"/>
                    <a:pt x="1221" y="891"/>
                    <a:pt x="1240" y="891"/>
                  </a:cubicBezTo>
                  <a:cubicBezTo>
                    <a:pt x="1275" y="891"/>
                    <a:pt x="1311" y="872"/>
                    <a:pt x="1330" y="840"/>
                  </a:cubicBezTo>
                  <a:cubicBezTo>
                    <a:pt x="1362" y="788"/>
                    <a:pt x="1346" y="722"/>
                    <a:pt x="1295" y="690"/>
                  </a:cubicBezTo>
                  <a:lnTo>
                    <a:pt x="182" y="14"/>
                  </a:lnTo>
                  <a:cubicBezTo>
                    <a:pt x="165" y="5"/>
                    <a:pt x="147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2481946" y="4637231"/>
              <a:ext cx="37009" cy="24264"/>
            </a:xfrm>
            <a:custGeom>
              <a:rect b="b" l="l" r="r" t="t"/>
              <a:pathLst>
                <a:path extrusionOk="0" h="891" w="1359">
                  <a:moveTo>
                    <a:pt x="121" y="1"/>
                  </a:moveTo>
                  <a:cubicBezTo>
                    <a:pt x="85" y="1"/>
                    <a:pt x="51" y="19"/>
                    <a:pt x="33" y="52"/>
                  </a:cubicBezTo>
                  <a:cubicBezTo>
                    <a:pt x="1" y="103"/>
                    <a:pt x="17" y="166"/>
                    <a:pt x="68" y="198"/>
                  </a:cubicBezTo>
                  <a:lnTo>
                    <a:pt x="1181" y="874"/>
                  </a:lnTo>
                  <a:cubicBezTo>
                    <a:pt x="1197" y="886"/>
                    <a:pt x="1217" y="891"/>
                    <a:pt x="1237" y="891"/>
                  </a:cubicBezTo>
                  <a:cubicBezTo>
                    <a:pt x="1272" y="891"/>
                    <a:pt x="1307" y="871"/>
                    <a:pt x="1326" y="839"/>
                  </a:cubicBezTo>
                  <a:cubicBezTo>
                    <a:pt x="1358" y="788"/>
                    <a:pt x="1342" y="721"/>
                    <a:pt x="1291" y="689"/>
                  </a:cubicBezTo>
                  <a:lnTo>
                    <a:pt x="178" y="17"/>
                  </a:lnTo>
                  <a:cubicBezTo>
                    <a:pt x="160" y="6"/>
                    <a:pt x="1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2467159" y="4661550"/>
              <a:ext cx="37009" cy="24237"/>
            </a:xfrm>
            <a:custGeom>
              <a:rect b="b" l="l" r="r" t="t"/>
              <a:pathLst>
                <a:path extrusionOk="0" h="890" w="1359">
                  <a:moveTo>
                    <a:pt x="125" y="1"/>
                  </a:moveTo>
                  <a:cubicBezTo>
                    <a:pt x="89" y="1"/>
                    <a:pt x="53" y="19"/>
                    <a:pt x="33" y="52"/>
                  </a:cubicBezTo>
                  <a:cubicBezTo>
                    <a:pt x="1" y="103"/>
                    <a:pt x="17" y="170"/>
                    <a:pt x="68" y="198"/>
                  </a:cubicBezTo>
                  <a:lnTo>
                    <a:pt x="1181" y="875"/>
                  </a:lnTo>
                  <a:cubicBezTo>
                    <a:pt x="1201" y="886"/>
                    <a:pt x="1217" y="890"/>
                    <a:pt x="1237" y="890"/>
                  </a:cubicBezTo>
                  <a:cubicBezTo>
                    <a:pt x="1275" y="890"/>
                    <a:pt x="1311" y="871"/>
                    <a:pt x="1331" y="839"/>
                  </a:cubicBezTo>
                  <a:cubicBezTo>
                    <a:pt x="1359" y="788"/>
                    <a:pt x="1342" y="721"/>
                    <a:pt x="1292" y="690"/>
                  </a:cubicBezTo>
                  <a:lnTo>
                    <a:pt x="178" y="16"/>
                  </a:lnTo>
                  <a:cubicBezTo>
                    <a:pt x="162" y="6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2452399" y="4685869"/>
              <a:ext cx="37091" cy="24237"/>
            </a:xfrm>
            <a:custGeom>
              <a:rect b="b" l="l" r="r" t="t"/>
              <a:pathLst>
                <a:path extrusionOk="0" h="890" w="1362">
                  <a:moveTo>
                    <a:pt x="125" y="1"/>
                  </a:moveTo>
                  <a:cubicBezTo>
                    <a:pt x="88" y="1"/>
                    <a:pt x="52" y="19"/>
                    <a:pt x="32" y="52"/>
                  </a:cubicBezTo>
                  <a:cubicBezTo>
                    <a:pt x="0" y="103"/>
                    <a:pt x="20" y="170"/>
                    <a:pt x="67" y="202"/>
                  </a:cubicBezTo>
                  <a:lnTo>
                    <a:pt x="1184" y="875"/>
                  </a:lnTo>
                  <a:cubicBezTo>
                    <a:pt x="1200" y="886"/>
                    <a:pt x="1220" y="890"/>
                    <a:pt x="1240" y="890"/>
                  </a:cubicBezTo>
                  <a:cubicBezTo>
                    <a:pt x="1275" y="890"/>
                    <a:pt x="1310" y="870"/>
                    <a:pt x="1330" y="839"/>
                  </a:cubicBezTo>
                  <a:cubicBezTo>
                    <a:pt x="1361" y="788"/>
                    <a:pt x="1345" y="721"/>
                    <a:pt x="1294" y="690"/>
                  </a:cubicBezTo>
                  <a:lnTo>
                    <a:pt x="181" y="17"/>
                  </a:lnTo>
                  <a:cubicBezTo>
                    <a:pt x="164" y="6"/>
                    <a:pt x="144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4" name="Google Shape;2864;p4"/>
          <p:cNvSpPr/>
          <p:nvPr/>
        </p:nvSpPr>
        <p:spPr>
          <a:xfrm>
            <a:off x="1715450" y="4270350"/>
            <a:ext cx="2259900" cy="9804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5" name="Google Shape;2865;p4"/>
          <p:cNvSpPr/>
          <p:nvPr/>
        </p:nvSpPr>
        <p:spPr>
          <a:xfrm flipH="1">
            <a:off x="1715300" y="5314050"/>
            <a:ext cx="2182800" cy="9759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intensity      exercise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6" name="Google Shape;2866;p4"/>
          <p:cNvSpPr/>
          <p:nvPr/>
        </p:nvSpPr>
        <p:spPr>
          <a:xfrm>
            <a:off x="1715450" y="6353250"/>
            <a:ext cx="2182800" cy="10683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3 - 15 sec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7" name="Google Shape;2867;p4"/>
          <p:cNvSpPr/>
          <p:nvPr/>
        </p:nvSpPr>
        <p:spPr>
          <a:xfrm>
            <a:off x="1715450" y="3253700"/>
            <a:ext cx="2182800" cy="9804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Anaerobic 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8" name="Google Shape;2868;p4"/>
          <p:cNvSpPr/>
          <p:nvPr/>
        </p:nvSpPr>
        <p:spPr>
          <a:xfrm>
            <a:off x="4284050" y="3330100"/>
            <a:ext cx="2034600" cy="9804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9" name="Google Shape;2869;p4"/>
          <p:cNvSpPr/>
          <p:nvPr/>
        </p:nvSpPr>
        <p:spPr>
          <a:xfrm flipH="1">
            <a:off x="4231175" y="4347900"/>
            <a:ext cx="2182800" cy="9618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0" name="Google Shape;2870;p4"/>
          <p:cNvSpPr/>
          <p:nvPr/>
        </p:nvSpPr>
        <p:spPr>
          <a:xfrm>
            <a:off x="4371788" y="6448900"/>
            <a:ext cx="2034600" cy="9960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 sec - 2 min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1" name="Google Shape;2871;p4"/>
          <p:cNvSpPr/>
          <p:nvPr/>
        </p:nvSpPr>
        <p:spPr>
          <a:xfrm>
            <a:off x="6807250" y="3351425"/>
            <a:ext cx="2034600" cy="9804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Aerobic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2" name="Google Shape;2872;p4"/>
          <p:cNvSpPr/>
          <p:nvPr/>
        </p:nvSpPr>
        <p:spPr>
          <a:xfrm>
            <a:off x="6807250" y="4453025"/>
            <a:ext cx="2034600" cy="9084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Fatty acids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3" name="Google Shape;2873;p4"/>
          <p:cNvSpPr/>
          <p:nvPr/>
        </p:nvSpPr>
        <p:spPr>
          <a:xfrm>
            <a:off x="6879925" y="5521325"/>
            <a:ext cx="2034600" cy="8397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Continuous exercise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4" name="Google Shape;2874;p4"/>
          <p:cNvSpPr/>
          <p:nvPr/>
        </p:nvSpPr>
        <p:spPr>
          <a:xfrm flipH="1">
            <a:off x="6879925" y="6541350"/>
            <a:ext cx="2034600" cy="9084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Hours</a:t>
            </a:r>
            <a:endParaRPr b="0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5" name="Google Shape;2875;p4"/>
          <p:cNvSpPr txBox="1"/>
          <p:nvPr/>
        </p:nvSpPr>
        <p:spPr>
          <a:xfrm>
            <a:off x="1917900" y="1475850"/>
            <a:ext cx="164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mmediate System </a:t>
            </a:r>
            <a:endParaRPr b="0" i="0" sz="15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(ATP-PCr)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6" name="Google Shape;2876;p4"/>
          <p:cNvSpPr txBox="1"/>
          <p:nvPr/>
        </p:nvSpPr>
        <p:spPr>
          <a:xfrm>
            <a:off x="4030150" y="1802850"/>
            <a:ext cx="22599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Short-Term</a:t>
            </a:r>
            <a:endParaRPr b="0" i="0" sz="15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System </a:t>
            </a:r>
            <a:endParaRPr b="0" i="0" sz="15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(Glycolysis)</a:t>
            </a:r>
            <a:endParaRPr b="0" i="0" sz="15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77" name="Google Shape;2877;p4"/>
          <p:cNvSpPr txBox="1"/>
          <p:nvPr/>
        </p:nvSpPr>
        <p:spPr>
          <a:xfrm>
            <a:off x="6623550" y="1729975"/>
            <a:ext cx="194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Long-Term </a:t>
            </a:r>
            <a:endParaRPr b="0" i="0" sz="15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System</a:t>
            </a:r>
            <a:endParaRPr b="0" i="0" sz="15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(Aerobic)</a:t>
            </a:r>
            <a:r>
              <a:rPr b="0" i="0" lang="en" sz="1500" u="none" cap="none" strike="noStrike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</a:t>
            </a:r>
            <a:endParaRPr b="0" i="0" sz="1500" u="none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8" name="Google Shape;2878;p4"/>
          <p:cNvSpPr txBox="1"/>
          <p:nvPr/>
        </p:nvSpPr>
        <p:spPr>
          <a:xfrm>
            <a:off x="1905225" y="4548850"/>
            <a:ext cx="2034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PhosphoCreatine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9" name="Google Shape;2879;p4"/>
          <p:cNvSpPr txBox="1"/>
          <p:nvPr/>
        </p:nvSpPr>
        <p:spPr>
          <a:xfrm>
            <a:off x="4606950" y="3619250"/>
            <a:ext cx="1838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Anaerobic</a:t>
            </a:r>
            <a:endParaRPr b="0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0" name="Google Shape;2880;p4"/>
          <p:cNvSpPr/>
          <p:nvPr/>
        </p:nvSpPr>
        <p:spPr>
          <a:xfrm flipH="1">
            <a:off x="4299863" y="5391338"/>
            <a:ext cx="2182800" cy="9759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intensity      exercise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1" name="Google Shape;2881;p4"/>
          <p:cNvSpPr txBox="1"/>
          <p:nvPr/>
        </p:nvSpPr>
        <p:spPr>
          <a:xfrm>
            <a:off x="-29625" y="3413625"/>
            <a:ext cx="194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Type of 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Metabolism: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2" name="Google Shape;2882;p4"/>
          <p:cNvSpPr txBox="1"/>
          <p:nvPr/>
        </p:nvSpPr>
        <p:spPr>
          <a:xfrm>
            <a:off x="-47150" y="4542825"/>
            <a:ext cx="218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b="0" i="0" lang="en" sz="1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Energy source     </a:t>
            </a:r>
            <a:r>
              <a:rPr b="0" i="0" lang="en" sz="16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</a:t>
            </a:r>
            <a:endParaRPr b="0" i="0" sz="16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3" name="Google Shape;2883;p4"/>
          <p:cNvSpPr txBox="1"/>
          <p:nvPr/>
        </p:nvSpPr>
        <p:spPr>
          <a:xfrm>
            <a:off x="-37275" y="5554675"/>
            <a:ext cx="24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b="0" i="0" lang="en" sz="1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Type of Exercise:</a:t>
            </a:r>
            <a:endParaRPr b="0" i="0" sz="14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4" name="Google Shape;2884;p4"/>
          <p:cNvSpPr txBox="1"/>
          <p:nvPr/>
        </p:nvSpPr>
        <p:spPr>
          <a:xfrm>
            <a:off x="24825" y="6565550"/>
            <a:ext cx="1838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Duration: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8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9" name="Google Shape;2889;p5"/>
          <p:cNvGrpSpPr/>
          <p:nvPr/>
        </p:nvGrpSpPr>
        <p:grpSpPr>
          <a:xfrm flipH="1" rot="5465502">
            <a:off x="9616595" y="4953829"/>
            <a:ext cx="633868" cy="422464"/>
            <a:chOff x="6057150" y="6017870"/>
            <a:chExt cx="132712" cy="93658"/>
          </a:xfrm>
        </p:grpSpPr>
        <p:sp>
          <p:nvSpPr>
            <p:cNvPr id="2890" name="Google Shape;2890;p5"/>
            <p:cNvSpPr/>
            <p:nvPr/>
          </p:nvSpPr>
          <p:spPr>
            <a:xfrm>
              <a:off x="6104009" y="6026742"/>
              <a:ext cx="85853" cy="84786"/>
            </a:xfrm>
            <a:custGeom>
              <a:rect b="b" l="l" r="r" t="t"/>
              <a:pathLst>
                <a:path extrusionOk="0" h="2781" w="2816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5"/>
            <p:cNvSpPr/>
            <p:nvPr/>
          </p:nvSpPr>
          <p:spPr>
            <a:xfrm>
              <a:off x="6057150" y="6017870"/>
              <a:ext cx="85822" cy="84816"/>
            </a:xfrm>
            <a:custGeom>
              <a:rect b="b" l="l" r="r" t="t"/>
              <a:pathLst>
                <a:path extrusionOk="0" h="2782" w="2815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5"/>
            <p:cNvSpPr/>
            <p:nvPr/>
          </p:nvSpPr>
          <p:spPr>
            <a:xfrm>
              <a:off x="6057150" y="6017870"/>
              <a:ext cx="61371" cy="58902"/>
            </a:xfrm>
            <a:custGeom>
              <a:rect b="b" l="l" r="r" t="t"/>
              <a:pathLst>
                <a:path extrusionOk="0" h="1932" w="2013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3" name="Google Shape;2893;p5"/>
          <p:cNvSpPr txBox="1"/>
          <p:nvPr/>
        </p:nvSpPr>
        <p:spPr>
          <a:xfrm>
            <a:off x="7907500" y="2965880"/>
            <a:ext cx="2628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- you should know couple of examples of high intensity and continuous exercise in case that you got a question with a different context.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high intensity exercise: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 (weight lifting) continuous exercise: (marathon race)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Thanks to 441</a:t>
            </a:r>
            <a:endParaRPr b="0" i="0" sz="1400" u="none" cap="none" strike="noStrike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(الترتيب مهم)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14_001" id="2894" name="Google Shape;2894;p5"/>
          <p:cNvPicPr preferRelativeResize="0"/>
          <p:nvPr/>
        </p:nvPicPr>
        <p:blipFill rotWithShape="1">
          <a:blip r:embed="rId3">
            <a:alphaModFix/>
          </a:blip>
          <a:srcRect b="5352" l="0" r="0" t="6009"/>
          <a:stretch/>
        </p:blipFill>
        <p:spPr>
          <a:xfrm>
            <a:off x="266700" y="1562100"/>
            <a:ext cx="7027975" cy="52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5" name="Google Shape;2895;p5"/>
          <p:cNvSpPr txBox="1"/>
          <p:nvPr/>
        </p:nvSpPr>
        <p:spPr>
          <a:xfrm>
            <a:off x="-181201" y="473675"/>
            <a:ext cx="84030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Three systems of energy transfer</a:t>
            </a:r>
            <a:endParaRPr b="1" i="0" sz="4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6" name="Google Shape;2896;p5"/>
          <p:cNvSpPr/>
          <p:nvPr/>
        </p:nvSpPr>
        <p:spPr>
          <a:xfrm>
            <a:off x="4102550" y="6779875"/>
            <a:ext cx="2513100" cy="213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0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p6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     ATP as energy source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cxnSp>
        <p:nvCxnSpPr>
          <p:cNvPr id="2902" name="Google Shape;2902;p6"/>
          <p:cNvCxnSpPr/>
          <p:nvPr/>
        </p:nvCxnSpPr>
        <p:spPr>
          <a:xfrm>
            <a:off x="8104050" y="2920659"/>
            <a:ext cx="0" cy="63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903" name="Google Shape;2903;p6"/>
          <p:cNvSpPr/>
          <p:nvPr/>
        </p:nvSpPr>
        <p:spPr>
          <a:xfrm>
            <a:off x="8380800" y="1968175"/>
            <a:ext cx="338400" cy="338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4" name="Google Shape;2904;p6"/>
          <p:cNvSpPr/>
          <p:nvPr/>
        </p:nvSpPr>
        <p:spPr>
          <a:xfrm>
            <a:off x="9098700" y="2791825"/>
            <a:ext cx="338400" cy="338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5" name="Google Shape;2905;p6"/>
          <p:cNvSpPr txBox="1"/>
          <p:nvPr>
            <p:ph idx="4294967295" type="body"/>
          </p:nvPr>
        </p:nvSpPr>
        <p:spPr>
          <a:xfrm>
            <a:off x="1301375" y="1685600"/>
            <a:ext cx="60141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Adenosine triphosphate (</a:t>
            </a:r>
            <a:r>
              <a:rPr lang="en" sz="1400">
                <a:solidFill>
                  <a:srgbClr val="FF0000"/>
                </a:solidFill>
              </a:rPr>
              <a:t>ATP</a:t>
            </a:r>
            <a:r>
              <a:rPr lang="en" sz="1400"/>
              <a:t>): a nucleotide coenzyme, the most important form of chemical energy stored in cells.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sp>
        <p:nvSpPr>
          <p:cNvPr id="2906" name="Google Shape;2906;p6"/>
          <p:cNvSpPr txBox="1"/>
          <p:nvPr>
            <p:ph idx="4294967295" type="body"/>
          </p:nvPr>
        </p:nvSpPr>
        <p:spPr>
          <a:xfrm>
            <a:off x="7847700" y="1507624"/>
            <a:ext cx="28404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8996"/>
              <a:buNone/>
            </a:pPr>
            <a:r>
              <a:rPr lang="en" sz="1400">
                <a:solidFill>
                  <a:srgbClr val="93C47D"/>
                </a:solidFill>
              </a:rPr>
              <a:t>(The main pathway that produces large amount of energy is the </a:t>
            </a:r>
            <a:r>
              <a:rPr lang="en" sz="1400">
                <a:solidFill>
                  <a:srgbClr val="FF0000"/>
                </a:solidFill>
              </a:rPr>
              <a:t>aerobic</a:t>
            </a:r>
            <a:r>
              <a:rPr lang="en" sz="1400">
                <a:solidFill>
                  <a:srgbClr val="93C47D"/>
                </a:solidFill>
              </a:rPr>
              <a:t>)</a:t>
            </a:r>
            <a:endParaRPr sz="1400">
              <a:solidFill>
                <a:srgbClr val="93C47D"/>
              </a:solidFill>
            </a:endParaRPr>
          </a:p>
        </p:txBody>
      </p:sp>
      <p:sp>
        <p:nvSpPr>
          <p:cNvPr id="2907" name="Google Shape;2907;p6"/>
          <p:cNvSpPr txBox="1"/>
          <p:nvPr>
            <p:ph idx="4294967295" type="body"/>
          </p:nvPr>
        </p:nvSpPr>
        <p:spPr>
          <a:xfrm>
            <a:off x="1201488" y="2831800"/>
            <a:ext cx="66495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Breakdown of ATP (ATP → ADP + PO4)  releases energy </a:t>
            </a:r>
            <a:r>
              <a:rPr lang="en" sz="1400">
                <a:solidFill>
                  <a:srgbClr val="93C47D"/>
                </a:solidFill>
              </a:rPr>
              <a:t>(7.3 kcal/mol).</a:t>
            </a:r>
            <a:endParaRPr sz="1400"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sp>
        <p:nvSpPr>
          <p:cNvPr id="2908" name="Google Shape;2908;p6"/>
          <p:cNvSpPr txBox="1"/>
          <p:nvPr>
            <p:ph idx="4294967295" type="body"/>
          </p:nvPr>
        </p:nvSpPr>
        <p:spPr>
          <a:xfrm>
            <a:off x="1373475" y="3978000"/>
            <a:ext cx="6730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The </a:t>
            </a:r>
            <a:r>
              <a:rPr lang="en" sz="1400">
                <a:solidFill>
                  <a:srgbClr val="FF0000"/>
                </a:solidFill>
              </a:rPr>
              <a:t>energy</a:t>
            </a:r>
            <a:r>
              <a:rPr lang="en" sz="1400"/>
              <a:t> </a:t>
            </a:r>
            <a:r>
              <a:rPr lang="en" sz="1400">
                <a:solidFill>
                  <a:srgbClr val="CCCCCC"/>
                </a:solidFill>
              </a:rPr>
              <a:t>from ATP</a:t>
            </a:r>
            <a:r>
              <a:rPr lang="en" sz="1400"/>
              <a:t> is used for all body </a:t>
            </a:r>
            <a:r>
              <a:rPr lang="en" sz="1400">
                <a:solidFill>
                  <a:srgbClr val="FF0000"/>
                </a:solidFill>
              </a:rPr>
              <a:t>functions</a:t>
            </a:r>
            <a:r>
              <a:rPr lang="en" sz="1400"/>
              <a:t> (biosynthesis -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membrane transport - muscle contraction, ...)</a:t>
            </a:r>
            <a:endParaRPr sz="1400"/>
          </a:p>
        </p:txBody>
      </p:sp>
      <p:sp>
        <p:nvSpPr>
          <p:cNvPr id="2909" name="Google Shape;2909;p6"/>
          <p:cNvSpPr txBox="1"/>
          <p:nvPr>
            <p:ph idx="4294967295" type="body"/>
          </p:nvPr>
        </p:nvSpPr>
        <p:spPr>
          <a:xfrm flipH="1">
            <a:off x="1201499" y="5117763"/>
            <a:ext cx="64647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u="sng"/>
              <a:t>Main pathway for </a:t>
            </a:r>
            <a:r>
              <a:rPr b="1" lang="en" sz="1400" u="sng"/>
              <a:t>ATP synthesis</a:t>
            </a:r>
            <a:r>
              <a:rPr lang="en" sz="1400"/>
              <a:t>: </a:t>
            </a:r>
            <a:r>
              <a:rPr lang="en" sz="1400">
                <a:solidFill>
                  <a:srgbClr val="FF0000"/>
                </a:solidFill>
              </a:rPr>
              <a:t>oxidative phosphorylation</a:t>
            </a:r>
            <a:r>
              <a:rPr lang="en" sz="1400"/>
              <a:t> catalyzed by the respiratory chain</a:t>
            </a:r>
            <a:r>
              <a:rPr lang="en" sz="1400">
                <a:solidFill>
                  <a:srgbClr val="93C47D"/>
                </a:solidFill>
              </a:rPr>
              <a:t>(need oxygen)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B7B7B7"/>
                </a:solidFill>
              </a:rPr>
              <a:t>(Electron transport chain).</a:t>
            </a:r>
            <a:endParaRPr sz="1400">
              <a:solidFill>
                <a:srgbClr val="B7B7B7"/>
              </a:solidFill>
            </a:endParaRPr>
          </a:p>
        </p:txBody>
      </p:sp>
      <p:sp>
        <p:nvSpPr>
          <p:cNvPr id="2910" name="Google Shape;2910;p6"/>
          <p:cNvSpPr txBox="1"/>
          <p:nvPr>
            <p:ph idx="4294967295" type="body"/>
          </p:nvPr>
        </p:nvSpPr>
        <p:spPr>
          <a:xfrm>
            <a:off x="1373475" y="6257550"/>
            <a:ext cx="70521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FF0000"/>
                </a:solidFill>
              </a:rPr>
              <a:t>ATP</a:t>
            </a:r>
            <a:r>
              <a:rPr lang="en" sz="1400"/>
              <a:t> </a:t>
            </a:r>
            <a:r>
              <a:rPr lang="en" sz="1400">
                <a:solidFill>
                  <a:srgbClr val="FF0000"/>
                </a:solidFill>
              </a:rPr>
              <a:t>synthase</a:t>
            </a:r>
            <a:r>
              <a:rPr lang="en" sz="1400"/>
              <a:t> catalyzes the synthesis of ATP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ADP + PO4 →ATP(by ATP Synthase)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grpSp>
        <p:nvGrpSpPr>
          <p:cNvPr id="2911" name="Google Shape;2911;p6"/>
          <p:cNvGrpSpPr/>
          <p:nvPr/>
        </p:nvGrpSpPr>
        <p:grpSpPr>
          <a:xfrm>
            <a:off x="400646" y="1722577"/>
            <a:ext cx="547771" cy="829587"/>
            <a:chOff x="2391948" y="1635646"/>
            <a:chExt cx="805546" cy="1584088"/>
          </a:xfrm>
        </p:grpSpPr>
        <p:sp>
          <p:nvSpPr>
            <p:cNvPr id="2912" name="Google Shape;2912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13" name="Google Shape;2913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14" name="Google Shape;2914;p6"/>
          <p:cNvGrpSpPr/>
          <p:nvPr/>
        </p:nvGrpSpPr>
        <p:grpSpPr>
          <a:xfrm>
            <a:off x="400641" y="2831804"/>
            <a:ext cx="547771" cy="829587"/>
            <a:chOff x="2391948" y="1635646"/>
            <a:chExt cx="805546" cy="1584088"/>
          </a:xfrm>
        </p:grpSpPr>
        <p:sp>
          <p:nvSpPr>
            <p:cNvPr id="2915" name="Google Shape;2915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16" name="Google Shape;2916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17" name="Google Shape;2917;p6"/>
          <p:cNvGrpSpPr/>
          <p:nvPr/>
        </p:nvGrpSpPr>
        <p:grpSpPr>
          <a:xfrm>
            <a:off x="400651" y="3941021"/>
            <a:ext cx="547771" cy="829587"/>
            <a:chOff x="2391948" y="1635646"/>
            <a:chExt cx="805546" cy="1584088"/>
          </a:xfrm>
        </p:grpSpPr>
        <p:sp>
          <p:nvSpPr>
            <p:cNvPr id="2918" name="Google Shape;2918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19" name="Google Shape;2919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20" name="Google Shape;2920;p6"/>
          <p:cNvGrpSpPr/>
          <p:nvPr/>
        </p:nvGrpSpPr>
        <p:grpSpPr>
          <a:xfrm>
            <a:off x="473849" y="5131425"/>
            <a:ext cx="547771" cy="829587"/>
            <a:chOff x="2391948" y="1635646"/>
            <a:chExt cx="805546" cy="1584088"/>
          </a:xfrm>
        </p:grpSpPr>
        <p:sp>
          <p:nvSpPr>
            <p:cNvPr id="2921" name="Google Shape;2921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22" name="Google Shape;2922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23" name="Google Shape;2923;p6"/>
          <p:cNvGrpSpPr/>
          <p:nvPr/>
        </p:nvGrpSpPr>
        <p:grpSpPr>
          <a:xfrm>
            <a:off x="1811035" y="8063071"/>
            <a:ext cx="547771" cy="829587"/>
            <a:chOff x="2391948" y="1635646"/>
            <a:chExt cx="805546" cy="1584088"/>
          </a:xfrm>
        </p:grpSpPr>
        <p:sp>
          <p:nvSpPr>
            <p:cNvPr id="2924" name="Google Shape;2924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25" name="Google Shape;2925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26" name="Google Shape;2926;p6"/>
          <p:cNvGrpSpPr/>
          <p:nvPr/>
        </p:nvGrpSpPr>
        <p:grpSpPr>
          <a:xfrm>
            <a:off x="400642" y="6257505"/>
            <a:ext cx="547771" cy="829587"/>
            <a:chOff x="2391948" y="1635646"/>
            <a:chExt cx="805546" cy="1584088"/>
          </a:xfrm>
        </p:grpSpPr>
        <p:sp>
          <p:nvSpPr>
            <p:cNvPr id="2927" name="Google Shape;2927;p6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28" name="Google Shape;2928;p6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7"/>
          <p:cNvSpPr txBox="1"/>
          <p:nvPr>
            <p:ph idx="4294967295" type="subTitle"/>
          </p:nvPr>
        </p:nvSpPr>
        <p:spPr>
          <a:xfrm>
            <a:off x="1552550" y="337100"/>
            <a:ext cx="69504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Energy Metabolism in Muscle </a:t>
            </a:r>
            <a:r>
              <a:rPr b="1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(important slide)</a:t>
            </a: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🛑</a:t>
            </a:r>
            <a:r>
              <a:rPr b="1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3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4" name="Google Shape;2934;p7"/>
          <p:cNvSpPr/>
          <p:nvPr/>
        </p:nvSpPr>
        <p:spPr>
          <a:xfrm>
            <a:off x="6993775" y="3359900"/>
            <a:ext cx="2434200" cy="8970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White Fibers</a:t>
            </a:r>
            <a:endParaRPr b="0" i="0" sz="17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(Type II/</a:t>
            </a:r>
            <a:r>
              <a:rPr b="0" i="0" lang="en" sz="17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fast twitch</a:t>
            </a:r>
            <a:r>
              <a:rPr b="0" i="0" lang="en" sz="1700" u="none" cap="none" strike="noStrik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700" u="none" cap="none" strike="noStrike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sng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35" name="Google Shape;2935;p7"/>
          <p:cNvSpPr/>
          <p:nvPr/>
        </p:nvSpPr>
        <p:spPr>
          <a:xfrm>
            <a:off x="1051676" y="3359900"/>
            <a:ext cx="2587200" cy="8970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 Fibers </a:t>
            </a:r>
            <a:endParaRPr b="0" i="0" sz="1800" u="none" cap="none" strike="noStrike">
              <a:solidFill>
                <a:srgbClr val="07376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(Type I /</a:t>
            </a:r>
            <a:r>
              <a:rPr b="0" i="0" lang="en" sz="18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slow twitch</a:t>
            </a:r>
            <a:r>
              <a:rPr b="0" i="0" lang="en" sz="1800" u="none" cap="none" strike="noStrik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800" u="none" cap="none" strike="noStrike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936" name="Google Shape;2936;p7"/>
          <p:cNvCxnSpPr>
            <a:endCxn id="2934" idx="0"/>
          </p:cNvCxnSpPr>
          <p:nvPr/>
        </p:nvCxnSpPr>
        <p:spPr>
          <a:xfrm>
            <a:off x="6302275" y="3075800"/>
            <a:ext cx="1908600" cy="2841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7" name="Google Shape;2937;p7"/>
          <p:cNvCxnSpPr>
            <a:endCxn id="2935" idx="0"/>
          </p:cNvCxnSpPr>
          <p:nvPr/>
        </p:nvCxnSpPr>
        <p:spPr>
          <a:xfrm flipH="1">
            <a:off x="2345276" y="3065000"/>
            <a:ext cx="1908300" cy="2949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8" name="Google Shape;2938;p7"/>
          <p:cNvSpPr txBox="1"/>
          <p:nvPr/>
        </p:nvSpPr>
        <p:spPr>
          <a:xfrm>
            <a:off x="3904318" y="2775959"/>
            <a:ext cx="27267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Skeletal muscle</a:t>
            </a:r>
            <a:endParaRPr b="0" i="0" sz="2400" u="none" cap="none" strike="noStrike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939" name="Google Shape;2939;p7"/>
          <p:cNvSpPr/>
          <p:nvPr/>
        </p:nvSpPr>
        <p:spPr>
          <a:xfrm>
            <a:off x="4365475" y="4271950"/>
            <a:ext cx="2159400" cy="980400"/>
          </a:xfrm>
          <a:prstGeom prst="flowChartConnector">
            <a:avLst/>
          </a:prstGeom>
          <a:solidFill>
            <a:srgbClr val="DAE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Suitable For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0" name="Google Shape;2940;p7"/>
          <p:cNvSpPr/>
          <p:nvPr/>
        </p:nvSpPr>
        <p:spPr>
          <a:xfrm>
            <a:off x="4365475" y="5829150"/>
            <a:ext cx="2159400" cy="980400"/>
          </a:xfrm>
          <a:prstGeom prst="flowChartConnector">
            <a:avLst/>
          </a:prstGeom>
          <a:solidFill>
            <a:srgbClr val="DAE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Metabolism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41" name="Google Shape;2941;p7"/>
          <p:cNvCxnSpPr/>
          <p:nvPr/>
        </p:nvCxnSpPr>
        <p:spPr>
          <a:xfrm flipH="1" rot="10800000">
            <a:off x="6524950" y="4655350"/>
            <a:ext cx="870000" cy="156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37495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2" name="Google Shape;2942;p7"/>
          <p:cNvCxnSpPr>
            <a:endCxn id="2939" idx="2"/>
          </p:cNvCxnSpPr>
          <p:nvPr/>
        </p:nvCxnSpPr>
        <p:spPr>
          <a:xfrm flipH="1" rot="10800000">
            <a:off x="3394975" y="4762150"/>
            <a:ext cx="970500" cy="164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37495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3" name="Google Shape;2943;p7"/>
          <p:cNvCxnSpPr/>
          <p:nvPr/>
        </p:nvCxnSpPr>
        <p:spPr>
          <a:xfrm flipH="1" rot="10800000">
            <a:off x="6507375" y="6200200"/>
            <a:ext cx="980100" cy="130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37495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4" name="Google Shape;2944;p7"/>
          <p:cNvCxnSpPr/>
          <p:nvPr/>
        </p:nvCxnSpPr>
        <p:spPr>
          <a:xfrm flipH="1" rot="10800000">
            <a:off x="3067375" y="6251550"/>
            <a:ext cx="1340700" cy="121500"/>
          </a:xfrm>
          <a:prstGeom prst="bentConnector3">
            <a:avLst>
              <a:gd fmla="val 62359" name="adj1"/>
            </a:avLst>
          </a:prstGeom>
          <a:noFill/>
          <a:ln cap="flat" cmpd="sng" w="19050">
            <a:solidFill>
              <a:srgbClr val="37495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45" name="Google Shape;2945;p7"/>
          <p:cNvSpPr/>
          <p:nvPr/>
        </p:nvSpPr>
        <p:spPr>
          <a:xfrm>
            <a:off x="824550" y="5826300"/>
            <a:ext cx="2587200" cy="1039800"/>
          </a:xfrm>
          <a:prstGeom prst="flowChartConnector">
            <a:avLst/>
          </a:prstGeom>
          <a:solidFill>
            <a:srgbClr val="DAE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Aerobic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metabolism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(With O2 supply)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p7"/>
          <p:cNvSpPr/>
          <p:nvPr/>
        </p:nvSpPr>
        <p:spPr>
          <a:xfrm>
            <a:off x="976950" y="4489148"/>
            <a:ext cx="2419200" cy="897000"/>
          </a:xfrm>
          <a:prstGeom prst="flowChartConnector">
            <a:avLst/>
          </a:prstGeom>
          <a:solidFill>
            <a:srgbClr val="DAE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Prolonged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effort </a:t>
            </a: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e.g. marathon running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7" name="Google Shape;2947;p7"/>
          <p:cNvSpPr/>
          <p:nvPr/>
        </p:nvSpPr>
        <p:spPr>
          <a:xfrm>
            <a:off x="7161375" y="5740600"/>
            <a:ext cx="2848200" cy="1039800"/>
          </a:xfrm>
          <a:prstGeom prst="flowChartConnector">
            <a:avLst/>
          </a:prstGeom>
          <a:solidFill>
            <a:srgbClr val="DAE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Anaerobic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metabolism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(Without O2 supply)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8" name="Google Shape;2948;p7"/>
          <p:cNvSpPr/>
          <p:nvPr/>
        </p:nvSpPr>
        <p:spPr>
          <a:xfrm>
            <a:off x="7174150" y="4309850"/>
            <a:ext cx="2668500" cy="897000"/>
          </a:xfrm>
          <a:prstGeom prst="flowChartConnector">
            <a:avLst/>
          </a:prstGeom>
          <a:solidFill>
            <a:srgbClr val="DAE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Fast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strong contractions </a:t>
            </a:r>
            <a:r>
              <a:rPr b="0" i="0" lang="en" sz="14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e.g. weight lifting</a:t>
            </a:r>
            <a:endParaRPr b="0" i="0" sz="14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9" name="Google Shape;2949;p7"/>
          <p:cNvSpPr txBox="1"/>
          <p:nvPr/>
        </p:nvSpPr>
        <p:spPr>
          <a:xfrm>
            <a:off x="8383576" y="1487150"/>
            <a:ext cx="2159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(White fibers have a lot of glycogen &gt; Anaerobic metabolism &gt; Produce lactate&gt;Lactate accumulate causing pain &gt; Can’t exercise for a long duration)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Google Shape;2950;p7"/>
          <p:cNvSpPr txBox="1"/>
          <p:nvPr/>
        </p:nvSpPr>
        <p:spPr>
          <a:xfrm>
            <a:off x="559950" y="1344050"/>
            <a:ext cx="7359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● Muscle </a:t>
            </a:r>
            <a:r>
              <a:rPr b="0" i="0" lang="en" sz="17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contraction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requires high level of </a:t>
            </a:r>
            <a:r>
              <a:rPr b="0" i="0" lang="en" sz="17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ATP consumption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● </a:t>
            </a:r>
            <a:r>
              <a:rPr b="0" i="0" lang="en" sz="17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Without 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constant resynthesis → The amount of ATP (</a:t>
            </a:r>
            <a:r>
              <a:rPr b="0" i="0" lang="en" sz="17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immediate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is used up (</a:t>
            </a:r>
            <a:r>
              <a:rPr b="0" i="0" lang="en" sz="17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consumed</a:t>
            </a:r>
            <a:r>
              <a:rPr b="0" i="0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in less than 1 sec of contraction</a:t>
            </a: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8"/>
          <p:cNvSpPr txBox="1"/>
          <p:nvPr>
            <p:ph idx="4294967295" type="title"/>
          </p:nvPr>
        </p:nvSpPr>
        <p:spPr>
          <a:xfrm>
            <a:off x="1283814" y="162300"/>
            <a:ext cx="83718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Overview of Energy Metabolism in Skeletal Muscle </a:t>
            </a:r>
            <a:r>
              <a:rPr lang="en" sz="1600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(An Extra Slide from Doctors’ Explanation)</a:t>
            </a:r>
            <a:endParaRPr sz="2200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2956" name="Google Shape;2956;p8"/>
          <p:cNvSpPr txBox="1"/>
          <p:nvPr/>
        </p:nvSpPr>
        <p:spPr>
          <a:xfrm>
            <a:off x="1525379" y="2207900"/>
            <a:ext cx="2840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7" name="Google Shape;2957;p8"/>
          <p:cNvSpPr txBox="1"/>
          <p:nvPr/>
        </p:nvSpPr>
        <p:spPr>
          <a:xfrm>
            <a:off x="854825" y="908450"/>
            <a:ext cx="64626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 intestines: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is absorbed → enters blood circulation → enters muscle fibers.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8" name="Google Shape;2958;p8"/>
          <p:cNvSpPr txBox="1"/>
          <p:nvPr/>
        </p:nvSpPr>
        <p:spPr>
          <a:xfrm>
            <a:off x="854825" y="1780125"/>
            <a:ext cx="8371800" cy="12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 muscles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At rest: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glucose is converted into glycogen. 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When exercising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: glucose undergoes anaerobic glycolysis (glucose  → pyruvate → lactic acid).</a:t>
            </a:r>
            <a:r>
              <a:rPr b="0" i="0" lang="en" sz="16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1st method to generate ATP</a:t>
            </a:r>
            <a:endParaRPr b="0" i="0" sz="16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● Lactic acid is transported to the liver through the blood.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9" name="Google Shape;2959;p8"/>
          <p:cNvSpPr txBox="1"/>
          <p:nvPr/>
        </p:nvSpPr>
        <p:spPr>
          <a:xfrm>
            <a:off x="903600" y="5845450"/>
            <a:ext cx="97884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Fate of ATP in muscles:</a:t>
            </a:r>
            <a:endParaRPr b="0" i="0" sz="1600" u="sng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At rest: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converted into creatine phosphate (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PCr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When exercising: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 Creatine phosphate is converted back into ATP + Creatine. 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 ATP is converted into ADP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● ATP is utilized (used) by: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○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Myosin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-ATPase (in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contraction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○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-ATPase (in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relaxation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0" name="Google Shape;2960;p8"/>
          <p:cNvSpPr txBox="1"/>
          <p:nvPr/>
        </p:nvSpPr>
        <p:spPr>
          <a:xfrm>
            <a:off x="906425" y="3150125"/>
            <a:ext cx="9126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 liver: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glucose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is produced either from: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1. Lactic acid from step 2 (</a:t>
            </a:r>
            <a:r>
              <a:rPr b="0" i="0" lang="en" sz="16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by anaerobic glycolysis).</a:t>
            </a:r>
            <a:endParaRPr b="0" i="0" sz="16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2. Liver glycogen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3. Amino acids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1" name="Google Shape;2961;p8"/>
          <p:cNvSpPr txBox="1"/>
          <p:nvPr/>
        </p:nvSpPr>
        <p:spPr>
          <a:xfrm>
            <a:off x="903625" y="4805900"/>
            <a:ext cx="97884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 muscles: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acetyl CoA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is produced either from: 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1. Pyruvate from step 2 (if the glycolysis was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aerobic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). 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2. Fatty acids from lipids in adipose tissues  </a:t>
            </a: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(β-Oxidation)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Acetyl CoA + O2(from lungs) → enter Krebs/Citric acid cycle (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aerobic</a:t>
            </a:r>
            <a:r>
              <a:rPr b="0" i="0" lang="en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metabolism).</a:t>
            </a:r>
            <a:r>
              <a:rPr b="0" i="0" lang="en" sz="16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2nd method to generate ATP</a:t>
            </a:r>
            <a:endParaRPr b="0" i="0" sz="16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62" name="Google Shape;2962;p8"/>
          <p:cNvGrpSpPr/>
          <p:nvPr/>
        </p:nvGrpSpPr>
        <p:grpSpPr>
          <a:xfrm>
            <a:off x="114009" y="767464"/>
            <a:ext cx="547771" cy="829587"/>
            <a:chOff x="2391948" y="1635646"/>
            <a:chExt cx="805546" cy="1584088"/>
          </a:xfrm>
        </p:grpSpPr>
        <p:sp>
          <p:nvSpPr>
            <p:cNvPr id="2963" name="Google Shape;2963;p8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64" name="Google Shape;2964;p8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65" name="Google Shape;2965;p8"/>
          <p:cNvGrpSpPr/>
          <p:nvPr/>
        </p:nvGrpSpPr>
        <p:grpSpPr>
          <a:xfrm>
            <a:off x="114004" y="1982566"/>
            <a:ext cx="547771" cy="829587"/>
            <a:chOff x="2391948" y="1635646"/>
            <a:chExt cx="805546" cy="1584088"/>
          </a:xfrm>
        </p:grpSpPr>
        <p:sp>
          <p:nvSpPr>
            <p:cNvPr id="2966" name="Google Shape;2966;p8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67" name="Google Shape;2967;p8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68" name="Google Shape;2968;p8"/>
          <p:cNvGrpSpPr/>
          <p:nvPr/>
        </p:nvGrpSpPr>
        <p:grpSpPr>
          <a:xfrm>
            <a:off x="156589" y="3230983"/>
            <a:ext cx="547771" cy="829587"/>
            <a:chOff x="2391948" y="1635646"/>
            <a:chExt cx="805546" cy="1584088"/>
          </a:xfrm>
        </p:grpSpPr>
        <p:sp>
          <p:nvSpPr>
            <p:cNvPr id="2969" name="Google Shape;2969;p8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70" name="Google Shape;2970;p8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71" name="Google Shape;2971;p8"/>
          <p:cNvGrpSpPr/>
          <p:nvPr/>
        </p:nvGrpSpPr>
        <p:grpSpPr>
          <a:xfrm>
            <a:off x="200525" y="4622212"/>
            <a:ext cx="547771" cy="829587"/>
            <a:chOff x="2391948" y="1635646"/>
            <a:chExt cx="805546" cy="1584088"/>
          </a:xfrm>
        </p:grpSpPr>
        <p:sp>
          <p:nvSpPr>
            <p:cNvPr id="2972" name="Google Shape;2972;p8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73" name="Google Shape;2973;p8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974" name="Google Shape;2974;p8"/>
          <p:cNvGrpSpPr/>
          <p:nvPr/>
        </p:nvGrpSpPr>
        <p:grpSpPr>
          <a:xfrm>
            <a:off x="200529" y="5962617"/>
            <a:ext cx="547771" cy="829587"/>
            <a:chOff x="2391948" y="1635646"/>
            <a:chExt cx="805546" cy="1584088"/>
          </a:xfrm>
        </p:grpSpPr>
        <p:sp>
          <p:nvSpPr>
            <p:cNvPr id="2975" name="Google Shape;2975;p8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92A3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76" name="Google Shape;2976;p8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D8E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1" name="Google Shape;29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761125" cy="68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2" name="Google Shape;2982;p9"/>
          <p:cNvSpPr txBox="1"/>
          <p:nvPr/>
        </p:nvSpPr>
        <p:spPr>
          <a:xfrm>
            <a:off x="6890725" y="5606675"/>
            <a:ext cx="2840400" cy="12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Fatty acid can only be used in aerobic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metabolism (β-Oxidation)</a:t>
            </a:r>
            <a:endParaRPr b="0" i="0" sz="16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