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10287000" cx="18288000"/>
  <p:notesSz cx="18288000" cy="10287000"/>
  <p:embeddedFontLst>
    <p:embeddedFont>
      <p:font typeface="Caveat"/>
      <p:regular r:id="rId30"/>
      <p:bold r:id="rId31"/>
    </p:embeddedFont>
    <p:embeddedFont>
      <p:font typeface="Arial Narrow"/>
      <p:regular r:id="rId32"/>
      <p:bold r:id="rId33"/>
      <p:italic r:id="rId34"/>
      <p:boldItalic r:id="rId35"/>
    </p:embeddedFont>
    <p:embeddedFont>
      <p:font typeface="Comfortaa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8" roundtripDataSignature="AMtx7mgqNPYZLs6ItZIsvXvLTy7DJ9UW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CABA3E-FF57-444C-BCDC-44C8A112B1DA}">
  <a:tblStyle styleId="{4CCABA3E-FF57-444C-BCDC-44C8A112B1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aveat-bold.fntdata"/><Relationship Id="rId30" Type="http://schemas.openxmlformats.org/officeDocument/2006/relationships/font" Target="fonts/Caveat-regular.fntdata"/><Relationship Id="rId11" Type="http://schemas.openxmlformats.org/officeDocument/2006/relationships/slide" Target="slides/slide5.xml"/><Relationship Id="rId33" Type="http://schemas.openxmlformats.org/officeDocument/2006/relationships/font" Target="fonts/ArialNarrow-bold.fntdata"/><Relationship Id="rId10" Type="http://schemas.openxmlformats.org/officeDocument/2006/relationships/slide" Target="slides/slide4.xml"/><Relationship Id="rId32" Type="http://schemas.openxmlformats.org/officeDocument/2006/relationships/font" Target="fonts/ArialNarrow-regular.fntdata"/><Relationship Id="rId13" Type="http://schemas.openxmlformats.org/officeDocument/2006/relationships/slide" Target="slides/slide7.xml"/><Relationship Id="rId35" Type="http://schemas.openxmlformats.org/officeDocument/2006/relationships/font" Target="fonts/ArialNarrow-boldItalic.fntdata"/><Relationship Id="rId12" Type="http://schemas.openxmlformats.org/officeDocument/2006/relationships/slide" Target="slides/slide6.xml"/><Relationship Id="rId34" Type="http://schemas.openxmlformats.org/officeDocument/2006/relationships/font" Target="fonts/ArialNarrow-italic.fntdata"/><Relationship Id="rId15" Type="http://schemas.openxmlformats.org/officeDocument/2006/relationships/slide" Target="slides/slide9.xml"/><Relationship Id="rId37" Type="http://schemas.openxmlformats.org/officeDocument/2006/relationships/font" Target="fonts/Comfortaa-bold.fntdata"/><Relationship Id="rId14" Type="http://schemas.openxmlformats.org/officeDocument/2006/relationships/slide" Target="slides/slide8.xml"/><Relationship Id="rId36" Type="http://schemas.openxmlformats.org/officeDocument/2006/relationships/font" Target="fonts/Comfortaa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ad016ab6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g104ad016ab6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7e2e7ec64_0_2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7e2e7ec64_0_2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7e2e7ec64_0_2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7e2e7ec64_0_2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58fd9c1ea_1_6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58fd9c1ea_1_6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7e2e7ec64_0_4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7e2e7ec64_0_4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58fd9c1ea_1_71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58fd9c1ea_1_7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58fd9c435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58fd9c435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e1b90d390c652d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2e1b90d390c652d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1e41fa66e32c62_2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1e41fa66e32c62_2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58fd9c1ea_1_7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058fd9c1ea_1_7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1d46a5c339dbfe1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1d46a5c339dbfe1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4ad016ab6_0_3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g104ad016ab6_0_3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1d46a5c339dbfe1_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1d46a5c339dbfe1_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4ad016ab6_0_3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g104ad016ab6_0_3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04ad016ab6_0_10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7" name="Google Shape;337;g104ad016ab6_0_10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4ad016ab6_0_16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4" name="Google Shape;404;g104ad016ab6_0_16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7e2e7ec64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7e2e7ec64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58fd9c1ea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58fd9c1ea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e41fa66e32c62_1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e41fa66e32c62_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58fd9c1ea_1_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58fd9c1ea_1_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58fd9c1ea_1_1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58fd9c1ea_1_1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7e2e7ec64_0_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7e2e7ec64_0_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58fd9c1ea_1_4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58fd9c1ea_1_4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45411" y="643388"/>
            <a:ext cx="4038599" cy="298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352" y="643388"/>
            <a:ext cx="4419599" cy="321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650" u="none" cap="none" strike="noStrike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hyperlink" Target="https://docs.google.com/presentation/d/1TqFrwJwPpNRkeuXhJK_mTytLGLo_bK_J-sNgo7wsKlg/edit" TargetMode="External"/><Relationship Id="rId6" Type="http://schemas.openxmlformats.org/officeDocument/2006/relationships/hyperlink" Target="https://docs.google.com/presentation/d/1-4XrHk0ehAoa1huxbkdu8f-g6-YBr_Q3-rzzQcLIhVs/edit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Relationship Id="rId4" Type="http://schemas.openxmlformats.org/officeDocument/2006/relationships/image" Target="../media/image27.jpg"/><Relationship Id="rId5" Type="http://schemas.openxmlformats.org/officeDocument/2006/relationships/image" Target="../media/image25.jpg"/><Relationship Id="rId6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hyperlink" Target="https://youtube.com/playlist?list=PLpFSyNlqDcxqWNrBJfPul53e8NvK19pXO" TargetMode="External"/><Relationship Id="rId5" Type="http://schemas.openxmlformats.org/officeDocument/2006/relationships/hyperlink" Target="https://youtube.com/playlist?list=PLpFSyNlqDcxqWNrBJfPul53e8NvK19pXO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g104ad016ab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0" y="1677408"/>
            <a:ext cx="4694866" cy="859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g104ad016ab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21334" y="24430"/>
            <a:ext cx="1039163" cy="518035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104ad016ab6_0_0"/>
          <p:cNvSpPr txBox="1"/>
          <p:nvPr/>
        </p:nvSpPr>
        <p:spPr>
          <a:xfrm>
            <a:off x="14121585" y="7499557"/>
            <a:ext cx="3604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omfortaa"/>
                <a:ea typeface="Comfortaa"/>
                <a:cs typeface="Comfortaa"/>
                <a:sym typeface="Comfortaa"/>
              </a:rPr>
              <a:t>Color index: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Mine text</a:t>
            </a:r>
            <a:endParaRPr sz="18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omfortaa"/>
              <a:buChar char="●"/>
            </a:pPr>
            <a:r>
              <a:rPr lang="en-US" sz="18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Important </a:t>
            </a:r>
            <a:endParaRPr sz="18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Comfortaa"/>
              <a:buChar char="●"/>
            </a:pPr>
            <a:r>
              <a:rPr lang="en-US" sz="18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Doctors notes</a:t>
            </a:r>
            <a:endParaRPr sz="18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800"/>
              <a:buFont typeface="Comfortaa"/>
              <a:buChar char="●"/>
            </a:pPr>
            <a:r>
              <a:rPr lang="en-US" sz="180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Female slides only</a:t>
            </a:r>
            <a:endParaRPr sz="1800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Font typeface="Comfortaa"/>
              <a:buChar char="●"/>
            </a:pPr>
            <a:r>
              <a:rPr lang="en-US" sz="18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Male slides only </a:t>
            </a:r>
            <a:endParaRPr sz="18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Comfortaa"/>
              <a:buChar char="●"/>
            </a:pPr>
            <a:r>
              <a:rPr lang="en-US" sz="18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Extra</a:t>
            </a:r>
            <a:endParaRPr sz="18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9" name="Google Shape;49;g104ad016ab6_0_0"/>
          <p:cNvGrpSpPr/>
          <p:nvPr/>
        </p:nvGrpSpPr>
        <p:grpSpPr>
          <a:xfrm>
            <a:off x="13358740" y="6633124"/>
            <a:ext cx="624968" cy="535732"/>
            <a:chOff x="7513884" y="2448269"/>
            <a:chExt cx="363184" cy="338792"/>
          </a:xfrm>
        </p:grpSpPr>
        <p:sp>
          <p:nvSpPr>
            <p:cNvPr id="50" name="Google Shape;50;g104ad016ab6_0_0"/>
            <p:cNvSpPr/>
            <p:nvPr/>
          </p:nvSpPr>
          <p:spPr>
            <a:xfrm>
              <a:off x="7666316" y="2448269"/>
              <a:ext cx="210753" cy="206954"/>
            </a:xfrm>
            <a:custGeom>
              <a:rect b="b" l="l" r="r" t="t"/>
              <a:pathLst>
                <a:path extrusionOk="0" h="7899" w="8044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g104ad016ab6_0_0"/>
            <p:cNvSpPr/>
            <p:nvPr/>
          </p:nvSpPr>
          <p:spPr>
            <a:xfrm>
              <a:off x="7691442" y="2471482"/>
              <a:ext cx="185627" cy="183741"/>
            </a:xfrm>
            <a:custGeom>
              <a:rect b="b" l="l" r="r" t="t"/>
              <a:pathLst>
                <a:path extrusionOk="0" h="7013" w="7085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g104ad016ab6_0_0"/>
            <p:cNvSpPr/>
            <p:nvPr/>
          </p:nvSpPr>
          <p:spPr>
            <a:xfrm>
              <a:off x="7755972" y="2483298"/>
              <a:ext cx="84416" cy="84154"/>
            </a:xfrm>
            <a:custGeom>
              <a:rect b="b" l="l" r="r" t="t"/>
              <a:pathLst>
                <a:path extrusionOk="0" h="3212" w="3222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g104ad016ab6_0_0"/>
            <p:cNvSpPr/>
            <p:nvPr/>
          </p:nvSpPr>
          <p:spPr>
            <a:xfrm>
              <a:off x="7800931" y="2528258"/>
              <a:ext cx="39457" cy="39195"/>
            </a:xfrm>
            <a:custGeom>
              <a:rect b="b" l="l" r="r" t="t"/>
              <a:pathLst>
                <a:path extrusionOk="0" h="1496" w="1506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g104ad016ab6_0_0"/>
            <p:cNvSpPr/>
            <p:nvPr/>
          </p:nvSpPr>
          <p:spPr>
            <a:xfrm>
              <a:off x="7513884" y="2611888"/>
              <a:ext cx="195662" cy="175068"/>
            </a:xfrm>
            <a:custGeom>
              <a:rect b="b" l="l" r="r" t="t"/>
              <a:pathLst>
                <a:path extrusionOk="0" h="6682" w="7468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g104ad016ab6_0_0"/>
            <p:cNvSpPr/>
            <p:nvPr/>
          </p:nvSpPr>
          <p:spPr>
            <a:xfrm>
              <a:off x="7513884" y="2626691"/>
              <a:ext cx="195426" cy="160370"/>
            </a:xfrm>
            <a:custGeom>
              <a:rect b="b" l="l" r="r" t="t"/>
              <a:pathLst>
                <a:path extrusionOk="0" h="6121" w="7459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Google Shape;56;g104ad016ab6_0_0">
            <a:hlinkClick r:id="rId5"/>
          </p:cNvPr>
          <p:cNvSpPr txBox="1"/>
          <p:nvPr/>
        </p:nvSpPr>
        <p:spPr>
          <a:xfrm>
            <a:off x="13983316" y="6633082"/>
            <a:ext cx="349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Editing file</a:t>
            </a:r>
            <a:endParaRPr sz="3000" u="sng"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" name="Google Shape;57;g104ad016ab6_0_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51045" y="-642629"/>
            <a:ext cx="4847402" cy="484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104ad016ab6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584492" y="542874"/>
            <a:ext cx="2523400" cy="2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04ad016ab6_0_0"/>
          <p:cNvSpPr txBox="1"/>
          <p:nvPr/>
        </p:nvSpPr>
        <p:spPr>
          <a:xfrm>
            <a:off x="3429012" y="3659500"/>
            <a:ext cx="9199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lang="en-US" sz="35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endParaRPr b="0" i="0" sz="35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49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Embryology of the Limbs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0" name="Google Shape;60;g104ad016ab6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65350" y="6544550"/>
            <a:ext cx="4332851" cy="323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7e2e7ec64_0_22"/>
          <p:cNvSpPr txBox="1"/>
          <p:nvPr/>
        </p:nvSpPr>
        <p:spPr>
          <a:xfrm>
            <a:off x="856175" y="566525"/>
            <a:ext cx="12255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Limb Buds</a:t>
            </a:r>
            <a:endParaRPr sz="5200">
              <a:solidFill>
                <a:srgbClr val="FDB48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7" name="Google Shape;157;g107e2e7ec64_0_22"/>
          <p:cNvPicPr preferRelativeResize="0"/>
          <p:nvPr/>
        </p:nvPicPr>
        <p:blipFill rotWithShape="1">
          <a:blip r:embed="rId3">
            <a:alphaModFix/>
          </a:blip>
          <a:srcRect b="2334" l="52210" r="0" t="0"/>
          <a:stretch/>
        </p:blipFill>
        <p:spPr>
          <a:xfrm>
            <a:off x="9346700" y="1371600"/>
            <a:ext cx="8415948" cy="855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07e2e7ec64_0_22"/>
          <p:cNvSpPr/>
          <p:nvPr/>
        </p:nvSpPr>
        <p:spPr>
          <a:xfrm>
            <a:off x="14014626" y="394875"/>
            <a:ext cx="3870000" cy="768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In Girls’ Slides Only</a:t>
            </a:r>
            <a:endParaRPr b="1"/>
          </a:p>
        </p:txBody>
      </p:sp>
      <p:sp>
        <p:nvSpPr>
          <p:cNvPr id="159" name="Google Shape;159;g107e2e7ec64_0_22"/>
          <p:cNvSpPr txBox="1"/>
          <p:nvPr/>
        </p:nvSpPr>
        <p:spPr>
          <a:xfrm>
            <a:off x="1335250" y="2632875"/>
            <a:ext cx="57546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Comfortaa"/>
              <a:buChar char="●"/>
            </a:pPr>
            <a:r>
              <a:rPr lang="en-US" sz="3200">
                <a:latin typeface="Comfortaa"/>
                <a:ea typeface="Comfortaa"/>
                <a:cs typeface="Comfortaa"/>
                <a:sym typeface="Comfortaa"/>
              </a:rPr>
              <a:t>The upper &amp; lower limbs develop from limb buds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Comfortaa"/>
              <a:buChar char="●"/>
            </a:pPr>
            <a:r>
              <a:rPr lang="en-US" sz="3200">
                <a:latin typeface="Comfortaa"/>
                <a:ea typeface="Comfortaa"/>
                <a:cs typeface="Comfortaa"/>
                <a:sym typeface="Comfortaa"/>
              </a:rPr>
              <a:t>The upper limb bud appears earlier than that of the lower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Comfortaa"/>
              <a:buChar char="●"/>
            </a:pPr>
            <a:r>
              <a:rPr lang="en-US" sz="3200">
                <a:latin typeface="Comfortaa"/>
                <a:ea typeface="Comfortaa"/>
                <a:cs typeface="Comfortaa"/>
                <a:sym typeface="Comfortaa"/>
              </a:rPr>
              <a:t>The upper bud: </a:t>
            </a:r>
            <a:r>
              <a:rPr b="1" lang="en-US" sz="3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C4 - T1</a:t>
            </a:r>
            <a:endParaRPr b="1" sz="32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Comfortaa"/>
              <a:buChar char="●"/>
            </a:pPr>
            <a:r>
              <a:rPr lang="en-US" sz="3200">
                <a:latin typeface="Comfortaa"/>
                <a:ea typeface="Comfortaa"/>
                <a:cs typeface="Comfortaa"/>
                <a:sym typeface="Comfortaa"/>
              </a:rPr>
              <a:t>The lower bud: </a:t>
            </a:r>
            <a:r>
              <a:rPr b="1" lang="en-US" sz="3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L2 - S3</a:t>
            </a:r>
            <a:endParaRPr b="1" sz="32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7e2e7ec64_0_28"/>
          <p:cNvSpPr txBox="1"/>
          <p:nvPr/>
        </p:nvSpPr>
        <p:spPr>
          <a:xfrm>
            <a:off x="2496150" y="1073425"/>
            <a:ext cx="7633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Muscle Formation</a:t>
            </a:r>
            <a:endParaRPr sz="5100">
              <a:solidFill>
                <a:srgbClr val="FDB48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5" name="Google Shape;165;g107e2e7ec64_0_28"/>
          <p:cNvSpPr txBox="1"/>
          <p:nvPr/>
        </p:nvSpPr>
        <p:spPr>
          <a:xfrm>
            <a:off x="2496150" y="2385375"/>
            <a:ext cx="85875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Comfortaa"/>
                <a:ea typeface="Comfortaa"/>
                <a:cs typeface="Comfortaa"/>
                <a:sym typeface="Comfortaa"/>
              </a:rPr>
              <a:t>• Myoblasts form a </a:t>
            </a:r>
            <a:r>
              <a:rPr lang="en-US" sz="39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dorsal (epaxial)</a:t>
            </a:r>
            <a:r>
              <a:rPr lang="en-US" sz="3900">
                <a:latin typeface="Comfortaa"/>
                <a:ea typeface="Comfortaa"/>
                <a:cs typeface="Comfortaa"/>
                <a:sym typeface="Comfortaa"/>
              </a:rPr>
              <a:t> and a </a:t>
            </a:r>
            <a:r>
              <a:rPr b="1" lang="en-US" sz="39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ventral (hypaxial)</a:t>
            </a:r>
            <a:r>
              <a:rPr lang="en-US" sz="3900">
                <a:latin typeface="Comfortaa"/>
                <a:ea typeface="Comfortaa"/>
                <a:cs typeface="Comfortaa"/>
                <a:sym typeface="Comfortaa"/>
              </a:rPr>
              <a:t> blocks of muscle tissue (extensors and flexors)</a:t>
            </a:r>
            <a:endParaRPr sz="3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6" name="Google Shape;166;g107e2e7ec64_0_28"/>
          <p:cNvSpPr txBox="1"/>
          <p:nvPr/>
        </p:nvSpPr>
        <p:spPr>
          <a:xfrm>
            <a:off x="2436500" y="5396950"/>
            <a:ext cx="6649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US" sz="3100" u="sng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Hypaxial division</a:t>
            </a:r>
            <a:r>
              <a:rPr lang="en-US" sz="3100">
                <a:latin typeface="Comfortaa"/>
                <a:ea typeface="Comfortaa"/>
                <a:cs typeface="Comfortaa"/>
                <a:sym typeface="Comfortaa"/>
              </a:rPr>
              <a:t>: </a:t>
            </a:r>
            <a:endParaRPr sz="3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Comfortaa"/>
                <a:ea typeface="Comfortaa"/>
                <a:cs typeface="Comfortaa"/>
                <a:sym typeface="Comfortaa"/>
              </a:rPr>
              <a:t>Muscles of limbs &amp; body wall </a:t>
            </a:r>
            <a:endParaRPr sz="3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7" name="Google Shape;167;g107e2e7ec64_0_28"/>
          <p:cNvSpPr txBox="1"/>
          <p:nvPr/>
        </p:nvSpPr>
        <p:spPr>
          <a:xfrm>
            <a:off x="2376875" y="6768550"/>
            <a:ext cx="73053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1" lang="en-US" sz="3100" u="sng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Epaxial division</a:t>
            </a:r>
            <a:r>
              <a:rPr lang="en-US" sz="3100">
                <a:latin typeface="Comfortaa"/>
                <a:ea typeface="Comfortaa"/>
                <a:cs typeface="Comfortaa"/>
                <a:sym typeface="Comfortaa"/>
              </a:rPr>
              <a:t>: Extensors muscles of back, neck &amp; spine </a:t>
            </a:r>
            <a:endParaRPr sz="3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8" name="Google Shape;168;g107e2e7ec64_0_28"/>
          <p:cNvSpPr txBox="1"/>
          <p:nvPr/>
        </p:nvSpPr>
        <p:spPr>
          <a:xfrm>
            <a:off x="2496150" y="8080525"/>
            <a:ext cx="6768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Comfortaa"/>
                <a:ea typeface="Comfortaa"/>
                <a:cs typeface="Comfortaa"/>
                <a:sym typeface="Comfortaa"/>
              </a:rPr>
              <a:t>Then, the motor nerves invade the limb bud</a:t>
            </a:r>
            <a:endParaRPr sz="31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9" name="Google Shape;169;g107e2e7ec64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6050" y="152400"/>
            <a:ext cx="6837887" cy="9982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07e2e7ec64_0_28"/>
          <p:cNvSpPr/>
          <p:nvPr/>
        </p:nvSpPr>
        <p:spPr>
          <a:xfrm>
            <a:off x="323701" y="305425"/>
            <a:ext cx="3870000" cy="768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In Girls’ Slides Only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58fd9c1ea_1_63"/>
          <p:cNvSpPr txBox="1"/>
          <p:nvPr/>
        </p:nvSpPr>
        <p:spPr>
          <a:xfrm>
            <a:off x="975450" y="417450"/>
            <a:ext cx="10346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Development of The Limbs:</a:t>
            </a:r>
            <a:endParaRPr sz="5100">
              <a:solidFill>
                <a:srgbClr val="FDB48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6" name="Google Shape;176;g1058fd9c1ea_1_63"/>
          <p:cNvSpPr txBox="1"/>
          <p:nvPr/>
        </p:nvSpPr>
        <p:spPr>
          <a:xfrm>
            <a:off x="1214000" y="1686650"/>
            <a:ext cx="151173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lang="en-US" sz="2700">
                <a:latin typeface="Comfortaa"/>
                <a:ea typeface="Comfortaa"/>
                <a:cs typeface="Comfortaa"/>
                <a:sym typeface="Comfortaa"/>
              </a:rPr>
              <a:t>he limb bud appears as an elevation on the </a:t>
            </a:r>
            <a:r>
              <a:rPr lang="en-US" sz="2700" u="sng">
                <a:latin typeface="Comfortaa"/>
                <a:ea typeface="Comfortaa"/>
                <a:cs typeface="Comfortaa"/>
                <a:sym typeface="Comfortaa"/>
              </a:rPr>
              <a:t>ventrolateral body wall</a:t>
            </a:r>
            <a:r>
              <a:rPr lang="en-US" sz="2700">
                <a:latin typeface="Comfortaa"/>
                <a:ea typeface="Comfortaa"/>
                <a:cs typeface="Comfortaa"/>
                <a:sym typeface="Comfortaa"/>
              </a:rPr>
              <a:t> resulting from proliferation of mesenchyme of the somatic layer of the lateral mesoderm. Each limb bud is surrounded by an area of ectoderm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7" name="Google Shape;177;g1058fd9c1ea_1_63"/>
          <p:cNvPicPr preferRelativeResize="0"/>
          <p:nvPr/>
        </p:nvPicPr>
        <p:blipFill rotWithShape="1">
          <a:blip r:embed="rId3">
            <a:alphaModFix/>
          </a:blip>
          <a:srcRect b="0" l="0" r="0" t="60255"/>
          <a:stretch/>
        </p:blipFill>
        <p:spPr>
          <a:xfrm>
            <a:off x="225650" y="7026400"/>
            <a:ext cx="16689776" cy="26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058fd9c1ea_1_63"/>
          <p:cNvSpPr/>
          <p:nvPr/>
        </p:nvSpPr>
        <p:spPr>
          <a:xfrm>
            <a:off x="1214000" y="3609913"/>
            <a:ext cx="6901800" cy="300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FDB4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latin typeface="Comfortaa"/>
                <a:ea typeface="Comfortaa"/>
                <a:cs typeface="Comfortaa"/>
                <a:sym typeface="Comfortaa"/>
              </a:rPr>
              <a:t>Upper Limb Buds</a:t>
            </a:r>
            <a:endParaRPr b="1" sz="3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Comfortaa"/>
                <a:ea typeface="Comfortaa"/>
                <a:cs typeface="Comfortaa"/>
                <a:sym typeface="Comfortaa"/>
              </a:rPr>
              <a:t>Appear at </a:t>
            </a:r>
            <a:r>
              <a:rPr b="1" lang="en-US" sz="31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day 26</a:t>
            </a:r>
            <a:r>
              <a:rPr lang="en-US" sz="3100">
                <a:latin typeface="Comfortaa"/>
                <a:ea typeface="Comfortaa"/>
                <a:cs typeface="Comfortaa"/>
                <a:sym typeface="Comfortaa"/>
              </a:rPr>
              <a:t> opposite the </a:t>
            </a:r>
            <a:r>
              <a:rPr b="1" lang="en-US" sz="31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lower </a:t>
            </a:r>
            <a:r>
              <a:rPr b="1" lang="en-US" sz="31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cervical</a:t>
            </a:r>
            <a:r>
              <a:rPr b="1" lang="en-US" sz="31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segments</a:t>
            </a:r>
            <a:endParaRPr b="1" sz="31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9" name="Google Shape;179;g1058fd9c1ea_1_63"/>
          <p:cNvSpPr/>
          <p:nvPr/>
        </p:nvSpPr>
        <p:spPr>
          <a:xfrm>
            <a:off x="9904400" y="3609913"/>
            <a:ext cx="6901800" cy="300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FDB4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latin typeface="Comfortaa"/>
                <a:ea typeface="Comfortaa"/>
                <a:cs typeface="Comfortaa"/>
                <a:sym typeface="Comfortaa"/>
              </a:rPr>
              <a:t>Lower</a:t>
            </a:r>
            <a:r>
              <a:rPr b="1" lang="en-US" sz="3100">
                <a:latin typeface="Comfortaa"/>
                <a:ea typeface="Comfortaa"/>
                <a:cs typeface="Comfortaa"/>
                <a:sym typeface="Comfortaa"/>
              </a:rPr>
              <a:t> Limb Buds</a:t>
            </a:r>
            <a:endParaRPr b="1" sz="3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Comfortaa"/>
                <a:ea typeface="Comfortaa"/>
                <a:cs typeface="Comfortaa"/>
                <a:sym typeface="Comfortaa"/>
              </a:rPr>
              <a:t>Appear at </a:t>
            </a:r>
            <a:r>
              <a:rPr b="1" lang="en-US" sz="31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day 28</a:t>
            </a:r>
            <a:r>
              <a:rPr lang="en-US" sz="3100">
                <a:latin typeface="Comfortaa"/>
                <a:ea typeface="Comfortaa"/>
                <a:cs typeface="Comfortaa"/>
                <a:sym typeface="Comfortaa"/>
              </a:rPr>
              <a:t> opposite the </a:t>
            </a:r>
            <a:r>
              <a:rPr b="1" lang="en-US" sz="31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lumbar &amp; sacral segments</a:t>
            </a:r>
            <a:endParaRPr b="1" sz="31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7e2e7ec64_0_42"/>
          <p:cNvSpPr txBox="1"/>
          <p:nvPr/>
        </p:nvSpPr>
        <p:spPr>
          <a:xfrm>
            <a:off x="1214000" y="208725"/>
            <a:ext cx="10436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Apical Ectodermal Ridge </a:t>
            </a:r>
            <a:endParaRPr sz="5200">
              <a:solidFill>
                <a:srgbClr val="FDB48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5" name="Google Shape;185;g107e2e7ec64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150" y="1193925"/>
            <a:ext cx="13954551" cy="40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07e2e7ec64_0_42"/>
          <p:cNvSpPr txBox="1"/>
          <p:nvPr/>
        </p:nvSpPr>
        <p:spPr>
          <a:xfrm>
            <a:off x="1043775" y="5605650"/>
            <a:ext cx="10436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Comfortaa"/>
                <a:ea typeface="Comfortaa"/>
                <a:cs typeface="Comfortaa"/>
                <a:sym typeface="Comfortaa"/>
              </a:rPr>
              <a:t>• </a:t>
            </a:r>
            <a:r>
              <a:rPr b="1" lang="en-US" sz="38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Apical ectodermal ridge</a:t>
            </a:r>
            <a:r>
              <a:rPr lang="en-US" sz="3800">
                <a:latin typeface="Comfortaa"/>
                <a:ea typeface="Comfortaa"/>
                <a:cs typeface="Comfortaa"/>
                <a:sym typeface="Comfortaa"/>
              </a:rPr>
              <a:t> (AER) is a thick ectodermal area at the </a:t>
            </a:r>
            <a:r>
              <a:rPr b="1" lang="en-US" sz="38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tip</a:t>
            </a:r>
            <a:r>
              <a:rPr lang="en-US" sz="3800">
                <a:latin typeface="Comfortaa"/>
                <a:ea typeface="Comfortaa"/>
                <a:cs typeface="Comfortaa"/>
                <a:sym typeface="Comfortaa"/>
              </a:rPr>
              <a:t> of the bud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7" name="Google Shape;187;g107e2e7ec64_0_42"/>
          <p:cNvSpPr txBox="1"/>
          <p:nvPr/>
        </p:nvSpPr>
        <p:spPr>
          <a:xfrm>
            <a:off x="826375" y="7633250"/>
            <a:ext cx="10257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mfortaa"/>
                <a:ea typeface="Comfortaa"/>
                <a:cs typeface="Comfortaa"/>
                <a:sym typeface="Comfortaa"/>
              </a:rPr>
              <a:t>• It stimulates the mesenchymal cells beneath It to divide </a:t>
            </a:r>
            <a:r>
              <a:rPr b="1" lang="en-US" sz="3600">
                <a:latin typeface="Comfortaa"/>
                <a:ea typeface="Comfortaa"/>
                <a:cs typeface="Comfortaa"/>
                <a:sym typeface="Comfortaa"/>
              </a:rPr>
              <a:t>(</a:t>
            </a:r>
            <a:r>
              <a:rPr b="1" lang="en-US" sz="36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progress zone</a:t>
            </a:r>
            <a:r>
              <a:rPr b="1" lang="en-US" sz="3600">
                <a:latin typeface="Comfortaa"/>
                <a:ea typeface="Comfortaa"/>
                <a:cs typeface="Comfortaa"/>
                <a:sym typeface="Comfortaa"/>
              </a:rPr>
              <a:t>)</a:t>
            </a:r>
            <a:r>
              <a:rPr lang="en-US" sz="36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mfortaa"/>
                <a:ea typeface="Comfortaa"/>
                <a:cs typeface="Comfortaa"/>
                <a:sym typeface="Comfortaa"/>
              </a:rPr>
              <a:t>Limb bud grows 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8" name="Google Shape;188;g107e2e7ec64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11125" y="5605650"/>
            <a:ext cx="4890050" cy="453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g107e2e7ec64_0_42"/>
          <p:cNvCxnSpPr/>
          <p:nvPr/>
        </p:nvCxnSpPr>
        <p:spPr>
          <a:xfrm>
            <a:off x="11083675" y="8422275"/>
            <a:ext cx="1669800" cy="1620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0" name="Google Shape;190;g107e2e7ec64_0_42"/>
          <p:cNvSpPr/>
          <p:nvPr/>
        </p:nvSpPr>
        <p:spPr>
          <a:xfrm>
            <a:off x="14014626" y="394875"/>
            <a:ext cx="3870000" cy="768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In Girls’ Slides Only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58fd9c1ea_1_71"/>
          <p:cNvSpPr txBox="1"/>
          <p:nvPr/>
        </p:nvSpPr>
        <p:spPr>
          <a:xfrm>
            <a:off x="1303450" y="417450"/>
            <a:ext cx="13000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Development of the Limbs cont</a:t>
            </a:r>
            <a:r>
              <a:rPr lang="en-US" sz="41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4100">
              <a:solidFill>
                <a:srgbClr val="FDB48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6" name="Google Shape;196;g1058fd9c1ea_1_71"/>
          <p:cNvPicPr preferRelativeResize="0"/>
          <p:nvPr/>
        </p:nvPicPr>
        <p:blipFill rotWithShape="1">
          <a:blip r:embed="rId3">
            <a:alphaModFix/>
          </a:blip>
          <a:srcRect b="58617" l="0" r="0" t="1131"/>
          <a:stretch/>
        </p:blipFill>
        <p:spPr>
          <a:xfrm>
            <a:off x="152400" y="1509200"/>
            <a:ext cx="17759324" cy="3440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7" name="Google Shape;197;g1058fd9c1ea_1_71"/>
          <p:cNvGraphicFramePr/>
          <p:nvPr/>
        </p:nvGraphicFramePr>
        <p:xfrm>
          <a:off x="952500" y="525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{4CCABA3E-FF57-444C-BCDC-44C8A112B1DA}</a:tableStyleId>
              </a:tblPr>
              <a:tblGrid>
                <a:gridCol w="2730500"/>
                <a:gridCol w="2730500"/>
                <a:gridCol w="2730500"/>
                <a:gridCol w="2730500"/>
                <a:gridCol w="2730500"/>
                <a:gridCol w="2730500"/>
              </a:tblGrid>
              <a:tr h="852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 &amp; G</a:t>
                      </a:r>
                      <a:endParaRPr b="1" sz="2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DB4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 &amp; H</a:t>
                      </a:r>
                      <a:endParaRPr b="1" sz="2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DB4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 &amp; I</a:t>
                      </a:r>
                      <a:endParaRPr b="1" sz="2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DB4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 &amp; J</a:t>
                      </a:r>
                      <a:endParaRPr b="1" sz="2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DB4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 &amp; K</a:t>
                      </a:r>
                      <a:endParaRPr b="1" sz="2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DB48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 &amp; L</a:t>
                      </a:r>
                      <a:endParaRPr b="1" sz="2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solidFill>
                      <a:srgbClr val="FDB48F"/>
                    </a:solidFill>
                  </a:tcPr>
                </a:tc>
              </a:tr>
              <a:tr h="387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Apical ectodermal ridge appears at the apex of limb bud &amp; stimulates proliferation of mesenchyme &amp; elongation of limb bud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Distal ends of buds flatten into paddle-like hand &amp; foot plates</a:t>
                      </a:r>
                      <a:endParaRPr sz="2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Digital rays appear as mesenchymal condensations that outline the patterns of digits</a:t>
                      </a:r>
                      <a:endParaRPr sz="2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Mesenchyme between rays </a:t>
                      </a:r>
                      <a:r>
                        <a:rPr lang="en-US" sz="2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disappears</a:t>
                      </a:r>
                      <a:r>
                        <a:rPr lang="en-US" sz="2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to form notches</a:t>
                      </a:r>
                      <a:endParaRPr sz="2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Digits form inside rays, elongate, and appear webbed</a:t>
                      </a:r>
                      <a:endParaRPr sz="2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Mesenchyme between digits disappears so digits are now separated</a:t>
                      </a:r>
                      <a:endParaRPr sz="2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58fd9c435_0_0"/>
          <p:cNvSpPr txBox="1"/>
          <p:nvPr/>
        </p:nvSpPr>
        <p:spPr>
          <a:xfrm>
            <a:off x="1571800" y="417450"/>
            <a:ext cx="14968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3" name="Google Shape;203;g1058fd9c435_0_0"/>
          <p:cNvSpPr txBox="1"/>
          <p:nvPr/>
        </p:nvSpPr>
        <p:spPr>
          <a:xfrm>
            <a:off x="945650" y="715600"/>
            <a:ext cx="14252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1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Development of The Limbs, Contd.</a:t>
            </a:r>
            <a:endParaRPr>
              <a:solidFill>
                <a:srgbClr val="FDB4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1058fd9c435_0_0"/>
          <p:cNvSpPr txBox="1"/>
          <p:nvPr/>
        </p:nvSpPr>
        <p:spPr>
          <a:xfrm>
            <a:off x="1392900" y="2117025"/>
            <a:ext cx="12702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● Cartilage ossifies by: Endochondral ossification. 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● Myoblasts migrate from myotomes to form: Muscles of limbs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5" name="Google Shape;205;g1058fd9c43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525" y="3225225"/>
            <a:ext cx="13954551" cy="59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058fd9c43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0" y="8687925"/>
            <a:ext cx="10278476" cy="159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e1b90d390c652d_0"/>
          <p:cNvSpPr txBox="1"/>
          <p:nvPr/>
        </p:nvSpPr>
        <p:spPr>
          <a:xfrm>
            <a:off x="1828800" y="2126970"/>
            <a:ext cx="10608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2e1b90d390c652d_0"/>
          <p:cNvSpPr txBox="1"/>
          <p:nvPr/>
        </p:nvSpPr>
        <p:spPr>
          <a:xfrm>
            <a:off x="750729" y="800650"/>
            <a:ext cx="14630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Ossification of Long Bones</a:t>
            </a:r>
            <a:endParaRPr sz="5100">
              <a:solidFill>
                <a:srgbClr val="FDB48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3" name="Google Shape;213;g12e1b90d390c652d_0"/>
          <p:cNvSpPr txBox="1"/>
          <p:nvPr/>
        </p:nvSpPr>
        <p:spPr>
          <a:xfrm>
            <a:off x="564515" y="2126975"/>
            <a:ext cx="2090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980000"/>
                </a:solidFill>
                <a:latin typeface="Comfortaa"/>
                <a:ea typeface="Comfortaa"/>
                <a:cs typeface="Comfortaa"/>
                <a:sym typeface="Comfortaa"/>
              </a:rPr>
              <a:t>Red: bone</a:t>
            </a:r>
            <a:endParaRPr b="1" sz="1900">
              <a:solidFill>
                <a:srgbClr val="98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Blue: cartilage </a:t>
            </a:r>
            <a:endParaRPr b="1" sz="190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4" name="Google Shape;214;g12e1b90d390c652d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437" y="2876100"/>
            <a:ext cx="774066" cy="22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12e1b90d390c652d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6750" y="2909563"/>
            <a:ext cx="1533100" cy="2262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12e1b90d390c652d_0"/>
          <p:cNvSpPr txBox="1"/>
          <p:nvPr/>
        </p:nvSpPr>
        <p:spPr>
          <a:xfrm>
            <a:off x="2863450" y="1607089"/>
            <a:ext cx="250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2e1b90d390c652d_0"/>
          <p:cNvSpPr txBox="1"/>
          <p:nvPr/>
        </p:nvSpPr>
        <p:spPr>
          <a:xfrm>
            <a:off x="3615044" y="2001875"/>
            <a:ext cx="3992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Before birth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8" name="Google Shape;218;g12e1b90d390c652d_0"/>
          <p:cNvSpPr/>
          <p:nvPr/>
        </p:nvSpPr>
        <p:spPr>
          <a:xfrm rot="5400000">
            <a:off x="5201200" y="3169589"/>
            <a:ext cx="5929500" cy="2587500"/>
          </a:xfrm>
          <a:prstGeom prst="mathMinus">
            <a:avLst>
              <a:gd fmla="val 9843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12e1b90d390c652d_0"/>
          <p:cNvSpPr/>
          <p:nvPr/>
        </p:nvSpPr>
        <p:spPr>
          <a:xfrm>
            <a:off x="7296575" y="4191000"/>
            <a:ext cx="1833000" cy="646500"/>
          </a:xfrm>
          <a:prstGeom prst="roundRect">
            <a:avLst>
              <a:gd fmla="val 16667" name="adj"/>
            </a:avLst>
          </a:prstGeom>
          <a:solidFill>
            <a:srgbClr val="FDB48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Birth</a:t>
            </a:r>
            <a:endParaRPr sz="31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0" name="Google Shape;220;g12e1b90d390c652d_0"/>
          <p:cNvSpPr txBox="1"/>
          <p:nvPr/>
        </p:nvSpPr>
        <p:spPr>
          <a:xfrm flipH="1">
            <a:off x="9459705" y="2001866"/>
            <a:ext cx="250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After birth 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1" name="Google Shape;221;g12e1b90d390c652d_0"/>
          <p:cNvSpPr/>
          <p:nvPr/>
        </p:nvSpPr>
        <p:spPr>
          <a:xfrm rot="5400000">
            <a:off x="9661029" y="3169589"/>
            <a:ext cx="5929500" cy="2587500"/>
          </a:xfrm>
          <a:prstGeom prst="mathMinus">
            <a:avLst>
              <a:gd fmla="val 9843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2e1b90d390c652d_0"/>
          <p:cNvSpPr/>
          <p:nvPr/>
        </p:nvSpPr>
        <p:spPr>
          <a:xfrm>
            <a:off x="11756800" y="4191000"/>
            <a:ext cx="1833000" cy="646500"/>
          </a:xfrm>
          <a:prstGeom prst="roundRect">
            <a:avLst>
              <a:gd fmla="val 16667" name="adj"/>
            </a:avLst>
          </a:prstGeom>
          <a:solidFill>
            <a:srgbClr val="FDB48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Puberty</a:t>
            </a:r>
            <a:endParaRPr sz="31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3" name="Google Shape;223;g12e1b90d390c652d_0"/>
          <p:cNvSpPr txBox="1"/>
          <p:nvPr/>
        </p:nvSpPr>
        <p:spPr>
          <a:xfrm>
            <a:off x="13677277" y="2001875"/>
            <a:ext cx="309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After puberty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4" name="Google Shape;224;g12e1b90d390c652d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64250" y="2897525"/>
            <a:ext cx="1533100" cy="2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2e1b90d390c652d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95211" y="2722718"/>
            <a:ext cx="1181025" cy="369857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2e1b90d390c652d_0"/>
          <p:cNvSpPr txBox="1"/>
          <p:nvPr/>
        </p:nvSpPr>
        <p:spPr>
          <a:xfrm>
            <a:off x="1884263" y="5299303"/>
            <a:ext cx="2732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bone in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Cartilaginous state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7" name="Google Shape;227;g12e1b90d390c652d_0"/>
          <p:cNvSpPr txBox="1"/>
          <p:nvPr/>
        </p:nvSpPr>
        <p:spPr>
          <a:xfrm>
            <a:off x="5104850" y="5366217"/>
            <a:ext cx="2502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Appearance of </a:t>
            </a:r>
            <a:r>
              <a:rPr b="1"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primary ossific centers</a:t>
            </a: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: ossification of diaphysis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8" name="Google Shape;228;g12e1b90d390c652d_0"/>
          <p:cNvSpPr txBox="1"/>
          <p:nvPr/>
        </p:nvSpPr>
        <p:spPr>
          <a:xfrm>
            <a:off x="8979356" y="5366217"/>
            <a:ext cx="2502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Appearance of </a:t>
            </a:r>
            <a:r>
              <a:rPr b="1"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secondary ossific centers</a:t>
            </a: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: ossification of epiphysis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9" name="Google Shape;229;g12e1b90d390c652d_0"/>
          <p:cNvSpPr txBox="1"/>
          <p:nvPr/>
        </p:nvSpPr>
        <p:spPr>
          <a:xfrm>
            <a:off x="13677281" y="6495662"/>
            <a:ext cx="2502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Ossification of epiphyseal plate: </a:t>
            </a:r>
            <a:r>
              <a:rPr b="1"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Complete union</a:t>
            </a: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 of epiphysis &amp; diaphysis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0" name="Google Shape;230;g12e1b90d390c652d_0"/>
          <p:cNvSpPr txBox="1"/>
          <p:nvPr/>
        </p:nvSpPr>
        <p:spPr>
          <a:xfrm>
            <a:off x="564525" y="8683700"/>
            <a:ext cx="167283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omfortaa"/>
                <a:ea typeface="Comfortaa"/>
                <a:cs typeface="Comfortaa"/>
                <a:sym typeface="Comfortaa"/>
              </a:rPr>
              <a:t>Bone age is a good index of general maturation. Bone age is determined by: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omfortaa"/>
                <a:ea typeface="Comfortaa"/>
                <a:cs typeface="Comfortaa"/>
                <a:sym typeface="Comfortaa"/>
              </a:rPr>
              <a:t>1. Appearance of ossific centers in diaphysis &amp; epiphysis (specific for each bone &amp; sex)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omfortaa"/>
                <a:ea typeface="Comfortaa"/>
                <a:cs typeface="Comfortaa"/>
                <a:sym typeface="Comfortaa"/>
              </a:rPr>
              <a:t>2. Disappearance of epiphyseal plate (specific for each bone &amp; sex)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1" name="Google Shape;231;g12e1b90d390c652d_0"/>
          <p:cNvSpPr/>
          <p:nvPr/>
        </p:nvSpPr>
        <p:spPr>
          <a:xfrm>
            <a:off x="8444400" y="7090025"/>
            <a:ext cx="4868100" cy="1293300"/>
          </a:xfrm>
          <a:prstGeom prst="rightArrow">
            <a:avLst>
              <a:gd fmla="val 65250" name="adj1"/>
              <a:gd fmla="val 70368" name="adj2"/>
            </a:avLst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32" name="Google Shape;232;g12e1b90d390c652d_0"/>
          <p:cNvSpPr txBox="1"/>
          <p:nvPr/>
        </p:nvSpPr>
        <p:spPr>
          <a:xfrm>
            <a:off x="8621650" y="7398125"/>
            <a:ext cx="417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Bone increases in length by proliferation of epiphyseal plate</a:t>
            </a:r>
            <a:endParaRPr b="1" sz="1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e41fa66e32c62_25"/>
          <p:cNvSpPr txBox="1"/>
          <p:nvPr/>
        </p:nvSpPr>
        <p:spPr>
          <a:xfrm>
            <a:off x="750729" y="800650"/>
            <a:ext cx="146304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Ossification of Long Bones</a:t>
            </a:r>
            <a:endParaRPr sz="5100">
              <a:solidFill>
                <a:srgbClr val="FDB48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8" name="Google Shape;238;g11e41fa66e32c62_25"/>
          <p:cNvPicPr preferRelativeResize="0"/>
          <p:nvPr/>
        </p:nvPicPr>
        <p:blipFill rotWithShape="1">
          <a:blip r:embed="rId3">
            <a:alphaModFix/>
          </a:blip>
          <a:srcRect b="0" l="0" r="5015" t="0"/>
          <a:stretch/>
        </p:blipFill>
        <p:spPr>
          <a:xfrm>
            <a:off x="3585238" y="1960288"/>
            <a:ext cx="11117524" cy="812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58fd9c1ea_1_78"/>
          <p:cNvSpPr txBox="1"/>
          <p:nvPr/>
        </p:nvSpPr>
        <p:spPr>
          <a:xfrm>
            <a:off x="1303450" y="655975"/>
            <a:ext cx="15475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Development of The Limbs, Contd.</a:t>
            </a:r>
            <a:endParaRPr sz="6600">
              <a:solidFill>
                <a:srgbClr val="FDB48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4" name="Google Shape;244;g1058fd9c1ea_1_78"/>
          <p:cNvSpPr txBox="1"/>
          <p:nvPr/>
        </p:nvSpPr>
        <p:spPr>
          <a:xfrm>
            <a:off x="1303450" y="2087200"/>
            <a:ext cx="1186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Originally, limb buds were at right angle of the trunk with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1058fd9c1ea_1_78"/>
          <p:cNvSpPr/>
          <p:nvPr/>
        </p:nvSpPr>
        <p:spPr>
          <a:xfrm>
            <a:off x="580750" y="1957750"/>
            <a:ext cx="722700" cy="859200"/>
          </a:xfrm>
          <a:prstGeom prst="diamond">
            <a:avLst/>
          </a:prstGeom>
          <a:solidFill>
            <a:srgbClr val="FDB48F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46" name="Google Shape;246;g1058fd9c1ea_1_78"/>
          <p:cNvSpPr txBox="1"/>
          <p:nvPr/>
        </p:nvSpPr>
        <p:spPr>
          <a:xfrm>
            <a:off x="1631425" y="2801575"/>
            <a:ext cx="118674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1- Cranial (preaxial) &amp; Caudal (postaxial) borders: radius and tibia are preaxial bones.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2- Ventral &amp; Dorsal surfaces: flexor muscles are ventral.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7" name="Google Shape;247;g1058fd9c1ea_1_78"/>
          <p:cNvSpPr txBox="1"/>
          <p:nvPr/>
        </p:nvSpPr>
        <p:spPr>
          <a:xfrm>
            <a:off x="1631425" y="4923825"/>
            <a:ext cx="14938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During </a:t>
            </a:r>
            <a:r>
              <a:rPr b="1"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7th week</a:t>
            </a: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, adduction of limb buds occurs with 90° rotation: 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8" name="Google Shape;248;g1058fd9c1ea_1_78"/>
          <p:cNvSpPr/>
          <p:nvPr/>
        </p:nvSpPr>
        <p:spPr>
          <a:xfrm>
            <a:off x="580750" y="4771275"/>
            <a:ext cx="722700" cy="859200"/>
          </a:xfrm>
          <a:prstGeom prst="diamond">
            <a:avLst/>
          </a:prstGeom>
          <a:solidFill>
            <a:srgbClr val="FDB48F"/>
          </a:solidFill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49" name="Google Shape;249;g1058fd9c1ea_1_78"/>
          <p:cNvSpPr txBox="1"/>
          <p:nvPr/>
        </p:nvSpPr>
        <p:spPr>
          <a:xfrm>
            <a:off x="1631425" y="5590825"/>
            <a:ext cx="109095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omfortaa"/>
                <a:ea typeface="Comfortaa"/>
                <a:cs typeface="Comfortaa"/>
                <a:sym typeface="Comfortaa"/>
              </a:rPr>
              <a:t>1</a:t>
            </a:r>
            <a:r>
              <a:rPr lang="en-US" sz="1900">
                <a:latin typeface="Comfortaa"/>
                <a:ea typeface="Comfortaa"/>
                <a:cs typeface="Comfortaa"/>
                <a:sym typeface="Comfortaa"/>
              </a:rPr>
              <a:t>- In upper limb, rotation occurs laterally→ radius is lateral &amp; flexor muscles are anterior.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omfortaa"/>
                <a:ea typeface="Comfortaa"/>
                <a:cs typeface="Comfortaa"/>
                <a:sym typeface="Comfortaa"/>
              </a:rPr>
              <a:t>2- In lower limb, rotation occurs medially→ tibia is medial &amp; flexor muscles are posterior.</a:t>
            </a:r>
            <a:r>
              <a:rPr lang="en-US" sz="17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0" name="Google Shape;250;g1058fd9c1ea_1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4879" y="7158175"/>
            <a:ext cx="7318896" cy="31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1d46a5c339dbfe1_0"/>
          <p:cNvSpPr txBox="1"/>
          <p:nvPr/>
        </p:nvSpPr>
        <p:spPr>
          <a:xfrm>
            <a:off x="582835" y="1015479"/>
            <a:ext cx="12295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Development of Cranium (Skull):</a:t>
            </a:r>
            <a:endParaRPr sz="5100">
              <a:solidFill>
                <a:srgbClr val="FDB48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6" name="Google Shape;256;g71d46a5c339dbfe1_0"/>
          <p:cNvSpPr txBox="1"/>
          <p:nvPr/>
        </p:nvSpPr>
        <p:spPr>
          <a:xfrm>
            <a:off x="582826" y="2341734"/>
            <a:ext cx="122955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omfortaa"/>
                <a:ea typeface="Comfortaa"/>
                <a:cs typeface="Comfortaa"/>
                <a:sym typeface="Comfortaa"/>
              </a:rPr>
              <a:t>The skull develops from mesoderm around the developing brain.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7" name="Google Shape;257;g71d46a5c339dbfe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613" y="3053084"/>
            <a:ext cx="11247274" cy="39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71d46a5c339dbfe1_0"/>
          <p:cNvSpPr txBox="1"/>
          <p:nvPr/>
        </p:nvSpPr>
        <p:spPr>
          <a:xfrm>
            <a:off x="899500" y="7507956"/>
            <a:ext cx="12295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omfortaa"/>
                <a:ea typeface="Comfortaa"/>
                <a:cs typeface="Comfortaa"/>
                <a:sym typeface="Comfortaa"/>
              </a:rPr>
              <a:t>Bones of skull that ossify by intramembranous ossification: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1- F = Frontal.                                  2- P = Parietal.                            3- Z = Zygomatic.</a:t>
            </a:r>
            <a:endParaRPr sz="23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4- ST = Squamous temporal.        5- Mand = Mandible.                6- Max = Maxilla.</a:t>
            </a:r>
            <a:endParaRPr sz="23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9" name="Google Shape;259;g71d46a5c339dbfe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0735" y="3288373"/>
            <a:ext cx="5104864" cy="6908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104ad016ab6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104ad016ab6_0_35"/>
          <p:cNvSpPr txBox="1"/>
          <p:nvPr/>
        </p:nvSpPr>
        <p:spPr>
          <a:xfrm>
            <a:off x="1999925" y="400379"/>
            <a:ext cx="11060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8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Objectives: </a:t>
            </a:r>
            <a:endParaRPr>
              <a:solidFill>
                <a:srgbClr val="FDB4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g104ad016ab6_0_35"/>
          <p:cNvSpPr txBox="1"/>
          <p:nvPr/>
        </p:nvSpPr>
        <p:spPr>
          <a:xfrm>
            <a:off x="1767900" y="2243025"/>
            <a:ext cx="145023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omfortaa"/>
                <a:ea typeface="Comfortaa"/>
                <a:cs typeface="Comfortaa"/>
                <a:sym typeface="Comfortaa"/>
              </a:rPr>
              <a:t>At the end of the lecture, student should be able to:</a:t>
            </a:r>
            <a:endParaRPr sz="4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omfortaa"/>
                <a:ea typeface="Comfortaa"/>
                <a:cs typeface="Comfortaa"/>
                <a:sym typeface="Comfortaa"/>
              </a:rPr>
              <a:t> ● List the different parts of mesoderm and the different divisions of somites.</a:t>
            </a:r>
            <a:endParaRPr sz="4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omfortaa"/>
                <a:ea typeface="Comfortaa"/>
                <a:cs typeface="Comfortaa"/>
                <a:sym typeface="Comfortaa"/>
              </a:rPr>
              <a:t> ● Differentiate bones according to their embryological origin and mode of ossification. </a:t>
            </a:r>
            <a:endParaRPr sz="4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omfortaa"/>
                <a:ea typeface="Comfortaa"/>
                <a:cs typeface="Comfortaa"/>
                <a:sym typeface="Comfortaa"/>
              </a:rPr>
              <a:t>● Describe the ossification of long bones. </a:t>
            </a:r>
            <a:endParaRPr sz="4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omfortaa"/>
                <a:ea typeface="Comfortaa"/>
                <a:cs typeface="Comfortaa"/>
                <a:sym typeface="Comfortaa"/>
              </a:rPr>
              <a:t>● Describe the main steps for development of limbs</a:t>
            </a:r>
            <a:endParaRPr sz="4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omfortaa"/>
                <a:ea typeface="Comfortaa"/>
                <a:cs typeface="Comfortaa"/>
                <a:sym typeface="Comfortaa"/>
              </a:rPr>
              <a:t>● Differentiate muscles according to their embryological origin</a:t>
            </a:r>
            <a:endParaRPr sz="35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1d46a5c339dbfe1_8"/>
          <p:cNvSpPr txBox="1"/>
          <p:nvPr/>
        </p:nvSpPr>
        <p:spPr>
          <a:xfrm>
            <a:off x="1089182" y="896760"/>
            <a:ext cx="12295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Joints:</a:t>
            </a:r>
            <a:endParaRPr sz="5100">
              <a:solidFill>
                <a:srgbClr val="FDB48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5" name="Google Shape;265;g71d46a5c339dbfe1_8"/>
          <p:cNvSpPr txBox="1"/>
          <p:nvPr/>
        </p:nvSpPr>
        <p:spPr>
          <a:xfrm>
            <a:off x="636853" y="2204782"/>
            <a:ext cx="122955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omfortaa"/>
                <a:ea typeface="Comfortaa"/>
                <a:cs typeface="Comfortaa"/>
                <a:sym typeface="Comfortaa"/>
              </a:rPr>
              <a:t>They develop from mesoderm between bones: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6" name="Google Shape;266;g71d46a5c339dbfe1_8"/>
          <p:cNvSpPr txBox="1"/>
          <p:nvPr/>
        </p:nvSpPr>
        <p:spPr>
          <a:xfrm>
            <a:off x="768809" y="2833913"/>
            <a:ext cx="146481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A- In fibrous joints: </a:t>
            </a:r>
            <a:r>
              <a:rPr lang="en-U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mesoderm differentiates into dense fibrous connective tissue.</a:t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B- In cartilaginous joints:</a:t>
            </a:r>
            <a:r>
              <a:rPr lang="en-U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mesoderm differentiates into cartilage.</a:t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BF9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BF9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C- In synovial joints:</a:t>
            </a:r>
            <a:r>
              <a:rPr lang="en-US" sz="3000">
                <a:solidFill>
                  <a:srgbClr val="BF9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synovial cavity is formed inside mesoderm; mesoderm differentiates into synovial membrane, capsule &amp; ligaments.</a:t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67" name="Google Shape;267;g71d46a5c339dbfe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475" y="6753200"/>
            <a:ext cx="14169049" cy="329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104ad016ab6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g104ad016ab6_0_39"/>
          <p:cNvGrpSpPr/>
          <p:nvPr/>
        </p:nvGrpSpPr>
        <p:grpSpPr>
          <a:xfrm>
            <a:off x="9335099" y="2726252"/>
            <a:ext cx="3514317" cy="595244"/>
            <a:chOff x="4404545" y="3301592"/>
            <a:chExt cx="782403" cy="129272"/>
          </a:xfrm>
        </p:grpSpPr>
        <p:sp>
          <p:nvSpPr>
            <p:cNvPr id="274" name="Google Shape;274;g104ad016ab6_0_39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00">
                  <a:latin typeface="Comfortaa"/>
                  <a:ea typeface="Comfortaa"/>
                  <a:cs typeface="Comfortaa"/>
                  <a:sym typeface="Comfortaa"/>
                </a:rPr>
                <a:t>      Somatic mesoderm</a:t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75" name="Google Shape;275;g104ad016ab6_0_39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76" name="Google Shape;276;g104ad016ab6_0_39"/>
          <p:cNvGrpSpPr/>
          <p:nvPr/>
        </p:nvGrpSpPr>
        <p:grpSpPr>
          <a:xfrm>
            <a:off x="2209004" y="1521764"/>
            <a:ext cx="14507551" cy="1005276"/>
            <a:chOff x="4411970" y="2468673"/>
            <a:chExt cx="747292" cy="167429"/>
          </a:xfrm>
        </p:grpSpPr>
        <p:sp>
          <p:nvSpPr>
            <p:cNvPr id="277" name="Google Shape;277;g104ad016ab6_0_39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104ad016ab6_0_39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300">
                  <a:latin typeface="Comfortaa"/>
                  <a:ea typeface="Comfortaa"/>
                  <a:cs typeface="Comfortaa"/>
                  <a:sym typeface="Comfortaa"/>
                </a:rPr>
                <a:t>                  paraxial mesoderm is made out of units (cells) they are called ?</a:t>
              </a:r>
              <a:endParaRPr i="0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79" name="Google Shape;279;g104ad016ab6_0_39"/>
          <p:cNvSpPr txBox="1"/>
          <p:nvPr/>
        </p:nvSpPr>
        <p:spPr>
          <a:xfrm>
            <a:off x="2306265" y="1760850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Comfortaa"/>
                <a:ea typeface="Comfortaa"/>
                <a:cs typeface="Comfortaa"/>
                <a:sym typeface="Comfortaa"/>
              </a:rPr>
              <a:t>Q1</a:t>
            </a:r>
            <a:endParaRPr b="1" sz="23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80" name="Google Shape;280;g104ad016ab6_0_39"/>
          <p:cNvGrpSpPr/>
          <p:nvPr/>
        </p:nvGrpSpPr>
        <p:grpSpPr>
          <a:xfrm>
            <a:off x="2209004" y="4321832"/>
            <a:ext cx="14507551" cy="1005293"/>
            <a:chOff x="4411970" y="2468673"/>
            <a:chExt cx="747292" cy="167429"/>
          </a:xfrm>
        </p:grpSpPr>
        <p:sp>
          <p:nvSpPr>
            <p:cNvPr id="281" name="Google Shape;281;g104ad016ab6_0_39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104ad016ab6_0_39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300">
                  <a:latin typeface="Comfortaa"/>
                  <a:ea typeface="Comfortaa"/>
                  <a:cs typeface="Comfortaa"/>
                  <a:sym typeface="Comfortaa"/>
                </a:rPr>
                <a:t>                   All the following skull bones ossify by intramembranous ossification except?</a:t>
              </a:r>
              <a:endParaRPr i="0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83" name="Google Shape;283;g104ad016ab6_0_39"/>
          <p:cNvGrpSpPr/>
          <p:nvPr/>
        </p:nvGrpSpPr>
        <p:grpSpPr>
          <a:xfrm>
            <a:off x="2306578" y="2726252"/>
            <a:ext cx="3514317" cy="595244"/>
            <a:chOff x="4404545" y="3301592"/>
            <a:chExt cx="782403" cy="129272"/>
          </a:xfrm>
        </p:grpSpPr>
        <p:sp>
          <p:nvSpPr>
            <p:cNvPr id="284" name="Google Shape;284;g104ad016ab6_0_39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        </a:t>
              </a:r>
              <a:r>
                <a:rPr lang="en-US" sz="1800">
                  <a:latin typeface="Comfortaa"/>
                  <a:ea typeface="Comfortaa"/>
                  <a:cs typeface="Comfortaa"/>
                  <a:sym typeface="Comfortaa"/>
                </a:rPr>
                <a:t>Splanchnic mesoderm</a:t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85" name="Google Shape;285;g104ad016ab6_0_39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g104ad016ab6_0_39"/>
          <p:cNvGrpSpPr/>
          <p:nvPr/>
        </p:nvGrpSpPr>
        <p:grpSpPr>
          <a:xfrm>
            <a:off x="5820836" y="2726252"/>
            <a:ext cx="3514317" cy="595244"/>
            <a:chOff x="4404545" y="3301592"/>
            <a:chExt cx="782403" cy="129272"/>
          </a:xfrm>
        </p:grpSpPr>
        <p:sp>
          <p:nvSpPr>
            <p:cNvPr id="287" name="Google Shape;287;g104ad016ab6_0_39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         </a:t>
              </a:r>
              <a:r>
                <a:rPr lang="en-US" sz="1800">
                  <a:latin typeface="Comfortaa"/>
                  <a:ea typeface="Comfortaa"/>
                  <a:cs typeface="Comfortaa"/>
                  <a:sym typeface="Comfortaa"/>
                </a:rPr>
                <a:t>Somite</a:t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88" name="Google Shape;288;g104ad016ab6_0_39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g104ad016ab6_0_39"/>
          <p:cNvGrpSpPr/>
          <p:nvPr/>
        </p:nvGrpSpPr>
        <p:grpSpPr>
          <a:xfrm>
            <a:off x="12849371" y="2726252"/>
            <a:ext cx="3514317" cy="595244"/>
            <a:chOff x="4404545" y="3301592"/>
            <a:chExt cx="782403" cy="129272"/>
          </a:xfrm>
        </p:grpSpPr>
        <p:sp>
          <p:nvSpPr>
            <p:cNvPr id="290" name="Google Shape;290;g104ad016ab6_0_39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       </a:t>
              </a:r>
              <a:r>
                <a:rPr lang="en-US" sz="1800">
                  <a:latin typeface="Comfortaa"/>
                  <a:ea typeface="Comfortaa"/>
                  <a:cs typeface="Comfortaa"/>
                  <a:sym typeface="Comfortaa"/>
                </a:rPr>
                <a:t>Coelom</a:t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91" name="Google Shape;291;g104ad016ab6_0_39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g104ad016ab6_0_39"/>
          <p:cNvSpPr txBox="1"/>
          <p:nvPr/>
        </p:nvSpPr>
        <p:spPr>
          <a:xfrm>
            <a:off x="2299375" y="4440775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Q2</a:t>
            </a:r>
            <a:endParaRPr/>
          </a:p>
        </p:txBody>
      </p:sp>
      <p:sp>
        <p:nvSpPr>
          <p:cNvPr id="293" name="Google Shape;293;g104ad016ab6_0_39"/>
          <p:cNvSpPr txBox="1"/>
          <p:nvPr/>
        </p:nvSpPr>
        <p:spPr>
          <a:xfrm>
            <a:off x="5885027" y="26990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4" name="Google Shape;294;g104ad016ab6_0_39"/>
          <p:cNvGrpSpPr/>
          <p:nvPr/>
        </p:nvGrpSpPr>
        <p:grpSpPr>
          <a:xfrm>
            <a:off x="2209004" y="6879834"/>
            <a:ext cx="14507551" cy="1005293"/>
            <a:chOff x="4411970" y="2468673"/>
            <a:chExt cx="747292" cy="167429"/>
          </a:xfrm>
        </p:grpSpPr>
        <p:sp>
          <p:nvSpPr>
            <p:cNvPr id="295" name="Google Shape;295;g104ad016ab6_0_39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104ad016ab6_0_39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300">
                  <a:latin typeface="Comfortaa"/>
                  <a:ea typeface="Comfortaa"/>
                  <a:cs typeface="Comfortaa"/>
                  <a:sym typeface="Comfortaa"/>
                </a:rPr>
                <a:t>                  Which of the following gives rise to the abdomen and thorax muscles ?</a:t>
              </a:r>
              <a:endParaRPr i="0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97" name="Google Shape;297;g104ad016ab6_0_39"/>
          <p:cNvSpPr txBox="1"/>
          <p:nvPr/>
        </p:nvSpPr>
        <p:spPr>
          <a:xfrm>
            <a:off x="2299375" y="6998775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b="1" lang="en-US" sz="2300">
                <a:latin typeface="Comfortaa"/>
                <a:ea typeface="Comfortaa"/>
                <a:cs typeface="Comfortaa"/>
                <a:sym typeface="Comfortaa"/>
              </a:rPr>
              <a:t>3</a:t>
            </a:r>
            <a:endParaRPr/>
          </a:p>
        </p:txBody>
      </p:sp>
      <p:sp>
        <p:nvSpPr>
          <p:cNvPr id="298" name="Google Shape;298;g104ad016ab6_0_39"/>
          <p:cNvSpPr txBox="1"/>
          <p:nvPr/>
        </p:nvSpPr>
        <p:spPr>
          <a:xfrm>
            <a:off x="9453402" y="26990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04ad016ab6_0_39"/>
          <p:cNvSpPr txBox="1"/>
          <p:nvPr/>
        </p:nvSpPr>
        <p:spPr>
          <a:xfrm>
            <a:off x="12973850" y="26965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104ad016ab6_0_39"/>
          <p:cNvSpPr txBox="1"/>
          <p:nvPr/>
        </p:nvSpPr>
        <p:spPr>
          <a:xfrm>
            <a:off x="2316652" y="269653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1" name="Google Shape;301;g104ad016ab6_0_39"/>
          <p:cNvGrpSpPr/>
          <p:nvPr/>
        </p:nvGrpSpPr>
        <p:grpSpPr>
          <a:xfrm>
            <a:off x="9462737" y="5464227"/>
            <a:ext cx="3514317" cy="595244"/>
            <a:chOff x="4404545" y="3301592"/>
            <a:chExt cx="782403" cy="129272"/>
          </a:xfrm>
        </p:grpSpPr>
        <p:sp>
          <p:nvSpPr>
            <p:cNvPr id="302" name="Google Shape;302;g104ad016ab6_0_39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Occipital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03" name="Google Shape;303;g104ad016ab6_0_39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04" name="Google Shape;304;g104ad016ab6_0_39"/>
          <p:cNvGrpSpPr/>
          <p:nvPr/>
        </p:nvGrpSpPr>
        <p:grpSpPr>
          <a:xfrm>
            <a:off x="2434216" y="5464227"/>
            <a:ext cx="3514317" cy="595244"/>
            <a:chOff x="4404545" y="3301592"/>
            <a:chExt cx="782403" cy="129272"/>
          </a:xfrm>
        </p:grpSpPr>
        <p:sp>
          <p:nvSpPr>
            <p:cNvPr id="305" name="Google Shape;305;g104ad016ab6_0_39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      </a:t>
              </a: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Zygomatic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06" name="Google Shape;306;g104ad016ab6_0_39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g104ad016ab6_0_39"/>
          <p:cNvGrpSpPr/>
          <p:nvPr/>
        </p:nvGrpSpPr>
        <p:grpSpPr>
          <a:xfrm>
            <a:off x="5948473" y="5464227"/>
            <a:ext cx="3514317" cy="595244"/>
            <a:chOff x="4404545" y="3301592"/>
            <a:chExt cx="782403" cy="129272"/>
          </a:xfrm>
        </p:grpSpPr>
        <p:sp>
          <p:nvSpPr>
            <p:cNvPr id="308" name="Google Shape;308;g104ad016ab6_0_39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      Parietal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09" name="Google Shape;309;g104ad016ab6_0_39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g104ad016ab6_0_39"/>
          <p:cNvGrpSpPr/>
          <p:nvPr/>
        </p:nvGrpSpPr>
        <p:grpSpPr>
          <a:xfrm>
            <a:off x="12977008" y="5464227"/>
            <a:ext cx="3514317" cy="595244"/>
            <a:chOff x="4404545" y="3301592"/>
            <a:chExt cx="782403" cy="129272"/>
          </a:xfrm>
        </p:grpSpPr>
        <p:sp>
          <p:nvSpPr>
            <p:cNvPr id="311" name="Google Shape;311;g104ad016ab6_0_39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Frontal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12" name="Google Shape;312;g104ad016ab6_0_39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13" name="Google Shape;313;g104ad016ab6_0_39"/>
          <p:cNvSpPr txBox="1"/>
          <p:nvPr/>
        </p:nvSpPr>
        <p:spPr>
          <a:xfrm>
            <a:off x="6012664" y="54370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104ad016ab6_0_39"/>
          <p:cNvSpPr txBox="1"/>
          <p:nvPr/>
        </p:nvSpPr>
        <p:spPr>
          <a:xfrm>
            <a:off x="9581039" y="54370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104ad016ab6_0_39"/>
          <p:cNvSpPr txBox="1"/>
          <p:nvPr/>
        </p:nvSpPr>
        <p:spPr>
          <a:xfrm>
            <a:off x="13101488" y="54345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104ad016ab6_0_39"/>
          <p:cNvSpPr txBox="1"/>
          <p:nvPr/>
        </p:nvSpPr>
        <p:spPr>
          <a:xfrm>
            <a:off x="2444289" y="5434513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7" name="Google Shape;317;g104ad016ab6_0_39"/>
          <p:cNvGrpSpPr/>
          <p:nvPr/>
        </p:nvGrpSpPr>
        <p:grpSpPr>
          <a:xfrm>
            <a:off x="9462737" y="8040802"/>
            <a:ext cx="3514317" cy="595244"/>
            <a:chOff x="4404545" y="3301592"/>
            <a:chExt cx="782403" cy="129272"/>
          </a:xfrm>
        </p:grpSpPr>
        <p:sp>
          <p:nvSpPr>
            <p:cNvPr id="318" name="Google Shape;318;g104ad016ab6_0_39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   Migrating myoblasts</a:t>
              </a:r>
              <a:endParaRPr sz="20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g104ad016ab6_0_39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g104ad016ab6_0_39"/>
          <p:cNvGrpSpPr/>
          <p:nvPr/>
        </p:nvGrpSpPr>
        <p:grpSpPr>
          <a:xfrm>
            <a:off x="2434216" y="8040802"/>
            <a:ext cx="3514317" cy="595244"/>
            <a:chOff x="4404545" y="3301592"/>
            <a:chExt cx="782403" cy="129272"/>
          </a:xfrm>
        </p:grpSpPr>
        <p:sp>
          <p:nvSpPr>
            <p:cNvPr id="321" name="Google Shape;321;g104ad016ab6_0_39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Notochord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22" name="Google Shape;322;g104ad016ab6_0_39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g104ad016ab6_0_39"/>
          <p:cNvGrpSpPr/>
          <p:nvPr/>
        </p:nvGrpSpPr>
        <p:grpSpPr>
          <a:xfrm>
            <a:off x="5948473" y="8040802"/>
            <a:ext cx="3514317" cy="595244"/>
            <a:chOff x="4404545" y="3301592"/>
            <a:chExt cx="782403" cy="129272"/>
          </a:xfrm>
        </p:grpSpPr>
        <p:sp>
          <p:nvSpPr>
            <p:cNvPr id="324" name="Google Shape;324;g104ad016ab6_0_39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Epaxial division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25" name="Google Shape;325;g104ad016ab6_0_39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g104ad016ab6_0_39"/>
          <p:cNvGrpSpPr/>
          <p:nvPr/>
        </p:nvGrpSpPr>
        <p:grpSpPr>
          <a:xfrm>
            <a:off x="12977008" y="8040802"/>
            <a:ext cx="3514317" cy="595244"/>
            <a:chOff x="4404545" y="3301592"/>
            <a:chExt cx="782403" cy="129272"/>
          </a:xfrm>
        </p:grpSpPr>
        <p:sp>
          <p:nvSpPr>
            <p:cNvPr id="327" name="Google Shape;327;g104ad016ab6_0_39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Hypaxial division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28" name="Google Shape;328;g104ad016ab6_0_39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g104ad016ab6_0_39"/>
          <p:cNvSpPr txBox="1"/>
          <p:nvPr/>
        </p:nvSpPr>
        <p:spPr>
          <a:xfrm>
            <a:off x="6012664" y="80136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104ad016ab6_0_39"/>
          <p:cNvSpPr txBox="1"/>
          <p:nvPr/>
        </p:nvSpPr>
        <p:spPr>
          <a:xfrm>
            <a:off x="9581039" y="8013625"/>
            <a:ext cx="450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C 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104ad016ab6_0_39"/>
          <p:cNvSpPr txBox="1"/>
          <p:nvPr/>
        </p:nvSpPr>
        <p:spPr>
          <a:xfrm>
            <a:off x="13101488" y="801110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104ad016ab6_0_39"/>
          <p:cNvSpPr txBox="1"/>
          <p:nvPr/>
        </p:nvSpPr>
        <p:spPr>
          <a:xfrm>
            <a:off x="2444289" y="801108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104ad016ab6_0_39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4" name="Google Shape;334;g104ad016ab6_0_39"/>
          <p:cNvSpPr txBox="1"/>
          <p:nvPr/>
        </p:nvSpPr>
        <p:spPr>
          <a:xfrm>
            <a:off x="10960143" y="9644295"/>
            <a:ext cx="652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1-b     2-c       3-d</a:t>
            </a:r>
            <a:endParaRPr sz="200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g104ad016ab6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g104ad016ab6_0_104"/>
          <p:cNvGrpSpPr/>
          <p:nvPr/>
        </p:nvGrpSpPr>
        <p:grpSpPr>
          <a:xfrm>
            <a:off x="9335099" y="2726252"/>
            <a:ext cx="3514317" cy="595244"/>
            <a:chOff x="4404545" y="3301592"/>
            <a:chExt cx="782403" cy="129272"/>
          </a:xfrm>
        </p:grpSpPr>
        <p:sp>
          <p:nvSpPr>
            <p:cNvPr id="341" name="Google Shape;341;g104ad016ab6_0_10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Neural tube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42" name="Google Shape;342;g104ad016ab6_0_10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g104ad016ab6_0_104"/>
          <p:cNvGrpSpPr/>
          <p:nvPr/>
        </p:nvGrpSpPr>
        <p:grpSpPr>
          <a:xfrm>
            <a:off x="2209004" y="1521764"/>
            <a:ext cx="14507551" cy="1005276"/>
            <a:chOff x="4411970" y="2468673"/>
            <a:chExt cx="747292" cy="167429"/>
          </a:xfrm>
        </p:grpSpPr>
        <p:sp>
          <p:nvSpPr>
            <p:cNvPr id="344" name="Google Shape;344;g104ad016ab6_0_104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g104ad016ab6_0_104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300">
                  <a:latin typeface="Comfortaa"/>
                  <a:ea typeface="Comfortaa"/>
                  <a:cs typeface="Comfortaa"/>
                  <a:sym typeface="Comfortaa"/>
                </a:rPr>
                <a:t>                  Which of the following is forming the CNS ?</a:t>
              </a:r>
              <a:endParaRPr i="0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46" name="Google Shape;346;g104ad016ab6_0_104"/>
          <p:cNvSpPr txBox="1"/>
          <p:nvPr/>
        </p:nvSpPr>
        <p:spPr>
          <a:xfrm>
            <a:off x="2306265" y="1760850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Comfortaa"/>
                <a:ea typeface="Comfortaa"/>
                <a:cs typeface="Comfortaa"/>
                <a:sym typeface="Comfortaa"/>
              </a:rPr>
              <a:t>Q4</a:t>
            </a:r>
            <a:endParaRPr b="1" sz="23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47" name="Google Shape;347;g104ad016ab6_0_104"/>
          <p:cNvGrpSpPr/>
          <p:nvPr/>
        </p:nvGrpSpPr>
        <p:grpSpPr>
          <a:xfrm>
            <a:off x="2209004" y="4321832"/>
            <a:ext cx="14507551" cy="1005293"/>
            <a:chOff x="4411970" y="2468673"/>
            <a:chExt cx="747292" cy="167429"/>
          </a:xfrm>
        </p:grpSpPr>
        <p:sp>
          <p:nvSpPr>
            <p:cNvPr id="348" name="Google Shape;348;g104ad016ab6_0_104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g104ad016ab6_0_104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300">
                  <a:latin typeface="Comfortaa"/>
                  <a:ea typeface="Comfortaa"/>
                  <a:cs typeface="Comfortaa"/>
                  <a:sym typeface="Comfortaa"/>
                </a:rPr>
                <a:t>                  Which of the following is ossification of the diaphysis before birth ?</a:t>
              </a:r>
              <a:endParaRPr i="0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50" name="Google Shape;350;g104ad016ab6_0_104"/>
          <p:cNvGrpSpPr/>
          <p:nvPr/>
        </p:nvGrpSpPr>
        <p:grpSpPr>
          <a:xfrm>
            <a:off x="2306578" y="2726252"/>
            <a:ext cx="3514317" cy="595244"/>
            <a:chOff x="4404545" y="3301592"/>
            <a:chExt cx="782403" cy="129272"/>
          </a:xfrm>
        </p:grpSpPr>
        <p:sp>
          <p:nvSpPr>
            <p:cNvPr id="351" name="Google Shape;351;g104ad016ab6_0_10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Notochord</a:t>
              </a:r>
              <a:r>
                <a:rPr lang="en-US"/>
                <a:t> 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2" name="Google Shape;352;g104ad016ab6_0_10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g104ad016ab6_0_104"/>
          <p:cNvGrpSpPr/>
          <p:nvPr/>
        </p:nvGrpSpPr>
        <p:grpSpPr>
          <a:xfrm>
            <a:off x="5820836" y="2726252"/>
            <a:ext cx="3514317" cy="595244"/>
            <a:chOff x="4404545" y="3301592"/>
            <a:chExt cx="782403" cy="129272"/>
          </a:xfrm>
        </p:grpSpPr>
        <p:sp>
          <p:nvSpPr>
            <p:cNvPr id="354" name="Google Shape;354;g104ad016ab6_0_10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</a:t>
              </a: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Paraxial mesoderm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5" name="Google Shape;355;g104ad016ab6_0_10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g104ad016ab6_0_104"/>
          <p:cNvGrpSpPr/>
          <p:nvPr/>
        </p:nvGrpSpPr>
        <p:grpSpPr>
          <a:xfrm>
            <a:off x="12849371" y="2726252"/>
            <a:ext cx="3514317" cy="595244"/>
            <a:chOff x="4404545" y="3301592"/>
            <a:chExt cx="782403" cy="129272"/>
          </a:xfrm>
        </p:grpSpPr>
        <p:sp>
          <p:nvSpPr>
            <p:cNvPr id="357" name="Google Shape;357;g104ad016ab6_0_10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</a:t>
              </a: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Neurocranium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8" name="Google Shape;358;g104ad016ab6_0_10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Google Shape;359;g104ad016ab6_0_104"/>
          <p:cNvSpPr txBox="1"/>
          <p:nvPr/>
        </p:nvSpPr>
        <p:spPr>
          <a:xfrm>
            <a:off x="2299375" y="4440775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b="1" lang="en-US" sz="2300">
                <a:latin typeface="Comfortaa"/>
                <a:ea typeface="Comfortaa"/>
                <a:cs typeface="Comfortaa"/>
                <a:sym typeface="Comfortaa"/>
              </a:rPr>
              <a:t>5</a:t>
            </a:r>
            <a:endParaRPr/>
          </a:p>
        </p:txBody>
      </p:sp>
      <p:sp>
        <p:nvSpPr>
          <p:cNvPr id="360" name="Google Shape;360;g104ad016ab6_0_104"/>
          <p:cNvSpPr txBox="1"/>
          <p:nvPr/>
        </p:nvSpPr>
        <p:spPr>
          <a:xfrm>
            <a:off x="5885027" y="26990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1" name="Google Shape;361;g104ad016ab6_0_104"/>
          <p:cNvGrpSpPr/>
          <p:nvPr/>
        </p:nvGrpSpPr>
        <p:grpSpPr>
          <a:xfrm>
            <a:off x="2209004" y="6879834"/>
            <a:ext cx="14507551" cy="1005293"/>
            <a:chOff x="4411970" y="2468673"/>
            <a:chExt cx="747292" cy="167429"/>
          </a:xfrm>
        </p:grpSpPr>
        <p:sp>
          <p:nvSpPr>
            <p:cNvPr id="362" name="Google Shape;362;g104ad016ab6_0_104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g104ad016ab6_0_104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300">
                  <a:latin typeface="Comfortaa"/>
                  <a:ea typeface="Comfortaa"/>
                  <a:cs typeface="Comfortaa"/>
                  <a:sym typeface="Comfortaa"/>
                </a:rPr>
                <a:t>                   </a:t>
              </a:r>
              <a:r>
                <a:rPr lang="en-US" sz="2400">
                  <a:latin typeface="Comfortaa"/>
                  <a:ea typeface="Comfortaa"/>
                  <a:cs typeface="Comfortaa"/>
                  <a:sym typeface="Comfortaa"/>
                </a:rPr>
                <a:t>Which of the following is a protective case for the brain formed of a      mesoderm ?</a:t>
              </a:r>
              <a:endParaRPr i="0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64" name="Google Shape;364;g104ad016ab6_0_104"/>
          <p:cNvSpPr txBox="1"/>
          <p:nvPr/>
        </p:nvSpPr>
        <p:spPr>
          <a:xfrm>
            <a:off x="2299375" y="6998775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b="1" lang="en-US" sz="2300">
                <a:latin typeface="Comfortaa"/>
                <a:ea typeface="Comfortaa"/>
                <a:cs typeface="Comfortaa"/>
                <a:sym typeface="Comfortaa"/>
              </a:rPr>
              <a:t>6</a:t>
            </a:r>
            <a:endParaRPr/>
          </a:p>
        </p:txBody>
      </p:sp>
      <p:sp>
        <p:nvSpPr>
          <p:cNvPr id="365" name="Google Shape;365;g104ad016ab6_0_104"/>
          <p:cNvSpPr txBox="1"/>
          <p:nvPr/>
        </p:nvSpPr>
        <p:spPr>
          <a:xfrm>
            <a:off x="9453402" y="26990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104ad016ab6_0_104"/>
          <p:cNvSpPr txBox="1"/>
          <p:nvPr/>
        </p:nvSpPr>
        <p:spPr>
          <a:xfrm>
            <a:off x="12973850" y="26965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104ad016ab6_0_104"/>
          <p:cNvSpPr txBox="1"/>
          <p:nvPr/>
        </p:nvSpPr>
        <p:spPr>
          <a:xfrm>
            <a:off x="2316652" y="269653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" name="Google Shape;368;g104ad016ab6_0_104"/>
          <p:cNvGrpSpPr/>
          <p:nvPr/>
        </p:nvGrpSpPr>
        <p:grpSpPr>
          <a:xfrm>
            <a:off x="9462737" y="5464227"/>
            <a:ext cx="3514317" cy="595244"/>
            <a:chOff x="4404545" y="3301592"/>
            <a:chExt cx="782403" cy="129272"/>
          </a:xfrm>
        </p:grpSpPr>
        <p:sp>
          <p:nvSpPr>
            <p:cNvPr id="369" name="Google Shape;369;g104ad016ab6_0_10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</a:t>
              </a: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Intramembranous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0" name="Google Shape;370;g104ad016ab6_0_10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g104ad016ab6_0_104"/>
          <p:cNvGrpSpPr/>
          <p:nvPr/>
        </p:nvGrpSpPr>
        <p:grpSpPr>
          <a:xfrm>
            <a:off x="2434216" y="5464227"/>
            <a:ext cx="3514317" cy="595244"/>
            <a:chOff x="4404545" y="3301592"/>
            <a:chExt cx="782403" cy="129272"/>
          </a:xfrm>
        </p:grpSpPr>
        <p:sp>
          <p:nvSpPr>
            <p:cNvPr id="372" name="Google Shape;372;g104ad016ab6_0_10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</a:t>
              </a:r>
              <a:endParaRPr sz="1900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Secondary</a:t>
              </a:r>
              <a:endParaRPr sz="19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3" name="Google Shape;373;g104ad016ab6_0_10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g104ad016ab6_0_104"/>
          <p:cNvGrpSpPr/>
          <p:nvPr/>
        </p:nvGrpSpPr>
        <p:grpSpPr>
          <a:xfrm>
            <a:off x="5948473" y="5464227"/>
            <a:ext cx="3514317" cy="595244"/>
            <a:chOff x="4404545" y="3301592"/>
            <a:chExt cx="782403" cy="129272"/>
          </a:xfrm>
        </p:grpSpPr>
        <p:sp>
          <p:nvSpPr>
            <p:cNvPr id="375" name="Google Shape;375;g104ad016ab6_0_10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Endochondral</a:t>
              </a:r>
              <a:r>
                <a:rPr lang="en-US"/>
                <a:t> 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6" name="Google Shape;376;g104ad016ab6_0_10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g104ad016ab6_0_104"/>
          <p:cNvGrpSpPr/>
          <p:nvPr/>
        </p:nvGrpSpPr>
        <p:grpSpPr>
          <a:xfrm>
            <a:off x="12977008" y="5464227"/>
            <a:ext cx="3514317" cy="595244"/>
            <a:chOff x="4404545" y="3301592"/>
            <a:chExt cx="782403" cy="129272"/>
          </a:xfrm>
        </p:grpSpPr>
        <p:sp>
          <p:nvSpPr>
            <p:cNvPr id="378" name="Google Shape;378;g104ad016ab6_0_10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Primary</a:t>
              </a:r>
              <a:r>
                <a:rPr lang="en-US"/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g104ad016ab6_0_10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g104ad016ab6_0_104"/>
          <p:cNvSpPr txBox="1"/>
          <p:nvPr/>
        </p:nvSpPr>
        <p:spPr>
          <a:xfrm>
            <a:off x="6012664" y="54370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104ad016ab6_0_104"/>
          <p:cNvSpPr txBox="1"/>
          <p:nvPr/>
        </p:nvSpPr>
        <p:spPr>
          <a:xfrm>
            <a:off x="9581039" y="54370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104ad016ab6_0_104"/>
          <p:cNvSpPr txBox="1"/>
          <p:nvPr/>
        </p:nvSpPr>
        <p:spPr>
          <a:xfrm>
            <a:off x="13101488" y="54345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104ad016ab6_0_104"/>
          <p:cNvSpPr txBox="1"/>
          <p:nvPr/>
        </p:nvSpPr>
        <p:spPr>
          <a:xfrm>
            <a:off x="2444289" y="5434513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4" name="Google Shape;384;g104ad016ab6_0_104"/>
          <p:cNvGrpSpPr/>
          <p:nvPr/>
        </p:nvGrpSpPr>
        <p:grpSpPr>
          <a:xfrm>
            <a:off x="9462737" y="8040802"/>
            <a:ext cx="3514317" cy="595244"/>
            <a:chOff x="4404545" y="3301592"/>
            <a:chExt cx="782403" cy="129272"/>
          </a:xfrm>
        </p:grpSpPr>
        <p:sp>
          <p:nvSpPr>
            <p:cNvPr id="385" name="Google Shape;385;g104ad016ab6_0_10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</a:t>
              </a:r>
              <a:r>
                <a:rPr lang="en-US" sz="1800">
                  <a:latin typeface="Comfortaa"/>
                  <a:ea typeface="Comfortaa"/>
                  <a:cs typeface="Comfortaa"/>
                  <a:sym typeface="Comfortaa"/>
                </a:rPr>
                <a:t>Notochord</a:t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86" name="Google Shape;386;g104ad016ab6_0_10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g104ad016ab6_0_104"/>
          <p:cNvGrpSpPr/>
          <p:nvPr/>
        </p:nvGrpSpPr>
        <p:grpSpPr>
          <a:xfrm>
            <a:off x="2434216" y="8040802"/>
            <a:ext cx="3514317" cy="595244"/>
            <a:chOff x="4404545" y="3301592"/>
            <a:chExt cx="782403" cy="129272"/>
          </a:xfrm>
        </p:grpSpPr>
        <p:sp>
          <p:nvSpPr>
            <p:cNvPr id="388" name="Google Shape;388;g104ad016ab6_0_10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Sclerotome</a:t>
              </a:r>
              <a:r>
                <a:rPr lang="en-US"/>
                <a:t> 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89" name="Google Shape;389;g104ad016ab6_0_10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g104ad016ab6_0_104"/>
          <p:cNvGrpSpPr/>
          <p:nvPr/>
        </p:nvGrpSpPr>
        <p:grpSpPr>
          <a:xfrm>
            <a:off x="5948473" y="8040802"/>
            <a:ext cx="3514317" cy="595244"/>
            <a:chOff x="4404545" y="3301592"/>
            <a:chExt cx="782403" cy="129272"/>
          </a:xfrm>
        </p:grpSpPr>
        <p:sp>
          <p:nvSpPr>
            <p:cNvPr id="391" name="Google Shape;391;g104ad016ab6_0_10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</a:t>
              </a: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viscerocranium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2" name="Google Shape;392;g104ad016ab6_0_10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g104ad016ab6_0_104"/>
          <p:cNvGrpSpPr/>
          <p:nvPr/>
        </p:nvGrpSpPr>
        <p:grpSpPr>
          <a:xfrm>
            <a:off x="12977008" y="8040802"/>
            <a:ext cx="3514317" cy="595244"/>
            <a:chOff x="4404545" y="3301592"/>
            <a:chExt cx="782403" cy="129272"/>
          </a:xfrm>
        </p:grpSpPr>
        <p:sp>
          <p:nvSpPr>
            <p:cNvPr id="394" name="Google Shape;394;g104ad016ab6_0_10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</a:t>
              </a: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Neurocranium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5" name="Google Shape;395;g104ad016ab6_0_10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" name="Google Shape;396;g104ad016ab6_0_104"/>
          <p:cNvSpPr txBox="1"/>
          <p:nvPr/>
        </p:nvSpPr>
        <p:spPr>
          <a:xfrm>
            <a:off x="6012664" y="80136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104ad016ab6_0_104"/>
          <p:cNvSpPr txBox="1"/>
          <p:nvPr/>
        </p:nvSpPr>
        <p:spPr>
          <a:xfrm>
            <a:off x="9581039" y="80136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104ad016ab6_0_104"/>
          <p:cNvSpPr txBox="1"/>
          <p:nvPr/>
        </p:nvSpPr>
        <p:spPr>
          <a:xfrm>
            <a:off x="13101488" y="801110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104ad016ab6_0_104"/>
          <p:cNvSpPr txBox="1"/>
          <p:nvPr/>
        </p:nvSpPr>
        <p:spPr>
          <a:xfrm>
            <a:off x="2444289" y="801108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104ad016ab6_0_104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1" name="Google Shape;401;g104ad016ab6_0_104"/>
          <p:cNvSpPr txBox="1"/>
          <p:nvPr/>
        </p:nvSpPr>
        <p:spPr>
          <a:xfrm>
            <a:off x="10253998" y="9437825"/>
            <a:ext cx="727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4- c          5- d             6- d</a:t>
            </a:r>
            <a:endParaRPr sz="200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04ad016ab6_0_169"/>
          <p:cNvSpPr txBox="1"/>
          <p:nvPr>
            <p:ph type="title"/>
          </p:nvPr>
        </p:nvSpPr>
        <p:spPr>
          <a:xfrm>
            <a:off x="4975771" y="562805"/>
            <a:ext cx="83364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4000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950">
                <a:latin typeface="Caveat"/>
                <a:ea typeface="Caveat"/>
                <a:cs typeface="Caveat"/>
                <a:sym typeface="Caveat"/>
              </a:rPr>
              <a:t>Done by the amazing team</a:t>
            </a:r>
            <a:endParaRPr sz="695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7" name="Google Shape;407;g104ad016ab6_0_169"/>
          <p:cNvSpPr txBox="1"/>
          <p:nvPr/>
        </p:nvSpPr>
        <p:spPr>
          <a:xfrm>
            <a:off x="1511709" y="3862800"/>
            <a:ext cx="4903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Arwa Alghamdi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Deema Aljuribah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Razan Alnufaie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08" name="Google Shape;408;g104ad016ab6_0_169"/>
          <p:cNvGrpSpPr/>
          <p:nvPr/>
        </p:nvGrpSpPr>
        <p:grpSpPr>
          <a:xfrm>
            <a:off x="387915" y="9236907"/>
            <a:ext cx="1123783" cy="785323"/>
            <a:chOff x="5156931" y="2922194"/>
            <a:chExt cx="324699" cy="347611"/>
          </a:xfrm>
        </p:grpSpPr>
        <p:sp>
          <p:nvSpPr>
            <p:cNvPr id="409" name="Google Shape;409;g104ad016ab6_0_169"/>
            <p:cNvSpPr/>
            <p:nvPr/>
          </p:nvSpPr>
          <p:spPr>
            <a:xfrm>
              <a:off x="5160706" y="3072982"/>
              <a:ext cx="317149" cy="43543"/>
            </a:xfrm>
            <a:custGeom>
              <a:rect b="b" l="l" r="r" t="t"/>
              <a:pathLst>
                <a:path extrusionOk="0" h="1661" w="12098">
                  <a:moveTo>
                    <a:pt x="15" y="1"/>
                  </a:moveTo>
                  <a:lnTo>
                    <a:pt x="0" y="1661"/>
                  </a:lnTo>
                  <a:lnTo>
                    <a:pt x="12097" y="1661"/>
                  </a:lnTo>
                  <a:lnTo>
                    <a:pt x="12083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104ad016ab6_0_169"/>
            <p:cNvSpPr/>
            <p:nvPr/>
          </p:nvSpPr>
          <p:spPr>
            <a:xfrm>
              <a:off x="5258330" y="2922194"/>
              <a:ext cx="128689" cy="62261"/>
            </a:xfrm>
            <a:custGeom>
              <a:rect b="b" l="l" r="r" t="t"/>
              <a:pathLst>
                <a:path extrusionOk="0" h="2375" w="4909">
                  <a:moveTo>
                    <a:pt x="2453" y="0"/>
                  </a:moveTo>
                  <a:cubicBezTo>
                    <a:pt x="2397" y="0"/>
                    <a:pt x="2339" y="22"/>
                    <a:pt x="2296" y="65"/>
                  </a:cubicBezTo>
                  <a:lnTo>
                    <a:pt x="997" y="1364"/>
                  </a:lnTo>
                  <a:lnTo>
                    <a:pt x="1" y="2375"/>
                  </a:lnTo>
                  <a:lnTo>
                    <a:pt x="4909" y="2375"/>
                  </a:lnTo>
                  <a:lnTo>
                    <a:pt x="2599" y="65"/>
                  </a:lnTo>
                  <a:cubicBezTo>
                    <a:pt x="2563" y="22"/>
                    <a:pt x="2509" y="0"/>
                    <a:pt x="2453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104ad016ab6_0_169"/>
            <p:cNvSpPr/>
            <p:nvPr/>
          </p:nvSpPr>
          <p:spPr>
            <a:xfrm>
              <a:off x="5258330" y="2957951"/>
              <a:ext cx="128689" cy="26503"/>
            </a:xfrm>
            <a:custGeom>
              <a:rect b="b" l="l" r="r" t="t"/>
              <a:pathLst>
                <a:path extrusionOk="0" h="1011" w="4909">
                  <a:moveTo>
                    <a:pt x="997" y="0"/>
                  </a:moveTo>
                  <a:lnTo>
                    <a:pt x="1" y="1011"/>
                  </a:lnTo>
                  <a:lnTo>
                    <a:pt x="4909" y="1011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104ad016ab6_0_169"/>
            <p:cNvSpPr/>
            <p:nvPr/>
          </p:nvSpPr>
          <p:spPr>
            <a:xfrm>
              <a:off x="5180000" y="2975358"/>
              <a:ext cx="278561" cy="260761"/>
            </a:xfrm>
            <a:custGeom>
              <a:rect b="b" l="l" r="r" t="t"/>
              <a:pathLst>
                <a:path extrusionOk="0" h="9947" w="10626">
                  <a:moveTo>
                    <a:pt x="217" y="0"/>
                  </a:moveTo>
                  <a:cubicBezTo>
                    <a:pt x="102" y="0"/>
                    <a:pt x="1" y="102"/>
                    <a:pt x="1" y="217"/>
                  </a:cubicBezTo>
                  <a:lnTo>
                    <a:pt x="1" y="9946"/>
                  </a:lnTo>
                  <a:lnTo>
                    <a:pt x="10625" y="9946"/>
                  </a:lnTo>
                  <a:lnTo>
                    <a:pt x="10625" y="217"/>
                  </a:lnTo>
                  <a:cubicBezTo>
                    <a:pt x="10625" y="102"/>
                    <a:pt x="10524" y="0"/>
                    <a:pt x="104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104ad016ab6_0_169"/>
            <p:cNvSpPr/>
            <p:nvPr/>
          </p:nvSpPr>
          <p:spPr>
            <a:xfrm>
              <a:off x="5438847" y="2975358"/>
              <a:ext cx="19714" cy="260761"/>
            </a:xfrm>
            <a:custGeom>
              <a:rect b="b" l="l" r="r" t="t"/>
              <a:pathLst>
                <a:path extrusionOk="0" h="9947" w="752">
                  <a:moveTo>
                    <a:pt x="1" y="0"/>
                  </a:moveTo>
                  <a:lnTo>
                    <a:pt x="1" y="9946"/>
                  </a:lnTo>
                  <a:lnTo>
                    <a:pt x="751" y="9946"/>
                  </a:lnTo>
                  <a:lnTo>
                    <a:pt x="751" y="217"/>
                  </a:lnTo>
                  <a:cubicBezTo>
                    <a:pt x="751" y="102"/>
                    <a:pt x="650" y="0"/>
                    <a:pt x="535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104ad016ab6_0_169"/>
            <p:cNvSpPr/>
            <p:nvPr/>
          </p:nvSpPr>
          <p:spPr>
            <a:xfrm>
              <a:off x="5180000" y="3062785"/>
              <a:ext cx="278561" cy="172967"/>
            </a:xfrm>
            <a:custGeom>
              <a:rect b="b" l="l" r="r" t="t"/>
              <a:pathLst>
                <a:path extrusionOk="0" h="6598" w="10626">
                  <a:moveTo>
                    <a:pt x="1" y="0"/>
                  </a:moveTo>
                  <a:lnTo>
                    <a:pt x="1" y="6597"/>
                  </a:lnTo>
                  <a:lnTo>
                    <a:pt x="10625" y="6597"/>
                  </a:lnTo>
                  <a:lnTo>
                    <a:pt x="10625" y="0"/>
                  </a:lnTo>
                  <a:lnTo>
                    <a:pt x="5313" y="37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104ad016ab6_0_169"/>
            <p:cNvSpPr/>
            <p:nvPr/>
          </p:nvSpPr>
          <p:spPr>
            <a:xfrm>
              <a:off x="5221262" y="3114192"/>
              <a:ext cx="196953" cy="10329"/>
            </a:xfrm>
            <a:custGeom>
              <a:rect b="b" l="l" r="r" t="t"/>
              <a:pathLst>
                <a:path extrusionOk="0" h="394" w="7513">
                  <a:moveTo>
                    <a:pt x="7259" y="1"/>
                  </a:moveTo>
                  <a:cubicBezTo>
                    <a:pt x="7250" y="1"/>
                    <a:pt x="7241" y="1"/>
                    <a:pt x="7232" y="2"/>
                  </a:cubicBezTo>
                  <a:lnTo>
                    <a:pt x="246" y="2"/>
                  </a:lnTo>
                  <a:cubicBezTo>
                    <a:pt x="0" y="17"/>
                    <a:pt x="0" y="378"/>
                    <a:pt x="246" y="392"/>
                  </a:cubicBezTo>
                  <a:lnTo>
                    <a:pt x="7232" y="392"/>
                  </a:lnTo>
                  <a:cubicBezTo>
                    <a:pt x="7241" y="393"/>
                    <a:pt x="7250" y="393"/>
                    <a:pt x="7259" y="393"/>
                  </a:cubicBezTo>
                  <a:cubicBezTo>
                    <a:pt x="7512" y="393"/>
                    <a:pt x="7512" y="1"/>
                    <a:pt x="7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g104ad016ab6_0_169"/>
            <p:cNvSpPr/>
            <p:nvPr/>
          </p:nvSpPr>
          <p:spPr>
            <a:xfrm>
              <a:off x="5254031" y="3136528"/>
              <a:ext cx="129581" cy="10696"/>
            </a:xfrm>
            <a:custGeom>
              <a:rect b="b" l="l" r="r" t="t"/>
              <a:pathLst>
                <a:path extrusionOk="0" h="408" w="4943">
                  <a:moveTo>
                    <a:pt x="255" y="1"/>
                  </a:moveTo>
                  <a:cubicBezTo>
                    <a:pt x="0" y="1"/>
                    <a:pt x="0" y="407"/>
                    <a:pt x="255" y="407"/>
                  </a:cubicBezTo>
                  <a:cubicBezTo>
                    <a:pt x="263" y="407"/>
                    <a:pt x="272" y="407"/>
                    <a:pt x="280" y="406"/>
                  </a:cubicBezTo>
                  <a:lnTo>
                    <a:pt x="4698" y="406"/>
                  </a:lnTo>
                  <a:cubicBezTo>
                    <a:pt x="4943" y="377"/>
                    <a:pt x="4943" y="31"/>
                    <a:pt x="4698" y="2"/>
                  </a:cubicBezTo>
                  <a:lnTo>
                    <a:pt x="280" y="2"/>
                  </a:lnTo>
                  <a:cubicBezTo>
                    <a:pt x="272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g104ad016ab6_0_169"/>
            <p:cNvSpPr/>
            <p:nvPr/>
          </p:nvSpPr>
          <p:spPr>
            <a:xfrm>
              <a:off x="5284074" y="3159282"/>
              <a:ext cx="68893" cy="10617"/>
            </a:xfrm>
            <a:custGeom>
              <a:rect b="b" l="l" r="r" t="t"/>
              <a:pathLst>
                <a:path extrusionOk="0" h="405" w="2628">
                  <a:moveTo>
                    <a:pt x="246" y="0"/>
                  </a:moveTo>
                  <a:cubicBezTo>
                    <a:pt x="0" y="15"/>
                    <a:pt x="0" y="375"/>
                    <a:pt x="246" y="404"/>
                  </a:cubicBezTo>
                  <a:lnTo>
                    <a:pt x="2382" y="404"/>
                  </a:lnTo>
                  <a:cubicBezTo>
                    <a:pt x="2628" y="375"/>
                    <a:pt x="2628" y="15"/>
                    <a:pt x="2382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g104ad016ab6_0_169"/>
            <p:cNvSpPr/>
            <p:nvPr/>
          </p:nvSpPr>
          <p:spPr>
            <a:xfrm>
              <a:off x="5156931" y="3073009"/>
              <a:ext cx="324699" cy="196796"/>
            </a:xfrm>
            <a:custGeom>
              <a:rect b="b" l="l" r="r" t="t"/>
              <a:pathLst>
                <a:path extrusionOk="0" h="7507" w="12386">
                  <a:moveTo>
                    <a:pt x="176" y="0"/>
                  </a:moveTo>
                  <a:cubicBezTo>
                    <a:pt x="85" y="0"/>
                    <a:pt x="0" y="67"/>
                    <a:pt x="0" y="173"/>
                  </a:cubicBezTo>
                  <a:lnTo>
                    <a:pt x="0" y="7304"/>
                  </a:lnTo>
                  <a:cubicBezTo>
                    <a:pt x="0" y="7420"/>
                    <a:pt x="101" y="7506"/>
                    <a:pt x="217" y="7506"/>
                  </a:cubicBezTo>
                  <a:lnTo>
                    <a:pt x="12169" y="7506"/>
                  </a:lnTo>
                  <a:cubicBezTo>
                    <a:pt x="12285" y="7506"/>
                    <a:pt x="12386" y="7420"/>
                    <a:pt x="12386" y="7304"/>
                  </a:cubicBezTo>
                  <a:lnTo>
                    <a:pt x="12386" y="173"/>
                  </a:lnTo>
                  <a:cubicBezTo>
                    <a:pt x="12375" y="76"/>
                    <a:pt x="12291" y="3"/>
                    <a:pt x="12201" y="3"/>
                  </a:cubicBezTo>
                  <a:cubicBezTo>
                    <a:pt x="12171" y="3"/>
                    <a:pt x="12140" y="11"/>
                    <a:pt x="12111" y="29"/>
                  </a:cubicBezTo>
                  <a:lnTo>
                    <a:pt x="11722" y="303"/>
                  </a:lnTo>
                  <a:lnTo>
                    <a:pt x="6294" y="4201"/>
                  </a:lnTo>
                  <a:cubicBezTo>
                    <a:pt x="6265" y="4222"/>
                    <a:pt x="6229" y="4233"/>
                    <a:pt x="6193" y="4233"/>
                  </a:cubicBezTo>
                  <a:cubicBezTo>
                    <a:pt x="6157" y="4233"/>
                    <a:pt x="6121" y="4222"/>
                    <a:pt x="6092" y="4201"/>
                  </a:cubicBezTo>
                  <a:lnTo>
                    <a:pt x="274" y="29"/>
                  </a:lnTo>
                  <a:cubicBezTo>
                    <a:pt x="243" y="9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104ad016ab6_0_169"/>
            <p:cNvSpPr/>
            <p:nvPr/>
          </p:nvSpPr>
          <p:spPr>
            <a:xfrm>
              <a:off x="5464197" y="3072694"/>
              <a:ext cx="17433" cy="197111"/>
            </a:xfrm>
            <a:custGeom>
              <a:rect b="b" l="l" r="r" t="t"/>
              <a:pathLst>
                <a:path extrusionOk="0" h="7519" w="665">
                  <a:moveTo>
                    <a:pt x="481" y="0"/>
                  </a:moveTo>
                  <a:cubicBezTo>
                    <a:pt x="450" y="0"/>
                    <a:pt x="419" y="8"/>
                    <a:pt x="390" y="26"/>
                  </a:cubicBezTo>
                  <a:lnTo>
                    <a:pt x="1" y="301"/>
                  </a:lnTo>
                  <a:lnTo>
                    <a:pt x="1" y="7518"/>
                  </a:lnTo>
                  <a:lnTo>
                    <a:pt x="448" y="7518"/>
                  </a:lnTo>
                  <a:cubicBezTo>
                    <a:pt x="564" y="7518"/>
                    <a:pt x="665" y="7432"/>
                    <a:pt x="665" y="7316"/>
                  </a:cubicBezTo>
                  <a:lnTo>
                    <a:pt x="665" y="185"/>
                  </a:lnTo>
                  <a:cubicBezTo>
                    <a:pt x="665" y="76"/>
                    <a:pt x="575" y="0"/>
                    <a:pt x="4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104ad016ab6_0_169"/>
            <p:cNvSpPr/>
            <p:nvPr/>
          </p:nvSpPr>
          <p:spPr>
            <a:xfrm>
              <a:off x="5217461" y="3013579"/>
              <a:ext cx="32585" cy="32952"/>
            </a:xfrm>
            <a:custGeom>
              <a:rect b="b" l="l" r="r" t="t"/>
              <a:pathLst>
                <a:path extrusionOk="0" h="1257" w="1243">
                  <a:moveTo>
                    <a:pt x="188" y="0"/>
                  </a:moveTo>
                  <a:cubicBezTo>
                    <a:pt x="87" y="0"/>
                    <a:pt x="1" y="87"/>
                    <a:pt x="1" y="203"/>
                  </a:cubicBezTo>
                  <a:lnTo>
                    <a:pt x="1" y="1054"/>
                  </a:lnTo>
                  <a:cubicBezTo>
                    <a:pt x="1" y="1155"/>
                    <a:pt x="87" y="1256"/>
                    <a:pt x="188" y="1256"/>
                  </a:cubicBezTo>
                  <a:lnTo>
                    <a:pt x="1040" y="1256"/>
                  </a:lnTo>
                  <a:cubicBezTo>
                    <a:pt x="1156" y="1256"/>
                    <a:pt x="1242" y="1155"/>
                    <a:pt x="1242" y="1054"/>
                  </a:cubicBezTo>
                  <a:lnTo>
                    <a:pt x="1242" y="203"/>
                  </a:lnTo>
                  <a:cubicBezTo>
                    <a:pt x="1242" y="87"/>
                    <a:pt x="1156" y="0"/>
                    <a:pt x="1040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104ad016ab6_0_169"/>
            <p:cNvSpPr/>
            <p:nvPr/>
          </p:nvSpPr>
          <p:spPr>
            <a:xfrm>
              <a:off x="5271595" y="3008258"/>
              <a:ext cx="36491" cy="10670"/>
            </a:xfrm>
            <a:custGeom>
              <a:rect b="b" l="l" r="r" t="t"/>
              <a:pathLst>
                <a:path extrusionOk="0" h="407" w="1392">
                  <a:moveTo>
                    <a:pt x="1137" y="0"/>
                  </a:moveTo>
                  <a:cubicBezTo>
                    <a:pt x="1129" y="0"/>
                    <a:pt x="1120" y="0"/>
                    <a:pt x="1112" y="1"/>
                  </a:cubicBezTo>
                  <a:lnTo>
                    <a:pt x="245" y="1"/>
                  </a:lnTo>
                  <a:cubicBezTo>
                    <a:pt x="0" y="30"/>
                    <a:pt x="0" y="391"/>
                    <a:pt x="245" y="406"/>
                  </a:cubicBezTo>
                  <a:lnTo>
                    <a:pt x="1112" y="406"/>
                  </a:lnTo>
                  <a:cubicBezTo>
                    <a:pt x="1120" y="406"/>
                    <a:pt x="1129" y="407"/>
                    <a:pt x="1137" y="407"/>
                  </a:cubicBezTo>
                  <a:cubicBezTo>
                    <a:pt x="1392" y="407"/>
                    <a:pt x="1392" y="0"/>
                    <a:pt x="113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g104ad016ab6_0_169"/>
            <p:cNvSpPr/>
            <p:nvPr/>
          </p:nvSpPr>
          <p:spPr>
            <a:xfrm>
              <a:off x="5270206" y="3036255"/>
              <a:ext cx="113406" cy="10670"/>
            </a:xfrm>
            <a:custGeom>
              <a:rect b="b" l="l" r="r" t="t"/>
              <a:pathLst>
                <a:path extrusionOk="0" h="407" w="4326">
                  <a:moveTo>
                    <a:pt x="271" y="0"/>
                  </a:moveTo>
                  <a:cubicBezTo>
                    <a:pt x="0" y="0"/>
                    <a:pt x="5" y="406"/>
                    <a:pt x="284" y="406"/>
                  </a:cubicBezTo>
                  <a:cubicBezTo>
                    <a:pt x="289" y="406"/>
                    <a:pt x="294" y="406"/>
                    <a:pt x="298" y="406"/>
                  </a:cubicBezTo>
                  <a:lnTo>
                    <a:pt x="4081" y="406"/>
                  </a:lnTo>
                  <a:cubicBezTo>
                    <a:pt x="4326" y="377"/>
                    <a:pt x="4326" y="16"/>
                    <a:pt x="4081" y="2"/>
                  </a:cubicBezTo>
                  <a:lnTo>
                    <a:pt x="298" y="2"/>
                  </a:lnTo>
                  <a:cubicBezTo>
                    <a:pt x="289" y="1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g104ad016ab6_0_169"/>
            <p:cNvSpPr/>
            <p:nvPr/>
          </p:nvSpPr>
          <p:spPr>
            <a:xfrm>
              <a:off x="5223517" y="3080532"/>
              <a:ext cx="69915" cy="10670"/>
            </a:xfrm>
            <a:custGeom>
              <a:rect b="b" l="l" r="r" t="t"/>
              <a:pathLst>
                <a:path extrusionOk="0" h="407" w="2667">
                  <a:moveTo>
                    <a:pt x="2396" y="0"/>
                  </a:moveTo>
                  <a:cubicBezTo>
                    <a:pt x="2387" y="0"/>
                    <a:pt x="2378" y="1"/>
                    <a:pt x="2368" y="2"/>
                  </a:cubicBezTo>
                  <a:lnTo>
                    <a:pt x="246" y="2"/>
                  </a:lnTo>
                  <a:cubicBezTo>
                    <a:pt x="1" y="16"/>
                    <a:pt x="1" y="377"/>
                    <a:pt x="246" y="406"/>
                  </a:cubicBezTo>
                  <a:lnTo>
                    <a:pt x="2368" y="406"/>
                  </a:lnTo>
                  <a:cubicBezTo>
                    <a:pt x="2373" y="406"/>
                    <a:pt x="2378" y="406"/>
                    <a:pt x="2382" y="406"/>
                  </a:cubicBezTo>
                  <a:cubicBezTo>
                    <a:pt x="2662" y="406"/>
                    <a:pt x="2667" y="0"/>
                    <a:pt x="2396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g104ad016ab6_0_169"/>
            <p:cNvSpPr/>
            <p:nvPr/>
          </p:nvSpPr>
          <p:spPr>
            <a:xfrm>
              <a:off x="5183251" y="3234152"/>
              <a:ext cx="56939" cy="10696"/>
            </a:xfrm>
            <a:custGeom>
              <a:rect b="b" l="l" r="r" t="t"/>
              <a:pathLst>
                <a:path extrusionOk="0" h="408" w="2172">
                  <a:moveTo>
                    <a:pt x="255" y="1"/>
                  </a:moveTo>
                  <a:cubicBezTo>
                    <a:pt x="1" y="1"/>
                    <a:pt x="1" y="408"/>
                    <a:pt x="255" y="408"/>
                  </a:cubicBezTo>
                  <a:cubicBezTo>
                    <a:pt x="264" y="408"/>
                    <a:pt x="272" y="407"/>
                    <a:pt x="281" y="406"/>
                  </a:cubicBezTo>
                  <a:lnTo>
                    <a:pt x="1927" y="406"/>
                  </a:lnTo>
                  <a:cubicBezTo>
                    <a:pt x="2172" y="378"/>
                    <a:pt x="2172" y="31"/>
                    <a:pt x="1927" y="2"/>
                  </a:cubicBezTo>
                  <a:lnTo>
                    <a:pt x="281" y="2"/>
                  </a:lnTo>
                  <a:cubicBezTo>
                    <a:pt x="272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g104ad016ab6_0_169"/>
          <p:cNvSpPr txBox="1"/>
          <p:nvPr/>
        </p:nvSpPr>
        <p:spPr>
          <a:xfrm>
            <a:off x="1847850" y="9625934"/>
            <a:ext cx="40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anatomyteam442@gmail.com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6" name="Google Shape;426;g104ad016ab6_0_169"/>
          <p:cNvSpPr txBox="1"/>
          <p:nvPr/>
        </p:nvSpPr>
        <p:spPr>
          <a:xfrm>
            <a:off x="12321809" y="4017900"/>
            <a:ext cx="4903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Mishal Alsuwayegh</a:t>
            </a:r>
            <a:endParaRPr b="0" i="0" sz="20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Mohammed Alghamdi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7" name="Google Shape;427;g104ad016ab6_0_169"/>
          <p:cNvSpPr txBox="1"/>
          <p:nvPr/>
        </p:nvSpPr>
        <p:spPr>
          <a:xfrm>
            <a:off x="5739000" y="9601925"/>
            <a:ext cx="681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Thanks to Faisal Alomar for his design of the team logo </a:t>
            </a:r>
            <a:endParaRPr b="1" sz="1700"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8" name="Google Shape;428;g104ad016ab6_0_169"/>
          <p:cNvSpPr txBox="1"/>
          <p:nvPr/>
        </p:nvSpPr>
        <p:spPr>
          <a:xfrm>
            <a:off x="743467" y="5876700"/>
            <a:ext cx="36249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Aljazi Albabtain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Atheer Alkanhal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Arob Alasheikh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Ajwan Aljohani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Deema alqahtani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Dena Alsuhaibani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Farah alqazlan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Jana Alhazmi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Kadi aldosari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Mashael Alasmari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9" name="Google Shape;429;g104ad016ab6_0_169"/>
          <p:cNvSpPr txBox="1"/>
          <p:nvPr/>
        </p:nvSpPr>
        <p:spPr>
          <a:xfrm>
            <a:off x="2568607" y="5375909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/>
          </a:p>
        </p:txBody>
      </p:sp>
      <p:sp>
        <p:nvSpPr>
          <p:cNvPr id="430" name="Google Shape;430;g104ad016ab6_0_169"/>
          <p:cNvSpPr txBox="1"/>
          <p:nvPr/>
        </p:nvSpPr>
        <p:spPr>
          <a:xfrm>
            <a:off x="4183729" y="5870588"/>
            <a:ext cx="3000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Noura Bin hammad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Najla aldhbiban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Nouf aldalaqan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Razan alasmari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Roaa alharbi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Raghad Mohammed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Shaden albassam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Waha Almathami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Walaa AlMutawa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Yara Ameer Alalwan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1" name="Google Shape;431;g104ad016ab6_0_169"/>
          <p:cNvSpPr txBox="1"/>
          <p:nvPr/>
        </p:nvSpPr>
        <p:spPr>
          <a:xfrm>
            <a:off x="11311926" y="5779600"/>
            <a:ext cx="38574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Othman Aldraihem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Faisal Alomar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Abdullah Alturki</a:t>
            </a:r>
            <a:endParaRPr sz="2000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Othman Alabdullah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Omar Alkadhi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Abdullah Ali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Meshari Alshathri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Yazeed Alsanad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Fahd Mobaireek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Emad Almutairi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2" name="Google Shape;432;g104ad016ab6_0_169"/>
          <p:cNvSpPr txBox="1"/>
          <p:nvPr/>
        </p:nvSpPr>
        <p:spPr>
          <a:xfrm>
            <a:off x="13137057" y="5278809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/>
          </a:p>
        </p:txBody>
      </p:sp>
      <p:sp>
        <p:nvSpPr>
          <p:cNvPr id="433" name="Google Shape;433;g104ad016ab6_0_169"/>
          <p:cNvSpPr txBox="1"/>
          <p:nvPr/>
        </p:nvSpPr>
        <p:spPr>
          <a:xfrm>
            <a:off x="14752175" y="5773500"/>
            <a:ext cx="34833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Nasser Alghaith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Saad Almogren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Azzam Abdullah Alotaibi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Hassan Ali Alabdullatif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Rayan Alotaibi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Mohammed Nasser 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Mohammed Fahad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Mohammed Majed </a:t>
            </a:r>
            <a:endParaRPr sz="2000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Abdulkarim Salman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Saleh Aldeligan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4" name="Google Shape;434;g104ad016ab6_0_169"/>
          <p:cNvSpPr txBox="1"/>
          <p:nvPr/>
        </p:nvSpPr>
        <p:spPr>
          <a:xfrm>
            <a:off x="1828800" y="4300239"/>
            <a:ext cx="14630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7e2e7ec64_0_0"/>
          <p:cNvSpPr txBox="1"/>
          <p:nvPr/>
        </p:nvSpPr>
        <p:spPr>
          <a:xfrm>
            <a:off x="1762538" y="208575"/>
            <a:ext cx="12910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Second Week </a:t>
            </a:r>
            <a:endParaRPr sz="5000">
              <a:solidFill>
                <a:srgbClr val="FDB48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3" name="Google Shape;73;g107e2e7ec6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550" y="1938125"/>
            <a:ext cx="15195024" cy="77352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107e2e7ec64_0_0"/>
          <p:cNvSpPr/>
          <p:nvPr/>
        </p:nvSpPr>
        <p:spPr>
          <a:xfrm>
            <a:off x="14014626" y="394875"/>
            <a:ext cx="3870000" cy="768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In Girls’ Slides Only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58fd9c1ea_0_0"/>
          <p:cNvSpPr txBox="1"/>
          <p:nvPr/>
        </p:nvSpPr>
        <p:spPr>
          <a:xfrm>
            <a:off x="419174" y="283463"/>
            <a:ext cx="11996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Revision: </a:t>
            </a:r>
            <a:endParaRPr sz="7400">
              <a:solidFill>
                <a:srgbClr val="FDB48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0" name="Google Shape;80;g1058fd9c1e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2913"/>
            <a:ext cx="17703452" cy="80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1058fd9c1ea_0_0">
            <a:hlinkClick r:id="rId4"/>
          </p:cNvPr>
          <p:cNvSpPr/>
          <p:nvPr/>
        </p:nvSpPr>
        <p:spPr>
          <a:xfrm>
            <a:off x="15938660" y="737135"/>
            <a:ext cx="1117013" cy="779647"/>
          </a:xfrm>
          <a:custGeom>
            <a:rect b="b" l="l" r="r" t="t"/>
            <a:pathLst>
              <a:path extrusionOk="0" h="19806" w="26029">
                <a:moveTo>
                  <a:pt x="316" y="0"/>
                </a:moveTo>
                <a:cubicBezTo>
                  <a:pt x="148" y="0"/>
                  <a:pt x="1" y="147"/>
                  <a:pt x="1" y="316"/>
                </a:cubicBezTo>
                <a:lnTo>
                  <a:pt x="1" y="19490"/>
                </a:lnTo>
                <a:cubicBezTo>
                  <a:pt x="1" y="19658"/>
                  <a:pt x="148" y="19805"/>
                  <a:pt x="316" y="19805"/>
                </a:cubicBezTo>
                <a:lnTo>
                  <a:pt x="25713" y="19805"/>
                </a:lnTo>
                <a:cubicBezTo>
                  <a:pt x="25882" y="19805"/>
                  <a:pt x="26029" y="19658"/>
                  <a:pt x="26029" y="19490"/>
                </a:cubicBezTo>
                <a:lnTo>
                  <a:pt x="26029" y="316"/>
                </a:lnTo>
                <a:cubicBezTo>
                  <a:pt x="26029" y="147"/>
                  <a:pt x="25882" y="0"/>
                  <a:pt x="25713" y="0"/>
                </a:cubicBezTo>
                <a:close/>
              </a:path>
            </a:pathLst>
          </a:cu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1058fd9c1ea_0_0"/>
          <p:cNvSpPr/>
          <p:nvPr/>
        </p:nvSpPr>
        <p:spPr>
          <a:xfrm>
            <a:off x="15938660" y="1335471"/>
            <a:ext cx="1117013" cy="181312"/>
          </a:xfrm>
          <a:custGeom>
            <a:rect b="b" l="l" r="r" t="t"/>
            <a:pathLst>
              <a:path extrusionOk="0" h="4606" w="26029">
                <a:moveTo>
                  <a:pt x="1" y="1"/>
                </a:moveTo>
                <a:lnTo>
                  <a:pt x="1" y="4290"/>
                </a:lnTo>
                <a:cubicBezTo>
                  <a:pt x="1" y="4458"/>
                  <a:pt x="148" y="4605"/>
                  <a:pt x="316" y="4605"/>
                </a:cubicBezTo>
                <a:lnTo>
                  <a:pt x="25713" y="4605"/>
                </a:lnTo>
                <a:cubicBezTo>
                  <a:pt x="25882" y="4605"/>
                  <a:pt x="26029" y="4458"/>
                  <a:pt x="26029" y="4290"/>
                </a:cubicBezTo>
                <a:lnTo>
                  <a:pt x="26029" y="1"/>
                </a:lnTo>
                <a:close/>
              </a:path>
            </a:pathLst>
          </a:cu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1058fd9c1ea_0_0"/>
          <p:cNvSpPr/>
          <p:nvPr/>
        </p:nvSpPr>
        <p:spPr>
          <a:xfrm>
            <a:off x="15938660" y="1360308"/>
            <a:ext cx="1117013" cy="156473"/>
          </a:xfrm>
          <a:custGeom>
            <a:rect b="b" l="l" r="r" t="t"/>
            <a:pathLst>
              <a:path extrusionOk="0" h="3975" w="26029">
                <a:moveTo>
                  <a:pt x="1" y="1"/>
                </a:moveTo>
                <a:lnTo>
                  <a:pt x="1" y="3659"/>
                </a:lnTo>
                <a:cubicBezTo>
                  <a:pt x="1" y="3827"/>
                  <a:pt x="148" y="3974"/>
                  <a:pt x="316" y="3974"/>
                </a:cubicBezTo>
                <a:lnTo>
                  <a:pt x="25713" y="3974"/>
                </a:lnTo>
                <a:cubicBezTo>
                  <a:pt x="25882" y="3953"/>
                  <a:pt x="26029" y="3827"/>
                  <a:pt x="26029" y="3659"/>
                </a:cubicBezTo>
                <a:lnTo>
                  <a:pt x="26029" y="1"/>
                </a:lnTo>
                <a:close/>
              </a:path>
            </a:pathLst>
          </a:cu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1058fd9c1ea_0_0"/>
          <p:cNvSpPr/>
          <p:nvPr/>
        </p:nvSpPr>
        <p:spPr>
          <a:xfrm>
            <a:off x="15939563" y="737135"/>
            <a:ext cx="1116112" cy="173006"/>
          </a:xfrm>
          <a:custGeom>
            <a:rect b="b" l="l" r="r" t="t"/>
            <a:pathLst>
              <a:path extrusionOk="0" h="4395" w="26008">
                <a:moveTo>
                  <a:pt x="316" y="0"/>
                </a:moveTo>
                <a:cubicBezTo>
                  <a:pt x="127" y="0"/>
                  <a:pt x="1" y="147"/>
                  <a:pt x="1" y="316"/>
                </a:cubicBezTo>
                <a:lnTo>
                  <a:pt x="1" y="4394"/>
                </a:lnTo>
                <a:lnTo>
                  <a:pt x="26008" y="4394"/>
                </a:lnTo>
                <a:lnTo>
                  <a:pt x="26008" y="316"/>
                </a:lnTo>
                <a:cubicBezTo>
                  <a:pt x="26008" y="147"/>
                  <a:pt x="25882" y="0"/>
                  <a:pt x="25713" y="0"/>
                </a:cubicBezTo>
                <a:close/>
              </a:path>
            </a:pathLst>
          </a:cu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058fd9c1ea_0_0"/>
          <p:cNvSpPr/>
          <p:nvPr/>
        </p:nvSpPr>
        <p:spPr>
          <a:xfrm>
            <a:off x="15939563" y="737135"/>
            <a:ext cx="1117013" cy="148167"/>
          </a:xfrm>
          <a:custGeom>
            <a:rect b="b" l="l" r="r" t="t"/>
            <a:pathLst>
              <a:path extrusionOk="0" h="3764" w="26029">
                <a:moveTo>
                  <a:pt x="316" y="0"/>
                </a:moveTo>
                <a:cubicBezTo>
                  <a:pt x="127" y="0"/>
                  <a:pt x="1" y="147"/>
                  <a:pt x="1" y="316"/>
                </a:cubicBezTo>
                <a:lnTo>
                  <a:pt x="1" y="3764"/>
                </a:lnTo>
                <a:lnTo>
                  <a:pt x="26008" y="3764"/>
                </a:lnTo>
                <a:lnTo>
                  <a:pt x="26029" y="316"/>
                </a:lnTo>
                <a:cubicBezTo>
                  <a:pt x="26029" y="147"/>
                  <a:pt x="25882" y="0"/>
                  <a:pt x="25713" y="0"/>
                </a:cubicBezTo>
                <a:close/>
              </a:path>
            </a:pathLst>
          </a:cu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1058fd9c1ea_0_0"/>
          <p:cNvSpPr/>
          <p:nvPr/>
        </p:nvSpPr>
        <p:spPr>
          <a:xfrm>
            <a:off x="16014448" y="795867"/>
            <a:ext cx="45146" cy="31491"/>
          </a:xfrm>
          <a:custGeom>
            <a:rect b="b" l="l" r="r" t="t"/>
            <a:pathLst>
              <a:path extrusionOk="0" h="800" w="1052">
                <a:moveTo>
                  <a:pt x="526" y="1"/>
                </a:moveTo>
                <a:cubicBezTo>
                  <a:pt x="1" y="1"/>
                  <a:pt x="1" y="779"/>
                  <a:pt x="526" y="800"/>
                </a:cubicBezTo>
                <a:cubicBezTo>
                  <a:pt x="1052" y="779"/>
                  <a:pt x="1052" y="1"/>
                  <a:pt x="526" y="1"/>
                </a:cubicBezTo>
                <a:close/>
              </a:path>
            </a:pathLst>
          </a:cu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1058fd9c1ea_0_0"/>
          <p:cNvSpPr/>
          <p:nvPr/>
        </p:nvSpPr>
        <p:spPr>
          <a:xfrm>
            <a:off x="16077615" y="795867"/>
            <a:ext cx="45146" cy="31491"/>
          </a:xfrm>
          <a:custGeom>
            <a:rect b="b" l="l" r="r" t="t"/>
            <a:pathLst>
              <a:path extrusionOk="0" h="800" w="1052">
                <a:moveTo>
                  <a:pt x="526" y="1"/>
                </a:moveTo>
                <a:cubicBezTo>
                  <a:pt x="0" y="1"/>
                  <a:pt x="0" y="779"/>
                  <a:pt x="526" y="800"/>
                </a:cubicBezTo>
                <a:cubicBezTo>
                  <a:pt x="1052" y="779"/>
                  <a:pt x="1052" y="1"/>
                  <a:pt x="526" y="1"/>
                </a:cubicBezTo>
                <a:close/>
              </a:path>
            </a:pathLst>
          </a:cu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1058fd9c1ea_0_0"/>
          <p:cNvSpPr/>
          <p:nvPr/>
        </p:nvSpPr>
        <p:spPr>
          <a:xfrm>
            <a:off x="16139884" y="795867"/>
            <a:ext cx="45146" cy="31491"/>
          </a:xfrm>
          <a:custGeom>
            <a:rect b="b" l="l" r="r" t="t"/>
            <a:pathLst>
              <a:path extrusionOk="0" h="800" w="1052">
                <a:moveTo>
                  <a:pt x="526" y="1"/>
                </a:moveTo>
                <a:cubicBezTo>
                  <a:pt x="0" y="1"/>
                  <a:pt x="0" y="800"/>
                  <a:pt x="526" y="800"/>
                </a:cubicBezTo>
                <a:cubicBezTo>
                  <a:pt x="1051" y="800"/>
                  <a:pt x="1051" y="1"/>
                  <a:pt x="526" y="1"/>
                </a:cubicBezTo>
                <a:close/>
              </a:path>
            </a:pathLst>
          </a:cu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1058fd9c1ea_0_0"/>
          <p:cNvSpPr/>
          <p:nvPr/>
        </p:nvSpPr>
        <p:spPr>
          <a:xfrm>
            <a:off x="16756088" y="795867"/>
            <a:ext cx="232809" cy="31491"/>
          </a:xfrm>
          <a:custGeom>
            <a:rect b="b" l="l" r="r" t="t"/>
            <a:pathLst>
              <a:path extrusionOk="0" h="800" w="5425">
                <a:moveTo>
                  <a:pt x="526" y="1"/>
                </a:moveTo>
                <a:cubicBezTo>
                  <a:pt x="1" y="1"/>
                  <a:pt x="1" y="800"/>
                  <a:pt x="526" y="800"/>
                </a:cubicBezTo>
                <a:lnTo>
                  <a:pt x="4899" y="800"/>
                </a:lnTo>
                <a:cubicBezTo>
                  <a:pt x="5425" y="779"/>
                  <a:pt x="5425" y="1"/>
                  <a:pt x="4899" y="1"/>
                </a:cubicBezTo>
                <a:close/>
              </a:path>
            </a:pathLst>
          </a:cu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058fd9c1ea_0_0"/>
          <p:cNvSpPr/>
          <p:nvPr/>
        </p:nvSpPr>
        <p:spPr>
          <a:xfrm>
            <a:off x="16654126" y="795867"/>
            <a:ext cx="86687" cy="31491"/>
          </a:xfrm>
          <a:custGeom>
            <a:rect b="b" l="l" r="r" t="t"/>
            <a:pathLst>
              <a:path extrusionOk="0" h="800" w="2020">
                <a:moveTo>
                  <a:pt x="527" y="1"/>
                </a:moveTo>
                <a:cubicBezTo>
                  <a:pt x="1" y="1"/>
                  <a:pt x="1" y="800"/>
                  <a:pt x="527" y="800"/>
                </a:cubicBezTo>
                <a:lnTo>
                  <a:pt x="1494" y="800"/>
                </a:lnTo>
                <a:cubicBezTo>
                  <a:pt x="2019" y="779"/>
                  <a:pt x="2019" y="1"/>
                  <a:pt x="1494" y="1"/>
                </a:cubicBezTo>
                <a:close/>
              </a:path>
            </a:pathLst>
          </a:cu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1058fd9c1ea_0_0"/>
          <p:cNvSpPr/>
          <p:nvPr/>
        </p:nvSpPr>
        <p:spPr>
          <a:xfrm>
            <a:off x="16280600" y="977138"/>
            <a:ext cx="434034" cy="283068"/>
          </a:xfrm>
          <a:custGeom>
            <a:rect b="b" l="l" r="r" t="t"/>
            <a:pathLst>
              <a:path extrusionOk="0" h="7191" w="10114">
                <a:moveTo>
                  <a:pt x="2061" y="0"/>
                </a:moveTo>
                <a:cubicBezTo>
                  <a:pt x="926" y="0"/>
                  <a:pt x="1" y="925"/>
                  <a:pt x="1" y="2061"/>
                </a:cubicBezTo>
                <a:lnTo>
                  <a:pt x="1" y="5130"/>
                </a:lnTo>
                <a:cubicBezTo>
                  <a:pt x="1" y="6265"/>
                  <a:pt x="926" y="7191"/>
                  <a:pt x="2061" y="7191"/>
                </a:cubicBezTo>
                <a:lnTo>
                  <a:pt x="8053" y="7191"/>
                </a:lnTo>
                <a:cubicBezTo>
                  <a:pt x="9189" y="7191"/>
                  <a:pt x="10093" y="6287"/>
                  <a:pt x="10114" y="5151"/>
                </a:cubicBezTo>
                <a:lnTo>
                  <a:pt x="10114" y="2061"/>
                </a:lnTo>
                <a:cubicBezTo>
                  <a:pt x="10114" y="925"/>
                  <a:pt x="9189" y="0"/>
                  <a:pt x="8053" y="0"/>
                </a:cubicBezTo>
                <a:close/>
              </a:path>
            </a:pathLst>
          </a:cu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1058fd9c1ea_0_0"/>
          <p:cNvSpPr/>
          <p:nvPr/>
        </p:nvSpPr>
        <p:spPr>
          <a:xfrm>
            <a:off x="16280600" y="977138"/>
            <a:ext cx="434042" cy="115891"/>
          </a:xfrm>
          <a:custGeom>
            <a:rect b="b" l="l" r="r" t="t"/>
            <a:pathLst>
              <a:path extrusionOk="0" h="2944" w="10114">
                <a:moveTo>
                  <a:pt x="2061" y="0"/>
                </a:moveTo>
                <a:cubicBezTo>
                  <a:pt x="926" y="0"/>
                  <a:pt x="1" y="925"/>
                  <a:pt x="1" y="2061"/>
                </a:cubicBezTo>
                <a:lnTo>
                  <a:pt x="1" y="2944"/>
                </a:lnTo>
                <a:cubicBezTo>
                  <a:pt x="1" y="1808"/>
                  <a:pt x="926" y="883"/>
                  <a:pt x="2061" y="883"/>
                </a:cubicBezTo>
                <a:lnTo>
                  <a:pt x="8053" y="883"/>
                </a:lnTo>
                <a:cubicBezTo>
                  <a:pt x="9189" y="883"/>
                  <a:pt x="10114" y="1808"/>
                  <a:pt x="10114" y="2944"/>
                </a:cubicBezTo>
                <a:lnTo>
                  <a:pt x="10114" y="2061"/>
                </a:lnTo>
                <a:cubicBezTo>
                  <a:pt x="10114" y="925"/>
                  <a:pt x="9189" y="0"/>
                  <a:pt x="8053" y="0"/>
                </a:cubicBezTo>
                <a:close/>
              </a:path>
            </a:pathLst>
          </a:cu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058fd9c1ea_0_0">
            <a:hlinkClick r:id="rId5"/>
          </p:cNvPr>
          <p:cNvSpPr/>
          <p:nvPr/>
        </p:nvSpPr>
        <p:spPr>
          <a:xfrm>
            <a:off x="16443030" y="1066496"/>
            <a:ext cx="120031" cy="105181"/>
          </a:xfrm>
          <a:custGeom>
            <a:rect b="b" l="l" r="r" t="t"/>
            <a:pathLst>
              <a:path extrusionOk="0" h="2672" w="2797">
                <a:moveTo>
                  <a:pt x="330" y="0"/>
                </a:moveTo>
                <a:cubicBezTo>
                  <a:pt x="161" y="0"/>
                  <a:pt x="0" y="144"/>
                  <a:pt x="0" y="337"/>
                </a:cubicBezTo>
                <a:lnTo>
                  <a:pt x="0" y="2335"/>
                </a:lnTo>
                <a:cubicBezTo>
                  <a:pt x="0" y="2528"/>
                  <a:pt x="148" y="2672"/>
                  <a:pt x="322" y="2672"/>
                </a:cubicBezTo>
                <a:cubicBezTo>
                  <a:pt x="375" y="2672"/>
                  <a:pt x="430" y="2658"/>
                  <a:pt x="484" y="2629"/>
                </a:cubicBezTo>
                <a:lnTo>
                  <a:pt x="2544" y="1641"/>
                </a:lnTo>
                <a:cubicBezTo>
                  <a:pt x="2796" y="1515"/>
                  <a:pt x="2796" y="1157"/>
                  <a:pt x="2544" y="1031"/>
                </a:cubicBezTo>
                <a:lnTo>
                  <a:pt x="484" y="43"/>
                </a:lnTo>
                <a:cubicBezTo>
                  <a:pt x="435" y="13"/>
                  <a:pt x="382" y="0"/>
                  <a:pt x="330" y="0"/>
                </a:cubicBezTo>
                <a:close/>
              </a:path>
            </a:pathLst>
          </a:cu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1058fd9c1ea_0_0"/>
          <p:cNvSpPr/>
          <p:nvPr/>
        </p:nvSpPr>
        <p:spPr>
          <a:xfrm>
            <a:off x="16040625" y="1419039"/>
            <a:ext cx="461070" cy="30704"/>
          </a:xfrm>
          <a:custGeom>
            <a:rect b="b" l="l" r="r" t="t"/>
            <a:pathLst>
              <a:path extrusionOk="0" h="780" w="10744">
                <a:moveTo>
                  <a:pt x="506" y="1"/>
                </a:moveTo>
                <a:cubicBezTo>
                  <a:pt x="0" y="1"/>
                  <a:pt x="7" y="779"/>
                  <a:pt x="526" y="779"/>
                </a:cubicBezTo>
                <a:lnTo>
                  <a:pt x="10218" y="779"/>
                </a:lnTo>
                <a:cubicBezTo>
                  <a:pt x="10744" y="779"/>
                  <a:pt x="10744" y="1"/>
                  <a:pt x="10218" y="1"/>
                </a:cubicBezTo>
                <a:lnTo>
                  <a:pt x="526" y="1"/>
                </a:lnTo>
                <a:cubicBezTo>
                  <a:pt x="519" y="1"/>
                  <a:pt x="512" y="1"/>
                  <a:pt x="506" y="1"/>
                </a:cubicBezTo>
                <a:close/>
              </a:path>
            </a:pathLst>
          </a:cu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058fd9c1ea_0_0"/>
          <p:cNvSpPr/>
          <p:nvPr/>
        </p:nvSpPr>
        <p:spPr>
          <a:xfrm>
            <a:off x="16830073" y="1417425"/>
            <a:ext cx="132691" cy="31491"/>
          </a:xfrm>
          <a:custGeom>
            <a:rect b="b" l="l" r="r" t="t"/>
            <a:pathLst>
              <a:path extrusionOk="0" h="800" w="3092">
                <a:moveTo>
                  <a:pt x="526" y="0"/>
                </a:moveTo>
                <a:cubicBezTo>
                  <a:pt x="1" y="0"/>
                  <a:pt x="1" y="799"/>
                  <a:pt x="526" y="799"/>
                </a:cubicBezTo>
                <a:lnTo>
                  <a:pt x="2566" y="799"/>
                </a:lnTo>
                <a:cubicBezTo>
                  <a:pt x="3091" y="799"/>
                  <a:pt x="3091" y="0"/>
                  <a:pt x="2566" y="0"/>
                </a:cubicBezTo>
                <a:close/>
              </a:path>
            </a:pathLst>
          </a:cu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058fd9c1ea_0_0"/>
          <p:cNvSpPr txBox="1"/>
          <p:nvPr/>
        </p:nvSpPr>
        <p:spPr>
          <a:xfrm>
            <a:off x="15035600" y="1775775"/>
            <a:ext cx="29961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Very useful video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لازم تكون فاهم الطبقات عشان تفهم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الدرس</a:t>
            </a:r>
            <a:endParaRPr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e41fa66e32c62_1"/>
          <p:cNvSpPr/>
          <p:nvPr/>
        </p:nvSpPr>
        <p:spPr>
          <a:xfrm>
            <a:off x="16830073" y="1417425"/>
            <a:ext cx="132693" cy="31492"/>
          </a:xfrm>
          <a:custGeom>
            <a:rect b="b" l="l" r="r" t="t"/>
            <a:pathLst>
              <a:path extrusionOk="0" h="800" w="3092">
                <a:moveTo>
                  <a:pt x="526" y="0"/>
                </a:moveTo>
                <a:cubicBezTo>
                  <a:pt x="1" y="0"/>
                  <a:pt x="1" y="799"/>
                  <a:pt x="526" y="799"/>
                </a:cubicBezTo>
                <a:lnTo>
                  <a:pt x="2566" y="799"/>
                </a:lnTo>
                <a:cubicBezTo>
                  <a:pt x="3091" y="799"/>
                  <a:pt x="3091" y="0"/>
                  <a:pt x="2566" y="0"/>
                </a:cubicBezTo>
                <a:close/>
              </a:path>
            </a:pathLst>
          </a:cu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g11e41fa66e32c62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4671" y="0"/>
            <a:ext cx="7018736" cy="998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11e41fa66e32c62_1"/>
          <p:cNvSpPr txBox="1"/>
          <p:nvPr/>
        </p:nvSpPr>
        <p:spPr>
          <a:xfrm>
            <a:off x="188629" y="1851007"/>
            <a:ext cx="14218200" cy="6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latin typeface="Comfortaa"/>
                <a:ea typeface="Comfortaa"/>
                <a:cs typeface="Comfortaa"/>
                <a:sym typeface="Comfortaa"/>
              </a:rPr>
              <a:t>Three Germ Layers: </a:t>
            </a:r>
            <a:endParaRPr b="1" sz="3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1- Ectoderm 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2- Mesoderm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3- Endoderm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Char char="-"/>
            </a:pPr>
            <a:r>
              <a:rPr b="1" lang="en-US" sz="3000" u="sng">
                <a:latin typeface="Comfortaa"/>
                <a:ea typeface="Comfortaa"/>
                <a:cs typeface="Comfortaa"/>
                <a:sym typeface="Comfortaa"/>
              </a:rPr>
              <a:t>Notochord</a:t>
            </a:r>
            <a:r>
              <a:rPr b="1" lang="en-US" sz="30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US" sz="3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stimulates</a:t>
            </a: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 neural tube formation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 which in turn </a:t>
            </a:r>
            <a:r>
              <a:rPr b="1" lang="en-US" sz="3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stimulates</a:t>
            </a: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 development of the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 vertebral column 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Comfortaa"/>
                <a:ea typeface="Comfortaa"/>
                <a:cs typeface="Comfortaa"/>
                <a:sym typeface="Comfortaa"/>
              </a:rPr>
              <a:t> - </a:t>
            </a:r>
            <a:r>
              <a:rPr b="1" lang="en-US" sz="3000">
                <a:latin typeface="Comfortaa"/>
                <a:ea typeface="Comfortaa"/>
                <a:cs typeface="Comfortaa"/>
                <a:sym typeface="Comfortaa"/>
              </a:rPr>
              <a:t>Neural tube </a:t>
            </a:r>
            <a:r>
              <a:rPr lang="en-US" sz="2600">
                <a:latin typeface="Comfortaa"/>
                <a:ea typeface="Comfortaa"/>
                <a:cs typeface="Comfortaa"/>
                <a:sym typeface="Comfortaa"/>
              </a:rPr>
              <a:t>is a derivative of the </a:t>
            </a:r>
            <a:r>
              <a:rPr b="1" lang="en-US" sz="26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ectoderm</a:t>
            </a:r>
            <a:r>
              <a:rPr lang="en-US" sz="26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g11e41fa66e32c62_1"/>
          <p:cNvSpPr/>
          <p:nvPr/>
        </p:nvSpPr>
        <p:spPr>
          <a:xfrm>
            <a:off x="6488150" y="451350"/>
            <a:ext cx="4537200" cy="795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In Girls’ Slides Only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1058fd9c1ea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18135601" cy="100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58fd9c1ea_1_13"/>
          <p:cNvSpPr txBox="1"/>
          <p:nvPr/>
        </p:nvSpPr>
        <p:spPr>
          <a:xfrm>
            <a:off x="723750" y="309375"/>
            <a:ext cx="14038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Intraembryonic Mesoderm</a:t>
            </a:r>
            <a:endParaRPr sz="6800">
              <a:solidFill>
                <a:srgbClr val="FDB48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g1058fd9c1ea_1_13"/>
          <p:cNvSpPr txBox="1"/>
          <p:nvPr/>
        </p:nvSpPr>
        <p:spPr>
          <a:xfrm>
            <a:off x="723750" y="1424425"/>
            <a:ext cx="12955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omfortaa"/>
                <a:ea typeface="Comfortaa"/>
                <a:cs typeface="Comfortaa"/>
                <a:sym typeface="Comfortaa"/>
              </a:rPr>
              <a:t>Proliferates between the ectoderm &amp; endoderm except in the central axis of the embryo where notochord is found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1058fd9c1ea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975" y="2594125"/>
            <a:ext cx="13226149" cy="46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1058fd9c1ea_1_13"/>
          <p:cNvSpPr txBox="1"/>
          <p:nvPr/>
        </p:nvSpPr>
        <p:spPr>
          <a:xfrm>
            <a:off x="6756700" y="2884700"/>
            <a:ext cx="3828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Comfortaa"/>
                <a:ea typeface="Comfortaa"/>
                <a:cs typeface="Comfortaa"/>
                <a:sym typeface="Comfortaa"/>
              </a:rPr>
              <a:t>Differentiates into 3 parts</a:t>
            </a:r>
            <a:endParaRPr sz="4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" name="Google Shape;118;g1058fd9c1ea_1_13"/>
          <p:cNvSpPr txBox="1"/>
          <p:nvPr/>
        </p:nvSpPr>
        <p:spPr>
          <a:xfrm>
            <a:off x="2825150" y="5928225"/>
            <a:ext cx="3545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omfortaa"/>
                <a:ea typeface="Comfortaa"/>
                <a:cs typeface="Comfortaa"/>
                <a:sym typeface="Comfortaa"/>
              </a:rPr>
              <a:t>Paraxial mesoderm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058fd9c1ea_1_13"/>
          <p:cNvSpPr txBox="1"/>
          <p:nvPr/>
        </p:nvSpPr>
        <p:spPr>
          <a:xfrm>
            <a:off x="2586800" y="8121300"/>
            <a:ext cx="40221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omfortaa"/>
                <a:ea typeface="Comfortaa"/>
                <a:cs typeface="Comfortaa"/>
                <a:sym typeface="Comfortaa"/>
              </a:rPr>
              <a:t>- On each side of the notochord.</a:t>
            </a:r>
            <a:endParaRPr sz="2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omfortaa"/>
                <a:ea typeface="Comfortaa"/>
                <a:cs typeface="Comfortaa"/>
                <a:sym typeface="Comfortaa"/>
              </a:rPr>
              <a:t> - Divides into units (Somites)</a:t>
            </a:r>
            <a:endParaRPr sz="2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" name="Google Shape;120;g1058fd9c1ea_1_13"/>
          <p:cNvSpPr/>
          <p:nvPr/>
        </p:nvSpPr>
        <p:spPr>
          <a:xfrm>
            <a:off x="4359000" y="7270500"/>
            <a:ext cx="38700" cy="850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1058fd9c1ea_1_13"/>
          <p:cNvSpPr/>
          <p:nvPr/>
        </p:nvSpPr>
        <p:spPr>
          <a:xfrm>
            <a:off x="8975950" y="7270500"/>
            <a:ext cx="38700" cy="850800"/>
          </a:xfrm>
          <a:prstGeom prst="downArrow">
            <a:avLst>
              <a:gd fmla="val 0" name="adj1"/>
              <a:gd fmla="val 0" name="adj2"/>
            </a:avLst>
          </a:prstGeom>
          <a:solidFill>
            <a:srgbClr val="B7B7B7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1058fd9c1ea_1_13"/>
          <p:cNvSpPr txBox="1"/>
          <p:nvPr/>
        </p:nvSpPr>
        <p:spPr>
          <a:xfrm>
            <a:off x="6930750" y="7901625"/>
            <a:ext cx="4659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439 note: Named for its intermediate position between the paraxial into 3 parts and lateral plate mesoderm</a:t>
            </a:r>
            <a:endParaRPr sz="28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" name="Google Shape;123;g1058fd9c1ea_1_13"/>
          <p:cNvSpPr txBox="1"/>
          <p:nvPr/>
        </p:nvSpPr>
        <p:spPr>
          <a:xfrm>
            <a:off x="11381700" y="7270500"/>
            <a:ext cx="6906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omfortaa"/>
                <a:ea typeface="Comfortaa"/>
                <a:cs typeface="Comfortaa"/>
                <a:sym typeface="Comfortaa"/>
              </a:rPr>
              <a:t>Divided by an intraembryonic coelom into: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omfortaa"/>
                <a:ea typeface="Comfortaa"/>
                <a:cs typeface="Comfortaa"/>
                <a:sym typeface="Comfortaa"/>
              </a:rPr>
              <a:t> 1- Somatic mesoderm (between ectoderm &amp; coelom). 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omfortaa"/>
                <a:ea typeface="Comfortaa"/>
                <a:cs typeface="Comfortaa"/>
                <a:sym typeface="Comfortaa"/>
              </a:rPr>
              <a:t>2- Splanchnic mesoderm (between endoderm &amp; coelom</a:t>
            </a:r>
            <a:r>
              <a:rPr lang="en-US" sz="1100">
                <a:latin typeface="Comfortaa"/>
                <a:ea typeface="Comfortaa"/>
                <a:cs typeface="Comfortaa"/>
                <a:sym typeface="Comfortaa"/>
              </a:rPr>
              <a:t>).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g1058fd9c1ea_1_13"/>
          <p:cNvSpPr txBox="1"/>
          <p:nvPr/>
        </p:nvSpPr>
        <p:spPr>
          <a:xfrm>
            <a:off x="7757800" y="5958975"/>
            <a:ext cx="2475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Intermediate mesoderm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g1058fd9c1ea_1_13"/>
          <p:cNvSpPr txBox="1"/>
          <p:nvPr/>
        </p:nvSpPr>
        <p:spPr>
          <a:xfrm>
            <a:off x="12335900" y="5974425"/>
            <a:ext cx="227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lateral mesoderm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7e2e7ec64_0_5"/>
          <p:cNvSpPr txBox="1"/>
          <p:nvPr/>
        </p:nvSpPr>
        <p:spPr>
          <a:xfrm>
            <a:off x="1184150" y="954150"/>
            <a:ext cx="11569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rPr>
              <a:t>Specialization of Mesoderm </a:t>
            </a:r>
            <a:endParaRPr sz="5100">
              <a:solidFill>
                <a:srgbClr val="FDB48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g107e2e7ec64_0_5"/>
          <p:cNvSpPr txBox="1"/>
          <p:nvPr/>
        </p:nvSpPr>
        <p:spPr>
          <a:xfrm>
            <a:off x="975550" y="2350975"/>
            <a:ext cx="11748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latin typeface="Comfortaa"/>
                <a:ea typeface="Comfortaa"/>
                <a:cs typeface="Comfortaa"/>
                <a:sym typeface="Comfortaa"/>
              </a:rPr>
              <a:t>• Appearance of the notochord (first sign)</a:t>
            </a:r>
            <a:endParaRPr sz="4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g107e2e7ec64_0_5"/>
          <p:cNvSpPr txBox="1"/>
          <p:nvPr/>
        </p:nvSpPr>
        <p:spPr>
          <a:xfrm>
            <a:off x="1451250" y="3593900"/>
            <a:ext cx="9362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omfortaa"/>
                <a:ea typeface="Comfortaa"/>
                <a:cs typeface="Comfortaa"/>
                <a:sym typeface="Comfortaa"/>
              </a:rPr>
              <a:t>• Three collections of the mesoderm appear lateral to the notochord</a:t>
            </a:r>
            <a:endParaRPr sz="3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g107e2e7ec64_0_5"/>
          <p:cNvSpPr txBox="1"/>
          <p:nvPr/>
        </p:nvSpPr>
        <p:spPr>
          <a:xfrm>
            <a:off x="1577350" y="5750300"/>
            <a:ext cx="8527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3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Somites</a:t>
            </a: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3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Intermediate</a:t>
            </a: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 mesoderm 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-Double sheets of </a:t>
            </a:r>
            <a:r>
              <a:rPr lang="en-US" sz="3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lateral plate mesoderm</a:t>
            </a:r>
            <a:endParaRPr sz="30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4" name="Google Shape;134;g107e2e7ec64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6125" y="3260725"/>
            <a:ext cx="7153324" cy="687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07e2e7ec64_0_5"/>
          <p:cNvSpPr txBox="1"/>
          <p:nvPr/>
        </p:nvSpPr>
        <p:spPr>
          <a:xfrm>
            <a:off x="12306075" y="6738725"/>
            <a:ext cx="1467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07e2e7ec64_0_5"/>
          <p:cNvSpPr/>
          <p:nvPr/>
        </p:nvSpPr>
        <p:spPr>
          <a:xfrm>
            <a:off x="14014626" y="394875"/>
            <a:ext cx="3870000" cy="768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In Girls’ Slides Only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1058fd9c1ea_1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00" y="387625"/>
            <a:ext cx="17472975" cy="921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1058fd9c1ea_1_45"/>
          <p:cNvSpPr txBox="1"/>
          <p:nvPr/>
        </p:nvSpPr>
        <p:spPr>
          <a:xfrm>
            <a:off x="2824125" y="2564300"/>
            <a:ext cx="3101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Comfortaa"/>
                <a:ea typeface="Comfortaa"/>
                <a:cs typeface="Comfortaa"/>
                <a:sym typeface="Comfortaa"/>
              </a:rPr>
              <a:t>Dermatome</a:t>
            </a:r>
            <a:endParaRPr sz="3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3" name="Google Shape;143;g1058fd9c1ea_1_45"/>
          <p:cNvSpPr txBox="1"/>
          <p:nvPr/>
        </p:nvSpPr>
        <p:spPr>
          <a:xfrm>
            <a:off x="2824125" y="4055175"/>
            <a:ext cx="280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Sclerotome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4" name="Google Shape;144;g1058fd9c1ea_1_45"/>
          <p:cNvSpPr txBox="1"/>
          <p:nvPr/>
        </p:nvSpPr>
        <p:spPr>
          <a:xfrm>
            <a:off x="8817425" y="4070625"/>
            <a:ext cx="715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omfortaa"/>
                <a:ea typeface="Comfortaa"/>
                <a:cs typeface="Comfortaa"/>
                <a:sym typeface="Comfortaa"/>
              </a:rPr>
              <a:t>Vertebral column, ribs &amp; sternum 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5" name="Google Shape;145;g1058fd9c1ea_1_45"/>
          <p:cNvSpPr txBox="1"/>
          <p:nvPr/>
        </p:nvSpPr>
        <p:spPr>
          <a:xfrm>
            <a:off x="2748900" y="6929175"/>
            <a:ext cx="2623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omfortaa"/>
                <a:ea typeface="Comfortaa"/>
                <a:cs typeface="Comfortaa"/>
                <a:sym typeface="Comfortaa"/>
              </a:rPr>
              <a:t>Myotome</a:t>
            </a:r>
            <a:endParaRPr sz="2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g1058fd9c1ea_1_45"/>
          <p:cNvSpPr txBox="1"/>
          <p:nvPr/>
        </p:nvSpPr>
        <p:spPr>
          <a:xfrm>
            <a:off x="7117825" y="5396925"/>
            <a:ext cx="10316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Hypaxial division: muscles of body wall (abdominal wall, pelvic wall, thoracic wall, etc..)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7" name="Google Shape;147;g1058fd9c1ea_1_45"/>
          <p:cNvSpPr txBox="1"/>
          <p:nvPr/>
        </p:nvSpPr>
        <p:spPr>
          <a:xfrm>
            <a:off x="7117825" y="6798375"/>
            <a:ext cx="10316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omfortaa"/>
                <a:ea typeface="Comfortaa"/>
                <a:cs typeface="Comfortaa"/>
                <a:sym typeface="Comfortaa"/>
              </a:rPr>
              <a:t>Myoblasts migrate into limbs: Limb muscles (to form the flexor and extensor muscles of the limbs) in both the upper and lower limb.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8" name="Google Shape;148;g1058fd9c1ea_1_45"/>
          <p:cNvSpPr txBox="1"/>
          <p:nvPr/>
        </p:nvSpPr>
        <p:spPr>
          <a:xfrm>
            <a:off x="7117825" y="8138325"/>
            <a:ext cx="9988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Epaxial division: Muscles of back (Extensors of vertebral column &amp; muscles of the neck)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9" name="Google Shape;149;g1058fd9c1ea_1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2525" y="6875"/>
            <a:ext cx="7745476" cy="195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058fd9c1ea_1_45"/>
          <p:cNvSpPr txBox="1"/>
          <p:nvPr/>
        </p:nvSpPr>
        <p:spPr>
          <a:xfrm>
            <a:off x="6839850" y="2389250"/>
            <a:ext cx="104229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Forms the dermis of the skin on the dorsal part of the body </a:t>
            </a:r>
            <a:endParaRPr sz="2700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51" name="Google Shape;151;g1058fd9c1ea_1_45"/>
          <p:cNvCxnSpPr>
            <a:stCxn id="142" idx="3"/>
            <a:endCxn id="150" idx="1"/>
          </p:cNvCxnSpPr>
          <p:nvPr/>
        </p:nvCxnSpPr>
        <p:spPr>
          <a:xfrm>
            <a:off x="5925225" y="2895200"/>
            <a:ext cx="91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2021-11-18T04:04:26Z</dcterms:created>
  <dc:creator>Deema 2002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2021-11-15T00:00:00Z</vt:filetime>
  </property>
  <property fmtid="{D5CDD505-2E9C-101B-9397-08002B2CF9AE}" pid="3" name="Creator">
    <vt:lpwstr>Canva</vt:lpwstr>
  </property>
  <property fmtid="{D5CDD505-2E9C-101B-9397-08002B2CF9AE}" pid="4" name="LastSaved">
    <vt:filetime>2021-11-18T00:00:00Z</vt:filetime>
  </property>
</Properties>
</file>