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Lato"/>
      <p:regular r:id="rId34"/>
      <p:bold r:id="rId35"/>
      <p:italic r:id="rId36"/>
      <p:boldItalic r:id="rId37"/>
    </p:embeddedFont>
    <p:embeddedFont>
      <p:font typeface="Fjalla One"/>
      <p:regular r:id="rId38"/>
    </p:embeddedFont>
    <p:embeddedFont>
      <p:font typeface="PT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52F3BD-A9DB-45BB-AE68-65572A8BFDC2}">
  <a:tblStyle styleId="{0352F3BD-A9DB-45BB-AE68-65572A8BFD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-bold.fntdata"/><Relationship Id="rId20" Type="http://schemas.openxmlformats.org/officeDocument/2006/relationships/slide" Target="slides/slide15.xml"/><Relationship Id="rId42" Type="http://schemas.openxmlformats.org/officeDocument/2006/relationships/font" Target="fonts/PTSans-boldItalic.fntdata"/><Relationship Id="rId41" Type="http://schemas.openxmlformats.org/officeDocument/2006/relationships/font" Target="fonts/PT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Lato-bold.fntdata"/><Relationship Id="rId12" Type="http://schemas.openxmlformats.org/officeDocument/2006/relationships/slide" Target="slides/slide7.xml"/><Relationship Id="rId34" Type="http://schemas.openxmlformats.org/officeDocument/2006/relationships/font" Target="fonts/Lato-regular.fntdata"/><Relationship Id="rId15" Type="http://schemas.openxmlformats.org/officeDocument/2006/relationships/slide" Target="slides/slide10.xml"/><Relationship Id="rId37" Type="http://schemas.openxmlformats.org/officeDocument/2006/relationships/font" Target="fonts/Lato-boldItalic.fntdata"/><Relationship Id="rId14" Type="http://schemas.openxmlformats.org/officeDocument/2006/relationships/slide" Target="slides/slide9.xml"/><Relationship Id="rId36" Type="http://schemas.openxmlformats.org/officeDocument/2006/relationships/font" Target="fonts/Lato-italic.fntdata"/><Relationship Id="rId17" Type="http://schemas.openxmlformats.org/officeDocument/2006/relationships/slide" Target="slides/slide12.xml"/><Relationship Id="rId39" Type="http://schemas.openxmlformats.org/officeDocument/2006/relationships/font" Target="fonts/PTSans-regular.fntdata"/><Relationship Id="rId16" Type="http://schemas.openxmlformats.org/officeDocument/2006/relationships/slide" Target="slides/slide11.xml"/><Relationship Id="rId38" Type="http://schemas.openxmlformats.org/officeDocument/2006/relationships/font" Target="fonts/FjallaOn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2e6494db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02e6494db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2e6494db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02e6494db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070bc7deb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070bc7deb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cfb5f73c61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cfb5f73c6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2e6494dbd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02e6494dbd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2e6494dbd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02e6494dbd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03cc0695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03cc0695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03cc06956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03cc06956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3cc06956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3cc06956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05cd7cc40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05cd7cc40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faaea58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cfaaea58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05cd7cc40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05cd7cc40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05d07e4492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05d07e449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05d07e4492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05d07e4492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cfb5f73c6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cfb5f73c6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5d07e4492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05d07e4492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05d07e4492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105d07e4492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5d07e449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05d07e449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4cdd8bb1cad216c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4cdd8bb1cad216c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4d57ea851e4eb9a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4d57ea851e4eb9a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2e6494d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2e6494d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faaea580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faaea580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cfaaea580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cfaaea580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6a846bb7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06a846bb7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6a846bb7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6a846bb7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6a846bb7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06a846bb7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faaea5802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cfaaea5802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056531" y="1188113"/>
            <a:ext cx="5031000" cy="25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5200">
                <a:solidFill>
                  <a:srgbClr val="19191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056475" y="3799788"/>
            <a:ext cx="5031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-1028425" y="-337265"/>
            <a:ext cx="3877361" cy="1938199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010232" y="4359938"/>
            <a:ext cx="3009008" cy="1504130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-1833870" y="1700000"/>
            <a:ext cx="3220942" cy="1610071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028425" y="-608876"/>
            <a:ext cx="3877361" cy="1938199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6588728" y="2004211"/>
            <a:ext cx="4841837" cy="2420317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6927898" y="2004211"/>
            <a:ext cx="4841837" cy="2420317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458000" y="4115506"/>
            <a:ext cx="2165000" cy="1265125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10800000">
            <a:off x="7200960" y="-337237"/>
            <a:ext cx="2610341" cy="1525361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hasCustomPrompt="1" type="title"/>
          </p:nvPr>
        </p:nvSpPr>
        <p:spPr>
          <a:xfrm>
            <a:off x="1541250" y="1387300"/>
            <a:ext cx="6061500" cy="18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1541250" y="3259075"/>
            <a:ext cx="60615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0" name="Google Shape;70;p11"/>
          <p:cNvSpPr/>
          <p:nvPr/>
        </p:nvSpPr>
        <p:spPr>
          <a:xfrm rot="-5400000">
            <a:off x="-752655" y="1933966"/>
            <a:ext cx="2551785" cy="127557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/>
          <p:nvPr/>
        </p:nvSpPr>
        <p:spPr>
          <a:xfrm rot="-5400000">
            <a:off x="-570387" y="2059706"/>
            <a:ext cx="2048701" cy="102409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/>
          <p:nvPr/>
        </p:nvSpPr>
        <p:spPr>
          <a:xfrm flipH="1" rot="5400000">
            <a:off x="7344870" y="1933966"/>
            <a:ext cx="2551785" cy="127557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1"/>
          <p:cNvSpPr/>
          <p:nvPr/>
        </p:nvSpPr>
        <p:spPr>
          <a:xfrm flipH="1" rot="5400000">
            <a:off x="7665686" y="2059706"/>
            <a:ext cx="2048701" cy="102409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 rot="5400000">
            <a:off x="7660126" y="219331"/>
            <a:ext cx="2048701" cy="102409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-661388" y="-208158"/>
            <a:ext cx="2305570" cy="1152499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2" type="title"/>
          </p:nvPr>
        </p:nvSpPr>
        <p:spPr>
          <a:xfrm>
            <a:off x="720000" y="1937650"/>
            <a:ext cx="2305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720000" y="2358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3" type="title"/>
          </p:nvPr>
        </p:nvSpPr>
        <p:spPr>
          <a:xfrm>
            <a:off x="3419271" y="1937650"/>
            <a:ext cx="2305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2" name="Google Shape;82;p13"/>
          <p:cNvSpPr txBox="1"/>
          <p:nvPr>
            <p:ph idx="4" type="subTitle"/>
          </p:nvPr>
        </p:nvSpPr>
        <p:spPr>
          <a:xfrm>
            <a:off x="3419271" y="2358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5" type="title"/>
          </p:nvPr>
        </p:nvSpPr>
        <p:spPr>
          <a:xfrm>
            <a:off x="720000" y="3639300"/>
            <a:ext cx="2305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4" name="Google Shape;84;p13"/>
          <p:cNvSpPr txBox="1"/>
          <p:nvPr>
            <p:ph idx="6" type="subTitle"/>
          </p:nvPr>
        </p:nvSpPr>
        <p:spPr>
          <a:xfrm>
            <a:off x="720000" y="40599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7" type="title"/>
          </p:nvPr>
        </p:nvSpPr>
        <p:spPr>
          <a:xfrm>
            <a:off x="3419271" y="3639300"/>
            <a:ext cx="2305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6" name="Google Shape;86;p13"/>
          <p:cNvSpPr txBox="1"/>
          <p:nvPr>
            <p:ph idx="8" type="subTitle"/>
          </p:nvPr>
        </p:nvSpPr>
        <p:spPr>
          <a:xfrm>
            <a:off x="3419271" y="40599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9" type="title"/>
          </p:nvPr>
        </p:nvSpPr>
        <p:spPr>
          <a:xfrm>
            <a:off x="6118549" y="1937650"/>
            <a:ext cx="2305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8" name="Google Shape;88;p13"/>
          <p:cNvSpPr txBox="1"/>
          <p:nvPr>
            <p:ph idx="13" type="subTitle"/>
          </p:nvPr>
        </p:nvSpPr>
        <p:spPr>
          <a:xfrm>
            <a:off x="6118549" y="2358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4" type="title"/>
          </p:nvPr>
        </p:nvSpPr>
        <p:spPr>
          <a:xfrm>
            <a:off x="6118550" y="3639300"/>
            <a:ext cx="2305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0" name="Google Shape;90;p13"/>
          <p:cNvSpPr txBox="1"/>
          <p:nvPr>
            <p:ph idx="15" type="subTitle"/>
          </p:nvPr>
        </p:nvSpPr>
        <p:spPr>
          <a:xfrm>
            <a:off x="6118549" y="40599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hasCustomPrompt="1" idx="16" type="title"/>
          </p:nvPr>
        </p:nvSpPr>
        <p:spPr>
          <a:xfrm>
            <a:off x="1437900" y="1364950"/>
            <a:ext cx="86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10112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/>
          <p:nvPr>
            <p:ph hasCustomPrompt="1" idx="17" type="title"/>
          </p:nvPr>
        </p:nvSpPr>
        <p:spPr>
          <a:xfrm>
            <a:off x="4137150" y="1364950"/>
            <a:ext cx="86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10112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/>
          <p:nvPr>
            <p:ph hasCustomPrompt="1" idx="18" type="title"/>
          </p:nvPr>
        </p:nvSpPr>
        <p:spPr>
          <a:xfrm>
            <a:off x="6836400" y="1364950"/>
            <a:ext cx="86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10112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/>
          <p:nvPr>
            <p:ph hasCustomPrompt="1" idx="19" type="title"/>
          </p:nvPr>
        </p:nvSpPr>
        <p:spPr>
          <a:xfrm>
            <a:off x="1437900" y="3066600"/>
            <a:ext cx="86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10112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/>
          <p:nvPr>
            <p:ph hasCustomPrompt="1" idx="20" type="title"/>
          </p:nvPr>
        </p:nvSpPr>
        <p:spPr>
          <a:xfrm>
            <a:off x="4137150" y="3066600"/>
            <a:ext cx="86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10112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/>
          <p:nvPr>
            <p:ph hasCustomPrompt="1" idx="21" type="title"/>
          </p:nvPr>
        </p:nvSpPr>
        <p:spPr>
          <a:xfrm>
            <a:off x="6836400" y="3066600"/>
            <a:ext cx="86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10112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1660050" y="3045001"/>
            <a:ext cx="582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4"/>
          <p:cNvSpPr txBox="1"/>
          <p:nvPr>
            <p:ph idx="1" type="subTitle"/>
          </p:nvPr>
        </p:nvSpPr>
        <p:spPr>
          <a:xfrm>
            <a:off x="1660050" y="1566600"/>
            <a:ext cx="58239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14"/>
          <p:cNvSpPr/>
          <p:nvPr/>
        </p:nvSpPr>
        <p:spPr>
          <a:xfrm>
            <a:off x="3296109" y="-97784"/>
            <a:ext cx="2551785" cy="127557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3547651" y="-41319"/>
            <a:ext cx="2048701" cy="102409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 flipH="1">
            <a:off x="-355156" y="-411025"/>
            <a:ext cx="2010947" cy="1005224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 flipH="1" rot="5400000">
            <a:off x="-782962" y="610497"/>
            <a:ext cx="1809290" cy="1057265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 rot="5400000">
            <a:off x="7847462" y="-36258"/>
            <a:ext cx="2305570" cy="1152499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720000" y="1316303"/>
            <a:ext cx="3971700" cy="15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" type="subTitle"/>
          </p:nvPr>
        </p:nvSpPr>
        <p:spPr>
          <a:xfrm>
            <a:off x="720000" y="2822488"/>
            <a:ext cx="39717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/>
          <p:nvPr/>
        </p:nvSpPr>
        <p:spPr>
          <a:xfrm>
            <a:off x="-555893" y="-272859"/>
            <a:ext cx="2551785" cy="127557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-304351" y="-216394"/>
            <a:ext cx="2048701" cy="102409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4836000" y="1662600"/>
            <a:ext cx="33429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4836000" y="2400625"/>
            <a:ext cx="3342900" cy="10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/>
          <p:nvPr/>
        </p:nvSpPr>
        <p:spPr>
          <a:xfrm>
            <a:off x="6118774" y="-464475"/>
            <a:ext cx="3022674" cy="1510962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 rot="-5400000">
            <a:off x="7465791" y="477886"/>
            <a:ext cx="2815583" cy="1645295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7220829" y="-411028"/>
            <a:ext cx="2406326" cy="1202864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 rot="-5400000">
            <a:off x="7974050" y="811350"/>
            <a:ext cx="2165000" cy="1265125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-555893" y="-272859"/>
            <a:ext cx="2551785" cy="127557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940950" y="1490963"/>
            <a:ext cx="3852000" cy="307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5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2" type="body"/>
          </p:nvPr>
        </p:nvSpPr>
        <p:spPr>
          <a:xfrm>
            <a:off x="4705136" y="1490963"/>
            <a:ext cx="3718800" cy="307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jalla One"/>
              <a:buChar char="●"/>
              <a:defRPr b="1" sz="2500">
                <a:latin typeface="Fjalla One"/>
                <a:ea typeface="Fjalla One"/>
                <a:cs typeface="Fjalla One"/>
                <a:sym typeface="Fjalla One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7514825" y="-88810"/>
            <a:ext cx="2339156" cy="1169287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7514825" y="-252675"/>
            <a:ext cx="2339156" cy="1169287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rot="-5400000">
            <a:off x="-1009038" y="884792"/>
            <a:ext cx="2305570" cy="1152499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2" type="title"/>
          </p:nvPr>
        </p:nvSpPr>
        <p:spPr>
          <a:xfrm>
            <a:off x="828850" y="2917325"/>
            <a:ext cx="2240400" cy="3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0" name="Google Shape;130;p19"/>
          <p:cNvSpPr txBox="1"/>
          <p:nvPr>
            <p:ph idx="1" type="subTitle"/>
          </p:nvPr>
        </p:nvSpPr>
        <p:spPr>
          <a:xfrm>
            <a:off x="828850" y="3311500"/>
            <a:ext cx="22404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3" type="title"/>
          </p:nvPr>
        </p:nvSpPr>
        <p:spPr>
          <a:xfrm>
            <a:off x="3451795" y="2917325"/>
            <a:ext cx="2240400" cy="3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2" name="Google Shape;132;p19"/>
          <p:cNvSpPr txBox="1"/>
          <p:nvPr>
            <p:ph idx="4" type="subTitle"/>
          </p:nvPr>
        </p:nvSpPr>
        <p:spPr>
          <a:xfrm>
            <a:off x="3451796" y="3311500"/>
            <a:ext cx="22404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5" type="title"/>
          </p:nvPr>
        </p:nvSpPr>
        <p:spPr>
          <a:xfrm>
            <a:off x="6074747" y="2917325"/>
            <a:ext cx="2240400" cy="3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4" name="Google Shape;134;p19"/>
          <p:cNvSpPr txBox="1"/>
          <p:nvPr>
            <p:ph idx="6" type="subTitle"/>
          </p:nvPr>
        </p:nvSpPr>
        <p:spPr>
          <a:xfrm>
            <a:off x="6074748" y="3311500"/>
            <a:ext cx="22404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-555893" y="-272859"/>
            <a:ext cx="2551785" cy="127557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-304351" y="-216394"/>
            <a:ext cx="2048701" cy="102409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 rot="-5400000">
            <a:off x="7773665" y="587867"/>
            <a:ext cx="2272168" cy="1327749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2" type="title"/>
          </p:nvPr>
        </p:nvSpPr>
        <p:spPr>
          <a:xfrm>
            <a:off x="828850" y="3636625"/>
            <a:ext cx="2240400" cy="3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0"/>
          <p:cNvSpPr txBox="1"/>
          <p:nvPr>
            <p:ph idx="1" type="subTitle"/>
          </p:nvPr>
        </p:nvSpPr>
        <p:spPr>
          <a:xfrm>
            <a:off x="828850" y="4030800"/>
            <a:ext cx="22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3" type="title"/>
          </p:nvPr>
        </p:nvSpPr>
        <p:spPr>
          <a:xfrm>
            <a:off x="3451795" y="3004225"/>
            <a:ext cx="2240400" cy="3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0"/>
          <p:cNvSpPr txBox="1"/>
          <p:nvPr>
            <p:ph idx="4" type="subTitle"/>
          </p:nvPr>
        </p:nvSpPr>
        <p:spPr>
          <a:xfrm>
            <a:off x="3451796" y="3398400"/>
            <a:ext cx="22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0"/>
          <p:cNvSpPr txBox="1"/>
          <p:nvPr>
            <p:ph idx="5" type="title"/>
          </p:nvPr>
        </p:nvSpPr>
        <p:spPr>
          <a:xfrm>
            <a:off x="6074747" y="3636625"/>
            <a:ext cx="2240400" cy="3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" name="Google Shape;145;p20"/>
          <p:cNvSpPr txBox="1"/>
          <p:nvPr>
            <p:ph idx="6" type="subTitle"/>
          </p:nvPr>
        </p:nvSpPr>
        <p:spPr>
          <a:xfrm>
            <a:off x="6074749" y="4030800"/>
            <a:ext cx="22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938900" y="2775025"/>
            <a:ext cx="5266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hasCustomPrompt="1" idx="2" type="title"/>
          </p:nvPr>
        </p:nvSpPr>
        <p:spPr>
          <a:xfrm>
            <a:off x="3785100" y="1833313"/>
            <a:ext cx="1573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938900" y="3716738"/>
            <a:ext cx="5266200" cy="36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/>
          <p:nvPr/>
        </p:nvSpPr>
        <p:spPr>
          <a:xfrm>
            <a:off x="259466" y="-337265"/>
            <a:ext cx="3877361" cy="1938199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259466" y="-608876"/>
            <a:ext cx="3877361" cy="1938199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 rot="5400000">
            <a:off x="-1214485" y="997747"/>
            <a:ext cx="3564673" cy="2083028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192116" y="-608875"/>
            <a:ext cx="3546140" cy="1772630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rot="-5400000">
            <a:off x="7000992" y="800779"/>
            <a:ext cx="3303141" cy="1930201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-449575" y="-88810"/>
            <a:ext cx="2339156" cy="1169287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-449575" y="-252675"/>
            <a:ext cx="2339156" cy="1169287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 rot="5400000">
            <a:off x="7847462" y="4027254"/>
            <a:ext cx="2305570" cy="1152499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2" type="title"/>
          </p:nvPr>
        </p:nvSpPr>
        <p:spPr>
          <a:xfrm>
            <a:off x="6780309" y="2881700"/>
            <a:ext cx="1575900" cy="4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2" name="Google Shape;152;p21"/>
          <p:cNvSpPr txBox="1"/>
          <p:nvPr>
            <p:ph idx="1" type="subTitle"/>
          </p:nvPr>
        </p:nvSpPr>
        <p:spPr>
          <a:xfrm>
            <a:off x="6780300" y="3305300"/>
            <a:ext cx="1575900" cy="7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3" type="title"/>
          </p:nvPr>
        </p:nvSpPr>
        <p:spPr>
          <a:xfrm>
            <a:off x="4782791" y="2881700"/>
            <a:ext cx="1575900" cy="4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" name="Google Shape;154;p21"/>
          <p:cNvSpPr txBox="1"/>
          <p:nvPr>
            <p:ph idx="4" type="subTitle"/>
          </p:nvPr>
        </p:nvSpPr>
        <p:spPr>
          <a:xfrm>
            <a:off x="4782796" y="3305300"/>
            <a:ext cx="1575900" cy="7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1"/>
          <p:cNvSpPr txBox="1"/>
          <p:nvPr>
            <p:ph idx="5" type="title"/>
          </p:nvPr>
        </p:nvSpPr>
        <p:spPr>
          <a:xfrm>
            <a:off x="787809" y="2881700"/>
            <a:ext cx="1575900" cy="4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6" name="Google Shape;156;p21"/>
          <p:cNvSpPr txBox="1"/>
          <p:nvPr>
            <p:ph idx="6" type="subTitle"/>
          </p:nvPr>
        </p:nvSpPr>
        <p:spPr>
          <a:xfrm>
            <a:off x="787800" y="3305200"/>
            <a:ext cx="1575900" cy="7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1"/>
          <p:cNvSpPr txBox="1"/>
          <p:nvPr>
            <p:ph idx="7" type="title"/>
          </p:nvPr>
        </p:nvSpPr>
        <p:spPr>
          <a:xfrm>
            <a:off x="2785291" y="2881700"/>
            <a:ext cx="1575900" cy="4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8" name="Google Shape;158;p21"/>
          <p:cNvSpPr txBox="1"/>
          <p:nvPr>
            <p:ph idx="8" type="subTitle"/>
          </p:nvPr>
        </p:nvSpPr>
        <p:spPr>
          <a:xfrm>
            <a:off x="2785292" y="3305200"/>
            <a:ext cx="1575900" cy="7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7254425" y="-88810"/>
            <a:ext cx="2339156" cy="1169287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7254425" y="-252675"/>
            <a:ext cx="2339156" cy="1169287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-271600" y="4603502"/>
            <a:ext cx="1983140" cy="1158854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/>
          <p:nvPr/>
        </p:nvSpPr>
        <p:spPr>
          <a:xfrm rot="-5400000">
            <a:off x="8103167" y="878807"/>
            <a:ext cx="2087277" cy="1219707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 rot="-5400000">
            <a:off x="-793252" y="3853204"/>
            <a:ext cx="1857149" cy="928344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2" type="title"/>
          </p:nvPr>
        </p:nvSpPr>
        <p:spPr>
          <a:xfrm>
            <a:off x="978188" y="1789800"/>
            <a:ext cx="2056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7" name="Google Shape;167;p22"/>
          <p:cNvSpPr txBox="1"/>
          <p:nvPr>
            <p:ph idx="1" type="subTitle"/>
          </p:nvPr>
        </p:nvSpPr>
        <p:spPr>
          <a:xfrm>
            <a:off x="978188" y="2210400"/>
            <a:ext cx="2056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2"/>
          <p:cNvSpPr txBox="1"/>
          <p:nvPr>
            <p:ph idx="3" type="title"/>
          </p:nvPr>
        </p:nvSpPr>
        <p:spPr>
          <a:xfrm>
            <a:off x="3543750" y="1789800"/>
            <a:ext cx="2056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9" name="Google Shape;169;p22"/>
          <p:cNvSpPr txBox="1"/>
          <p:nvPr>
            <p:ph idx="4" type="subTitle"/>
          </p:nvPr>
        </p:nvSpPr>
        <p:spPr>
          <a:xfrm>
            <a:off x="3543751" y="2210400"/>
            <a:ext cx="2056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2"/>
          <p:cNvSpPr txBox="1"/>
          <p:nvPr>
            <p:ph idx="5" type="title"/>
          </p:nvPr>
        </p:nvSpPr>
        <p:spPr>
          <a:xfrm>
            <a:off x="978188" y="3223350"/>
            <a:ext cx="2056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1" name="Google Shape;171;p22"/>
          <p:cNvSpPr txBox="1"/>
          <p:nvPr>
            <p:ph idx="6" type="subTitle"/>
          </p:nvPr>
        </p:nvSpPr>
        <p:spPr>
          <a:xfrm>
            <a:off x="978188" y="3643950"/>
            <a:ext cx="2056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2"/>
          <p:cNvSpPr txBox="1"/>
          <p:nvPr>
            <p:ph idx="7" type="title"/>
          </p:nvPr>
        </p:nvSpPr>
        <p:spPr>
          <a:xfrm>
            <a:off x="3543750" y="3223350"/>
            <a:ext cx="2056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3" name="Google Shape;173;p22"/>
          <p:cNvSpPr txBox="1"/>
          <p:nvPr>
            <p:ph idx="8" type="subTitle"/>
          </p:nvPr>
        </p:nvSpPr>
        <p:spPr>
          <a:xfrm>
            <a:off x="3543751" y="3643950"/>
            <a:ext cx="2056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2"/>
          <p:cNvSpPr txBox="1"/>
          <p:nvPr>
            <p:ph idx="9" type="title"/>
          </p:nvPr>
        </p:nvSpPr>
        <p:spPr>
          <a:xfrm>
            <a:off x="6109320" y="1789800"/>
            <a:ext cx="2056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5" name="Google Shape;175;p22"/>
          <p:cNvSpPr txBox="1"/>
          <p:nvPr>
            <p:ph idx="13" type="subTitle"/>
          </p:nvPr>
        </p:nvSpPr>
        <p:spPr>
          <a:xfrm>
            <a:off x="6109321" y="2210400"/>
            <a:ext cx="2056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2"/>
          <p:cNvSpPr txBox="1"/>
          <p:nvPr>
            <p:ph idx="14" type="title"/>
          </p:nvPr>
        </p:nvSpPr>
        <p:spPr>
          <a:xfrm>
            <a:off x="6109320" y="3223350"/>
            <a:ext cx="2056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7" name="Google Shape;177;p22"/>
          <p:cNvSpPr txBox="1"/>
          <p:nvPr>
            <p:ph idx="15" type="subTitle"/>
          </p:nvPr>
        </p:nvSpPr>
        <p:spPr>
          <a:xfrm>
            <a:off x="6109321" y="3643950"/>
            <a:ext cx="2056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/>
          <p:nvPr/>
        </p:nvSpPr>
        <p:spPr>
          <a:xfrm rot="-5400000">
            <a:off x="-1317079" y="126064"/>
            <a:ext cx="3455113" cy="1727128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-931570" y="3439104"/>
            <a:ext cx="3303141" cy="1930201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 flipH="1">
            <a:off x="6145150" y="-596640"/>
            <a:ext cx="3877361" cy="1938199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 flipH="1">
            <a:off x="6145150" y="-868251"/>
            <a:ext cx="3877361" cy="1938199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 flipH="1" rot="-5400000">
            <a:off x="7198651" y="2319647"/>
            <a:ext cx="3564673" cy="2083028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 txBox="1"/>
          <p:nvPr>
            <p:ph hasCustomPrompt="1" type="title"/>
          </p:nvPr>
        </p:nvSpPr>
        <p:spPr>
          <a:xfrm>
            <a:off x="2223600" y="764074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5" name="Google Shape;185;p23"/>
          <p:cNvSpPr txBox="1"/>
          <p:nvPr>
            <p:ph idx="1" type="subTitle"/>
          </p:nvPr>
        </p:nvSpPr>
        <p:spPr>
          <a:xfrm>
            <a:off x="2223600" y="1394588"/>
            <a:ext cx="4696800" cy="4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6" name="Google Shape;186;p23"/>
          <p:cNvSpPr txBox="1"/>
          <p:nvPr>
            <p:ph hasCustomPrompt="1" idx="2" type="title"/>
          </p:nvPr>
        </p:nvSpPr>
        <p:spPr>
          <a:xfrm>
            <a:off x="2223600" y="2045200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7" name="Google Shape;187;p23"/>
          <p:cNvSpPr txBox="1"/>
          <p:nvPr>
            <p:ph idx="3" type="subTitle"/>
          </p:nvPr>
        </p:nvSpPr>
        <p:spPr>
          <a:xfrm>
            <a:off x="2223600" y="2680587"/>
            <a:ext cx="4696800" cy="4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8" name="Google Shape;188;p23"/>
          <p:cNvSpPr txBox="1"/>
          <p:nvPr>
            <p:ph hasCustomPrompt="1" idx="4" type="title"/>
          </p:nvPr>
        </p:nvSpPr>
        <p:spPr>
          <a:xfrm>
            <a:off x="2223600" y="3329150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9" name="Google Shape;189;p23"/>
          <p:cNvSpPr txBox="1"/>
          <p:nvPr>
            <p:ph idx="5" type="subTitle"/>
          </p:nvPr>
        </p:nvSpPr>
        <p:spPr>
          <a:xfrm>
            <a:off x="2223600" y="3966034"/>
            <a:ext cx="4696800" cy="4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4"/>
          <p:cNvGrpSpPr/>
          <p:nvPr/>
        </p:nvGrpSpPr>
        <p:grpSpPr>
          <a:xfrm flipH="1">
            <a:off x="7278000" y="564673"/>
            <a:ext cx="2550133" cy="4014276"/>
            <a:chOff x="-371550" y="1260424"/>
            <a:chExt cx="1666100" cy="2622681"/>
          </a:xfrm>
        </p:grpSpPr>
        <p:sp>
          <p:nvSpPr>
            <p:cNvPr id="192" name="Google Shape;192;p24"/>
            <p:cNvSpPr/>
            <p:nvPr/>
          </p:nvSpPr>
          <p:spPr>
            <a:xfrm rot="5400000">
              <a:off x="-783077" y="1805478"/>
              <a:ext cx="2622681" cy="1532572"/>
            </a:xfrm>
            <a:custGeom>
              <a:rect b="b" l="l" r="r" t="t"/>
              <a:pathLst>
                <a:path extrusionOk="0" h="50605" w="86600">
                  <a:moveTo>
                    <a:pt x="43297" y="1"/>
                  </a:moveTo>
                  <a:cubicBezTo>
                    <a:pt x="42353" y="1"/>
                    <a:pt x="41405" y="366"/>
                    <a:pt x="40675" y="1096"/>
                  </a:cubicBezTo>
                  <a:lnTo>
                    <a:pt x="1438" y="40333"/>
                  </a:lnTo>
                  <a:cubicBezTo>
                    <a:pt x="0" y="41771"/>
                    <a:pt x="0" y="44122"/>
                    <a:pt x="1438" y="45560"/>
                  </a:cubicBezTo>
                  <a:lnTo>
                    <a:pt x="6483" y="50604"/>
                  </a:lnTo>
                  <a:lnTo>
                    <a:pt x="40675" y="16412"/>
                  </a:lnTo>
                  <a:cubicBezTo>
                    <a:pt x="41405" y="15693"/>
                    <a:pt x="42353" y="15333"/>
                    <a:pt x="43297" y="15333"/>
                  </a:cubicBezTo>
                  <a:cubicBezTo>
                    <a:pt x="44241" y="15333"/>
                    <a:pt x="45183" y="15693"/>
                    <a:pt x="45902" y="16412"/>
                  </a:cubicBezTo>
                  <a:lnTo>
                    <a:pt x="80117" y="50604"/>
                  </a:lnTo>
                  <a:lnTo>
                    <a:pt x="85162" y="45560"/>
                  </a:lnTo>
                  <a:cubicBezTo>
                    <a:pt x="86600" y="44122"/>
                    <a:pt x="86600" y="41771"/>
                    <a:pt x="85162" y="40333"/>
                  </a:cubicBezTo>
                  <a:lnTo>
                    <a:pt x="45902" y="1096"/>
                  </a:lnTo>
                  <a:cubicBezTo>
                    <a:pt x="45183" y="366"/>
                    <a:pt x="44241" y="1"/>
                    <a:pt x="43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 rot="-5400000">
              <a:off x="-849506" y="2094083"/>
              <a:ext cx="1911349" cy="955437"/>
            </a:xfrm>
            <a:custGeom>
              <a:rect b="b" l="l" r="r" t="t"/>
              <a:pathLst>
                <a:path extrusionOk="0" h="46313" w="92649">
                  <a:moveTo>
                    <a:pt x="0" y="0"/>
                  </a:moveTo>
                  <a:cubicBezTo>
                    <a:pt x="0" y="936"/>
                    <a:pt x="366" y="1872"/>
                    <a:pt x="1096" y="2602"/>
                  </a:cubicBezTo>
                  <a:lnTo>
                    <a:pt x="43711" y="45217"/>
                  </a:lnTo>
                  <a:cubicBezTo>
                    <a:pt x="44430" y="45947"/>
                    <a:pt x="45377" y="46312"/>
                    <a:pt x="46324" y="46312"/>
                  </a:cubicBezTo>
                  <a:cubicBezTo>
                    <a:pt x="47272" y="46312"/>
                    <a:pt x="48219" y="45947"/>
                    <a:pt x="48938" y="45217"/>
                  </a:cubicBezTo>
                  <a:lnTo>
                    <a:pt x="91553" y="2602"/>
                  </a:lnTo>
                  <a:cubicBezTo>
                    <a:pt x="92283" y="1872"/>
                    <a:pt x="92648" y="936"/>
                    <a:pt x="92648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24"/>
          <p:cNvSpPr/>
          <p:nvPr/>
        </p:nvSpPr>
        <p:spPr>
          <a:xfrm>
            <a:off x="4622876" y="-294025"/>
            <a:ext cx="4499499" cy="2249191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/>
          <p:nvPr/>
        </p:nvSpPr>
        <p:spPr>
          <a:xfrm flipH="1" rot="10800000">
            <a:off x="5585424" y="3705782"/>
            <a:ext cx="3258697" cy="1628944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4"/>
          <p:cNvSpPr txBox="1"/>
          <p:nvPr>
            <p:ph type="title"/>
          </p:nvPr>
        </p:nvSpPr>
        <p:spPr>
          <a:xfrm>
            <a:off x="720000" y="375275"/>
            <a:ext cx="3852000" cy="10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7" name="Google Shape;197;p24"/>
          <p:cNvSpPr txBox="1"/>
          <p:nvPr>
            <p:ph idx="1" type="subTitle"/>
          </p:nvPr>
        </p:nvSpPr>
        <p:spPr>
          <a:xfrm>
            <a:off x="720000" y="2435766"/>
            <a:ext cx="30159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4"/>
          <p:cNvSpPr txBox="1"/>
          <p:nvPr/>
        </p:nvSpPr>
        <p:spPr>
          <a:xfrm>
            <a:off x="720000" y="3541550"/>
            <a:ext cx="390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CRÉDITS: Ce modèle de présentation a été créé par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comprenant des icônes de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des infographies et des images de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4"/>
          <p:cNvSpPr txBox="1"/>
          <p:nvPr>
            <p:ph idx="2" type="subTitle"/>
          </p:nvPr>
        </p:nvSpPr>
        <p:spPr>
          <a:xfrm>
            <a:off x="720000" y="2124375"/>
            <a:ext cx="3015900" cy="3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 flipH="1">
            <a:off x="-355156" y="-411025"/>
            <a:ext cx="2010947" cy="1005224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 flipH="1" rot="5400000">
            <a:off x="-782962" y="610497"/>
            <a:ext cx="1809290" cy="1057265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 rot="5400000">
            <a:off x="7847462" y="-36258"/>
            <a:ext cx="2305570" cy="1152499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/>
          <p:nvPr/>
        </p:nvSpPr>
        <p:spPr>
          <a:xfrm>
            <a:off x="7254425" y="-88810"/>
            <a:ext cx="2339156" cy="1169287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7254425" y="-252675"/>
            <a:ext cx="2339156" cy="1169287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-271600" y="4603502"/>
            <a:ext cx="1983140" cy="1158854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 rot="-5400000">
            <a:off x="8103167" y="878807"/>
            <a:ext cx="2087277" cy="1219707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"/>
          <p:cNvSpPr/>
          <p:nvPr/>
        </p:nvSpPr>
        <p:spPr>
          <a:xfrm rot="-5400000">
            <a:off x="-793252" y="3853204"/>
            <a:ext cx="1857149" cy="928344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7220829" y="-411028"/>
            <a:ext cx="2406326" cy="1202864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 rot="-5400000">
            <a:off x="7974050" y="811350"/>
            <a:ext cx="2165000" cy="1265125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0000" y="1215750"/>
            <a:ext cx="7704000" cy="338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1629135" y="826525"/>
            <a:ext cx="244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title"/>
          </p:nvPr>
        </p:nvSpPr>
        <p:spPr>
          <a:xfrm>
            <a:off x="5067783" y="2878525"/>
            <a:ext cx="244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5067788" y="3306275"/>
            <a:ext cx="24471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5"/>
          <p:cNvSpPr txBox="1"/>
          <p:nvPr>
            <p:ph idx="3" type="subTitle"/>
          </p:nvPr>
        </p:nvSpPr>
        <p:spPr>
          <a:xfrm>
            <a:off x="1629112" y="1254275"/>
            <a:ext cx="24471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 rot="-5400000">
            <a:off x="6980405" y="1606654"/>
            <a:ext cx="3303141" cy="1930201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 rot="-5400000">
            <a:off x="-1317079" y="1708189"/>
            <a:ext cx="3455113" cy="1727128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6"/>
          <p:cNvSpPr/>
          <p:nvPr/>
        </p:nvSpPr>
        <p:spPr>
          <a:xfrm rot="10800000">
            <a:off x="7664083" y="-283418"/>
            <a:ext cx="1519830" cy="888118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 rot="-5400000">
            <a:off x="-923924" y="3624256"/>
            <a:ext cx="2048701" cy="1024096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720000" y="786338"/>
            <a:ext cx="4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720000" y="1776838"/>
            <a:ext cx="4232400" cy="25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7" name="Google Shape;47;p7"/>
          <p:cNvSpPr/>
          <p:nvPr/>
        </p:nvSpPr>
        <p:spPr>
          <a:xfrm>
            <a:off x="5248475" y="4178906"/>
            <a:ext cx="2165000" cy="1265125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317950" y="905550"/>
            <a:ext cx="4508100" cy="33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50" name="Google Shape;50;p8"/>
          <p:cNvGrpSpPr/>
          <p:nvPr/>
        </p:nvGrpSpPr>
        <p:grpSpPr>
          <a:xfrm>
            <a:off x="-371550" y="1260424"/>
            <a:ext cx="1666100" cy="2622681"/>
            <a:chOff x="-371550" y="1260424"/>
            <a:chExt cx="1666100" cy="2622681"/>
          </a:xfrm>
        </p:grpSpPr>
        <p:sp>
          <p:nvSpPr>
            <p:cNvPr id="51" name="Google Shape;51;p8"/>
            <p:cNvSpPr/>
            <p:nvPr/>
          </p:nvSpPr>
          <p:spPr>
            <a:xfrm rot="5400000">
              <a:off x="-783077" y="1805478"/>
              <a:ext cx="2622681" cy="1532572"/>
            </a:xfrm>
            <a:custGeom>
              <a:rect b="b" l="l" r="r" t="t"/>
              <a:pathLst>
                <a:path extrusionOk="0" h="50605" w="86600">
                  <a:moveTo>
                    <a:pt x="43297" y="1"/>
                  </a:moveTo>
                  <a:cubicBezTo>
                    <a:pt x="42353" y="1"/>
                    <a:pt x="41405" y="366"/>
                    <a:pt x="40675" y="1096"/>
                  </a:cubicBezTo>
                  <a:lnTo>
                    <a:pt x="1438" y="40333"/>
                  </a:lnTo>
                  <a:cubicBezTo>
                    <a:pt x="0" y="41771"/>
                    <a:pt x="0" y="44122"/>
                    <a:pt x="1438" y="45560"/>
                  </a:cubicBezTo>
                  <a:lnTo>
                    <a:pt x="6483" y="50604"/>
                  </a:lnTo>
                  <a:lnTo>
                    <a:pt x="40675" y="16412"/>
                  </a:lnTo>
                  <a:cubicBezTo>
                    <a:pt x="41405" y="15693"/>
                    <a:pt x="42353" y="15333"/>
                    <a:pt x="43297" y="15333"/>
                  </a:cubicBezTo>
                  <a:cubicBezTo>
                    <a:pt x="44241" y="15333"/>
                    <a:pt x="45183" y="15693"/>
                    <a:pt x="45902" y="16412"/>
                  </a:cubicBezTo>
                  <a:lnTo>
                    <a:pt x="80117" y="50604"/>
                  </a:lnTo>
                  <a:lnTo>
                    <a:pt x="85162" y="45560"/>
                  </a:lnTo>
                  <a:cubicBezTo>
                    <a:pt x="86600" y="44122"/>
                    <a:pt x="86600" y="41771"/>
                    <a:pt x="85162" y="40333"/>
                  </a:cubicBezTo>
                  <a:lnTo>
                    <a:pt x="45902" y="1096"/>
                  </a:lnTo>
                  <a:cubicBezTo>
                    <a:pt x="45183" y="366"/>
                    <a:pt x="44241" y="1"/>
                    <a:pt x="43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8"/>
            <p:cNvSpPr/>
            <p:nvPr/>
          </p:nvSpPr>
          <p:spPr>
            <a:xfrm rot="-5400000">
              <a:off x="-849506" y="2094083"/>
              <a:ext cx="1911349" cy="955437"/>
            </a:xfrm>
            <a:custGeom>
              <a:rect b="b" l="l" r="r" t="t"/>
              <a:pathLst>
                <a:path extrusionOk="0" h="46313" w="92649">
                  <a:moveTo>
                    <a:pt x="0" y="0"/>
                  </a:moveTo>
                  <a:cubicBezTo>
                    <a:pt x="0" y="936"/>
                    <a:pt x="366" y="1872"/>
                    <a:pt x="1096" y="2602"/>
                  </a:cubicBezTo>
                  <a:lnTo>
                    <a:pt x="43711" y="45217"/>
                  </a:lnTo>
                  <a:cubicBezTo>
                    <a:pt x="44430" y="45947"/>
                    <a:pt x="45377" y="46312"/>
                    <a:pt x="46324" y="46312"/>
                  </a:cubicBezTo>
                  <a:cubicBezTo>
                    <a:pt x="47272" y="46312"/>
                    <a:pt x="48219" y="45947"/>
                    <a:pt x="48938" y="45217"/>
                  </a:cubicBezTo>
                  <a:lnTo>
                    <a:pt x="91553" y="2602"/>
                  </a:lnTo>
                  <a:cubicBezTo>
                    <a:pt x="92283" y="1872"/>
                    <a:pt x="92648" y="936"/>
                    <a:pt x="92648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8"/>
          <p:cNvGrpSpPr/>
          <p:nvPr/>
        </p:nvGrpSpPr>
        <p:grpSpPr>
          <a:xfrm flipH="1">
            <a:off x="7849450" y="1260424"/>
            <a:ext cx="1666100" cy="2622681"/>
            <a:chOff x="-371550" y="1260424"/>
            <a:chExt cx="1666100" cy="2622681"/>
          </a:xfrm>
        </p:grpSpPr>
        <p:sp>
          <p:nvSpPr>
            <p:cNvPr id="54" name="Google Shape;54;p8"/>
            <p:cNvSpPr/>
            <p:nvPr/>
          </p:nvSpPr>
          <p:spPr>
            <a:xfrm rot="5400000">
              <a:off x="-783077" y="1805478"/>
              <a:ext cx="2622681" cy="1532572"/>
            </a:xfrm>
            <a:custGeom>
              <a:rect b="b" l="l" r="r" t="t"/>
              <a:pathLst>
                <a:path extrusionOk="0" h="50605" w="86600">
                  <a:moveTo>
                    <a:pt x="43297" y="1"/>
                  </a:moveTo>
                  <a:cubicBezTo>
                    <a:pt x="42353" y="1"/>
                    <a:pt x="41405" y="366"/>
                    <a:pt x="40675" y="1096"/>
                  </a:cubicBezTo>
                  <a:lnTo>
                    <a:pt x="1438" y="40333"/>
                  </a:lnTo>
                  <a:cubicBezTo>
                    <a:pt x="0" y="41771"/>
                    <a:pt x="0" y="44122"/>
                    <a:pt x="1438" y="45560"/>
                  </a:cubicBezTo>
                  <a:lnTo>
                    <a:pt x="6483" y="50604"/>
                  </a:lnTo>
                  <a:lnTo>
                    <a:pt x="40675" y="16412"/>
                  </a:lnTo>
                  <a:cubicBezTo>
                    <a:pt x="41405" y="15693"/>
                    <a:pt x="42353" y="15333"/>
                    <a:pt x="43297" y="15333"/>
                  </a:cubicBezTo>
                  <a:cubicBezTo>
                    <a:pt x="44241" y="15333"/>
                    <a:pt x="45183" y="15693"/>
                    <a:pt x="45902" y="16412"/>
                  </a:cubicBezTo>
                  <a:lnTo>
                    <a:pt x="80117" y="50604"/>
                  </a:lnTo>
                  <a:lnTo>
                    <a:pt x="85162" y="45560"/>
                  </a:lnTo>
                  <a:cubicBezTo>
                    <a:pt x="86600" y="44122"/>
                    <a:pt x="86600" y="41771"/>
                    <a:pt x="85162" y="40333"/>
                  </a:cubicBezTo>
                  <a:lnTo>
                    <a:pt x="45902" y="1096"/>
                  </a:lnTo>
                  <a:cubicBezTo>
                    <a:pt x="45183" y="366"/>
                    <a:pt x="44241" y="1"/>
                    <a:pt x="43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-5400000">
              <a:off x="-849506" y="2094083"/>
              <a:ext cx="1911349" cy="955437"/>
            </a:xfrm>
            <a:custGeom>
              <a:rect b="b" l="l" r="r" t="t"/>
              <a:pathLst>
                <a:path extrusionOk="0" h="46313" w="92649">
                  <a:moveTo>
                    <a:pt x="0" y="0"/>
                  </a:moveTo>
                  <a:cubicBezTo>
                    <a:pt x="0" y="936"/>
                    <a:pt x="366" y="1872"/>
                    <a:pt x="1096" y="2602"/>
                  </a:cubicBezTo>
                  <a:lnTo>
                    <a:pt x="43711" y="45217"/>
                  </a:lnTo>
                  <a:cubicBezTo>
                    <a:pt x="44430" y="45947"/>
                    <a:pt x="45377" y="46312"/>
                    <a:pt x="46324" y="46312"/>
                  </a:cubicBezTo>
                  <a:cubicBezTo>
                    <a:pt x="47272" y="46312"/>
                    <a:pt x="48219" y="45947"/>
                    <a:pt x="48938" y="45217"/>
                  </a:cubicBezTo>
                  <a:lnTo>
                    <a:pt x="91553" y="2602"/>
                  </a:lnTo>
                  <a:cubicBezTo>
                    <a:pt x="92283" y="1872"/>
                    <a:pt x="92648" y="936"/>
                    <a:pt x="92648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 rot="10800000">
            <a:off x="3489500" y="-156056"/>
            <a:ext cx="2165000" cy="1265125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3489500" y="4034431"/>
            <a:ext cx="2165000" cy="1265125"/>
          </a:xfrm>
          <a:custGeom>
            <a:rect b="b" l="l" r="r" t="t"/>
            <a:pathLst>
              <a:path extrusionOk="0" h="50605" w="8660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2137800" y="1494300"/>
            <a:ext cx="4868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2137800" y="2336101"/>
            <a:ext cx="4868400" cy="13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720000" y="1377150"/>
            <a:ext cx="4119300" cy="23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3" name="Google Shape;63;p10"/>
          <p:cNvGrpSpPr/>
          <p:nvPr/>
        </p:nvGrpSpPr>
        <p:grpSpPr>
          <a:xfrm rot="5400000">
            <a:off x="1713675" y="-1085451"/>
            <a:ext cx="1666100" cy="2622681"/>
            <a:chOff x="-371550" y="1260424"/>
            <a:chExt cx="1666100" cy="2622681"/>
          </a:xfrm>
        </p:grpSpPr>
        <p:sp>
          <p:nvSpPr>
            <p:cNvPr id="64" name="Google Shape;64;p10"/>
            <p:cNvSpPr/>
            <p:nvPr/>
          </p:nvSpPr>
          <p:spPr>
            <a:xfrm rot="5400000">
              <a:off x="-783077" y="1805478"/>
              <a:ext cx="2622681" cy="1532572"/>
            </a:xfrm>
            <a:custGeom>
              <a:rect b="b" l="l" r="r" t="t"/>
              <a:pathLst>
                <a:path extrusionOk="0" h="50605" w="86600">
                  <a:moveTo>
                    <a:pt x="43297" y="1"/>
                  </a:moveTo>
                  <a:cubicBezTo>
                    <a:pt x="42353" y="1"/>
                    <a:pt x="41405" y="366"/>
                    <a:pt x="40675" y="1096"/>
                  </a:cubicBezTo>
                  <a:lnTo>
                    <a:pt x="1438" y="40333"/>
                  </a:lnTo>
                  <a:cubicBezTo>
                    <a:pt x="0" y="41771"/>
                    <a:pt x="0" y="44122"/>
                    <a:pt x="1438" y="45560"/>
                  </a:cubicBezTo>
                  <a:lnTo>
                    <a:pt x="6483" y="50604"/>
                  </a:lnTo>
                  <a:lnTo>
                    <a:pt x="40675" y="16412"/>
                  </a:lnTo>
                  <a:cubicBezTo>
                    <a:pt x="41405" y="15693"/>
                    <a:pt x="42353" y="15333"/>
                    <a:pt x="43297" y="15333"/>
                  </a:cubicBezTo>
                  <a:cubicBezTo>
                    <a:pt x="44241" y="15333"/>
                    <a:pt x="45183" y="15693"/>
                    <a:pt x="45902" y="16412"/>
                  </a:cubicBezTo>
                  <a:lnTo>
                    <a:pt x="80117" y="50604"/>
                  </a:lnTo>
                  <a:lnTo>
                    <a:pt x="85162" y="45560"/>
                  </a:lnTo>
                  <a:cubicBezTo>
                    <a:pt x="86600" y="44122"/>
                    <a:pt x="86600" y="41771"/>
                    <a:pt x="85162" y="40333"/>
                  </a:cubicBezTo>
                  <a:lnTo>
                    <a:pt x="45902" y="1096"/>
                  </a:lnTo>
                  <a:cubicBezTo>
                    <a:pt x="45183" y="366"/>
                    <a:pt x="44241" y="1"/>
                    <a:pt x="43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0"/>
            <p:cNvSpPr/>
            <p:nvPr/>
          </p:nvSpPr>
          <p:spPr>
            <a:xfrm rot="-5400000">
              <a:off x="-849506" y="2094083"/>
              <a:ext cx="1911349" cy="955437"/>
            </a:xfrm>
            <a:custGeom>
              <a:rect b="b" l="l" r="r" t="t"/>
              <a:pathLst>
                <a:path extrusionOk="0" h="46313" w="92649">
                  <a:moveTo>
                    <a:pt x="0" y="0"/>
                  </a:moveTo>
                  <a:cubicBezTo>
                    <a:pt x="0" y="936"/>
                    <a:pt x="366" y="1872"/>
                    <a:pt x="1096" y="2602"/>
                  </a:cubicBezTo>
                  <a:lnTo>
                    <a:pt x="43711" y="45217"/>
                  </a:lnTo>
                  <a:cubicBezTo>
                    <a:pt x="44430" y="45947"/>
                    <a:pt x="45377" y="46312"/>
                    <a:pt x="46324" y="46312"/>
                  </a:cubicBezTo>
                  <a:cubicBezTo>
                    <a:pt x="47272" y="46312"/>
                    <a:pt x="48219" y="45947"/>
                    <a:pt x="48938" y="45217"/>
                  </a:cubicBezTo>
                  <a:lnTo>
                    <a:pt x="91553" y="2602"/>
                  </a:lnTo>
                  <a:cubicBezTo>
                    <a:pt x="92283" y="1872"/>
                    <a:pt x="92648" y="936"/>
                    <a:pt x="92648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10"/>
          <p:cNvSpPr/>
          <p:nvPr/>
        </p:nvSpPr>
        <p:spPr>
          <a:xfrm flipH="1" rot="10800000">
            <a:off x="608050" y="4188399"/>
            <a:ext cx="3877361" cy="1938199"/>
          </a:xfrm>
          <a:custGeom>
            <a:rect b="b" l="l" r="r" t="t"/>
            <a:pathLst>
              <a:path extrusionOk="0" h="46313" w="92649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b="1"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jpg"/><Relationship Id="rId5" Type="http://schemas.openxmlformats.org/officeDocument/2006/relationships/image" Target="../media/image13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ctrTitle"/>
          </p:nvPr>
        </p:nvSpPr>
        <p:spPr>
          <a:xfrm>
            <a:off x="804150" y="778125"/>
            <a:ext cx="7535700" cy="25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chemeClr val="dk1"/>
                </a:solidFill>
              </a:rPr>
              <a:t>Fractures &amp;</a:t>
            </a:r>
            <a:endParaRPr sz="6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chemeClr val="dk1"/>
                </a:solidFill>
              </a:rPr>
              <a:t> Bone Healing</a:t>
            </a:r>
            <a:endParaRPr sz="5100">
              <a:solidFill>
                <a:schemeClr val="accent1"/>
              </a:solidFill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5474739" y="3030749"/>
            <a:ext cx="2074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Colour index: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Main text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Important 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03F8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E03F8F"/>
                </a:solidFill>
                <a:latin typeface="Lato"/>
                <a:ea typeface="Lato"/>
                <a:cs typeface="Lato"/>
                <a:sym typeface="Lato"/>
              </a:rPr>
              <a:t>In girls slides only</a:t>
            </a:r>
            <a:endParaRPr>
              <a:solidFill>
                <a:srgbClr val="E03F8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In boys slides only</a:t>
            </a:r>
            <a:endParaRPr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Doctor‘s notes</a:t>
            </a:r>
            <a:endParaRPr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Extra info.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2" y="0"/>
            <a:ext cx="908149" cy="8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4492" y="542874"/>
            <a:ext cx="2523400" cy="2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380" y="5750"/>
            <a:ext cx="908152" cy="87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8914" y="6804449"/>
            <a:ext cx="4179287" cy="311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1314" y="6956849"/>
            <a:ext cx="4179287" cy="311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8914" y="6804449"/>
            <a:ext cx="4179287" cy="311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1314" y="6956849"/>
            <a:ext cx="4179287" cy="311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0212" y="3344926"/>
            <a:ext cx="1672428" cy="124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/>
          <p:nvPr>
            <p:ph type="title"/>
          </p:nvPr>
        </p:nvSpPr>
        <p:spPr>
          <a:xfrm>
            <a:off x="643588" y="2514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&amp; Classification of Fractures</a:t>
            </a:r>
            <a:endParaRPr/>
          </a:p>
        </p:txBody>
      </p:sp>
      <p:grpSp>
        <p:nvGrpSpPr>
          <p:cNvPr id="337" name="Google Shape;337;p36"/>
          <p:cNvGrpSpPr/>
          <p:nvPr/>
        </p:nvGrpSpPr>
        <p:grpSpPr>
          <a:xfrm>
            <a:off x="775676" y="1091300"/>
            <a:ext cx="5385809" cy="878150"/>
            <a:chOff x="1028811" y="1408625"/>
            <a:chExt cx="7596345" cy="878150"/>
          </a:xfrm>
        </p:grpSpPr>
        <p:sp>
          <p:nvSpPr>
            <p:cNvPr id="338" name="Google Shape;338;p36"/>
            <p:cNvSpPr/>
            <p:nvPr/>
          </p:nvSpPr>
          <p:spPr>
            <a:xfrm>
              <a:off x="1935757" y="1568875"/>
              <a:ext cx="6689400" cy="7179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lt2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Break in the continuity of bone</a:t>
              </a:r>
              <a:endParaRPr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45720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Defined as loss of bone integrity due to mechanical injury and/or diminished bone strength</a:t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1028811" y="1408625"/>
              <a:ext cx="2139000" cy="4161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Fracture</a:t>
              </a:r>
              <a:endPara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340" name="Google Shape;340;p36"/>
          <p:cNvCxnSpPr/>
          <p:nvPr/>
        </p:nvCxnSpPr>
        <p:spPr>
          <a:xfrm>
            <a:off x="749939" y="2081150"/>
            <a:ext cx="7491300" cy="10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1" name="Google Shape;341;p36"/>
          <p:cNvGrpSpPr/>
          <p:nvPr/>
        </p:nvGrpSpPr>
        <p:grpSpPr>
          <a:xfrm>
            <a:off x="968628" y="2543251"/>
            <a:ext cx="4322175" cy="1353972"/>
            <a:chOff x="1247650" y="2075425"/>
            <a:chExt cx="6648477" cy="1557006"/>
          </a:xfrm>
        </p:grpSpPr>
        <p:sp>
          <p:nvSpPr>
            <p:cNvPr id="342" name="Google Shape;342;p36"/>
            <p:cNvSpPr/>
            <p:nvPr/>
          </p:nvSpPr>
          <p:spPr>
            <a:xfrm>
              <a:off x="1601478" y="2075425"/>
              <a:ext cx="953316" cy="825696"/>
            </a:xfrm>
            <a:custGeom>
              <a:rect b="b" l="l" r="r" t="t"/>
              <a:pathLst>
                <a:path extrusionOk="0" h="50027" w="57768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Lato"/>
                  <a:ea typeface="Lato"/>
                  <a:cs typeface="Lato"/>
                  <a:sym typeface="Lato"/>
                </a:rPr>
                <a:t>Complete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2857844" y="2807110"/>
              <a:ext cx="1014472" cy="825320"/>
            </a:xfrm>
            <a:custGeom>
              <a:rect b="b" l="l" r="r" t="t"/>
              <a:pathLst>
                <a:path extrusionOk="0" h="50027" w="5778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Lato"/>
                  <a:ea typeface="Lato"/>
                  <a:cs typeface="Lato"/>
                  <a:sym typeface="Lato"/>
                </a:rPr>
                <a:t>Incomplete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1247650" y="2490334"/>
              <a:ext cx="6648477" cy="729445"/>
            </a:xfrm>
            <a:custGeom>
              <a:rect b="b" l="l" r="r" t="t"/>
              <a:pathLst>
                <a:path extrusionOk="0" fill="none" h="31310" w="285373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1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5257515" y="2802726"/>
              <a:ext cx="1169658" cy="825696"/>
            </a:xfrm>
            <a:custGeom>
              <a:rect b="b" l="l" r="r" t="t"/>
              <a:pathLst>
                <a:path extrusionOk="0" h="50027" w="57768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Lato"/>
                  <a:ea typeface="Lato"/>
                  <a:cs typeface="Lato"/>
                  <a:sym typeface="Lato"/>
                </a:rPr>
                <a:t>Compound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Lato"/>
                  <a:ea typeface="Lato"/>
                  <a:cs typeface="Lato"/>
                  <a:sym typeface="Lato"/>
                </a:rPr>
                <a:t>(Open)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6478943" y="2153261"/>
              <a:ext cx="1169637" cy="825696"/>
            </a:xfrm>
            <a:custGeom>
              <a:rect b="b" l="l" r="r" t="t"/>
              <a:pathLst>
                <a:path extrusionOk="0" h="50027" w="57767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Lato"/>
                  <a:ea typeface="Lato"/>
                  <a:cs typeface="Lato"/>
                  <a:sym typeface="Lato"/>
                </a:rPr>
                <a:t>Comminuted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4097386" y="2075425"/>
              <a:ext cx="953444" cy="825696"/>
            </a:xfrm>
            <a:custGeom>
              <a:rect b="b" l="l" r="r" t="t"/>
              <a:pathLst>
                <a:path extrusionOk="0" h="50027" w="57767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Lato"/>
                  <a:ea typeface="Lato"/>
                  <a:cs typeface="Lato"/>
                  <a:sym typeface="Lato"/>
                </a:rPr>
                <a:t>Simple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latin typeface="Lato"/>
                  <a:ea typeface="Lato"/>
                  <a:cs typeface="Lato"/>
                  <a:sym typeface="Lato"/>
                </a:rPr>
                <a:t>(Closed)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48" name="Google Shape;348;p36"/>
          <p:cNvSpPr txBox="1"/>
          <p:nvPr/>
        </p:nvSpPr>
        <p:spPr>
          <a:xfrm>
            <a:off x="973513" y="4507475"/>
            <a:ext cx="75438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 	</a:t>
            </a:r>
            <a:r>
              <a:rPr b="1" lang="en" sz="1200" u="sng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Many</a:t>
            </a:r>
            <a:r>
              <a:rPr b="1"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 other types, include: </a:t>
            </a:r>
            <a:r>
              <a:rPr b="1" lang="en" sz="1200" u="sng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avulsion</a:t>
            </a:r>
            <a:r>
              <a:rPr b="1"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 (rare), and </a:t>
            </a:r>
            <a:r>
              <a:rPr b="1" lang="en" sz="1200" u="sng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compression</a:t>
            </a:r>
            <a:r>
              <a:rPr b="1"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 (in women with severe </a:t>
            </a:r>
            <a:r>
              <a:rPr b="1"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osteoporosis</a:t>
            </a:r>
            <a:r>
              <a:rPr b="1"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b="1" sz="12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49" name="Google Shape;349;p36"/>
          <p:cNvGrpSpPr/>
          <p:nvPr/>
        </p:nvGrpSpPr>
        <p:grpSpPr>
          <a:xfrm>
            <a:off x="626691" y="4333236"/>
            <a:ext cx="760427" cy="717773"/>
            <a:chOff x="4135651" y="2107650"/>
            <a:chExt cx="2119952" cy="2119200"/>
          </a:xfrm>
        </p:grpSpPr>
        <p:sp>
          <p:nvSpPr>
            <p:cNvPr id="350" name="Google Shape;350;p36"/>
            <p:cNvSpPr/>
            <p:nvPr/>
          </p:nvSpPr>
          <p:spPr>
            <a:xfrm>
              <a:off x="4685416" y="2667874"/>
              <a:ext cx="1022721" cy="1010008"/>
            </a:xfrm>
            <a:custGeom>
              <a:rect b="b" l="l" r="r" t="t"/>
              <a:pathLst>
                <a:path extrusionOk="0" h="30906" w="31295">
                  <a:moveTo>
                    <a:pt x="13034" y="1073"/>
                  </a:moveTo>
                  <a:lnTo>
                    <a:pt x="1461" y="12668"/>
                  </a:lnTo>
                  <a:cubicBezTo>
                    <a:pt x="1" y="14106"/>
                    <a:pt x="1" y="16434"/>
                    <a:pt x="1461" y="17895"/>
                  </a:cubicBezTo>
                  <a:lnTo>
                    <a:pt x="1461" y="17895"/>
                  </a:lnTo>
                  <a:lnTo>
                    <a:pt x="13034" y="29467"/>
                  </a:lnTo>
                  <a:cubicBezTo>
                    <a:pt x="14472" y="30905"/>
                    <a:pt x="16823" y="30905"/>
                    <a:pt x="18261" y="29467"/>
                  </a:cubicBezTo>
                  <a:lnTo>
                    <a:pt x="18261" y="29467"/>
                  </a:lnTo>
                  <a:lnTo>
                    <a:pt x="29833" y="17895"/>
                  </a:lnTo>
                  <a:cubicBezTo>
                    <a:pt x="31294" y="16434"/>
                    <a:pt x="31294" y="14106"/>
                    <a:pt x="29833" y="12668"/>
                  </a:cubicBezTo>
                  <a:lnTo>
                    <a:pt x="29833" y="12668"/>
                  </a:lnTo>
                  <a:lnTo>
                    <a:pt x="18261" y="1073"/>
                  </a:lnTo>
                  <a:cubicBezTo>
                    <a:pt x="17530" y="365"/>
                    <a:pt x="16595" y="0"/>
                    <a:pt x="15659" y="0"/>
                  </a:cubicBezTo>
                  <a:lnTo>
                    <a:pt x="15659" y="0"/>
                  </a:lnTo>
                  <a:cubicBezTo>
                    <a:pt x="14700" y="0"/>
                    <a:pt x="13764" y="365"/>
                    <a:pt x="13034" y="1073"/>
                  </a:cubicBezTo>
                </a:path>
              </a:pathLst>
            </a:custGeom>
            <a:solidFill>
              <a:srgbClr val="4993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4367623" y="2349884"/>
              <a:ext cx="1658249" cy="1634752"/>
            </a:xfrm>
            <a:custGeom>
              <a:rect b="b" l="l" r="r" t="t"/>
              <a:pathLst>
                <a:path extrusionOk="0" h="50023" w="50742">
                  <a:moveTo>
                    <a:pt x="25363" y="1"/>
                  </a:moveTo>
                  <a:cubicBezTo>
                    <a:pt x="24418" y="1"/>
                    <a:pt x="23477" y="360"/>
                    <a:pt x="22758" y="1079"/>
                  </a:cubicBezTo>
                  <a:lnTo>
                    <a:pt x="1439" y="22398"/>
                  </a:lnTo>
                  <a:cubicBezTo>
                    <a:pt x="1" y="23836"/>
                    <a:pt x="1" y="26187"/>
                    <a:pt x="1439" y="27625"/>
                  </a:cubicBezTo>
                  <a:lnTo>
                    <a:pt x="22758" y="48944"/>
                  </a:lnTo>
                  <a:cubicBezTo>
                    <a:pt x="23477" y="49663"/>
                    <a:pt x="24418" y="50022"/>
                    <a:pt x="25363" y="50022"/>
                  </a:cubicBezTo>
                  <a:cubicBezTo>
                    <a:pt x="26307" y="50022"/>
                    <a:pt x="27254" y="49663"/>
                    <a:pt x="27985" y="48944"/>
                  </a:cubicBezTo>
                  <a:lnTo>
                    <a:pt x="49281" y="27625"/>
                  </a:lnTo>
                  <a:cubicBezTo>
                    <a:pt x="50742" y="26187"/>
                    <a:pt x="50742" y="23836"/>
                    <a:pt x="49281" y="22398"/>
                  </a:cubicBezTo>
                  <a:lnTo>
                    <a:pt x="27985" y="1079"/>
                  </a:lnTo>
                  <a:cubicBezTo>
                    <a:pt x="27254" y="360"/>
                    <a:pt x="26307" y="1"/>
                    <a:pt x="25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6AA84F"/>
                  </a:solidFill>
                  <a:latin typeface="Lato"/>
                  <a:ea typeface="Lato"/>
                  <a:cs typeface="Lato"/>
                  <a:sym typeface="Lato"/>
                </a:rPr>
                <a:t>Team 439</a:t>
              </a:r>
              <a:endParaRPr b="1" sz="900">
                <a:solidFill>
                  <a:srgbClr val="6AA84F"/>
                </a:solidFill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4135651" y="2107650"/>
              <a:ext cx="2119952" cy="2119200"/>
            </a:xfrm>
            <a:custGeom>
              <a:rect b="b" l="l" r="r" t="t"/>
              <a:pathLst>
                <a:path extrusionOk="0" fill="none" h="64847" w="64870">
                  <a:moveTo>
                    <a:pt x="34238" y="982"/>
                  </a:moveTo>
                  <a:lnTo>
                    <a:pt x="63866" y="30609"/>
                  </a:lnTo>
                  <a:cubicBezTo>
                    <a:pt x="64870" y="31613"/>
                    <a:pt x="64870" y="33234"/>
                    <a:pt x="63866" y="34238"/>
                  </a:cubicBezTo>
                  <a:lnTo>
                    <a:pt x="34238" y="63842"/>
                  </a:lnTo>
                  <a:cubicBezTo>
                    <a:pt x="33257" y="64847"/>
                    <a:pt x="31613" y="64847"/>
                    <a:pt x="30609" y="63842"/>
                  </a:cubicBezTo>
                  <a:lnTo>
                    <a:pt x="1005" y="34238"/>
                  </a:lnTo>
                  <a:cubicBezTo>
                    <a:pt x="0" y="33234"/>
                    <a:pt x="0" y="31613"/>
                    <a:pt x="1005" y="30609"/>
                  </a:cubicBezTo>
                  <a:lnTo>
                    <a:pt x="30609" y="982"/>
                  </a:lnTo>
                  <a:cubicBezTo>
                    <a:pt x="31613" y="0"/>
                    <a:pt x="33257" y="0"/>
                    <a:pt x="34238" y="982"/>
                  </a:cubicBezTo>
                  <a:close/>
                </a:path>
              </a:pathLst>
            </a:custGeom>
            <a:noFill/>
            <a:ln cap="flat" cmpd="sng" w="970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3" name="Google Shape;353;p36"/>
          <p:cNvSpPr txBox="1"/>
          <p:nvPr/>
        </p:nvSpPr>
        <p:spPr>
          <a:xfrm>
            <a:off x="6437700" y="1010325"/>
            <a:ext cx="1631100" cy="98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Clinical</a:t>
            </a:r>
            <a:r>
              <a:rPr lang="en" sz="13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13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Signs:</a:t>
            </a:r>
            <a:endParaRPr b="1" sz="13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300"/>
              <a:buFont typeface="Lato"/>
              <a:buChar char="-"/>
            </a:pPr>
            <a:r>
              <a:rPr b="1" lang="en" sz="13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Swelling</a:t>
            </a:r>
            <a:endParaRPr b="1" sz="13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300"/>
              <a:buFont typeface="Lato"/>
              <a:buChar char="-"/>
            </a:pPr>
            <a:r>
              <a:rPr b="1" lang="en" sz="13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Severe pain</a:t>
            </a:r>
            <a:endParaRPr b="1" sz="13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300"/>
              <a:buFont typeface="Lato"/>
              <a:buChar char="-"/>
            </a:pPr>
            <a:r>
              <a:rPr b="1" lang="en" sz="13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Functio </a:t>
            </a:r>
            <a:r>
              <a:rPr b="1" lang="en" sz="13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laesa</a:t>
            </a:r>
            <a:endParaRPr b="1" sz="13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54" name="Google Shape;354;p36"/>
          <p:cNvGrpSpPr/>
          <p:nvPr/>
        </p:nvGrpSpPr>
        <p:grpSpPr>
          <a:xfrm>
            <a:off x="7607903" y="737886"/>
            <a:ext cx="760427" cy="717773"/>
            <a:chOff x="4135651" y="2107650"/>
            <a:chExt cx="2119952" cy="2119200"/>
          </a:xfrm>
        </p:grpSpPr>
        <p:sp>
          <p:nvSpPr>
            <p:cNvPr id="355" name="Google Shape;355;p36"/>
            <p:cNvSpPr/>
            <p:nvPr/>
          </p:nvSpPr>
          <p:spPr>
            <a:xfrm>
              <a:off x="4685416" y="2667874"/>
              <a:ext cx="1022721" cy="1010008"/>
            </a:xfrm>
            <a:custGeom>
              <a:rect b="b" l="l" r="r" t="t"/>
              <a:pathLst>
                <a:path extrusionOk="0" h="30906" w="31295">
                  <a:moveTo>
                    <a:pt x="13034" y="1073"/>
                  </a:moveTo>
                  <a:lnTo>
                    <a:pt x="1461" y="12668"/>
                  </a:lnTo>
                  <a:cubicBezTo>
                    <a:pt x="1" y="14106"/>
                    <a:pt x="1" y="16434"/>
                    <a:pt x="1461" y="17895"/>
                  </a:cubicBezTo>
                  <a:lnTo>
                    <a:pt x="1461" y="17895"/>
                  </a:lnTo>
                  <a:lnTo>
                    <a:pt x="13034" y="29467"/>
                  </a:lnTo>
                  <a:cubicBezTo>
                    <a:pt x="14472" y="30905"/>
                    <a:pt x="16823" y="30905"/>
                    <a:pt x="18261" y="29467"/>
                  </a:cubicBezTo>
                  <a:lnTo>
                    <a:pt x="18261" y="29467"/>
                  </a:lnTo>
                  <a:lnTo>
                    <a:pt x="29833" y="17895"/>
                  </a:lnTo>
                  <a:cubicBezTo>
                    <a:pt x="31294" y="16434"/>
                    <a:pt x="31294" y="14106"/>
                    <a:pt x="29833" y="12668"/>
                  </a:cubicBezTo>
                  <a:lnTo>
                    <a:pt x="29833" y="12668"/>
                  </a:lnTo>
                  <a:lnTo>
                    <a:pt x="18261" y="1073"/>
                  </a:lnTo>
                  <a:cubicBezTo>
                    <a:pt x="17530" y="365"/>
                    <a:pt x="16595" y="0"/>
                    <a:pt x="15659" y="0"/>
                  </a:cubicBezTo>
                  <a:lnTo>
                    <a:pt x="15659" y="0"/>
                  </a:lnTo>
                  <a:cubicBezTo>
                    <a:pt x="14700" y="0"/>
                    <a:pt x="13764" y="365"/>
                    <a:pt x="13034" y="1073"/>
                  </a:cubicBezTo>
                </a:path>
              </a:pathLst>
            </a:custGeom>
            <a:solidFill>
              <a:srgbClr val="4993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4367623" y="2349884"/>
              <a:ext cx="1658249" cy="1634752"/>
            </a:xfrm>
            <a:custGeom>
              <a:rect b="b" l="l" r="r" t="t"/>
              <a:pathLst>
                <a:path extrusionOk="0" h="50023" w="50742">
                  <a:moveTo>
                    <a:pt x="25363" y="1"/>
                  </a:moveTo>
                  <a:cubicBezTo>
                    <a:pt x="24418" y="1"/>
                    <a:pt x="23477" y="360"/>
                    <a:pt x="22758" y="1079"/>
                  </a:cubicBezTo>
                  <a:lnTo>
                    <a:pt x="1439" y="22398"/>
                  </a:lnTo>
                  <a:cubicBezTo>
                    <a:pt x="1" y="23836"/>
                    <a:pt x="1" y="26187"/>
                    <a:pt x="1439" y="27625"/>
                  </a:cubicBezTo>
                  <a:lnTo>
                    <a:pt x="22758" y="48944"/>
                  </a:lnTo>
                  <a:cubicBezTo>
                    <a:pt x="23477" y="49663"/>
                    <a:pt x="24418" y="50022"/>
                    <a:pt x="25363" y="50022"/>
                  </a:cubicBezTo>
                  <a:cubicBezTo>
                    <a:pt x="26307" y="50022"/>
                    <a:pt x="27254" y="49663"/>
                    <a:pt x="27985" y="48944"/>
                  </a:cubicBezTo>
                  <a:lnTo>
                    <a:pt x="49281" y="27625"/>
                  </a:lnTo>
                  <a:cubicBezTo>
                    <a:pt x="50742" y="26187"/>
                    <a:pt x="50742" y="23836"/>
                    <a:pt x="49281" y="22398"/>
                  </a:cubicBezTo>
                  <a:lnTo>
                    <a:pt x="27985" y="1079"/>
                  </a:lnTo>
                  <a:cubicBezTo>
                    <a:pt x="27254" y="360"/>
                    <a:pt x="26307" y="1"/>
                    <a:pt x="25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6AA84F"/>
                  </a:solidFill>
                  <a:latin typeface="Lato"/>
                  <a:ea typeface="Lato"/>
                  <a:cs typeface="Lato"/>
                  <a:sym typeface="Lato"/>
                </a:rPr>
                <a:t>Team 439</a:t>
              </a:r>
              <a:endParaRPr b="1" sz="900">
                <a:solidFill>
                  <a:srgbClr val="6AA84F"/>
                </a:solidFill>
              </a:endParaRPr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4135651" y="2107650"/>
              <a:ext cx="2119952" cy="2119200"/>
            </a:xfrm>
            <a:custGeom>
              <a:rect b="b" l="l" r="r" t="t"/>
              <a:pathLst>
                <a:path extrusionOk="0" fill="none" h="64847" w="64870">
                  <a:moveTo>
                    <a:pt x="34238" y="982"/>
                  </a:moveTo>
                  <a:lnTo>
                    <a:pt x="63866" y="30609"/>
                  </a:lnTo>
                  <a:cubicBezTo>
                    <a:pt x="64870" y="31613"/>
                    <a:pt x="64870" y="33234"/>
                    <a:pt x="63866" y="34238"/>
                  </a:cubicBezTo>
                  <a:lnTo>
                    <a:pt x="34238" y="63842"/>
                  </a:lnTo>
                  <a:cubicBezTo>
                    <a:pt x="33257" y="64847"/>
                    <a:pt x="31613" y="64847"/>
                    <a:pt x="30609" y="63842"/>
                  </a:cubicBezTo>
                  <a:lnTo>
                    <a:pt x="1005" y="34238"/>
                  </a:lnTo>
                  <a:cubicBezTo>
                    <a:pt x="0" y="33234"/>
                    <a:pt x="0" y="31613"/>
                    <a:pt x="1005" y="30609"/>
                  </a:cubicBezTo>
                  <a:lnTo>
                    <a:pt x="30609" y="982"/>
                  </a:lnTo>
                  <a:cubicBezTo>
                    <a:pt x="31613" y="0"/>
                    <a:pt x="33257" y="0"/>
                    <a:pt x="34238" y="982"/>
                  </a:cubicBezTo>
                  <a:close/>
                </a:path>
              </a:pathLst>
            </a:custGeom>
            <a:noFill/>
            <a:ln cap="flat" cmpd="sng" w="970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8" name="Google Shape;3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385" y="2177562"/>
            <a:ext cx="551425" cy="7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9803" y="2177567"/>
            <a:ext cx="551425" cy="7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510031" y="3583314"/>
            <a:ext cx="551425" cy="74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4016" y="3632465"/>
            <a:ext cx="551425" cy="77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0501" y="2162325"/>
            <a:ext cx="479875" cy="7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6229" y="3563602"/>
            <a:ext cx="479875" cy="788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36"/>
          <p:cNvCxnSpPr/>
          <p:nvPr/>
        </p:nvCxnSpPr>
        <p:spPr>
          <a:xfrm flipH="1" rot="10800000">
            <a:off x="5290814" y="2966941"/>
            <a:ext cx="585300" cy="6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36"/>
          <p:cNvCxnSpPr/>
          <p:nvPr/>
        </p:nvCxnSpPr>
        <p:spPr>
          <a:xfrm>
            <a:off x="5876115" y="2961426"/>
            <a:ext cx="238800" cy="570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36"/>
          <p:cNvCxnSpPr/>
          <p:nvPr/>
        </p:nvCxnSpPr>
        <p:spPr>
          <a:xfrm flipH="1" rot="10800000">
            <a:off x="6114914" y="3531716"/>
            <a:ext cx="585300" cy="6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36"/>
          <p:cNvCxnSpPr/>
          <p:nvPr/>
        </p:nvCxnSpPr>
        <p:spPr>
          <a:xfrm flipH="1" rot="10800000">
            <a:off x="6700202" y="2963688"/>
            <a:ext cx="154200" cy="576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36"/>
          <p:cNvCxnSpPr/>
          <p:nvPr/>
        </p:nvCxnSpPr>
        <p:spPr>
          <a:xfrm flipH="1" rot="10800000">
            <a:off x="6854414" y="2966941"/>
            <a:ext cx="585300" cy="6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9" name="Google Shape;369;p36"/>
          <p:cNvCxnSpPr/>
          <p:nvPr/>
        </p:nvCxnSpPr>
        <p:spPr>
          <a:xfrm>
            <a:off x="7439718" y="2966915"/>
            <a:ext cx="195300" cy="5901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0" name="Google Shape;370;p36"/>
          <p:cNvSpPr/>
          <p:nvPr/>
        </p:nvSpPr>
        <p:spPr>
          <a:xfrm>
            <a:off x="5278263" y="3192348"/>
            <a:ext cx="619851" cy="590068"/>
          </a:xfrm>
          <a:custGeom>
            <a:rect b="b" l="l" r="r" t="t"/>
            <a:pathLst>
              <a:path extrusionOk="0" h="50027" w="57768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3"/>
                </a:lnTo>
                <a:lnTo>
                  <a:pt x="43329" y="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Lato"/>
                <a:ea typeface="Lato"/>
                <a:cs typeface="Lato"/>
                <a:sym typeface="Lato"/>
              </a:rPr>
              <a:t>Displaced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36"/>
          <p:cNvSpPr/>
          <p:nvPr/>
        </p:nvSpPr>
        <p:spPr>
          <a:xfrm>
            <a:off x="6022525" y="2673625"/>
            <a:ext cx="702748" cy="655354"/>
          </a:xfrm>
          <a:custGeom>
            <a:rect b="b" l="l" r="r" t="t"/>
            <a:pathLst>
              <a:path extrusionOk="0" h="50027" w="57768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3"/>
                </a:lnTo>
                <a:lnTo>
                  <a:pt x="43329" y="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Lato"/>
                <a:ea typeface="Lato"/>
                <a:cs typeface="Lato"/>
                <a:sym typeface="Lato"/>
              </a:rPr>
              <a:t>Greenstick 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" name="Google Shape;372;p36"/>
          <p:cNvSpPr/>
          <p:nvPr/>
        </p:nvSpPr>
        <p:spPr>
          <a:xfrm>
            <a:off x="6804325" y="3175723"/>
            <a:ext cx="702748" cy="623336"/>
          </a:xfrm>
          <a:custGeom>
            <a:rect b="b" l="l" r="r" t="t"/>
            <a:pathLst>
              <a:path extrusionOk="0" h="50027" w="57768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3"/>
                </a:lnTo>
                <a:lnTo>
                  <a:pt x="43329" y="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Lato"/>
                <a:ea typeface="Lato"/>
                <a:cs typeface="Lato"/>
                <a:sym typeface="Lato"/>
              </a:rPr>
              <a:t>H</a:t>
            </a:r>
            <a:r>
              <a:rPr b="1" lang="en" sz="700">
                <a:latin typeface="Lato"/>
                <a:ea typeface="Lato"/>
                <a:cs typeface="Lato"/>
                <a:sym typeface="Lato"/>
              </a:rPr>
              <a:t>airline/Stress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3" name="Google Shape;373;p36"/>
          <p:cNvSpPr/>
          <p:nvPr/>
        </p:nvSpPr>
        <p:spPr>
          <a:xfrm>
            <a:off x="7611175" y="2610950"/>
            <a:ext cx="760371" cy="718013"/>
          </a:xfrm>
          <a:custGeom>
            <a:rect b="b" l="l" r="r" t="t"/>
            <a:pathLst>
              <a:path extrusionOk="0" h="50027" w="57768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3"/>
                </a:lnTo>
                <a:lnTo>
                  <a:pt x="43329" y="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Lato"/>
                <a:ea typeface="Lato"/>
                <a:cs typeface="Lato"/>
                <a:sym typeface="Lato"/>
              </a:rPr>
              <a:t>Pathologic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" name="Google Shape;378;p37"/>
          <p:cNvGraphicFramePr/>
          <p:nvPr/>
        </p:nvGraphicFramePr>
        <p:xfrm>
          <a:off x="682400" y="6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{0352F3BD-A9DB-45BB-AE68-65572A8BFDC2}</a:tableStyleId>
              </a:tblPr>
              <a:tblGrid>
                <a:gridCol w="1247550"/>
                <a:gridCol w="1507325"/>
                <a:gridCol w="1126100"/>
                <a:gridCol w="4203000"/>
              </a:tblGrid>
              <a:tr h="21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Type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Description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</a:tr>
              <a:tr h="21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Complete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Bone is broken into </a:t>
                      </a:r>
                      <a:r>
                        <a:rPr b="1" lang="en" sz="1000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two separate</a:t>
                      </a:r>
                      <a:r>
                        <a:rPr lang="en" sz="1000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pieces</a:t>
                      </a:r>
                      <a:endParaRPr sz="1000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696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Incomplete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Bone is </a:t>
                      </a: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partly</a:t>
                      </a: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 broken and still</a:t>
                      </a:r>
                      <a:r>
                        <a:rPr b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one piece</a:t>
                      </a:r>
                      <a:endParaRPr b="1" sz="10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Hairline/Stress</a:t>
                      </a:r>
                      <a:endParaRPr b="1" sz="10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Slowly developing fracture that follows a period of increased physical activity in which the bone is subjected to </a:t>
                      </a: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repetitive</a:t>
                      </a: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 loads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6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Greenstick</a:t>
                      </a:r>
                      <a:endParaRPr b="1" sz="10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Extend only partially through the bone, common in infants when bones are soft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2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Simple </a:t>
                      </a:r>
                      <a:r>
                        <a:rPr b="1" lang="en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(Closed)</a:t>
                      </a:r>
                      <a:endParaRPr b="1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Overlying skin is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intact</a:t>
                      </a: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(Does NOT communicate with external environment)</a:t>
                      </a:r>
                      <a:endParaRPr sz="1000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32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Compound </a:t>
                      </a:r>
                      <a:r>
                        <a:rPr b="1" lang="en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(Open)</a:t>
                      </a:r>
                      <a:endParaRPr b="1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The bone communicates with the skin surface</a:t>
                      </a:r>
                      <a:r>
                        <a:rPr lang="en" sz="10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(external environment)</a:t>
                      </a:r>
                      <a:endParaRPr sz="1000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Prone to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infection</a:t>
                      </a:r>
                      <a:endParaRPr b="1" sz="100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6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Displaced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The ends of the bone at the fracture site aren’t aligned</a:t>
                      </a:r>
                      <a:endParaRPr sz="1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sng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Could</a:t>
                      </a:r>
                      <a:r>
                        <a:rPr lang="en" sz="1000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rupture the skin         compound fracture</a:t>
                      </a:r>
                      <a:endParaRPr sz="1000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1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Comminuted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Bone is </a:t>
                      </a:r>
                      <a:r>
                        <a:rPr lang="en" sz="1000">
                          <a:solidFill>
                            <a:srgbClr val="FF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fragmented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sz="1000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(broken into more than two fragments)</a:t>
                      </a:r>
                      <a:endParaRPr sz="1000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1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Spiral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Twisted force</a:t>
                      </a:r>
                      <a:endParaRPr sz="1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1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Pathologic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Bone weakened by underlying disease, e.g. tumor</a:t>
                      </a:r>
                      <a:endParaRPr sz="1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1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Complicated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Associated with damage to nerves, vessels or internal organs</a:t>
                      </a:r>
                      <a:endParaRPr sz="1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cxnSp>
        <p:nvCxnSpPr>
          <p:cNvPr id="379" name="Google Shape;379;p37"/>
          <p:cNvCxnSpPr/>
          <p:nvPr/>
        </p:nvCxnSpPr>
        <p:spPr>
          <a:xfrm>
            <a:off x="5659575" y="3738725"/>
            <a:ext cx="21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0" name="Google Shape;380;p37"/>
          <p:cNvSpPr txBox="1"/>
          <p:nvPr/>
        </p:nvSpPr>
        <p:spPr>
          <a:xfrm>
            <a:off x="142800" y="2245888"/>
            <a:ext cx="424200" cy="3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vs.</a:t>
            </a:r>
            <a:endParaRPr sz="13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37"/>
          <p:cNvSpPr txBox="1"/>
          <p:nvPr/>
        </p:nvSpPr>
        <p:spPr>
          <a:xfrm>
            <a:off x="142800" y="686288"/>
            <a:ext cx="424200" cy="3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vs.</a:t>
            </a:r>
            <a:endParaRPr sz="13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2" name="Google Shape;382;p37"/>
          <p:cNvCxnSpPr>
            <a:stCxn id="381" idx="2"/>
          </p:cNvCxnSpPr>
          <p:nvPr/>
        </p:nvCxnSpPr>
        <p:spPr>
          <a:xfrm flipH="1" rot="-5400000">
            <a:off x="424500" y="1001588"/>
            <a:ext cx="193800" cy="333000"/>
          </a:xfrm>
          <a:prstGeom prst="bentConnector2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3" name="Google Shape;383;p37"/>
          <p:cNvCxnSpPr>
            <a:stCxn id="381" idx="0"/>
          </p:cNvCxnSpPr>
          <p:nvPr/>
        </p:nvCxnSpPr>
        <p:spPr>
          <a:xfrm rot="-5400000">
            <a:off x="466800" y="465188"/>
            <a:ext cx="109200" cy="333000"/>
          </a:xfrm>
          <a:prstGeom prst="bentConnector2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4" name="Google Shape;384;p37"/>
          <p:cNvCxnSpPr>
            <a:stCxn id="380" idx="0"/>
          </p:cNvCxnSpPr>
          <p:nvPr/>
        </p:nvCxnSpPr>
        <p:spPr>
          <a:xfrm rot="-5400000">
            <a:off x="424950" y="1971838"/>
            <a:ext cx="204000" cy="344100"/>
          </a:xfrm>
          <a:prstGeom prst="bentConnector2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5" name="Google Shape;385;p37"/>
          <p:cNvCxnSpPr>
            <a:stCxn id="380" idx="2"/>
          </p:cNvCxnSpPr>
          <p:nvPr/>
        </p:nvCxnSpPr>
        <p:spPr>
          <a:xfrm flipH="1" rot="-5400000">
            <a:off x="471900" y="2513788"/>
            <a:ext cx="99000" cy="333000"/>
          </a:xfrm>
          <a:prstGeom prst="bentConnector2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 txBox="1"/>
          <p:nvPr/>
        </p:nvSpPr>
        <p:spPr>
          <a:xfrm>
            <a:off x="1884612" y="4509338"/>
            <a:ext cx="5808000" cy="35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    Greenstick fracture will heal very well, because children have many osteoprogenitor cells</a:t>
            </a:r>
            <a:endParaRPr b="1" sz="11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91" name="Google Shape;391;p38"/>
          <p:cNvGrpSpPr/>
          <p:nvPr/>
        </p:nvGrpSpPr>
        <p:grpSpPr>
          <a:xfrm>
            <a:off x="1451377" y="4422288"/>
            <a:ext cx="575779" cy="528105"/>
            <a:chOff x="4135651" y="2107650"/>
            <a:chExt cx="2119952" cy="2119200"/>
          </a:xfrm>
        </p:grpSpPr>
        <p:sp>
          <p:nvSpPr>
            <p:cNvPr id="392" name="Google Shape;392;p38"/>
            <p:cNvSpPr/>
            <p:nvPr/>
          </p:nvSpPr>
          <p:spPr>
            <a:xfrm>
              <a:off x="4685416" y="2667874"/>
              <a:ext cx="1022721" cy="1010008"/>
            </a:xfrm>
            <a:custGeom>
              <a:rect b="b" l="l" r="r" t="t"/>
              <a:pathLst>
                <a:path extrusionOk="0" h="30906" w="31295">
                  <a:moveTo>
                    <a:pt x="13034" y="1073"/>
                  </a:moveTo>
                  <a:lnTo>
                    <a:pt x="1461" y="12668"/>
                  </a:lnTo>
                  <a:cubicBezTo>
                    <a:pt x="1" y="14106"/>
                    <a:pt x="1" y="16434"/>
                    <a:pt x="1461" y="17895"/>
                  </a:cubicBezTo>
                  <a:lnTo>
                    <a:pt x="1461" y="17895"/>
                  </a:lnTo>
                  <a:lnTo>
                    <a:pt x="13034" y="29467"/>
                  </a:lnTo>
                  <a:cubicBezTo>
                    <a:pt x="14472" y="30905"/>
                    <a:pt x="16823" y="30905"/>
                    <a:pt x="18261" y="29467"/>
                  </a:cubicBezTo>
                  <a:lnTo>
                    <a:pt x="18261" y="29467"/>
                  </a:lnTo>
                  <a:lnTo>
                    <a:pt x="29833" y="17895"/>
                  </a:lnTo>
                  <a:cubicBezTo>
                    <a:pt x="31294" y="16434"/>
                    <a:pt x="31294" y="14106"/>
                    <a:pt x="29833" y="12668"/>
                  </a:cubicBezTo>
                  <a:lnTo>
                    <a:pt x="29833" y="12668"/>
                  </a:lnTo>
                  <a:lnTo>
                    <a:pt x="18261" y="1073"/>
                  </a:lnTo>
                  <a:cubicBezTo>
                    <a:pt x="17530" y="365"/>
                    <a:pt x="16595" y="0"/>
                    <a:pt x="15659" y="0"/>
                  </a:cubicBezTo>
                  <a:lnTo>
                    <a:pt x="15659" y="0"/>
                  </a:lnTo>
                  <a:cubicBezTo>
                    <a:pt x="14700" y="0"/>
                    <a:pt x="13764" y="365"/>
                    <a:pt x="13034" y="1073"/>
                  </a:cubicBezTo>
                </a:path>
              </a:pathLst>
            </a:custGeom>
            <a:solidFill>
              <a:srgbClr val="4993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4367623" y="2349884"/>
              <a:ext cx="1658249" cy="1634752"/>
            </a:xfrm>
            <a:custGeom>
              <a:rect b="b" l="l" r="r" t="t"/>
              <a:pathLst>
                <a:path extrusionOk="0" h="50023" w="50742">
                  <a:moveTo>
                    <a:pt x="25363" y="1"/>
                  </a:moveTo>
                  <a:cubicBezTo>
                    <a:pt x="24418" y="1"/>
                    <a:pt x="23477" y="360"/>
                    <a:pt x="22758" y="1079"/>
                  </a:cubicBezTo>
                  <a:lnTo>
                    <a:pt x="1439" y="22398"/>
                  </a:lnTo>
                  <a:cubicBezTo>
                    <a:pt x="1" y="23836"/>
                    <a:pt x="1" y="26187"/>
                    <a:pt x="1439" y="27625"/>
                  </a:cubicBezTo>
                  <a:lnTo>
                    <a:pt x="22758" y="48944"/>
                  </a:lnTo>
                  <a:cubicBezTo>
                    <a:pt x="23477" y="49663"/>
                    <a:pt x="24418" y="50022"/>
                    <a:pt x="25363" y="50022"/>
                  </a:cubicBezTo>
                  <a:cubicBezTo>
                    <a:pt x="26307" y="50022"/>
                    <a:pt x="27254" y="49663"/>
                    <a:pt x="27985" y="48944"/>
                  </a:cubicBezTo>
                  <a:lnTo>
                    <a:pt x="49281" y="27625"/>
                  </a:lnTo>
                  <a:cubicBezTo>
                    <a:pt x="50742" y="26187"/>
                    <a:pt x="50742" y="23836"/>
                    <a:pt x="49281" y="22398"/>
                  </a:cubicBezTo>
                  <a:lnTo>
                    <a:pt x="27985" y="1079"/>
                  </a:lnTo>
                  <a:cubicBezTo>
                    <a:pt x="27254" y="360"/>
                    <a:pt x="26307" y="1"/>
                    <a:pt x="25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6AA84F"/>
                  </a:solidFill>
                  <a:latin typeface="Lato"/>
                  <a:ea typeface="Lato"/>
                  <a:cs typeface="Lato"/>
                  <a:sym typeface="Lato"/>
                </a:rPr>
                <a:t>Team 439</a:t>
              </a:r>
              <a:endParaRPr b="1" sz="70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4135651" y="2107650"/>
              <a:ext cx="2119952" cy="2119200"/>
            </a:xfrm>
            <a:custGeom>
              <a:rect b="b" l="l" r="r" t="t"/>
              <a:pathLst>
                <a:path extrusionOk="0" fill="none" h="64847" w="64870">
                  <a:moveTo>
                    <a:pt x="34238" y="982"/>
                  </a:moveTo>
                  <a:lnTo>
                    <a:pt x="63866" y="30609"/>
                  </a:lnTo>
                  <a:cubicBezTo>
                    <a:pt x="64870" y="31613"/>
                    <a:pt x="64870" y="33234"/>
                    <a:pt x="63866" y="34238"/>
                  </a:cubicBezTo>
                  <a:lnTo>
                    <a:pt x="34238" y="63842"/>
                  </a:lnTo>
                  <a:cubicBezTo>
                    <a:pt x="33257" y="64847"/>
                    <a:pt x="31613" y="64847"/>
                    <a:pt x="30609" y="63842"/>
                  </a:cubicBezTo>
                  <a:lnTo>
                    <a:pt x="1005" y="34238"/>
                  </a:lnTo>
                  <a:cubicBezTo>
                    <a:pt x="0" y="33234"/>
                    <a:pt x="0" y="31613"/>
                    <a:pt x="1005" y="30609"/>
                  </a:cubicBezTo>
                  <a:lnTo>
                    <a:pt x="30609" y="982"/>
                  </a:lnTo>
                  <a:cubicBezTo>
                    <a:pt x="31613" y="0"/>
                    <a:pt x="33257" y="0"/>
                    <a:pt x="34238" y="982"/>
                  </a:cubicBezTo>
                  <a:close/>
                </a:path>
              </a:pathLst>
            </a:custGeom>
            <a:noFill/>
            <a:ln cap="flat" cmpd="sng" w="970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38"/>
          <p:cNvGrpSpPr/>
          <p:nvPr/>
        </p:nvGrpSpPr>
        <p:grpSpPr>
          <a:xfrm>
            <a:off x="1594321" y="2444464"/>
            <a:ext cx="1390024" cy="1854741"/>
            <a:chOff x="1415826" y="1324550"/>
            <a:chExt cx="1516500" cy="2257199"/>
          </a:xfrm>
        </p:grpSpPr>
        <p:pic>
          <p:nvPicPr>
            <p:cNvPr id="396" name="Google Shape;39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56252" y="1760549"/>
              <a:ext cx="1435650" cy="182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38"/>
            <p:cNvSpPr/>
            <p:nvPr/>
          </p:nvSpPr>
          <p:spPr>
            <a:xfrm>
              <a:off x="1415826" y="1324550"/>
              <a:ext cx="1516500" cy="4161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Hairline</a:t>
              </a:r>
              <a:endPara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398" name="Google Shape;39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246" y="2794520"/>
            <a:ext cx="1315857" cy="1496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8"/>
          <p:cNvSpPr/>
          <p:nvPr/>
        </p:nvSpPr>
        <p:spPr>
          <a:xfrm>
            <a:off x="3159195" y="2452627"/>
            <a:ext cx="1389900" cy="34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Greenstick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0" name="Google Shape;40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6554" y="2794619"/>
            <a:ext cx="1115812" cy="14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7113" y="2794617"/>
            <a:ext cx="1015281" cy="149632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8"/>
          <p:cNvSpPr/>
          <p:nvPr/>
        </p:nvSpPr>
        <p:spPr>
          <a:xfrm>
            <a:off x="4659483" y="2452727"/>
            <a:ext cx="1389900" cy="34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Incomplete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38"/>
          <p:cNvSpPr/>
          <p:nvPr/>
        </p:nvSpPr>
        <p:spPr>
          <a:xfrm>
            <a:off x="6159776" y="2452727"/>
            <a:ext cx="1389900" cy="34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Complete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4" name="Google Shape;404;p38"/>
          <p:cNvPicPr preferRelativeResize="0"/>
          <p:nvPr/>
        </p:nvPicPr>
        <p:blipFill rotWithShape="1">
          <a:blip r:embed="rId7">
            <a:alphaModFix/>
          </a:blip>
          <a:srcRect b="0" l="34226" r="34621" t="0"/>
          <a:stretch/>
        </p:blipFill>
        <p:spPr>
          <a:xfrm>
            <a:off x="5302213" y="193113"/>
            <a:ext cx="575775" cy="21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8"/>
          <p:cNvSpPr/>
          <p:nvPr/>
        </p:nvSpPr>
        <p:spPr>
          <a:xfrm>
            <a:off x="3577621" y="1086239"/>
            <a:ext cx="1389900" cy="34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Spiral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6" name="Google Shape;406;p38"/>
          <p:cNvCxnSpPr>
            <a:stCxn id="405" idx="3"/>
            <a:endCxn id="404" idx="1"/>
          </p:cNvCxnSpPr>
          <p:nvPr/>
        </p:nvCxnSpPr>
        <p:spPr>
          <a:xfrm>
            <a:off x="4967521" y="1257239"/>
            <a:ext cx="334800" cy="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/>
          <p:nvPr/>
        </p:nvSpPr>
        <p:spPr>
          <a:xfrm>
            <a:off x="2016863" y="651725"/>
            <a:ext cx="2284500" cy="416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Colles Fracture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39"/>
          <p:cNvSpPr/>
          <p:nvPr/>
        </p:nvSpPr>
        <p:spPr>
          <a:xfrm>
            <a:off x="4847713" y="651725"/>
            <a:ext cx="2284500" cy="416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Smith Fracture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4033050" y="352925"/>
            <a:ext cx="1077900" cy="10137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vs</a:t>
            </a:r>
            <a:endParaRPr b="1" sz="2200">
              <a:solidFill>
                <a:schemeClr val="lt1"/>
              </a:solidFill>
            </a:endParaRPr>
          </a:p>
        </p:txBody>
      </p:sp>
      <p:cxnSp>
        <p:nvCxnSpPr>
          <p:cNvPr id="414" name="Google Shape;414;p39"/>
          <p:cNvCxnSpPr>
            <a:stCxn id="411" idx="2"/>
            <a:endCxn id="415" idx="0"/>
          </p:cNvCxnSpPr>
          <p:nvPr/>
        </p:nvCxnSpPr>
        <p:spPr>
          <a:xfrm rot="5400000">
            <a:off x="2604113" y="933725"/>
            <a:ext cx="420900" cy="6891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6" name="Google Shape;416;p39"/>
          <p:cNvCxnSpPr>
            <a:stCxn id="412" idx="2"/>
            <a:endCxn id="417" idx="0"/>
          </p:cNvCxnSpPr>
          <p:nvPr/>
        </p:nvCxnSpPr>
        <p:spPr>
          <a:xfrm flipH="1" rot="-5400000">
            <a:off x="6121513" y="936275"/>
            <a:ext cx="420900" cy="6840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5" name="Google Shape;415;p39"/>
          <p:cNvSpPr txBox="1"/>
          <p:nvPr/>
        </p:nvSpPr>
        <p:spPr>
          <a:xfrm>
            <a:off x="906750" y="1488700"/>
            <a:ext cx="31263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Distal end of radius </a:t>
            </a:r>
            <a:r>
              <a:rPr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DORSALLY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Usually patients over 50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Dinner fork shaped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Occur as a result of a fall on outstretched hand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7" name="Google Shape;417;p39"/>
          <p:cNvSpPr txBox="1"/>
          <p:nvPr/>
        </p:nvSpPr>
        <p:spPr>
          <a:xfrm>
            <a:off x="5110938" y="1488700"/>
            <a:ext cx="31263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Distal end of radius </a:t>
            </a:r>
            <a:r>
              <a:rPr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VENTRALLY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Also called “reverse Colles fracture”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Less common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8" name="Google Shape;418;p39"/>
          <p:cNvPicPr preferRelativeResize="0"/>
          <p:nvPr/>
        </p:nvPicPr>
        <p:blipFill rotWithShape="1">
          <a:blip r:embed="rId3">
            <a:alphaModFix/>
          </a:blip>
          <a:srcRect b="0" l="0" r="0" t="3642"/>
          <a:stretch/>
        </p:blipFill>
        <p:spPr>
          <a:xfrm>
            <a:off x="2193143" y="2872875"/>
            <a:ext cx="4762825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9"/>
          <p:cNvSpPr txBox="1"/>
          <p:nvPr/>
        </p:nvSpPr>
        <p:spPr>
          <a:xfrm>
            <a:off x="6218099" y="4132927"/>
            <a:ext cx="2003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This is extra information but it was included in the homework in the girls slides. Recommended revision.</a:t>
            </a:r>
            <a:endParaRPr sz="11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0" name="Google Shape;420;p39"/>
          <p:cNvSpPr/>
          <p:nvPr/>
        </p:nvSpPr>
        <p:spPr>
          <a:xfrm>
            <a:off x="6202655" y="3780813"/>
            <a:ext cx="2034600" cy="416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Extra Information</a:t>
            </a:r>
            <a:endParaRPr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0"/>
          <p:cNvSpPr txBox="1"/>
          <p:nvPr/>
        </p:nvSpPr>
        <p:spPr>
          <a:xfrm>
            <a:off x="152775" y="1761538"/>
            <a:ext cx="20979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Severe trauma e.g. MVA </a:t>
            </a:r>
            <a:r>
              <a:rPr b="1" lang="en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(Motor Vehicle Accident)</a:t>
            </a:r>
            <a:endParaRPr b="1"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“major cause”</a:t>
            </a:r>
            <a:endParaRPr b="1"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" name="Google Shape;426;p40"/>
          <p:cNvSpPr txBox="1"/>
          <p:nvPr/>
        </p:nvSpPr>
        <p:spPr>
          <a:xfrm>
            <a:off x="2526450" y="1730650"/>
            <a:ext cx="28425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b="1" lang="en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minimal trauma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(bone is weak)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Underlying bone is abnormal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7" name="Google Shape;427;p40"/>
          <p:cNvSpPr txBox="1"/>
          <p:nvPr/>
        </p:nvSpPr>
        <p:spPr>
          <a:xfrm>
            <a:off x="5469825" y="2024950"/>
            <a:ext cx="3521400" cy="238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Develops </a:t>
            </a:r>
            <a:r>
              <a:rPr b="1" lang="en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slowly over time</a:t>
            </a:r>
            <a:endParaRPr b="1" sz="13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 Collection of </a:t>
            </a:r>
            <a:r>
              <a:rPr b="1" lang="en" sz="1300">
                <a:latin typeface="Lato"/>
                <a:ea typeface="Lato"/>
                <a:cs typeface="Lato"/>
                <a:sym typeface="Lato"/>
              </a:rPr>
              <a:t>microfractures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associated with increased physical activity (especially with new repetitive mechanical loads on bone).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Most common in </a:t>
            </a:r>
            <a:r>
              <a:rPr b="1" lang="en" sz="1300">
                <a:latin typeface="Lato"/>
                <a:ea typeface="Lato"/>
                <a:cs typeface="Lato"/>
                <a:sym typeface="Lato"/>
              </a:rPr>
              <a:t>weight-bearing bones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of </a:t>
            </a:r>
            <a:r>
              <a:rPr b="1" lang="en" sz="1300">
                <a:latin typeface="Lato"/>
                <a:ea typeface="Lato"/>
                <a:cs typeface="Lato"/>
                <a:sym typeface="Lato"/>
              </a:rPr>
              <a:t>lower leg and foot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Track, field athletes &amp; military recruits who carry heavy packs over long distances are </a:t>
            </a:r>
            <a:r>
              <a:rPr b="1" lang="en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more susceptible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300"/>
              <a:buFont typeface="Lato"/>
              <a:buChar char="●"/>
            </a:pPr>
            <a:r>
              <a:rPr lang="en" sz="13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It’s usually linear.</a:t>
            </a:r>
            <a:endParaRPr sz="13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8" name="Google Shape;428;p40"/>
          <p:cNvSpPr/>
          <p:nvPr/>
        </p:nvSpPr>
        <p:spPr>
          <a:xfrm>
            <a:off x="2868075" y="375450"/>
            <a:ext cx="3383700" cy="416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Causes of Fracture</a:t>
            </a:r>
            <a:endParaRPr b="1"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9" name="Google Shape;429;p40"/>
          <p:cNvSpPr/>
          <p:nvPr/>
        </p:nvSpPr>
        <p:spPr>
          <a:xfrm>
            <a:off x="184430" y="1121288"/>
            <a:ext cx="2034600" cy="41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Traumatic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0" name="Google Shape;430;p40"/>
          <p:cNvSpPr/>
          <p:nvPr/>
        </p:nvSpPr>
        <p:spPr>
          <a:xfrm>
            <a:off x="3198817" y="1121475"/>
            <a:ext cx="2034600" cy="41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Pathological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1" name="Google Shape;431;p40"/>
          <p:cNvSpPr/>
          <p:nvPr/>
        </p:nvSpPr>
        <p:spPr>
          <a:xfrm>
            <a:off x="6213230" y="1121325"/>
            <a:ext cx="2034600" cy="41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Stress</a:t>
            </a:r>
            <a:endParaRPr b="1" sz="9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32" name="Google Shape;432;p40"/>
          <p:cNvCxnSpPr>
            <a:stCxn id="429" idx="2"/>
            <a:endCxn id="425" idx="0"/>
          </p:cNvCxnSpPr>
          <p:nvPr/>
        </p:nvCxnSpPr>
        <p:spPr>
          <a:xfrm flipH="1" rot="-5400000">
            <a:off x="1089980" y="1649138"/>
            <a:ext cx="224100" cy="6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40"/>
          <p:cNvCxnSpPr>
            <a:stCxn id="429" idx="0"/>
            <a:endCxn id="428" idx="2"/>
          </p:cNvCxnSpPr>
          <p:nvPr/>
        </p:nvCxnSpPr>
        <p:spPr>
          <a:xfrm rot="-5400000">
            <a:off x="2715980" y="-722662"/>
            <a:ext cx="329700" cy="33582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4" name="Google Shape;434;p40"/>
          <p:cNvCxnSpPr>
            <a:stCxn id="431" idx="0"/>
            <a:endCxn id="428" idx="2"/>
          </p:cNvCxnSpPr>
          <p:nvPr/>
        </p:nvCxnSpPr>
        <p:spPr>
          <a:xfrm flipH="1" rot="5400000">
            <a:off x="5730380" y="-378825"/>
            <a:ext cx="329700" cy="2670600"/>
          </a:xfrm>
          <a:prstGeom prst="bentConnector3">
            <a:avLst>
              <a:gd fmla="val 5001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5" name="Google Shape;435;p40"/>
          <p:cNvCxnSpPr>
            <a:stCxn id="430" idx="0"/>
            <a:endCxn id="428" idx="2"/>
          </p:cNvCxnSpPr>
          <p:nvPr/>
        </p:nvCxnSpPr>
        <p:spPr>
          <a:xfrm rot="-5400000">
            <a:off x="4223017" y="784575"/>
            <a:ext cx="330000" cy="3438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6" name="Google Shape;436;p40"/>
          <p:cNvCxnSpPr>
            <a:stCxn id="431" idx="2"/>
            <a:endCxn id="427" idx="0"/>
          </p:cNvCxnSpPr>
          <p:nvPr/>
        </p:nvCxnSpPr>
        <p:spPr>
          <a:xfrm flipH="1" rot="-5400000">
            <a:off x="6987080" y="1780875"/>
            <a:ext cx="487500" cy="6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7" name="Google Shape;437;p40"/>
          <p:cNvSpPr txBox="1"/>
          <p:nvPr/>
        </p:nvSpPr>
        <p:spPr>
          <a:xfrm>
            <a:off x="2526450" y="2777350"/>
            <a:ext cx="2842500" cy="184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e.g.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Osteoporosis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Osteosarcoma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Paget’s disease of bone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Primary/secondary metastatic tumor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Congenital bone diseases (e.g. 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Osteogenesis Imperfecta)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Lato"/>
              <a:buChar char="●"/>
            </a:pPr>
            <a:r>
              <a:rPr lang="en"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Osteomalacia</a:t>
            </a:r>
            <a:endParaRPr sz="12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38" name="Google Shape;438;p40"/>
          <p:cNvCxnSpPr/>
          <p:nvPr/>
        </p:nvCxnSpPr>
        <p:spPr>
          <a:xfrm>
            <a:off x="3860238" y="27773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40"/>
          <p:cNvCxnSpPr>
            <a:stCxn id="426" idx="2"/>
            <a:endCxn id="437" idx="0"/>
          </p:cNvCxnSpPr>
          <p:nvPr/>
        </p:nvCxnSpPr>
        <p:spPr>
          <a:xfrm>
            <a:off x="3947700" y="2469550"/>
            <a:ext cx="0" cy="30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40"/>
          <p:cNvCxnSpPr/>
          <p:nvPr/>
        </p:nvCxnSpPr>
        <p:spPr>
          <a:xfrm>
            <a:off x="4215063" y="1537750"/>
            <a:ext cx="2700" cy="189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1" name="Google Shape;441;p40"/>
          <p:cNvSpPr txBox="1"/>
          <p:nvPr/>
        </p:nvSpPr>
        <p:spPr>
          <a:xfrm>
            <a:off x="152775" y="2669125"/>
            <a:ext cx="2272800" cy="2472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Healthy bones are extremely resilient &amp; withstand strong impacts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E.g.  Sporting injuries, vehicle accidents and falls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Road accidents are 2nd leading cause of death &amp; main one of premature death in KSA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 txBox="1"/>
          <p:nvPr>
            <p:ph type="title"/>
          </p:nvPr>
        </p:nvSpPr>
        <p:spPr>
          <a:xfrm>
            <a:off x="2172000" y="239425"/>
            <a:ext cx="4800000" cy="7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Healing of Fracture</a:t>
            </a:r>
            <a:endParaRPr/>
          </a:p>
        </p:txBody>
      </p:sp>
      <p:sp>
        <p:nvSpPr>
          <p:cNvPr id="447" name="Google Shape;447;p41"/>
          <p:cNvSpPr txBox="1"/>
          <p:nvPr>
            <p:ph idx="2" type="title"/>
          </p:nvPr>
        </p:nvSpPr>
        <p:spPr>
          <a:xfrm>
            <a:off x="452279" y="948150"/>
            <a:ext cx="2746500" cy="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Reactive phase:</a:t>
            </a:r>
            <a:endParaRPr/>
          </a:p>
        </p:txBody>
      </p:sp>
      <p:sp>
        <p:nvSpPr>
          <p:cNvPr id="448" name="Google Shape;448;p41"/>
          <p:cNvSpPr txBox="1"/>
          <p:nvPr>
            <p:ph idx="1" type="subTitle"/>
          </p:nvPr>
        </p:nvSpPr>
        <p:spPr>
          <a:xfrm>
            <a:off x="582625" y="1353775"/>
            <a:ext cx="2485800" cy="7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a) Hematoma and inflammatory phase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b) Granulation tissue formation</a:t>
            </a:r>
            <a:endParaRPr/>
          </a:p>
        </p:txBody>
      </p:sp>
      <p:sp>
        <p:nvSpPr>
          <p:cNvPr id="449" name="Google Shape;449;p41"/>
          <p:cNvSpPr txBox="1"/>
          <p:nvPr>
            <p:ph idx="3" type="title"/>
          </p:nvPr>
        </p:nvSpPr>
        <p:spPr>
          <a:xfrm>
            <a:off x="3125178" y="1024225"/>
            <a:ext cx="2746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Reparative phase:</a:t>
            </a:r>
            <a:endParaRPr/>
          </a:p>
        </p:txBody>
      </p:sp>
      <p:sp>
        <p:nvSpPr>
          <p:cNvPr id="450" name="Google Shape;450;p41"/>
          <p:cNvSpPr txBox="1"/>
          <p:nvPr>
            <p:ph idx="4" type="subTitle"/>
          </p:nvPr>
        </p:nvSpPr>
        <p:spPr>
          <a:xfrm>
            <a:off x="3255525" y="1506325"/>
            <a:ext cx="24858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Callus formation (soft and bony)</a:t>
            </a:r>
            <a:endParaRPr sz="1200"/>
          </a:p>
        </p:txBody>
      </p:sp>
      <p:sp>
        <p:nvSpPr>
          <p:cNvPr id="451" name="Google Shape;451;p41"/>
          <p:cNvSpPr txBox="1"/>
          <p:nvPr>
            <p:ph idx="5" type="title"/>
          </p:nvPr>
        </p:nvSpPr>
        <p:spPr>
          <a:xfrm>
            <a:off x="1859305" y="3223350"/>
            <a:ext cx="11754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1"/>
          <p:cNvSpPr txBox="1"/>
          <p:nvPr>
            <p:ph idx="6" type="subTitle"/>
          </p:nvPr>
        </p:nvSpPr>
        <p:spPr>
          <a:xfrm>
            <a:off x="1954869" y="3643950"/>
            <a:ext cx="1079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1"/>
          <p:cNvSpPr txBox="1"/>
          <p:nvPr>
            <p:ph idx="7" type="title"/>
          </p:nvPr>
        </p:nvSpPr>
        <p:spPr>
          <a:xfrm>
            <a:off x="3543750" y="3223350"/>
            <a:ext cx="2056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1"/>
          <p:cNvSpPr txBox="1"/>
          <p:nvPr>
            <p:ph idx="8" type="subTitle"/>
          </p:nvPr>
        </p:nvSpPr>
        <p:spPr>
          <a:xfrm>
            <a:off x="3543751" y="3643950"/>
            <a:ext cx="2056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1"/>
          <p:cNvSpPr txBox="1"/>
          <p:nvPr>
            <p:ph idx="9" type="title"/>
          </p:nvPr>
        </p:nvSpPr>
        <p:spPr>
          <a:xfrm>
            <a:off x="5701325" y="1020138"/>
            <a:ext cx="2872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Remodeling phase:</a:t>
            </a:r>
            <a:endParaRPr/>
          </a:p>
        </p:txBody>
      </p:sp>
      <p:sp>
        <p:nvSpPr>
          <p:cNvPr id="456" name="Google Shape;456;p41"/>
          <p:cNvSpPr txBox="1"/>
          <p:nvPr>
            <p:ph idx="13" type="subTitle"/>
          </p:nvPr>
        </p:nvSpPr>
        <p:spPr>
          <a:xfrm>
            <a:off x="6109321" y="1498150"/>
            <a:ext cx="2056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Remodeling to original bone contour</a:t>
            </a:r>
            <a:endParaRPr sz="1200"/>
          </a:p>
        </p:txBody>
      </p:sp>
      <p:sp>
        <p:nvSpPr>
          <p:cNvPr id="457" name="Google Shape;457;p41"/>
          <p:cNvSpPr txBox="1"/>
          <p:nvPr>
            <p:ph idx="14" type="title"/>
          </p:nvPr>
        </p:nvSpPr>
        <p:spPr>
          <a:xfrm>
            <a:off x="6109323" y="3159150"/>
            <a:ext cx="1467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8" name="Google Shape;45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425" y="2036288"/>
            <a:ext cx="6464649" cy="27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"/>
          <p:cNvSpPr txBox="1"/>
          <p:nvPr>
            <p:ph type="title"/>
          </p:nvPr>
        </p:nvSpPr>
        <p:spPr>
          <a:xfrm>
            <a:off x="-1944857" y="2997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00"/>
              <a:buAutoNum type="arabicPeriod"/>
            </a:pPr>
            <a:r>
              <a:rPr lang="en">
                <a:solidFill>
                  <a:srgbClr val="FF0000"/>
                </a:solidFill>
              </a:rPr>
              <a:t>Reactive phase: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64" name="Google Shape;464;p42"/>
          <p:cNvSpPr txBox="1"/>
          <p:nvPr>
            <p:ph idx="1" type="subTitle"/>
          </p:nvPr>
        </p:nvSpPr>
        <p:spPr>
          <a:xfrm>
            <a:off x="355134" y="872400"/>
            <a:ext cx="35286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Hematoma </a:t>
            </a:r>
            <a:r>
              <a:rPr lang="en"/>
              <a:t>and inflammatory phase.</a:t>
            </a:r>
            <a:endParaRPr/>
          </a:p>
        </p:txBody>
      </p:sp>
      <p:sp>
        <p:nvSpPr>
          <p:cNvPr id="465" name="Google Shape;465;p42"/>
          <p:cNvSpPr txBox="1"/>
          <p:nvPr>
            <p:ph idx="14" type="title"/>
          </p:nvPr>
        </p:nvSpPr>
        <p:spPr>
          <a:xfrm>
            <a:off x="-52150" y="1357200"/>
            <a:ext cx="8966400" cy="12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Bleeding </a:t>
            </a:r>
            <a:r>
              <a:rPr b="0" lang="en" sz="1400">
                <a:latin typeface="Lato"/>
                <a:ea typeface="Lato"/>
                <a:cs typeface="Lato"/>
                <a:sym typeface="Lato"/>
              </a:rPr>
              <a:t>causes </a:t>
            </a:r>
            <a:r>
              <a:rPr b="0" lang="en" sz="1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swelling </a:t>
            </a:r>
            <a:r>
              <a:rPr b="0" lang="en" sz="1400">
                <a:latin typeface="Lato"/>
                <a:ea typeface="Lato"/>
                <a:cs typeface="Lato"/>
                <a:sym typeface="Lato"/>
              </a:rPr>
              <a:t>due to inflammation which is </a:t>
            </a:r>
            <a:r>
              <a:rPr lang="en" sz="1400">
                <a:latin typeface="Lato"/>
                <a:ea typeface="Lato"/>
                <a:cs typeface="Lato"/>
                <a:sym typeface="Lato"/>
              </a:rPr>
              <a:t>induced </a:t>
            </a:r>
            <a:r>
              <a:rPr b="0" lang="en" sz="1400">
                <a:latin typeface="Lato"/>
                <a:ea typeface="Lato"/>
                <a:cs typeface="Lato"/>
                <a:sym typeface="Lato"/>
              </a:rPr>
              <a:t>by </a:t>
            </a:r>
            <a:r>
              <a:rPr lang="en" sz="1400">
                <a:latin typeface="Lato"/>
                <a:ea typeface="Lato"/>
                <a:cs typeface="Lato"/>
                <a:sym typeface="Lato"/>
              </a:rPr>
              <a:t>chemical mediators</a:t>
            </a:r>
            <a:r>
              <a:rPr b="0" lang="en" sz="1400">
                <a:latin typeface="Lato"/>
                <a:ea typeface="Lato"/>
                <a:cs typeface="Lato"/>
                <a:sym typeface="Lato"/>
              </a:rPr>
              <a:t> produced</a:t>
            </a:r>
            <a:endParaRPr b="0" sz="1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latin typeface="Lato"/>
                <a:ea typeface="Lato"/>
                <a:cs typeface="Lato"/>
                <a:sym typeface="Lato"/>
              </a:rPr>
              <a:t>from macrophages and other inflammatory cells with </a:t>
            </a:r>
            <a:r>
              <a:rPr b="0" lang="en" sz="1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granulation tissue formation</a:t>
            </a:r>
            <a:r>
              <a:rPr b="0" lang="en" sz="1400">
                <a:latin typeface="Lato"/>
                <a:ea typeface="Lato"/>
                <a:cs typeface="Lato"/>
                <a:sym typeface="Lato"/>
              </a:rPr>
              <a:t>.</a:t>
            </a:r>
            <a:endParaRPr b="0" sz="1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66" name="Google Shape;466;p42"/>
          <p:cNvPicPr preferRelativeResize="0"/>
          <p:nvPr/>
        </p:nvPicPr>
        <p:blipFill rotWithShape="1">
          <a:blip r:embed="rId3">
            <a:alphaModFix/>
          </a:blip>
          <a:srcRect b="0" l="8116" r="4707" t="7227"/>
          <a:stretch/>
        </p:blipFill>
        <p:spPr>
          <a:xfrm>
            <a:off x="616900" y="2218125"/>
            <a:ext cx="4483149" cy="23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925" y="2280875"/>
            <a:ext cx="3961076" cy="2125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3"/>
          <p:cNvSpPr txBox="1"/>
          <p:nvPr>
            <p:ph type="title"/>
          </p:nvPr>
        </p:nvSpPr>
        <p:spPr>
          <a:xfrm>
            <a:off x="-122409" y="171373"/>
            <a:ext cx="76077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2. </a:t>
            </a:r>
            <a:r>
              <a:rPr lang="en">
                <a:solidFill>
                  <a:srgbClr val="FF0000"/>
                </a:solidFill>
              </a:rPr>
              <a:t>Reparative phase: (Callus stage)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73" name="Google Shape;473;p43"/>
          <p:cNvSpPr txBox="1"/>
          <p:nvPr/>
        </p:nvSpPr>
        <p:spPr>
          <a:xfrm>
            <a:off x="183614" y="1111518"/>
            <a:ext cx="8471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• Degranulated platelets and marauding inflammatory cells subsequently release a host of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cytokines (e.g., platelet-derived growth factor, fibroblast growth factor, TGF-B)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• Cytokines activate bone progenitor cells, and within a week, the involved tissue is primed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for new matrix synthesis.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•</a:t>
            </a:r>
            <a:r>
              <a:rPr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This soft callus/procallus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can hold the ends of the fractured bone in apposition but is </a:t>
            </a:r>
            <a:r>
              <a:rPr b="1"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noncalcified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and cannot support weight bearing(end of first week).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4" name="Google Shape;474;p43"/>
          <p:cNvPicPr preferRelativeResize="0"/>
          <p:nvPr/>
        </p:nvPicPr>
        <p:blipFill rotWithShape="1">
          <a:blip r:embed="rId3">
            <a:alphaModFix/>
          </a:blip>
          <a:srcRect b="8384" l="2468" r="3669" t="9249"/>
          <a:stretch/>
        </p:blipFill>
        <p:spPr>
          <a:xfrm>
            <a:off x="5482600" y="2754225"/>
            <a:ext cx="2988800" cy="23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4"/>
          <p:cNvSpPr txBox="1"/>
          <p:nvPr>
            <p:ph type="title"/>
          </p:nvPr>
        </p:nvSpPr>
        <p:spPr>
          <a:xfrm>
            <a:off x="0" y="0"/>
            <a:ext cx="777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2. </a:t>
            </a:r>
            <a:r>
              <a:rPr lang="en">
                <a:solidFill>
                  <a:srgbClr val="FF0000"/>
                </a:solidFill>
              </a:rPr>
              <a:t>Reparative phase: (Callus stage)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80" name="Google Shape;480;p44"/>
          <p:cNvSpPr txBox="1"/>
          <p:nvPr/>
        </p:nvSpPr>
        <p:spPr>
          <a:xfrm>
            <a:off x="173410" y="572688"/>
            <a:ext cx="500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0000"/>
                </a:solidFill>
                <a:latin typeface="Fjalla One"/>
                <a:ea typeface="Fjalla One"/>
                <a:cs typeface="Fjalla One"/>
                <a:sym typeface="Fjalla One"/>
              </a:rPr>
              <a:t>after 2 weeks</a:t>
            </a:r>
            <a:endParaRPr b="1" sz="2400" u="sng">
              <a:solidFill>
                <a:srgbClr val="FF000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481" name="Google Shape;481;p44"/>
          <p:cNvSpPr txBox="1"/>
          <p:nvPr/>
        </p:nvSpPr>
        <p:spPr>
          <a:xfrm>
            <a:off x="318275" y="1300825"/>
            <a:ext cx="60777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HARD (BONY) CALLUS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5715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Activated osteoprogenitor cells deposit </a:t>
            </a:r>
            <a:r>
              <a:rPr lang="en" u="sng">
                <a:latin typeface="Lato"/>
                <a:ea typeface="Lato"/>
                <a:cs typeface="Lato"/>
                <a:sym typeface="Lato"/>
              </a:rPr>
              <a:t>woven bone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28600" lvl="0" marL="571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5715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 some cases, the activated mesenchymal cells in the soft tissues and bone surrounding the fracture line also differentiate into chondrocytes that make fibrocartilage and hyaline cartilage.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28600" lvl="0" marL="571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5715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 uncomplicated fractures, this early repair process peaks within 2 to 3 weeks.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5715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newly formed cartilage acts as a nidus for endochondral ossification, recapitulating the process of bone formation in epiphyseal growth plates. This connects the cortices and trabeculae in the juxtaposed bones.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5715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With ossification, the fractured ends are bridged by a bony callus.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82" name="Google Shape;482;p44"/>
          <p:cNvPicPr preferRelativeResize="0"/>
          <p:nvPr/>
        </p:nvPicPr>
        <p:blipFill rotWithShape="1">
          <a:blip r:embed="rId3">
            <a:alphaModFix/>
          </a:blip>
          <a:srcRect b="2280" l="0" r="1768" t="10345"/>
          <a:stretch/>
        </p:blipFill>
        <p:spPr>
          <a:xfrm>
            <a:off x="6561025" y="1747475"/>
            <a:ext cx="2395300" cy="21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5"/>
          <p:cNvSpPr txBox="1"/>
          <p:nvPr>
            <p:ph type="title"/>
          </p:nvPr>
        </p:nvSpPr>
        <p:spPr>
          <a:xfrm>
            <a:off x="0" y="174500"/>
            <a:ext cx="570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3. </a:t>
            </a:r>
            <a:r>
              <a:rPr lang="en">
                <a:solidFill>
                  <a:srgbClr val="FF0000"/>
                </a:solidFill>
              </a:rPr>
              <a:t>Remodeling phase: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5"/>
          <p:cNvSpPr txBox="1"/>
          <p:nvPr/>
        </p:nvSpPr>
        <p:spPr>
          <a:xfrm>
            <a:off x="285155" y="1119388"/>
            <a:ext cx="6498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Beginning about 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8 to 12 weeks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after the injury, the fracture site remodels itself, correcting any deformities that may remain as a result of the injury. This final stage of fracture healing can last up to several years.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Although excess fibrous tissue, cartilage, and bone are produced in the  early callus, Subsequent weight bearing leads to remodeling of the callus, lamellar bone and restoration of medullary cavity.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45"/>
          <p:cNvSpPr txBox="1"/>
          <p:nvPr/>
        </p:nvSpPr>
        <p:spPr>
          <a:xfrm>
            <a:off x="285150" y="3350700"/>
            <a:ext cx="7818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rate of healing and the ability to remodel a fractured bone vary tremendously for each person and depend on: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Age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Health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The kind of fracture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The bone involved.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90" name="Google Shape;49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750" y="1119400"/>
            <a:ext cx="2155352" cy="19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ctrTitle"/>
          </p:nvPr>
        </p:nvSpPr>
        <p:spPr>
          <a:xfrm>
            <a:off x="2207400" y="320150"/>
            <a:ext cx="4729200" cy="7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</a:t>
            </a:r>
            <a:r>
              <a:rPr lang="en" sz="3500"/>
              <a:t>bjectives</a:t>
            </a:r>
            <a:endParaRPr sz="3500"/>
          </a:p>
        </p:txBody>
      </p:sp>
      <p:sp>
        <p:nvSpPr>
          <p:cNvPr id="229" name="Google Shape;229;p28"/>
          <p:cNvSpPr txBox="1"/>
          <p:nvPr>
            <p:ph idx="1" type="subTitle"/>
          </p:nvPr>
        </p:nvSpPr>
        <p:spPr>
          <a:xfrm>
            <a:off x="1199000" y="1172925"/>
            <a:ext cx="7310100" cy="34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A86E8"/>
                </a:solidFill>
              </a:rPr>
              <a:t>• Know the basic anatomy and histology </a:t>
            </a:r>
            <a:endParaRPr sz="15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• Know the different types of fractures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• Be aware of the mechanism and stages of fracture healing process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• Know the factors affecting healing process and the possible complications of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healing process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• Understands the difference between trauma induced and pathological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Fractures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• Appreciate the importance of Motor Vehicle Accidents (MVA) as a major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cause of disability in Saudi Arabia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6"/>
          <p:cNvSpPr txBox="1"/>
          <p:nvPr>
            <p:ph type="title"/>
          </p:nvPr>
        </p:nvSpPr>
        <p:spPr>
          <a:xfrm>
            <a:off x="720000" y="2636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Bone Remodeling</a:t>
            </a:r>
            <a:endParaRPr/>
          </a:p>
        </p:txBody>
      </p:sp>
      <p:pic>
        <p:nvPicPr>
          <p:cNvPr id="496" name="Google Shape;49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913" y="1081075"/>
            <a:ext cx="2768151" cy="36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6"/>
          <p:cNvSpPr txBox="1"/>
          <p:nvPr/>
        </p:nvSpPr>
        <p:spPr>
          <a:xfrm>
            <a:off x="649925" y="1091863"/>
            <a:ext cx="4903800" cy="3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RANK</a:t>
            </a:r>
            <a:endParaRPr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Receptor activating 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nuclear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factor</a:t>
            </a:r>
            <a:r>
              <a:rPr lang="en" sz="11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κB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Expressed on pre &amp; mature osteoclasts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RANKL</a:t>
            </a:r>
            <a:endParaRPr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Expressed by osteoblasts &amp; marrow stromal cells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Lato"/>
              <a:buAutoNum type="arabicPeriod"/>
            </a:pPr>
            <a:r>
              <a:rPr b="1"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Osteoprotegerin (Blocker)</a:t>
            </a:r>
            <a:endParaRPr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Receptor produced by bone, hematopoietic marrow, and immune cells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Blocks RANKL actions by competitive inhibition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Lato"/>
              <a:buChar char="○"/>
            </a:pPr>
            <a:r>
              <a:rPr b="1"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Regulated</a:t>
            </a: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by signals similar to those that stimulate RANKL. (hormones, cytokines, growth factors) to influence homeostasis of bone tissue &amp; bone mass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8" name="Google Shape;498;p46"/>
          <p:cNvSpPr/>
          <p:nvPr/>
        </p:nvSpPr>
        <p:spPr>
          <a:xfrm>
            <a:off x="796925" y="570825"/>
            <a:ext cx="1741800" cy="416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Extra Information</a:t>
            </a:r>
            <a:endParaRPr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625" y="561925"/>
            <a:ext cx="5868722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325" y="561925"/>
            <a:ext cx="179449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8"/>
          <p:cNvSpPr txBox="1"/>
          <p:nvPr>
            <p:ph type="title"/>
          </p:nvPr>
        </p:nvSpPr>
        <p:spPr>
          <a:xfrm>
            <a:off x="720000" y="4444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Disrupting the Healing Process</a:t>
            </a:r>
            <a:endParaRPr/>
          </a:p>
        </p:txBody>
      </p:sp>
      <p:sp>
        <p:nvSpPr>
          <p:cNvPr id="510" name="Google Shape;510;p48"/>
          <p:cNvSpPr txBox="1"/>
          <p:nvPr/>
        </p:nvSpPr>
        <p:spPr>
          <a:xfrm>
            <a:off x="720000" y="1306625"/>
            <a:ext cx="8116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Displaced and comminuted fractures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Infection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Vascular insufficiency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This is particularly important in certain areas such as the scaphoid bone in the wrist and the neck of the femur, both of which can be associated with 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avascular necrosis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of fracture fragments.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Inadequate minerals and vitamins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Inadequate immobilization (movement of the callus and prevents its normal maturation, resulting in </a:t>
            </a:r>
            <a:r>
              <a:rPr lang="en" u="sng">
                <a:latin typeface="Lato"/>
                <a:ea typeface="Lato"/>
                <a:cs typeface="Lato"/>
                <a:sym typeface="Lato"/>
              </a:rPr>
              <a:t>delayed union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or </a:t>
            </a:r>
            <a:r>
              <a:rPr lang="en" u="sng">
                <a:latin typeface="Lato"/>
                <a:ea typeface="Lato"/>
                <a:cs typeface="Lato"/>
                <a:sym typeface="Lato"/>
              </a:rPr>
              <a:t>Nonunion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9"/>
          <p:cNvSpPr txBox="1"/>
          <p:nvPr>
            <p:ph type="title"/>
          </p:nvPr>
        </p:nvSpPr>
        <p:spPr>
          <a:xfrm>
            <a:off x="720000" y="251700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Complications of Fractures</a:t>
            </a:r>
            <a:endParaRPr/>
          </a:p>
        </p:txBody>
      </p:sp>
      <p:sp>
        <p:nvSpPr>
          <p:cNvPr id="516" name="Google Shape;516;p49"/>
          <p:cNvSpPr txBox="1"/>
          <p:nvPr/>
        </p:nvSpPr>
        <p:spPr>
          <a:xfrm>
            <a:off x="187726" y="1966325"/>
            <a:ext cx="158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Delayed Union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7" name="Google Shape;517;p49"/>
          <p:cNvSpPr txBox="1"/>
          <p:nvPr/>
        </p:nvSpPr>
        <p:spPr>
          <a:xfrm>
            <a:off x="550938" y="2727725"/>
            <a:ext cx="27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Nonunion (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Pseudoarthrosis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)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8" name="Google Shape;518;p49"/>
          <p:cNvSpPr txBox="1"/>
          <p:nvPr/>
        </p:nvSpPr>
        <p:spPr>
          <a:xfrm>
            <a:off x="2648422" y="1966310"/>
            <a:ext cx="95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Malunion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19" name="Google Shape;519;p49"/>
          <p:cNvGrpSpPr/>
          <p:nvPr/>
        </p:nvGrpSpPr>
        <p:grpSpPr>
          <a:xfrm>
            <a:off x="3075745" y="2357278"/>
            <a:ext cx="1194033" cy="227885"/>
            <a:chOff x="4808316" y="2800065"/>
            <a:chExt cx="1999386" cy="412910"/>
          </a:xfrm>
        </p:grpSpPr>
        <p:sp>
          <p:nvSpPr>
            <p:cNvPr id="520" name="Google Shape;520;p49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1" name="Google Shape;521;p49"/>
            <p:cNvGrpSpPr/>
            <p:nvPr/>
          </p:nvGrpSpPr>
          <p:grpSpPr>
            <a:xfrm>
              <a:off x="4808316" y="2800065"/>
              <a:ext cx="92400" cy="411825"/>
              <a:chOff x="845575" y="2563700"/>
              <a:chExt cx="92400" cy="411825"/>
            </a:xfrm>
          </p:grpSpPr>
          <p:cxnSp>
            <p:nvCxnSpPr>
              <p:cNvPr id="522" name="Google Shape;522;p49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23" name="Google Shape;523;p49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524" name="Google Shape;524;p49"/>
          <p:cNvCxnSpPr/>
          <p:nvPr/>
        </p:nvCxnSpPr>
        <p:spPr>
          <a:xfrm>
            <a:off x="5674173" y="2386304"/>
            <a:ext cx="0" cy="198300"/>
          </a:xfrm>
          <a:prstGeom prst="straightConnector1">
            <a:avLst/>
          </a:prstGeom>
          <a:noFill/>
          <a:ln cap="flat" cmpd="sng" w="9525">
            <a:solidFill>
              <a:srgbClr val="667E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5" name="Google Shape;525;p49"/>
          <p:cNvSpPr/>
          <p:nvPr/>
        </p:nvSpPr>
        <p:spPr>
          <a:xfrm>
            <a:off x="5646576" y="2357369"/>
            <a:ext cx="55200" cy="513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6" name="Google Shape;526;p49"/>
          <p:cNvGrpSpPr/>
          <p:nvPr/>
        </p:nvGrpSpPr>
        <p:grpSpPr>
          <a:xfrm>
            <a:off x="828398" y="2357356"/>
            <a:ext cx="1102569" cy="228176"/>
            <a:chOff x="803163" y="1111974"/>
            <a:chExt cx="591158" cy="121545"/>
          </a:xfrm>
        </p:grpSpPr>
        <p:grpSp>
          <p:nvGrpSpPr>
            <p:cNvPr id="527" name="Google Shape;527;p49"/>
            <p:cNvGrpSpPr/>
            <p:nvPr/>
          </p:nvGrpSpPr>
          <p:grpSpPr>
            <a:xfrm>
              <a:off x="803163" y="1111974"/>
              <a:ext cx="27175" cy="121077"/>
              <a:chOff x="845575" y="2563700"/>
              <a:chExt cx="92400" cy="411825"/>
            </a:xfrm>
          </p:grpSpPr>
          <p:cxnSp>
            <p:nvCxnSpPr>
              <p:cNvPr id="528" name="Google Shape;528;p49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29" name="Google Shape;529;p49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0" name="Google Shape;530;p49"/>
            <p:cNvSpPr/>
            <p:nvPr/>
          </p:nvSpPr>
          <p:spPr>
            <a:xfrm>
              <a:off x="818321" y="1194219"/>
              <a:ext cx="576000" cy="39300"/>
            </a:xfrm>
            <a:prstGeom prst="rect">
              <a:avLst/>
            </a:pr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49"/>
          <p:cNvGrpSpPr/>
          <p:nvPr/>
        </p:nvGrpSpPr>
        <p:grpSpPr>
          <a:xfrm>
            <a:off x="1905750" y="2511764"/>
            <a:ext cx="1194861" cy="227486"/>
            <a:chOff x="1381910" y="1194219"/>
            <a:chExt cx="588341" cy="121177"/>
          </a:xfrm>
        </p:grpSpPr>
        <p:grpSp>
          <p:nvGrpSpPr>
            <p:cNvPr id="532" name="Google Shape;532;p49"/>
            <p:cNvGrpSpPr/>
            <p:nvPr/>
          </p:nvGrpSpPr>
          <p:grpSpPr>
            <a:xfrm rot="10800000">
              <a:off x="1381910" y="1194319"/>
              <a:ext cx="27175" cy="121077"/>
              <a:chOff x="2070100" y="2563700"/>
              <a:chExt cx="92400" cy="411825"/>
            </a:xfrm>
          </p:grpSpPr>
          <p:cxnSp>
            <p:nvCxnSpPr>
              <p:cNvPr id="533" name="Google Shape;533;p49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34" name="Google Shape;534;p49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5" name="Google Shape;535;p49"/>
            <p:cNvSpPr/>
            <p:nvPr/>
          </p:nvSpPr>
          <p:spPr>
            <a:xfrm>
              <a:off x="1394250" y="1194219"/>
              <a:ext cx="576000" cy="39300"/>
            </a:xfrm>
            <a:prstGeom prst="rect">
              <a:avLst/>
            </a:pr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49"/>
          <p:cNvGrpSpPr/>
          <p:nvPr/>
        </p:nvGrpSpPr>
        <p:grpSpPr>
          <a:xfrm>
            <a:off x="4241630" y="2511764"/>
            <a:ext cx="1431637" cy="227486"/>
            <a:chOff x="2532079" y="1194219"/>
            <a:chExt cx="704927" cy="121177"/>
          </a:xfrm>
        </p:grpSpPr>
        <p:grpSp>
          <p:nvGrpSpPr>
            <p:cNvPr id="537" name="Google Shape;537;p49"/>
            <p:cNvGrpSpPr/>
            <p:nvPr/>
          </p:nvGrpSpPr>
          <p:grpSpPr>
            <a:xfrm rot="10800000">
              <a:off x="2532079" y="1194319"/>
              <a:ext cx="27175" cy="121077"/>
              <a:chOff x="2070100" y="2563700"/>
              <a:chExt cx="92400" cy="411825"/>
            </a:xfrm>
          </p:grpSpPr>
          <p:cxnSp>
            <p:nvCxnSpPr>
              <p:cNvPr id="538" name="Google Shape;538;p49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39" name="Google Shape;539;p49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0" name="Google Shape;540;p49"/>
            <p:cNvSpPr/>
            <p:nvPr/>
          </p:nvSpPr>
          <p:spPr>
            <a:xfrm>
              <a:off x="2546107" y="1194219"/>
              <a:ext cx="690900" cy="39300"/>
            </a:xfrm>
            <a:prstGeom prst="rect">
              <a:avLst/>
            </a:pr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1" name="Google Shape;541;p49"/>
          <p:cNvSpPr/>
          <p:nvPr/>
        </p:nvSpPr>
        <p:spPr>
          <a:xfrm>
            <a:off x="5674932" y="2511379"/>
            <a:ext cx="1101300" cy="73800"/>
          </a:xfrm>
          <a:prstGeom prst="rect">
            <a:avLst/>
          </a:prstGeom>
          <a:noFill/>
          <a:ln cap="flat" cmpd="sng" w="9525">
            <a:solidFill>
              <a:srgbClr val="BAC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2" name="Google Shape;542;p49"/>
          <p:cNvCxnSpPr/>
          <p:nvPr/>
        </p:nvCxnSpPr>
        <p:spPr>
          <a:xfrm>
            <a:off x="8097642" y="2386192"/>
            <a:ext cx="0" cy="198300"/>
          </a:xfrm>
          <a:prstGeom prst="straightConnector1">
            <a:avLst/>
          </a:prstGeom>
          <a:noFill/>
          <a:ln cap="flat" cmpd="sng" w="9525">
            <a:solidFill>
              <a:srgbClr val="667E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3" name="Google Shape;543;p49"/>
          <p:cNvSpPr/>
          <p:nvPr/>
        </p:nvSpPr>
        <p:spPr>
          <a:xfrm>
            <a:off x="8071660" y="2357256"/>
            <a:ext cx="51900" cy="513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4" name="Google Shape;544;p49"/>
          <p:cNvGrpSpPr/>
          <p:nvPr/>
        </p:nvGrpSpPr>
        <p:grpSpPr>
          <a:xfrm>
            <a:off x="6749141" y="2511709"/>
            <a:ext cx="1347962" cy="227498"/>
            <a:chOff x="2532079" y="1194219"/>
            <a:chExt cx="704927" cy="121177"/>
          </a:xfrm>
        </p:grpSpPr>
        <p:grpSp>
          <p:nvGrpSpPr>
            <p:cNvPr id="545" name="Google Shape;545;p49"/>
            <p:cNvGrpSpPr/>
            <p:nvPr/>
          </p:nvGrpSpPr>
          <p:grpSpPr>
            <a:xfrm rot="10800000">
              <a:off x="2532079" y="1194319"/>
              <a:ext cx="27175" cy="121077"/>
              <a:chOff x="2070100" y="2563700"/>
              <a:chExt cx="92400" cy="411825"/>
            </a:xfrm>
          </p:grpSpPr>
          <p:cxnSp>
            <p:nvCxnSpPr>
              <p:cNvPr id="546" name="Google Shape;546;p49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47" name="Google Shape;547;p49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8" name="Google Shape;548;p49"/>
            <p:cNvSpPr/>
            <p:nvPr/>
          </p:nvSpPr>
          <p:spPr>
            <a:xfrm>
              <a:off x="2546107" y="1194219"/>
              <a:ext cx="690900" cy="39300"/>
            </a:xfrm>
            <a:prstGeom prst="rect">
              <a:avLst/>
            </a:pr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9" name="Google Shape;549;p49"/>
          <p:cNvSpPr txBox="1"/>
          <p:nvPr/>
        </p:nvSpPr>
        <p:spPr>
          <a:xfrm>
            <a:off x="3788949" y="2739177"/>
            <a:ext cx="95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Infection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p49"/>
          <p:cNvSpPr txBox="1"/>
          <p:nvPr/>
        </p:nvSpPr>
        <p:spPr>
          <a:xfrm>
            <a:off x="4606676" y="1972238"/>
            <a:ext cx="21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Neurovascular Injury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1" name="Google Shape;551;p49"/>
          <p:cNvSpPr txBox="1"/>
          <p:nvPr/>
        </p:nvSpPr>
        <p:spPr>
          <a:xfrm>
            <a:off x="5708174" y="2762175"/>
            <a:ext cx="21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Post-Traumatic Arthritis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2" name="Google Shape;552;p49"/>
          <p:cNvSpPr txBox="1"/>
          <p:nvPr/>
        </p:nvSpPr>
        <p:spPr>
          <a:xfrm>
            <a:off x="6922213" y="1922450"/>
            <a:ext cx="21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Growth Abnormalities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3" name="Google Shape;553;p49"/>
          <p:cNvSpPr/>
          <p:nvPr/>
        </p:nvSpPr>
        <p:spPr>
          <a:xfrm>
            <a:off x="138725" y="975000"/>
            <a:ext cx="1451339" cy="1076415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takes </a:t>
            </a:r>
            <a:r>
              <a:rPr lang="en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longer to heal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than expected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4" name="Google Shape;554;p49"/>
          <p:cNvSpPr/>
          <p:nvPr/>
        </p:nvSpPr>
        <p:spPr>
          <a:xfrm>
            <a:off x="2308700" y="975000"/>
            <a:ext cx="1580372" cy="1076402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Does </a:t>
            </a:r>
            <a:r>
              <a:rPr lang="en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NOT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heal in a  </a:t>
            </a:r>
            <a:r>
              <a:rPr lang="en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normal alignment</a:t>
            </a:r>
            <a:endParaRPr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5" name="Google Shape;555;p49"/>
          <p:cNvSpPr/>
          <p:nvPr/>
        </p:nvSpPr>
        <p:spPr>
          <a:xfrm>
            <a:off x="4883450" y="975000"/>
            <a:ext cx="1580372" cy="1076402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3C47D"/>
                </a:solidFill>
                <a:latin typeface="Lato"/>
                <a:ea typeface="Lato"/>
                <a:cs typeface="Lato"/>
                <a:sym typeface="Lato"/>
              </a:rPr>
              <a:t>causes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300">
                <a:solidFill>
                  <a:srgbClr val="93C47D"/>
                </a:solidFill>
                <a:latin typeface="Lato"/>
                <a:ea typeface="Lato"/>
                <a:cs typeface="Lato"/>
                <a:sym typeface="Lato"/>
              </a:rPr>
              <a:t>avascular necrosis</a:t>
            </a:r>
            <a:endParaRPr sz="1600">
              <a:solidFill>
                <a:srgbClr val="93C47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6" name="Google Shape;556;p49"/>
          <p:cNvSpPr/>
          <p:nvPr/>
        </p:nvSpPr>
        <p:spPr>
          <a:xfrm>
            <a:off x="7099800" y="975000"/>
            <a:ext cx="1778721" cy="1076402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fracture in the open </a:t>
            </a:r>
            <a:r>
              <a:rPr b="1" lang="en" sz="1300">
                <a:latin typeface="Lato"/>
                <a:ea typeface="Lato"/>
                <a:cs typeface="Lato"/>
                <a:sym typeface="Lato"/>
              </a:rPr>
              <a:t>physis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, or growth plate, in a child, can cause many problems</a:t>
            </a:r>
            <a:endParaRPr sz="1600">
              <a:solidFill>
                <a:srgbClr val="93C47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7" name="Google Shape;557;p49"/>
          <p:cNvSpPr/>
          <p:nvPr/>
        </p:nvSpPr>
        <p:spPr>
          <a:xfrm rot="10800000">
            <a:off x="991500" y="3072550"/>
            <a:ext cx="1580372" cy="1076402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3C47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8" name="Google Shape;558;p49"/>
          <p:cNvSpPr/>
          <p:nvPr/>
        </p:nvSpPr>
        <p:spPr>
          <a:xfrm rot="10800000">
            <a:off x="3483875" y="3072550"/>
            <a:ext cx="1580372" cy="1076402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3C47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9" name="Google Shape;559;p49"/>
          <p:cNvSpPr txBox="1"/>
          <p:nvPr/>
        </p:nvSpPr>
        <p:spPr>
          <a:xfrm>
            <a:off x="3483860" y="3322500"/>
            <a:ext cx="158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Open fractures can be infected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0" name="Google Shape;560;p49"/>
          <p:cNvSpPr/>
          <p:nvPr/>
        </p:nvSpPr>
        <p:spPr>
          <a:xfrm rot="10800000">
            <a:off x="5868871" y="3092099"/>
            <a:ext cx="1901329" cy="1172177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3C47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1" name="Google Shape;561;p49"/>
          <p:cNvSpPr txBox="1"/>
          <p:nvPr/>
        </p:nvSpPr>
        <p:spPr>
          <a:xfrm>
            <a:off x="5873134" y="3270125"/>
            <a:ext cx="1908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Fractures that extend into joints (intra-articular fracture)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2" name="Google Shape;562;p49"/>
          <p:cNvSpPr txBox="1"/>
          <p:nvPr/>
        </p:nvSpPr>
        <p:spPr>
          <a:xfrm>
            <a:off x="991485" y="3270125"/>
            <a:ext cx="1580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fails to heal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in a reasonable amount of time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3" name="Google Shape;563;p49"/>
          <p:cNvPicPr preferRelativeResize="0"/>
          <p:nvPr/>
        </p:nvPicPr>
        <p:blipFill rotWithShape="1">
          <a:blip r:embed="rId3">
            <a:alphaModFix/>
          </a:blip>
          <a:srcRect b="7166" l="0" r="0" t="0"/>
          <a:stretch/>
        </p:blipFill>
        <p:spPr>
          <a:xfrm>
            <a:off x="2622425" y="3873608"/>
            <a:ext cx="810899" cy="11373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4" name="Google Shape;564;p49"/>
          <p:cNvCxnSpPr>
            <a:stCxn id="565" idx="3"/>
          </p:cNvCxnSpPr>
          <p:nvPr/>
        </p:nvCxnSpPr>
        <p:spPr>
          <a:xfrm flipH="1" rot="10800000">
            <a:off x="2070150" y="4355650"/>
            <a:ext cx="810900" cy="33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5" name="Google Shape;565;p49"/>
          <p:cNvSpPr txBox="1"/>
          <p:nvPr/>
        </p:nvSpPr>
        <p:spPr>
          <a:xfrm>
            <a:off x="522450" y="4364500"/>
            <a:ext cx="1547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Pseudoarthrosis</a:t>
            </a:r>
            <a:endParaRPr b="1" sz="1000">
              <a:solidFill>
                <a:srgbClr val="9E9E9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false joint, resembles  fibrinous one</a:t>
            </a:r>
            <a:endParaRPr b="1" sz="1000">
              <a:solidFill>
                <a:srgbClr val="9E9E9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0"/>
          <p:cNvSpPr txBox="1"/>
          <p:nvPr>
            <p:ph type="title"/>
          </p:nvPr>
        </p:nvSpPr>
        <p:spPr>
          <a:xfrm>
            <a:off x="676575" y="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Osteonecrosis (Avascular Necrosis)</a:t>
            </a:r>
            <a:endParaRPr/>
          </a:p>
        </p:txBody>
      </p:sp>
      <p:sp>
        <p:nvSpPr>
          <p:cNvPr id="571" name="Google Shape;571;p50"/>
          <p:cNvSpPr txBox="1"/>
          <p:nvPr/>
        </p:nvSpPr>
        <p:spPr>
          <a:xfrm>
            <a:off x="516525" y="2034200"/>
            <a:ext cx="15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72" name="Google Shape;572;p50"/>
          <p:cNvGrpSpPr/>
          <p:nvPr/>
        </p:nvGrpSpPr>
        <p:grpSpPr>
          <a:xfrm>
            <a:off x="611025" y="2646890"/>
            <a:ext cx="4961926" cy="334384"/>
            <a:chOff x="1464850" y="436376"/>
            <a:chExt cx="6001362" cy="222300"/>
          </a:xfrm>
        </p:grpSpPr>
        <p:sp>
          <p:nvSpPr>
            <p:cNvPr id="573" name="Google Shape;573;p50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50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0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0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0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8" name="Google Shape;578;p50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cap="flat" cmpd="sng" w="9525">
              <a:solidFill>
                <a:srgbClr val="5F7D9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50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cap="flat" cmpd="sng" w="9525">
              <a:solidFill>
                <a:srgbClr val="5F7D9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50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cap="flat" cmpd="sng" w="9525">
              <a:solidFill>
                <a:srgbClr val="5F7D9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50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cap="flat" cmpd="sng" w="9525">
              <a:solidFill>
                <a:srgbClr val="5F7D9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2" name="Google Shape;582;p50"/>
          <p:cNvSpPr txBox="1"/>
          <p:nvPr/>
        </p:nvSpPr>
        <p:spPr>
          <a:xfrm>
            <a:off x="278200" y="691613"/>
            <a:ext cx="884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➤Infarction (ischemic necrosis) of bone and marrow cells, peak 30-50, responsible for 10% of hip replacements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3" name="Google Shape;583;p50"/>
          <p:cNvSpPr txBox="1"/>
          <p:nvPr/>
        </p:nvSpPr>
        <p:spPr>
          <a:xfrm>
            <a:off x="2697263" y="1692700"/>
            <a:ext cx="1059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rPr>
              <a:t>Causes</a:t>
            </a:r>
            <a:endParaRPr b="1" sz="2300" u="sng">
              <a:solidFill>
                <a:schemeClr val="lt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584" name="Google Shape;584;p50"/>
          <p:cNvSpPr/>
          <p:nvPr/>
        </p:nvSpPr>
        <p:spPr>
          <a:xfrm>
            <a:off x="3913675" y="1426150"/>
            <a:ext cx="1563600" cy="1071900"/>
          </a:xfrm>
          <a:prstGeom prst="wedgeRectCallout">
            <a:avLst>
              <a:gd fmla="val -23884" name="adj1"/>
              <a:gd fmla="val 6509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50"/>
          <p:cNvSpPr/>
          <p:nvPr/>
        </p:nvSpPr>
        <p:spPr>
          <a:xfrm rot="10800000">
            <a:off x="4678400" y="3233300"/>
            <a:ext cx="1450800" cy="1277100"/>
          </a:xfrm>
          <a:prstGeom prst="wedgeRectCallout">
            <a:avLst>
              <a:gd fmla="val -7480" name="adj1"/>
              <a:gd fmla="val 6769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0"/>
          <p:cNvSpPr/>
          <p:nvPr/>
        </p:nvSpPr>
        <p:spPr>
          <a:xfrm rot="10800000">
            <a:off x="2553275" y="3306800"/>
            <a:ext cx="1347900" cy="1212300"/>
          </a:xfrm>
          <a:prstGeom prst="wedgeRectCallout">
            <a:avLst>
              <a:gd fmla="val 5796" name="adj1"/>
              <a:gd fmla="val 7470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0"/>
          <p:cNvSpPr/>
          <p:nvPr/>
        </p:nvSpPr>
        <p:spPr>
          <a:xfrm>
            <a:off x="777150" y="1478200"/>
            <a:ext cx="1524900" cy="967800"/>
          </a:xfrm>
          <a:prstGeom prst="wedgeRectCallout">
            <a:avLst>
              <a:gd fmla="val 23502" name="adj1"/>
              <a:gd fmla="val 6850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50"/>
          <p:cNvSpPr/>
          <p:nvPr/>
        </p:nvSpPr>
        <p:spPr>
          <a:xfrm rot="10800000">
            <a:off x="616425" y="3306800"/>
            <a:ext cx="1381500" cy="1212300"/>
          </a:xfrm>
          <a:prstGeom prst="wedgeRectCallout">
            <a:avLst>
              <a:gd fmla="val 41321" name="adj1"/>
              <a:gd fmla="val 7549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50"/>
          <p:cNvSpPr txBox="1"/>
          <p:nvPr/>
        </p:nvSpPr>
        <p:spPr>
          <a:xfrm>
            <a:off x="4678400" y="3671750"/>
            <a:ext cx="152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Unknown (25%)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0" name="Google Shape;590;p50"/>
          <p:cNvSpPr txBox="1"/>
          <p:nvPr/>
        </p:nvSpPr>
        <p:spPr>
          <a:xfrm>
            <a:off x="611025" y="3497300"/>
            <a:ext cx="1563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Vascular injury (trauma, vasculitis)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1" name="Google Shape;591;p50"/>
          <p:cNvSpPr txBox="1"/>
          <p:nvPr/>
        </p:nvSpPr>
        <p:spPr>
          <a:xfrm>
            <a:off x="794725" y="1486475"/>
            <a:ext cx="152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Drugs (corticosteroids)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2" name="Google Shape;592;p50"/>
          <p:cNvSpPr txBox="1"/>
          <p:nvPr/>
        </p:nvSpPr>
        <p:spPr>
          <a:xfrm>
            <a:off x="2553275" y="3502575"/>
            <a:ext cx="145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Systemic disease ( sickle cell disease)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3" name="Google Shape;593;p50"/>
          <p:cNvSpPr txBox="1"/>
          <p:nvPr/>
        </p:nvSpPr>
        <p:spPr>
          <a:xfrm>
            <a:off x="4074325" y="1692725"/>
            <a:ext cx="12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Radiation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94" name="Google Shape;594;p50"/>
          <p:cNvGrpSpPr/>
          <p:nvPr/>
        </p:nvGrpSpPr>
        <p:grpSpPr>
          <a:xfrm rot="5400000">
            <a:off x="6554864" y="2072814"/>
            <a:ext cx="2379367" cy="2232849"/>
            <a:chOff x="238125" y="1335475"/>
            <a:chExt cx="5418735" cy="3034175"/>
          </a:xfrm>
        </p:grpSpPr>
        <p:sp>
          <p:nvSpPr>
            <p:cNvPr id="595" name="Google Shape;595;p50"/>
            <p:cNvSpPr/>
            <p:nvPr/>
          </p:nvSpPr>
          <p:spPr>
            <a:xfrm>
              <a:off x="3669985" y="1335475"/>
              <a:ext cx="1986875" cy="3034175"/>
            </a:xfrm>
            <a:custGeom>
              <a:rect b="b" l="l" r="r" t="t"/>
              <a:pathLst>
                <a:path extrusionOk="0" h="121367" w="79475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0"/>
            <p:cNvSpPr/>
            <p:nvPr/>
          </p:nvSpPr>
          <p:spPr>
            <a:xfrm>
              <a:off x="1956350" y="1335475"/>
              <a:ext cx="1984950" cy="3034175"/>
            </a:xfrm>
            <a:custGeom>
              <a:rect b="b" l="l" r="r" t="t"/>
              <a:pathLst>
                <a:path extrusionOk="0" h="121367" w="79398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0"/>
            <p:cNvSpPr/>
            <p:nvPr/>
          </p:nvSpPr>
          <p:spPr>
            <a:xfrm>
              <a:off x="238125" y="1335475"/>
              <a:ext cx="1986850" cy="3034175"/>
            </a:xfrm>
            <a:custGeom>
              <a:rect b="b" l="l" r="r" t="t"/>
              <a:pathLst>
                <a:path extrusionOk="0" h="121367" w="79474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8" name="Google Shape;598;p50"/>
          <p:cNvSpPr txBox="1"/>
          <p:nvPr/>
        </p:nvSpPr>
        <p:spPr>
          <a:xfrm>
            <a:off x="6361100" y="1476350"/>
            <a:ext cx="276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rPr>
              <a:t>Mechanism</a:t>
            </a:r>
            <a:endParaRPr b="1" sz="2200" u="sng">
              <a:solidFill>
                <a:schemeClr val="lt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599" name="Google Shape;599;p50"/>
          <p:cNvSpPr txBox="1"/>
          <p:nvPr/>
        </p:nvSpPr>
        <p:spPr>
          <a:xfrm>
            <a:off x="6628125" y="2063900"/>
            <a:ext cx="218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Mechanical disruption of vessel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0" name="Google Shape;600;p50"/>
          <p:cNvSpPr txBox="1"/>
          <p:nvPr/>
        </p:nvSpPr>
        <p:spPr>
          <a:xfrm>
            <a:off x="6827925" y="2989138"/>
            <a:ext cx="19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Thrombotic occlusion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1" name="Google Shape;601;p50"/>
          <p:cNvSpPr txBox="1"/>
          <p:nvPr/>
        </p:nvSpPr>
        <p:spPr>
          <a:xfrm>
            <a:off x="6628125" y="3613650"/>
            <a:ext cx="210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Extravascular compression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1"/>
          <p:cNvSpPr txBox="1"/>
          <p:nvPr>
            <p:ph type="title"/>
          </p:nvPr>
        </p:nvSpPr>
        <p:spPr>
          <a:xfrm>
            <a:off x="720000" y="0"/>
            <a:ext cx="765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Osteonecrosis (Avascular Necrosis)</a:t>
            </a:r>
            <a:endParaRPr/>
          </a:p>
        </p:txBody>
      </p:sp>
      <p:sp>
        <p:nvSpPr>
          <p:cNvPr id="607" name="Google Shape;607;p51"/>
          <p:cNvSpPr txBox="1"/>
          <p:nvPr/>
        </p:nvSpPr>
        <p:spPr>
          <a:xfrm>
            <a:off x="4085400" y="913875"/>
            <a:ext cx="4477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Medullary  infarcts, are geographic and involve the trabecular bone and marrow</a:t>
            </a:r>
            <a:endParaRPr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Cortex not affected .. Collateral blood flow.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Overlying cartilage is viable..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Synovial fluid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Dead bone.. Empty lacunae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Can lead to secondary osteoarthritis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8" name="Google Shape;60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25" y="913875"/>
            <a:ext cx="3291251" cy="27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1575" y="3598350"/>
            <a:ext cx="1920726" cy="13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2"/>
          <p:cNvSpPr/>
          <p:nvPr/>
        </p:nvSpPr>
        <p:spPr>
          <a:xfrm>
            <a:off x="1281450" y="726029"/>
            <a:ext cx="7000200" cy="357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Incomplete fracture; one side breaks &amp; the other bends; occurs </a:t>
            </a: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only </a:t>
            </a: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 children?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5" name="Google Shape;615;p52"/>
          <p:cNvSpPr txBox="1"/>
          <p:nvPr/>
        </p:nvSpPr>
        <p:spPr>
          <a:xfrm>
            <a:off x="1498837" y="1072013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A- Closed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6" name="Google Shape;616;p52"/>
          <p:cNvSpPr txBox="1"/>
          <p:nvPr/>
        </p:nvSpPr>
        <p:spPr>
          <a:xfrm>
            <a:off x="3187703" y="1072013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B- Open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7" name="Google Shape;617;p52"/>
          <p:cNvSpPr txBox="1"/>
          <p:nvPr/>
        </p:nvSpPr>
        <p:spPr>
          <a:xfrm>
            <a:off x="4876718" y="1070250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C- Greenstick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8" name="Google Shape;618;p52"/>
          <p:cNvSpPr txBox="1"/>
          <p:nvPr/>
        </p:nvSpPr>
        <p:spPr>
          <a:xfrm>
            <a:off x="6565616" y="1070250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D- Comminuted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9" name="Google Shape;619;p52"/>
          <p:cNvSpPr/>
          <p:nvPr/>
        </p:nvSpPr>
        <p:spPr>
          <a:xfrm>
            <a:off x="888688" y="538200"/>
            <a:ext cx="850800" cy="764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Q1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20" name="Google Shape;620;p52"/>
          <p:cNvSpPr txBox="1"/>
          <p:nvPr/>
        </p:nvSpPr>
        <p:spPr>
          <a:xfrm>
            <a:off x="1498837" y="1949905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A- Pott’s fracture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1" name="Google Shape;621;p52"/>
          <p:cNvSpPr txBox="1"/>
          <p:nvPr/>
        </p:nvSpPr>
        <p:spPr>
          <a:xfrm>
            <a:off x="3187703" y="1949905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B- Colles fracture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2" name="Google Shape;622;p52"/>
          <p:cNvSpPr txBox="1"/>
          <p:nvPr/>
        </p:nvSpPr>
        <p:spPr>
          <a:xfrm>
            <a:off x="4876568" y="1935930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C- Hairline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3" name="Google Shape;623;p52"/>
          <p:cNvSpPr txBox="1"/>
          <p:nvPr/>
        </p:nvSpPr>
        <p:spPr>
          <a:xfrm>
            <a:off x="6565463" y="1935038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D- Open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4" name="Google Shape;624;p52"/>
          <p:cNvSpPr/>
          <p:nvPr/>
        </p:nvSpPr>
        <p:spPr>
          <a:xfrm>
            <a:off x="1307588" y="1592821"/>
            <a:ext cx="7000200" cy="357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Fracture of the distal end of radius?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5" name="Google Shape;625;p52"/>
          <p:cNvSpPr/>
          <p:nvPr/>
        </p:nvSpPr>
        <p:spPr>
          <a:xfrm>
            <a:off x="888438" y="1416084"/>
            <a:ext cx="850800" cy="764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Q2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26" name="Google Shape;626;p52"/>
          <p:cNvSpPr txBox="1"/>
          <p:nvPr/>
        </p:nvSpPr>
        <p:spPr>
          <a:xfrm>
            <a:off x="1498837" y="2827796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A- Remodeling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7" name="Google Shape;627;p52"/>
          <p:cNvSpPr txBox="1"/>
          <p:nvPr/>
        </p:nvSpPr>
        <p:spPr>
          <a:xfrm>
            <a:off x="3187703" y="2827796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B- Hematoma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8" name="Google Shape;628;p52"/>
          <p:cNvSpPr txBox="1"/>
          <p:nvPr/>
        </p:nvSpPr>
        <p:spPr>
          <a:xfrm>
            <a:off x="4876568" y="2799821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C- Callus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9" name="Google Shape;629;p52"/>
          <p:cNvSpPr txBox="1"/>
          <p:nvPr/>
        </p:nvSpPr>
        <p:spPr>
          <a:xfrm>
            <a:off x="6565466" y="2799821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D- Inflammation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0" name="Google Shape;630;p52"/>
          <p:cNvSpPr/>
          <p:nvPr/>
        </p:nvSpPr>
        <p:spPr>
          <a:xfrm>
            <a:off x="1307588" y="2470712"/>
            <a:ext cx="7000200" cy="357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The first stage of fracture healing is?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1" name="Google Shape;631;p52"/>
          <p:cNvSpPr/>
          <p:nvPr/>
        </p:nvSpPr>
        <p:spPr>
          <a:xfrm>
            <a:off x="888438" y="2293969"/>
            <a:ext cx="850800" cy="764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Q3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32" name="Google Shape;632;p52"/>
          <p:cNvSpPr txBox="1"/>
          <p:nvPr/>
        </p:nvSpPr>
        <p:spPr>
          <a:xfrm>
            <a:off x="1498837" y="3705688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A- Comminuted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3" name="Google Shape;633;p52"/>
          <p:cNvSpPr txBox="1"/>
          <p:nvPr/>
        </p:nvSpPr>
        <p:spPr>
          <a:xfrm>
            <a:off x="3187703" y="3705688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B- Spiral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4" name="Google Shape;634;p52"/>
          <p:cNvSpPr txBox="1"/>
          <p:nvPr/>
        </p:nvSpPr>
        <p:spPr>
          <a:xfrm>
            <a:off x="4876568" y="3705688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C-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Compound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5" name="Google Shape;635;p52"/>
          <p:cNvSpPr txBox="1"/>
          <p:nvPr/>
        </p:nvSpPr>
        <p:spPr>
          <a:xfrm>
            <a:off x="6565466" y="3705688"/>
            <a:ext cx="1689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D- Avulsion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6" name="Google Shape;636;p52"/>
          <p:cNvSpPr/>
          <p:nvPr/>
        </p:nvSpPr>
        <p:spPr>
          <a:xfrm>
            <a:off x="1307588" y="3348604"/>
            <a:ext cx="7000200" cy="357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Bone fragments into three or more pieces; common in the elderly?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7" name="Google Shape;637;p52"/>
          <p:cNvSpPr/>
          <p:nvPr/>
        </p:nvSpPr>
        <p:spPr>
          <a:xfrm>
            <a:off x="888513" y="3171853"/>
            <a:ext cx="850800" cy="764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Q4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38" name="Google Shape;638;p52"/>
          <p:cNvSpPr txBox="1"/>
          <p:nvPr/>
        </p:nvSpPr>
        <p:spPr>
          <a:xfrm flipH="1" rot="10800000">
            <a:off x="8418338" y="3883425"/>
            <a:ext cx="555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1- C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2- B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3- B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4- C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9" name="Google Shape;639;p52"/>
          <p:cNvSpPr txBox="1"/>
          <p:nvPr/>
        </p:nvSpPr>
        <p:spPr>
          <a:xfrm rot="-5400000">
            <a:off x="-702300" y="2442213"/>
            <a:ext cx="24216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From team 441’s 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</a:rPr>
              <a:t>Q-Bank</a:t>
            </a:r>
            <a:endParaRPr b="1" sz="12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40" name="Google Shape;640;p52"/>
          <p:cNvGrpSpPr/>
          <p:nvPr/>
        </p:nvGrpSpPr>
        <p:grpSpPr>
          <a:xfrm>
            <a:off x="128276" y="3445971"/>
            <a:ext cx="760427" cy="717773"/>
            <a:chOff x="4135651" y="2107650"/>
            <a:chExt cx="2119952" cy="2119200"/>
          </a:xfrm>
        </p:grpSpPr>
        <p:sp>
          <p:nvSpPr>
            <p:cNvPr id="641" name="Google Shape;641;p52"/>
            <p:cNvSpPr/>
            <p:nvPr/>
          </p:nvSpPr>
          <p:spPr>
            <a:xfrm>
              <a:off x="4685416" y="2667874"/>
              <a:ext cx="1022721" cy="1010008"/>
            </a:xfrm>
            <a:custGeom>
              <a:rect b="b" l="l" r="r" t="t"/>
              <a:pathLst>
                <a:path extrusionOk="0" h="30906" w="31295">
                  <a:moveTo>
                    <a:pt x="13034" y="1073"/>
                  </a:moveTo>
                  <a:lnTo>
                    <a:pt x="1461" y="12668"/>
                  </a:lnTo>
                  <a:cubicBezTo>
                    <a:pt x="1" y="14106"/>
                    <a:pt x="1" y="16434"/>
                    <a:pt x="1461" y="17895"/>
                  </a:cubicBezTo>
                  <a:lnTo>
                    <a:pt x="1461" y="17895"/>
                  </a:lnTo>
                  <a:lnTo>
                    <a:pt x="13034" y="29467"/>
                  </a:lnTo>
                  <a:cubicBezTo>
                    <a:pt x="14472" y="30905"/>
                    <a:pt x="16823" y="30905"/>
                    <a:pt x="18261" y="29467"/>
                  </a:cubicBezTo>
                  <a:lnTo>
                    <a:pt x="18261" y="29467"/>
                  </a:lnTo>
                  <a:lnTo>
                    <a:pt x="29833" y="17895"/>
                  </a:lnTo>
                  <a:cubicBezTo>
                    <a:pt x="31294" y="16434"/>
                    <a:pt x="31294" y="14106"/>
                    <a:pt x="29833" y="12668"/>
                  </a:cubicBezTo>
                  <a:lnTo>
                    <a:pt x="29833" y="12668"/>
                  </a:lnTo>
                  <a:lnTo>
                    <a:pt x="18261" y="1073"/>
                  </a:lnTo>
                  <a:cubicBezTo>
                    <a:pt x="17530" y="365"/>
                    <a:pt x="16595" y="0"/>
                    <a:pt x="15659" y="0"/>
                  </a:cubicBezTo>
                  <a:lnTo>
                    <a:pt x="15659" y="0"/>
                  </a:lnTo>
                  <a:cubicBezTo>
                    <a:pt x="14700" y="0"/>
                    <a:pt x="13764" y="365"/>
                    <a:pt x="13034" y="1073"/>
                  </a:cubicBezTo>
                </a:path>
              </a:pathLst>
            </a:custGeom>
            <a:solidFill>
              <a:srgbClr val="4993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52"/>
            <p:cNvSpPr/>
            <p:nvPr/>
          </p:nvSpPr>
          <p:spPr>
            <a:xfrm>
              <a:off x="4367623" y="2349884"/>
              <a:ext cx="1658249" cy="1634752"/>
            </a:xfrm>
            <a:custGeom>
              <a:rect b="b" l="l" r="r" t="t"/>
              <a:pathLst>
                <a:path extrusionOk="0" h="50023" w="50742">
                  <a:moveTo>
                    <a:pt x="25363" y="1"/>
                  </a:moveTo>
                  <a:cubicBezTo>
                    <a:pt x="24418" y="1"/>
                    <a:pt x="23477" y="360"/>
                    <a:pt x="22758" y="1079"/>
                  </a:cubicBezTo>
                  <a:lnTo>
                    <a:pt x="1439" y="22398"/>
                  </a:lnTo>
                  <a:cubicBezTo>
                    <a:pt x="1" y="23836"/>
                    <a:pt x="1" y="26187"/>
                    <a:pt x="1439" y="27625"/>
                  </a:cubicBezTo>
                  <a:lnTo>
                    <a:pt x="22758" y="48944"/>
                  </a:lnTo>
                  <a:cubicBezTo>
                    <a:pt x="23477" y="49663"/>
                    <a:pt x="24418" y="50022"/>
                    <a:pt x="25363" y="50022"/>
                  </a:cubicBezTo>
                  <a:cubicBezTo>
                    <a:pt x="26307" y="50022"/>
                    <a:pt x="27254" y="49663"/>
                    <a:pt x="27985" y="48944"/>
                  </a:cubicBezTo>
                  <a:lnTo>
                    <a:pt x="49281" y="27625"/>
                  </a:lnTo>
                  <a:cubicBezTo>
                    <a:pt x="50742" y="26187"/>
                    <a:pt x="50742" y="23836"/>
                    <a:pt x="49281" y="22398"/>
                  </a:cubicBezTo>
                  <a:lnTo>
                    <a:pt x="27985" y="1079"/>
                  </a:lnTo>
                  <a:cubicBezTo>
                    <a:pt x="27254" y="360"/>
                    <a:pt x="26307" y="1"/>
                    <a:pt x="25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Team 441</a:t>
              </a:r>
              <a:endParaRPr b="1" sz="900">
                <a:solidFill>
                  <a:schemeClr val="dk1"/>
                </a:solidFill>
              </a:endParaRPr>
            </a:p>
          </p:txBody>
        </p:sp>
        <p:sp>
          <p:nvSpPr>
            <p:cNvPr id="643" name="Google Shape;643;p52"/>
            <p:cNvSpPr/>
            <p:nvPr/>
          </p:nvSpPr>
          <p:spPr>
            <a:xfrm>
              <a:off x="4135651" y="2107650"/>
              <a:ext cx="2119952" cy="2119200"/>
            </a:xfrm>
            <a:custGeom>
              <a:rect b="b" l="l" r="r" t="t"/>
              <a:pathLst>
                <a:path extrusionOk="0" fill="none" h="64847" w="64870">
                  <a:moveTo>
                    <a:pt x="34238" y="982"/>
                  </a:moveTo>
                  <a:lnTo>
                    <a:pt x="63866" y="30609"/>
                  </a:lnTo>
                  <a:cubicBezTo>
                    <a:pt x="64870" y="31613"/>
                    <a:pt x="64870" y="33234"/>
                    <a:pt x="63866" y="34238"/>
                  </a:cubicBezTo>
                  <a:lnTo>
                    <a:pt x="34238" y="63842"/>
                  </a:lnTo>
                  <a:cubicBezTo>
                    <a:pt x="33257" y="64847"/>
                    <a:pt x="31613" y="64847"/>
                    <a:pt x="30609" y="63842"/>
                  </a:cubicBezTo>
                  <a:lnTo>
                    <a:pt x="1005" y="34238"/>
                  </a:lnTo>
                  <a:cubicBezTo>
                    <a:pt x="0" y="33234"/>
                    <a:pt x="0" y="31613"/>
                    <a:pt x="1005" y="30609"/>
                  </a:cubicBezTo>
                  <a:lnTo>
                    <a:pt x="30609" y="982"/>
                  </a:lnTo>
                  <a:cubicBezTo>
                    <a:pt x="31613" y="0"/>
                    <a:pt x="33257" y="0"/>
                    <a:pt x="34238" y="982"/>
                  </a:cubicBezTo>
                  <a:close/>
                </a:path>
              </a:pathLst>
            </a:custGeom>
            <a:noFill/>
            <a:ln cap="flat" cmpd="sng" w="970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3"/>
          <p:cNvSpPr/>
          <p:nvPr/>
        </p:nvSpPr>
        <p:spPr>
          <a:xfrm>
            <a:off x="1363254" y="840475"/>
            <a:ext cx="7000200" cy="587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second stage of Fracture healing is…….. where active phagocytosis absorbs the products of local necrosis.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9" name="Google Shape;649;p53"/>
          <p:cNvSpPr txBox="1"/>
          <p:nvPr/>
        </p:nvSpPr>
        <p:spPr>
          <a:xfrm>
            <a:off x="1495787" y="1416073"/>
            <a:ext cx="1689000" cy="3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A- Ossification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0" name="Google Shape;650;p53"/>
          <p:cNvSpPr txBox="1"/>
          <p:nvPr/>
        </p:nvSpPr>
        <p:spPr>
          <a:xfrm>
            <a:off x="3184775" y="1416075"/>
            <a:ext cx="1357200" cy="3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B- Hematoma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1" name="Google Shape;651;p53"/>
          <p:cNvSpPr txBox="1"/>
          <p:nvPr/>
        </p:nvSpPr>
        <p:spPr>
          <a:xfrm>
            <a:off x="4541975" y="1416075"/>
            <a:ext cx="1821600" cy="3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C- Granulation tissue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2" name="Google Shape;652;p53"/>
          <p:cNvSpPr txBox="1"/>
          <p:nvPr/>
        </p:nvSpPr>
        <p:spPr>
          <a:xfrm>
            <a:off x="6363576" y="1416075"/>
            <a:ext cx="1888200" cy="3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D- Callus Formation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3" name="Google Shape;653;p53"/>
          <p:cNvSpPr/>
          <p:nvPr/>
        </p:nvSpPr>
        <p:spPr>
          <a:xfrm>
            <a:off x="888688" y="757775"/>
            <a:ext cx="850800" cy="764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Q5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54" name="Google Shape;654;p53"/>
          <p:cNvSpPr txBox="1"/>
          <p:nvPr/>
        </p:nvSpPr>
        <p:spPr>
          <a:xfrm>
            <a:off x="1495787" y="2698146"/>
            <a:ext cx="1689000" cy="3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A- Greenstick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5" name="Google Shape;655;p53"/>
          <p:cNvSpPr txBox="1"/>
          <p:nvPr/>
        </p:nvSpPr>
        <p:spPr>
          <a:xfrm>
            <a:off x="3186175" y="2698162"/>
            <a:ext cx="1689000" cy="3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B- Complete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6" name="Google Shape;656;p53"/>
          <p:cNvSpPr txBox="1"/>
          <p:nvPr/>
        </p:nvSpPr>
        <p:spPr>
          <a:xfrm>
            <a:off x="4876568" y="2698146"/>
            <a:ext cx="1689000" cy="3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C- Comminuted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7" name="Google Shape;657;p53"/>
          <p:cNvSpPr txBox="1"/>
          <p:nvPr/>
        </p:nvSpPr>
        <p:spPr>
          <a:xfrm>
            <a:off x="6566966" y="2698146"/>
            <a:ext cx="1689000" cy="3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D- Crum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bled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8" name="Google Shape;658;p53"/>
          <p:cNvSpPr/>
          <p:nvPr/>
        </p:nvSpPr>
        <p:spPr>
          <a:xfrm>
            <a:off x="1309272" y="2340850"/>
            <a:ext cx="7000200" cy="357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A type of fracture where the bone is fragmented: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9" name="Google Shape;659;p53"/>
          <p:cNvSpPr/>
          <p:nvPr/>
        </p:nvSpPr>
        <p:spPr>
          <a:xfrm>
            <a:off x="888688" y="2101881"/>
            <a:ext cx="850800" cy="764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Q6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60" name="Google Shape;660;p53"/>
          <p:cNvSpPr txBox="1"/>
          <p:nvPr/>
        </p:nvSpPr>
        <p:spPr>
          <a:xfrm>
            <a:off x="1498825" y="3882406"/>
            <a:ext cx="1689000" cy="3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A- Trauma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1" name="Google Shape;661;p53"/>
          <p:cNvSpPr txBox="1"/>
          <p:nvPr/>
        </p:nvSpPr>
        <p:spPr>
          <a:xfrm>
            <a:off x="3186178" y="3882401"/>
            <a:ext cx="1689000" cy="3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B- Burns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2" name="Google Shape;662;p53"/>
          <p:cNvSpPr txBox="1"/>
          <p:nvPr/>
        </p:nvSpPr>
        <p:spPr>
          <a:xfrm>
            <a:off x="4876570" y="3882401"/>
            <a:ext cx="1689000" cy="3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C- Stress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3" name="Google Shape;663;p53"/>
          <p:cNvSpPr txBox="1"/>
          <p:nvPr/>
        </p:nvSpPr>
        <p:spPr>
          <a:xfrm>
            <a:off x="6566968" y="3882401"/>
            <a:ext cx="1689000" cy="3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D- Pathologic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4" name="Google Shape;664;p53"/>
          <p:cNvSpPr/>
          <p:nvPr/>
        </p:nvSpPr>
        <p:spPr>
          <a:xfrm>
            <a:off x="1254588" y="3539979"/>
            <a:ext cx="7000200" cy="357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Which of the following is not a cause of bone fracture?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5" name="Google Shape;665;p53"/>
          <p:cNvSpPr/>
          <p:nvPr/>
        </p:nvSpPr>
        <p:spPr>
          <a:xfrm>
            <a:off x="888688" y="3338065"/>
            <a:ext cx="850800" cy="764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Q7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66" name="Google Shape;666;p53"/>
          <p:cNvSpPr txBox="1"/>
          <p:nvPr/>
        </p:nvSpPr>
        <p:spPr>
          <a:xfrm flipH="1" rot="10800000">
            <a:off x="8418338" y="4110525"/>
            <a:ext cx="5550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1- C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2- C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3- B</a:t>
            </a:r>
            <a:endParaRPr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672" name="Google Shape;672;p54"/>
          <p:cNvSpPr txBox="1"/>
          <p:nvPr>
            <p:ph idx="2" type="title"/>
          </p:nvPr>
        </p:nvSpPr>
        <p:spPr>
          <a:xfrm>
            <a:off x="6240928" y="3163407"/>
            <a:ext cx="2305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dk1"/>
                </a:solidFill>
              </a:rPr>
              <a:t>Khalid Alrasheed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673" name="Google Shape;673;p54"/>
          <p:cNvSpPr txBox="1"/>
          <p:nvPr>
            <p:ph idx="3" type="title"/>
          </p:nvPr>
        </p:nvSpPr>
        <p:spPr>
          <a:xfrm>
            <a:off x="6240917" y="1582401"/>
            <a:ext cx="2305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Abdullah Ali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674" name="Google Shape;674;p54"/>
          <p:cNvSpPr txBox="1"/>
          <p:nvPr>
            <p:ph idx="5" type="title"/>
          </p:nvPr>
        </p:nvSpPr>
        <p:spPr>
          <a:xfrm>
            <a:off x="6240931" y="1089765"/>
            <a:ext cx="2305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Omar Alkadhi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675" name="Google Shape;675;p54"/>
          <p:cNvSpPr txBox="1"/>
          <p:nvPr>
            <p:ph idx="7" type="title"/>
          </p:nvPr>
        </p:nvSpPr>
        <p:spPr>
          <a:xfrm>
            <a:off x="6240925" y="2126588"/>
            <a:ext cx="2305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dk1"/>
                </a:solidFill>
              </a:rPr>
              <a:t>Nawaf Alrefaei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dk1"/>
                </a:solidFill>
              </a:rPr>
              <a:t> 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676" name="Google Shape;676;p54"/>
          <p:cNvSpPr txBox="1"/>
          <p:nvPr>
            <p:ph idx="9" type="title"/>
          </p:nvPr>
        </p:nvSpPr>
        <p:spPr>
          <a:xfrm>
            <a:off x="6240924" y="2567688"/>
            <a:ext cx="2305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Malik Halees</a:t>
            </a:r>
            <a:endParaRPr b="0"/>
          </a:p>
        </p:txBody>
      </p:sp>
      <p:sp>
        <p:nvSpPr>
          <p:cNvPr id="677" name="Google Shape;677;p54"/>
          <p:cNvSpPr txBox="1"/>
          <p:nvPr>
            <p:ph idx="14" type="title"/>
          </p:nvPr>
        </p:nvSpPr>
        <p:spPr>
          <a:xfrm>
            <a:off x="3989716" y="4013795"/>
            <a:ext cx="23055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Team Leaders: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Hassan Alabdullatif &amp; </a:t>
            </a:r>
            <a:r>
              <a:rPr b="0" lang="en"/>
              <a:t>Hissa Alshiqari</a:t>
            </a:r>
            <a:endParaRPr b="0"/>
          </a:p>
        </p:txBody>
      </p:sp>
      <p:sp>
        <p:nvSpPr>
          <p:cNvPr id="678" name="Google Shape;678;p54"/>
          <p:cNvSpPr txBox="1"/>
          <p:nvPr/>
        </p:nvSpPr>
        <p:spPr>
          <a:xfrm>
            <a:off x="720000" y="1643675"/>
            <a:ext cx="4284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jalla One"/>
                <a:ea typeface="Fjalla One"/>
                <a:cs typeface="Fjalla One"/>
                <a:sym typeface="Fjalla One"/>
              </a:rPr>
              <a:t>Norah Alrashoud            Tharaa Alhowaish</a:t>
            </a:r>
            <a:endParaRPr sz="2000"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jalla One"/>
                <a:ea typeface="Fjalla One"/>
                <a:cs typeface="Fjalla One"/>
                <a:sym typeface="Fjalla One"/>
              </a:rPr>
              <a:t>Waad abunakha</a:t>
            </a:r>
            <a:r>
              <a:rPr lang="en" sz="2000">
                <a:latin typeface="Fjalla One"/>
                <a:ea typeface="Fjalla One"/>
                <a:cs typeface="Fjalla One"/>
                <a:sym typeface="Fjalla One"/>
              </a:rPr>
              <a:t>             </a:t>
            </a:r>
            <a:r>
              <a:rPr lang="en" sz="2000">
                <a:latin typeface="Fjalla One"/>
                <a:ea typeface="Fjalla One"/>
                <a:cs typeface="Fjalla One"/>
                <a:sym typeface="Fjalla One"/>
              </a:rPr>
              <a:t>Haifa Alamri</a:t>
            </a:r>
            <a:endParaRPr sz="2000"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jalla One"/>
                <a:ea typeface="Fjalla One"/>
                <a:cs typeface="Fjalla One"/>
                <a:sym typeface="Fjalla One"/>
              </a:rPr>
              <a:t> </a:t>
            </a:r>
            <a:endParaRPr sz="2000"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jalla One"/>
                <a:ea typeface="Fjalla One"/>
                <a:cs typeface="Fjalla One"/>
                <a:sym typeface="Fjalla One"/>
              </a:rPr>
              <a:t>Ajwan Aljohani</a:t>
            </a:r>
            <a:r>
              <a:rPr lang="en" sz="2000">
                <a:latin typeface="Fjalla One"/>
                <a:ea typeface="Fjalla One"/>
                <a:cs typeface="Fjalla One"/>
                <a:sym typeface="Fjalla One"/>
              </a:rPr>
              <a:t>              </a:t>
            </a:r>
            <a:r>
              <a:rPr lang="en" sz="2000">
                <a:latin typeface="Fjalla One"/>
                <a:ea typeface="Fjalla One"/>
                <a:cs typeface="Fjalla One"/>
                <a:sym typeface="Fjalla One"/>
              </a:rPr>
              <a:t>Dena Alsuhaibani</a:t>
            </a:r>
            <a:endParaRPr sz="2000"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jalla One"/>
                <a:ea typeface="Fjalla One"/>
                <a:cs typeface="Fjalla One"/>
                <a:sym typeface="Fjalla One"/>
              </a:rPr>
              <a:t>Mashael Alasmri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917600" y="2418757"/>
            <a:ext cx="2151300" cy="839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Bone</a:t>
            </a: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Fractures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29"/>
          <p:cNvSpPr txBox="1"/>
          <p:nvPr>
            <p:ph idx="429496729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2636025" y="2418757"/>
            <a:ext cx="2151300" cy="839400"/>
          </a:xfrm>
          <a:prstGeom prst="chevron">
            <a:avLst>
              <a:gd fmla="val 50000" name="adj"/>
            </a:avLst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Definition 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&amp;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Classification 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29"/>
          <p:cNvSpPr/>
          <p:nvPr/>
        </p:nvSpPr>
        <p:spPr>
          <a:xfrm>
            <a:off x="4356975" y="2418757"/>
            <a:ext cx="2151300" cy="839400"/>
          </a:xfrm>
          <a:prstGeom prst="chevron">
            <a:avLst>
              <a:gd fmla="val 50000" name="adj"/>
            </a:avLst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Causes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916175" y="1311375"/>
            <a:ext cx="2151300" cy="839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29"/>
          <p:cNvSpPr/>
          <p:nvPr/>
        </p:nvSpPr>
        <p:spPr>
          <a:xfrm>
            <a:off x="2634599" y="1311372"/>
            <a:ext cx="2151300" cy="839400"/>
          </a:xfrm>
          <a:prstGeom prst="chevron">
            <a:avLst>
              <a:gd fmla="val 50000" name="adj"/>
            </a:avLst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Basic  Anatomy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&amp;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Histology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4355550" y="1311372"/>
            <a:ext cx="2151300" cy="839400"/>
          </a:xfrm>
          <a:prstGeom prst="chevron">
            <a:avLst>
              <a:gd fmla="val 50000" name="adj"/>
            </a:avLst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Patterns of Bone Deposition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6076525" y="1311372"/>
            <a:ext cx="2151300" cy="839400"/>
          </a:xfrm>
          <a:prstGeom prst="chevron">
            <a:avLst>
              <a:gd fmla="val 50000" name="adj"/>
            </a:avLst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Bone Remodeling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6077950" y="2418757"/>
            <a:ext cx="2151300" cy="839400"/>
          </a:xfrm>
          <a:prstGeom prst="chevron">
            <a:avLst>
              <a:gd fmla="val 50000" name="adj"/>
            </a:avLst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Complications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916175" y="3526150"/>
            <a:ext cx="2733900" cy="839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Bone</a:t>
            </a: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Healing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3206475" y="3526141"/>
            <a:ext cx="2733900" cy="839400"/>
          </a:xfrm>
          <a:prstGeom prst="chevron">
            <a:avLst>
              <a:gd fmla="val 50000" name="adj"/>
            </a:avLst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Phases of Healing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5493782" y="3526141"/>
            <a:ext cx="2733900" cy="839400"/>
          </a:xfrm>
          <a:prstGeom prst="chevron">
            <a:avLst>
              <a:gd fmla="val 50000" name="adj"/>
            </a:avLst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Factors Disrupting Healing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30"/>
          <p:cNvGrpSpPr/>
          <p:nvPr/>
        </p:nvGrpSpPr>
        <p:grpSpPr>
          <a:xfrm>
            <a:off x="273083" y="815821"/>
            <a:ext cx="1614767" cy="1591307"/>
            <a:chOff x="4135651" y="2107650"/>
            <a:chExt cx="2119952" cy="2119200"/>
          </a:xfrm>
        </p:grpSpPr>
        <p:sp>
          <p:nvSpPr>
            <p:cNvPr id="251" name="Google Shape;251;p30"/>
            <p:cNvSpPr/>
            <p:nvPr/>
          </p:nvSpPr>
          <p:spPr>
            <a:xfrm>
              <a:off x="4685416" y="2667874"/>
              <a:ext cx="1022721" cy="1010008"/>
            </a:xfrm>
            <a:custGeom>
              <a:rect b="b" l="l" r="r" t="t"/>
              <a:pathLst>
                <a:path extrusionOk="0" h="30906" w="31295">
                  <a:moveTo>
                    <a:pt x="13034" y="1073"/>
                  </a:moveTo>
                  <a:lnTo>
                    <a:pt x="1461" y="12668"/>
                  </a:lnTo>
                  <a:cubicBezTo>
                    <a:pt x="1" y="14106"/>
                    <a:pt x="1" y="16434"/>
                    <a:pt x="1461" y="17895"/>
                  </a:cubicBezTo>
                  <a:lnTo>
                    <a:pt x="1461" y="17895"/>
                  </a:lnTo>
                  <a:lnTo>
                    <a:pt x="13034" y="29467"/>
                  </a:lnTo>
                  <a:cubicBezTo>
                    <a:pt x="14472" y="30905"/>
                    <a:pt x="16823" y="30905"/>
                    <a:pt x="18261" y="29467"/>
                  </a:cubicBezTo>
                  <a:lnTo>
                    <a:pt x="18261" y="29467"/>
                  </a:lnTo>
                  <a:lnTo>
                    <a:pt x="29833" y="17895"/>
                  </a:lnTo>
                  <a:cubicBezTo>
                    <a:pt x="31294" y="16434"/>
                    <a:pt x="31294" y="14106"/>
                    <a:pt x="29833" y="12668"/>
                  </a:cubicBezTo>
                  <a:lnTo>
                    <a:pt x="29833" y="12668"/>
                  </a:lnTo>
                  <a:lnTo>
                    <a:pt x="18261" y="1073"/>
                  </a:lnTo>
                  <a:cubicBezTo>
                    <a:pt x="17530" y="365"/>
                    <a:pt x="16595" y="0"/>
                    <a:pt x="15659" y="0"/>
                  </a:cubicBezTo>
                  <a:lnTo>
                    <a:pt x="15659" y="0"/>
                  </a:lnTo>
                  <a:cubicBezTo>
                    <a:pt x="14700" y="0"/>
                    <a:pt x="13764" y="365"/>
                    <a:pt x="13034" y="1073"/>
                  </a:cubicBezTo>
                </a:path>
              </a:pathLst>
            </a:custGeom>
            <a:solidFill>
              <a:srgbClr val="4993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135651" y="2107650"/>
              <a:ext cx="2119952" cy="2119200"/>
            </a:xfrm>
            <a:custGeom>
              <a:rect b="b" l="l" r="r" t="t"/>
              <a:pathLst>
                <a:path extrusionOk="0" fill="none" h="64847" w="64870">
                  <a:moveTo>
                    <a:pt x="34238" y="982"/>
                  </a:moveTo>
                  <a:lnTo>
                    <a:pt x="63866" y="30609"/>
                  </a:lnTo>
                  <a:cubicBezTo>
                    <a:pt x="64870" y="31613"/>
                    <a:pt x="64870" y="33234"/>
                    <a:pt x="63866" y="34238"/>
                  </a:cubicBezTo>
                  <a:lnTo>
                    <a:pt x="34238" y="63842"/>
                  </a:lnTo>
                  <a:cubicBezTo>
                    <a:pt x="33257" y="64847"/>
                    <a:pt x="31613" y="64847"/>
                    <a:pt x="30609" y="63842"/>
                  </a:cubicBezTo>
                  <a:lnTo>
                    <a:pt x="1005" y="34238"/>
                  </a:lnTo>
                  <a:cubicBezTo>
                    <a:pt x="0" y="33234"/>
                    <a:pt x="0" y="31613"/>
                    <a:pt x="1005" y="30609"/>
                  </a:cubicBezTo>
                  <a:lnTo>
                    <a:pt x="30609" y="982"/>
                  </a:lnTo>
                  <a:cubicBezTo>
                    <a:pt x="31613" y="0"/>
                    <a:pt x="33257" y="0"/>
                    <a:pt x="34238" y="982"/>
                  </a:cubicBezTo>
                  <a:close/>
                </a:path>
              </a:pathLst>
            </a:custGeom>
            <a:noFill/>
            <a:ln cap="flat" cmpd="sng" w="970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367623" y="2349884"/>
              <a:ext cx="1658249" cy="1634752"/>
            </a:xfrm>
            <a:custGeom>
              <a:rect b="b" l="l" r="r" t="t"/>
              <a:pathLst>
                <a:path extrusionOk="0" h="50023" w="50742">
                  <a:moveTo>
                    <a:pt x="25363" y="1"/>
                  </a:moveTo>
                  <a:cubicBezTo>
                    <a:pt x="24418" y="1"/>
                    <a:pt x="23477" y="360"/>
                    <a:pt x="22758" y="1079"/>
                  </a:cubicBezTo>
                  <a:lnTo>
                    <a:pt x="1439" y="22398"/>
                  </a:lnTo>
                  <a:cubicBezTo>
                    <a:pt x="1" y="23836"/>
                    <a:pt x="1" y="26187"/>
                    <a:pt x="1439" y="27625"/>
                  </a:cubicBezTo>
                  <a:lnTo>
                    <a:pt x="22758" y="48944"/>
                  </a:lnTo>
                  <a:cubicBezTo>
                    <a:pt x="23477" y="49663"/>
                    <a:pt x="24418" y="50022"/>
                    <a:pt x="25363" y="50022"/>
                  </a:cubicBezTo>
                  <a:cubicBezTo>
                    <a:pt x="26307" y="50022"/>
                    <a:pt x="27254" y="49663"/>
                    <a:pt x="27985" y="48944"/>
                  </a:cubicBezTo>
                  <a:lnTo>
                    <a:pt x="49281" y="27625"/>
                  </a:lnTo>
                  <a:cubicBezTo>
                    <a:pt x="50742" y="26187"/>
                    <a:pt x="50742" y="23836"/>
                    <a:pt x="49281" y="22398"/>
                  </a:cubicBezTo>
                  <a:lnTo>
                    <a:pt x="27985" y="1079"/>
                  </a:lnTo>
                  <a:cubicBezTo>
                    <a:pt x="27254" y="360"/>
                    <a:pt x="26307" y="1"/>
                    <a:pt x="25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Google Shape;254;p30"/>
          <p:cNvGrpSpPr/>
          <p:nvPr/>
        </p:nvGrpSpPr>
        <p:grpSpPr>
          <a:xfrm>
            <a:off x="273096" y="2822746"/>
            <a:ext cx="1614767" cy="1591307"/>
            <a:chOff x="4135651" y="2107650"/>
            <a:chExt cx="2119952" cy="2119200"/>
          </a:xfrm>
        </p:grpSpPr>
        <p:sp>
          <p:nvSpPr>
            <p:cNvPr id="255" name="Google Shape;255;p30"/>
            <p:cNvSpPr/>
            <p:nvPr/>
          </p:nvSpPr>
          <p:spPr>
            <a:xfrm>
              <a:off x="4685416" y="2667874"/>
              <a:ext cx="1022721" cy="1010008"/>
            </a:xfrm>
            <a:custGeom>
              <a:rect b="b" l="l" r="r" t="t"/>
              <a:pathLst>
                <a:path extrusionOk="0" h="30906" w="31295">
                  <a:moveTo>
                    <a:pt x="13034" y="1073"/>
                  </a:moveTo>
                  <a:lnTo>
                    <a:pt x="1461" y="12668"/>
                  </a:lnTo>
                  <a:cubicBezTo>
                    <a:pt x="1" y="14106"/>
                    <a:pt x="1" y="16434"/>
                    <a:pt x="1461" y="17895"/>
                  </a:cubicBezTo>
                  <a:lnTo>
                    <a:pt x="1461" y="17895"/>
                  </a:lnTo>
                  <a:lnTo>
                    <a:pt x="13034" y="29467"/>
                  </a:lnTo>
                  <a:cubicBezTo>
                    <a:pt x="14472" y="30905"/>
                    <a:pt x="16823" y="30905"/>
                    <a:pt x="18261" y="29467"/>
                  </a:cubicBezTo>
                  <a:lnTo>
                    <a:pt x="18261" y="29467"/>
                  </a:lnTo>
                  <a:lnTo>
                    <a:pt x="29833" y="17895"/>
                  </a:lnTo>
                  <a:cubicBezTo>
                    <a:pt x="31294" y="16434"/>
                    <a:pt x="31294" y="14106"/>
                    <a:pt x="29833" y="12668"/>
                  </a:cubicBezTo>
                  <a:lnTo>
                    <a:pt x="29833" y="12668"/>
                  </a:lnTo>
                  <a:lnTo>
                    <a:pt x="18261" y="1073"/>
                  </a:lnTo>
                  <a:cubicBezTo>
                    <a:pt x="17530" y="365"/>
                    <a:pt x="16595" y="0"/>
                    <a:pt x="15659" y="0"/>
                  </a:cubicBezTo>
                  <a:lnTo>
                    <a:pt x="15659" y="0"/>
                  </a:lnTo>
                  <a:cubicBezTo>
                    <a:pt x="14700" y="0"/>
                    <a:pt x="13764" y="365"/>
                    <a:pt x="13034" y="1073"/>
                  </a:cubicBezTo>
                </a:path>
              </a:pathLst>
            </a:custGeom>
            <a:solidFill>
              <a:srgbClr val="4993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135651" y="2107650"/>
              <a:ext cx="2119952" cy="2119200"/>
            </a:xfrm>
            <a:custGeom>
              <a:rect b="b" l="l" r="r" t="t"/>
              <a:pathLst>
                <a:path extrusionOk="0" fill="none" h="64847" w="64870">
                  <a:moveTo>
                    <a:pt x="34238" y="982"/>
                  </a:moveTo>
                  <a:lnTo>
                    <a:pt x="63866" y="30609"/>
                  </a:lnTo>
                  <a:cubicBezTo>
                    <a:pt x="64870" y="31613"/>
                    <a:pt x="64870" y="33234"/>
                    <a:pt x="63866" y="34238"/>
                  </a:cubicBezTo>
                  <a:lnTo>
                    <a:pt x="34238" y="63842"/>
                  </a:lnTo>
                  <a:cubicBezTo>
                    <a:pt x="33257" y="64847"/>
                    <a:pt x="31613" y="64847"/>
                    <a:pt x="30609" y="63842"/>
                  </a:cubicBezTo>
                  <a:lnTo>
                    <a:pt x="1005" y="34238"/>
                  </a:lnTo>
                  <a:cubicBezTo>
                    <a:pt x="0" y="33234"/>
                    <a:pt x="0" y="31613"/>
                    <a:pt x="1005" y="30609"/>
                  </a:cubicBezTo>
                  <a:lnTo>
                    <a:pt x="30609" y="982"/>
                  </a:lnTo>
                  <a:cubicBezTo>
                    <a:pt x="31613" y="0"/>
                    <a:pt x="33257" y="0"/>
                    <a:pt x="34238" y="982"/>
                  </a:cubicBezTo>
                  <a:close/>
                </a:path>
              </a:pathLst>
            </a:custGeom>
            <a:noFill/>
            <a:ln cap="flat" cmpd="sng" w="9700">
              <a:solidFill>
                <a:schemeClr val="dk1"/>
              </a:solidFill>
              <a:prstDash val="solid"/>
              <a:miter lim="2282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4367623" y="2349884"/>
              <a:ext cx="1658249" cy="1634752"/>
            </a:xfrm>
            <a:custGeom>
              <a:rect b="b" l="l" r="r" t="t"/>
              <a:pathLst>
                <a:path extrusionOk="0" h="50023" w="50742">
                  <a:moveTo>
                    <a:pt x="25363" y="1"/>
                  </a:moveTo>
                  <a:cubicBezTo>
                    <a:pt x="24418" y="1"/>
                    <a:pt x="23477" y="360"/>
                    <a:pt x="22758" y="1079"/>
                  </a:cubicBezTo>
                  <a:lnTo>
                    <a:pt x="1439" y="22398"/>
                  </a:lnTo>
                  <a:cubicBezTo>
                    <a:pt x="1" y="23836"/>
                    <a:pt x="1" y="26187"/>
                    <a:pt x="1439" y="27625"/>
                  </a:cubicBezTo>
                  <a:lnTo>
                    <a:pt x="22758" y="48944"/>
                  </a:lnTo>
                  <a:cubicBezTo>
                    <a:pt x="23477" y="49663"/>
                    <a:pt x="24418" y="50022"/>
                    <a:pt x="25363" y="50022"/>
                  </a:cubicBezTo>
                  <a:cubicBezTo>
                    <a:pt x="26307" y="50022"/>
                    <a:pt x="27254" y="49663"/>
                    <a:pt x="27985" y="48944"/>
                  </a:cubicBezTo>
                  <a:lnTo>
                    <a:pt x="49281" y="27625"/>
                  </a:lnTo>
                  <a:cubicBezTo>
                    <a:pt x="50742" y="26187"/>
                    <a:pt x="50742" y="23836"/>
                    <a:pt x="49281" y="22398"/>
                  </a:cubicBezTo>
                  <a:lnTo>
                    <a:pt x="27985" y="1079"/>
                  </a:lnTo>
                  <a:cubicBezTo>
                    <a:pt x="27254" y="360"/>
                    <a:pt x="26307" y="1"/>
                    <a:pt x="25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30"/>
          <p:cNvSpPr txBox="1"/>
          <p:nvPr/>
        </p:nvSpPr>
        <p:spPr>
          <a:xfrm>
            <a:off x="363625" y="3166400"/>
            <a:ext cx="14337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Spongy</a:t>
            </a: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Trabecular/ Cancellous</a:t>
            </a: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231625" y="1266250"/>
            <a:ext cx="169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Cortical/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Compact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2055200" y="1083800"/>
            <a:ext cx="73965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• Structural load-bearing function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• Thick and dense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• This is the area of bone to which ligaments and tendons attach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• Diaphyses (shafts) of long bones such as the femur and the outer surfaces of predominantly trabecular bones such as the vertebral bodies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30"/>
          <p:cNvSpPr txBox="1"/>
          <p:nvPr/>
        </p:nvSpPr>
        <p:spPr>
          <a:xfrm>
            <a:off x="0" y="0"/>
            <a:ext cx="98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 txBox="1"/>
          <p:nvPr/>
        </p:nvSpPr>
        <p:spPr>
          <a:xfrm>
            <a:off x="2055200" y="2822750"/>
            <a:ext cx="3154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• Some structural function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• Contributes to the metabolic functions of bone far more than cortical bone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• More prone to diseases involving or resulting from increased bone remodelling than cortical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bone (osteoporosis)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3" name="Google Shape;263;p30"/>
          <p:cNvCxnSpPr/>
          <p:nvPr/>
        </p:nvCxnSpPr>
        <p:spPr>
          <a:xfrm rot="10800000">
            <a:off x="11575" y="2529150"/>
            <a:ext cx="5153400" cy="213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4" name="Google Shape;2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706" y="2190712"/>
            <a:ext cx="3922569" cy="27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 txBox="1"/>
          <p:nvPr>
            <p:ph type="title"/>
          </p:nvPr>
        </p:nvSpPr>
        <p:spPr>
          <a:xfrm>
            <a:off x="720000" y="1718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Basic Anatomy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266" name="Google Shape;266;p30"/>
          <p:cNvSpPr txBox="1"/>
          <p:nvPr/>
        </p:nvSpPr>
        <p:spPr>
          <a:xfrm>
            <a:off x="3159750" y="626450"/>
            <a:ext cx="282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Two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types of mature bone: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231630" y="277688"/>
            <a:ext cx="2034600" cy="416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Only in Males’ Slides</a:t>
            </a:r>
            <a:endParaRPr b="1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9113" y="685575"/>
            <a:ext cx="2509475" cy="41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1"/>
          <p:cNvSpPr txBox="1"/>
          <p:nvPr/>
        </p:nvSpPr>
        <p:spPr>
          <a:xfrm>
            <a:off x="410050" y="510025"/>
            <a:ext cx="5694000" cy="251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Epiphysis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: ends of bone, partially covered by articular cartilage.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Epiphyseal plate: 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cartilage plate in the metaphysis at each end of a long bone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Epiphyseal</a:t>
            </a:r>
            <a:r>
              <a:rPr b="1" lang="en" sz="1200">
                <a:latin typeface="Lato"/>
                <a:ea typeface="Lato"/>
                <a:cs typeface="Lato"/>
                <a:sym typeface="Lato"/>
              </a:rPr>
              <a:t> line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: epiphyseal plate that has become ossified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Physis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: the growth plate.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Metaphysis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: junction of diaphysis and epiphysis.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Diaphysis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: the shaft.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Periosteum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12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dense fibrous layer</a:t>
            </a:r>
            <a:endParaRPr sz="12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Cortex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: dense outer surface composed of cortical/compact bone</a:t>
            </a:r>
            <a:r>
              <a:rPr b="1" lang="en" sz="1200">
                <a:latin typeface="Lato"/>
                <a:ea typeface="Lato"/>
                <a:cs typeface="Lato"/>
                <a:sym typeface="Lato"/>
              </a:rPr>
              <a:t>.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Endosteum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12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layer of vascular connective tissue lining the medullary cavities of bone</a:t>
            </a:r>
            <a:endParaRPr sz="12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ic Sans MS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Medullary space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: composed of cancellous/spongy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 bone</a:t>
            </a:r>
            <a:r>
              <a:rPr b="1" lang="en" sz="1200">
                <a:latin typeface="Lato"/>
                <a:ea typeface="Lato"/>
                <a:cs typeface="Lato"/>
                <a:sym typeface="Lato"/>
              </a:rPr>
              <a:t>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2352580" y="93913"/>
            <a:ext cx="2034600" cy="416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Basic Anatomy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410200" y="3356375"/>
            <a:ext cx="5694000" cy="1666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12% of body weight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Mechanical support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Transmission of forces generated by muscles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Protection of viscera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Mineral homeostasis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Providing a niche (suitable environment) for production of blood cells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31"/>
          <p:cNvSpPr/>
          <p:nvPr/>
        </p:nvSpPr>
        <p:spPr>
          <a:xfrm>
            <a:off x="2352555" y="3004288"/>
            <a:ext cx="2034600" cy="416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Function of Bones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4491676" y="3512122"/>
            <a:ext cx="1398900" cy="286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Only in Males’ Slides</a:t>
            </a:r>
            <a:endParaRPr b="1" sz="10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/>
          <p:nvPr/>
        </p:nvSpPr>
        <p:spPr>
          <a:xfrm>
            <a:off x="3431900" y="425750"/>
            <a:ext cx="2111400" cy="834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BONE</a:t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32"/>
          <p:cNvSpPr/>
          <p:nvPr/>
        </p:nvSpPr>
        <p:spPr>
          <a:xfrm>
            <a:off x="6373100" y="1555225"/>
            <a:ext cx="1845900" cy="834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CELLS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32"/>
          <p:cNvSpPr/>
          <p:nvPr/>
        </p:nvSpPr>
        <p:spPr>
          <a:xfrm>
            <a:off x="995175" y="1555225"/>
            <a:ext cx="1845900" cy="834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MATRIX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5" name="Google Shape;285;p32"/>
          <p:cNvCxnSpPr>
            <a:stCxn id="283" idx="1"/>
            <a:endCxn id="282" idx="2"/>
          </p:cNvCxnSpPr>
          <p:nvPr/>
        </p:nvCxnSpPr>
        <p:spPr>
          <a:xfrm rot="10800000">
            <a:off x="4487600" y="1259725"/>
            <a:ext cx="1885500" cy="712500"/>
          </a:xfrm>
          <a:prstGeom prst="curvedConnector2">
            <a:avLst/>
          </a:prstGeom>
          <a:noFill/>
          <a:ln cap="flat" cmpd="sng" w="38100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2"/>
          <p:cNvCxnSpPr>
            <a:stCxn id="282" idx="2"/>
            <a:endCxn id="284" idx="3"/>
          </p:cNvCxnSpPr>
          <p:nvPr/>
        </p:nvCxnSpPr>
        <p:spPr>
          <a:xfrm rot="5400000">
            <a:off x="3308150" y="792800"/>
            <a:ext cx="712500" cy="1646400"/>
          </a:xfrm>
          <a:prstGeom prst="curvedConnector2">
            <a:avLst/>
          </a:prstGeom>
          <a:noFill/>
          <a:ln cap="flat" cmpd="sng" w="38100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7" name="Google Shape;287;p32"/>
          <p:cNvSpPr/>
          <p:nvPr/>
        </p:nvSpPr>
        <p:spPr>
          <a:xfrm>
            <a:off x="554025" y="2823700"/>
            <a:ext cx="1364100" cy="834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Organic osteoid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35%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8" name="Google Shape;288;p32"/>
          <p:cNvSpPr/>
          <p:nvPr/>
        </p:nvSpPr>
        <p:spPr>
          <a:xfrm>
            <a:off x="3071375" y="2823700"/>
            <a:ext cx="1364100" cy="834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Inorganic mineral 65%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hydroxyapatite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9" name="Google Shape;289;p32"/>
          <p:cNvCxnSpPr>
            <a:stCxn id="288" idx="3"/>
            <a:endCxn id="284" idx="2"/>
          </p:cNvCxnSpPr>
          <p:nvPr/>
        </p:nvCxnSpPr>
        <p:spPr>
          <a:xfrm flipH="1" rot="5400000">
            <a:off x="2618525" y="1688800"/>
            <a:ext cx="434400" cy="1835400"/>
          </a:xfrm>
          <a:prstGeom prst="curvedConnector3">
            <a:avLst>
              <a:gd fmla="val 50009" name="adj1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2"/>
          <p:cNvCxnSpPr>
            <a:stCxn id="284" idx="2"/>
            <a:endCxn id="287" idx="3"/>
          </p:cNvCxnSpPr>
          <p:nvPr/>
        </p:nvCxnSpPr>
        <p:spPr>
          <a:xfrm rot="5400000">
            <a:off x="1359825" y="2265325"/>
            <a:ext cx="434400" cy="682200"/>
          </a:xfrm>
          <a:prstGeom prst="curvedConnector3">
            <a:avLst>
              <a:gd fmla="val 50009" name="adj1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32"/>
          <p:cNvSpPr/>
          <p:nvPr/>
        </p:nvSpPr>
        <p:spPr>
          <a:xfrm>
            <a:off x="0" y="3892300"/>
            <a:ext cx="1364094" cy="677700"/>
          </a:xfrm>
          <a:prstGeom prst="flowChartTerminator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Type I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collagen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2" name="Google Shape;292;p32"/>
          <p:cNvCxnSpPr>
            <a:stCxn id="287" idx="1"/>
            <a:endCxn id="291" idx="0"/>
          </p:cNvCxnSpPr>
          <p:nvPr/>
        </p:nvCxnSpPr>
        <p:spPr>
          <a:xfrm rot="5400000">
            <a:off x="841725" y="3497950"/>
            <a:ext cx="234600" cy="554100"/>
          </a:xfrm>
          <a:prstGeom prst="curvedConnector3">
            <a:avLst>
              <a:gd fmla="val 50002" name="adj1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32"/>
          <p:cNvSpPr/>
          <p:nvPr/>
        </p:nvSpPr>
        <p:spPr>
          <a:xfrm>
            <a:off x="1476975" y="3892300"/>
            <a:ext cx="1503144" cy="677700"/>
          </a:xfrm>
          <a:prstGeom prst="flowChartTerminator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Glycosaminoglycans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and other proteins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294" name="Google Shape;294;p32"/>
          <p:cNvCxnSpPr>
            <a:stCxn id="293" idx="0"/>
            <a:endCxn id="287" idx="1"/>
          </p:cNvCxnSpPr>
          <p:nvPr/>
        </p:nvCxnSpPr>
        <p:spPr>
          <a:xfrm flipH="1" rot="5400000">
            <a:off x="1615047" y="3278800"/>
            <a:ext cx="234600" cy="992400"/>
          </a:xfrm>
          <a:prstGeom prst="curvedConnector3">
            <a:avLst>
              <a:gd fmla="val 49998" name="adj1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5" name="Google Shape;295;p32"/>
          <p:cNvSpPr/>
          <p:nvPr/>
        </p:nvSpPr>
        <p:spPr>
          <a:xfrm>
            <a:off x="7856550" y="2728150"/>
            <a:ext cx="1196700" cy="7125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Osteoclasts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296" name="Google Shape;296;p32"/>
          <p:cNvCxnSpPr>
            <a:stCxn id="295" idx="0"/>
            <a:endCxn id="283" idx="2"/>
          </p:cNvCxnSpPr>
          <p:nvPr/>
        </p:nvCxnSpPr>
        <p:spPr>
          <a:xfrm flipH="1" rot="5400000">
            <a:off x="7705950" y="1979200"/>
            <a:ext cx="339000" cy="1158900"/>
          </a:xfrm>
          <a:prstGeom prst="curvedConnector3">
            <a:avLst>
              <a:gd fmla="val 49989" name="adj1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32"/>
          <p:cNvSpPr/>
          <p:nvPr/>
        </p:nvSpPr>
        <p:spPr>
          <a:xfrm>
            <a:off x="4903625" y="2728150"/>
            <a:ext cx="1218000" cy="7125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Osteoblasts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6516350" y="2728150"/>
            <a:ext cx="1196700" cy="7125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Osteocytes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9" name="Google Shape;299;p32"/>
          <p:cNvCxnSpPr>
            <a:stCxn id="283" idx="2"/>
            <a:endCxn id="297" idx="0"/>
          </p:cNvCxnSpPr>
          <p:nvPr/>
        </p:nvCxnSpPr>
        <p:spPr>
          <a:xfrm rot="5400000">
            <a:off x="6234800" y="1666975"/>
            <a:ext cx="339000" cy="1783500"/>
          </a:xfrm>
          <a:prstGeom prst="curvedConnector3">
            <a:avLst>
              <a:gd fmla="val 49989" name="adj1"/>
            </a:avLst>
          </a:prstGeom>
          <a:noFill/>
          <a:ln cap="flat" cmpd="sng" w="2857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32"/>
          <p:cNvCxnSpPr>
            <a:stCxn id="283" idx="2"/>
            <a:endCxn id="298" idx="0"/>
          </p:cNvCxnSpPr>
          <p:nvPr/>
        </p:nvCxnSpPr>
        <p:spPr>
          <a:xfrm flipH="1">
            <a:off x="7114850" y="2389225"/>
            <a:ext cx="181200" cy="3390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/>
          <p:nvPr/>
        </p:nvSpPr>
        <p:spPr>
          <a:xfrm>
            <a:off x="2918850" y="388088"/>
            <a:ext cx="3306900" cy="465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Types of bone cells</a:t>
            </a:r>
            <a:endParaRPr b="1"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33"/>
          <p:cNvSpPr txBox="1"/>
          <p:nvPr/>
        </p:nvSpPr>
        <p:spPr>
          <a:xfrm>
            <a:off x="206225" y="1356413"/>
            <a:ext cx="2803500" cy="2842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Osteoblasts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 surface of bone matrix (synthesize, transport and regulate mineralization).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F8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E03F8F"/>
                </a:solidFill>
                <a:latin typeface="Lato"/>
                <a:ea typeface="Lato"/>
                <a:cs typeface="Lato"/>
                <a:sym typeface="Lato"/>
              </a:rPr>
              <a:t>From mesenchymal stem cells, under periosteum (early), medullary space (later)</a:t>
            </a:r>
            <a:endParaRPr>
              <a:solidFill>
                <a:srgbClr val="E03F8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Over time, may become inactive and remain on the surface of </a:t>
            </a:r>
            <a:r>
              <a:rPr lang="en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trabeculae</a:t>
            </a:r>
            <a:r>
              <a:rPr lang="en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33"/>
          <p:cNvSpPr txBox="1"/>
          <p:nvPr/>
        </p:nvSpPr>
        <p:spPr>
          <a:xfrm>
            <a:off x="6134275" y="1356413"/>
            <a:ext cx="2803500" cy="3227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Osteocytes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03F8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E03F8F"/>
                </a:solidFill>
                <a:latin typeface="Lato"/>
                <a:ea typeface="Lato"/>
                <a:cs typeface="Lato"/>
                <a:sym typeface="Lato"/>
              </a:rPr>
              <a:t>Within the bone.</a:t>
            </a:r>
            <a:endParaRPr>
              <a:solidFill>
                <a:srgbClr val="E03F8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Located within matrix</a:t>
            </a:r>
            <a:endParaRPr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Interconnected, network of cytoplasmic processes through tunnels (canaliculi).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Help control Ca and Ph,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detect mechanical forces and translate them into biologic activity (mechanotransduction)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p33"/>
          <p:cNvSpPr txBox="1"/>
          <p:nvPr/>
        </p:nvSpPr>
        <p:spPr>
          <a:xfrm>
            <a:off x="3170250" y="1184513"/>
            <a:ext cx="2803500" cy="3570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Osteoclasts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 surface of bone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Specialized multinucleated macrophages..circulating monocytes.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Bone resorption.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Attach to bone matrix,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sealed extracellular trench (resorption pit),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secrete acid and neutral </a:t>
            </a:r>
            <a:r>
              <a:rPr lang="en">
                <a:solidFill>
                  <a:srgbClr val="E03F8F"/>
                </a:solidFill>
                <a:latin typeface="Lato"/>
                <a:ea typeface="Lato"/>
                <a:cs typeface="Lato"/>
                <a:sym typeface="Lato"/>
              </a:rPr>
              <a:t>protease/MMPs, </a:t>
            </a:r>
            <a:r>
              <a:rPr lang="en">
                <a:solidFill>
                  <a:srgbClr val="E03F8F"/>
                </a:solidFill>
                <a:latin typeface="Lato"/>
                <a:ea typeface="Lato"/>
                <a:cs typeface="Lato"/>
                <a:sym typeface="Lato"/>
              </a:rPr>
              <a:t>resorb </a:t>
            </a:r>
            <a:r>
              <a:rPr lang="en">
                <a:solidFill>
                  <a:srgbClr val="E03F8F"/>
                </a:solidFill>
                <a:latin typeface="Lato"/>
                <a:ea typeface="Lato"/>
                <a:cs typeface="Lato"/>
                <a:sym typeface="Lato"/>
              </a:rPr>
              <a:t>bone</a:t>
            </a:r>
            <a:endParaRPr>
              <a:solidFill>
                <a:srgbClr val="E03F8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9" name="Google Shape;309;p33"/>
          <p:cNvCxnSpPr>
            <a:stCxn id="305" idx="2"/>
            <a:endCxn id="308" idx="0"/>
          </p:cNvCxnSpPr>
          <p:nvPr/>
        </p:nvCxnSpPr>
        <p:spPr>
          <a:xfrm flipH="1" rot="-5400000">
            <a:off x="4406850" y="1018538"/>
            <a:ext cx="331500" cy="6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33"/>
          <p:cNvCxnSpPr>
            <a:endCxn id="307" idx="0"/>
          </p:cNvCxnSpPr>
          <p:nvPr/>
        </p:nvCxnSpPr>
        <p:spPr>
          <a:xfrm>
            <a:off x="4572025" y="1023713"/>
            <a:ext cx="2964000" cy="332700"/>
          </a:xfrm>
          <a:prstGeom prst="bentConnector2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33"/>
          <p:cNvCxnSpPr>
            <a:stCxn id="305" idx="2"/>
            <a:endCxn id="306" idx="0"/>
          </p:cNvCxnSpPr>
          <p:nvPr/>
        </p:nvCxnSpPr>
        <p:spPr>
          <a:xfrm rot="5400000">
            <a:off x="2838450" y="-377362"/>
            <a:ext cx="503400" cy="2964300"/>
          </a:xfrm>
          <a:prstGeom prst="bentConnector3">
            <a:avLst>
              <a:gd fmla="val 34034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Matrix</a:t>
            </a:r>
            <a:endParaRPr/>
          </a:p>
        </p:txBody>
      </p:sp>
      <p:sp>
        <p:nvSpPr>
          <p:cNvPr id="317" name="Google Shape;317;p34"/>
          <p:cNvSpPr txBox="1"/>
          <p:nvPr>
            <p:ph idx="4294967295" type="subTitle"/>
          </p:nvPr>
        </p:nvSpPr>
        <p:spPr>
          <a:xfrm>
            <a:off x="1092150" y="1307225"/>
            <a:ext cx="69597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• Bone matrix is the extracellular component of bone</a:t>
            </a:r>
            <a:endParaRPr sz="14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• It is composed of an organic component known as osteoid (35%) and a mineral component (65%)</a:t>
            </a:r>
            <a:endParaRPr sz="14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• Osteoid is made up of predominantly type I collagen with smaller amounts of glycosaminoglycans and other proteins</a:t>
            </a:r>
            <a:endParaRPr sz="14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• Mineral component is composed of mainly inorganic moiety hydroxyapatite</a:t>
            </a:r>
            <a:endParaRPr sz="14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[Ca10(PO4)6(OH)2]</a:t>
            </a:r>
            <a:endParaRPr sz="1400"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• Serves as a repository for 99% of the body’s calcium and 85% of its phosphorus</a:t>
            </a:r>
            <a:endParaRPr/>
          </a:p>
        </p:txBody>
      </p:sp>
      <p:sp>
        <p:nvSpPr>
          <p:cNvPr id="318" name="Google Shape;318;p34"/>
          <p:cNvSpPr/>
          <p:nvPr/>
        </p:nvSpPr>
        <p:spPr>
          <a:xfrm>
            <a:off x="5703376" y="588272"/>
            <a:ext cx="1398900" cy="286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Only in Males’ Slides</a:t>
            </a:r>
            <a:endParaRPr b="1" sz="10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88" y="1398688"/>
            <a:ext cx="4188075" cy="29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5"/>
          <p:cNvSpPr txBox="1"/>
          <p:nvPr/>
        </p:nvSpPr>
        <p:spPr>
          <a:xfrm>
            <a:off x="1596713" y="621913"/>
            <a:ext cx="179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Fjalla One"/>
                <a:ea typeface="Fjalla One"/>
                <a:cs typeface="Fjalla One"/>
                <a:sym typeface="Fjalla One"/>
              </a:rPr>
              <a:t>Bone Cells</a:t>
            </a:r>
            <a:endParaRPr b="1" sz="3000">
              <a:latin typeface="Fjalla One"/>
              <a:ea typeface="Fjalla One"/>
              <a:cs typeface="Fjalla One"/>
              <a:sym typeface="Fjalla One"/>
            </a:endParaRPr>
          </a:p>
        </p:txBody>
      </p:sp>
      <p:cxnSp>
        <p:nvCxnSpPr>
          <p:cNvPr id="325" name="Google Shape;325;p35"/>
          <p:cNvCxnSpPr/>
          <p:nvPr/>
        </p:nvCxnSpPr>
        <p:spPr>
          <a:xfrm>
            <a:off x="4682000" y="317725"/>
            <a:ext cx="6000" cy="46071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35"/>
          <p:cNvSpPr txBox="1"/>
          <p:nvPr/>
        </p:nvSpPr>
        <p:spPr>
          <a:xfrm>
            <a:off x="4891797" y="454063"/>
            <a:ext cx="399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Fjalla One"/>
                <a:ea typeface="Fjalla One"/>
                <a:cs typeface="Fjalla One"/>
                <a:sym typeface="Fjalla One"/>
              </a:rPr>
              <a:t>Types of Matrices</a:t>
            </a:r>
            <a:endParaRPr b="1" sz="300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27" name="Google Shape;327;p35"/>
          <p:cNvSpPr txBox="1"/>
          <p:nvPr/>
        </p:nvSpPr>
        <p:spPr>
          <a:xfrm>
            <a:off x="4682000" y="1794075"/>
            <a:ext cx="43614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Produced rapidly, such as during </a:t>
            </a:r>
            <a:r>
              <a:rPr lang="en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fetal development or fracture repair</a:t>
            </a: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but the haphazard arrangement of collagen fibers imparts less structural integrity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In an adult, the presence of woven bone is always abnormal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, but it’s </a:t>
            </a:r>
            <a:r>
              <a:rPr b="1" lang="en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not specific for</a:t>
            </a:r>
            <a:endParaRPr b="1" sz="13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any particular bone disease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since it can be found in a variety of pathologic settings.</a:t>
            </a:r>
            <a:endParaRPr sz="13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p35"/>
          <p:cNvSpPr txBox="1"/>
          <p:nvPr/>
        </p:nvSpPr>
        <p:spPr>
          <a:xfrm>
            <a:off x="4682000" y="3990438"/>
            <a:ext cx="4361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Main type in adults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Characterized by an orderly arrangement of collagen bundles and their cells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Lato"/>
              <a:buChar char="●"/>
            </a:pPr>
            <a:r>
              <a:rPr b="1" lang="en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Stronger than woven</a:t>
            </a:r>
            <a:endParaRPr b="1" sz="13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5766900" y="1230838"/>
            <a:ext cx="2240700" cy="416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Woven 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(rapid)</a:t>
            </a:r>
            <a:endParaRPr b="1"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0" name="Google Shape;330;p35"/>
          <p:cNvSpPr/>
          <p:nvPr/>
        </p:nvSpPr>
        <p:spPr>
          <a:xfrm>
            <a:off x="5766900" y="3526700"/>
            <a:ext cx="2240700" cy="416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Lamellar</a:t>
            </a:r>
            <a:endParaRPr b="1"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p35"/>
          <p:cNvSpPr/>
          <p:nvPr/>
        </p:nvSpPr>
        <p:spPr>
          <a:xfrm>
            <a:off x="6163251" y="167860"/>
            <a:ext cx="1398900" cy="286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A86E8"/>
                </a:solidFill>
                <a:latin typeface="Lato"/>
                <a:ea typeface="Lato"/>
                <a:cs typeface="Lato"/>
                <a:sym typeface="Lato"/>
              </a:rPr>
              <a:t>Only in Males’ Slides</a:t>
            </a:r>
            <a:endParaRPr b="1" sz="1000">
              <a:solidFill>
                <a:srgbClr val="4A86E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position de projet minimaliste en niveaux de gris by Slidesgo">
  <a:themeElements>
    <a:clrScheme name="Simple Light">
      <a:dk1>
        <a:srgbClr val="191919"/>
      </a:dk1>
      <a:lt1>
        <a:srgbClr val="FFFFFF"/>
      </a:lt1>
      <a:dk2>
        <a:srgbClr val="EEEEEE"/>
      </a:dk2>
      <a:lt2>
        <a:srgbClr val="595959"/>
      </a:lt2>
      <a:accent1>
        <a:srgbClr val="33333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