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5.xml"/>
  <Override ContentType="application/vnd.openxmlformats-officedocument.presentationml.comments+xml" PartName="/ppt/comments/comment4.xml"/>
  <Override ContentType="application/vnd.openxmlformats-officedocument.presentationml.comments+xml" PartName="/ppt/comments/comment3.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Lst>
  <p:sldSz cy="5143500" cx="9144000"/>
  <p:notesSz cx="6858000" cy="9144000"/>
  <p:embeddedFontLst>
    <p:embeddedFont>
      <p:font typeface="Roboto Thin"/>
      <p:regular r:id="rId45"/>
      <p:bold r:id="rId46"/>
      <p:italic r:id="rId47"/>
      <p:boldItalic r:id="rId48"/>
    </p:embeddedFont>
    <p:embeddedFont>
      <p:font typeface="Roboto"/>
      <p:regular r:id="rId49"/>
      <p:bold r:id="rId50"/>
      <p:italic r:id="rId51"/>
      <p:boldItalic r:id="rId52"/>
    </p:embeddedFont>
    <p:embeddedFont>
      <p:font typeface="Roboto Medium"/>
      <p:regular r:id="rId53"/>
      <p:bold r:id="rId54"/>
      <p:italic r:id="rId55"/>
      <p:boldItalic r:id="rId56"/>
    </p:embeddedFont>
    <p:embeddedFont>
      <p:font typeface="Amiri"/>
      <p:regular r:id="rId57"/>
      <p:bold r:id="rId58"/>
      <p:italic r:id="rId59"/>
      <p:boldItalic r:id="rId60"/>
    </p:embeddedFont>
    <p:embeddedFont>
      <p:font typeface="Lato"/>
      <p:regular r:id="rId61"/>
      <p:bold r:id="rId62"/>
      <p:italic r:id="rId63"/>
      <p:boldItalic r:id="rId64"/>
    </p:embeddedFont>
    <p:embeddedFont>
      <p:font typeface="Fjalla One"/>
      <p:regular r:id="rId65"/>
    </p:embeddedFont>
    <p:embeddedFont>
      <p:font typeface="PT Sans"/>
      <p:regular r:id="rId66"/>
      <p:bold r:id="rId67"/>
      <p:italic r:id="rId68"/>
      <p:boldItalic r:id="rId6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5" name="Med 442"/>
  <p:cmAuthor clrIdx="1" id="1" initials="" lastIdx="1" name="Pathology 442"/>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D31621C-46A2-4F19-A15A-DCF5BCE3CD00}">
  <a:tblStyle styleId="{8D31621C-46A2-4F19-A15A-DCF5BCE3CD0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font" Target="fonts/RobotoThin-bold.fntdata"/><Relationship Id="rId45" Type="http://schemas.openxmlformats.org/officeDocument/2006/relationships/font" Target="fonts/RobotoThin-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3.xml"/><Relationship Id="rId48" Type="http://schemas.openxmlformats.org/officeDocument/2006/relationships/font" Target="fonts/RobotoThin-boldItalic.fntdata"/><Relationship Id="rId47" Type="http://schemas.openxmlformats.org/officeDocument/2006/relationships/font" Target="fonts/RobotoThin-italic.fntdata"/><Relationship Id="rId49" Type="http://schemas.openxmlformats.org/officeDocument/2006/relationships/font" Target="fonts/Roboto-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Lato-bold.fntdata"/><Relationship Id="rId61" Type="http://schemas.openxmlformats.org/officeDocument/2006/relationships/font" Target="fonts/Lato-regular.fntdata"/><Relationship Id="rId20" Type="http://schemas.openxmlformats.org/officeDocument/2006/relationships/slide" Target="slides/slide14.xml"/><Relationship Id="rId64" Type="http://schemas.openxmlformats.org/officeDocument/2006/relationships/font" Target="fonts/Lato-boldItalic.fntdata"/><Relationship Id="rId63" Type="http://schemas.openxmlformats.org/officeDocument/2006/relationships/font" Target="fonts/Lato-italic.fntdata"/><Relationship Id="rId22" Type="http://schemas.openxmlformats.org/officeDocument/2006/relationships/slide" Target="slides/slide16.xml"/><Relationship Id="rId66" Type="http://schemas.openxmlformats.org/officeDocument/2006/relationships/font" Target="fonts/PTSans-regular.fntdata"/><Relationship Id="rId21" Type="http://schemas.openxmlformats.org/officeDocument/2006/relationships/slide" Target="slides/slide15.xml"/><Relationship Id="rId65" Type="http://schemas.openxmlformats.org/officeDocument/2006/relationships/font" Target="fonts/FjallaOne-regular.fntdata"/><Relationship Id="rId24" Type="http://schemas.openxmlformats.org/officeDocument/2006/relationships/slide" Target="slides/slide18.xml"/><Relationship Id="rId68" Type="http://schemas.openxmlformats.org/officeDocument/2006/relationships/font" Target="fonts/PTSans-italic.fntdata"/><Relationship Id="rId23" Type="http://schemas.openxmlformats.org/officeDocument/2006/relationships/slide" Target="slides/slide17.xml"/><Relationship Id="rId67" Type="http://schemas.openxmlformats.org/officeDocument/2006/relationships/font" Target="fonts/PTSans-bold.fntdata"/><Relationship Id="rId60" Type="http://schemas.openxmlformats.org/officeDocument/2006/relationships/font" Target="fonts/Amiri-boldItalic.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PTSans-bold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Roboto-italic.fntdata"/><Relationship Id="rId50" Type="http://schemas.openxmlformats.org/officeDocument/2006/relationships/font" Target="fonts/Roboto-bold.fntdata"/><Relationship Id="rId53" Type="http://schemas.openxmlformats.org/officeDocument/2006/relationships/font" Target="fonts/RobotoMedium-regular.fntdata"/><Relationship Id="rId52" Type="http://schemas.openxmlformats.org/officeDocument/2006/relationships/font" Target="fonts/Roboto-boldItalic.fntdata"/><Relationship Id="rId11" Type="http://schemas.openxmlformats.org/officeDocument/2006/relationships/slide" Target="slides/slide5.xml"/><Relationship Id="rId55" Type="http://schemas.openxmlformats.org/officeDocument/2006/relationships/font" Target="fonts/RobotoMedium-italic.fntdata"/><Relationship Id="rId10" Type="http://schemas.openxmlformats.org/officeDocument/2006/relationships/slide" Target="slides/slide4.xml"/><Relationship Id="rId54" Type="http://schemas.openxmlformats.org/officeDocument/2006/relationships/font" Target="fonts/RobotoMedium-bold.fntdata"/><Relationship Id="rId13" Type="http://schemas.openxmlformats.org/officeDocument/2006/relationships/slide" Target="slides/slide7.xml"/><Relationship Id="rId57" Type="http://schemas.openxmlformats.org/officeDocument/2006/relationships/font" Target="fonts/Amiri-regular.fntdata"/><Relationship Id="rId12" Type="http://schemas.openxmlformats.org/officeDocument/2006/relationships/slide" Target="slides/slide6.xml"/><Relationship Id="rId56" Type="http://schemas.openxmlformats.org/officeDocument/2006/relationships/font" Target="fonts/RobotoMedium-boldItalic.fntdata"/><Relationship Id="rId15" Type="http://schemas.openxmlformats.org/officeDocument/2006/relationships/slide" Target="slides/slide9.xml"/><Relationship Id="rId59" Type="http://schemas.openxmlformats.org/officeDocument/2006/relationships/font" Target="fonts/Amiri-italic.fntdata"/><Relationship Id="rId14" Type="http://schemas.openxmlformats.org/officeDocument/2006/relationships/slide" Target="slides/slide8.xml"/><Relationship Id="rId58" Type="http://schemas.openxmlformats.org/officeDocument/2006/relationships/font" Target="fonts/Amiri-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1-12-05T10:21:06.898">
    <p:pos x="6000" y="0"/>
    <p:text>Amazing work especially checking for more information from Robbins but to be better try to put it in other diagram because the table is a little bit confusing</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1-12-05T13:28:31.889">
    <p:pos x="6000" y="0"/>
    <p:text>excellent work but try to put everything in on slide by organizing it well</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1-12-11T05:10:53.118">
    <p:pos x="6000" y="0"/>
    <p:text>Each slide you took it from Robbins write it as extra info</p:text>
  </p:cm>
  <p:cm authorId="1" idx="1" dt="2021-12-11T05:10:53.118">
    <p:pos x="6000" y="0"/>
    <p:text>This isn’t from Robbins</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4" dt="2021-12-05T14:38:03.565">
    <p:pos x="6000" y="0"/>
    <p:text>Diagram</p:tex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5" dt="2021-12-05T14:51:00.166">
    <p:pos x="6000" y="0"/>
    <p:text>diagram</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10709c3f9d4_0_16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10709c3f9d4_0_16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104a768811e_1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104a768811e_1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104a768811e_1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104a768811e_1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104a768811e_1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104a768811e_1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104a768811e_1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104a768811e_1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105dac98fb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105dac98fb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104a768811e_1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104a768811e_1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104a768811e_1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104a768811e_1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104a768811e_1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104a768811e_1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102defa28c4_4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102defa28c4_4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99f2f57a7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99f2f57a7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102defa28c4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102defa28c4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102defa28c4_4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102defa28c4_4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102defa28c4_4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102defa28c4_4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104a768811e_1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104a768811e_1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104a768811e_1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104a768811e_1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104a768811e_1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104a768811e_1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7cc4c41d450f013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7cc4c41d450f013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7cc4c41d450f0138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7cc4c41d450f0138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5dc6302528cee6a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5dc6302528cee6a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10709c3f9d4_0_1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10709c3f9d4_0_1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104a768811e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104a768811e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5b1fd4186b3c7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5b1fd4186b3c7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105dac98fbe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105dac98fbe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5ce2f5e654889bb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5ce2f5e654889bb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105dac98fbe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105dac98fbe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105cf4a683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105cf4a683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105cf4a6832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105cf4a683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105cf4a6832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105cf4a6832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105cf4a6832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105cf4a6832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61be1cbc229ba43d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61be1cbc229ba43d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104a768811e_1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104a768811e_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104a768811e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104a768811e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104a768811e_1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104a768811e_1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104a768811e_1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104a768811e_1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04a768811e_1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104a768811e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04a768811e_1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104a768811e_1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2056531" y="1188113"/>
            <a:ext cx="5031000" cy="2566800"/>
          </a:xfrm>
          <a:prstGeom prst="rect">
            <a:avLst/>
          </a:prstGeom>
        </p:spPr>
        <p:txBody>
          <a:bodyPr anchorCtr="0" anchor="ctr" bIns="91425" lIns="91425" spcFirstLastPara="1" rIns="91425" wrap="square" tIns="91425">
            <a:noAutofit/>
          </a:bodyPr>
          <a:lstStyle>
            <a:lvl1pPr lvl="0" algn="ctr">
              <a:spcBef>
                <a:spcPts val="0"/>
              </a:spcBef>
              <a:spcAft>
                <a:spcPts val="0"/>
              </a:spcAft>
              <a:buClr>
                <a:srgbClr val="191919"/>
              </a:buClr>
              <a:buSzPts val="5200"/>
              <a:buNone/>
              <a:defRPr b="1" sz="5200">
                <a:solidFill>
                  <a:srgbClr val="191919"/>
                </a:solidFill>
                <a:latin typeface="Fjalla One"/>
                <a:ea typeface="Fjalla One"/>
                <a:cs typeface="Fjalla One"/>
                <a:sym typeface="Fjalla One"/>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10" name="Google Shape;10;p2"/>
          <p:cNvSpPr txBox="1"/>
          <p:nvPr>
            <p:ph idx="1" type="subTitle"/>
          </p:nvPr>
        </p:nvSpPr>
        <p:spPr>
          <a:xfrm>
            <a:off x="2056475" y="3799788"/>
            <a:ext cx="5031000" cy="4758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800">
                <a:solidFill>
                  <a:schemeClr val="dk1"/>
                </a:solidFill>
                <a:latin typeface="Lato"/>
                <a:ea typeface="Lato"/>
                <a:cs typeface="Lato"/>
                <a:sym typeface="Lato"/>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1" name="Google Shape;11;p2"/>
          <p:cNvSpPr/>
          <p:nvPr/>
        </p:nvSpPr>
        <p:spPr>
          <a:xfrm>
            <a:off x="-1028425" y="-337265"/>
            <a:ext cx="3877361" cy="1938199"/>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rot="10800000">
            <a:off x="6010232" y="4359938"/>
            <a:ext cx="3009008" cy="1504130"/>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1833870" y="1700000"/>
            <a:ext cx="3220942" cy="1610071"/>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1028425" y="-608876"/>
            <a:ext cx="3877361" cy="1938199"/>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rot="5400000">
            <a:off x="6588728" y="2004211"/>
            <a:ext cx="4841837" cy="2420317"/>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rot="5400000">
            <a:off x="6927898" y="2004211"/>
            <a:ext cx="4841837" cy="2420317"/>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458000" y="4115506"/>
            <a:ext cx="2165000" cy="1265125"/>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rot="10800000">
            <a:off x="7200960" y="-337237"/>
            <a:ext cx="2610341" cy="1525361"/>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7" name="Shape 67"/>
        <p:cNvGrpSpPr/>
        <p:nvPr/>
      </p:nvGrpSpPr>
      <p:grpSpPr>
        <a:xfrm>
          <a:off x="0" y="0"/>
          <a:ext cx="0" cy="0"/>
          <a:chOff x="0" y="0"/>
          <a:chExt cx="0" cy="0"/>
        </a:xfrm>
      </p:grpSpPr>
      <p:sp>
        <p:nvSpPr>
          <p:cNvPr id="68" name="Google Shape;68;p11"/>
          <p:cNvSpPr txBox="1"/>
          <p:nvPr>
            <p:ph hasCustomPrompt="1" type="title"/>
          </p:nvPr>
        </p:nvSpPr>
        <p:spPr>
          <a:xfrm>
            <a:off x="1541250" y="1387300"/>
            <a:ext cx="6061500" cy="1871700"/>
          </a:xfrm>
          <a:prstGeom prst="rect">
            <a:avLst/>
          </a:prstGeom>
        </p:spPr>
        <p:txBody>
          <a:bodyPr anchorCtr="0" anchor="b" bIns="91425" lIns="91425" spcFirstLastPara="1" rIns="91425" wrap="square" tIns="91425">
            <a:noAutofit/>
          </a:bodyPr>
          <a:lstStyle>
            <a:lvl1pPr lvl="0" algn="ctr">
              <a:spcBef>
                <a:spcPts val="0"/>
              </a:spcBef>
              <a:spcAft>
                <a:spcPts val="0"/>
              </a:spcAft>
              <a:buSzPts val="9600"/>
              <a:buNone/>
              <a:defRPr sz="11000">
                <a:solidFill>
                  <a:schemeClr val="accen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9" name="Google Shape;69;p11"/>
          <p:cNvSpPr txBox="1"/>
          <p:nvPr>
            <p:ph idx="1" type="subTitle"/>
          </p:nvPr>
        </p:nvSpPr>
        <p:spPr>
          <a:xfrm>
            <a:off x="1541250" y="3259075"/>
            <a:ext cx="6061500" cy="497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1600"/>
              </a:spcBef>
              <a:spcAft>
                <a:spcPts val="0"/>
              </a:spcAft>
              <a:buSzPts val="1600"/>
              <a:buNone/>
              <a:defRPr sz="1600"/>
            </a:lvl3pPr>
            <a:lvl4pPr lvl="3" rtl="0" algn="ctr">
              <a:lnSpc>
                <a:spcPct val="100000"/>
              </a:lnSpc>
              <a:spcBef>
                <a:spcPts val="1600"/>
              </a:spcBef>
              <a:spcAft>
                <a:spcPts val="0"/>
              </a:spcAft>
              <a:buSzPts val="1600"/>
              <a:buNone/>
              <a:defRPr sz="1600"/>
            </a:lvl4pPr>
            <a:lvl5pPr lvl="4" rtl="0" algn="ctr">
              <a:lnSpc>
                <a:spcPct val="100000"/>
              </a:lnSpc>
              <a:spcBef>
                <a:spcPts val="1600"/>
              </a:spcBef>
              <a:spcAft>
                <a:spcPts val="0"/>
              </a:spcAft>
              <a:buSzPts val="1600"/>
              <a:buNone/>
              <a:defRPr sz="1600"/>
            </a:lvl5pPr>
            <a:lvl6pPr lvl="5" rtl="0" algn="ctr">
              <a:lnSpc>
                <a:spcPct val="100000"/>
              </a:lnSpc>
              <a:spcBef>
                <a:spcPts val="1600"/>
              </a:spcBef>
              <a:spcAft>
                <a:spcPts val="0"/>
              </a:spcAft>
              <a:buSzPts val="1600"/>
              <a:buNone/>
              <a:defRPr sz="1600"/>
            </a:lvl6pPr>
            <a:lvl7pPr lvl="6" rtl="0" algn="ctr">
              <a:lnSpc>
                <a:spcPct val="100000"/>
              </a:lnSpc>
              <a:spcBef>
                <a:spcPts val="1600"/>
              </a:spcBef>
              <a:spcAft>
                <a:spcPts val="0"/>
              </a:spcAft>
              <a:buSzPts val="1600"/>
              <a:buNone/>
              <a:defRPr sz="1600"/>
            </a:lvl7pPr>
            <a:lvl8pPr lvl="7" rtl="0" algn="ctr">
              <a:lnSpc>
                <a:spcPct val="100000"/>
              </a:lnSpc>
              <a:spcBef>
                <a:spcPts val="1600"/>
              </a:spcBef>
              <a:spcAft>
                <a:spcPts val="0"/>
              </a:spcAft>
              <a:buSzPts val="1600"/>
              <a:buNone/>
              <a:defRPr sz="1600"/>
            </a:lvl8pPr>
            <a:lvl9pPr lvl="8" rtl="0" algn="ctr">
              <a:lnSpc>
                <a:spcPct val="100000"/>
              </a:lnSpc>
              <a:spcBef>
                <a:spcPts val="1600"/>
              </a:spcBef>
              <a:spcAft>
                <a:spcPts val="1600"/>
              </a:spcAft>
              <a:buSzPts val="1600"/>
              <a:buNone/>
              <a:defRPr sz="1600"/>
            </a:lvl9pPr>
          </a:lstStyle>
          <a:p/>
        </p:txBody>
      </p:sp>
      <p:sp>
        <p:nvSpPr>
          <p:cNvPr id="70" name="Google Shape;70;p11"/>
          <p:cNvSpPr/>
          <p:nvPr/>
        </p:nvSpPr>
        <p:spPr>
          <a:xfrm rot="-5400000">
            <a:off x="-752655" y="1933966"/>
            <a:ext cx="2551785" cy="1275576"/>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1"/>
          <p:cNvSpPr/>
          <p:nvPr/>
        </p:nvSpPr>
        <p:spPr>
          <a:xfrm rot="-5400000">
            <a:off x="-570387" y="2059706"/>
            <a:ext cx="2048701" cy="1024096"/>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1"/>
          <p:cNvSpPr/>
          <p:nvPr/>
        </p:nvSpPr>
        <p:spPr>
          <a:xfrm flipH="1" rot="5400000">
            <a:off x="7344870" y="1933966"/>
            <a:ext cx="2551785" cy="1275576"/>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1"/>
          <p:cNvSpPr/>
          <p:nvPr/>
        </p:nvSpPr>
        <p:spPr>
          <a:xfrm flipH="1" rot="5400000">
            <a:off x="7665686" y="2059706"/>
            <a:ext cx="2048701" cy="1024096"/>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4" name="Shape 74"/>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75" name="Shape 75"/>
        <p:cNvGrpSpPr/>
        <p:nvPr/>
      </p:nvGrpSpPr>
      <p:grpSpPr>
        <a:xfrm>
          <a:off x="0" y="0"/>
          <a:ext cx="0" cy="0"/>
          <a:chOff x="0" y="0"/>
          <a:chExt cx="0" cy="0"/>
        </a:xfrm>
      </p:grpSpPr>
      <p:sp>
        <p:nvSpPr>
          <p:cNvPr id="76" name="Google Shape;76;p13"/>
          <p:cNvSpPr/>
          <p:nvPr/>
        </p:nvSpPr>
        <p:spPr>
          <a:xfrm rot="5400000">
            <a:off x="7660126" y="219331"/>
            <a:ext cx="2048701" cy="1024096"/>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3"/>
          <p:cNvSpPr/>
          <p:nvPr/>
        </p:nvSpPr>
        <p:spPr>
          <a:xfrm>
            <a:off x="-661388" y="-208158"/>
            <a:ext cx="2305570" cy="1152499"/>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9" name="Google Shape;79;p13"/>
          <p:cNvSpPr txBox="1"/>
          <p:nvPr>
            <p:ph idx="2" type="title"/>
          </p:nvPr>
        </p:nvSpPr>
        <p:spPr>
          <a:xfrm>
            <a:off x="720000" y="1937650"/>
            <a:ext cx="2305500" cy="420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80" name="Google Shape;80;p13"/>
          <p:cNvSpPr txBox="1"/>
          <p:nvPr>
            <p:ph idx="1" type="subTitle"/>
          </p:nvPr>
        </p:nvSpPr>
        <p:spPr>
          <a:xfrm>
            <a:off x="720000" y="2358250"/>
            <a:ext cx="2305500" cy="527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81" name="Google Shape;81;p13"/>
          <p:cNvSpPr txBox="1"/>
          <p:nvPr>
            <p:ph idx="3" type="title"/>
          </p:nvPr>
        </p:nvSpPr>
        <p:spPr>
          <a:xfrm>
            <a:off x="3419271" y="1937650"/>
            <a:ext cx="2305500" cy="420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82" name="Google Shape;82;p13"/>
          <p:cNvSpPr txBox="1"/>
          <p:nvPr>
            <p:ph idx="4" type="subTitle"/>
          </p:nvPr>
        </p:nvSpPr>
        <p:spPr>
          <a:xfrm>
            <a:off x="3419271" y="2358250"/>
            <a:ext cx="2305500" cy="527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83" name="Google Shape;83;p13"/>
          <p:cNvSpPr txBox="1"/>
          <p:nvPr>
            <p:ph idx="5" type="title"/>
          </p:nvPr>
        </p:nvSpPr>
        <p:spPr>
          <a:xfrm>
            <a:off x="720000" y="3639300"/>
            <a:ext cx="2305500" cy="420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84" name="Google Shape;84;p13"/>
          <p:cNvSpPr txBox="1"/>
          <p:nvPr>
            <p:ph idx="6" type="subTitle"/>
          </p:nvPr>
        </p:nvSpPr>
        <p:spPr>
          <a:xfrm>
            <a:off x="720000" y="4059900"/>
            <a:ext cx="2305500" cy="527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85" name="Google Shape;85;p13"/>
          <p:cNvSpPr txBox="1"/>
          <p:nvPr>
            <p:ph idx="7" type="title"/>
          </p:nvPr>
        </p:nvSpPr>
        <p:spPr>
          <a:xfrm>
            <a:off x="3419271" y="3639300"/>
            <a:ext cx="2305500" cy="420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86" name="Google Shape;86;p13"/>
          <p:cNvSpPr txBox="1"/>
          <p:nvPr>
            <p:ph idx="8" type="subTitle"/>
          </p:nvPr>
        </p:nvSpPr>
        <p:spPr>
          <a:xfrm>
            <a:off x="3419271" y="4059900"/>
            <a:ext cx="2305500" cy="527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87" name="Google Shape;87;p13"/>
          <p:cNvSpPr txBox="1"/>
          <p:nvPr>
            <p:ph idx="9" type="title"/>
          </p:nvPr>
        </p:nvSpPr>
        <p:spPr>
          <a:xfrm>
            <a:off x="6118549" y="1937650"/>
            <a:ext cx="2305500" cy="420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88" name="Google Shape;88;p13"/>
          <p:cNvSpPr txBox="1"/>
          <p:nvPr>
            <p:ph idx="13" type="subTitle"/>
          </p:nvPr>
        </p:nvSpPr>
        <p:spPr>
          <a:xfrm>
            <a:off x="6118549" y="2358250"/>
            <a:ext cx="2305500" cy="527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89" name="Google Shape;89;p13"/>
          <p:cNvSpPr txBox="1"/>
          <p:nvPr>
            <p:ph idx="14" type="title"/>
          </p:nvPr>
        </p:nvSpPr>
        <p:spPr>
          <a:xfrm>
            <a:off x="6118550" y="3639300"/>
            <a:ext cx="2305500" cy="420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90" name="Google Shape;90;p13"/>
          <p:cNvSpPr txBox="1"/>
          <p:nvPr>
            <p:ph idx="15" type="subTitle"/>
          </p:nvPr>
        </p:nvSpPr>
        <p:spPr>
          <a:xfrm>
            <a:off x="6118549" y="4059900"/>
            <a:ext cx="2305500" cy="527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91" name="Google Shape;91;p13"/>
          <p:cNvSpPr txBox="1"/>
          <p:nvPr>
            <p:ph hasCustomPrompt="1" idx="16" type="title"/>
          </p:nvPr>
        </p:nvSpPr>
        <p:spPr>
          <a:xfrm>
            <a:off x="1437900" y="1364950"/>
            <a:ext cx="8697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600"/>
              <a:buNone/>
              <a:defRPr sz="2600">
                <a:solidFill>
                  <a:srgbClr val="101122"/>
                </a:solidFill>
              </a:defRPr>
            </a:lvl1pPr>
            <a:lvl2pPr lvl="1" rtl="0" algn="ctr">
              <a:spcBef>
                <a:spcPts val="0"/>
              </a:spcBef>
              <a:spcAft>
                <a:spcPts val="0"/>
              </a:spcAft>
              <a:buSzPts val="2600"/>
              <a:buNone/>
              <a:defRPr sz="2600"/>
            </a:lvl2pPr>
            <a:lvl3pPr lvl="2" rtl="0" algn="ctr">
              <a:spcBef>
                <a:spcPts val="0"/>
              </a:spcBef>
              <a:spcAft>
                <a:spcPts val="0"/>
              </a:spcAft>
              <a:buSzPts val="2600"/>
              <a:buNone/>
              <a:defRPr sz="2600"/>
            </a:lvl3pPr>
            <a:lvl4pPr lvl="3" rtl="0" algn="ctr">
              <a:spcBef>
                <a:spcPts val="0"/>
              </a:spcBef>
              <a:spcAft>
                <a:spcPts val="0"/>
              </a:spcAft>
              <a:buSzPts val="2600"/>
              <a:buNone/>
              <a:defRPr sz="2600"/>
            </a:lvl4pPr>
            <a:lvl5pPr lvl="4" rtl="0" algn="ctr">
              <a:spcBef>
                <a:spcPts val="0"/>
              </a:spcBef>
              <a:spcAft>
                <a:spcPts val="0"/>
              </a:spcAft>
              <a:buSzPts val="2600"/>
              <a:buNone/>
              <a:defRPr sz="2600"/>
            </a:lvl5pPr>
            <a:lvl6pPr lvl="5" rtl="0" algn="ctr">
              <a:spcBef>
                <a:spcPts val="0"/>
              </a:spcBef>
              <a:spcAft>
                <a:spcPts val="0"/>
              </a:spcAft>
              <a:buSzPts val="2600"/>
              <a:buNone/>
              <a:defRPr sz="2600"/>
            </a:lvl6pPr>
            <a:lvl7pPr lvl="6" rtl="0" algn="ctr">
              <a:spcBef>
                <a:spcPts val="0"/>
              </a:spcBef>
              <a:spcAft>
                <a:spcPts val="0"/>
              </a:spcAft>
              <a:buSzPts val="2600"/>
              <a:buNone/>
              <a:defRPr sz="2600"/>
            </a:lvl7pPr>
            <a:lvl8pPr lvl="7" rtl="0" algn="ctr">
              <a:spcBef>
                <a:spcPts val="0"/>
              </a:spcBef>
              <a:spcAft>
                <a:spcPts val="0"/>
              </a:spcAft>
              <a:buSzPts val="2600"/>
              <a:buNone/>
              <a:defRPr sz="2600"/>
            </a:lvl8pPr>
            <a:lvl9pPr lvl="8" rtl="0" algn="ctr">
              <a:spcBef>
                <a:spcPts val="0"/>
              </a:spcBef>
              <a:spcAft>
                <a:spcPts val="0"/>
              </a:spcAft>
              <a:buSzPts val="2600"/>
              <a:buNone/>
              <a:defRPr sz="2600"/>
            </a:lvl9pPr>
          </a:lstStyle>
          <a:p>
            <a:r>
              <a:t>xx%</a:t>
            </a:r>
          </a:p>
        </p:txBody>
      </p:sp>
      <p:sp>
        <p:nvSpPr>
          <p:cNvPr id="92" name="Google Shape;92;p13"/>
          <p:cNvSpPr txBox="1"/>
          <p:nvPr>
            <p:ph hasCustomPrompt="1" idx="17" type="title"/>
          </p:nvPr>
        </p:nvSpPr>
        <p:spPr>
          <a:xfrm>
            <a:off x="4137150" y="1364950"/>
            <a:ext cx="8697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600"/>
              <a:buNone/>
              <a:defRPr sz="2600">
                <a:solidFill>
                  <a:srgbClr val="101122"/>
                </a:solidFill>
              </a:defRPr>
            </a:lvl1pPr>
            <a:lvl2pPr lvl="1" rtl="0" algn="ctr">
              <a:spcBef>
                <a:spcPts val="0"/>
              </a:spcBef>
              <a:spcAft>
                <a:spcPts val="0"/>
              </a:spcAft>
              <a:buSzPts val="2600"/>
              <a:buNone/>
              <a:defRPr sz="2600"/>
            </a:lvl2pPr>
            <a:lvl3pPr lvl="2" rtl="0" algn="ctr">
              <a:spcBef>
                <a:spcPts val="0"/>
              </a:spcBef>
              <a:spcAft>
                <a:spcPts val="0"/>
              </a:spcAft>
              <a:buSzPts val="2600"/>
              <a:buNone/>
              <a:defRPr sz="2600"/>
            </a:lvl3pPr>
            <a:lvl4pPr lvl="3" rtl="0" algn="ctr">
              <a:spcBef>
                <a:spcPts val="0"/>
              </a:spcBef>
              <a:spcAft>
                <a:spcPts val="0"/>
              </a:spcAft>
              <a:buSzPts val="2600"/>
              <a:buNone/>
              <a:defRPr sz="2600"/>
            </a:lvl4pPr>
            <a:lvl5pPr lvl="4" rtl="0" algn="ctr">
              <a:spcBef>
                <a:spcPts val="0"/>
              </a:spcBef>
              <a:spcAft>
                <a:spcPts val="0"/>
              </a:spcAft>
              <a:buSzPts val="2600"/>
              <a:buNone/>
              <a:defRPr sz="2600"/>
            </a:lvl5pPr>
            <a:lvl6pPr lvl="5" rtl="0" algn="ctr">
              <a:spcBef>
                <a:spcPts val="0"/>
              </a:spcBef>
              <a:spcAft>
                <a:spcPts val="0"/>
              </a:spcAft>
              <a:buSzPts val="2600"/>
              <a:buNone/>
              <a:defRPr sz="2600"/>
            </a:lvl6pPr>
            <a:lvl7pPr lvl="6" rtl="0" algn="ctr">
              <a:spcBef>
                <a:spcPts val="0"/>
              </a:spcBef>
              <a:spcAft>
                <a:spcPts val="0"/>
              </a:spcAft>
              <a:buSzPts val="2600"/>
              <a:buNone/>
              <a:defRPr sz="2600"/>
            </a:lvl7pPr>
            <a:lvl8pPr lvl="7" rtl="0" algn="ctr">
              <a:spcBef>
                <a:spcPts val="0"/>
              </a:spcBef>
              <a:spcAft>
                <a:spcPts val="0"/>
              </a:spcAft>
              <a:buSzPts val="2600"/>
              <a:buNone/>
              <a:defRPr sz="2600"/>
            </a:lvl8pPr>
            <a:lvl9pPr lvl="8" rtl="0" algn="ctr">
              <a:spcBef>
                <a:spcPts val="0"/>
              </a:spcBef>
              <a:spcAft>
                <a:spcPts val="0"/>
              </a:spcAft>
              <a:buSzPts val="2600"/>
              <a:buNone/>
              <a:defRPr sz="2600"/>
            </a:lvl9pPr>
          </a:lstStyle>
          <a:p>
            <a:r>
              <a:t>xx%</a:t>
            </a:r>
          </a:p>
        </p:txBody>
      </p:sp>
      <p:sp>
        <p:nvSpPr>
          <p:cNvPr id="93" name="Google Shape;93;p13"/>
          <p:cNvSpPr txBox="1"/>
          <p:nvPr>
            <p:ph hasCustomPrompt="1" idx="18" type="title"/>
          </p:nvPr>
        </p:nvSpPr>
        <p:spPr>
          <a:xfrm>
            <a:off x="6836400" y="1364950"/>
            <a:ext cx="8697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600"/>
              <a:buNone/>
              <a:defRPr sz="2600">
                <a:solidFill>
                  <a:srgbClr val="101122"/>
                </a:solidFill>
              </a:defRPr>
            </a:lvl1pPr>
            <a:lvl2pPr lvl="1" rtl="0" algn="ctr">
              <a:spcBef>
                <a:spcPts val="0"/>
              </a:spcBef>
              <a:spcAft>
                <a:spcPts val="0"/>
              </a:spcAft>
              <a:buSzPts val="2600"/>
              <a:buNone/>
              <a:defRPr sz="2600"/>
            </a:lvl2pPr>
            <a:lvl3pPr lvl="2" rtl="0" algn="ctr">
              <a:spcBef>
                <a:spcPts val="0"/>
              </a:spcBef>
              <a:spcAft>
                <a:spcPts val="0"/>
              </a:spcAft>
              <a:buSzPts val="2600"/>
              <a:buNone/>
              <a:defRPr sz="2600"/>
            </a:lvl3pPr>
            <a:lvl4pPr lvl="3" rtl="0" algn="ctr">
              <a:spcBef>
                <a:spcPts val="0"/>
              </a:spcBef>
              <a:spcAft>
                <a:spcPts val="0"/>
              </a:spcAft>
              <a:buSzPts val="2600"/>
              <a:buNone/>
              <a:defRPr sz="2600"/>
            </a:lvl4pPr>
            <a:lvl5pPr lvl="4" rtl="0" algn="ctr">
              <a:spcBef>
                <a:spcPts val="0"/>
              </a:spcBef>
              <a:spcAft>
                <a:spcPts val="0"/>
              </a:spcAft>
              <a:buSzPts val="2600"/>
              <a:buNone/>
              <a:defRPr sz="2600"/>
            </a:lvl5pPr>
            <a:lvl6pPr lvl="5" rtl="0" algn="ctr">
              <a:spcBef>
                <a:spcPts val="0"/>
              </a:spcBef>
              <a:spcAft>
                <a:spcPts val="0"/>
              </a:spcAft>
              <a:buSzPts val="2600"/>
              <a:buNone/>
              <a:defRPr sz="2600"/>
            </a:lvl6pPr>
            <a:lvl7pPr lvl="6" rtl="0" algn="ctr">
              <a:spcBef>
                <a:spcPts val="0"/>
              </a:spcBef>
              <a:spcAft>
                <a:spcPts val="0"/>
              </a:spcAft>
              <a:buSzPts val="2600"/>
              <a:buNone/>
              <a:defRPr sz="2600"/>
            </a:lvl7pPr>
            <a:lvl8pPr lvl="7" rtl="0" algn="ctr">
              <a:spcBef>
                <a:spcPts val="0"/>
              </a:spcBef>
              <a:spcAft>
                <a:spcPts val="0"/>
              </a:spcAft>
              <a:buSzPts val="2600"/>
              <a:buNone/>
              <a:defRPr sz="2600"/>
            </a:lvl8pPr>
            <a:lvl9pPr lvl="8" rtl="0" algn="ctr">
              <a:spcBef>
                <a:spcPts val="0"/>
              </a:spcBef>
              <a:spcAft>
                <a:spcPts val="0"/>
              </a:spcAft>
              <a:buSzPts val="2600"/>
              <a:buNone/>
              <a:defRPr sz="2600"/>
            </a:lvl9pPr>
          </a:lstStyle>
          <a:p>
            <a:r>
              <a:t>xx%</a:t>
            </a:r>
          </a:p>
        </p:txBody>
      </p:sp>
      <p:sp>
        <p:nvSpPr>
          <p:cNvPr id="94" name="Google Shape;94;p13"/>
          <p:cNvSpPr txBox="1"/>
          <p:nvPr>
            <p:ph hasCustomPrompt="1" idx="19" type="title"/>
          </p:nvPr>
        </p:nvSpPr>
        <p:spPr>
          <a:xfrm>
            <a:off x="1437900" y="3066600"/>
            <a:ext cx="8697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600"/>
              <a:buNone/>
              <a:defRPr sz="2600">
                <a:solidFill>
                  <a:srgbClr val="101122"/>
                </a:solidFill>
              </a:defRPr>
            </a:lvl1pPr>
            <a:lvl2pPr lvl="1" rtl="0" algn="ctr">
              <a:spcBef>
                <a:spcPts val="0"/>
              </a:spcBef>
              <a:spcAft>
                <a:spcPts val="0"/>
              </a:spcAft>
              <a:buSzPts val="2600"/>
              <a:buNone/>
              <a:defRPr sz="2600"/>
            </a:lvl2pPr>
            <a:lvl3pPr lvl="2" rtl="0" algn="ctr">
              <a:spcBef>
                <a:spcPts val="0"/>
              </a:spcBef>
              <a:spcAft>
                <a:spcPts val="0"/>
              </a:spcAft>
              <a:buSzPts val="2600"/>
              <a:buNone/>
              <a:defRPr sz="2600"/>
            </a:lvl3pPr>
            <a:lvl4pPr lvl="3" rtl="0" algn="ctr">
              <a:spcBef>
                <a:spcPts val="0"/>
              </a:spcBef>
              <a:spcAft>
                <a:spcPts val="0"/>
              </a:spcAft>
              <a:buSzPts val="2600"/>
              <a:buNone/>
              <a:defRPr sz="2600"/>
            </a:lvl4pPr>
            <a:lvl5pPr lvl="4" rtl="0" algn="ctr">
              <a:spcBef>
                <a:spcPts val="0"/>
              </a:spcBef>
              <a:spcAft>
                <a:spcPts val="0"/>
              </a:spcAft>
              <a:buSzPts val="2600"/>
              <a:buNone/>
              <a:defRPr sz="2600"/>
            </a:lvl5pPr>
            <a:lvl6pPr lvl="5" rtl="0" algn="ctr">
              <a:spcBef>
                <a:spcPts val="0"/>
              </a:spcBef>
              <a:spcAft>
                <a:spcPts val="0"/>
              </a:spcAft>
              <a:buSzPts val="2600"/>
              <a:buNone/>
              <a:defRPr sz="2600"/>
            </a:lvl6pPr>
            <a:lvl7pPr lvl="6" rtl="0" algn="ctr">
              <a:spcBef>
                <a:spcPts val="0"/>
              </a:spcBef>
              <a:spcAft>
                <a:spcPts val="0"/>
              </a:spcAft>
              <a:buSzPts val="2600"/>
              <a:buNone/>
              <a:defRPr sz="2600"/>
            </a:lvl7pPr>
            <a:lvl8pPr lvl="7" rtl="0" algn="ctr">
              <a:spcBef>
                <a:spcPts val="0"/>
              </a:spcBef>
              <a:spcAft>
                <a:spcPts val="0"/>
              </a:spcAft>
              <a:buSzPts val="2600"/>
              <a:buNone/>
              <a:defRPr sz="2600"/>
            </a:lvl8pPr>
            <a:lvl9pPr lvl="8" rtl="0" algn="ctr">
              <a:spcBef>
                <a:spcPts val="0"/>
              </a:spcBef>
              <a:spcAft>
                <a:spcPts val="0"/>
              </a:spcAft>
              <a:buSzPts val="2600"/>
              <a:buNone/>
              <a:defRPr sz="2600"/>
            </a:lvl9pPr>
          </a:lstStyle>
          <a:p>
            <a:r>
              <a:t>xx%</a:t>
            </a:r>
          </a:p>
        </p:txBody>
      </p:sp>
      <p:sp>
        <p:nvSpPr>
          <p:cNvPr id="95" name="Google Shape;95;p13"/>
          <p:cNvSpPr txBox="1"/>
          <p:nvPr>
            <p:ph hasCustomPrompt="1" idx="20" type="title"/>
          </p:nvPr>
        </p:nvSpPr>
        <p:spPr>
          <a:xfrm>
            <a:off x="4137150" y="3066600"/>
            <a:ext cx="8697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600"/>
              <a:buNone/>
              <a:defRPr sz="2600">
                <a:solidFill>
                  <a:srgbClr val="101122"/>
                </a:solidFill>
              </a:defRPr>
            </a:lvl1pPr>
            <a:lvl2pPr lvl="1" rtl="0" algn="ctr">
              <a:spcBef>
                <a:spcPts val="0"/>
              </a:spcBef>
              <a:spcAft>
                <a:spcPts val="0"/>
              </a:spcAft>
              <a:buSzPts val="2600"/>
              <a:buNone/>
              <a:defRPr sz="2600"/>
            </a:lvl2pPr>
            <a:lvl3pPr lvl="2" rtl="0" algn="ctr">
              <a:spcBef>
                <a:spcPts val="0"/>
              </a:spcBef>
              <a:spcAft>
                <a:spcPts val="0"/>
              </a:spcAft>
              <a:buSzPts val="2600"/>
              <a:buNone/>
              <a:defRPr sz="2600"/>
            </a:lvl3pPr>
            <a:lvl4pPr lvl="3" rtl="0" algn="ctr">
              <a:spcBef>
                <a:spcPts val="0"/>
              </a:spcBef>
              <a:spcAft>
                <a:spcPts val="0"/>
              </a:spcAft>
              <a:buSzPts val="2600"/>
              <a:buNone/>
              <a:defRPr sz="2600"/>
            </a:lvl4pPr>
            <a:lvl5pPr lvl="4" rtl="0" algn="ctr">
              <a:spcBef>
                <a:spcPts val="0"/>
              </a:spcBef>
              <a:spcAft>
                <a:spcPts val="0"/>
              </a:spcAft>
              <a:buSzPts val="2600"/>
              <a:buNone/>
              <a:defRPr sz="2600"/>
            </a:lvl5pPr>
            <a:lvl6pPr lvl="5" rtl="0" algn="ctr">
              <a:spcBef>
                <a:spcPts val="0"/>
              </a:spcBef>
              <a:spcAft>
                <a:spcPts val="0"/>
              </a:spcAft>
              <a:buSzPts val="2600"/>
              <a:buNone/>
              <a:defRPr sz="2600"/>
            </a:lvl6pPr>
            <a:lvl7pPr lvl="6" rtl="0" algn="ctr">
              <a:spcBef>
                <a:spcPts val="0"/>
              </a:spcBef>
              <a:spcAft>
                <a:spcPts val="0"/>
              </a:spcAft>
              <a:buSzPts val="2600"/>
              <a:buNone/>
              <a:defRPr sz="2600"/>
            </a:lvl7pPr>
            <a:lvl8pPr lvl="7" rtl="0" algn="ctr">
              <a:spcBef>
                <a:spcPts val="0"/>
              </a:spcBef>
              <a:spcAft>
                <a:spcPts val="0"/>
              </a:spcAft>
              <a:buSzPts val="2600"/>
              <a:buNone/>
              <a:defRPr sz="2600"/>
            </a:lvl8pPr>
            <a:lvl9pPr lvl="8" rtl="0" algn="ctr">
              <a:spcBef>
                <a:spcPts val="0"/>
              </a:spcBef>
              <a:spcAft>
                <a:spcPts val="0"/>
              </a:spcAft>
              <a:buSzPts val="2600"/>
              <a:buNone/>
              <a:defRPr sz="2600"/>
            </a:lvl9pPr>
          </a:lstStyle>
          <a:p>
            <a:r>
              <a:t>xx%</a:t>
            </a:r>
          </a:p>
        </p:txBody>
      </p:sp>
      <p:sp>
        <p:nvSpPr>
          <p:cNvPr id="96" name="Google Shape;96;p13"/>
          <p:cNvSpPr txBox="1"/>
          <p:nvPr>
            <p:ph hasCustomPrompt="1" idx="21" type="title"/>
          </p:nvPr>
        </p:nvSpPr>
        <p:spPr>
          <a:xfrm>
            <a:off x="6836400" y="3066600"/>
            <a:ext cx="8697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600"/>
              <a:buNone/>
              <a:defRPr sz="2600">
                <a:solidFill>
                  <a:srgbClr val="101122"/>
                </a:solidFill>
              </a:defRPr>
            </a:lvl1pPr>
            <a:lvl2pPr lvl="1" rtl="0" algn="ctr">
              <a:spcBef>
                <a:spcPts val="0"/>
              </a:spcBef>
              <a:spcAft>
                <a:spcPts val="0"/>
              </a:spcAft>
              <a:buSzPts val="2600"/>
              <a:buNone/>
              <a:defRPr sz="2600"/>
            </a:lvl2pPr>
            <a:lvl3pPr lvl="2" rtl="0" algn="ctr">
              <a:spcBef>
                <a:spcPts val="0"/>
              </a:spcBef>
              <a:spcAft>
                <a:spcPts val="0"/>
              </a:spcAft>
              <a:buSzPts val="2600"/>
              <a:buNone/>
              <a:defRPr sz="2600"/>
            </a:lvl3pPr>
            <a:lvl4pPr lvl="3" rtl="0" algn="ctr">
              <a:spcBef>
                <a:spcPts val="0"/>
              </a:spcBef>
              <a:spcAft>
                <a:spcPts val="0"/>
              </a:spcAft>
              <a:buSzPts val="2600"/>
              <a:buNone/>
              <a:defRPr sz="2600"/>
            </a:lvl4pPr>
            <a:lvl5pPr lvl="4" rtl="0" algn="ctr">
              <a:spcBef>
                <a:spcPts val="0"/>
              </a:spcBef>
              <a:spcAft>
                <a:spcPts val="0"/>
              </a:spcAft>
              <a:buSzPts val="2600"/>
              <a:buNone/>
              <a:defRPr sz="2600"/>
            </a:lvl5pPr>
            <a:lvl6pPr lvl="5" rtl="0" algn="ctr">
              <a:spcBef>
                <a:spcPts val="0"/>
              </a:spcBef>
              <a:spcAft>
                <a:spcPts val="0"/>
              </a:spcAft>
              <a:buSzPts val="2600"/>
              <a:buNone/>
              <a:defRPr sz="2600"/>
            </a:lvl6pPr>
            <a:lvl7pPr lvl="6" rtl="0" algn="ctr">
              <a:spcBef>
                <a:spcPts val="0"/>
              </a:spcBef>
              <a:spcAft>
                <a:spcPts val="0"/>
              </a:spcAft>
              <a:buSzPts val="2600"/>
              <a:buNone/>
              <a:defRPr sz="2600"/>
            </a:lvl7pPr>
            <a:lvl8pPr lvl="7" rtl="0" algn="ctr">
              <a:spcBef>
                <a:spcPts val="0"/>
              </a:spcBef>
              <a:spcAft>
                <a:spcPts val="0"/>
              </a:spcAft>
              <a:buSzPts val="2600"/>
              <a:buNone/>
              <a:defRPr sz="2600"/>
            </a:lvl8pPr>
            <a:lvl9pPr lvl="8" rtl="0" algn="ctr">
              <a:spcBef>
                <a:spcPts val="0"/>
              </a:spcBef>
              <a:spcAft>
                <a:spcPts val="0"/>
              </a:spcAft>
              <a:buSzPts val="2600"/>
              <a:buNone/>
              <a:defRPr sz="2600"/>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97" name="Shape 97"/>
        <p:cNvGrpSpPr/>
        <p:nvPr/>
      </p:nvGrpSpPr>
      <p:grpSpPr>
        <a:xfrm>
          <a:off x="0" y="0"/>
          <a:ext cx="0" cy="0"/>
          <a:chOff x="0" y="0"/>
          <a:chExt cx="0" cy="0"/>
        </a:xfrm>
      </p:grpSpPr>
      <p:sp>
        <p:nvSpPr>
          <p:cNvPr id="98" name="Google Shape;98;p14"/>
          <p:cNvSpPr txBox="1"/>
          <p:nvPr>
            <p:ph type="title"/>
          </p:nvPr>
        </p:nvSpPr>
        <p:spPr>
          <a:xfrm>
            <a:off x="1660050" y="3045001"/>
            <a:ext cx="5823900" cy="531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000">
                <a:solidFill>
                  <a:schemeClr val="accent1"/>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99" name="Google Shape;99;p14"/>
          <p:cNvSpPr txBox="1"/>
          <p:nvPr>
            <p:ph idx="1" type="subTitle"/>
          </p:nvPr>
        </p:nvSpPr>
        <p:spPr>
          <a:xfrm>
            <a:off x="1660050" y="1566600"/>
            <a:ext cx="5823900" cy="1478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000"/>
              <a:buNone/>
              <a:defRPr sz="2500"/>
            </a:lvl1pPr>
            <a:lvl2pPr lvl="1" rtl="0" algn="ctr">
              <a:lnSpc>
                <a:spcPct val="100000"/>
              </a:lnSpc>
              <a:spcBef>
                <a:spcPts val="0"/>
              </a:spcBef>
              <a:spcAft>
                <a:spcPts val="0"/>
              </a:spcAft>
              <a:buSzPts val="3000"/>
              <a:buNone/>
              <a:defRPr sz="3000"/>
            </a:lvl2pPr>
            <a:lvl3pPr lvl="2" rtl="0" algn="ctr">
              <a:lnSpc>
                <a:spcPct val="100000"/>
              </a:lnSpc>
              <a:spcBef>
                <a:spcPts val="1600"/>
              </a:spcBef>
              <a:spcAft>
                <a:spcPts val="0"/>
              </a:spcAft>
              <a:buSzPts val="3000"/>
              <a:buNone/>
              <a:defRPr sz="3000"/>
            </a:lvl3pPr>
            <a:lvl4pPr lvl="3" rtl="0" algn="ctr">
              <a:lnSpc>
                <a:spcPct val="100000"/>
              </a:lnSpc>
              <a:spcBef>
                <a:spcPts val="1600"/>
              </a:spcBef>
              <a:spcAft>
                <a:spcPts val="0"/>
              </a:spcAft>
              <a:buSzPts val="3000"/>
              <a:buNone/>
              <a:defRPr sz="3000"/>
            </a:lvl4pPr>
            <a:lvl5pPr lvl="4" rtl="0" algn="ctr">
              <a:lnSpc>
                <a:spcPct val="100000"/>
              </a:lnSpc>
              <a:spcBef>
                <a:spcPts val="1600"/>
              </a:spcBef>
              <a:spcAft>
                <a:spcPts val="0"/>
              </a:spcAft>
              <a:buSzPts val="3000"/>
              <a:buNone/>
              <a:defRPr sz="3000"/>
            </a:lvl5pPr>
            <a:lvl6pPr lvl="5" rtl="0" algn="ctr">
              <a:lnSpc>
                <a:spcPct val="100000"/>
              </a:lnSpc>
              <a:spcBef>
                <a:spcPts val="1600"/>
              </a:spcBef>
              <a:spcAft>
                <a:spcPts val="0"/>
              </a:spcAft>
              <a:buSzPts val="3000"/>
              <a:buNone/>
              <a:defRPr sz="3000"/>
            </a:lvl6pPr>
            <a:lvl7pPr lvl="6" rtl="0" algn="ctr">
              <a:lnSpc>
                <a:spcPct val="100000"/>
              </a:lnSpc>
              <a:spcBef>
                <a:spcPts val="1600"/>
              </a:spcBef>
              <a:spcAft>
                <a:spcPts val="0"/>
              </a:spcAft>
              <a:buSzPts val="3000"/>
              <a:buNone/>
              <a:defRPr sz="3000"/>
            </a:lvl7pPr>
            <a:lvl8pPr lvl="7" rtl="0" algn="ctr">
              <a:lnSpc>
                <a:spcPct val="100000"/>
              </a:lnSpc>
              <a:spcBef>
                <a:spcPts val="1600"/>
              </a:spcBef>
              <a:spcAft>
                <a:spcPts val="0"/>
              </a:spcAft>
              <a:buSzPts val="3000"/>
              <a:buNone/>
              <a:defRPr sz="3000"/>
            </a:lvl8pPr>
            <a:lvl9pPr lvl="8" rtl="0" algn="ctr">
              <a:lnSpc>
                <a:spcPct val="100000"/>
              </a:lnSpc>
              <a:spcBef>
                <a:spcPts val="1600"/>
              </a:spcBef>
              <a:spcAft>
                <a:spcPts val="1600"/>
              </a:spcAft>
              <a:buSzPts val="3000"/>
              <a:buNone/>
              <a:defRPr sz="3000"/>
            </a:lvl9pPr>
          </a:lstStyle>
          <a:p/>
        </p:txBody>
      </p:sp>
      <p:sp>
        <p:nvSpPr>
          <p:cNvPr id="100" name="Google Shape;100;p14"/>
          <p:cNvSpPr/>
          <p:nvPr/>
        </p:nvSpPr>
        <p:spPr>
          <a:xfrm>
            <a:off x="3296109" y="-97784"/>
            <a:ext cx="2551785" cy="1275576"/>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4"/>
          <p:cNvSpPr/>
          <p:nvPr/>
        </p:nvSpPr>
        <p:spPr>
          <a:xfrm>
            <a:off x="3547651" y="-41319"/>
            <a:ext cx="2048701" cy="1024096"/>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1">
    <p:spTree>
      <p:nvGrpSpPr>
        <p:cNvPr id="102" name="Shape 102"/>
        <p:cNvGrpSpPr/>
        <p:nvPr/>
      </p:nvGrpSpPr>
      <p:grpSpPr>
        <a:xfrm>
          <a:off x="0" y="0"/>
          <a:ext cx="0" cy="0"/>
          <a:chOff x="0" y="0"/>
          <a:chExt cx="0" cy="0"/>
        </a:xfrm>
      </p:grpSpPr>
      <p:sp>
        <p:nvSpPr>
          <p:cNvPr id="103" name="Google Shape;103;p15"/>
          <p:cNvSpPr/>
          <p:nvPr/>
        </p:nvSpPr>
        <p:spPr>
          <a:xfrm flipH="1">
            <a:off x="-355156" y="-411025"/>
            <a:ext cx="2010947" cy="1005224"/>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5"/>
          <p:cNvSpPr/>
          <p:nvPr/>
        </p:nvSpPr>
        <p:spPr>
          <a:xfrm flipH="1" rot="5400000">
            <a:off x="-782962" y="610497"/>
            <a:ext cx="1809290" cy="1057265"/>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5"/>
          <p:cNvSpPr/>
          <p:nvPr/>
        </p:nvSpPr>
        <p:spPr>
          <a:xfrm rot="5400000">
            <a:off x="7847462" y="-36258"/>
            <a:ext cx="2305570" cy="1152499"/>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spTree>
      <p:nvGrpSpPr>
        <p:cNvPr id="107" name="Shape 107"/>
        <p:cNvGrpSpPr/>
        <p:nvPr/>
      </p:nvGrpSpPr>
      <p:grpSpPr>
        <a:xfrm>
          <a:off x="0" y="0"/>
          <a:ext cx="0" cy="0"/>
          <a:chOff x="0" y="0"/>
          <a:chExt cx="0" cy="0"/>
        </a:xfrm>
      </p:grpSpPr>
      <p:sp>
        <p:nvSpPr>
          <p:cNvPr id="108" name="Google Shape;108;p16"/>
          <p:cNvSpPr txBox="1"/>
          <p:nvPr>
            <p:ph type="title"/>
          </p:nvPr>
        </p:nvSpPr>
        <p:spPr>
          <a:xfrm>
            <a:off x="720000" y="1316303"/>
            <a:ext cx="3971700" cy="15060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09" name="Google Shape;109;p16"/>
          <p:cNvSpPr txBox="1"/>
          <p:nvPr>
            <p:ph idx="1" type="subTitle"/>
          </p:nvPr>
        </p:nvSpPr>
        <p:spPr>
          <a:xfrm>
            <a:off x="720000" y="2822488"/>
            <a:ext cx="3971700" cy="10047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10" name="Google Shape;110;p16"/>
          <p:cNvSpPr/>
          <p:nvPr/>
        </p:nvSpPr>
        <p:spPr>
          <a:xfrm>
            <a:off x="-555893" y="-272859"/>
            <a:ext cx="2551785" cy="1275576"/>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6"/>
          <p:cNvSpPr/>
          <p:nvPr/>
        </p:nvSpPr>
        <p:spPr>
          <a:xfrm>
            <a:off x="-304351" y="-216394"/>
            <a:ext cx="2048701" cy="1024096"/>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
    <p:spTree>
      <p:nvGrpSpPr>
        <p:cNvPr id="112" name="Shape 112"/>
        <p:cNvGrpSpPr/>
        <p:nvPr/>
      </p:nvGrpSpPr>
      <p:grpSpPr>
        <a:xfrm>
          <a:off x="0" y="0"/>
          <a:ext cx="0" cy="0"/>
          <a:chOff x="0" y="0"/>
          <a:chExt cx="0" cy="0"/>
        </a:xfrm>
      </p:grpSpPr>
      <p:sp>
        <p:nvSpPr>
          <p:cNvPr id="113" name="Google Shape;113;p17"/>
          <p:cNvSpPr txBox="1"/>
          <p:nvPr>
            <p:ph type="title"/>
          </p:nvPr>
        </p:nvSpPr>
        <p:spPr>
          <a:xfrm>
            <a:off x="4836000" y="1662600"/>
            <a:ext cx="3342900" cy="7380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14" name="Google Shape;114;p17"/>
          <p:cNvSpPr txBox="1"/>
          <p:nvPr>
            <p:ph idx="1" type="subTitle"/>
          </p:nvPr>
        </p:nvSpPr>
        <p:spPr>
          <a:xfrm>
            <a:off x="4836000" y="2400625"/>
            <a:ext cx="3342900" cy="1080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15" name="Google Shape;115;p17"/>
          <p:cNvSpPr/>
          <p:nvPr/>
        </p:nvSpPr>
        <p:spPr>
          <a:xfrm>
            <a:off x="6118774" y="-464475"/>
            <a:ext cx="3022674" cy="1510962"/>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7"/>
          <p:cNvSpPr/>
          <p:nvPr/>
        </p:nvSpPr>
        <p:spPr>
          <a:xfrm rot="-5400000">
            <a:off x="7465791" y="477886"/>
            <a:ext cx="2815583" cy="1645295"/>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10">
    <p:spTree>
      <p:nvGrpSpPr>
        <p:cNvPr id="117" name="Shape 117"/>
        <p:cNvGrpSpPr/>
        <p:nvPr/>
      </p:nvGrpSpPr>
      <p:grpSpPr>
        <a:xfrm>
          <a:off x="0" y="0"/>
          <a:ext cx="0" cy="0"/>
          <a:chOff x="0" y="0"/>
          <a:chExt cx="0" cy="0"/>
        </a:xfrm>
      </p:grpSpPr>
      <p:sp>
        <p:nvSpPr>
          <p:cNvPr id="118" name="Google Shape;118;p18"/>
          <p:cNvSpPr/>
          <p:nvPr/>
        </p:nvSpPr>
        <p:spPr>
          <a:xfrm>
            <a:off x="7220829" y="-411028"/>
            <a:ext cx="2406326" cy="1202864"/>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8"/>
          <p:cNvSpPr/>
          <p:nvPr/>
        </p:nvSpPr>
        <p:spPr>
          <a:xfrm rot="-5400000">
            <a:off x="7974050" y="811350"/>
            <a:ext cx="2165000" cy="1265125"/>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8"/>
          <p:cNvSpPr/>
          <p:nvPr/>
        </p:nvSpPr>
        <p:spPr>
          <a:xfrm>
            <a:off x="-555893" y="-272859"/>
            <a:ext cx="2551785" cy="1275576"/>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8"/>
          <p:cNvSpPr txBox="1"/>
          <p:nvPr>
            <p:ph idx="1" type="body"/>
          </p:nvPr>
        </p:nvSpPr>
        <p:spPr>
          <a:xfrm>
            <a:off x="940950" y="1490963"/>
            <a:ext cx="3852000" cy="3070200"/>
          </a:xfrm>
          <a:prstGeom prst="rect">
            <a:avLst/>
          </a:prstGeom>
        </p:spPr>
        <p:txBody>
          <a:bodyPr anchorCtr="0" anchor="b" bIns="91425" lIns="91425" spcFirstLastPara="1" rIns="91425" wrap="square" tIns="91425">
            <a:noAutofit/>
          </a:bodyPr>
          <a:lstStyle>
            <a:lvl1pPr indent="-317500" lvl="0" marL="457200" rtl="0">
              <a:lnSpc>
                <a:spcPct val="100000"/>
              </a:lnSpc>
              <a:spcBef>
                <a:spcPts val="0"/>
              </a:spcBef>
              <a:spcAft>
                <a:spcPts val="0"/>
              </a:spcAft>
              <a:buSzPts val="1400"/>
              <a:buChar char="●"/>
              <a:defRPr sz="1250"/>
            </a:lvl1pPr>
            <a:lvl2pPr indent="-304800" lvl="1" marL="914400" rtl="0">
              <a:lnSpc>
                <a:spcPct val="115000"/>
              </a:lnSpc>
              <a:spcBef>
                <a:spcPts val="0"/>
              </a:spcBef>
              <a:spcAft>
                <a:spcPts val="0"/>
              </a:spcAft>
              <a:buSzPts val="1200"/>
              <a:buFont typeface="Roboto Condensed Light"/>
              <a:buChar char="○"/>
              <a:defRPr/>
            </a:lvl2pPr>
            <a:lvl3pPr indent="-304800" lvl="2" marL="1371600" rtl="0">
              <a:lnSpc>
                <a:spcPct val="115000"/>
              </a:lnSpc>
              <a:spcBef>
                <a:spcPts val="1600"/>
              </a:spcBef>
              <a:spcAft>
                <a:spcPts val="0"/>
              </a:spcAft>
              <a:buSzPts val="1200"/>
              <a:buFont typeface="Roboto Condensed Light"/>
              <a:buChar char="■"/>
              <a:defRPr/>
            </a:lvl3pPr>
            <a:lvl4pPr indent="-304800" lvl="3" marL="1828800" rtl="0">
              <a:lnSpc>
                <a:spcPct val="115000"/>
              </a:lnSpc>
              <a:spcBef>
                <a:spcPts val="1600"/>
              </a:spcBef>
              <a:spcAft>
                <a:spcPts val="0"/>
              </a:spcAft>
              <a:buSzPts val="1200"/>
              <a:buFont typeface="Roboto Condensed Light"/>
              <a:buChar char="●"/>
              <a:defRPr/>
            </a:lvl4pPr>
            <a:lvl5pPr indent="-304800" lvl="4" marL="2286000" rtl="0">
              <a:lnSpc>
                <a:spcPct val="115000"/>
              </a:lnSpc>
              <a:spcBef>
                <a:spcPts val="1600"/>
              </a:spcBef>
              <a:spcAft>
                <a:spcPts val="0"/>
              </a:spcAft>
              <a:buSzPts val="1200"/>
              <a:buFont typeface="Roboto Condensed Light"/>
              <a:buChar char="○"/>
              <a:defRPr/>
            </a:lvl5pPr>
            <a:lvl6pPr indent="-304800" lvl="5" marL="2743200" rtl="0">
              <a:lnSpc>
                <a:spcPct val="115000"/>
              </a:lnSpc>
              <a:spcBef>
                <a:spcPts val="1600"/>
              </a:spcBef>
              <a:spcAft>
                <a:spcPts val="0"/>
              </a:spcAft>
              <a:buSzPts val="1200"/>
              <a:buFont typeface="Roboto Condensed Light"/>
              <a:buChar char="■"/>
              <a:defRPr/>
            </a:lvl6pPr>
            <a:lvl7pPr indent="-304800" lvl="6" marL="3200400" rtl="0">
              <a:lnSpc>
                <a:spcPct val="115000"/>
              </a:lnSpc>
              <a:spcBef>
                <a:spcPts val="1600"/>
              </a:spcBef>
              <a:spcAft>
                <a:spcPts val="0"/>
              </a:spcAft>
              <a:buSzPts val="1200"/>
              <a:buFont typeface="Roboto Condensed Light"/>
              <a:buChar char="●"/>
              <a:defRPr/>
            </a:lvl7pPr>
            <a:lvl8pPr indent="-304800" lvl="7" marL="3657600" rtl="0">
              <a:lnSpc>
                <a:spcPct val="115000"/>
              </a:lnSpc>
              <a:spcBef>
                <a:spcPts val="1600"/>
              </a:spcBef>
              <a:spcAft>
                <a:spcPts val="0"/>
              </a:spcAft>
              <a:buSzPts val="1200"/>
              <a:buFont typeface="Roboto Condensed Light"/>
              <a:buChar char="○"/>
              <a:defRPr/>
            </a:lvl8pPr>
            <a:lvl9pPr indent="-304800" lvl="8" marL="4114800" rtl="0">
              <a:lnSpc>
                <a:spcPct val="115000"/>
              </a:lnSpc>
              <a:spcBef>
                <a:spcPts val="1600"/>
              </a:spcBef>
              <a:spcAft>
                <a:spcPts val="1600"/>
              </a:spcAft>
              <a:buSzPts val="1200"/>
              <a:buFont typeface="Roboto Condensed Light"/>
              <a:buChar char="■"/>
              <a:defRPr/>
            </a:lvl9pPr>
          </a:lstStyle>
          <a:p/>
        </p:txBody>
      </p:sp>
      <p:sp>
        <p:nvSpPr>
          <p:cNvPr id="122" name="Google Shape;122;p18"/>
          <p:cNvSpPr txBox="1"/>
          <p:nvPr>
            <p:ph idx="2" type="body"/>
          </p:nvPr>
        </p:nvSpPr>
        <p:spPr>
          <a:xfrm>
            <a:off x="4705136" y="1490963"/>
            <a:ext cx="3718800" cy="3070200"/>
          </a:xfrm>
          <a:prstGeom prst="rect">
            <a:avLst/>
          </a:prstGeom>
        </p:spPr>
        <p:txBody>
          <a:bodyPr anchorCtr="0" anchor="b" bIns="91425" lIns="91425" spcFirstLastPara="1" rIns="91425" wrap="square" tIns="91425">
            <a:noAutofit/>
          </a:bodyPr>
          <a:lstStyle>
            <a:lvl1pPr indent="-304800" lvl="0" marL="457200" rtl="0">
              <a:lnSpc>
                <a:spcPct val="100000"/>
              </a:lnSpc>
              <a:spcBef>
                <a:spcPts val="0"/>
              </a:spcBef>
              <a:spcAft>
                <a:spcPts val="0"/>
              </a:spcAft>
              <a:buSzPts val="1200"/>
              <a:buFont typeface="Fjalla One"/>
              <a:buChar char="●"/>
              <a:defRPr b="1" sz="2500">
                <a:latin typeface="Fjalla One"/>
                <a:ea typeface="Fjalla One"/>
                <a:cs typeface="Fjalla One"/>
                <a:sym typeface="Fjalla One"/>
              </a:defRPr>
            </a:lvl1pPr>
            <a:lvl2pPr indent="-304800" lvl="1" marL="914400" rtl="0">
              <a:lnSpc>
                <a:spcPct val="115000"/>
              </a:lnSpc>
              <a:spcBef>
                <a:spcPts val="0"/>
              </a:spcBef>
              <a:spcAft>
                <a:spcPts val="0"/>
              </a:spcAft>
              <a:buSzPts val="1200"/>
              <a:buFont typeface="Roboto Condensed Light"/>
              <a:buChar char="○"/>
              <a:defRPr/>
            </a:lvl2pPr>
            <a:lvl3pPr indent="-304800" lvl="2" marL="1371600" rtl="0">
              <a:lnSpc>
                <a:spcPct val="115000"/>
              </a:lnSpc>
              <a:spcBef>
                <a:spcPts val="1600"/>
              </a:spcBef>
              <a:spcAft>
                <a:spcPts val="0"/>
              </a:spcAft>
              <a:buSzPts val="1200"/>
              <a:buFont typeface="Roboto Condensed Light"/>
              <a:buChar char="■"/>
              <a:defRPr/>
            </a:lvl3pPr>
            <a:lvl4pPr indent="-304800" lvl="3" marL="1828800" rtl="0">
              <a:lnSpc>
                <a:spcPct val="115000"/>
              </a:lnSpc>
              <a:spcBef>
                <a:spcPts val="1600"/>
              </a:spcBef>
              <a:spcAft>
                <a:spcPts val="0"/>
              </a:spcAft>
              <a:buSzPts val="1200"/>
              <a:buFont typeface="Roboto Condensed Light"/>
              <a:buChar char="●"/>
              <a:defRPr/>
            </a:lvl4pPr>
            <a:lvl5pPr indent="-304800" lvl="4" marL="2286000" rtl="0">
              <a:lnSpc>
                <a:spcPct val="115000"/>
              </a:lnSpc>
              <a:spcBef>
                <a:spcPts val="1600"/>
              </a:spcBef>
              <a:spcAft>
                <a:spcPts val="0"/>
              </a:spcAft>
              <a:buSzPts val="1200"/>
              <a:buFont typeface="Roboto Condensed Light"/>
              <a:buChar char="○"/>
              <a:defRPr/>
            </a:lvl5pPr>
            <a:lvl6pPr indent="-304800" lvl="5" marL="2743200" rtl="0">
              <a:lnSpc>
                <a:spcPct val="115000"/>
              </a:lnSpc>
              <a:spcBef>
                <a:spcPts val="1600"/>
              </a:spcBef>
              <a:spcAft>
                <a:spcPts val="0"/>
              </a:spcAft>
              <a:buSzPts val="1200"/>
              <a:buFont typeface="Roboto Condensed Light"/>
              <a:buChar char="■"/>
              <a:defRPr/>
            </a:lvl6pPr>
            <a:lvl7pPr indent="-304800" lvl="6" marL="3200400" rtl="0">
              <a:lnSpc>
                <a:spcPct val="115000"/>
              </a:lnSpc>
              <a:spcBef>
                <a:spcPts val="1600"/>
              </a:spcBef>
              <a:spcAft>
                <a:spcPts val="0"/>
              </a:spcAft>
              <a:buSzPts val="1200"/>
              <a:buFont typeface="Roboto Condensed Light"/>
              <a:buChar char="●"/>
              <a:defRPr/>
            </a:lvl7pPr>
            <a:lvl8pPr indent="-304800" lvl="7" marL="3657600" rtl="0">
              <a:lnSpc>
                <a:spcPct val="115000"/>
              </a:lnSpc>
              <a:spcBef>
                <a:spcPts val="1600"/>
              </a:spcBef>
              <a:spcAft>
                <a:spcPts val="0"/>
              </a:spcAft>
              <a:buSzPts val="1200"/>
              <a:buFont typeface="Roboto Condensed Light"/>
              <a:buChar char="○"/>
              <a:defRPr/>
            </a:lvl8pPr>
            <a:lvl9pPr indent="-304800" lvl="8" marL="4114800" rtl="0">
              <a:lnSpc>
                <a:spcPct val="115000"/>
              </a:lnSpc>
              <a:spcBef>
                <a:spcPts val="1600"/>
              </a:spcBef>
              <a:spcAft>
                <a:spcPts val="1600"/>
              </a:spcAft>
              <a:buSzPts val="1200"/>
              <a:buFont typeface="Roboto Condensed Light"/>
              <a:buChar char="■"/>
              <a:defRPr/>
            </a:lvl9pPr>
          </a:lstStyle>
          <a:p/>
        </p:txBody>
      </p:sp>
      <p:sp>
        <p:nvSpPr>
          <p:cNvPr id="123" name="Google Shape;123;p1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124" name="Shape 124"/>
        <p:cNvGrpSpPr/>
        <p:nvPr/>
      </p:nvGrpSpPr>
      <p:grpSpPr>
        <a:xfrm>
          <a:off x="0" y="0"/>
          <a:ext cx="0" cy="0"/>
          <a:chOff x="0" y="0"/>
          <a:chExt cx="0" cy="0"/>
        </a:xfrm>
      </p:grpSpPr>
      <p:sp>
        <p:nvSpPr>
          <p:cNvPr id="125" name="Google Shape;125;p19"/>
          <p:cNvSpPr/>
          <p:nvPr/>
        </p:nvSpPr>
        <p:spPr>
          <a:xfrm>
            <a:off x="7514825" y="-88810"/>
            <a:ext cx="2339156" cy="1169287"/>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9"/>
          <p:cNvSpPr/>
          <p:nvPr/>
        </p:nvSpPr>
        <p:spPr>
          <a:xfrm>
            <a:off x="7514825" y="-252675"/>
            <a:ext cx="2339156" cy="1169287"/>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9"/>
          <p:cNvSpPr/>
          <p:nvPr/>
        </p:nvSpPr>
        <p:spPr>
          <a:xfrm rot="-5400000">
            <a:off x="-1009038" y="884792"/>
            <a:ext cx="2305570" cy="1152499"/>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29" name="Google Shape;129;p19"/>
          <p:cNvSpPr txBox="1"/>
          <p:nvPr>
            <p:ph idx="2" type="title"/>
          </p:nvPr>
        </p:nvSpPr>
        <p:spPr>
          <a:xfrm>
            <a:off x="828850" y="2917325"/>
            <a:ext cx="2240400" cy="394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30" name="Google Shape;130;p19"/>
          <p:cNvSpPr txBox="1"/>
          <p:nvPr>
            <p:ph idx="1" type="subTitle"/>
          </p:nvPr>
        </p:nvSpPr>
        <p:spPr>
          <a:xfrm>
            <a:off x="828850" y="3311500"/>
            <a:ext cx="2240400" cy="777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31" name="Google Shape;131;p19"/>
          <p:cNvSpPr txBox="1"/>
          <p:nvPr>
            <p:ph idx="3" type="title"/>
          </p:nvPr>
        </p:nvSpPr>
        <p:spPr>
          <a:xfrm>
            <a:off x="3451795" y="2917325"/>
            <a:ext cx="2240400" cy="394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32" name="Google Shape;132;p19"/>
          <p:cNvSpPr txBox="1"/>
          <p:nvPr>
            <p:ph idx="4" type="subTitle"/>
          </p:nvPr>
        </p:nvSpPr>
        <p:spPr>
          <a:xfrm>
            <a:off x="3451796" y="3311500"/>
            <a:ext cx="2240400" cy="777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33" name="Google Shape;133;p19"/>
          <p:cNvSpPr txBox="1"/>
          <p:nvPr>
            <p:ph idx="5" type="title"/>
          </p:nvPr>
        </p:nvSpPr>
        <p:spPr>
          <a:xfrm>
            <a:off x="6074747" y="2917325"/>
            <a:ext cx="2240400" cy="394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34" name="Google Shape;134;p19"/>
          <p:cNvSpPr txBox="1"/>
          <p:nvPr>
            <p:ph idx="6" type="subTitle"/>
          </p:nvPr>
        </p:nvSpPr>
        <p:spPr>
          <a:xfrm>
            <a:off x="6074748" y="3311500"/>
            <a:ext cx="2240400" cy="777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6_1">
    <p:spTree>
      <p:nvGrpSpPr>
        <p:cNvPr id="135" name="Shape 135"/>
        <p:cNvGrpSpPr/>
        <p:nvPr/>
      </p:nvGrpSpPr>
      <p:grpSpPr>
        <a:xfrm>
          <a:off x="0" y="0"/>
          <a:ext cx="0" cy="0"/>
          <a:chOff x="0" y="0"/>
          <a:chExt cx="0" cy="0"/>
        </a:xfrm>
      </p:grpSpPr>
      <p:sp>
        <p:nvSpPr>
          <p:cNvPr id="136" name="Google Shape;136;p20"/>
          <p:cNvSpPr/>
          <p:nvPr/>
        </p:nvSpPr>
        <p:spPr>
          <a:xfrm>
            <a:off x="-555893" y="-272859"/>
            <a:ext cx="2551785" cy="1275576"/>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0"/>
          <p:cNvSpPr/>
          <p:nvPr/>
        </p:nvSpPr>
        <p:spPr>
          <a:xfrm>
            <a:off x="-304351" y="-216394"/>
            <a:ext cx="2048701" cy="1024096"/>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0"/>
          <p:cNvSpPr/>
          <p:nvPr/>
        </p:nvSpPr>
        <p:spPr>
          <a:xfrm rot="-5400000">
            <a:off x="7773665" y="587867"/>
            <a:ext cx="2272168" cy="1327749"/>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40" name="Google Shape;140;p20"/>
          <p:cNvSpPr txBox="1"/>
          <p:nvPr>
            <p:ph idx="2" type="title"/>
          </p:nvPr>
        </p:nvSpPr>
        <p:spPr>
          <a:xfrm>
            <a:off x="828850" y="3636625"/>
            <a:ext cx="2240400" cy="394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41" name="Google Shape;141;p20"/>
          <p:cNvSpPr txBox="1"/>
          <p:nvPr>
            <p:ph idx="1" type="subTitle"/>
          </p:nvPr>
        </p:nvSpPr>
        <p:spPr>
          <a:xfrm>
            <a:off x="828850" y="4030800"/>
            <a:ext cx="2240400" cy="572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42" name="Google Shape;142;p20"/>
          <p:cNvSpPr txBox="1"/>
          <p:nvPr>
            <p:ph idx="3" type="title"/>
          </p:nvPr>
        </p:nvSpPr>
        <p:spPr>
          <a:xfrm>
            <a:off x="3451795" y="3004225"/>
            <a:ext cx="2240400" cy="394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43" name="Google Shape;143;p20"/>
          <p:cNvSpPr txBox="1"/>
          <p:nvPr>
            <p:ph idx="4" type="subTitle"/>
          </p:nvPr>
        </p:nvSpPr>
        <p:spPr>
          <a:xfrm>
            <a:off x="3451796" y="3398400"/>
            <a:ext cx="2240400" cy="572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44" name="Google Shape;144;p20"/>
          <p:cNvSpPr txBox="1"/>
          <p:nvPr>
            <p:ph idx="5" type="title"/>
          </p:nvPr>
        </p:nvSpPr>
        <p:spPr>
          <a:xfrm>
            <a:off x="6074747" y="3636625"/>
            <a:ext cx="2240400" cy="394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45" name="Google Shape;145;p20"/>
          <p:cNvSpPr txBox="1"/>
          <p:nvPr>
            <p:ph idx="6" type="subTitle"/>
          </p:nvPr>
        </p:nvSpPr>
        <p:spPr>
          <a:xfrm>
            <a:off x="6074749" y="4030800"/>
            <a:ext cx="2240400" cy="572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sp>
        <p:nvSpPr>
          <p:cNvPr id="20" name="Google Shape;20;p3"/>
          <p:cNvSpPr txBox="1"/>
          <p:nvPr>
            <p:ph type="title"/>
          </p:nvPr>
        </p:nvSpPr>
        <p:spPr>
          <a:xfrm>
            <a:off x="1938900" y="2775025"/>
            <a:ext cx="52662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5000">
                <a:solidFill>
                  <a:schemeClr val="accen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1" name="Google Shape;21;p3"/>
          <p:cNvSpPr txBox="1"/>
          <p:nvPr>
            <p:ph hasCustomPrompt="1" idx="2" type="title"/>
          </p:nvPr>
        </p:nvSpPr>
        <p:spPr>
          <a:xfrm>
            <a:off x="3785100" y="1833313"/>
            <a:ext cx="15738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2" name="Google Shape;22;p3"/>
          <p:cNvSpPr txBox="1"/>
          <p:nvPr>
            <p:ph idx="1" type="subTitle"/>
          </p:nvPr>
        </p:nvSpPr>
        <p:spPr>
          <a:xfrm>
            <a:off x="1938900" y="3716738"/>
            <a:ext cx="5266200" cy="367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3" name="Google Shape;23;p3"/>
          <p:cNvSpPr/>
          <p:nvPr/>
        </p:nvSpPr>
        <p:spPr>
          <a:xfrm>
            <a:off x="259466" y="-337265"/>
            <a:ext cx="3877361" cy="1938199"/>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a:off x="259466" y="-608876"/>
            <a:ext cx="3877361" cy="1938199"/>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5400000">
            <a:off x="-1214485" y="997747"/>
            <a:ext cx="3564673" cy="2083028"/>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a:off x="5192116" y="-608875"/>
            <a:ext cx="3546140" cy="1772630"/>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5400000">
            <a:off x="7000992" y="800779"/>
            <a:ext cx="3303141" cy="1930201"/>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146" name="Shape 146"/>
        <p:cNvGrpSpPr/>
        <p:nvPr/>
      </p:nvGrpSpPr>
      <p:grpSpPr>
        <a:xfrm>
          <a:off x="0" y="0"/>
          <a:ext cx="0" cy="0"/>
          <a:chOff x="0" y="0"/>
          <a:chExt cx="0" cy="0"/>
        </a:xfrm>
      </p:grpSpPr>
      <p:sp>
        <p:nvSpPr>
          <p:cNvPr id="147" name="Google Shape;147;p21"/>
          <p:cNvSpPr/>
          <p:nvPr/>
        </p:nvSpPr>
        <p:spPr>
          <a:xfrm>
            <a:off x="-449575" y="-88810"/>
            <a:ext cx="2339156" cy="1169287"/>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1"/>
          <p:cNvSpPr/>
          <p:nvPr/>
        </p:nvSpPr>
        <p:spPr>
          <a:xfrm>
            <a:off x="-449575" y="-252675"/>
            <a:ext cx="2339156" cy="1169287"/>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1"/>
          <p:cNvSpPr/>
          <p:nvPr/>
        </p:nvSpPr>
        <p:spPr>
          <a:xfrm rot="5400000">
            <a:off x="7847462" y="4027254"/>
            <a:ext cx="2305570" cy="1152499"/>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51" name="Google Shape;151;p21"/>
          <p:cNvSpPr txBox="1"/>
          <p:nvPr>
            <p:ph idx="2" type="title"/>
          </p:nvPr>
        </p:nvSpPr>
        <p:spPr>
          <a:xfrm>
            <a:off x="6780309" y="2881700"/>
            <a:ext cx="1575900" cy="423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52" name="Google Shape;152;p21"/>
          <p:cNvSpPr txBox="1"/>
          <p:nvPr>
            <p:ph idx="1" type="subTitle"/>
          </p:nvPr>
        </p:nvSpPr>
        <p:spPr>
          <a:xfrm>
            <a:off x="6780300" y="3305300"/>
            <a:ext cx="1575900" cy="716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53" name="Google Shape;153;p21"/>
          <p:cNvSpPr txBox="1"/>
          <p:nvPr>
            <p:ph idx="3" type="title"/>
          </p:nvPr>
        </p:nvSpPr>
        <p:spPr>
          <a:xfrm>
            <a:off x="4782791" y="2881700"/>
            <a:ext cx="1575900" cy="423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54" name="Google Shape;154;p21"/>
          <p:cNvSpPr txBox="1"/>
          <p:nvPr>
            <p:ph idx="4" type="subTitle"/>
          </p:nvPr>
        </p:nvSpPr>
        <p:spPr>
          <a:xfrm>
            <a:off x="4782796" y="3305300"/>
            <a:ext cx="1575900" cy="716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55" name="Google Shape;155;p21"/>
          <p:cNvSpPr txBox="1"/>
          <p:nvPr>
            <p:ph idx="5" type="title"/>
          </p:nvPr>
        </p:nvSpPr>
        <p:spPr>
          <a:xfrm>
            <a:off x="787809" y="2881700"/>
            <a:ext cx="1575900" cy="423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56" name="Google Shape;156;p21"/>
          <p:cNvSpPr txBox="1"/>
          <p:nvPr>
            <p:ph idx="6" type="subTitle"/>
          </p:nvPr>
        </p:nvSpPr>
        <p:spPr>
          <a:xfrm>
            <a:off x="787800" y="3305200"/>
            <a:ext cx="1575900" cy="716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solidFill>
                  <a:srgbClr val="242424"/>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57" name="Google Shape;157;p21"/>
          <p:cNvSpPr txBox="1"/>
          <p:nvPr>
            <p:ph idx="7" type="title"/>
          </p:nvPr>
        </p:nvSpPr>
        <p:spPr>
          <a:xfrm>
            <a:off x="2785291" y="2881700"/>
            <a:ext cx="1575900" cy="423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58" name="Google Shape;158;p21"/>
          <p:cNvSpPr txBox="1"/>
          <p:nvPr>
            <p:ph idx="8" type="subTitle"/>
          </p:nvPr>
        </p:nvSpPr>
        <p:spPr>
          <a:xfrm>
            <a:off x="2785292" y="3305200"/>
            <a:ext cx="1575900" cy="716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159" name="Shape 159"/>
        <p:cNvGrpSpPr/>
        <p:nvPr/>
      </p:nvGrpSpPr>
      <p:grpSpPr>
        <a:xfrm>
          <a:off x="0" y="0"/>
          <a:ext cx="0" cy="0"/>
          <a:chOff x="0" y="0"/>
          <a:chExt cx="0" cy="0"/>
        </a:xfrm>
      </p:grpSpPr>
      <p:sp>
        <p:nvSpPr>
          <p:cNvPr id="160" name="Google Shape;160;p22"/>
          <p:cNvSpPr/>
          <p:nvPr/>
        </p:nvSpPr>
        <p:spPr>
          <a:xfrm>
            <a:off x="7254425" y="-88810"/>
            <a:ext cx="2339156" cy="1169287"/>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2"/>
          <p:cNvSpPr/>
          <p:nvPr/>
        </p:nvSpPr>
        <p:spPr>
          <a:xfrm>
            <a:off x="7254425" y="-252675"/>
            <a:ext cx="2339156" cy="1169287"/>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2"/>
          <p:cNvSpPr/>
          <p:nvPr/>
        </p:nvSpPr>
        <p:spPr>
          <a:xfrm>
            <a:off x="-271600" y="4603502"/>
            <a:ext cx="1983140" cy="1158854"/>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2"/>
          <p:cNvSpPr/>
          <p:nvPr/>
        </p:nvSpPr>
        <p:spPr>
          <a:xfrm rot="-5400000">
            <a:off x="8103167" y="878807"/>
            <a:ext cx="2087277" cy="1219707"/>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2"/>
          <p:cNvSpPr/>
          <p:nvPr/>
        </p:nvSpPr>
        <p:spPr>
          <a:xfrm rot="-5400000">
            <a:off x="-793252" y="3853204"/>
            <a:ext cx="1857149" cy="928344"/>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66" name="Google Shape;166;p22"/>
          <p:cNvSpPr txBox="1"/>
          <p:nvPr>
            <p:ph idx="2" type="title"/>
          </p:nvPr>
        </p:nvSpPr>
        <p:spPr>
          <a:xfrm>
            <a:off x="978188" y="1789800"/>
            <a:ext cx="2056500" cy="420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67" name="Google Shape;167;p22"/>
          <p:cNvSpPr txBox="1"/>
          <p:nvPr>
            <p:ph idx="1" type="subTitle"/>
          </p:nvPr>
        </p:nvSpPr>
        <p:spPr>
          <a:xfrm>
            <a:off x="978188" y="2210400"/>
            <a:ext cx="2056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solidFill>
                  <a:srgbClr val="242424"/>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68" name="Google Shape;168;p22"/>
          <p:cNvSpPr txBox="1"/>
          <p:nvPr>
            <p:ph idx="3" type="title"/>
          </p:nvPr>
        </p:nvSpPr>
        <p:spPr>
          <a:xfrm>
            <a:off x="3543750" y="1789800"/>
            <a:ext cx="2056500" cy="420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69" name="Google Shape;169;p22"/>
          <p:cNvSpPr txBox="1"/>
          <p:nvPr>
            <p:ph idx="4" type="subTitle"/>
          </p:nvPr>
        </p:nvSpPr>
        <p:spPr>
          <a:xfrm>
            <a:off x="3543751" y="2210400"/>
            <a:ext cx="2056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solidFill>
                  <a:srgbClr val="242424"/>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70" name="Google Shape;170;p22"/>
          <p:cNvSpPr txBox="1"/>
          <p:nvPr>
            <p:ph idx="5" type="title"/>
          </p:nvPr>
        </p:nvSpPr>
        <p:spPr>
          <a:xfrm>
            <a:off x="978188" y="3223350"/>
            <a:ext cx="2056500" cy="420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71" name="Google Shape;171;p22"/>
          <p:cNvSpPr txBox="1"/>
          <p:nvPr>
            <p:ph idx="6" type="subTitle"/>
          </p:nvPr>
        </p:nvSpPr>
        <p:spPr>
          <a:xfrm>
            <a:off x="978188" y="3643950"/>
            <a:ext cx="2056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solidFill>
                  <a:srgbClr val="242424"/>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72" name="Google Shape;172;p22"/>
          <p:cNvSpPr txBox="1"/>
          <p:nvPr>
            <p:ph idx="7" type="title"/>
          </p:nvPr>
        </p:nvSpPr>
        <p:spPr>
          <a:xfrm>
            <a:off x="3543750" y="3223350"/>
            <a:ext cx="2056500" cy="420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73" name="Google Shape;173;p22"/>
          <p:cNvSpPr txBox="1"/>
          <p:nvPr>
            <p:ph idx="8" type="subTitle"/>
          </p:nvPr>
        </p:nvSpPr>
        <p:spPr>
          <a:xfrm>
            <a:off x="3543751" y="3643950"/>
            <a:ext cx="2056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solidFill>
                  <a:srgbClr val="242424"/>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74" name="Google Shape;174;p22"/>
          <p:cNvSpPr txBox="1"/>
          <p:nvPr>
            <p:ph idx="9" type="title"/>
          </p:nvPr>
        </p:nvSpPr>
        <p:spPr>
          <a:xfrm>
            <a:off x="6109320" y="1789800"/>
            <a:ext cx="2056500" cy="420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75" name="Google Shape;175;p22"/>
          <p:cNvSpPr txBox="1"/>
          <p:nvPr>
            <p:ph idx="13" type="subTitle"/>
          </p:nvPr>
        </p:nvSpPr>
        <p:spPr>
          <a:xfrm>
            <a:off x="6109321" y="2210400"/>
            <a:ext cx="2056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solidFill>
                  <a:srgbClr val="242424"/>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76" name="Google Shape;176;p22"/>
          <p:cNvSpPr txBox="1"/>
          <p:nvPr>
            <p:ph idx="14" type="title"/>
          </p:nvPr>
        </p:nvSpPr>
        <p:spPr>
          <a:xfrm>
            <a:off x="6109320" y="3223350"/>
            <a:ext cx="2056500" cy="420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77" name="Google Shape;177;p22"/>
          <p:cNvSpPr txBox="1"/>
          <p:nvPr>
            <p:ph idx="15" type="subTitle"/>
          </p:nvPr>
        </p:nvSpPr>
        <p:spPr>
          <a:xfrm>
            <a:off x="6109321" y="3643950"/>
            <a:ext cx="2056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solidFill>
                  <a:srgbClr val="242424"/>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178" name="Shape 178"/>
        <p:cNvGrpSpPr/>
        <p:nvPr/>
      </p:nvGrpSpPr>
      <p:grpSpPr>
        <a:xfrm>
          <a:off x="0" y="0"/>
          <a:ext cx="0" cy="0"/>
          <a:chOff x="0" y="0"/>
          <a:chExt cx="0" cy="0"/>
        </a:xfrm>
      </p:grpSpPr>
      <p:sp>
        <p:nvSpPr>
          <p:cNvPr id="179" name="Google Shape;179;p23"/>
          <p:cNvSpPr/>
          <p:nvPr/>
        </p:nvSpPr>
        <p:spPr>
          <a:xfrm rot="-5400000">
            <a:off x="-1317079" y="126064"/>
            <a:ext cx="3455113" cy="1727128"/>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3"/>
          <p:cNvSpPr/>
          <p:nvPr/>
        </p:nvSpPr>
        <p:spPr>
          <a:xfrm>
            <a:off x="-931570" y="3439104"/>
            <a:ext cx="3303141" cy="1930201"/>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3"/>
          <p:cNvSpPr/>
          <p:nvPr/>
        </p:nvSpPr>
        <p:spPr>
          <a:xfrm flipH="1">
            <a:off x="6145150" y="-596640"/>
            <a:ext cx="3877361" cy="1938199"/>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3"/>
          <p:cNvSpPr/>
          <p:nvPr/>
        </p:nvSpPr>
        <p:spPr>
          <a:xfrm flipH="1">
            <a:off x="6145150" y="-868251"/>
            <a:ext cx="3877361" cy="1938199"/>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3"/>
          <p:cNvSpPr/>
          <p:nvPr/>
        </p:nvSpPr>
        <p:spPr>
          <a:xfrm flipH="1" rot="-5400000">
            <a:off x="7198651" y="2319647"/>
            <a:ext cx="3564673" cy="2083028"/>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3"/>
          <p:cNvSpPr txBox="1"/>
          <p:nvPr>
            <p:ph hasCustomPrompt="1" type="title"/>
          </p:nvPr>
        </p:nvSpPr>
        <p:spPr>
          <a:xfrm>
            <a:off x="2223600" y="764074"/>
            <a:ext cx="4696800" cy="76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4500">
                <a:solidFill>
                  <a:schemeClr val="accent1"/>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85" name="Google Shape;185;p23"/>
          <p:cNvSpPr txBox="1"/>
          <p:nvPr>
            <p:ph idx="1" type="subTitle"/>
          </p:nvPr>
        </p:nvSpPr>
        <p:spPr>
          <a:xfrm>
            <a:off x="2223600" y="1394588"/>
            <a:ext cx="4696800" cy="4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sz="16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186" name="Google Shape;186;p23"/>
          <p:cNvSpPr txBox="1"/>
          <p:nvPr>
            <p:ph hasCustomPrompt="1" idx="2" type="title"/>
          </p:nvPr>
        </p:nvSpPr>
        <p:spPr>
          <a:xfrm>
            <a:off x="2223600" y="2045200"/>
            <a:ext cx="4696800" cy="76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4500">
                <a:solidFill>
                  <a:schemeClr val="accent1"/>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87" name="Google Shape;187;p23"/>
          <p:cNvSpPr txBox="1"/>
          <p:nvPr>
            <p:ph idx="3" type="subTitle"/>
          </p:nvPr>
        </p:nvSpPr>
        <p:spPr>
          <a:xfrm>
            <a:off x="2223600" y="2680587"/>
            <a:ext cx="4696800" cy="4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sz="16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188" name="Google Shape;188;p23"/>
          <p:cNvSpPr txBox="1"/>
          <p:nvPr>
            <p:ph hasCustomPrompt="1" idx="4" type="title"/>
          </p:nvPr>
        </p:nvSpPr>
        <p:spPr>
          <a:xfrm>
            <a:off x="2223600" y="3329150"/>
            <a:ext cx="4696800" cy="76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4500">
                <a:solidFill>
                  <a:schemeClr val="accent1"/>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89" name="Google Shape;189;p23"/>
          <p:cNvSpPr txBox="1"/>
          <p:nvPr>
            <p:ph idx="5" type="subTitle"/>
          </p:nvPr>
        </p:nvSpPr>
        <p:spPr>
          <a:xfrm>
            <a:off x="2223600" y="3966034"/>
            <a:ext cx="4696800" cy="4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sz="16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
    <p:spTree>
      <p:nvGrpSpPr>
        <p:cNvPr id="190" name="Shape 190"/>
        <p:cNvGrpSpPr/>
        <p:nvPr/>
      </p:nvGrpSpPr>
      <p:grpSpPr>
        <a:xfrm>
          <a:off x="0" y="0"/>
          <a:ext cx="0" cy="0"/>
          <a:chOff x="0" y="0"/>
          <a:chExt cx="0" cy="0"/>
        </a:xfrm>
      </p:grpSpPr>
      <p:grpSp>
        <p:nvGrpSpPr>
          <p:cNvPr id="191" name="Google Shape;191;p24"/>
          <p:cNvGrpSpPr/>
          <p:nvPr/>
        </p:nvGrpSpPr>
        <p:grpSpPr>
          <a:xfrm flipH="1">
            <a:off x="7278000" y="564673"/>
            <a:ext cx="2550133" cy="4014276"/>
            <a:chOff x="-371550" y="1260424"/>
            <a:chExt cx="1666100" cy="2622681"/>
          </a:xfrm>
        </p:grpSpPr>
        <p:sp>
          <p:nvSpPr>
            <p:cNvPr id="192" name="Google Shape;192;p24"/>
            <p:cNvSpPr/>
            <p:nvPr/>
          </p:nvSpPr>
          <p:spPr>
            <a:xfrm rot="5400000">
              <a:off x="-783077" y="1805478"/>
              <a:ext cx="2622681" cy="1532572"/>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4"/>
            <p:cNvSpPr/>
            <p:nvPr/>
          </p:nvSpPr>
          <p:spPr>
            <a:xfrm rot="-5400000">
              <a:off x="-849506" y="2094083"/>
              <a:ext cx="1911349" cy="955437"/>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4" name="Google Shape;194;p24"/>
          <p:cNvSpPr/>
          <p:nvPr/>
        </p:nvSpPr>
        <p:spPr>
          <a:xfrm>
            <a:off x="4622876" y="-294025"/>
            <a:ext cx="4499499" cy="2249191"/>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4"/>
          <p:cNvSpPr/>
          <p:nvPr/>
        </p:nvSpPr>
        <p:spPr>
          <a:xfrm flipH="1" rot="10800000">
            <a:off x="5585424" y="3705782"/>
            <a:ext cx="3258697" cy="1628944"/>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4"/>
          <p:cNvSpPr txBox="1"/>
          <p:nvPr>
            <p:ph type="title"/>
          </p:nvPr>
        </p:nvSpPr>
        <p:spPr>
          <a:xfrm>
            <a:off x="720000" y="375275"/>
            <a:ext cx="3852000" cy="10845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sz="50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97" name="Google Shape;197;p24"/>
          <p:cNvSpPr txBox="1"/>
          <p:nvPr>
            <p:ph idx="1" type="subTitle"/>
          </p:nvPr>
        </p:nvSpPr>
        <p:spPr>
          <a:xfrm>
            <a:off x="720000" y="2435766"/>
            <a:ext cx="3015900" cy="970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98" name="Google Shape;198;p24"/>
          <p:cNvSpPr txBox="1"/>
          <p:nvPr/>
        </p:nvSpPr>
        <p:spPr>
          <a:xfrm>
            <a:off x="720000" y="3541550"/>
            <a:ext cx="3903000" cy="615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300"/>
              </a:spcBef>
              <a:spcAft>
                <a:spcPts val="0"/>
              </a:spcAft>
              <a:buNone/>
            </a:pPr>
            <a:r>
              <a:rPr lang="en" sz="1200">
                <a:solidFill>
                  <a:schemeClr val="dk1"/>
                </a:solidFill>
                <a:latin typeface="Lato"/>
                <a:ea typeface="Lato"/>
                <a:cs typeface="Lato"/>
                <a:sym typeface="Lato"/>
              </a:rPr>
              <a:t>CRÉDITS: Ce modèle de présentation a été créé par </a:t>
            </a:r>
            <a:r>
              <a:rPr b="1" lang="en" sz="1200">
                <a:solidFill>
                  <a:schemeClr val="dk1"/>
                </a:solidFill>
                <a:uFill>
                  <a:noFill/>
                </a:uFill>
                <a:latin typeface="Lato"/>
                <a:ea typeface="Lato"/>
                <a:cs typeface="Lato"/>
                <a:sym typeface="Lato"/>
                <a:hlinkClick r:id="rId2">
                  <a:extLst>
                    <a:ext uri="{A12FA001-AC4F-418D-AE19-62706E023703}">
                      <ahyp:hlinkClr val="tx"/>
                    </a:ext>
                  </a:extLst>
                </a:hlinkClick>
              </a:rPr>
              <a:t>Slidesgo</a:t>
            </a:r>
            <a:r>
              <a:rPr lang="en" sz="1200">
                <a:solidFill>
                  <a:schemeClr val="dk1"/>
                </a:solidFill>
                <a:latin typeface="Lato"/>
                <a:ea typeface="Lato"/>
                <a:cs typeface="Lato"/>
                <a:sym typeface="Lato"/>
              </a:rPr>
              <a:t>, comprenant des icônes de </a:t>
            </a:r>
            <a:r>
              <a:rPr b="1" lang="en" sz="1200">
                <a:solidFill>
                  <a:schemeClr val="dk1"/>
                </a:solidFill>
                <a:uFill>
                  <a:noFill/>
                </a:uFill>
                <a:latin typeface="Lato"/>
                <a:ea typeface="Lato"/>
                <a:cs typeface="Lato"/>
                <a:sym typeface="Lato"/>
                <a:hlinkClick r:id="rId3">
                  <a:extLst>
                    <a:ext uri="{A12FA001-AC4F-418D-AE19-62706E023703}">
                      <ahyp:hlinkClr val="tx"/>
                    </a:ext>
                  </a:extLst>
                </a:hlinkClick>
              </a:rPr>
              <a:t>Flaticon</a:t>
            </a:r>
            <a:r>
              <a:rPr lang="en" sz="1200">
                <a:solidFill>
                  <a:schemeClr val="dk1"/>
                </a:solidFill>
                <a:latin typeface="Lato"/>
                <a:ea typeface="Lato"/>
                <a:cs typeface="Lato"/>
                <a:sym typeface="Lato"/>
              </a:rPr>
              <a:t>, des infographies et des images de </a:t>
            </a:r>
            <a:r>
              <a:rPr b="1" lang="en" sz="1200">
                <a:solidFill>
                  <a:schemeClr val="dk1"/>
                </a:solidFill>
                <a:uFill>
                  <a:noFill/>
                </a:uFill>
                <a:latin typeface="Lato"/>
                <a:ea typeface="Lato"/>
                <a:cs typeface="Lato"/>
                <a:sym typeface="Lato"/>
                <a:hlinkClick r:id="rId4">
                  <a:extLst>
                    <a:ext uri="{A12FA001-AC4F-418D-AE19-62706E023703}">
                      <ahyp:hlinkClr val="tx"/>
                    </a:ext>
                  </a:extLst>
                </a:hlinkClick>
              </a:rPr>
              <a:t>Freepik</a:t>
            </a:r>
            <a:endParaRPr b="1" sz="1200">
              <a:solidFill>
                <a:schemeClr val="dk1"/>
              </a:solidFill>
              <a:latin typeface="Lato"/>
              <a:ea typeface="Lato"/>
              <a:cs typeface="Lato"/>
              <a:sym typeface="Lato"/>
            </a:endParaRPr>
          </a:p>
        </p:txBody>
      </p:sp>
      <p:sp>
        <p:nvSpPr>
          <p:cNvPr id="199" name="Google Shape;199;p24"/>
          <p:cNvSpPr txBox="1"/>
          <p:nvPr>
            <p:ph idx="2" type="subTitle"/>
          </p:nvPr>
        </p:nvSpPr>
        <p:spPr>
          <a:xfrm>
            <a:off x="720000" y="2124375"/>
            <a:ext cx="3015900" cy="311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200" name="Shape 200"/>
        <p:cNvGrpSpPr/>
        <p:nvPr/>
      </p:nvGrpSpPr>
      <p:grpSpPr>
        <a:xfrm>
          <a:off x="0" y="0"/>
          <a:ext cx="0" cy="0"/>
          <a:chOff x="0" y="0"/>
          <a:chExt cx="0" cy="0"/>
        </a:xfrm>
      </p:grpSpPr>
      <p:sp>
        <p:nvSpPr>
          <p:cNvPr id="201" name="Google Shape;201;p25"/>
          <p:cNvSpPr/>
          <p:nvPr/>
        </p:nvSpPr>
        <p:spPr>
          <a:xfrm flipH="1">
            <a:off x="-355156" y="-411025"/>
            <a:ext cx="2010947" cy="1005224"/>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5"/>
          <p:cNvSpPr/>
          <p:nvPr/>
        </p:nvSpPr>
        <p:spPr>
          <a:xfrm flipH="1" rot="5400000">
            <a:off x="-782962" y="610497"/>
            <a:ext cx="1809290" cy="1057265"/>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5"/>
          <p:cNvSpPr/>
          <p:nvPr/>
        </p:nvSpPr>
        <p:spPr>
          <a:xfrm rot="5400000">
            <a:off x="7847462" y="-36258"/>
            <a:ext cx="2305570" cy="1152499"/>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
    <p:spTree>
      <p:nvGrpSpPr>
        <p:cNvPr id="204" name="Shape 204"/>
        <p:cNvGrpSpPr/>
        <p:nvPr/>
      </p:nvGrpSpPr>
      <p:grpSpPr>
        <a:xfrm>
          <a:off x="0" y="0"/>
          <a:ext cx="0" cy="0"/>
          <a:chOff x="0" y="0"/>
          <a:chExt cx="0" cy="0"/>
        </a:xfrm>
      </p:grpSpPr>
      <p:sp>
        <p:nvSpPr>
          <p:cNvPr id="205" name="Google Shape;205;p26"/>
          <p:cNvSpPr/>
          <p:nvPr/>
        </p:nvSpPr>
        <p:spPr>
          <a:xfrm>
            <a:off x="7254425" y="-88810"/>
            <a:ext cx="2339156" cy="1169287"/>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6"/>
          <p:cNvSpPr/>
          <p:nvPr/>
        </p:nvSpPr>
        <p:spPr>
          <a:xfrm>
            <a:off x="7254425" y="-252675"/>
            <a:ext cx="2339156" cy="1169287"/>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6"/>
          <p:cNvSpPr/>
          <p:nvPr/>
        </p:nvSpPr>
        <p:spPr>
          <a:xfrm>
            <a:off x="-271600" y="4603502"/>
            <a:ext cx="1983140" cy="1158854"/>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6"/>
          <p:cNvSpPr/>
          <p:nvPr/>
        </p:nvSpPr>
        <p:spPr>
          <a:xfrm rot="-5400000">
            <a:off x="8103167" y="878807"/>
            <a:ext cx="2087277" cy="1219707"/>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6"/>
          <p:cNvSpPr/>
          <p:nvPr/>
        </p:nvSpPr>
        <p:spPr>
          <a:xfrm rot="-5400000">
            <a:off x="-793252" y="3853204"/>
            <a:ext cx="1857149" cy="928344"/>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8" name="Shape 28"/>
        <p:cNvGrpSpPr/>
        <p:nvPr/>
      </p:nvGrpSpPr>
      <p:grpSpPr>
        <a:xfrm>
          <a:off x="0" y="0"/>
          <a:ext cx="0" cy="0"/>
          <a:chOff x="0" y="0"/>
          <a:chExt cx="0" cy="0"/>
        </a:xfrm>
      </p:grpSpPr>
      <p:sp>
        <p:nvSpPr>
          <p:cNvPr id="29" name="Google Shape;29;p4"/>
          <p:cNvSpPr/>
          <p:nvPr/>
        </p:nvSpPr>
        <p:spPr>
          <a:xfrm>
            <a:off x="7220829" y="-411028"/>
            <a:ext cx="2406326" cy="1202864"/>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4"/>
          <p:cNvSpPr/>
          <p:nvPr/>
        </p:nvSpPr>
        <p:spPr>
          <a:xfrm rot="-5400000">
            <a:off x="7974050" y="811350"/>
            <a:ext cx="2165000" cy="1265125"/>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2" name="Google Shape;32;p4"/>
          <p:cNvSpPr txBox="1"/>
          <p:nvPr>
            <p:ph idx="1" type="body"/>
          </p:nvPr>
        </p:nvSpPr>
        <p:spPr>
          <a:xfrm>
            <a:off x="579475" y="567725"/>
            <a:ext cx="3693900" cy="3387600"/>
          </a:xfrm>
          <a:prstGeom prst="rect">
            <a:avLst/>
          </a:prstGeom>
        </p:spPr>
        <p:txBody>
          <a:bodyPr anchorCtr="0" anchor="ctr" bIns="91425" lIns="91425" spcFirstLastPara="1" rIns="91425" wrap="square" tIns="91425">
            <a:noAutofit/>
          </a:bodyPr>
          <a:lstStyle>
            <a:lvl1pPr indent="-304800" lvl="0" marL="457200" rtl="0">
              <a:lnSpc>
                <a:spcPct val="100000"/>
              </a:lnSpc>
              <a:spcBef>
                <a:spcPts val="0"/>
              </a:spcBef>
              <a:spcAft>
                <a:spcPts val="0"/>
              </a:spcAft>
              <a:buSzPts val="1200"/>
              <a:buAutoNum type="arabicPeriod"/>
              <a:defRPr sz="1250"/>
            </a:lvl1pPr>
            <a:lvl2pPr indent="-304800" lvl="1" marL="914400" rtl="0">
              <a:lnSpc>
                <a:spcPct val="115000"/>
              </a:lnSpc>
              <a:spcBef>
                <a:spcPts val="0"/>
              </a:spcBef>
              <a:spcAft>
                <a:spcPts val="0"/>
              </a:spcAft>
              <a:buSzPts val="1200"/>
              <a:buFont typeface="Roboto Condensed Light"/>
              <a:buAutoNum type="alphaLcPeriod"/>
              <a:defRPr/>
            </a:lvl2pPr>
            <a:lvl3pPr indent="-304800" lvl="2" marL="1371600" rtl="0">
              <a:lnSpc>
                <a:spcPct val="115000"/>
              </a:lnSpc>
              <a:spcBef>
                <a:spcPts val="1600"/>
              </a:spcBef>
              <a:spcAft>
                <a:spcPts val="0"/>
              </a:spcAft>
              <a:buSzPts val="1200"/>
              <a:buFont typeface="Roboto Condensed Light"/>
              <a:buAutoNum type="romanLcPeriod"/>
              <a:defRPr/>
            </a:lvl3pPr>
            <a:lvl4pPr indent="-304800" lvl="3" marL="1828800" rtl="0">
              <a:lnSpc>
                <a:spcPct val="115000"/>
              </a:lnSpc>
              <a:spcBef>
                <a:spcPts val="1600"/>
              </a:spcBef>
              <a:spcAft>
                <a:spcPts val="0"/>
              </a:spcAft>
              <a:buSzPts val="1200"/>
              <a:buFont typeface="Roboto Condensed Light"/>
              <a:buAutoNum type="arabicPeriod"/>
              <a:defRPr/>
            </a:lvl4pPr>
            <a:lvl5pPr indent="-304800" lvl="4" marL="2286000" rtl="0">
              <a:lnSpc>
                <a:spcPct val="115000"/>
              </a:lnSpc>
              <a:spcBef>
                <a:spcPts val="1600"/>
              </a:spcBef>
              <a:spcAft>
                <a:spcPts val="0"/>
              </a:spcAft>
              <a:buSzPts val="1200"/>
              <a:buFont typeface="Roboto Condensed Light"/>
              <a:buAutoNum type="alphaLcPeriod"/>
              <a:defRPr/>
            </a:lvl5pPr>
            <a:lvl6pPr indent="-304800" lvl="5" marL="2743200" rtl="0">
              <a:lnSpc>
                <a:spcPct val="115000"/>
              </a:lnSpc>
              <a:spcBef>
                <a:spcPts val="1600"/>
              </a:spcBef>
              <a:spcAft>
                <a:spcPts val="0"/>
              </a:spcAft>
              <a:buSzPts val="1200"/>
              <a:buFont typeface="Roboto Condensed Light"/>
              <a:buAutoNum type="romanLcPeriod"/>
              <a:defRPr/>
            </a:lvl6pPr>
            <a:lvl7pPr indent="-304800" lvl="6" marL="3200400" rtl="0">
              <a:lnSpc>
                <a:spcPct val="115000"/>
              </a:lnSpc>
              <a:spcBef>
                <a:spcPts val="1600"/>
              </a:spcBef>
              <a:spcAft>
                <a:spcPts val="0"/>
              </a:spcAft>
              <a:buSzPts val="1200"/>
              <a:buFont typeface="Roboto Condensed Light"/>
              <a:buAutoNum type="arabicPeriod"/>
              <a:defRPr/>
            </a:lvl7pPr>
            <a:lvl8pPr indent="-304800" lvl="7" marL="3657600" rtl="0">
              <a:lnSpc>
                <a:spcPct val="115000"/>
              </a:lnSpc>
              <a:spcBef>
                <a:spcPts val="1600"/>
              </a:spcBef>
              <a:spcAft>
                <a:spcPts val="0"/>
              </a:spcAft>
              <a:buSzPts val="1200"/>
              <a:buFont typeface="Roboto Condensed Light"/>
              <a:buAutoNum type="alphaLcPeriod"/>
              <a:defRPr/>
            </a:lvl8pPr>
            <a:lvl9pPr indent="-304800" lvl="8" marL="4114800" rtl="0">
              <a:lnSpc>
                <a:spcPct val="115000"/>
              </a:lnSpc>
              <a:spcBef>
                <a:spcPts val="1600"/>
              </a:spcBef>
              <a:spcAft>
                <a:spcPts val="1600"/>
              </a:spcAft>
              <a:buSzPts val="1200"/>
              <a:buFont typeface="Roboto Condensed Light"/>
              <a:buAutoNum type="romanLcPeriod"/>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3" name="Shape 33"/>
        <p:cNvGrpSpPr/>
        <p:nvPr/>
      </p:nvGrpSpPr>
      <p:grpSpPr>
        <a:xfrm>
          <a:off x="0" y="0"/>
          <a:ext cx="0" cy="0"/>
          <a:chOff x="0" y="0"/>
          <a:chExt cx="0" cy="0"/>
        </a:xfrm>
      </p:grpSpPr>
      <p:sp>
        <p:nvSpPr>
          <p:cNvPr id="34" name="Google Shape;34;p5"/>
          <p:cNvSpPr txBox="1"/>
          <p:nvPr>
            <p:ph type="title"/>
          </p:nvPr>
        </p:nvSpPr>
        <p:spPr>
          <a:xfrm>
            <a:off x="1629135" y="826525"/>
            <a:ext cx="24471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sz="20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5" name="Google Shape;35;p5"/>
          <p:cNvSpPr txBox="1"/>
          <p:nvPr>
            <p:ph idx="2" type="title"/>
          </p:nvPr>
        </p:nvSpPr>
        <p:spPr>
          <a:xfrm>
            <a:off x="5067783" y="2878525"/>
            <a:ext cx="24471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sz="20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6" name="Google Shape;36;p5"/>
          <p:cNvSpPr txBox="1"/>
          <p:nvPr>
            <p:ph idx="1" type="subTitle"/>
          </p:nvPr>
        </p:nvSpPr>
        <p:spPr>
          <a:xfrm>
            <a:off x="5067788" y="3306275"/>
            <a:ext cx="2447100" cy="1010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7" name="Google Shape;37;p5"/>
          <p:cNvSpPr txBox="1"/>
          <p:nvPr>
            <p:ph idx="3" type="subTitle"/>
          </p:nvPr>
        </p:nvSpPr>
        <p:spPr>
          <a:xfrm>
            <a:off x="1629112" y="1254275"/>
            <a:ext cx="2447100" cy="1010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8" name="Google Shape;38;p5"/>
          <p:cNvSpPr/>
          <p:nvPr/>
        </p:nvSpPr>
        <p:spPr>
          <a:xfrm rot="-5400000">
            <a:off x="6980405" y="1606654"/>
            <a:ext cx="3303141" cy="1930201"/>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5"/>
          <p:cNvSpPr/>
          <p:nvPr/>
        </p:nvSpPr>
        <p:spPr>
          <a:xfrm rot="-5400000">
            <a:off x="-1317079" y="1708189"/>
            <a:ext cx="3455113" cy="1727128"/>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2" name="Google Shape;42;p6"/>
          <p:cNvSpPr/>
          <p:nvPr/>
        </p:nvSpPr>
        <p:spPr>
          <a:xfrm rot="10800000">
            <a:off x="7664083" y="-283418"/>
            <a:ext cx="1519830" cy="888118"/>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6"/>
          <p:cNvSpPr/>
          <p:nvPr/>
        </p:nvSpPr>
        <p:spPr>
          <a:xfrm rot="-5400000">
            <a:off x="-923924" y="3624256"/>
            <a:ext cx="2048701" cy="1024096"/>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4" name="Shape 44"/>
        <p:cNvGrpSpPr/>
        <p:nvPr/>
      </p:nvGrpSpPr>
      <p:grpSpPr>
        <a:xfrm>
          <a:off x="0" y="0"/>
          <a:ext cx="0" cy="0"/>
          <a:chOff x="0" y="0"/>
          <a:chExt cx="0" cy="0"/>
        </a:xfrm>
      </p:grpSpPr>
      <p:sp>
        <p:nvSpPr>
          <p:cNvPr id="45" name="Google Shape;45;p7"/>
          <p:cNvSpPr txBox="1"/>
          <p:nvPr>
            <p:ph type="title"/>
          </p:nvPr>
        </p:nvSpPr>
        <p:spPr>
          <a:xfrm>
            <a:off x="720000" y="786338"/>
            <a:ext cx="42324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6" name="Google Shape;46;p7"/>
          <p:cNvSpPr txBox="1"/>
          <p:nvPr>
            <p:ph idx="1" type="body"/>
          </p:nvPr>
        </p:nvSpPr>
        <p:spPr>
          <a:xfrm>
            <a:off x="720000" y="1776838"/>
            <a:ext cx="4232400" cy="2580300"/>
          </a:xfrm>
          <a:prstGeom prst="rect">
            <a:avLst/>
          </a:prstGeom>
        </p:spPr>
        <p:txBody>
          <a:bodyPr anchorCtr="0" anchor="ctr" bIns="91425" lIns="91425" spcFirstLastPara="1" rIns="91425" wrap="square" tIns="91425">
            <a:noAutofit/>
          </a:bodyPr>
          <a:lstStyle>
            <a:lvl1pPr indent="-317500" lvl="0" marL="457200" rtl="0">
              <a:lnSpc>
                <a:spcPct val="100000"/>
              </a:lnSpc>
              <a:spcBef>
                <a:spcPts val="0"/>
              </a:spcBef>
              <a:spcAft>
                <a:spcPts val="0"/>
              </a:spcAft>
              <a:buSzPts val="1400"/>
              <a:buAutoNum type="arabicPeriod"/>
              <a:defRPr>
                <a:solidFill>
                  <a:srgbClr val="434343"/>
                </a:solidFill>
              </a:defRPr>
            </a:lvl1pPr>
            <a:lvl2pPr indent="-317500" lvl="1" marL="914400" rtl="0">
              <a:lnSpc>
                <a:spcPct val="115000"/>
              </a:lnSpc>
              <a:spcBef>
                <a:spcPts val="1600"/>
              </a:spcBef>
              <a:spcAft>
                <a:spcPts val="0"/>
              </a:spcAft>
              <a:buSzPts val="1400"/>
              <a:buAutoNum type="alphaLcPeriod"/>
              <a:defRPr>
                <a:solidFill>
                  <a:srgbClr val="434343"/>
                </a:solidFill>
              </a:defRPr>
            </a:lvl2pPr>
            <a:lvl3pPr indent="-317500" lvl="2" marL="1371600" rtl="0">
              <a:lnSpc>
                <a:spcPct val="115000"/>
              </a:lnSpc>
              <a:spcBef>
                <a:spcPts val="1600"/>
              </a:spcBef>
              <a:spcAft>
                <a:spcPts val="0"/>
              </a:spcAft>
              <a:buSzPts val="1400"/>
              <a:buAutoNum type="romanLcPeriod"/>
              <a:defRPr>
                <a:solidFill>
                  <a:srgbClr val="434343"/>
                </a:solidFill>
              </a:defRPr>
            </a:lvl3pPr>
            <a:lvl4pPr indent="-317500" lvl="3" marL="1828800" rtl="0">
              <a:lnSpc>
                <a:spcPct val="115000"/>
              </a:lnSpc>
              <a:spcBef>
                <a:spcPts val="1600"/>
              </a:spcBef>
              <a:spcAft>
                <a:spcPts val="0"/>
              </a:spcAft>
              <a:buSzPts val="1400"/>
              <a:buAutoNum type="arabicPeriod"/>
              <a:defRPr>
                <a:solidFill>
                  <a:srgbClr val="434343"/>
                </a:solidFill>
              </a:defRPr>
            </a:lvl4pPr>
            <a:lvl5pPr indent="-317500" lvl="4" marL="2286000" rtl="0">
              <a:lnSpc>
                <a:spcPct val="115000"/>
              </a:lnSpc>
              <a:spcBef>
                <a:spcPts val="1600"/>
              </a:spcBef>
              <a:spcAft>
                <a:spcPts val="0"/>
              </a:spcAft>
              <a:buSzPts val="1400"/>
              <a:buAutoNum type="alphaLcPeriod"/>
              <a:defRPr>
                <a:solidFill>
                  <a:srgbClr val="434343"/>
                </a:solidFill>
              </a:defRPr>
            </a:lvl5pPr>
            <a:lvl6pPr indent="-317500" lvl="5" marL="2743200" rtl="0">
              <a:lnSpc>
                <a:spcPct val="115000"/>
              </a:lnSpc>
              <a:spcBef>
                <a:spcPts val="1600"/>
              </a:spcBef>
              <a:spcAft>
                <a:spcPts val="0"/>
              </a:spcAft>
              <a:buSzPts val="1400"/>
              <a:buAutoNum type="romanLcPeriod"/>
              <a:defRPr>
                <a:solidFill>
                  <a:srgbClr val="434343"/>
                </a:solidFill>
              </a:defRPr>
            </a:lvl6pPr>
            <a:lvl7pPr indent="-317500" lvl="6" marL="3200400" rtl="0">
              <a:lnSpc>
                <a:spcPct val="115000"/>
              </a:lnSpc>
              <a:spcBef>
                <a:spcPts val="1600"/>
              </a:spcBef>
              <a:spcAft>
                <a:spcPts val="0"/>
              </a:spcAft>
              <a:buSzPts val="1400"/>
              <a:buAutoNum type="arabicPeriod"/>
              <a:defRPr>
                <a:solidFill>
                  <a:srgbClr val="434343"/>
                </a:solidFill>
              </a:defRPr>
            </a:lvl7pPr>
            <a:lvl8pPr indent="-317500" lvl="7" marL="3657600" rtl="0">
              <a:lnSpc>
                <a:spcPct val="115000"/>
              </a:lnSpc>
              <a:spcBef>
                <a:spcPts val="1600"/>
              </a:spcBef>
              <a:spcAft>
                <a:spcPts val="0"/>
              </a:spcAft>
              <a:buSzPts val="1400"/>
              <a:buAutoNum type="alphaLcPeriod"/>
              <a:defRPr>
                <a:solidFill>
                  <a:srgbClr val="434343"/>
                </a:solidFill>
              </a:defRPr>
            </a:lvl8pPr>
            <a:lvl9pPr indent="-317500" lvl="8" marL="4114800" rtl="0">
              <a:lnSpc>
                <a:spcPct val="115000"/>
              </a:lnSpc>
              <a:spcBef>
                <a:spcPts val="1600"/>
              </a:spcBef>
              <a:spcAft>
                <a:spcPts val="1600"/>
              </a:spcAft>
              <a:buSzPts val="1400"/>
              <a:buAutoNum type="romanLcPeriod"/>
              <a:defRPr>
                <a:solidFill>
                  <a:srgbClr val="434343"/>
                </a:solidFill>
              </a:defRPr>
            </a:lvl9pPr>
          </a:lstStyle>
          <a:p/>
        </p:txBody>
      </p:sp>
      <p:sp>
        <p:nvSpPr>
          <p:cNvPr id="47" name="Google Shape;47;p7"/>
          <p:cNvSpPr/>
          <p:nvPr/>
        </p:nvSpPr>
        <p:spPr>
          <a:xfrm>
            <a:off x="5248475" y="4178906"/>
            <a:ext cx="2165000" cy="1265125"/>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8" name="Shape 48"/>
        <p:cNvGrpSpPr/>
        <p:nvPr/>
      </p:nvGrpSpPr>
      <p:grpSpPr>
        <a:xfrm>
          <a:off x="0" y="0"/>
          <a:ext cx="0" cy="0"/>
          <a:chOff x="0" y="0"/>
          <a:chExt cx="0" cy="0"/>
        </a:xfrm>
      </p:grpSpPr>
      <p:sp>
        <p:nvSpPr>
          <p:cNvPr id="49" name="Google Shape;49;p8"/>
          <p:cNvSpPr txBox="1"/>
          <p:nvPr>
            <p:ph type="title"/>
          </p:nvPr>
        </p:nvSpPr>
        <p:spPr>
          <a:xfrm>
            <a:off x="2317950" y="905550"/>
            <a:ext cx="4508100" cy="3332400"/>
          </a:xfrm>
          <a:prstGeom prst="rect">
            <a:avLst/>
          </a:prstGeom>
        </p:spPr>
        <p:txBody>
          <a:bodyPr anchorCtr="0" anchor="ctr" bIns="91425" lIns="91425" spcFirstLastPara="1" rIns="91425" wrap="square" tIns="91425">
            <a:noAutofit/>
          </a:bodyPr>
          <a:lstStyle>
            <a:lvl1pPr lvl="0" algn="ctr">
              <a:spcBef>
                <a:spcPts val="0"/>
              </a:spcBef>
              <a:spcAft>
                <a:spcPts val="0"/>
              </a:spcAft>
              <a:buSzPts val="4800"/>
              <a:buNone/>
              <a:defRPr sz="10000">
                <a:solidFill>
                  <a:schemeClr val="accen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grpSp>
        <p:nvGrpSpPr>
          <p:cNvPr id="50" name="Google Shape;50;p8"/>
          <p:cNvGrpSpPr/>
          <p:nvPr/>
        </p:nvGrpSpPr>
        <p:grpSpPr>
          <a:xfrm>
            <a:off x="-371550" y="1260424"/>
            <a:ext cx="1666100" cy="2622681"/>
            <a:chOff x="-371550" y="1260424"/>
            <a:chExt cx="1666100" cy="2622681"/>
          </a:xfrm>
        </p:grpSpPr>
        <p:sp>
          <p:nvSpPr>
            <p:cNvPr id="51" name="Google Shape;51;p8"/>
            <p:cNvSpPr/>
            <p:nvPr/>
          </p:nvSpPr>
          <p:spPr>
            <a:xfrm rot="5400000">
              <a:off x="-783077" y="1805478"/>
              <a:ext cx="2622681" cy="1532572"/>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8"/>
            <p:cNvSpPr/>
            <p:nvPr/>
          </p:nvSpPr>
          <p:spPr>
            <a:xfrm rot="-5400000">
              <a:off x="-849506" y="2094083"/>
              <a:ext cx="1911349" cy="955437"/>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 name="Google Shape;53;p8"/>
          <p:cNvGrpSpPr/>
          <p:nvPr/>
        </p:nvGrpSpPr>
        <p:grpSpPr>
          <a:xfrm flipH="1">
            <a:off x="7849450" y="1260424"/>
            <a:ext cx="1666100" cy="2622681"/>
            <a:chOff x="-371550" y="1260424"/>
            <a:chExt cx="1666100" cy="2622681"/>
          </a:xfrm>
        </p:grpSpPr>
        <p:sp>
          <p:nvSpPr>
            <p:cNvPr id="54" name="Google Shape;54;p8"/>
            <p:cNvSpPr/>
            <p:nvPr/>
          </p:nvSpPr>
          <p:spPr>
            <a:xfrm rot="5400000">
              <a:off x="-783077" y="1805478"/>
              <a:ext cx="2622681" cy="1532572"/>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8"/>
            <p:cNvSpPr/>
            <p:nvPr/>
          </p:nvSpPr>
          <p:spPr>
            <a:xfrm rot="-5400000">
              <a:off x="-849506" y="2094083"/>
              <a:ext cx="1911349" cy="955437"/>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6" name="Shape 56"/>
        <p:cNvGrpSpPr/>
        <p:nvPr/>
      </p:nvGrpSpPr>
      <p:grpSpPr>
        <a:xfrm>
          <a:off x="0" y="0"/>
          <a:ext cx="0" cy="0"/>
          <a:chOff x="0" y="0"/>
          <a:chExt cx="0" cy="0"/>
        </a:xfrm>
      </p:grpSpPr>
      <p:sp>
        <p:nvSpPr>
          <p:cNvPr id="57" name="Google Shape;57;p9"/>
          <p:cNvSpPr/>
          <p:nvPr/>
        </p:nvSpPr>
        <p:spPr>
          <a:xfrm rot="10800000">
            <a:off x="3489500" y="-156056"/>
            <a:ext cx="2165000" cy="1265125"/>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9"/>
          <p:cNvSpPr/>
          <p:nvPr/>
        </p:nvSpPr>
        <p:spPr>
          <a:xfrm>
            <a:off x="3489500" y="4034431"/>
            <a:ext cx="2165000" cy="1265125"/>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9"/>
          <p:cNvSpPr txBox="1"/>
          <p:nvPr>
            <p:ph type="title"/>
          </p:nvPr>
        </p:nvSpPr>
        <p:spPr>
          <a:xfrm>
            <a:off x="2137800" y="1494300"/>
            <a:ext cx="48684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4500">
                <a:solidFill>
                  <a:schemeClr val="accen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9"/>
          <p:cNvSpPr txBox="1"/>
          <p:nvPr>
            <p:ph idx="1" type="subTitle"/>
          </p:nvPr>
        </p:nvSpPr>
        <p:spPr>
          <a:xfrm>
            <a:off x="2137800" y="2336101"/>
            <a:ext cx="4868400" cy="1398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1" name="Shape 61"/>
        <p:cNvGrpSpPr/>
        <p:nvPr/>
      </p:nvGrpSpPr>
      <p:grpSpPr>
        <a:xfrm>
          <a:off x="0" y="0"/>
          <a:ext cx="0" cy="0"/>
          <a:chOff x="0" y="0"/>
          <a:chExt cx="0" cy="0"/>
        </a:xfrm>
      </p:grpSpPr>
      <p:sp>
        <p:nvSpPr>
          <p:cNvPr id="62" name="Google Shape;62;p10"/>
          <p:cNvSpPr txBox="1"/>
          <p:nvPr>
            <p:ph type="title"/>
          </p:nvPr>
        </p:nvSpPr>
        <p:spPr>
          <a:xfrm>
            <a:off x="720000" y="1377150"/>
            <a:ext cx="4119300" cy="2389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sz="4800"/>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grpSp>
        <p:nvGrpSpPr>
          <p:cNvPr id="63" name="Google Shape;63;p10"/>
          <p:cNvGrpSpPr/>
          <p:nvPr/>
        </p:nvGrpSpPr>
        <p:grpSpPr>
          <a:xfrm rot="5400000">
            <a:off x="1713675" y="-1085451"/>
            <a:ext cx="1666100" cy="2622681"/>
            <a:chOff x="-371550" y="1260424"/>
            <a:chExt cx="1666100" cy="2622681"/>
          </a:xfrm>
        </p:grpSpPr>
        <p:sp>
          <p:nvSpPr>
            <p:cNvPr id="64" name="Google Shape;64;p10"/>
            <p:cNvSpPr/>
            <p:nvPr/>
          </p:nvSpPr>
          <p:spPr>
            <a:xfrm rot="5400000">
              <a:off x="-783077" y="1805478"/>
              <a:ext cx="2622681" cy="1532572"/>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0"/>
            <p:cNvSpPr/>
            <p:nvPr/>
          </p:nvSpPr>
          <p:spPr>
            <a:xfrm rot="-5400000">
              <a:off x="-849506" y="2094083"/>
              <a:ext cx="1911349" cy="955437"/>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10"/>
          <p:cNvSpPr/>
          <p:nvPr/>
        </p:nvSpPr>
        <p:spPr>
          <a:xfrm flipH="1" rot="10800000">
            <a:off x="608050" y="4188399"/>
            <a:ext cx="3877361" cy="1938199"/>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theme" Target="../theme/theme1.xml"/><Relationship Id="rId25" Type="http://schemas.openxmlformats.org/officeDocument/2006/relationships/slideLayout" Target="../slideLayouts/slideLayout25.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500"/>
              <a:buFont typeface="Fjalla One"/>
              <a:buNone/>
              <a:defRPr b="1" sz="3500">
                <a:solidFill>
                  <a:schemeClr val="dk1"/>
                </a:solidFill>
                <a:latin typeface="Fjalla One"/>
                <a:ea typeface="Fjalla One"/>
                <a:cs typeface="Fjalla One"/>
                <a:sym typeface="Fjalla One"/>
              </a:defRPr>
            </a:lvl1pPr>
            <a:lvl2pPr lvl="1" rtl="0">
              <a:spcBef>
                <a:spcPts val="0"/>
              </a:spcBef>
              <a:spcAft>
                <a:spcPts val="0"/>
              </a:spcAft>
              <a:buClr>
                <a:schemeClr val="dk1"/>
              </a:buClr>
              <a:buSzPts val="3500"/>
              <a:buFont typeface="Fjalla One"/>
              <a:buNone/>
              <a:defRPr sz="3500">
                <a:solidFill>
                  <a:schemeClr val="dk1"/>
                </a:solidFill>
                <a:latin typeface="Fjalla One"/>
                <a:ea typeface="Fjalla One"/>
                <a:cs typeface="Fjalla One"/>
                <a:sym typeface="Fjalla One"/>
              </a:defRPr>
            </a:lvl2pPr>
            <a:lvl3pPr lvl="2" rtl="0">
              <a:spcBef>
                <a:spcPts val="0"/>
              </a:spcBef>
              <a:spcAft>
                <a:spcPts val="0"/>
              </a:spcAft>
              <a:buClr>
                <a:schemeClr val="dk1"/>
              </a:buClr>
              <a:buSzPts val="3500"/>
              <a:buFont typeface="Fjalla One"/>
              <a:buNone/>
              <a:defRPr sz="3500">
                <a:solidFill>
                  <a:schemeClr val="dk1"/>
                </a:solidFill>
                <a:latin typeface="Fjalla One"/>
                <a:ea typeface="Fjalla One"/>
                <a:cs typeface="Fjalla One"/>
                <a:sym typeface="Fjalla One"/>
              </a:defRPr>
            </a:lvl3pPr>
            <a:lvl4pPr lvl="3" rtl="0">
              <a:spcBef>
                <a:spcPts val="0"/>
              </a:spcBef>
              <a:spcAft>
                <a:spcPts val="0"/>
              </a:spcAft>
              <a:buClr>
                <a:schemeClr val="dk1"/>
              </a:buClr>
              <a:buSzPts val="3500"/>
              <a:buFont typeface="Fjalla One"/>
              <a:buNone/>
              <a:defRPr sz="3500">
                <a:solidFill>
                  <a:schemeClr val="dk1"/>
                </a:solidFill>
                <a:latin typeface="Fjalla One"/>
                <a:ea typeface="Fjalla One"/>
                <a:cs typeface="Fjalla One"/>
                <a:sym typeface="Fjalla One"/>
              </a:defRPr>
            </a:lvl4pPr>
            <a:lvl5pPr lvl="4" rtl="0">
              <a:spcBef>
                <a:spcPts val="0"/>
              </a:spcBef>
              <a:spcAft>
                <a:spcPts val="0"/>
              </a:spcAft>
              <a:buClr>
                <a:schemeClr val="dk1"/>
              </a:buClr>
              <a:buSzPts val="3500"/>
              <a:buFont typeface="Fjalla One"/>
              <a:buNone/>
              <a:defRPr sz="3500">
                <a:solidFill>
                  <a:schemeClr val="dk1"/>
                </a:solidFill>
                <a:latin typeface="Fjalla One"/>
                <a:ea typeface="Fjalla One"/>
                <a:cs typeface="Fjalla One"/>
                <a:sym typeface="Fjalla One"/>
              </a:defRPr>
            </a:lvl5pPr>
            <a:lvl6pPr lvl="5" rtl="0">
              <a:spcBef>
                <a:spcPts val="0"/>
              </a:spcBef>
              <a:spcAft>
                <a:spcPts val="0"/>
              </a:spcAft>
              <a:buClr>
                <a:schemeClr val="dk1"/>
              </a:buClr>
              <a:buSzPts val="3500"/>
              <a:buFont typeface="Fjalla One"/>
              <a:buNone/>
              <a:defRPr sz="3500">
                <a:solidFill>
                  <a:schemeClr val="dk1"/>
                </a:solidFill>
                <a:latin typeface="Fjalla One"/>
                <a:ea typeface="Fjalla One"/>
                <a:cs typeface="Fjalla One"/>
                <a:sym typeface="Fjalla One"/>
              </a:defRPr>
            </a:lvl6pPr>
            <a:lvl7pPr lvl="6" rtl="0">
              <a:spcBef>
                <a:spcPts val="0"/>
              </a:spcBef>
              <a:spcAft>
                <a:spcPts val="0"/>
              </a:spcAft>
              <a:buClr>
                <a:schemeClr val="dk1"/>
              </a:buClr>
              <a:buSzPts val="3500"/>
              <a:buFont typeface="Fjalla One"/>
              <a:buNone/>
              <a:defRPr sz="3500">
                <a:solidFill>
                  <a:schemeClr val="dk1"/>
                </a:solidFill>
                <a:latin typeface="Fjalla One"/>
                <a:ea typeface="Fjalla One"/>
                <a:cs typeface="Fjalla One"/>
                <a:sym typeface="Fjalla One"/>
              </a:defRPr>
            </a:lvl7pPr>
            <a:lvl8pPr lvl="7" rtl="0">
              <a:spcBef>
                <a:spcPts val="0"/>
              </a:spcBef>
              <a:spcAft>
                <a:spcPts val="0"/>
              </a:spcAft>
              <a:buClr>
                <a:schemeClr val="dk1"/>
              </a:buClr>
              <a:buSzPts val="3500"/>
              <a:buFont typeface="Fjalla One"/>
              <a:buNone/>
              <a:defRPr sz="3500">
                <a:solidFill>
                  <a:schemeClr val="dk1"/>
                </a:solidFill>
                <a:latin typeface="Fjalla One"/>
                <a:ea typeface="Fjalla One"/>
                <a:cs typeface="Fjalla One"/>
                <a:sym typeface="Fjalla One"/>
              </a:defRPr>
            </a:lvl8pPr>
            <a:lvl9pPr lvl="8" rtl="0">
              <a:spcBef>
                <a:spcPts val="0"/>
              </a:spcBef>
              <a:spcAft>
                <a:spcPts val="0"/>
              </a:spcAft>
              <a:buClr>
                <a:schemeClr val="dk1"/>
              </a:buClr>
              <a:buSzPts val="3500"/>
              <a:buFont typeface="Fjalla One"/>
              <a:buNone/>
              <a:defRPr sz="3500">
                <a:solidFill>
                  <a:schemeClr val="dk1"/>
                </a:solidFill>
                <a:latin typeface="Fjalla One"/>
                <a:ea typeface="Fjalla One"/>
                <a:cs typeface="Fjalla One"/>
                <a:sym typeface="Fjalla One"/>
              </a:defRPr>
            </a:lvl9pPr>
          </a:lstStyle>
          <a:p/>
        </p:txBody>
      </p:sp>
      <p:sp>
        <p:nvSpPr>
          <p:cNvPr id="7" name="Google Shape;7;p1"/>
          <p:cNvSpPr txBox="1"/>
          <p:nvPr>
            <p:ph idx="1" type="body"/>
          </p:nvPr>
        </p:nvSpPr>
        <p:spPr>
          <a:xfrm>
            <a:off x="720000" y="1152475"/>
            <a:ext cx="7704000" cy="34509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indent="-317500" lvl="1" marL="9144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indent="-317500" lvl="2" marL="13716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indent="-317500" lvl="3" marL="18288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indent="-317500" lvl="4" marL="22860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indent="-317500" lvl="5" marL="27432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indent="-317500" lvl="6" marL="32004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indent="-317500" lvl="7" marL="36576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indent="-317500" lvl="8" marL="41148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jpg"/><Relationship Id="rId4" Type="http://schemas.openxmlformats.org/officeDocument/2006/relationships/image" Target="../media/image8.jpg"/><Relationship Id="rId5"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comments" Target="../comments/commen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hyperlink" Target="https://youtu.be/jUQ_tt_zJDo" TargetMode="External"/><Relationship Id="rId5"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comments" Target="../comments/commen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comments" Target="../comments/comment3.xml"/><Relationship Id="rId4" Type="http://schemas.openxmlformats.org/officeDocument/2006/relationships/image" Target="../media/image28.png"/><Relationship Id="rId5" Type="http://schemas.openxmlformats.org/officeDocument/2006/relationships/image" Target="../media/image15.png"/><Relationship Id="rId6" Type="http://schemas.openxmlformats.org/officeDocument/2006/relationships/image" Target="../media/image12.png"/><Relationship Id="rId7"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comments" Target="../comments/commen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0.png"/><Relationship Id="rId4" Type="http://schemas.openxmlformats.org/officeDocument/2006/relationships/image" Target="../media/image18.png"/><Relationship Id="rId5" Type="http://schemas.openxmlformats.org/officeDocument/2006/relationships/image" Target="../media/image17.png"/><Relationship Id="rId6"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3.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https://youtu.be/JDRlxizB6jQ" TargetMode="External"/><Relationship Id="rId4" Type="http://schemas.openxmlformats.org/officeDocument/2006/relationships/image" Target="../media/image6.png"/><Relationship Id="rId5"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comments" Target="../comments/comment5.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7"/>
          <p:cNvSpPr txBox="1"/>
          <p:nvPr>
            <p:ph type="ctrTitle"/>
          </p:nvPr>
        </p:nvSpPr>
        <p:spPr>
          <a:xfrm>
            <a:off x="1523550" y="990925"/>
            <a:ext cx="6706500" cy="2090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000">
                <a:solidFill>
                  <a:schemeClr val="accent1"/>
                </a:solidFill>
              </a:rPr>
              <a:t>Congenital/</a:t>
            </a:r>
            <a:r>
              <a:rPr lang="en" sz="5000">
                <a:solidFill>
                  <a:schemeClr val="accent1"/>
                </a:solidFill>
              </a:rPr>
              <a:t>Developmental</a:t>
            </a:r>
            <a:r>
              <a:rPr lang="en" sz="5000">
                <a:solidFill>
                  <a:schemeClr val="accent1"/>
                </a:solidFill>
              </a:rPr>
              <a:t> and </a:t>
            </a:r>
            <a:r>
              <a:rPr lang="en" sz="5000">
                <a:solidFill>
                  <a:schemeClr val="accent1"/>
                </a:solidFill>
              </a:rPr>
              <a:t>acquired</a:t>
            </a:r>
            <a:r>
              <a:rPr lang="en" sz="5000">
                <a:solidFill>
                  <a:schemeClr val="accent1"/>
                </a:solidFill>
              </a:rPr>
              <a:t> bone </a:t>
            </a:r>
            <a:r>
              <a:rPr lang="en" sz="5000">
                <a:solidFill>
                  <a:schemeClr val="accent1"/>
                </a:solidFill>
              </a:rPr>
              <a:t>disorders</a:t>
            </a:r>
            <a:endParaRPr sz="5000">
              <a:solidFill>
                <a:schemeClr val="accent1"/>
              </a:solidFill>
            </a:endParaRPr>
          </a:p>
        </p:txBody>
      </p:sp>
      <p:sp>
        <p:nvSpPr>
          <p:cNvPr id="215" name="Google Shape;215;p27"/>
          <p:cNvSpPr txBox="1"/>
          <p:nvPr/>
        </p:nvSpPr>
        <p:spPr>
          <a:xfrm>
            <a:off x="5565281" y="3081317"/>
            <a:ext cx="2074500" cy="187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Amiri"/>
                <a:ea typeface="Amiri"/>
                <a:cs typeface="Amiri"/>
                <a:sym typeface="Amiri"/>
              </a:rPr>
              <a:t>Colour index:</a:t>
            </a:r>
            <a:endParaRPr>
              <a:latin typeface="Amiri"/>
              <a:ea typeface="Amiri"/>
              <a:cs typeface="Amiri"/>
              <a:sym typeface="Amiri"/>
            </a:endParaRPr>
          </a:p>
          <a:p>
            <a:pPr indent="-317500" lvl="0" marL="457200" rtl="0" algn="l">
              <a:spcBef>
                <a:spcPts val="0"/>
              </a:spcBef>
              <a:spcAft>
                <a:spcPts val="0"/>
              </a:spcAft>
              <a:buSzPts val="1400"/>
              <a:buFont typeface="Amiri"/>
              <a:buChar char="●"/>
            </a:pPr>
            <a:r>
              <a:rPr lang="en">
                <a:latin typeface="Amiri"/>
                <a:ea typeface="Amiri"/>
                <a:cs typeface="Amiri"/>
                <a:sym typeface="Amiri"/>
              </a:rPr>
              <a:t>Main text</a:t>
            </a:r>
            <a:endParaRPr>
              <a:latin typeface="Amiri"/>
              <a:ea typeface="Amiri"/>
              <a:cs typeface="Amiri"/>
              <a:sym typeface="Amiri"/>
            </a:endParaRPr>
          </a:p>
          <a:p>
            <a:pPr indent="-317500" lvl="0" marL="457200" rtl="0" algn="l">
              <a:spcBef>
                <a:spcPts val="0"/>
              </a:spcBef>
              <a:spcAft>
                <a:spcPts val="0"/>
              </a:spcAft>
              <a:buClr>
                <a:srgbClr val="FF0000"/>
              </a:buClr>
              <a:buSzPts val="1400"/>
              <a:buFont typeface="Amiri"/>
              <a:buChar char="●"/>
            </a:pPr>
            <a:r>
              <a:rPr lang="en">
                <a:solidFill>
                  <a:srgbClr val="FF0000"/>
                </a:solidFill>
                <a:latin typeface="Amiri"/>
                <a:ea typeface="Amiri"/>
                <a:cs typeface="Amiri"/>
                <a:sym typeface="Amiri"/>
              </a:rPr>
              <a:t>Important </a:t>
            </a:r>
            <a:endParaRPr>
              <a:solidFill>
                <a:srgbClr val="FF0000"/>
              </a:solidFill>
              <a:latin typeface="Amiri"/>
              <a:ea typeface="Amiri"/>
              <a:cs typeface="Amiri"/>
              <a:sym typeface="Amiri"/>
            </a:endParaRPr>
          </a:p>
          <a:p>
            <a:pPr indent="-317500" lvl="0" marL="457200" rtl="0" algn="l">
              <a:spcBef>
                <a:spcPts val="0"/>
              </a:spcBef>
              <a:spcAft>
                <a:spcPts val="0"/>
              </a:spcAft>
              <a:buClr>
                <a:srgbClr val="E03F8F"/>
              </a:buClr>
              <a:buSzPts val="1400"/>
              <a:buFont typeface="Amiri"/>
              <a:buChar char="●"/>
            </a:pPr>
            <a:r>
              <a:rPr lang="en">
                <a:solidFill>
                  <a:srgbClr val="E03F8F"/>
                </a:solidFill>
                <a:latin typeface="Amiri"/>
                <a:ea typeface="Amiri"/>
                <a:cs typeface="Amiri"/>
                <a:sym typeface="Amiri"/>
              </a:rPr>
              <a:t>In girls slides only</a:t>
            </a:r>
            <a:endParaRPr>
              <a:solidFill>
                <a:srgbClr val="E03F8F"/>
              </a:solidFill>
              <a:latin typeface="Amiri"/>
              <a:ea typeface="Amiri"/>
              <a:cs typeface="Amiri"/>
              <a:sym typeface="Amiri"/>
            </a:endParaRPr>
          </a:p>
          <a:p>
            <a:pPr indent="-317500" lvl="0" marL="457200" rtl="0" algn="l">
              <a:spcBef>
                <a:spcPts val="0"/>
              </a:spcBef>
              <a:spcAft>
                <a:spcPts val="0"/>
              </a:spcAft>
              <a:buClr>
                <a:srgbClr val="4A86E8"/>
              </a:buClr>
              <a:buSzPts val="1400"/>
              <a:buFont typeface="Amiri"/>
              <a:buChar char="●"/>
            </a:pPr>
            <a:r>
              <a:rPr lang="en">
                <a:solidFill>
                  <a:srgbClr val="4A86E8"/>
                </a:solidFill>
                <a:latin typeface="Amiri"/>
                <a:ea typeface="Amiri"/>
                <a:cs typeface="Amiri"/>
                <a:sym typeface="Amiri"/>
              </a:rPr>
              <a:t>In boys slides only</a:t>
            </a:r>
            <a:endParaRPr>
              <a:solidFill>
                <a:srgbClr val="4A86E8"/>
              </a:solidFill>
              <a:latin typeface="Amiri"/>
              <a:ea typeface="Amiri"/>
              <a:cs typeface="Amiri"/>
              <a:sym typeface="Amiri"/>
            </a:endParaRPr>
          </a:p>
          <a:p>
            <a:pPr indent="-317500" lvl="0" marL="457200" rtl="0" algn="l">
              <a:spcBef>
                <a:spcPts val="0"/>
              </a:spcBef>
              <a:spcAft>
                <a:spcPts val="0"/>
              </a:spcAft>
              <a:buClr>
                <a:srgbClr val="6AA84F"/>
              </a:buClr>
              <a:buSzPts val="1400"/>
              <a:buFont typeface="Amiri"/>
              <a:buChar char="●"/>
            </a:pPr>
            <a:r>
              <a:rPr lang="en">
                <a:solidFill>
                  <a:srgbClr val="6AA84F"/>
                </a:solidFill>
                <a:latin typeface="Amiri"/>
                <a:ea typeface="Amiri"/>
                <a:cs typeface="Amiri"/>
                <a:sym typeface="Amiri"/>
              </a:rPr>
              <a:t>Doctor‘s notes</a:t>
            </a:r>
            <a:endParaRPr>
              <a:solidFill>
                <a:srgbClr val="6AA84F"/>
              </a:solidFill>
              <a:latin typeface="Amiri"/>
              <a:ea typeface="Amiri"/>
              <a:cs typeface="Amiri"/>
              <a:sym typeface="Amiri"/>
            </a:endParaRPr>
          </a:p>
          <a:p>
            <a:pPr indent="-317500" lvl="0" marL="457200" rtl="0" algn="l">
              <a:spcBef>
                <a:spcPts val="0"/>
              </a:spcBef>
              <a:spcAft>
                <a:spcPts val="0"/>
              </a:spcAft>
              <a:buClr>
                <a:srgbClr val="999999"/>
              </a:buClr>
              <a:buSzPts val="1400"/>
              <a:buFont typeface="Amiri"/>
              <a:buChar char="●"/>
            </a:pPr>
            <a:r>
              <a:rPr lang="en">
                <a:solidFill>
                  <a:srgbClr val="999999"/>
                </a:solidFill>
                <a:latin typeface="Amiri"/>
                <a:ea typeface="Amiri"/>
                <a:cs typeface="Amiri"/>
                <a:sym typeface="Amiri"/>
              </a:rPr>
              <a:t>Extra info.</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p:txBody>
      </p:sp>
      <p:pic>
        <p:nvPicPr>
          <p:cNvPr id="216" name="Google Shape;216;p27"/>
          <p:cNvPicPr preferRelativeResize="0"/>
          <p:nvPr/>
        </p:nvPicPr>
        <p:blipFill>
          <a:blip r:embed="rId3">
            <a:alphaModFix/>
          </a:blip>
          <a:stretch>
            <a:fillRect/>
          </a:stretch>
        </p:blipFill>
        <p:spPr>
          <a:xfrm>
            <a:off x="61502" y="0"/>
            <a:ext cx="908149" cy="886301"/>
          </a:xfrm>
          <a:prstGeom prst="rect">
            <a:avLst/>
          </a:prstGeom>
          <a:noFill/>
          <a:ln>
            <a:noFill/>
          </a:ln>
        </p:spPr>
      </p:pic>
      <p:pic>
        <p:nvPicPr>
          <p:cNvPr id="217" name="Google Shape;217;p27"/>
          <p:cNvPicPr preferRelativeResize="0"/>
          <p:nvPr/>
        </p:nvPicPr>
        <p:blipFill>
          <a:blip r:embed="rId4">
            <a:alphaModFix/>
          </a:blip>
          <a:stretch>
            <a:fillRect/>
          </a:stretch>
        </p:blipFill>
        <p:spPr>
          <a:xfrm>
            <a:off x="2579477" y="5750"/>
            <a:ext cx="908152" cy="874800"/>
          </a:xfrm>
          <a:prstGeom prst="rect">
            <a:avLst/>
          </a:prstGeom>
          <a:noFill/>
          <a:ln>
            <a:noFill/>
          </a:ln>
        </p:spPr>
      </p:pic>
      <p:pic>
        <p:nvPicPr>
          <p:cNvPr id="218" name="Google Shape;218;p27"/>
          <p:cNvPicPr preferRelativeResize="0"/>
          <p:nvPr/>
        </p:nvPicPr>
        <p:blipFill>
          <a:blip r:embed="rId5">
            <a:alphaModFix/>
          </a:blip>
          <a:stretch>
            <a:fillRect/>
          </a:stretch>
        </p:blipFill>
        <p:spPr>
          <a:xfrm>
            <a:off x="1855550" y="3191700"/>
            <a:ext cx="2356009" cy="175780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36"/>
          <p:cNvSpPr txBox="1"/>
          <p:nvPr>
            <p:ph type="title"/>
          </p:nvPr>
        </p:nvSpPr>
        <p:spPr>
          <a:xfrm>
            <a:off x="422925" y="119061"/>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CLINICAL MANIFESTATION</a:t>
            </a:r>
            <a:endParaRPr/>
          </a:p>
          <a:p>
            <a:pPr indent="0" lvl="0" marL="0" rtl="0" algn="l">
              <a:spcBef>
                <a:spcPts val="0"/>
              </a:spcBef>
              <a:spcAft>
                <a:spcPts val="0"/>
              </a:spcAft>
              <a:buNone/>
            </a:pPr>
            <a:r>
              <a:t/>
            </a:r>
            <a:endParaRPr/>
          </a:p>
        </p:txBody>
      </p:sp>
      <p:grpSp>
        <p:nvGrpSpPr>
          <p:cNvPr id="285" name="Google Shape;285;p36"/>
          <p:cNvGrpSpPr/>
          <p:nvPr/>
        </p:nvGrpSpPr>
        <p:grpSpPr>
          <a:xfrm>
            <a:off x="503220" y="3927454"/>
            <a:ext cx="7704257" cy="978442"/>
            <a:chOff x="1593000" y="2322568"/>
            <a:chExt cx="5957975" cy="643500"/>
          </a:xfrm>
        </p:grpSpPr>
        <p:sp>
          <p:nvSpPr>
            <p:cNvPr id="286" name="Google Shape;286;p36"/>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36"/>
            <p:cNvSpPr/>
            <p:nvPr/>
          </p:nvSpPr>
          <p:spPr>
            <a:xfrm flipH="1">
              <a:off x="2283025" y="2322575"/>
              <a:ext cx="1844400" cy="642600"/>
            </a:xfrm>
            <a:prstGeom prst="rect">
              <a:avLst/>
            </a:pr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36"/>
            <p:cNvSpPr/>
            <p:nvPr/>
          </p:nvSpPr>
          <p:spPr>
            <a:xfrm rot="-5400000">
              <a:off x="3501574" y="1934671"/>
              <a:ext cx="643356" cy="1419149"/>
            </a:xfrm>
            <a:prstGeom prst="flowChartOffpageConnector">
              <a:avLst/>
            </a:pr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6"/>
            <p:cNvSpPr/>
            <p:nvPr/>
          </p:nvSpPr>
          <p:spPr>
            <a:xfrm>
              <a:off x="2342625" y="2399951"/>
              <a:ext cx="1940700" cy="495900"/>
            </a:xfrm>
            <a:prstGeom prst="rect">
              <a:avLst/>
            </a:prstGeom>
            <a:noFill/>
            <a:ln>
              <a:noFill/>
            </a:ln>
          </p:spPr>
          <p:txBody>
            <a:bodyPr anchorCtr="0" anchor="ctr" bIns="91425" lIns="91425" spcFirstLastPara="1" rIns="91425" wrap="square" tIns="91425">
              <a:noAutofit/>
            </a:bodyPr>
            <a:lstStyle/>
            <a:p>
              <a:pPr indent="0" lvl="0" marL="457200" rtl="0" algn="l">
                <a:spcBef>
                  <a:spcPts val="0"/>
                </a:spcBef>
                <a:spcAft>
                  <a:spcPts val="0"/>
                </a:spcAft>
                <a:buNone/>
              </a:pPr>
              <a:r>
                <a:rPr b="1" lang="en" sz="2600">
                  <a:solidFill>
                    <a:schemeClr val="lt1"/>
                  </a:solidFill>
                  <a:latin typeface="Fjalla One"/>
                  <a:ea typeface="Fjalla One"/>
                  <a:cs typeface="Fjalla One"/>
                  <a:sym typeface="Fjalla One"/>
                </a:rPr>
                <a:t>  </a:t>
              </a:r>
              <a:r>
                <a:rPr b="1" lang="en" sz="2600">
                  <a:solidFill>
                    <a:schemeClr val="lt1"/>
                  </a:solidFill>
                  <a:latin typeface="Fjalla One"/>
                  <a:ea typeface="Fjalla One"/>
                  <a:cs typeface="Fjalla One"/>
                  <a:sym typeface="Fjalla One"/>
                </a:rPr>
                <a:t>Teeth</a:t>
              </a:r>
              <a:endParaRPr b="1" sz="2600">
                <a:solidFill>
                  <a:schemeClr val="lt1"/>
                </a:solidFill>
                <a:latin typeface="Fjalla One"/>
                <a:ea typeface="Fjalla One"/>
                <a:cs typeface="Fjalla One"/>
                <a:sym typeface="Fjalla One"/>
              </a:endParaRPr>
            </a:p>
          </p:txBody>
        </p:sp>
        <p:sp>
          <p:nvSpPr>
            <p:cNvPr id="290" name="Google Shape;290;p36"/>
            <p:cNvSpPr/>
            <p:nvPr/>
          </p:nvSpPr>
          <p:spPr>
            <a:xfrm>
              <a:off x="1593000" y="2322568"/>
              <a:ext cx="690000" cy="642300"/>
            </a:xfrm>
            <a:prstGeom prst="rect">
              <a:avLst/>
            </a:prstGeom>
            <a:solidFill>
              <a:srgbClr val="414141"/>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6"/>
            <p:cNvSpPr/>
            <p:nvPr/>
          </p:nvSpPr>
          <p:spPr>
            <a:xfrm>
              <a:off x="1593000" y="2322575"/>
              <a:ext cx="690000" cy="642600"/>
            </a:xfrm>
            <a:prstGeom prst="rect">
              <a:avLst/>
            </a:prstGeom>
            <a:solidFill>
              <a:srgbClr val="46464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FFFFFF"/>
                  </a:solidFill>
                  <a:latin typeface="Roboto Thin"/>
                  <a:ea typeface="Roboto Thin"/>
                  <a:cs typeface="Roboto Thin"/>
                  <a:sym typeface="Roboto Thin"/>
                </a:rPr>
                <a:t>04</a:t>
              </a:r>
              <a:endParaRPr sz="2600">
                <a:solidFill>
                  <a:srgbClr val="FFFFFF"/>
                </a:solidFill>
                <a:latin typeface="Roboto Thin"/>
                <a:ea typeface="Roboto Thin"/>
                <a:cs typeface="Roboto Thin"/>
                <a:sym typeface="Roboto Thin"/>
              </a:endParaRPr>
            </a:p>
          </p:txBody>
        </p:sp>
        <p:sp>
          <p:nvSpPr>
            <p:cNvPr id="292" name="Google Shape;292;p36"/>
            <p:cNvSpPr/>
            <p:nvPr/>
          </p:nvSpPr>
          <p:spPr>
            <a:xfrm>
              <a:off x="4387850" y="2323750"/>
              <a:ext cx="2971200" cy="6423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Clr>
                  <a:schemeClr val="dk1"/>
                </a:buClr>
                <a:buSzPts val="1200"/>
                <a:buFont typeface="Lato"/>
                <a:buChar char="●"/>
              </a:pPr>
              <a:r>
                <a:rPr b="1" lang="en" sz="1250">
                  <a:solidFill>
                    <a:schemeClr val="dk1"/>
                  </a:solidFill>
                  <a:latin typeface="Lato"/>
                  <a:ea typeface="Lato"/>
                  <a:cs typeface="Lato"/>
                  <a:sym typeface="Lato"/>
                </a:rPr>
                <a:t>Small </a:t>
              </a:r>
              <a:endParaRPr b="1" sz="1250">
                <a:solidFill>
                  <a:schemeClr val="dk1"/>
                </a:solidFill>
                <a:latin typeface="Lato"/>
                <a:ea typeface="Lato"/>
                <a:cs typeface="Lato"/>
                <a:sym typeface="Lato"/>
              </a:endParaRPr>
            </a:p>
            <a:p>
              <a:pPr indent="-304800" lvl="0" marL="457200" rtl="0" algn="l">
                <a:spcBef>
                  <a:spcPts val="0"/>
                </a:spcBef>
                <a:spcAft>
                  <a:spcPts val="0"/>
                </a:spcAft>
                <a:buClr>
                  <a:schemeClr val="dk1"/>
                </a:buClr>
                <a:buSzPts val="1200"/>
                <a:buFont typeface="Lato"/>
                <a:buChar char="●"/>
              </a:pPr>
              <a:r>
                <a:rPr b="1" lang="en" sz="1250">
                  <a:solidFill>
                    <a:schemeClr val="dk1"/>
                  </a:solidFill>
                  <a:latin typeface="Lato"/>
                  <a:ea typeface="Lato"/>
                  <a:cs typeface="Lato"/>
                  <a:sym typeface="Lato"/>
                </a:rPr>
                <a:t>Misshapen</a:t>
              </a:r>
              <a:endParaRPr b="1" sz="1250">
                <a:solidFill>
                  <a:schemeClr val="dk1"/>
                </a:solidFill>
                <a:latin typeface="Lato"/>
                <a:ea typeface="Lato"/>
                <a:cs typeface="Lato"/>
                <a:sym typeface="Lato"/>
              </a:endParaRPr>
            </a:p>
            <a:p>
              <a:pPr indent="-304800" lvl="0" marL="457200" rtl="0" algn="l">
                <a:spcBef>
                  <a:spcPts val="0"/>
                </a:spcBef>
                <a:spcAft>
                  <a:spcPts val="0"/>
                </a:spcAft>
                <a:buClr>
                  <a:schemeClr val="dk1"/>
                </a:buClr>
                <a:buSzPts val="1200"/>
                <a:buFont typeface="Lato"/>
                <a:buChar char="●"/>
              </a:pPr>
              <a:r>
                <a:rPr b="1" lang="en" sz="1250">
                  <a:solidFill>
                    <a:schemeClr val="dk1"/>
                  </a:solidFill>
                  <a:latin typeface="Lato"/>
                  <a:ea typeface="Lato"/>
                  <a:cs typeface="Lato"/>
                  <a:sym typeface="Lato"/>
                </a:rPr>
                <a:t> blue-yellow teeth</a:t>
              </a:r>
              <a:endParaRPr b="1" sz="1250">
                <a:solidFill>
                  <a:schemeClr val="dk1"/>
                </a:solidFill>
                <a:latin typeface="Lato"/>
                <a:ea typeface="Lato"/>
                <a:cs typeface="Lato"/>
                <a:sym typeface="Lato"/>
              </a:endParaRPr>
            </a:p>
            <a:p>
              <a:pPr indent="0" lvl="0" marL="457200" rtl="0" algn="l">
                <a:lnSpc>
                  <a:spcPct val="115000"/>
                </a:lnSpc>
                <a:spcBef>
                  <a:spcPts val="0"/>
                </a:spcBef>
                <a:spcAft>
                  <a:spcPts val="0"/>
                </a:spcAft>
                <a:buNone/>
              </a:pPr>
              <a:r>
                <a:t/>
              </a:r>
              <a:endParaRPr sz="800">
                <a:solidFill>
                  <a:srgbClr val="3D3D3D"/>
                </a:solidFill>
                <a:latin typeface="Roboto"/>
                <a:ea typeface="Roboto"/>
                <a:cs typeface="Roboto"/>
                <a:sym typeface="Roboto"/>
              </a:endParaRPr>
            </a:p>
          </p:txBody>
        </p:sp>
      </p:grpSp>
      <p:grpSp>
        <p:nvGrpSpPr>
          <p:cNvPr id="293" name="Google Shape;293;p36"/>
          <p:cNvGrpSpPr/>
          <p:nvPr/>
        </p:nvGrpSpPr>
        <p:grpSpPr>
          <a:xfrm>
            <a:off x="503220" y="2931745"/>
            <a:ext cx="7704257" cy="1054622"/>
            <a:chOff x="1593000" y="2322568"/>
            <a:chExt cx="5957975" cy="693602"/>
          </a:xfrm>
        </p:grpSpPr>
        <p:sp>
          <p:nvSpPr>
            <p:cNvPr id="294" name="Google Shape;294;p36"/>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6"/>
            <p:cNvSpPr/>
            <p:nvPr/>
          </p:nvSpPr>
          <p:spPr>
            <a:xfrm flipH="1">
              <a:off x="2283025" y="2322575"/>
              <a:ext cx="1844400" cy="642600"/>
            </a:xfrm>
            <a:prstGeom prst="rect">
              <a:avLst/>
            </a:pr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36"/>
            <p:cNvSpPr/>
            <p:nvPr/>
          </p:nvSpPr>
          <p:spPr>
            <a:xfrm rot="-5400000">
              <a:off x="3501574" y="1934671"/>
              <a:ext cx="643356" cy="1419149"/>
            </a:xfrm>
            <a:prstGeom prst="flowChartOffpageConnector">
              <a:avLst/>
            </a:pr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36"/>
            <p:cNvSpPr/>
            <p:nvPr/>
          </p:nvSpPr>
          <p:spPr>
            <a:xfrm>
              <a:off x="2342625" y="2399951"/>
              <a:ext cx="1940700" cy="495900"/>
            </a:xfrm>
            <a:prstGeom prst="rect">
              <a:avLst/>
            </a:prstGeom>
            <a:noFill/>
            <a:ln>
              <a:noFill/>
            </a:ln>
          </p:spPr>
          <p:txBody>
            <a:bodyPr anchorCtr="0" anchor="ctr" bIns="91425" lIns="91425" spcFirstLastPara="1" rIns="91425" wrap="square" tIns="91425">
              <a:noAutofit/>
            </a:bodyPr>
            <a:lstStyle/>
            <a:p>
              <a:pPr indent="0" lvl="0" marL="457200" rtl="0" algn="l">
                <a:spcBef>
                  <a:spcPts val="0"/>
                </a:spcBef>
                <a:spcAft>
                  <a:spcPts val="0"/>
                </a:spcAft>
                <a:buNone/>
              </a:pPr>
              <a:r>
                <a:rPr b="1" lang="en" sz="2600">
                  <a:solidFill>
                    <a:schemeClr val="lt1"/>
                  </a:solidFill>
                  <a:latin typeface="Fjalla One"/>
                  <a:ea typeface="Fjalla One"/>
                  <a:cs typeface="Fjalla One"/>
                  <a:sym typeface="Fjalla One"/>
                </a:rPr>
                <a:t>    </a:t>
              </a:r>
              <a:r>
                <a:rPr b="1" lang="en" sz="2600">
                  <a:solidFill>
                    <a:schemeClr val="lt1"/>
                  </a:solidFill>
                  <a:latin typeface="Fjalla One"/>
                  <a:ea typeface="Fjalla One"/>
                  <a:cs typeface="Fjalla One"/>
                  <a:sym typeface="Fjalla One"/>
                </a:rPr>
                <a:t>Ear</a:t>
              </a:r>
              <a:endParaRPr b="1" sz="2600">
                <a:solidFill>
                  <a:schemeClr val="lt1"/>
                </a:solidFill>
                <a:latin typeface="Fjalla One"/>
                <a:ea typeface="Fjalla One"/>
                <a:cs typeface="Fjalla One"/>
                <a:sym typeface="Fjalla One"/>
              </a:endParaRPr>
            </a:p>
          </p:txBody>
        </p:sp>
        <p:sp>
          <p:nvSpPr>
            <p:cNvPr id="298" name="Google Shape;298;p36"/>
            <p:cNvSpPr/>
            <p:nvPr/>
          </p:nvSpPr>
          <p:spPr>
            <a:xfrm>
              <a:off x="1593000" y="2322568"/>
              <a:ext cx="690000" cy="642300"/>
            </a:xfrm>
            <a:prstGeom prst="rect">
              <a:avLst/>
            </a:prstGeom>
            <a:solidFill>
              <a:srgbClr val="414141"/>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6"/>
            <p:cNvSpPr/>
            <p:nvPr/>
          </p:nvSpPr>
          <p:spPr>
            <a:xfrm>
              <a:off x="1593000" y="2322575"/>
              <a:ext cx="690000" cy="642600"/>
            </a:xfrm>
            <a:prstGeom prst="rect">
              <a:avLst/>
            </a:prstGeom>
            <a:solidFill>
              <a:srgbClr val="46464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FFFFFF"/>
                  </a:solidFill>
                  <a:latin typeface="Roboto Thin"/>
                  <a:ea typeface="Roboto Thin"/>
                  <a:cs typeface="Roboto Thin"/>
                  <a:sym typeface="Roboto Thin"/>
                </a:rPr>
                <a:t>03</a:t>
              </a:r>
              <a:endParaRPr sz="2600">
                <a:solidFill>
                  <a:srgbClr val="FFFFFF"/>
                </a:solidFill>
                <a:latin typeface="Roboto Thin"/>
                <a:ea typeface="Roboto Thin"/>
                <a:cs typeface="Roboto Thin"/>
                <a:sym typeface="Roboto Thin"/>
              </a:endParaRPr>
            </a:p>
          </p:txBody>
        </p:sp>
        <p:sp>
          <p:nvSpPr>
            <p:cNvPr id="300" name="Google Shape;300;p36"/>
            <p:cNvSpPr/>
            <p:nvPr/>
          </p:nvSpPr>
          <p:spPr>
            <a:xfrm>
              <a:off x="4152146" y="2373870"/>
              <a:ext cx="3288300" cy="642300"/>
            </a:xfrm>
            <a:prstGeom prst="rect">
              <a:avLst/>
            </a:prstGeom>
            <a:noFill/>
            <a:ln>
              <a:noFill/>
            </a:ln>
          </p:spPr>
          <p:txBody>
            <a:bodyPr anchorCtr="0" anchor="ctr" bIns="91425" lIns="91425" spcFirstLastPara="1" rIns="91425" wrap="square" tIns="91425">
              <a:noAutofit/>
            </a:bodyPr>
            <a:lstStyle/>
            <a:p>
              <a:pPr indent="0" lvl="0" marL="457200" rtl="0" algn="l">
                <a:spcBef>
                  <a:spcPts val="0"/>
                </a:spcBef>
                <a:spcAft>
                  <a:spcPts val="0"/>
                </a:spcAft>
                <a:buNone/>
              </a:pPr>
              <a:r>
                <a:rPr b="1" lang="en" sz="1500">
                  <a:solidFill>
                    <a:schemeClr val="dk1"/>
                  </a:solidFill>
                  <a:latin typeface="Lato"/>
                  <a:ea typeface="Lato"/>
                  <a:cs typeface="Lato"/>
                  <a:sym typeface="Lato"/>
                </a:rPr>
                <a:t> Hearing loss : Due to it affecting bones in middle ear (hearing loss</a:t>
              </a:r>
              <a:endParaRPr sz="1500">
                <a:solidFill>
                  <a:srgbClr val="3D3D3D"/>
                </a:solidFill>
                <a:latin typeface="Roboto"/>
                <a:ea typeface="Roboto"/>
                <a:cs typeface="Roboto"/>
                <a:sym typeface="Roboto"/>
              </a:endParaRPr>
            </a:p>
          </p:txBody>
        </p:sp>
      </p:grpSp>
      <p:grpSp>
        <p:nvGrpSpPr>
          <p:cNvPr id="301" name="Google Shape;301;p36"/>
          <p:cNvGrpSpPr/>
          <p:nvPr/>
        </p:nvGrpSpPr>
        <p:grpSpPr>
          <a:xfrm>
            <a:off x="503220" y="1861592"/>
            <a:ext cx="7704257" cy="1052844"/>
            <a:chOff x="1593000" y="2273635"/>
            <a:chExt cx="5957975" cy="692433"/>
          </a:xfrm>
        </p:grpSpPr>
        <p:sp>
          <p:nvSpPr>
            <p:cNvPr id="302" name="Google Shape;302;p36"/>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36"/>
            <p:cNvSpPr/>
            <p:nvPr/>
          </p:nvSpPr>
          <p:spPr>
            <a:xfrm flipH="1">
              <a:off x="2283025" y="2322575"/>
              <a:ext cx="1844400" cy="642600"/>
            </a:xfrm>
            <a:prstGeom prst="rect">
              <a:avLst/>
            </a:pr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36"/>
            <p:cNvSpPr/>
            <p:nvPr/>
          </p:nvSpPr>
          <p:spPr>
            <a:xfrm rot="-5400000">
              <a:off x="3501574" y="1934671"/>
              <a:ext cx="643356" cy="1419149"/>
            </a:xfrm>
            <a:prstGeom prst="flowChartOffpageConnector">
              <a:avLst/>
            </a:pr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36"/>
            <p:cNvSpPr/>
            <p:nvPr/>
          </p:nvSpPr>
          <p:spPr>
            <a:xfrm>
              <a:off x="2165841" y="2399951"/>
              <a:ext cx="1940700" cy="495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600">
                  <a:solidFill>
                    <a:schemeClr val="lt1"/>
                  </a:solidFill>
                  <a:latin typeface="Fjalla One"/>
                  <a:ea typeface="Fjalla One"/>
                  <a:cs typeface="Fjalla One"/>
                  <a:sym typeface="Fjalla One"/>
                </a:rPr>
                <a:t>Eye </a:t>
              </a:r>
              <a:endParaRPr sz="2600">
                <a:solidFill>
                  <a:schemeClr val="lt1"/>
                </a:solidFill>
                <a:latin typeface="Fjalla One"/>
                <a:ea typeface="Fjalla One"/>
                <a:cs typeface="Fjalla One"/>
                <a:sym typeface="Fjalla One"/>
              </a:endParaRPr>
            </a:p>
          </p:txBody>
        </p:sp>
        <p:sp>
          <p:nvSpPr>
            <p:cNvPr id="306" name="Google Shape;306;p36"/>
            <p:cNvSpPr/>
            <p:nvPr/>
          </p:nvSpPr>
          <p:spPr>
            <a:xfrm>
              <a:off x="1593000" y="2322568"/>
              <a:ext cx="690000" cy="642300"/>
            </a:xfrm>
            <a:prstGeom prst="rect">
              <a:avLst/>
            </a:prstGeom>
            <a:solidFill>
              <a:srgbClr val="414141"/>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36"/>
            <p:cNvSpPr/>
            <p:nvPr/>
          </p:nvSpPr>
          <p:spPr>
            <a:xfrm>
              <a:off x="1593000" y="2322575"/>
              <a:ext cx="690000" cy="642600"/>
            </a:xfrm>
            <a:prstGeom prst="rect">
              <a:avLst/>
            </a:prstGeom>
            <a:solidFill>
              <a:srgbClr val="46464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FFFFFF"/>
                  </a:solidFill>
                  <a:latin typeface="Roboto Thin"/>
                  <a:ea typeface="Roboto Thin"/>
                  <a:cs typeface="Roboto Thin"/>
                  <a:sym typeface="Roboto Thin"/>
                </a:rPr>
                <a:t>02</a:t>
              </a:r>
              <a:endParaRPr sz="2600">
                <a:solidFill>
                  <a:srgbClr val="FFFFFF"/>
                </a:solidFill>
                <a:latin typeface="Roboto Thin"/>
                <a:ea typeface="Roboto Thin"/>
                <a:cs typeface="Roboto Thin"/>
                <a:sym typeface="Roboto Thin"/>
              </a:endParaRPr>
            </a:p>
          </p:txBody>
        </p:sp>
        <p:sp>
          <p:nvSpPr>
            <p:cNvPr id="308" name="Google Shape;308;p36"/>
            <p:cNvSpPr/>
            <p:nvPr/>
          </p:nvSpPr>
          <p:spPr>
            <a:xfrm>
              <a:off x="4093209" y="2273635"/>
              <a:ext cx="2971200" cy="642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800">
                <a:solidFill>
                  <a:srgbClr val="3D3D3D"/>
                </a:solidFill>
                <a:latin typeface="Roboto"/>
                <a:ea typeface="Roboto"/>
                <a:cs typeface="Roboto"/>
                <a:sym typeface="Roboto"/>
              </a:endParaRPr>
            </a:p>
            <a:p>
              <a:pPr indent="0" lvl="0" marL="457200" rtl="0" algn="l">
                <a:spcBef>
                  <a:spcPts val="0"/>
                </a:spcBef>
                <a:spcAft>
                  <a:spcPts val="0"/>
                </a:spcAft>
                <a:buNone/>
              </a:pPr>
              <a:r>
                <a:rPr b="1" lang="en" sz="1450">
                  <a:solidFill>
                    <a:schemeClr val="dk1"/>
                  </a:solidFill>
                  <a:latin typeface="Lato"/>
                  <a:ea typeface="Lato"/>
                  <a:cs typeface="Lato"/>
                  <a:sym typeface="Lato"/>
                </a:rPr>
                <a:t> Blue sclerae (translucent sclera )</a:t>
              </a:r>
              <a:endParaRPr sz="1000">
                <a:solidFill>
                  <a:srgbClr val="3D3D3D"/>
                </a:solidFill>
                <a:latin typeface="Roboto"/>
                <a:ea typeface="Roboto"/>
                <a:cs typeface="Roboto"/>
                <a:sym typeface="Roboto"/>
              </a:endParaRPr>
            </a:p>
          </p:txBody>
        </p:sp>
      </p:grpSp>
      <p:grpSp>
        <p:nvGrpSpPr>
          <p:cNvPr id="309" name="Google Shape;309;p36"/>
          <p:cNvGrpSpPr/>
          <p:nvPr/>
        </p:nvGrpSpPr>
        <p:grpSpPr>
          <a:xfrm>
            <a:off x="503220" y="940297"/>
            <a:ext cx="7704257" cy="978442"/>
            <a:chOff x="1593000" y="2322568"/>
            <a:chExt cx="5957975" cy="643500"/>
          </a:xfrm>
        </p:grpSpPr>
        <p:sp>
          <p:nvSpPr>
            <p:cNvPr id="310" name="Google Shape;310;p36"/>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36"/>
            <p:cNvSpPr/>
            <p:nvPr/>
          </p:nvSpPr>
          <p:spPr>
            <a:xfrm flipH="1">
              <a:off x="2283025" y="2322575"/>
              <a:ext cx="1844400" cy="642600"/>
            </a:xfrm>
            <a:prstGeom prst="rect">
              <a:avLst/>
            </a:pr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36"/>
            <p:cNvSpPr/>
            <p:nvPr/>
          </p:nvSpPr>
          <p:spPr>
            <a:xfrm rot="-5400000">
              <a:off x="3501574" y="1934671"/>
              <a:ext cx="643356" cy="1419149"/>
            </a:xfrm>
            <a:prstGeom prst="flowChartOffpageConnector">
              <a:avLst/>
            </a:pr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36"/>
            <p:cNvSpPr/>
            <p:nvPr/>
          </p:nvSpPr>
          <p:spPr>
            <a:xfrm>
              <a:off x="2342625" y="2399951"/>
              <a:ext cx="1940700" cy="495900"/>
            </a:xfrm>
            <a:prstGeom prst="rect">
              <a:avLst/>
            </a:prstGeom>
            <a:noFill/>
            <a:ln>
              <a:noFill/>
            </a:ln>
          </p:spPr>
          <p:txBody>
            <a:bodyPr anchorCtr="0" anchor="ctr" bIns="91425" lIns="91425" spcFirstLastPara="1" rIns="91425" wrap="square" tIns="91425">
              <a:noAutofit/>
            </a:bodyPr>
            <a:lstStyle/>
            <a:p>
              <a:pPr indent="0" lvl="0" marL="457200" rtl="0" algn="l">
                <a:spcBef>
                  <a:spcPts val="0"/>
                </a:spcBef>
                <a:spcAft>
                  <a:spcPts val="0"/>
                </a:spcAft>
                <a:buNone/>
              </a:pPr>
              <a:r>
                <a:rPr b="1" lang="en" sz="2900">
                  <a:solidFill>
                    <a:schemeClr val="lt1"/>
                  </a:solidFill>
                  <a:latin typeface="Fjalla One"/>
                  <a:ea typeface="Fjalla One"/>
                  <a:cs typeface="Fjalla One"/>
                  <a:sym typeface="Fjalla One"/>
                </a:rPr>
                <a:t>Bones </a:t>
              </a:r>
              <a:endParaRPr b="1" sz="2900">
                <a:solidFill>
                  <a:schemeClr val="lt1"/>
                </a:solidFill>
                <a:latin typeface="Fjalla One"/>
                <a:ea typeface="Fjalla One"/>
                <a:cs typeface="Fjalla One"/>
                <a:sym typeface="Fjalla One"/>
              </a:endParaRPr>
            </a:p>
          </p:txBody>
        </p:sp>
        <p:sp>
          <p:nvSpPr>
            <p:cNvPr id="314" name="Google Shape;314;p36"/>
            <p:cNvSpPr/>
            <p:nvPr/>
          </p:nvSpPr>
          <p:spPr>
            <a:xfrm>
              <a:off x="1593000" y="2322568"/>
              <a:ext cx="690000" cy="642300"/>
            </a:xfrm>
            <a:prstGeom prst="rect">
              <a:avLst/>
            </a:prstGeom>
            <a:solidFill>
              <a:srgbClr val="414141"/>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36"/>
            <p:cNvSpPr/>
            <p:nvPr/>
          </p:nvSpPr>
          <p:spPr>
            <a:xfrm>
              <a:off x="1593000" y="2322575"/>
              <a:ext cx="690000" cy="642600"/>
            </a:xfrm>
            <a:prstGeom prst="rect">
              <a:avLst/>
            </a:prstGeom>
            <a:solidFill>
              <a:srgbClr val="46464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FFFFFF"/>
                  </a:solidFill>
                  <a:latin typeface="Roboto Thin"/>
                  <a:ea typeface="Roboto Thin"/>
                  <a:cs typeface="Roboto Thin"/>
                  <a:sym typeface="Roboto Thin"/>
                </a:rPr>
                <a:t>01</a:t>
              </a:r>
              <a:endParaRPr sz="2600">
                <a:solidFill>
                  <a:srgbClr val="FFFFFF"/>
                </a:solidFill>
                <a:latin typeface="Roboto Thin"/>
                <a:ea typeface="Roboto Thin"/>
                <a:cs typeface="Roboto Thin"/>
                <a:sym typeface="Roboto Thin"/>
              </a:endParaRPr>
            </a:p>
          </p:txBody>
        </p:sp>
        <p:sp>
          <p:nvSpPr>
            <p:cNvPr id="316" name="Google Shape;316;p36"/>
            <p:cNvSpPr/>
            <p:nvPr/>
          </p:nvSpPr>
          <p:spPr>
            <a:xfrm>
              <a:off x="4387850" y="2323750"/>
              <a:ext cx="2971200" cy="642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800">
                <a:solidFill>
                  <a:srgbClr val="3D3D3D"/>
                </a:solidFill>
                <a:latin typeface="Roboto"/>
                <a:ea typeface="Roboto"/>
                <a:cs typeface="Roboto"/>
                <a:sym typeface="Roboto"/>
              </a:endParaRPr>
            </a:p>
          </p:txBody>
        </p:sp>
      </p:grpSp>
      <p:sp>
        <p:nvSpPr>
          <p:cNvPr id="317" name="Google Shape;317;p36"/>
          <p:cNvSpPr txBox="1"/>
          <p:nvPr/>
        </p:nvSpPr>
        <p:spPr>
          <a:xfrm>
            <a:off x="4275575" y="1168900"/>
            <a:ext cx="3312600" cy="4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450">
                <a:solidFill>
                  <a:schemeClr val="dk1"/>
                </a:solidFill>
                <a:latin typeface="Lato"/>
                <a:ea typeface="Lato"/>
                <a:cs typeface="Lato"/>
                <a:sym typeface="Lato"/>
              </a:rPr>
              <a:t> Become</a:t>
            </a:r>
            <a:r>
              <a:rPr b="1" lang="en" sz="1450">
                <a:solidFill>
                  <a:schemeClr val="dk1"/>
                </a:solidFill>
                <a:latin typeface="Lato"/>
                <a:ea typeface="Lato"/>
                <a:cs typeface="Lato"/>
                <a:sym typeface="Lato"/>
              </a:rPr>
              <a:t> fragile bones (easy fracture)</a:t>
            </a:r>
            <a:endParaRPr sz="1500">
              <a:latin typeface="Lato"/>
              <a:ea typeface="Lato"/>
              <a:cs typeface="Lato"/>
              <a:sym typeface="Lato"/>
            </a:endParaRPr>
          </a:p>
        </p:txBody>
      </p:sp>
      <p:sp>
        <p:nvSpPr>
          <p:cNvPr id="318" name="Google Shape;318;p36"/>
          <p:cNvSpPr txBox="1"/>
          <p:nvPr/>
        </p:nvSpPr>
        <p:spPr>
          <a:xfrm>
            <a:off x="4414076" y="1554500"/>
            <a:ext cx="28668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solidFill>
                  <a:srgbClr val="38761D"/>
                </a:solidFill>
                <a:latin typeface="Lato"/>
                <a:ea typeface="Lato"/>
                <a:cs typeface="Lato"/>
                <a:sym typeface="Lato"/>
              </a:rPr>
              <a:t>Check for the disease before concluding its child abuse </a:t>
            </a:r>
            <a:endParaRPr sz="900">
              <a:solidFill>
                <a:srgbClr val="38761D"/>
              </a:solidFill>
              <a:latin typeface="Lato"/>
              <a:ea typeface="Lato"/>
              <a:cs typeface="Lato"/>
              <a:sym typeface="Lato"/>
            </a:endParaRPr>
          </a:p>
        </p:txBody>
      </p:sp>
      <p:sp>
        <p:nvSpPr>
          <p:cNvPr id="319" name="Google Shape;319;p36"/>
          <p:cNvSpPr txBox="1"/>
          <p:nvPr/>
        </p:nvSpPr>
        <p:spPr>
          <a:xfrm>
            <a:off x="4397750" y="1136175"/>
            <a:ext cx="2654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450">
              <a:solidFill>
                <a:schemeClr val="dk1"/>
              </a:solidFill>
              <a:latin typeface="Lato"/>
              <a:ea typeface="Lato"/>
              <a:cs typeface="Lato"/>
              <a:sym typeface="Lato"/>
            </a:endParaRPr>
          </a:p>
          <a:p>
            <a:pPr indent="0" lvl="0" marL="0" rtl="0" algn="l">
              <a:spcBef>
                <a:spcPts val="0"/>
              </a:spcBef>
              <a:spcAft>
                <a:spcPts val="0"/>
              </a:spcAft>
              <a:buNone/>
            </a:pPr>
            <a:r>
              <a:rPr b="1" lang="en" sz="950">
                <a:solidFill>
                  <a:schemeClr val="dk1"/>
                </a:solidFill>
                <a:latin typeface="Lato"/>
                <a:ea typeface="Lato"/>
                <a:cs typeface="Lato"/>
                <a:sym typeface="Lato"/>
              </a:rPr>
              <a:t> ( some doctores suspect a child abuse )  </a:t>
            </a:r>
            <a:r>
              <a:rPr b="1" lang="en" sz="1350">
                <a:solidFill>
                  <a:schemeClr val="dk1"/>
                </a:solidFill>
                <a:latin typeface="Lato"/>
                <a:ea typeface="Lato"/>
                <a:cs typeface="Lato"/>
                <a:sym typeface="Lato"/>
              </a:rPr>
              <a:t>    </a:t>
            </a:r>
            <a:endParaRPr sz="1500">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p:txBody>
      </p:sp>
      <p:pic>
        <p:nvPicPr>
          <p:cNvPr descr="http://upload.wikimedia.org/wikipedia/commons/thumb/c/ca/XrayOITypeV-Audult.jpg/200px-XrayOITypeV-Audult.jpg" id="320" name="Google Shape;320;p36"/>
          <p:cNvPicPr preferRelativeResize="0"/>
          <p:nvPr/>
        </p:nvPicPr>
        <p:blipFill rotWithShape="1">
          <a:blip r:embed="rId3">
            <a:alphaModFix/>
          </a:blip>
          <a:srcRect b="0" l="0" r="0" t="0"/>
          <a:stretch/>
        </p:blipFill>
        <p:spPr>
          <a:xfrm>
            <a:off x="7440650" y="940300"/>
            <a:ext cx="749675" cy="952450"/>
          </a:xfrm>
          <a:prstGeom prst="rect">
            <a:avLst/>
          </a:prstGeom>
          <a:noFill/>
          <a:ln>
            <a:noFill/>
          </a:ln>
        </p:spPr>
      </p:pic>
      <p:sp>
        <p:nvSpPr>
          <p:cNvPr id="321" name="Google Shape;321;p36"/>
          <p:cNvSpPr txBox="1"/>
          <p:nvPr/>
        </p:nvSpPr>
        <p:spPr>
          <a:xfrm>
            <a:off x="4419600" y="2438400"/>
            <a:ext cx="34962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50">
                <a:solidFill>
                  <a:srgbClr val="9E9E9E"/>
                </a:solidFill>
                <a:latin typeface="Lato"/>
                <a:ea typeface="Lato"/>
                <a:cs typeface="Lato"/>
                <a:sym typeface="Lato"/>
              </a:rPr>
              <a:t> Caused by decreased collagen content </a:t>
            </a:r>
            <a:endParaRPr b="1" sz="1050">
              <a:solidFill>
                <a:srgbClr val="9E9E9E"/>
              </a:solidFill>
              <a:latin typeface="Lato"/>
              <a:ea typeface="Lato"/>
              <a:cs typeface="Lato"/>
              <a:sym typeface="Lato"/>
            </a:endParaRPr>
          </a:p>
          <a:p>
            <a:pPr indent="0" lvl="0" marL="0" rtl="0" algn="l">
              <a:spcBef>
                <a:spcPts val="0"/>
              </a:spcBef>
              <a:spcAft>
                <a:spcPts val="0"/>
              </a:spcAft>
              <a:buNone/>
            </a:pPr>
            <a:r>
              <a:t/>
            </a:r>
            <a:endParaRPr b="1" sz="1050">
              <a:solidFill>
                <a:schemeClr val="dk1"/>
              </a:solidFill>
              <a:latin typeface="Lato"/>
              <a:ea typeface="Lato"/>
              <a:cs typeface="Lato"/>
              <a:sym typeface="Lato"/>
            </a:endParaRPr>
          </a:p>
        </p:txBody>
      </p:sp>
      <p:pic>
        <p:nvPicPr>
          <p:cNvPr descr="http://upload.wikimedia.org/wikipedia/commons/2/21/Characteristically_blue_sclerae_of_patient_with_osteogenesis_imperfecta.jpg" id="322" name="Google Shape;322;p36"/>
          <p:cNvPicPr preferRelativeResize="0"/>
          <p:nvPr/>
        </p:nvPicPr>
        <p:blipFill rotWithShape="1">
          <a:blip r:embed="rId4">
            <a:alphaModFix/>
          </a:blip>
          <a:srcRect b="-5070" l="0" r="0" t="5070"/>
          <a:stretch/>
        </p:blipFill>
        <p:spPr>
          <a:xfrm>
            <a:off x="7031725" y="1995750"/>
            <a:ext cx="1161476" cy="831000"/>
          </a:xfrm>
          <a:prstGeom prst="rect">
            <a:avLst/>
          </a:prstGeom>
          <a:noFill/>
          <a:ln>
            <a:noFill/>
          </a:ln>
        </p:spPr>
      </p:pic>
      <p:sp>
        <p:nvSpPr>
          <p:cNvPr id="323" name="Google Shape;323;p36"/>
          <p:cNvSpPr txBox="1"/>
          <p:nvPr/>
        </p:nvSpPr>
        <p:spPr>
          <a:xfrm>
            <a:off x="5359875" y="4005050"/>
            <a:ext cx="1974000" cy="969600"/>
          </a:xfrm>
          <a:prstGeom prst="rect">
            <a:avLst/>
          </a:prstGeom>
          <a:noFill/>
          <a:ln>
            <a:noFill/>
          </a:ln>
        </p:spPr>
        <p:txBody>
          <a:bodyPr anchorCtr="0" anchor="t" bIns="91425" lIns="91425" spcFirstLastPara="1" rIns="91425" wrap="square" tIns="91425">
            <a:spAutoFit/>
          </a:bodyPr>
          <a:lstStyle/>
          <a:p>
            <a:pPr indent="0" lvl="0" marL="457200" rtl="0" algn="ctr">
              <a:spcBef>
                <a:spcPts val="0"/>
              </a:spcBef>
              <a:spcAft>
                <a:spcPts val="0"/>
              </a:spcAft>
              <a:buNone/>
            </a:pPr>
            <a:r>
              <a:rPr b="1" lang="en" sz="1650">
                <a:solidFill>
                  <a:schemeClr val="dk1"/>
                </a:solidFill>
                <a:latin typeface="Lato"/>
                <a:ea typeface="Lato"/>
                <a:cs typeface="Lato"/>
                <a:sym typeface="Lato"/>
              </a:rPr>
              <a:t>D</a:t>
            </a:r>
            <a:r>
              <a:rPr b="1" lang="en" sz="1650">
                <a:solidFill>
                  <a:schemeClr val="dk1"/>
                </a:solidFill>
                <a:latin typeface="Lato"/>
                <a:ea typeface="Lato"/>
                <a:cs typeface="Lato"/>
                <a:sym typeface="Lato"/>
              </a:rPr>
              <a:t>eficiency</a:t>
            </a:r>
            <a:endParaRPr b="1" sz="1650">
              <a:solidFill>
                <a:schemeClr val="dk1"/>
              </a:solidFill>
              <a:latin typeface="Lato"/>
              <a:ea typeface="Lato"/>
              <a:cs typeface="Lato"/>
              <a:sym typeface="Lato"/>
            </a:endParaRPr>
          </a:p>
          <a:p>
            <a:pPr indent="0" lvl="0" marL="457200" rtl="0" algn="ctr">
              <a:spcBef>
                <a:spcPts val="0"/>
              </a:spcBef>
              <a:spcAft>
                <a:spcPts val="0"/>
              </a:spcAft>
              <a:buNone/>
            </a:pPr>
            <a:r>
              <a:rPr b="1" lang="en" sz="1650">
                <a:solidFill>
                  <a:schemeClr val="dk1"/>
                </a:solidFill>
                <a:latin typeface="Lato"/>
                <a:ea typeface="Lato"/>
                <a:cs typeface="Lato"/>
                <a:sym typeface="Lato"/>
              </a:rPr>
              <a:t> in dentin</a:t>
            </a:r>
            <a:endParaRPr b="1" sz="1650">
              <a:solidFill>
                <a:schemeClr val="dk1"/>
              </a:solidFill>
              <a:latin typeface="Lato"/>
              <a:ea typeface="Lato"/>
              <a:cs typeface="Lato"/>
              <a:sym typeface="Lato"/>
            </a:endParaRPr>
          </a:p>
          <a:p>
            <a:pPr indent="0" lvl="0" marL="0" rtl="0" algn="l">
              <a:spcBef>
                <a:spcPts val="0"/>
              </a:spcBef>
              <a:spcAft>
                <a:spcPts val="0"/>
              </a:spcAft>
              <a:buNone/>
            </a:pPr>
            <a:r>
              <a:t/>
            </a:r>
            <a:endParaRPr sz="1800">
              <a:latin typeface="Lato"/>
              <a:ea typeface="Lato"/>
              <a:cs typeface="Lato"/>
              <a:sym typeface="Lato"/>
            </a:endParaRPr>
          </a:p>
        </p:txBody>
      </p:sp>
      <p:sp>
        <p:nvSpPr>
          <p:cNvPr id="324" name="Google Shape;324;p36"/>
          <p:cNvSpPr/>
          <p:nvPr/>
        </p:nvSpPr>
        <p:spPr>
          <a:xfrm>
            <a:off x="6044325" y="4053300"/>
            <a:ext cx="1161600" cy="572700"/>
          </a:xfrm>
          <a:prstGeom prst="rect">
            <a:avLst/>
          </a:prstGeom>
          <a:noFill/>
          <a:ln cap="flat" cmpd="sng" w="9525">
            <a:solidFill>
              <a:srgbClr val="3D3D3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http://jorthod.maneyjournals.org/content/30/4/291/F1/graphic-3.large.jpg" id="325" name="Google Shape;325;p36"/>
          <p:cNvPicPr preferRelativeResize="0"/>
          <p:nvPr/>
        </p:nvPicPr>
        <p:blipFill rotWithShape="1">
          <a:blip r:embed="rId5">
            <a:alphaModFix/>
          </a:blip>
          <a:srcRect b="0" l="0" r="0" t="0"/>
          <a:stretch/>
        </p:blipFill>
        <p:spPr>
          <a:xfrm>
            <a:off x="7232800" y="3966125"/>
            <a:ext cx="897749" cy="8309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37"/>
          <p:cNvSpPr txBox="1"/>
          <p:nvPr>
            <p:ph type="title"/>
          </p:nvPr>
        </p:nvSpPr>
        <p:spPr>
          <a:xfrm>
            <a:off x="217496" y="847109"/>
            <a:ext cx="8404200" cy="61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300"/>
              <a:t>Introduction</a:t>
            </a:r>
            <a:endParaRPr sz="2300"/>
          </a:p>
          <a:p>
            <a:pPr indent="0" lvl="0" marL="0" rtl="0" algn="l">
              <a:spcBef>
                <a:spcPts val="0"/>
              </a:spcBef>
              <a:spcAft>
                <a:spcPts val="0"/>
              </a:spcAft>
              <a:buNone/>
            </a:pPr>
            <a:r>
              <a:t/>
            </a:r>
            <a:endParaRPr sz="2300"/>
          </a:p>
        </p:txBody>
      </p:sp>
      <p:sp>
        <p:nvSpPr>
          <p:cNvPr id="331" name="Google Shape;331;p37"/>
          <p:cNvSpPr txBox="1"/>
          <p:nvPr>
            <p:ph idx="1" type="body"/>
          </p:nvPr>
        </p:nvSpPr>
        <p:spPr>
          <a:xfrm>
            <a:off x="146325" y="1472000"/>
            <a:ext cx="6431400" cy="1134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a:p>
            <a:pPr indent="-330200" lvl="0" marL="457200" rtl="0" algn="l">
              <a:spcBef>
                <a:spcPts val="0"/>
              </a:spcBef>
              <a:spcAft>
                <a:spcPts val="0"/>
              </a:spcAft>
              <a:buClr>
                <a:srgbClr val="000000"/>
              </a:buClr>
              <a:buSzPts val="1600"/>
              <a:buFont typeface="Arial"/>
              <a:buChar char="●"/>
            </a:pPr>
            <a:r>
              <a:rPr lang="en" sz="1600"/>
              <a:t>The most common skeletal dysplasia and a major cause of dwarfism</a:t>
            </a:r>
            <a:endParaRPr sz="1600"/>
          </a:p>
          <a:p>
            <a:pPr indent="-330200" lvl="0" marL="457200" rtl="0" algn="l">
              <a:spcBef>
                <a:spcPts val="0"/>
              </a:spcBef>
              <a:spcAft>
                <a:spcPts val="0"/>
              </a:spcAft>
              <a:buClr>
                <a:srgbClr val="000000"/>
              </a:buClr>
              <a:buSzPts val="1600"/>
              <a:buFont typeface="Arial"/>
              <a:buChar char="●"/>
            </a:pPr>
            <a:r>
              <a:rPr lang="en" sz="1600"/>
              <a:t>Autosomal dominant disorder resulting from retarded cartilage growth (but 90% arise from new mutation in the Paternal allele)</a:t>
            </a:r>
            <a:endParaRPr sz="1600"/>
          </a:p>
          <a:p>
            <a:pPr indent="0" lvl="0" marL="914400" rtl="0" algn="l">
              <a:lnSpc>
                <a:spcPct val="115000"/>
              </a:lnSpc>
              <a:spcBef>
                <a:spcPts val="0"/>
              </a:spcBef>
              <a:spcAft>
                <a:spcPts val="0"/>
              </a:spcAft>
              <a:buNone/>
            </a:pPr>
            <a:r>
              <a:rPr lang="en" sz="1600"/>
              <a:t> </a:t>
            </a:r>
            <a:endParaRPr sz="1600"/>
          </a:p>
          <a:p>
            <a:pPr indent="0" lvl="0" marL="0" rtl="0" algn="l">
              <a:lnSpc>
                <a:spcPct val="115000"/>
              </a:lnSpc>
              <a:spcBef>
                <a:spcPts val="0"/>
              </a:spcBef>
              <a:spcAft>
                <a:spcPts val="0"/>
              </a:spcAft>
              <a:buNone/>
            </a:pPr>
            <a:r>
              <a:t/>
            </a:r>
            <a:endParaRPr sz="1600"/>
          </a:p>
        </p:txBody>
      </p:sp>
      <p:pic>
        <p:nvPicPr>
          <p:cNvPr descr="Peter Dinklage: &amp;#39;Tyrion has a sense of humour – even in the worst of times&amp;#39;  | Game of Thrones | The Guardian" id="332" name="Google Shape;332;p37"/>
          <p:cNvPicPr preferRelativeResize="0"/>
          <p:nvPr/>
        </p:nvPicPr>
        <p:blipFill rotWithShape="1">
          <a:blip r:embed="rId3">
            <a:alphaModFix/>
          </a:blip>
          <a:srcRect b="0" l="0" r="0" t="0"/>
          <a:stretch/>
        </p:blipFill>
        <p:spPr>
          <a:xfrm>
            <a:off x="5630289" y="37075"/>
            <a:ext cx="2010585" cy="1206325"/>
          </a:xfrm>
          <a:prstGeom prst="rect">
            <a:avLst/>
          </a:prstGeom>
          <a:noFill/>
          <a:ln>
            <a:noFill/>
          </a:ln>
        </p:spPr>
      </p:pic>
      <p:sp>
        <p:nvSpPr>
          <p:cNvPr id="333" name="Google Shape;333;p37"/>
          <p:cNvSpPr txBox="1"/>
          <p:nvPr>
            <p:ph type="title"/>
          </p:nvPr>
        </p:nvSpPr>
        <p:spPr>
          <a:xfrm>
            <a:off x="140880" y="146892"/>
            <a:ext cx="5266200" cy="84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Achondroplasia </a:t>
            </a:r>
            <a:endParaRPr/>
          </a:p>
        </p:txBody>
      </p:sp>
      <p:sp>
        <p:nvSpPr>
          <p:cNvPr id="334" name="Google Shape;334;p37"/>
          <p:cNvSpPr txBox="1"/>
          <p:nvPr>
            <p:ph idx="1" type="body"/>
          </p:nvPr>
        </p:nvSpPr>
        <p:spPr>
          <a:xfrm>
            <a:off x="222525" y="2566875"/>
            <a:ext cx="8558700" cy="19695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2000" u="sng"/>
              <a:t> Caused by:</a:t>
            </a:r>
            <a:endParaRPr b="1" sz="2000" u="sng"/>
          </a:p>
          <a:p>
            <a:pPr indent="0" lvl="0" marL="0" rtl="0" algn="l">
              <a:lnSpc>
                <a:spcPct val="115000"/>
              </a:lnSpc>
              <a:spcBef>
                <a:spcPts val="0"/>
              </a:spcBef>
              <a:spcAft>
                <a:spcPts val="0"/>
              </a:spcAft>
              <a:buNone/>
            </a:pPr>
            <a:r>
              <a:rPr lang="en" sz="1700">
                <a:solidFill>
                  <a:srgbClr val="FF0000"/>
                </a:solidFill>
              </a:rPr>
              <a:t> Gain-of-function mutation of FGFR3</a:t>
            </a:r>
            <a:endParaRPr sz="1700">
              <a:solidFill>
                <a:srgbClr val="FF0000"/>
              </a:solidFill>
            </a:endParaRPr>
          </a:p>
          <a:p>
            <a:pPr indent="0" lvl="0" marL="0" rtl="0" algn="l">
              <a:lnSpc>
                <a:spcPct val="115000"/>
              </a:lnSpc>
              <a:spcBef>
                <a:spcPts val="0"/>
              </a:spcBef>
              <a:spcAft>
                <a:spcPts val="0"/>
              </a:spcAft>
              <a:buNone/>
            </a:pPr>
            <a:r>
              <a:rPr lang="en" sz="1700"/>
              <a:t>-A receptor with tyrosine kinase activity that transmits intracellular signals.</a:t>
            </a:r>
            <a:endParaRPr sz="1700"/>
          </a:p>
          <a:p>
            <a:pPr indent="0" lvl="0" marL="0" rtl="0" algn="l">
              <a:lnSpc>
                <a:spcPct val="115000"/>
              </a:lnSpc>
              <a:spcBef>
                <a:spcPts val="0"/>
              </a:spcBef>
              <a:spcAft>
                <a:spcPts val="0"/>
              </a:spcAft>
              <a:buNone/>
            </a:pPr>
            <a:r>
              <a:rPr lang="en" sz="1700"/>
              <a:t>-Signals transmitted by FGFR3 inhibit the proliferation and function of growth plate chondrocytes; consequently, the growth of normal epiphyseal plates is suppressed.</a:t>
            </a:r>
            <a:endParaRPr sz="1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3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CLINICAL MANIFESTATION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40" name="Google Shape;340;p38"/>
          <p:cNvSpPr txBox="1"/>
          <p:nvPr>
            <p:ph idx="1" type="body"/>
          </p:nvPr>
        </p:nvSpPr>
        <p:spPr>
          <a:xfrm>
            <a:off x="525000" y="1147475"/>
            <a:ext cx="7704000" cy="3387600"/>
          </a:xfrm>
          <a:prstGeom prst="rect">
            <a:avLst/>
          </a:prstGeom>
        </p:spPr>
        <p:txBody>
          <a:bodyPr anchorCtr="0" anchor="ctr" bIns="91425" lIns="91425" spcFirstLastPara="1" rIns="91425" wrap="square" tIns="91425">
            <a:noAutofit/>
          </a:bodyPr>
          <a:lstStyle/>
          <a:p>
            <a:pPr indent="-314325" lvl="0" marL="457200" rtl="0" algn="l">
              <a:lnSpc>
                <a:spcPct val="115000"/>
              </a:lnSpc>
              <a:spcBef>
                <a:spcPts val="0"/>
              </a:spcBef>
              <a:spcAft>
                <a:spcPts val="0"/>
              </a:spcAft>
              <a:buSzPts val="1350"/>
              <a:buChar char="●"/>
            </a:pPr>
            <a:r>
              <a:rPr lang="en" sz="1350"/>
              <a:t>It is characterized by failure of cartilage cell proliferation at the epiphyseal plates of the long bones, resulting in failure of longitudinal bone growth and subsequent short limbs. </a:t>
            </a:r>
            <a:endParaRPr sz="1350"/>
          </a:p>
          <a:p>
            <a:pPr indent="0" lvl="0" marL="0" rtl="0" algn="l">
              <a:lnSpc>
                <a:spcPct val="115000"/>
              </a:lnSpc>
              <a:spcBef>
                <a:spcPts val="0"/>
              </a:spcBef>
              <a:spcAft>
                <a:spcPts val="0"/>
              </a:spcAft>
              <a:buNone/>
            </a:pPr>
            <a:r>
              <a:t/>
            </a:r>
            <a:endParaRPr sz="1350"/>
          </a:p>
          <a:p>
            <a:pPr indent="-314325" lvl="0" marL="457200" rtl="0" algn="l">
              <a:lnSpc>
                <a:spcPct val="115000"/>
              </a:lnSpc>
              <a:spcBef>
                <a:spcPts val="0"/>
              </a:spcBef>
              <a:spcAft>
                <a:spcPts val="0"/>
              </a:spcAft>
              <a:buSzPts val="1350"/>
              <a:buChar char="●"/>
            </a:pPr>
            <a:r>
              <a:rPr lang="en" sz="1350"/>
              <a:t>Membranous ossification is not affected, so that the skull, facial bones, and axial skeleton develop normally. </a:t>
            </a:r>
            <a:endParaRPr sz="1350"/>
          </a:p>
          <a:p>
            <a:pPr indent="0" lvl="0" marL="0" rtl="0" algn="l">
              <a:lnSpc>
                <a:spcPct val="115000"/>
              </a:lnSpc>
              <a:spcBef>
                <a:spcPts val="0"/>
              </a:spcBef>
              <a:spcAft>
                <a:spcPts val="0"/>
              </a:spcAft>
              <a:buNone/>
            </a:pPr>
            <a:r>
              <a:t/>
            </a:r>
            <a:endParaRPr sz="1350"/>
          </a:p>
          <a:p>
            <a:pPr indent="-314325" lvl="0" marL="457200" rtl="0" algn="l">
              <a:lnSpc>
                <a:spcPct val="115000"/>
              </a:lnSpc>
              <a:spcBef>
                <a:spcPts val="0"/>
              </a:spcBef>
              <a:spcAft>
                <a:spcPts val="0"/>
              </a:spcAft>
              <a:buClr>
                <a:srgbClr val="4A86E8"/>
              </a:buClr>
              <a:buSzPts val="1350"/>
              <a:buChar char="●"/>
            </a:pPr>
            <a:r>
              <a:rPr b="1" lang="en" sz="1350">
                <a:solidFill>
                  <a:srgbClr val="4A86E8"/>
                </a:solidFill>
              </a:rPr>
              <a:t>Thanatophoric dysplasia is the most common lethal form of dwarfism, affecting about 1 in every 20,000 live births.</a:t>
            </a:r>
            <a:endParaRPr b="1" sz="1350">
              <a:solidFill>
                <a:srgbClr val="4A86E8"/>
              </a:solidFill>
            </a:endParaRPr>
          </a:p>
          <a:p>
            <a:pPr indent="0" lvl="0" marL="457200" rtl="0" algn="l">
              <a:lnSpc>
                <a:spcPct val="115000"/>
              </a:lnSpc>
              <a:spcBef>
                <a:spcPts val="0"/>
              </a:spcBef>
              <a:spcAft>
                <a:spcPts val="0"/>
              </a:spcAft>
              <a:buNone/>
            </a:pPr>
            <a:r>
              <a:rPr lang="en" sz="1350">
                <a:solidFill>
                  <a:srgbClr val="4A86E8"/>
                </a:solidFill>
              </a:rPr>
              <a:t>-</a:t>
            </a:r>
            <a:r>
              <a:rPr lang="en" sz="1350">
                <a:solidFill>
                  <a:srgbClr val="4A86E8"/>
                </a:solidFill>
              </a:rPr>
              <a:t>Affected individuals have underdeveloped thoracic cavity leads to respiratory insufficiency, and thesE </a:t>
            </a:r>
            <a:r>
              <a:rPr lang="en" sz="1350">
                <a:solidFill>
                  <a:srgbClr val="4A86E8"/>
                </a:solidFill>
              </a:rPr>
              <a:t>individuals frequently die at birth or soon after. </a:t>
            </a:r>
            <a:endParaRPr sz="1350">
              <a:solidFill>
                <a:srgbClr val="4A86E8"/>
              </a:solidFill>
            </a:endParaRPr>
          </a:p>
          <a:p>
            <a:pPr indent="0" lvl="0" marL="0" rtl="0" algn="l">
              <a:lnSpc>
                <a:spcPct val="115000"/>
              </a:lnSpc>
              <a:spcBef>
                <a:spcPts val="0"/>
              </a:spcBef>
              <a:spcAft>
                <a:spcPts val="0"/>
              </a:spcAft>
              <a:buNone/>
            </a:pPr>
            <a:r>
              <a:rPr lang="en" sz="1350">
                <a:solidFill>
                  <a:srgbClr val="4A86E8"/>
                </a:solidFill>
              </a:rPr>
              <a:t> </a:t>
            </a:r>
            <a:endParaRPr sz="1350">
              <a:solidFill>
                <a:srgbClr val="4A86E8"/>
              </a:solidFill>
            </a:endParaRPr>
          </a:p>
          <a:p>
            <a:pPr indent="0" lvl="0" marL="0" rtl="0" algn="l">
              <a:lnSpc>
                <a:spcPct val="115000"/>
              </a:lnSpc>
              <a:spcBef>
                <a:spcPts val="0"/>
              </a:spcBef>
              <a:spcAft>
                <a:spcPts val="0"/>
              </a:spcAft>
              <a:buNone/>
            </a:pPr>
            <a:r>
              <a:rPr lang="en" sz="1350"/>
              <a:t> </a:t>
            </a:r>
            <a:endParaRPr sz="135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3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CLINICAL MANIFESTATION</a:t>
            </a:r>
            <a:endParaRPr/>
          </a:p>
          <a:p>
            <a:pPr indent="0" lvl="0" marL="0" rtl="0" algn="l">
              <a:spcBef>
                <a:spcPts val="0"/>
              </a:spcBef>
              <a:spcAft>
                <a:spcPts val="0"/>
              </a:spcAft>
              <a:buNone/>
            </a:pPr>
            <a:r>
              <a:t/>
            </a:r>
            <a:endParaRPr/>
          </a:p>
        </p:txBody>
      </p:sp>
      <p:sp>
        <p:nvSpPr>
          <p:cNvPr id="346" name="Google Shape;346;p39"/>
          <p:cNvSpPr txBox="1"/>
          <p:nvPr>
            <p:ph idx="1" type="body"/>
          </p:nvPr>
        </p:nvSpPr>
        <p:spPr>
          <a:xfrm>
            <a:off x="720000" y="1127388"/>
            <a:ext cx="41601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graphicFrame>
        <p:nvGraphicFramePr>
          <p:cNvPr id="347" name="Google Shape;347;p39"/>
          <p:cNvGraphicFramePr/>
          <p:nvPr/>
        </p:nvGraphicFramePr>
        <p:xfrm>
          <a:off x="720000" y="1574397"/>
          <a:ext cx="3000000" cy="3000000"/>
        </p:xfrm>
        <a:graphic>
          <a:graphicData uri="http://schemas.openxmlformats.org/drawingml/2006/table">
            <a:tbl>
              <a:tblPr>
                <a:noFill/>
                <a:tableStyleId>{8D31621C-46A2-4F19-A15A-DCF5BCE3CD00}</a:tableStyleId>
              </a:tblPr>
              <a:tblGrid>
                <a:gridCol w="1981600"/>
                <a:gridCol w="1981600"/>
              </a:tblGrid>
              <a:tr h="568700">
                <a:tc>
                  <a:txBody>
                    <a:bodyPr/>
                    <a:lstStyle/>
                    <a:p>
                      <a:pPr indent="0" lvl="0" marL="0" rtl="0" algn="l">
                        <a:spcBef>
                          <a:spcPts val="0"/>
                        </a:spcBef>
                        <a:spcAft>
                          <a:spcPts val="0"/>
                        </a:spcAft>
                        <a:buNone/>
                      </a:pPr>
                      <a:r>
                        <a:rPr b="1" lang="en">
                          <a:latin typeface="Lato"/>
                          <a:ea typeface="Lato"/>
                          <a:cs typeface="Lato"/>
                          <a:sym typeface="Lato"/>
                        </a:rPr>
                        <a:t>Affected</a:t>
                      </a:r>
                      <a:r>
                        <a:rPr b="1" lang="en">
                          <a:latin typeface="Lato"/>
                          <a:ea typeface="Lato"/>
                          <a:cs typeface="Lato"/>
                          <a:sym typeface="Lato"/>
                        </a:rPr>
                        <a:t> parts of the patient</a:t>
                      </a:r>
                      <a:endParaRPr b="1">
                        <a:latin typeface="Lato"/>
                        <a:ea typeface="Lato"/>
                        <a:cs typeface="Lato"/>
                        <a:sym typeface="La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7B7B7"/>
                    </a:solidFill>
                  </a:tcPr>
                </a:tc>
                <a:tc>
                  <a:txBody>
                    <a:bodyPr/>
                    <a:lstStyle/>
                    <a:p>
                      <a:pPr indent="0" lvl="0" marL="0" rtl="0" algn="l">
                        <a:spcBef>
                          <a:spcPts val="0"/>
                        </a:spcBef>
                        <a:spcAft>
                          <a:spcPts val="0"/>
                        </a:spcAft>
                        <a:buNone/>
                      </a:pPr>
                      <a:r>
                        <a:rPr b="1" lang="en">
                          <a:latin typeface="Lato"/>
                          <a:ea typeface="Lato"/>
                          <a:cs typeface="Lato"/>
                          <a:sym typeface="Lato"/>
                        </a:rPr>
                        <a:t>Normal part of the patient</a:t>
                      </a:r>
                      <a:endParaRPr b="1">
                        <a:latin typeface="Lato"/>
                        <a:ea typeface="Lato"/>
                        <a:cs typeface="Lato"/>
                        <a:sym typeface="La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7B7B7"/>
                    </a:solidFill>
                  </a:tcPr>
                </a:tc>
              </a:tr>
              <a:tr h="631575">
                <a:tc>
                  <a:txBody>
                    <a:bodyPr/>
                    <a:lstStyle/>
                    <a:p>
                      <a:pPr indent="0" lvl="0" marL="0" rtl="0" algn="l">
                        <a:spcBef>
                          <a:spcPts val="0"/>
                        </a:spcBef>
                        <a:spcAft>
                          <a:spcPts val="0"/>
                        </a:spcAft>
                        <a:buNone/>
                      </a:pPr>
                      <a:r>
                        <a:rPr lang="en">
                          <a:latin typeface="Lato"/>
                          <a:ea typeface="Lato"/>
                          <a:cs typeface="Lato"/>
                          <a:sym typeface="Lato"/>
                        </a:rPr>
                        <a:t>Shortened proximal extremities </a:t>
                      </a:r>
                      <a:endParaRPr>
                        <a:latin typeface="Lato"/>
                        <a:ea typeface="Lato"/>
                        <a:cs typeface="Lato"/>
                        <a:sym typeface="Lato"/>
                      </a:endParaRPr>
                    </a:p>
                  </a:txBody>
                  <a:tcPr marT="91425" marB="91425" marR="91425" marL="91425">
                    <a:lnT cap="flat" cmpd="sng" w="9525">
                      <a:solidFill>
                        <a:srgbClr val="000000"/>
                      </a:solidFill>
                      <a:prstDash val="solid"/>
                      <a:round/>
                      <a:headEnd len="sm" w="sm" type="none"/>
                      <a:tailEnd len="sm" w="sm" type="none"/>
                    </a:lnT>
                  </a:tcPr>
                </a:tc>
                <a:tc>
                  <a:txBody>
                    <a:bodyPr/>
                    <a:lstStyle/>
                    <a:p>
                      <a:pPr indent="0" lvl="0" marL="0" rtl="0" algn="l">
                        <a:spcBef>
                          <a:spcPts val="0"/>
                        </a:spcBef>
                        <a:spcAft>
                          <a:spcPts val="0"/>
                        </a:spcAft>
                        <a:buNone/>
                      </a:pPr>
                      <a:r>
                        <a:rPr lang="en">
                          <a:latin typeface="Lato"/>
                          <a:ea typeface="Lato"/>
                          <a:cs typeface="Lato"/>
                          <a:sym typeface="Lato"/>
                        </a:rPr>
                        <a:t>A </a:t>
                      </a:r>
                      <a:r>
                        <a:rPr lang="en">
                          <a:latin typeface="Lato"/>
                          <a:ea typeface="Lato"/>
                          <a:cs typeface="Lato"/>
                          <a:sym typeface="Lato"/>
                        </a:rPr>
                        <a:t>trunk</a:t>
                      </a:r>
                      <a:r>
                        <a:rPr lang="en">
                          <a:latin typeface="Lato"/>
                          <a:ea typeface="Lato"/>
                          <a:cs typeface="Lato"/>
                          <a:sym typeface="Lato"/>
                        </a:rPr>
                        <a:t> of </a:t>
                      </a:r>
                      <a:r>
                        <a:rPr lang="en">
                          <a:latin typeface="Lato"/>
                          <a:ea typeface="Lato"/>
                          <a:cs typeface="Lato"/>
                          <a:sym typeface="Lato"/>
                        </a:rPr>
                        <a:t>relatively</a:t>
                      </a:r>
                      <a:r>
                        <a:rPr lang="en">
                          <a:latin typeface="Lato"/>
                          <a:ea typeface="Lato"/>
                          <a:cs typeface="Lato"/>
                          <a:sym typeface="Lato"/>
                        </a:rPr>
                        <a:t> normal length </a:t>
                      </a:r>
                      <a:endParaRPr>
                        <a:latin typeface="Lato"/>
                        <a:ea typeface="Lato"/>
                        <a:cs typeface="Lato"/>
                        <a:sym typeface="Lato"/>
                      </a:endParaRPr>
                    </a:p>
                  </a:txBody>
                  <a:tcPr marT="91425" marB="91425" marR="91425" marL="91425">
                    <a:lnT cap="flat" cmpd="sng" w="9525">
                      <a:solidFill>
                        <a:srgbClr val="000000"/>
                      </a:solidFill>
                      <a:prstDash val="solid"/>
                      <a:round/>
                      <a:headEnd len="sm" w="sm" type="none"/>
                      <a:tailEnd len="sm" w="sm" type="none"/>
                    </a:lnT>
                  </a:tcPr>
                </a:tc>
              </a:tr>
              <a:tr h="1073675">
                <a:tc>
                  <a:txBody>
                    <a:bodyPr/>
                    <a:lstStyle/>
                    <a:p>
                      <a:pPr indent="0" lvl="0" marL="0" rtl="0" algn="l">
                        <a:spcBef>
                          <a:spcPts val="0"/>
                        </a:spcBef>
                        <a:spcAft>
                          <a:spcPts val="0"/>
                        </a:spcAft>
                        <a:buNone/>
                      </a:pPr>
                      <a:r>
                        <a:rPr lang="en">
                          <a:latin typeface="Lato"/>
                          <a:ea typeface="Lato"/>
                          <a:cs typeface="Lato"/>
                          <a:sym typeface="Lato"/>
                        </a:rPr>
                        <a:t>Enlarged head with bulging forehead</a:t>
                      </a:r>
                      <a:endParaRPr>
                        <a:latin typeface="Lato"/>
                        <a:ea typeface="Lato"/>
                        <a:cs typeface="Lato"/>
                        <a:sym typeface="Lato"/>
                      </a:endParaRPr>
                    </a:p>
                  </a:txBody>
                  <a:tcPr marT="91425" marB="91425" marR="91425" marL="91425"/>
                </a:tc>
                <a:tc>
                  <a:txBody>
                    <a:bodyPr/>
                    <a:lstStyle/>
                    <a:p>
                      <a:pPr indent="0" lvl="0" marL="0" rtl="0" algn="l">
                        <a:spcBef>
                          <a:spcPts val="0"/>
                        </a:spcBef>
                        <a:spcAft>
                          <a:spcPts val="0"/>
                        </a:spcAft>
                        <a:buNone/>
                      </a:pPr>
                      <a:r>
                        <a:rPr lang="en">
                          <a:latin typeface="Lato"/>
                          <a:ea typeface="Lato"/>
                          <a:cs typeface="Lato"/>
                          <a:sym typeface="Lato"/>
                        </a:rPr>
                        <a:t>Longevity, intelligence, or reproductive status are not affected</a:t>
                      </a:r>
                      <a:endParaRPr>
                        <a:latin typeface="Lato"/>
                        <a:ea typeface="Lato"/>
                        <a:cs typeface="Lato"/>
                        <a:sym typeface="Lato"/>
                      </a:endParaRPr>
                    </a:p>
                  </a:txBody>
                  <a:tcPr marT="91425" marB="91425" marR="91425" marL="91425"/>
                </a:tc>
              </a:tr>
              <a:tr h="874975">
                <a:tc>
                  <a:txBody>
                    <a:bodyPr/>
                    <a:lstStyle/>
                    <a:p>
                      <a:pPr indent="0" lvl="0" marL="0" rtl="0" algn="l">
                        <a:spcBef>
                          <a:spcPts val="0"/>
                        </a:spcBef>
                        <a:spcAft>
                          <a:spcPts val="0"/>
                        </a:spcAft>
                        <a:buNone/>
                      </a:pPr>
                      <a:r>
                        <a:rPr lang="en">
                          <a:latin typeface="Lato"/>
                          <a:ea typeface="Lato"/>
                          <a:cs typeface="Lato"/>
                          <a:sym typeface="Lato"/>
                        </a:rPr>
                        <a:t>C</a:t>
                      </a:r>
                      <a:r>
                        <a:rPr lang="en">
                          <a:latin typeface="Lato"/>
                          <a:ea typeface="Lato"/>
                          <a:cs typeface="Lato"/>
                          <a:sym typeface="Lato"/>
                        </a:rPr>
                        <a:t>onspicuous depression of the root of the nose</a:t>
                      </a:r>
                      <a:endParaRPr>
                        <a:latin typeface="Lato"/>
                        <a:ea typeface="Lato"/>
                        <a:cs typeface="Lato"/>
                        <a:sym typeface="Lato"/>
                      </a:endParaRPr>
                    </a:p>
                  </a:txBody>
                  <a:tcPr marT="91425" marB="91425" marR="91425" marL="91425"/>
                </a:tc>
                <a:tc>
                  <a:txBody>
                    <a:bodyPr/>
                    <a:lstStyle/>
                    <a:p>
                      <a:pPr indent="0" lvl="0" marL="0" rtl="0" algn="l">
                        <a:spcBef>
                          <a:spcPts val="0"/>
                        </a:spcBef>
                        <a:spcAft>
                          <a:spcPts val="0"/>
                        </a:spcAft>
                        <a:buNone/>
                      </a:pPr>
                      <a:r>
                        <a:rPr lang="en">
                          <a:latin typeface="Lato"/>
                          <a:ea typeface="Lato"/>
                          <a:cs typeface="Lato"/>
                          <a:sym typeface="Lato"/>
                        </a:rPr>
                        <a:t>Normal life expectancy </a:t>
                      </a:r>
                      <a:endParaRPr>
                        <a:latin typeface="Lato"/>
                        <a:ea typeface="Lato"/>
                        <a:cs typeface="Lato"/>
                        <a:sym typeface="Lato"/>
                      </a:endParaRPr>
                    </a:p>
                  </a:txBody>
                  <a:tcPr marT="91425" marB="91425" marR="91425" marL="91425"/>
                </a:tc>
              </a:tr>
            </a:tbl>
          </a:graphicData>
        </a:graphic>
      </p:graphicFrame>
      <p:pic>
        <p:nvPicPr>
          <p:cNvPr id="348" name="Google Shape;348;p39"/>
          <p:cNvPicPr preferRelativeResize="0"/>
          <p:nvPr/>
        </p:nvPicPr>
        <p:blipFill rotWithShape="1">
          <a:blip r:embed="rId3">
            <a:alphaModFix/>
          </a:blip>
          <a:srcRect b="0" l="0" r="0" t="0"/>
          <a:stretch/>
        </p:blipFill>
        <p:spPr>
          <a:xfrm>
            <a:off x="5350085" y="1574400"/>
            <a:ext cx="2502825" cy="30114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40"/>
          <p:cNvSpPr txBox="1"/>
          <p:nvPr/>
        </p:nvSpPr>
        <p:spPr>
          <a:xfrm>
            <a:off x="-275000" y="135800"/>
            <a:ext cx="79044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300">
                <a:solidFill>
                  <a:schemeClr val="accent1"/>
                </a:solidFill>
                <a:latin typeface="Fjalla One"/>
                <a:ea typeface="Fjalla One"/>
                <a:cs typeface="Fjalla One"/>
                <a:sym typeface="Fjalla One"/>
              </a:rPr>
              <a:t>2- </a:t>
            </a:r>
            <a:r>
              <a:rPr b="1" lang="en" sz="4300">
                <a:solidFill>
                  <a:schemeClr val="accent1"/>
                </a:solidFill>
                <a:latin typeface="Fjalla One"/>
                <a:ea typeface="Fjalla One"/>
                <a:cs typeface="Fjalla One"/>
                <a:sym typeface="Fjalla One"/>
              </a:rPr>
              <a:t>Acquired disorders of bone</a:t>
            </a:r>
            <a:endParaRPr b="1" sz="4300">
              <a:solidFill>
                <a:schemeClr val="accent1"/>
              </a:solidFill>
              <a:latin typeface="Fjalla One"/>
              <a:ea typeface="Fjalla One"/>
              <a:cs typeface="Fjalla One"/>
              <a:sym typeface="Fjalla One"/>
            </a:endParaRPr>
          </a:p>
          <a:p>
            <a:pPr indent="0" lvl="0" marL="0" rtl="0" algn="l">
              <a:spcBef>
                <a:spcPts val="0"/>
              </a:spcBef>
              <a:spcAft>
                <a:spcPts val="0"/>
              </a:spcAft>
              <a:buNone/>
            </a:pPr>
            <a:r>
              <a:t/>
            </a:r>
            <a:endParaRPr sz="700">
              <a:latin typeface="Lato"/>
              <a:ea typeface="Lato"/>
              <a:cs typeface="Lato"/>
              <a:sym typeface="Lato"/>
            </a:endParaRPr>
          </a:p>
        </p:txBody>
      </p:sp>
      <p:sp>
        <p:nvSpPr>
          <p:cNvPr id="354" name="Google Shape;354;p40"/>
          <p:cNvSpPr/>
          <p:nvPr/>
        </p:nvSpPr>
        <p:spPr>
          <a:xfrm>
            <a:off x="2571750" y="1067225"/>
            <a:ext cx="4020000" cy="644400"/>
          </a:xfrm>
          <a:prstGeom prst="roundRect">
            <a:avLst>
              <a:gd fmla="val 50000" name="adj"/>
            </a:avLst>
          </a:prstGeom>
          <a:solidFill>
            <a:srgbClr val="2F2F2F"/>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lt1"/>
                </a:solidFill>
                <a:latin typeface="Lato"/>
                <a:ea typeface="Lato"/>
                <a:cs typeface="Lato"/>
                <a:sym typeface="Lato"/>
              </a:rPr>
              <a:t>Acquired diseases or disorders of bone can be:</a:t>
            </a:r>
            <a:endParaRPr b="1">
              <a:solidFill>
                <a:schemeClr val="lt1"/>
              </a:solidFill>
            </a:endParaRPr>
          </a:p>
        </p:txBody>
      </p:sp>
      <p:sp>
        <p:nvSpPr>
          <p:cNvPr id="355" name="Google Shape;355;p40"/>
          <p:cNvSpPr/>
          <p:nvPr/>
        </p:nvSpPr>
        <p:spPr>
          <a:xfrm>
            <a:off x="7188356" y="2377310"/>
            <a:ext cx="1675500" cy="644400"/>
          </a:xfrm>
          <a:prstGeom prst="roundRect">
            <a:avLst>
              <a:gd fmla="val 50000" name="adj"/>
            </a:avLst>
          </a:prstGeom>
          <a:solidFill>
            <a:srgbClr val="414141"/>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700">
                <a:solidFill>
                  <a:schemeClr val="lt1"/>
                </a:solidFill>
                <a:latin typeface="Lato"/>
                <a:ea typeface="Lato"/>
                <a:cs typeface="Lato"/>
                <a:sym typeface="Lato"/>
              </a:rPr>
              <a:t>Tumors</a:t>
            </a:r>
            <a:endParaRPr sz="1700">
              <a:solidFill>
                <a:schemeClr val="lt1"/>
              </a:solidFill>
            </a:endParaRPr>
          </a:p>
        </p:txBody>
      </p:sp>
      <p:sp>
        <p:nvSpPr>
          <p:cNvPr id="356" name="Google Shape;356;p40"/>
          <p:cNvSpPr/>
          <p:nvPr/>
        </p:nvSpPr>
        <p:spPr>
          <a:xfrm>
            <a:off x="93801" y="2377310"/>
            <a:ext cx="1675500" cy="644400"/>
          </a:xfrm>
          <a:prstGeom prst="roundRect">
            <a:avLst>
              <a:gd fmla="val 50000" name="adj"/>
            </a:avLst>
          </a:prstGeom>
          <a:solidFill>
            <a:srgbClr val="414141"/>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700">
                <a:solidFill>
                  <a:schemeClr val="lt1"/>
                </a:solidFill>
                <a:latin typeface="Lato"/>
                <a:ea typeface="Lato"/>
                <a:cs typeface="Lato"/>
                <a:sym typeface="Lato"/>
              </a:rPr>
              <a:t>Metabolic</a:t>
            </a:r>
            <a:endParaRPr sz="1700">
              <a:solidFill>
                <a:schemeClr val="lt1"/>
              </a:solidFill>
            </a:endParaRPr>
          </a:p>
        </p:txBody>
      </p:sp>
      <p:sp>
        <p:nvSpPr>
          <p:cNvPr id="357" name="Google Shape;357;p40"/>
          <p:cNvSpPr/>
          <p:nvPr/>
        </p:nvSpPr>
        <p:spPr>
          <a:xfrm>
            <a:off x="2410453" y="2355907"/>
            <a:ext cx="1675500" cy="644400"/>
          </a:xfrm>
          <a:prstGeom prst="roundRect">
            <a:avLst>
              <a:gd fmla="val 50000" name="adj"/>
            </a:avLst>
          </a:prstGeom>
          <a:solidFill>
            <a:srgbClr val="505050"/>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700">
                <a:solidFill>
                  <a:schemeClr val="lt1"/>
                </a:solidFill>
                <a:latin typeface="Lato"/>
                <a:ea typeface="Lato"/>
                <a:cs typeface="Lato"/>
                <a:sym typeface="Lato"/>
              </a:rPr>
              <a:t>Infections</a:t>
            </a:r>
            <a:endParaRPr sz="1700">
              <a:solidFill>
                <a:schemeClr val="lt1"/>
              </a:solidFill>
            </a:endParaRPr>
          </a:p>
        </p:txBody>
      </p:sp>
      <p:sp>
        <p:nvSpPr>
          <p:cNvPr id="358" name="Google Shape;358;p40"/>
          <p:cNvSpPr/>
          <p:nvPr/>
        </p:nvSpPr>
        <p:spPr>
          <a:xfrm>
            <a:off x="4916158" y="2355907"/>
            <a:ext cx="1675500" cy="644400"/>
          </a:xfrm>
          <a:prstGeom prst="roundRect">
            <a:avLst>
              <a:gd fmla="val 50000" name="adj"/>
            </a:avLst>
          </a:prstGeom>
          <a:solidFill>
            <a:srgbClr val="505050"/>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700">
              <a:solidFill>
                <a:schemeClr val="lt1"/>
              </a:solidFill>
              <a:latin typeface="Lato"/>
              <a:ea typeface="Lato"/>
              <a:cs typeface="Lato"/>
              <a:sym typeface="Lato"/>
            </a:endParaRPr>
          </a:p>
          <a:p>
            <a:pPr indent="0" lvl="0" marL="0" rtl="0" algn="ctr">
              <a:lnSpc>
                <a:spcPct val="115000"/>
              </a:lnSpc>
              <a:spcBef>
                <a:spcPts val="0"/>
              </a:spcBef>
              <a:spcAft>
                <a:spcPts val="0"/>
              </a:spcAft>
              <a:buNone/>
            </a:pPr>
            <a:r>
              <a:rPr lang="en" sz="1700">
                <a:solidFill>
                  <a:schemeClr val="lt1"/>
                </a:solidFill>
                <a:latin typeface="Lato"/>
                <a:ea typeface="Lato"/>
                <a:cs typeface="Lato"/>
                <a:sym typeface="Lato"/>
              </a:rPr>
              <a:t>Traumatic </a:t>
            </a:r>
            <a:endParaRPr sz="1700">
              <a:solidFill>
                <a:schemeClr val="lt1"/>
              </a:solidFill>
              <a:latin typeface="Lato"/>
              <a:ea typeface="Lato"/>
              <a:cs typeface="Lato"/>
              <a:sym typeface="Lato"/>
            </a:endParaRPr>
          </a:p>
          <a:p>
            <a:pPr indent="0" lvl="0" marL="0" rtl="0" algn="ctr">
              <a:spcBef>
                <a:spcPts val="0"/>
              </a:spcBef>
              <a:spcAft>
                <a:spcPts val="0"/>
              </a:spcAft>
              <a:buNone/>
            </a:pPr>
            <a:r>
              <a:t/>
            </a:r>
            <a:endParaRPr sz="1700">
              <a:solidFill>
                <a:schemeClr val="lt1"/>
              </a:solidFill>
              <a:latin typeface="Roboto"/>
              <a:ea typeface="Roboto"/>
              <a:cs typeface="Roboto"/>
              <a:sym typeface="Roboto"/>
            </a:endParaRPr>
          </a:p>
        </p:txBody>
      </p:sp>
      <p:cxnSp>
        <p:nvCxnSpPr>
          <p:cNvPr id="359" name="Google Shape;359;p40"/>
          <p:cNvCxnSpPr>
            <a:stCxn id="354" idx="2"/>
            <a:endCxn id="355" idx="0"/>
          </p:cNvCxnSpPr>
          <p:nvPr/>
        </p:nvCxnSpPr>
        <p:spPr>
          <a:xfrm flipH="1" rot="-5400000">
            <a:off x="5971050" y="322325"/>
            <a:ext cx="665700" cy="3444300"/>
          </a:xfrm>
          <a:prstGeom prst="bentConnector3">
            <a:avLst>
              <a:gd fmla="val 49999" name="adj1"/>
            </a:avLst>
          </a:prstGeom>
          <a:noFill/>
          <a:ln cap="flat" cmpd="sng" w="28575">
            <a:solidFill>
              <a:srgbClr val="C2C2C2"/>
            </a:solidFill>
            <a:prstDash val="solid"/>
            <a:round/>
            <a:headEnd len="sm" w="sm" type="none"/>
            <a:tailEnd len="sm" w="sm" type="none"/>
          </a:ln>
        </p:spPr>
      </p:cxnSp>
      <p:cxnSp>
        <p:nvCxnSpPr>
          <p:cNvPr id="360" name="Google Shape;360;p40"/>
          <p:cNvCxnSpPr>
            <a:stCxn id="356" idx="0"/>
            <a:endCxn id="354" idx="2"/>
          </p:cNvCxnSpPr>
          <p:nvPr/>
        </p:nvCxnSpPr>
        <p:spPr>
          <a:xfrm rot="-5400000">
            <a:off x="2423751" y="219410"/>
            <a:ext cx="665700" cy="3650100"/>
          </a:xfrm>
          <a:prstGeom prst="bentConnector3">
            <a:avLst>
              <a:gd fmla="val 49999" name="adj1"/>
            </a:avLst>
          </a:prstGeom>
          <a:noFill/>
          <a:ln cap="flat" cmpd="sng" w="28575">
            <a:solidFill>
              <a:srgbClr val="C2C2C2"/>
            </a:solidFill>
            <a:prstDash val="solid"/>
            <a:round/>
            <a:headEnd len="sm" w="sm" type="none"/>
            <a:tailEnd len="sm" w="sm" type="none"/>
          </a:ln>
        </p:spPr>
      </p:cxnSp>
      <p:cxnSp>
        <p:nvCxnSpPr>
          <p:cNvPr id="361" name="Google Shape;361;p40"/>
          <p:cNvCxnSpPr>
            <a:stCxn id="358" idx="0"/>
          </p:cNvCxnSpPr>
          <p:nvPr/>
        </p:nvCxnSpPr>
        <p:spPr>
          <a:xfrm rot="-5400000">
            <a:off x="5595208" y="2196607"/>
            <a:ext cx="318000" cy="600"/>
          </a:xfrm>
          <a:prstGeom prst="bentConnector3">
            <a:avLst>
              <a:gd fmla="val 50000" name="adj1"/>
            </a:avLst>
          </a:prstGeom>
          <a:noFill/>
          <a:ln cap="flat" cmpd="sng" w="28575">
            <a:solidFill>
              <a:srgbClr val="C2C2C2"/>
            </a:solidFill>
            <a:prstDash val="solid"/>
            <a:round/>
            <a:headEnd len="sm" w="sm" type="none"/>
            <a:tailEnd len="sm" w="sm" type="none"/>
          </a:ln>
        </p:spPr>
      </p:cxnSp>
      <p:cxnSp>
        <p:nvCxnSpPr>
          <p:cNvPr id="362" name="Google Shape;362;p40"/>
          <p:cNvCxnSpPr/>
          <p:nvPr/>
        </p:nvCxnSpPr>
        <p:spPr>
          <a:xfrm rot="-5400000">
            <a:off x="3104904" y="2196607"/>
            <a:ext cx="318000" cy="600"/>
          </a:xfrm>
          <a:prstGeom prst="bentConnector3">
            <a:avLst>
              <a:gd fmla="val 50000" name="adj1"/>
            </a:avLst>
          </a:prstGeom>
          <a:noFill/>
          <a:ln cap="flat" cmpd="sng" w="28575">
            <a:solidFill>
              <a:srgbClr val="C2C2C2"/>
            </a:solidFill>
            <a:prstDash val="solid"/>
            <a:round/>
            <a:headEnd len="sm" w="sm" type="none"/>
            <a:tailEnd len="sm" w="sm" type="none"/>
          </a:ln>
        </p:spPr>
      </p:cxnSp>
      <p:sp>
        <p:nvSpPr>
          <p:cNvPr id="363" name="Google Shape;363;p40"/>
          <p:cNvSpPr txBox="1"/>
          <p:nvPr/>
        </p:nvSpPr>
        <p:spPr>
          <a:xfrm>
            <a:off x="-896375" y="3040650"/>
            <a:ext cx="3144900" cy="615000"/>
          </a:xfrm>
          <a:prstGeom prst="rect">
            <a:avLst/>
          </a:prstGeom>
          <a:noFill/>
          <a:ln>
            <a:noFill/>
          </a:ln>
        </p:spPr>
        <p:txBody>
          <a:bodyPr anchorCtr="0" anchor="t" bIns="91425" lIns="91425" spcFirstLastPara="1" rIns="91425" wrap="square" tIns="91425">
            <a:spAutoFit/>
          </a:bodyPr>
          <a:lstStyle/>
          <a:p>
            <a:pPr indent="0" lvl="0" marL="914400" rtl="0" algn="l">
              <a:lnSpc>
                <a:spcPct val="115000"/>
              </a:lnSpc>
              <a:spcBef>
                <a:spcPts val="0"/>
              </a:spcBef>
              <a:spcAft>
                <a:spcPts val="0"/>
              </a:spcAft>
              <a:buNone/>
            </a:pPr>
            <a:r>
              <a:rPr b="1" lang="en" sz="1300">
                <a:latin typeface="Lato"/>
                <a:ea typeface="Lato"/>
                <a:cs typeface="Lato"/>
                <a:sym typeface="Lato"/>
              </a:rPr>
              <a:t> </a:t>
            </a:r>
            <a:r>
              <a:rPr b="1" lang="en" sz="1300">
                <a:solidFill>
                  <a:srgbClr val="999999"/>
                </a:solidFill>
                <a:latin typeface="Lato"/>
                <a:ea typeface="Lato"/>
                <a:cs typeface="Lato"/>
                <a:sym typeface="Lato"/>
              </a:rPr>
              <a:t>(what will be discussed) </a:t>
            </a:r>
            <a:endParaRPr b="1" sz="1300">
              <a:solidFill>
                <a:srgbClr val="999999"/>
              </a:solidFill>
              <a:latin typeface="Lato"/>
              <a:ea typeface="Lato"/>
              <a:cs typeface="Lato"/>
              <a:sym typeface="Lato"/>
            </a:endParaRPr>
          </a:p>
          <a:p>
            <a:pPr indent="0" lvl="0" marL="0" rtl="0" algn="l">
              <a:spcBef>
                <a:spcPts val="0"/>
              </a:spcBef>
              <a:spcAft>
                <a:spcPts val="0"/>
              </a:spcAft>
              <a:buNone/>
            </a:pPr>
            <a:r>
              <a:t/>
            </a:r>
            <a:endParaRPr b="1" sz="1300">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41"/>
          <p:cNvSpPr txBox="1"/>
          <p:nvPr>
            <p:ph type="title"/>
          </p:nvPr>
        </p:nvSpPr>
        <p:spPr>
          <a:xfrm>
            <a:off x="-106475" y="0"/>
            <a:ext cx="77040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Metabolic disorders or diseases of bone </a:t>
            </a:r>
            <a:endParaRPr sz="10000">
              <a:solidFill>
                <a:schemeClr val="accent1"/>
              </a:solidFill>
            </a:endParaRPr>
          </a:p>
          <a:p>
            <a:pPr indent="0" lvl="0" marL="0" rtl="0" algn="l">
              <a:spcBef>
                <a:spcPts val="0"/>
              </a:spcBef>
              <a:spcAft>
                <a:spcPts val="0"/>
              </a:spcAft>
              <a:buNone/>
            </a:pPr>
            <a:r>
              <a:t/>
            </a:r>
            <a:endParaRPr/>
          </a:p>
        </p:txBody>
      </p:sp>
      <p:graphicFrame>
        <p:nvGraphicFramePr>
          <p:cNvPr id="369" name="Google Shape;369;p41"/>
          <p:cNvGraphicFramePr/>
          <p:nvPr/>
        </p:nvGraphicFramePr>
        <p:xfrm>
          <a:off x="250361" y="1289771"/>
          <a:ext cx="3000000" cy="3000000"/>
        </p:xfrm>
        <a:graphic>
          <a:graphicData uri="http://schemas.openxmlformats.org/drawingml/2006/table">
            <a:tbl>
              <a:tblPr>
                <a:noFill/>
                <a:tableStyleId>{8D31621C-46A2-4F19-A15A-DCF5BCE3CD00}</a:tableStyleId>
              </a:tblPr>
              <a:tblGrid>
                <a:gridCol w="2160825"/>
                <a:gridCol w="1873150"/>
                <a:gridCol w="3170725"/>
                <a:gridCol w="1438600"/>
              </a:tblGrid>
              <a:tr h="961900">
                <a:tc>
                  <a:txBody>
                    <a:bodyPr/>
                    <a:lstStyle/>
                    <a:p>
                      <a:pPr indent="0" lvl="0" marL="0" rtl="0" algn="ctr">
                        <a:lnSpc>
                          <a:spcPct val="115000"/>
                        </a:lnSpc>
                        <a:spcBef>
                          <a:spcPts val="400"/>
                        </a:spcBef>
                        <a:spcAft>
                          <a:spcPts val="0"/>
                        </a:spcAft>
                        <a:buNone/>
                      </a:pPr>
                      <a:r>
                        <a:rPr b="1" lang="en" sz="1150">
                          <a:solidFill>
                            <a:schemeClr val="dk1"/>
                          </a:solidFill>
                          <a:latin typeface="Lato"/>
                          <a:ea typeface="Lato"/>
                          <a:cs typeface="Lato"/>
                          <a:sym typeface="Lato"/>
                        </a:rPr>
                        <a:t>1.</a:t>
                      </a:r>
                      <a:endParaRPr b="1" sz="1150">
                        <a:solidFill>
                          <a:schemeClr val="dk1"/>
                        </a:solidFill>
                        <a:latin typeface="Lato"/>
                        <a:ea typeface="Lato"/>
                        <a:cs typeface="Lato"/>
                        <a:sym typeface="Lato"/>
                      </a:endParaRPr>
                    </a:p>
                    <a:p>
                      <a:pPr indent="0" lvl="0" marL="0" rtl="0" algn="ctr">
                        <a:lnSpc>
                          <a:spcPct val="115000"/>
                        </a:lnSpc>
                        <a:spcBef>
                          <a:spcPts val="400"/>
                        </a:spcBef>
                        <a:spcAft>
                          <a:spcPts val="0"/>
                        </a:spcAft>
                        <a:buNone/>
                      </a:pPr>
                      <a:r>
                        <a:rPr b="1" lang="en" sz="1150">
                          <a:solidFill>
                            <a:schemeClr val="dk1"/>
                          </a:solidFill>
                          <a:latin typeface="Lato"/>
                          <a:ea typeface="Lato"/>
                          <a:cs typeface="Lato"/>
                          <a:sym typeface="Lato"/>
                        </a:rPr>
                        <a:t>Osteoporosis (severe osteopenia)</a:t>
                      </a:r>
                      <a:endParaRPr b="1" sz="1150">
                        <a:solidFill>
                          <a:schemeClr val="dk1"/>
                        </a:solidFill>
                        <a:latin typeface="Lato"/>
                        <a:ea typeface="Lato"/>
                        <a:cs typeface="Lato"/>
                        <a:sym typeface="La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7B7B7"/>
                    </a:solidFill>
                  </a:tcPr>
                </a:tc>
                <a:tc>
                  <a:txBody>
                    <a:bodyPr/>
                    <a:lstStyle/>
                    <a:p>
                      <a:pPr indent="0" lvl="0" marL="0" rtl="0" algn="ctr">
                        <a:spcBef>
                          <a:spcPts val="0"/>
                        </a:spcBef>
                        <a:spcAft>
                          <a:spcPts val="0"/>
                        </a:spcAft>
                        <a:buNone/>
                      </a:pPr>
                      <a:r>
                        <a:rPr b="1" lang="en" sz="1150">
                          <a:latin typeface="Lato"/>
                          <a:ea typeface="Lato"/>
                          <a:cs typeface="Lato"/>
                          <a:sym typeface="Lato"/>
                        </a:rPr>
                        <a:t>2.</a:t>
                      </a:r>
                      <a:endParaRPr b="1" sz="1150">
                        <a:latin typeface="Lato"/>
                        <a:ea typeface="Lato"/>
                        <a:cs typeface="Lato"/>
                        <a:sym typeface="Lato"/>
                      </a:endParaRPr>
                    </a:p>
                    <a:p>
                      <a:pPr indent="0" lvl="0" marL="0" rtl="0" algn="ctr">
                        <a:spcBef>
                          <a:spcPts val="0"/>
                        </a:spcBef>
                        <a:spcAft>
                          <a:spcPts val="0"/>
                        </a:spcAft>
                        <a:buNone/>
                      </a:pPr>
                      <a:r>
                        <a:rPr b="1" lang="en" sz="1150">
                          <a:latin typeface="Lato"/>
                          <a:ea typeface="Lato"/>
                          <a:cs typeface="Lato"/>
                          <a:sym typeface="Lato"/>
                        </a:rPr>
                        <a:t>Osteomalacia/Rickets</a:t>
                      </a:r>
                      <a:endParaRPr b="1" sz="11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7B7B7"/>
                    </a:solidFill>
                  </a:tcPr>
                </a:tc>
                <a:tc>
                  <a:txBody>
                    <a:bodyPr/>
                    <a:lstStyle/>
                    <a:p>
                      <a:pPr indent="0" lvl="0" marL="0" rtl="0" algn="ctr">
                        <a:lnSpc>
                          <a:spcPct val="115000"/>
                        </a:lnSpc>
                        <a:spcBef>
                          <a:spcPts val="600"/>
                        </a:spcBef>
                        <a:spcAft>
                          <a:spcPts val="0"/>
                        </a:spcAft>
                        <a:buNone/>
                      </a:pPr>
                      <a:r>
                        <a:rPr b="1" lang="en" sz="1150">
                          <a:latin typeface="Lato"/>
                          <a:ea typeface="Lato"/>
                          <a:cs typeface="Lato"/>
                          <a:sym typeface="Lato"/>
                        </a:rPr>
                        <a:t>3.</a:t>
                      </a:r>
                      <a:endParaRPr b="1" sz="1150">
                        <a:latin typeface="Lato"/>
                        <a:ea typeface="Lato"/>
                        <a:cs typeface="Lato"/>
                        <a:sym typeface="Lato"/>
                      </a:endParaRPr>
                    </a:p>
                    <a:p>
                      <a:pPr indent="0" lvl="0" marL="0" rtl="0" algn="ctr">
                        <a:lnSpc>
                          <a:spcPct val="115000"/>
                        </a:lnSpc>
                        <a:spcBef>
                          <a:spcPts val="600"/>
                        </a:spcBef>
                        <a:spcAft>
                          <a:spcPts val="0"/>
                        </a:spcAft>
                        <a:buNone/>
                      </a:pPr>
                      <a:r>
                        <a:rPr b="1" lang="en" sz="1150">
                          <a:latin typeface="Lato"/>
                          <a:ea typeface="Lato"/>
                          <a:cs typeface="Lato"/>
                          <a:sym typeface="Lato"/>
                        </a:rPr>
                        <a:t>Hyperparathyroidism</a:t>
                      </a:r>
                      <a:endParaRPr b="1" sz="1150">
                        <a:latin typeface="Lato"/>
                        <a:ea typeface="Lato"/>
                        <a:cs typeface="Lato"/>
                        <a:sym typeface="Lato"/>
                      </a:endParaRPr>
                    </a:p>
                    <a:p>
                      <a:pPr indent="0" lvl="0" marL="0" rtl="0" algn="ctr">
                        <a:spcBef>
                          <a:spcPts val="0"/>
                        </a:spcBef>
                        <a:spcAft>
                          <a:spcPts val="0"/>
                        </a:spcAft>
                        <a:buNone/>
                      </a:pPr>
                      <a:r>
                        <a:t/>
                      </a:r>
                      <a:endParaRPr b="1" sz="1150">
                        <a:latin typeface="Lato"/>
                        <a:ea typeface="Lato"/>
                        <a:cs typeface="Lato"/>
                        <a:sym typeface="Lato"/>
                      </a:endParaRPr>
                    </a:p>
                    <a:p>
                      <a:pPr indent="0" lvl="0" marL="0" rtl="0" algn="ctr">
                        <a:spcBef>
                          <a:spcPts val="0"/>
                        </a:spcBef>
                        <a:spcAft>
                          <a:spcPts val="0"/>
                        </a:spcAft>
                        <a:buNone/>
                      </a:pPr>
                      <a:r>
                        <a:t/>
                      </a:r>
                      <a:endParaRPr b="1" sz="11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7B7B7"/>
                    </a:solidFill>
                  </a:tcPr>
                </a:tc>
                <a:tc>
                  <a:txBody>
                    <a:bodyPr/>
                    <a:lstStyle/>
                    <a:p>
                      <a:pPr indent="0" lvl="0" marL="0" rtl="0" algn="ctr">
                        <a:spcBef>
                          <a:spcPts val="0"/>
                        </a:spcBef>
                        <a:spcAft>
                          <a:spcPts val="0"/>
                        </a:spcAft>
                        <a:buNone/>
                      </a:pPr>
                      <a:r>
                        <a:rPr b="1" lang="en" sz="1150">
                          <a:latin typeface="Lato"/>
                          <a:ea typeface="Lato"/>
                          <a:cs typeface="Lato"/>
                          <a:sym typeface="Lato"/>
                        </a:rPr>
                        <a:t>4.</a:t>
                      </a:r>
                      <a:endParaRPr b="1" sz="1150">
                        <a:latin typeface="Lato"/>
                        <a:ea typeface="Lato"/>
                        <a:cs typeface="Lato"/>
                        <a:sym typeface="Lato"/>
                      </a:endParaRPr>
                    </a:p>
                    <a:p>
                      <a:pPr indent="0" lvl="0" marL="0" rtl="0" algn="ctr">
                        <a:spcBef>
                          <a:spcPts val="0"/>
                        </a:spcBef>
                        <a:spcAft>
                          <a:spcPts val="0"/>
                        </a:spcAft>
                        <a:buNone/>
                      </a:pPr>
                      <a:r>
                        <a:rPr b="1" lang="en" sz="1150">
                          <a:latin typeface="Lato"/>
                          <a:ea typeface="Lato"/>
                          <a:cs typeface="Lato"/>
                          <a:sym typeface="Lato"/>
                        </a:rPr>
                        <a:t> Paget disease </a:t>
                      </a:r>
                      <a:endParaRPr b="1" sz="1150">
                        <a:latin typeface="Lato"/>
                        <a:ea typeface="Lato"/>
                        <a:cs typeface="Lato"/>
                        <a:sym typeface="Lato"/>
                      </a:endParaRPr>
                    </a:p>
                    <a:p>
                      <a:pPr indent="0" lvl="0" marL="0" rtl="0" algn="ctr">
                        <a:spcBef>
                          <a:spcPts val="0"/>
                        </a:spcBef>
                        <a:spcAft>
                          <a:spcPts val="0"/>
                        </a:spcAft>
                        <a:buNone/>
                      </a:pPr>
                      <a:r>
                        <a:t/>
                      </a:r>
                      <a:endParaRPr b="1" sz="11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7B7B7"/>
                    </a:solidFill>
                  </a:tcPr>
                </a:tc>
              </a:tr>
              <a:tr h="1104175">
                <a:tc>
                  <a:txBody>
                    <a:bodyPr/>
                    <a:lstStyle/>
                    <a:p>
                      <a:pPr indent="0" lvl="0" marL="0" rtl="0" algn="l">
                        <a:lnSpc>
                          <a:spcPct val="115000"/>
                        </a:lnSpc>
                        <a:spcBef>
                          <a:spcPts val="400"/>
                        </a:spcBef>
                        <a:spcAft>
                          <a:spcPts val="0"/>
                        </a:spcAft>
                        <a:buNone/>
                      </a:pPr>
                      <a:r>
                        <a:rPr b="1" lang="en" sz="1150">
                          <a:solidFill>
                            <a:srgbClr val="999999"/>
                          </a:solidFill>
                          <a:latin typeface="Lato"/>
                          <a:ea typeface="Lato"/>
                          <a:cs typeface="Lato"/>
                          <a:sym typeface="Lato"/>
                        </a:rPr>
                        <a:t>Osteopenia</a:t>
                      </a:r>
                      <a:r>
                        <a:rPr lang="en" sz="1150">
                          <a:solidFill>
                            <a:srgbClr val="999999"/>
                          </a:solidFill>
                          <a:latin typeface="Lato"/>
                          <a:ea typeface="Lato"/>
                          <a:cs typeface="Lato"/>
                          <a:sym typeface="Lato"/>
                        </a:rPr>
                        <a:t>: decreased bone mass.</a:t>
                      </a:r>
                      <a:endParaRPr sz="1150">
                        <a:solidFill>
                          <a:srgbClr val="999999"/>
                        </a:solidFill>
                        <a:latin typeface="Lato"/>
                        <a:ea typeface="Lato"/>
                        <a:cs typeface="Lato"/>
                        <a:sym typeface="Lato"/>
                      </a:endParaRPr>
                    </a:p>
                    <a:p>
                      <a:pPr indent="0" lvl="0" marL="0" rtl="0" algn="l">
                        <a:lnSpc>
                          <a:spcPct val="115000"/>
                        </a:lnSpc>
                        <a:spcBef>
                          <a:spcPts val="400"/>
                        </a:spcBef>
                        <a:spcAft>
                          <a:spcPts val="0"/>
                        </a:spcAft>
                        <a:buNone/>
                      </a:pPr>
                      <a:r>
                        <a:rPr b="1" lang="en" sz="1150">
                          <a:solidFill>
                            <a:srgbClr val="999999"/>
                          </a:solidFill>
                          <a:latin typeface="Lato"/>
                          <a:ea typeface="Lato"/>
                          <a:cs typeface="Lato"/>
                          <a:sym typeface="Lato"/>
                        </a:rPr>
                        <a:t>                          </a:t>
                      </a:r>
                      <a:endParaRPr b="1" sz="1150">
                        <a:solidFill>
                          <a:srgbClr val="999999"/>
                        </a:solidFill>
                        <a:latin typeface="Lato"/>
                        <a:ea typeface="Lato"/>
                        <a:cs typeface="Lato"/>
                        <a:sym typeface="Lato"/>
                      </a:endParaRPr>
                    </a:p>
                    <a:p>
                      <a:pPr indent="0" lvl="0" marL="0" rtl="0" algn="l">
                        <a:lnSpc>
                          <a:spcPct val="115000"/>
                        </a:lnSpc>
                        <a:spcBef>
                          <a:spcPts val="400"/>
                        </a:spcBef>
                        <a:spcAft>
                          <a:spcPts val="0"/>
                        </a:spcAft>
                        <a:buNone/>
                      </a:pPr>
                      <a:r>
                        <a:rPr b="1" lang="en" sz="1150">
                          <a:solidFill>
                            <a:srgbClr val="999999"/>
                          </a:solidFill>
                          <a:latin typeface="Lato"/>
                          <a:ea typeface="Lato"/>
                          <a:cs typeface="Lato"/>
                          <a:sym typeface="Lato"/>
                        </a:rPr>
                        <a:t>                        </a:t>
                      </a:r>
                      <a:endParaRPr b="1" sz="1150">
                        <a:solidFill>
                          <a:srgbClr val="999999"/>
                        </a:solidFill>
                        <a:latin typeface="Lato"/>
                        <a:ea typeface="Lato"/>
                        <a:cs typeface="Lato"/>
                        <a:sym typeface="Lato"/>
                      </a:endParaRPr>
                    </a:p>
                    <a:p>
                      <a:pPr indent="0" lvl="0" marL="0" rtl="0" algn="l">
                        <a:lnSpc>
                          <a:spcPct val="115000"/>
                        </a:lnSpc>
                        <a:spcBef>
                          <a:spcPts val="400"/>
                        </a:spcBef>
                        <a:spcAft>
                          <a:spcPts val="0"/>
                        </a:spcAft>
                        <a:buNone/>
                      </a:pPr>
                      <a:r>
                        <a:rPr b="1" lang="en" sz="1150">
                          <a:solidFill>
                            <a:srgbClr val="999999"/>
                          </a:solidFill>
                          <a:latin typeface="Lato"/>
                          <a:ea typeface="Lato"/>
                          <a:cs typeface="Lato"/>
                          <a:sym typeface="Lato"/>
                        </a:rPr>
                        <a:t>                       </a:t>
                      </a:r>
                      <a:endParaRPr sz="1150">
                        <a:solidFill>
                          <a:srgbClr val="999999"/>
                        </a:solidFill>
                      </a:endParaRPr>
                    </a:p>
                  </a:txBody>
                  <a:tcPr marT="91425" marB="91425" marR="91425" marL="91425">
                    <a:lnT cap="flat" cmpd="sng" w="9525">
                      <a:solidFill>
                        <a:srgbClr val="000000"/>
                      </a:solidFill>
                      <a:prstDash val="solid"/>
                      <a:round/>
                      <a:headEnd len="sm" w="sm" type="none"/>
                      <a:tailEnd len="sm" w="sm" type="none"/>
                    </a:lnT>
                  </a:tcPr>
                </a:tc>
                <a:tc>
                  <a:txBody>
                    <a:bodyPr/>
                    <a:lstStyle/>
                    <a:p>
                      <a:pPr indent="0" lvl="0" marL="0" rtl="0" algn="l">
                        <a:spcBef>
                          <a:spcPts val="0"/>
                        </a:spcBef>
                        <a:spcAft>
                          <a:spcPts val="0"/>
                        </a:spcAft>
                        <a:buNone/>
                      </a:pPr>
                      <a:r>
                        <a:rPr lang="en">
                          <a:solidFill>
                            <a:srgbClr val="E03F8F"/>
                          </a:solidFill>
                          <a:latin typeface="Amiri"/>
                          <a:ea typeface="Amiri"/>
                          <a:cs typeface="Amiri"/>
                          <a:sym typeface="Amiri"/>
                        </a:rPr>
                        <a:t>Impaired mineralization</a:t>
                      </a:r>
                      <a:endParaRPr sz="1150">
                        <a:latin typeface="Lato"/>
                        <a:ea typeface="Lato"/>
                        <a:cs typeface="Lato"/>
                        <a:sym typeface="Lato"/>
                      </a:endParaRPr>
                    </a:p>
                  </a:txBody>
                  <a:tcPr marT="91425" marB="91425" marR="91425" marL="91425">
                    <a:lnT cap="flat" cmpd="sng" w="9525">
                      <a:solidFill>
                        <a:srgbClr val="000000"/>
                      </a:solidFill>
                      <a:prstDash val="solid"/>
                      <a:round/>
                      <a:headEnd len="sm" w="sm" type="none"/>
                      <a:tailEnd len="sm" w="sm" type="none"/>
                    </a:lnT>
                  </a:tcPr>
                </a:tc>
                <a:tc>
                  <a:txBody>
                    <a:bodyPr/>
                    <a:lstStyle/>
                    <a:p>
                      <a:pPr indent="0" lvl="0" marL="0" rtl="0" algn="l">
                        <a:lnSpc>
                          <a:spcPct val="115000"/>
                        </a:lnSpc>
                        <a:spcBef>
                          <a:spcPts val="600"/>
                        </a:spcBef>
                        <a:spcAft>
                          <a:spcPts val="0"/>
                        </a:spcAft>
                        <a:buNone/>
                      </a:pPr>
                      <a:r>
                        <a:rPr lang="en">
                          <a:solidFill>
                            <a:srgbClr val="E03F8F"/>
                          </a:solidFill>
                          <a:latin typeface="Amiri"/>
                          <a:ea typeface="Amiri"/>
                          <a:cs typeface="Amiri"/>
                          <a:sym typeface="Amiri"/>
                        </a:rPr>
                        <a:t>Excessive production &amp; activity of PTH </a:t>
                      </a:r>
                      <a:r>
                        <a:rPr lang="en">
                          <a:solidFill>
                            <a:srgbClr val="999999"/>
                          </a:solidFill>
                          <a:latin typeface="Amiri"/>
                          <a:ea typeface="Amiri"/>
                          <a:cs typeface="Amiri"/>
                          <a:sym typeface="Amiri"/>
                        </a:rPr>
                        <a:t>results in:</a:t>
                      </a:r>
                      <a:endParaRPr sz="1150">
                        <a:solidFill>
                          <a:srgbClr val="999999"/>
                        </a:solidFill>
                        <a:latin typeface="Lato"/>
                        <a:ea typeface="Lato"/>
                        <a:cs typeface="Lato"/>
                        <a:sym typeface="Lato"/>
                      </a:endParaRPr>
                    </a:p>
                    <a:p>
                      <a:pPr indent="0" lvl="0" marL="0" rtl="0" algn="l">
                        <a:lnSpc>
                          <a:spcPct val="115000"/>
                        </a:lnSpc>
                        <a:spcBef>
                          <a:spcPts val="600"/>
                        </a:spcBef>
                        <a:spcAft>
                          <a:spcPts val="0"/>
                        </a:spcAft>
                        <a:buNone/>
                      </a:pPr>
                      <a:r>
                        <a:rPr lang="en" sz="1150">
                          <a:solidFill>
                            <a:srgbClr val="999999"/>
                          </a:solidFill>
                          <a:latin typeface="Lato"/>
                          <a:ea typeface="Lato"/>
                          <a:cs typeface="Lato"/>
                          <a:sym typeface="Lato"/>
                        </a:rPr>
                        <a:t>Increased osteoclast activity -&gt;more bone bone resorption -&gt;osteopenia</a:t>
                      </a:r>
                      <a:endParaRPr sz="1150">
                        <a:solidFill>
                          <a:srgbClr val="999999"/>
                        </a:solidFill>
                        <a:latin typeface="Lato"/>
                        <a:ea typeface="Lato"/>
                        <a:cs typeface="Lato"/>
                        <a:sym typeface="Lato"/>
                      </a:endParaRPr>
                    </a:p>
                  </a:txBody>
                  <a:tcPr marT="91425" marB="91425" marR="91425" marL="91425">
                    <a:lnT cap="flat" cmpd="sng" w="9525">
                      <a:solidFill>
                        <a:srgbClr val="000000"/>
                      </a:solidFill>
                      <a:prstDash val="solid"/>
                      <a:round/>
                      <a:headEnd len="sm" w="sm" type="none"/>
                      <a:tailEnd len="sm" w="sm" type="none"/>
                    </a:lnT>
                  </a:tcPr>
                </a:tc>
                <a:tc>
                  <a:txBody>
                    <a:bodyPr/>
                    <a:lstStyle/>
                    <a:p>
                      <a:pPr indent="0" lvl="0" marL="0" rtl="0" algn="l">
                        <a:lnSpc>
                          <a:spcPct val="115000"/>
                        </a:lnSpc>
                        <a:spcBef>
                          <a:spcPts val="0"/>
                        </a:spcBef>
                        <a:spcAft>
                          <a:spcPts val="0"/>
                        </a:spcAft>
                        <a:buNone/>
                      </a:pPr>
                      <a:r>
                        <a:rPr lang="en">
                          <a:solidFill>
                            <a:srgbClr val="E03F8F"/>
                          </a:solidFill>
                          <a:latin typeface="Amiri"/>
                          <a:ea typeface="Amiri"/>
                          <a:cs typeface="Amiri"/>
                          <a:sym typeface="Amiri"/>
                        </a:rPr>
                        <a:t>Divided into 3 sequential faces</a:t>
                      </a:r>
                      <a:endParaRPr sz="1150"/>
                    </a:p>
                  </a:txBody>
                  <a:tcPr marT="91425" marB="91425" marR="91425" marL="91425">
                    <a:lnT cap="flat" cmpd="sng" w="9525">
                      <a:solidFill>
                        <a:srgbClr val="000000"/>
                      </a:solidFill>
                      <a:prstDash val="solid"/>
                      <a:round/>
                      <a:headEnd len="sm" w="sm" type="none"/>
                      <a:tailEnd len="sm" w="sm" type="none"/>
                    </a:lnT>
                  </a:tcPr>
                </a:tc>
              </a:tr>
              <a:tr h="1190600">
                <a:tc>
                  <a:txBody>
                    <a:bodyPr/>
                    <a:lstStyle/>
                    <a:p>
                      <a:pPr indent="0" lvl="0" marL="0" rtl="0" algn="l">
                        <a:lnSpc>
                          <a:spcPct val="115000"/>
                        </a:lnSpc>
                        <a:spcBef>
                          <a:spcPts val="400"/>
                        </a:spcBef>
                        <a:spcAft>
                          <a:spcPts val="0"/>
                        </a:spcAft>
                        <a:buNone/>
                      </a:pPr>
                      <a:r>
                        <a:rPr b="1" lang="en" sz="1150">
                          <a:solidFill>
                            <a:srgbClr val="999999"/>
                          </a:solidFill>
                          <a:latin typeface="Lato"/>
                          <a:ea typeface="Lato"/>
                          <a:cs typeface="Lato"/>
                          <a:sym typeface="Lato"/>
                        </a:rPr>
                        <a:t>Osteoporosis</a:t>
                      </a:r>
                      <a:r>
                        <a:rPr lang="en" sz="1150">
                          <a:solidFill>
                            <a:srgbClr val="999999"/>
                          </a:solidFill>
                          <a:latin typeface="Lato"/>
                          <a:ea typeface="Lato"/>
                          <a:cs typeface="Lato"/>
                          <a:sym typeface="Lato"/>
                        </a:rPr>
                        <a:t> :  Osteopenia that is severe enough to significantly increase the risk of fracture.</a:t>
                      </a:r>
                      <a:endParaRPr sz="1150">
                        <a:solidFill>
                          <a:srgbClr val="999999"/>
                        </a:solidFill>
                        <a:latin typeface="Lato"/>
                        <a:ea typeface="Lato"/>
                        <a:cs typeface="Lato"/>
                        <a:sym typeface="Lato"/>
                      </a:endParaRPr>
                    </a:p>
                    <a:p>
                      <a:pPr indent="0" lvl="0" marL="0" rtl="0" algn="l">
                        <a:lnSpc>
                          <a:spcPct val="115000"/>
                        </a:lnSpc>
                        <a:spcBef>
                          <a:spcPts val="400"/>
                        </a:spcBef>
                        <a:spcAft>
                          <a:spcPts val="0"/>
                        </a:spcAft>
                        <a:buNone/>
                      </a:pPr>
                      <a:r>
                        <a:rPr b="1" lang="en" sz="1150">
                          <a:solidFill>
                            <a:srgbClr val="999999"/>
                          </a:solidFill>
                          <a:latin typeface="Lato"/>
                          <a:ea typeface="Lato"/>
                          <a:cs typeface="Lato"/>
                          <a:sym typeface="Lato"/>
                        </a:rPr>
                        <a:t>             </a:t>
                      </a:r>
                      <a:endParaRPr sz="1150">
                        <a:solidFill>
                          <a:srgbClr val="999999"/>
                        </a:solidFill>
                      </a:endParaRPr>
                    </a:p>
                  </a:txBody>
                  <a:tcPr marT="91425" marB="91425" marR="91425" marL="91425"/>
                </a:tc>
                <a:tc>
                  <a:txBody>
                    <a:bodyPr/>
                    <a:lstStyle/>
                    <a:p>
                      <a:pPr indent="0" lvl="0" marL="0" rtl="0" algn="l">
                        <a:lnSpc>
                          <a:spcPct val="115000"/>
                        </a:lnSpc>
                        <a:spcBef>
                          <a:spcPts val="0"/>
                        </a:spcBef>
                        <a:spcAft>
                          <a:spcPts val="0"/>
                        </a:spcAft>
                        <a:buNone/>
                      </a:pPr>
                      <a:r>
                        <a:rPr lang="en">
                          <a:solidFill>
                            <a:srgbClr val="E03F8F"/>
                          </a:solidFill>
                          <a:latin typeface="Amiri"/>
                          <a:ea typeface="Amiri"/>
                          <a:cs typeface="Amiri"/>
                          <a:sym typeface="Amiri"/>
                        </a:rPr>
                        <a:t>Both are manifestations of vitamin D deficient or abnormal metabolism</a:t>
                      </a:r>
                      <a:endParaRPr sz="1150">
                        <a:latin typeface="Lato"/>
                        <a:ea typeface="Lato"/>
                        <a:cs typeface="Lato"/>
                        <a:sym typeface="Lato"/>
                      </a:endParaRPr>
                    </a:p>
                  </a:txBody>
                  <a:tcPr marT="91425" marB="91425" marR="91425" marL="91425"/>
                </a:tc>
                <a:tc>
                  <a:txBody>
                    <a:bodyPr/>
                    <a:lstStyle/>
                    <a:p>
                      <a:pPr indent="0" lvl="0" marL="0" rtl="0" algn="l">
                        <a:lnSpc>
                          <a:spcPct val="115000"/>
                        </a:lnSpc>
                        <a:spcBef>
                          <a:spcPts val="600"/>
                        </a:spcBef>
                        <a:spcAft>
                          <a:spcPts val="0"/>
                        </a:spcAft>
                        <a:buNone/>
                      </a:pPr>
                      <a:r>
                        <a:rPr lang="en" sz="1150">
                          <a:solidFill>
                            <a:schemeClr val="dk1"/>
                          </a:solidFill>
                          <a:latin typeface="Lato"/>
                          <a:ea typeface="Lato"/>
                          <a:cs typeface="Lato"/>
                          <a:sym typeface="Lato"/>
                        </a:rPr>
                        <a:t>Manfestists :</a:t>
                      </a:r>
                      <a:endParaRPr sz="1150">
                        <a:solidFill>
                          <a:schemeClr val="dk1"/>
                        </a:solidFill>
                        <a:latin typeface="Lato"/>
                        <a:ea typeface="Lato"/>
                        <a:cs typeface="Lato"/>
                        <a:sym typeface="Lato"/>
                      </a:endParaRPr>
                    </a:p>
                    <a:p>
                      <a:pPr indent="0" lvl="0" marL="0" rtl="0" algn="l">
                        <a:lnSpc>
                          <a:spcPct val="115000"/>
                        </a:lnSpc>
                        <a:spcBef>
                          <a:spcPts val="600"/>
                        </a:spcBef>
                        <a:spcAft>
                          <a:spcPts val="0"/>
                        </a:spcAft>
                        <a:buNone/>
                      </a:pPr>
                      <a:r>
                        <a:rPr lang="en">
                          <a:solidFill>
                            <a:srgbClr val="E03F8F"/>
                          </a:solidFill>
                          <a:latin typeface="Amiri"/>
                          <a:ea typeface="Amiri"/>
                          <a:cs typeface="Amiri"/>
                          <a:sym typeface="Amiri"/>
                        </a:rPr>
                        <a:t>-Brown tumor</a:t>
                      </a:r>
                      <a:endParaRPr>
                        <a:solidFill>
                          <a:srgbClr val="E03F8F"/>
                        </a:solidFill>
                        <a:latin typeface="Amiri"/>
                        <a:ea typeface="Amiri"/>
                        <a:cs typeface="Amiri"/>
                        <a:sym typeface="Amiri"/>
                      </a:endParaRPr>
                    </a:p>
                    <a:p>
                      <a:pPr indent="0" lvl="0" marL="0" rtl="0" algn="l">
                        <a:lnSpc>
                          <a:spcPct val="115000"/>
                        </a:lnSpc>
                        <a:spcBef>
                          <a:spcPts val="0"/>
                        </a:spcBef>
                        <a:spcAft>
                          <a:spcPts val="0"/>
                        </a:spcAft>
                        <a:buNone/>
                      </a:pPr>
                      <a:r>
                        <a:rPr lang="en">
                          <a:solidFill>
                            <a:srgbClr val="E03F8F"/>
                          </a:solidFill>
                          <a:latin typeface="Amiri"/>
                          <a:ea typeface="Amiri"/>
                          <a:cs typeface="Amiri"/>
                          <a:sym typeface="Amiri"/>
                        </a:rPr>
                        <a:t>-Osteitis fibrosa cystica</a:t>
                      </a:r>
                      <a:endParaRPr b="1" sz="1150">
                        <a:solidFill>
                          <a:schemeClr val="dk1"/>
                        </a:solidFill>
                        <a:latin typeface="Lato"/>
                        <a:ea typeface="Lato"/>
                        <a:cs typeface="Lato"/>
                        <a:sym typeface="Lato"/>
                      </a:endParaRPr>
                    </a:p>
                    <a:p>
                      <a:pPr indent="0" lvl="0" marL="0" rtl="0" algn="l">
                        <a:lnSpc>
                          <a:spcPct val="115000"/>
                        </a:lnSpc>
                        <a:spcBef>
                          <a:spcPts val="600"/>
                        </a:spcBef>
                        <a:spcAft>
                          <a:spcPts val="0"/>
                        </a:spcAft>
                        <a:buNone/>
                      </a:pPr>
                      <a:r>
                        <a:rPr b="1" lang="en" sz="1150">
                          <a:solidFill>
                            <a:schemeClr val="dk1"/>
                          </a:solidFill>
                          <a:latin typeface="Lato"/>
                          <a:ea typeface="Lato"/>
                          <a:cs typeface="Lato"/>
                          <a:sym typeface="Lato"/>
                        </a:rPr>
                        <a:t>-Osteoporosis  </a:t>
                      </a:r>
                      <a:endParaRPr b="1" sz="1150">
                        <a:solidFill>
                          <a:schemeClr val="dk1"/>
                        </a:solidFill>
                        <a:latin typeface="Lato"/>
                        <a:ea typeface="Lato"/>
                        <a:cs typeface="Lato"/>
                        <a:sym typeface="Lato"/>
                      </a:endParaRPr>
                    </a:p>
                    <a:p>
                      <a:pPr indent="0" lvl="0" marL="0" rtl="0" algn="l">
                        <a:spcBef>
                          <a:spcPts val="0"/>
                        </a:spcBef>
                        <a:spcAft>
                          <a:spcPts val="0"/>
                        </a:spcAft>
                        <a:buNone/>
                      </a:pPr>
                      <a:r>
                        <a:t/>
                      </a:r>
                      <a:endParaRPr sz="1150"/>
                    </a:p>
                  </a:txBody>
                  <a:tcPr marT="91425" marB="91425" marR="91425" marL="91425"/>
                </a:tc>
                <a:tc>
                  <a:txBody>
                    <a:bodyPr/>
                    <a:lstStyle/>
                    <a:p>
                      <a:pPr indent="0" lvl="0" marL="0" rtl="0" algn="l">
                        <a:lnSpc>
                          <a:spcPct val="115000"/>
                        </a:lnSpc>
                        <a:spcBef>
                          <a:spcPts val="0"/>
                        </a:spcBef>
                        <a:spcAft>
                          <a:spcPts val="0"/>
                        </a:spcAft>
                        <a:buNone/>
                      </a:pPr>
                      <a:r>
                        <a:rPr lang="en">
                          <a:solidFill>
                            <a:srgbClr val="E03F8F"/>
                          </a:solidFill>
                          <a:latin typeface="Amiri"/>
                          <a:ea typeface="Amiri"/>
                          <a:cs typeface="Amiri"/>
                          <a:sym typeface="Amiri"/>
                        </a:rPr>
                        <a:t>Risk of osteosarcoma</a:t>
                      </a:r>
                      <a:endParaRPr b="1" sz="1150">
                        <a:solidFill>
                          <a:schemeClr val="dk1"/>
                        </a:solidFill>
                        <a:latin typeface="Lato"/>
                        <a:ea typeface="Lato"/>
                        <a:cs typeface="Lato"/>
                        <a:sym typeface="Lato"/>
                      </a:endParaRPr>
                    </a:p>
                  </a:txBody>
                  <a:tcPr marT="91425" marB="91425" marR="91425" marL="91425"/>
                </a:tc>
              </a:tr>
            </a:tbl>
          </a:graphicData>
        </a:graphic>
      </p:graphicFrame>
      <p:sp>
        <p:nvSpPr>
          <p:cNvPr id="370" name="Google Shape;370;p41"/>
          <p:cNvSpPr txBox="1"/>
          <p:nvPr/>
        </p:nvSpPr>
        <p:spPr>
          <a:xfrm>
            <a:off x="2" y="648900"/>
            <a:ext cx="9250500" cy="10881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rgbClr val="000000"/>
              </a:buClr>
              <a:buSzPts val="1400"/>
              <a:buFont typeface="Lato"/>
              <a:buChar char="●"/>
            </a:pPr>
            <a:r>
              <a:rPr lang="en">
                <a:latin typeface="Lato"/>
                <a:ea typeface="Lato"/>
                <a:cs typeface="Lato"/>
                <a:sym typeface="Lato"/>
              </a:rPr>
              <a:t>Comprises four fairly common conditions in which there is an imbalance between osteoblastic (bone forming) and osteoclastic (bone destroying) activity:</a:t>
            </a:r>
            <a:endParaRPr>
              <a:latin typeface="Lato"/>
              <a:ea typeface="Lato"/>
              <a:cs typeface="Lato"/>
              <a:sym typeface="Lato"/>
            </a:endParaRPr>
          </a:p>
          <a:p>
            <a:pPr indent="0" lvl="0" marL="0" rtl="0" algn="l">
              <a:spcBef>
                <a:spcPts val="0"/>
              </a:spcBef>
              <a:spcAft>
                <a:spcPts val="0"/>
              </a:spcAft>
              <a:buNone/>
            </a:pPr>
            <a:r>
              <a:t/>
            </a:r>
            <a:endParaRPr sz="1250">
              <a:solidFill>
                <a:schemeClr val="dk1"/>
              </a:solidFill>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p:txBody>
      </p:sp>
      <p:sp>
        <p:nvSpPr>
          <p:cNvPr id="371" name="Google Shape;371;p41"/>
          <p:cNvSpPr txBox="1"/>
          <p:nvPr/>
        </p:nvSpPr>
        <p:spPr>
          <a:xfrm>
            <a:off x="3782789" y="922275"/>
            <a:ext cx="5210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0000"/>
                </a:solidFill>
                <a:latin typeface="Lato"/>
                <a:ea typeface="Lato"/>
                <a:cs typeface="Lato"/>
                <a:sym typeface="Lato"/>
              </a:rPr>
              <a:t>The extra information is from Robbins and is provides better understanding.</a:t>
            </a:r>
            <a:endParaRPr sz="1200">
              <a:solidFill>
                <a:srgbClr val="FF0000"/>
              </a:solidFill>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42"/>
          <p:cNvSpPr txBox="1"/>
          <p:nvPr>
            <p:ph idx="1" type="body"/>
          </p:nvPr>
        </p:nvSpPr>
        <p:spPr>
          <a:xfrm>
            <a:off x="258356" y="621170"/>
            <a:ext cx="7704000" cy="3387600"/>
          </a:xfrm>
          <a:prstGeom prst="rect">
            <a:avLst/>
          </a:prstGeom>
        </p:spPr>
        <p:txBody>
          <a:bodyPr anchorCtr="0" anchor="ctr" bIns="91425" lIns="91425" spcFirstLastPara="1" rIns="91425" wrap="square" tIns="91425">
            <a:noAutofit/>
          </a:bodyPr>
          <a:lstStyle/>
          <a:p>
            <a:pPr indent="-304800" lvl="0" marL="457200" rtl="0" algn="l">
              <a:lnSpc>
                <a:spcPct val="115000"/>
              </a:lnSpc>
              <a:spcBef>
                <a:spcPts val="0"/>
              </a:spcBef>
              <a:spcAft>
                <a:spcPts val="0"/>
              </a:spcAft>
              <a:buSzPts val="1200"/>
              <a:buChar char="●"/>
            </a:pPr>
            <a:r>
              <a:rPr lang="en" sz="1200"/>
              <a:t>Acquired condition characterized by reduced bone mass, leading to bon</a:t>
            </a:r>
            <a:r>
              <a:rPr lang="en" sz="1200"/>
              <a:t>e </a:t>
            </a:r>
            <a:r>
              <a:rPr lang="en" sz="1200"/>
              <a:t>fragility and susceptibility to fractures</a:t>
            </a:r>
            <a:endParaRPr sz="1200"/>
          </a:p>
          <a:p>
            <a:pPr indent="-304800" lvl="0" marL="457200" rtl="0" algn="l">
              <a:lnSpc>
                <a:spcPct val="115000"/>
              </a:lnSpc>
              <a:spcBef>
                <a:spcPts val="0"/>
              </a:spcBef>
              <a:spcAft>
                <a:spcPts val="0"/>
              </a:spcAft>
              <a:buSzPts val="1200"/>
              <a:buChar char="●"/>
            </a:pPr>
            <a:r>
              <a:rPr lang="en" sz="1200"/>
              <a:t>Occur when the balance between bone formation and resorption tilts in favor of resorption</a:t>
            </a:r>
            <a:endParaRPr sz="1200"/>
          </a:p>
          <a:p>
            <a:pPr indent="-304800" lvl="0" marL="457200" rtl="0" algn="l">
              <a:spcBef>
                <a:spcPts val="0"/>
              </a:spcBef>
              <a:spcAft>
                <a:spcPts val="0"/>
              </a:spcAft>
              <a:buSzPts val="1200"/>
              <a:buChar char="●"/>
            </a:pPr>
            <a:r>
              <a:rPr lang="en" sz="1400">
                <a:solidFill>
                  <a:srgbClr val="E03F8F"/>
                </a:solidFill>
                <a:latin typeface="Amiri"/>
                <a:ea typeface="Amiri"/>
                <a:cs typeface="Amiri"/>
                <a:sym typeface="Amiri"/>
              </a:rPr>
              <a:t>The hallmark of osteoporosis is a loss of bone</a:t>
            </a:r>
            <a:endParaRPr sz="1200"/>
          </a:p>
          <a:p>
            <a:pPr indent="-304800" lvl="0" marL="457200" rtl="0" algn="l">
              <a:lnSpc>
                <a:spcPct val="115000"/>
              </a:lnSpc>
              <a:spcBef>
                <a:spcPts val="0"/>
              </a:spcBef>
              <a:spcAft>
                <a:spcPts val="0"/>
              </a:spcAft>
              <a:buSzPts val="1200"/>
              <a:buChar char="●"/>
            </a:pPr>
            <a:r>
              <a:rPr lang="en" sz="1200"/>
              <a:t>The cortices are thinned, with dilated haversian canals, and the trabeculae are reduced in thickness and lose their interconnections</a:t>
            </a:r>
            <a:endParaRPr sz="1200"/>
          </a:p>
          <a:p>
            <a:pPr indent="-304800" lvl="0" marL="457200" rtl="0" algn="l">
              <a:lnSpc>
                <a:spcPct val="115000"/>
              </a:lnSpc>
              <a:spcBef>
                <a:spcPts val="0"/>
              </a:spcBef>
              <a:spcAft>
                <a:spcPts val="0"/>
              </a:spcAft>
              <a:buSzPts val="1200"/>
              <a:buChar char="●"/>
            </a:pPr>
            <a:r>
              <a:rPr lang="en" sz="1200"/>
              <a:t>The mineral content of the bone tissue is normal</a:t>
            </a:r>
            <a:endParaRPr sz="1200"/>
          </a:p>
          <a:p>
            <a:pPr indent="-304800" lvl="0" marL="457200" rtl="0" algn="l">
              <a:lnSpc>
                <a:spcPct val="115000"/>
              </a:lnSpc>
              <a:spcBef>
                <a:spcPts val="0"/>
              </a:spcBef>
              <a:spcAft>
                <a:spcPts val="0"/>
              </a:spcAft>
              <a:buSzPts val="1200"/>
              <a:buChar char="●"/>
            </a:pPr>
            <a:r>
              <a:rPr lang="en" sz="1200"/>
              <a:t>Susceptibility to fractures increases</a:t>
            </a:r>
            <a:endParaRPr sz="1200"/>
          </a:p>
          <a:p>
            <a:pPr indent="-304800" lvl="0" marL="457200" rtl="0" algn="l">
              <a:lnSpc>
                <a:spcPct val="115000"/>
              </a:lnSpc>
              <a:spcBef>
                <a:spcPts val="0"/>
              </a:spcBef>
              <a:spcAft>
                <a:spcPts val="0"/>
              </a:spcAft>
              <a:buClr>
                <a:srgbClr val="4A86E8"/>
              </a:buClr>
              <a:buSzPts val="1200"/>
              <a:buChar char="●"/>
            </a:pPr>
            <a:r>
              <a:rPr lang="en" sz="1200">
                <a:solidFill>
                  <a:srgbClr val="4A86E8"/>
                </a:solidFill>
              </a:rPr>
              <a:t>In both men and women, beginning in the third or fourth decade of life, bone resorption begins to outpace bone formation</a:t>
            </a:r>
            <a:endParaRPr sz="1200"/>
          </a:p>
          <a:p>
            <a:pPr indent="0" lvl="0" marL="0" rtl="0" algn="l">
              <a:spcBef>
                <a:spcPts val="0"/>
              </a:spcBef>
              <a:spcAft>
                <a:spcPts val="0"/>
              </a:spcAft>
              <a:buNone/>
            </a:pPr>
            <a:r>
              <a:t/>
            </a:r>
            <a:endParaRPr sz="1200"/>
          </a:p>
        </p:txBody>
      </p:sp>
      <p:sp>
        <p:nvSpPr>
          <p:cNvPr id="377" name="Google Shape;377;p42"/>
          <p:cNvSpPr txBox="1"/>
          <p:nvPr>
            <p:ph type="title"/>
          </p:nvPr>
        </p:nvSpPr>
        <p:spPr>
          <a:xfrm>
            <a:off x="258350" y="240835"/>
            <a:ext cx="5266200" cy="84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 Osteoporosis</a:t>
            </a:r>
            <a:endParaRPr/>
          </a:p>
        </p:txBody>
      </p:sp>
      <p:pic>
        <p:nvPicPr>
          <p:cNvPr id="378" name="Google Shape;378;p42"/>
          <p:cNvPicPr preferRelativeResize="0"/>
          <p:nvPr/>
        </p:nvPicPr>
        <p:blipFill>
          <a:blip r:embed="rId3">
            <a:alphaModFix/>
          </a:blip>
          <a:stretch>
            <a:fillRect/>
          </a:stretch>
        </p:blipFill>
        <p:spPr>
          <a:xfrm>
            <a:off x="4703231" y="3235050"/>
            <a:ext cx="3458525" cy="1908449"/>
          </a:xfrm>
          <a:prstGeom prst="rect">
            <a:avLst/>
          </a:prstGeom>
          <a:noFill/>
          <a:ln>
            <a:noFill/>
          </a:ln>
        </p:spPr>
      </p:pic>
      <p:pic>
        <p:nvPicPr>
          <p:cNvPr id="379" name="Google Shape;379;p42">
            <a:hlinkClick r:id="rId4"/>
          </p:cNvPr>
          <p:cNvPicPr preferRelativeResize="0"/>
          <p:nvPr/>
        </p:nvPicPr>
        <p:blipFill>
          <a:blip r:embed="rId5">
            <a:alphaModFix/>
          </a:blip>
          <a:stretch>
            <a:fillRect/>
          </a:stretch>
        </p:blipFill>
        <p:spPr>
          <a:xfrm>
            <a:off x="6966236" y="109082"/>
            <a:ext cx="505300" cy="512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43"/>
          <p:cNvSpPr txBox="1"/>
          <p:nvPr>
            <p:ph type="title"/>
          </p:nvPr>
        </p:nvSpPr>
        <p:spPr>
          <a:xfrm>
            <a:off x="3286599" y="210450"/>
            <a:ext cx="5618700" cy="92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Involvement</a:t>
            </a:r>
            <a:r>
              <a:rPr lang="en"/>
              <a:t>  and cause </a:t>
            </a:r>
            <a:endParaRPr/>
          </a:p>
        </p:txBody>
      </p:sp>
      <p:sp>
        <p:nvSpPr>
          <p:cNvPr id="385" name="Google Shape;385;p43"/>
          <p:cNvSpPr txBox="1"/>
          <p:nvPr>
            <p:ph idx="1" type="body"/>
          </p:nvPr>
        </p:nvSpPr>
        <p:spPr>
          <a:xfrm>
            <a:off x="5137850" y="1797447"/>
            <a:ext cx="2966100" cy="15486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500" u="sng"/>
              <a:t>I</a:t>
            </a:r>
            <a:r>
              <a:rPr b="1" lang="en" sz="1500" u="sng"/>
              <a:t>nvolvement</a:t>
            </a:r>
            <a:r>
              <a:rPr b="1" lang="en" sz="1400" u="sng"/>
              <a:t> :</a:t>
            </a:r>
            <a:endParaRPr b="1" sz="1400" u="sng"/>
          </a:p>
          <a:p>
            <a:pPr indent="-317500" lvl="0" marL="457200" rtl="0" algn="l">
              <a:lnSpc>
                <a:spcPct val="115000"/>
              </a:lnSpc>
              <a:spcBef>
                <a:spcPts val="0"/>
              </a:spcBef>
              <a:spcAft>
                <a:spcPts val="0"/>
              </a:spcAft>
              <a:buSzPts val="1400"/>
              <a:buAutoNum type="arabicPeriod"/>
            </a:pPr>
            <a:r>
              <a:rPr b="1" lang="en" sz="1400"/>
              <a:t>Localized</a:t>
            </a:r>
            <a:r>
              <a:rPr lang="en" sz="1400"/>
              <a:t> —&gt; </a:t>
            </a:r>
            <a:r>
              <a:rPr lang="en" sz="1400"/>
              <a:t>Disuse of limb                                             </a:t>
            </a:r>
            <a:endParaRPr sz="1400"/>
          </a:p>
          <a:p>
            <a:pPr indent="-317500" lvl="0" marL="457200" rtl="0" algn="l">
              <a:lnSpc>
                <a:spcPct val="115000"/>
              </a:lnSpc>
              <a:spcBef>
                <a:spcPts val="0"/>
              </a:spcBef>
              <a:spcAft>
                <a:spcPts val="0"/>
              </a:spcAft>
              <a:buSzPts val="1400"/>
              <a:buAutoNum type="arabicPeriod"/>
            </a:pPr>
            <a:r>
              <a:rPr lang="en" sz="1400"/>
              <a:t> </a:t>
            </a:r>
            <a:r>
              <a:rPr b="1" lang="en" sz="1400"/>
              <a:t>Diffuse</a:t>
            </a:r>
            <a:r>
              <a:rPr lang="en" sz="1400"/>
              <a:t>(generalized)</a:t>
            </a:r>
            <a:r>
              <a:rPr lang="en" sz="1400"/>
              <a:t> —&gt; E</a:t>
            </a:r>
            <a:r>
              <a:rPr lang="en" sz="1400"/>
              <a:t>ntire skeleton</a:t>
            </a:r>
            <a:endParaRPr sz="1400"/>
          </a:p>
          <a:p>
            <a:pPr indent="0" lvl="0" marL="0" rtl="0" algn="l">
              <a:lnSpc>
                <a:spcPct val="115000"/>
              </a:lnSpc>
              <a:spcBef>
                <a:spcPts val="0"/>
              </a:spcBef>
              <a:spcAft>
                <a:spcPts val="0"/>
              </a:spcAft>
              <a:buNone/>
            </a:pPr>
            <a:r>
              <a:rPr lang="en" sz="1400"/>
              <a:t>                                                                                                                                                </a:t>
            </a:r>
            <a:endParaRPr sz="1400"/>
          </a:p>
          <a:p>
            <a:pPr indent="0" lvl="0" marL="0" rtl="0" algn="l">
              <a:lnSpc>
                <a:spcPct val="115000"/>
              </a:lnSpc>
              <a:spcBef>
                <a:spcPts val="0"/>
              </a:spcBef>
              <a:spcAft>
                <a:spcPts val="0"/>
              </a:spcAft>
              <a:buNone/>
            </a:pPr>
            <a:r>
              <a:t/>
            </a:r>
            <a:endParaRPr sz="1400"/>
          </a:p>
          <a:p>
            <a:pPr indent="0" lvl="0" marL="0" rtl="0" algn="l">
              <a:lnSpc>
                <a:spcPct val="115000"/>
              </a:lnSpc>
              <a:spcBef>
                <a:spcPts val="0"/>
              </a:spcBef>
              <a:spcAft>
                <a:spcPts val="0"/>
              </a:spcAft>
              <a:buNone/>
            </a:pPr>
            <a:r>
              <a:t/>
            </a:r>
            <a:endParaRPr/>
          </a:p>
        </p:txBody>
      </p:sp>
      <p:sp>
        <p:nvSpPr>
          <p:cNvPr id="386" name="Google Shape;386;p43"/>
          <p:cNvSpPr txBox="1"/>
          <p:nvPr/>
        </p:nvSpPr>
        <p:spPr>
          <a:xfrm>
            <a:off x="137976" y="1137550"/>
            <a:ext cx="3889200" cy="145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Lato"/>
                <a:ea typeface="Lato"/>
                <a:cs typeface="Lato"/>
                <a:sym typeface="Lato"/>
              </a:rPr>
              <a:t>1. </a:t>
            </a:r>
            <a:r>
              <a:rPr b="1" lang="en">
                <a:latin typeface="Lato"/>
                <a:ea typeface="Lato"/>
                <a:cs typeface="Lato"/>
                <a:sym typeface="Lato"/>
              </a:rPr>
              <a:t>Primary osteoporosis</a:t>
            </a:r>
            <a:r>
              <a:rPr b="1" lang="en" u="sng">
                <a:latin typeface="Lato"/>
                <a:ea typeface="Lato"/>
                <a:cs typeface="Lato"/>
                <a:sym typeface="Lato"/>
              </a:rPr>
              <a:t>                                                                                                                         </a:t>
            </a:r>
            <a:endParaRPr b="1" u="sng">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-Idiopathic </a:t>
            </a:r>
            <a:r>
              <a:rPr lang="en">
                <a:solidFill>
                  <a:srgbClr val="999999"/>
                </a:solidFill>
                <a:latin typeface="Lato"/>
                <a:ea typeface="Lato"/>
                <a:cs typeface="Lato"/>
                <a:sym typeface="Lato"/>
              </a:rPr>
              <a:t>(unknown cause or </a:t>
            </a:r>
            <a:r>
              <a:rPr lang="en">
                <a:solidFill>
                  <a:srgbClr val="999999"/>
                </a:solidFill>
                <a:latin typeface="Lato"/>
                <a:ea typeface="Lato"/>
                <a:cs typeface="Lato"/>
                <a:sym typeface="Lato"/>
              </a:rPr>
              <a:t>etiology</a:t>
            </a:r>
            <a:r>
              <a:rPr lang="en">
                <a:solidFill>
                  <a:srgbClr val="999999"/>
                </a:solidFill>
                <a:latin typeface="Lato"/>
                <a:ea typeface="Lato"/>
                <a:cs typeface="Lato"/>
                <a:sym typeface="Lato"/>
              </a:rPr>
              <a:t> ) </a:t>
            </a:r>
            <a:r>
              <a:rPr lang="en">
                <a:latin typeface="Lato"/>
                <a:ea typeface="Lato"/>
                <a:cs typeface="Lato"/>
                <a:sym typeface="Lato"/>
              </a:rPr>
              <a:t>                                                    </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-Has two types</a:t>
            </a:r>
            <a:r>
              <a:rPr lang="en">
                <a:solidFill>
                  <a:srgbClr val="FF0000"/>
                </a:solidFill>
                <a:latin typeface="Lato"/>
                <a:ea typeface="Lato"/>
                <a:cs typeface="Lato"/>
                <a:sym typeface="Lato"/>
              </a:rPr>
              <a:t>(most common forms of osteoporosis)</a:t>
            </a:r>
            <a:r>
              <a:rPr lang="en">
                <a:latin typeface="Lato"/>
                <a:ea typeface="Lato"/>
                <a:cs typeface="Lato"/>
                <a:sym typeface="Lato"/>
              </a:rPr>
              <a:t>:                   </a:t>
            </a:r>
            <a:endParaRPr>
              <a:latin typeface="Lato"/>
              <a:ea typeface="Lato"/>
              <a:cs typeface="Lato"/>
              <a:sym typeface="Lato"/>
            </a:endParaRPr>
          </a:p>
          <a:p>
            <a:pPr indent="-317500" lvl="0" marL="457200" rtl="0" algn="l">
              <a:spcBef>
                <a:spcPts val="0"/>
              </a:spcBef>
              <a:spcAft>
                <a:spcPts val="0"/>
              </a:spcAft>
              <a:buSzPts val="1400"/>
              <a:buFont typeface="Lato"/>
              <a:buAutoNum type="arabicPeriod"/>
            </a:pPr>
            <a:r>
              <a:rPr lang="en">
                <a:latin typeface="Lato"/>
                <a:ea typeface="Lato"/>
                <a:cs typeface="Lato"/>
                <a:sym typeface="Lato"/>
              </a:rPr>
              <a:t>Postmonopausal osteoporosis</a:t>
            </a:r>
            <a:r>
              <a:rPr lang="en">
                <a:solidFill>
                  <a:srgbClr val="9E9E9E"/>
                </a:solidFill>
                <a:latin typeface="Lato"/>
                <a:ea typeface="Lato"/>
                <a:cs typeface="Lato"/>
                <a:sym typeface="Lato"/>
              </a:rPr>
              <a:t>(type 1)  </a:t>
            </a:r>
            <a:r>
              <a:rPr lang="en">
                <a:latin typeface="Lato"/>
                <a:ea typeface="Lato"/>
                <a:cs typeface="Lato"/>
                <a:sym typeface="Lato"/>
              </a:rPr>
              <a:t>                                             </a:t>
            </a:r>
            <a:endParaRPr>
              <a:latin typeface="Lato"/>
              <a:ea typeface="Lato"/>
              <a:cs typeface="Lato"/>
              <a:sym typeface="Lato"/>
            </a:endParaRPr>
          </a:p>
          <a:p>
            <a:pPr indent="-317500" lvl="0" marL="457200" rtl="0" algn="l">
              <a:spcBef>
                <a:spcPts val="0"/>
              </a:spcBef>
              <a:spcAft>
                <a:spcPts val="0"/>
              </a:spcAft>
              <a:buSzPts val="1400"/>
              <a:buFont typeface="Lato"/>
              <a:buAutoNum type="arabicPeriod"/>
            </a:pPr>
            <a:r>
              <a:rPr lang="en">
                <a:latin typeface="Lato"/>
                <a:ea typeface="Lato"/>
                <a:cs typeface="Lato"/>
                <a:sym typeface="Lato"/>
              </a:rPr>
              <a:t>Senile osteoporosis</a:t>
            </a:r>
            <a:r>
              <a:rPr lang="en">
                <a:solidFill>
                  <a:srgbClr val="999999"/>
                </a:solidFill>
                <a:latin typeface="Lato"/>
                <a:ea typeface="Lato"/>
                <a:cs typeface="Lato"/>
                <a:sym typeface="Lato"/>
              </a:rPr>
              <a:t>(type2)  </a:t>
            </a:r>
            <a:r>
              <a:rPr lang="en">
                <a:latin typeface="Lato"/>
                <a:ea typeface="Lato"/>
                <a:cs typeface="Lato"/>
                <a:sym typeface="Lato"/>
              </a:rPr>
              <a:t>         </a:t>
            </a:r>
            <a:endParaRPr>
              <a:latin typeface="Lato"/>
              <a:ea typeface="Lato"/>
              <a:cs typeface="Lato"/>
              <a:sym typeface="Lato"/>
            </a:endParaRPr>
          </a:p>
        </p:txBody>
      </p:sp>
      <p:sp>
        <p:nvSpPr>
          <p:cNvPr id="387" name="Google Shape;387;p43"/>
          <p:cNvSpPr txBox="1"/>
          <p:nvPr/>
        </p:nvSpPr>
        <p:spPr>
          <a:xfrm>
            <a:off x="137975" y="2592259"/>
            <a:ext cx="8317200" cy="2685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latin typeface="Lato"/>
                <a:ea typeface="Lato"/>
                <a:cs typeface="Lato"/>
                <a:sym typeface="Lato"/>
              </a:rPr>
              <a:t>2. </a:t>
            </a:r>
            <a:r>
              <a:rPr b="1" lang="en">
                <a:latin typeface="Lato"/>
                <a:ea typeface="Lato"/>
                <a:cs typeface="Lato"/>
                <a:sym typeface="Lato"/>
              </a:rPr>
              <a:t>Secondary osteoporosis</a:t>
            </a:r>
            <a:endParaRPr b="1">
              <a:latin typeface="Lato"/>
              <a:ea typeface="Lato"/>
              <a:cs typeface="Lato"/>
              <a:sym typeface="Lato"/>
            </a:endParaRPr>
          </a:p>
          <a:p>
            <a:pPr indent="0" lvl="0" marL="0" rtl="0" algn="l">
              <a:lnSpc>
                <a:spcPct val="115000"/>
              </a:lnSpc>
              <a:spcBef>
                <a:spcPts val="0"/>
              </a:spcBef>
              <a:spcAft>
                <a:spcPts val="0"/>
              </a:spcAft>
              <a:buNone/>
            </a:pPr>
            <a:r>
              <a:rPr lang="en">
                <a:solidFill>
                  <a:srgbClr val="999999"/>
                </a:solidFill>
                <a:latin typeface="Lato"/>
                <a:ea typeface="Lato"/>
                <a:cs typeface="Lato"/>
                <a:sym typeface="Lato"/>
              </a:rPr>
              <a:t>-Has a specific cause or etiology </a:t>
            </a:r>
            <a:endParaRPr>
              <a:solidFill>
                <a:srgbClr val="999999"/>
              </a:solidFill>
              <a:latin typeface="Lato"/>
              <a:ea typeface="Lato"/>
              <a:cs typeface="Lato"/>
              <a:sym typeface="Lato"/>
            </a:endParaRPr>
          </a:p>
          <a:p>
            <a:pPr indent="0" lvl="0" marL="0" rtl="0" algn="l">
              <a:lnSpc>
                <a:spcPct val="115000"/>
              </a:lnSpc>
              <a:spcBef>
                <a:spcPts val="0"/>
              </a:spcBef>
              <a:spcAft>
                <a:spcPts val="0"/>
              </a:spcAft>
              <a:buNone/>
            </a:pPr>
            <a:r>
              <a:rPr lang="en">
                <a:solidFill>
                  <a:schemeClr val="dk1"/>
                </a:solidFill>
                <a:latin typeface="Lato"/>
                <a:ea typeface="Lato"/>
                <a:cs typeface="Lato"/>
                <a:sym typeface="Lato"/>
              </a:rPr>
              <a:t>-Examples of secondary causes:</a:t>
            </a:r>
            <a:endParaRPr>
              <a:solidFill>
                <a:schemeClr val="dk1"/>
              </a:solidFill>
              <a:latin typeface="Lato"/>
              <a:ea typeface="Lato"/>
              <a:cs typeface="Lato"/>
              <a:sym typeface="Lato"/>
            </a:endParaRPr>
          </a:p>
          <a:p>
            <a:pPr indent="-317500" lvl="0" marL="457200" rtl="0" algn="l">
              <a:lnSpc>
                <a:spcPct val="115000"/>
              </a:lnSpc>
              <a:spcBef>
                <a:spcPts val="0"/>
              </a:spcBef>
              <a:spcAft>
                <a:spcPts val="0"/>
              </a:spcAft>
              <a:buClr>
                <a:schemeClr val="dk1"/>
              </a:buClr>
              <a:buSzPts val="1400"/>
              <a:buFont typeface="Lato"/>
              <a:buAutoNum type="arabicPeriod"/>
            </a:pPr>
            <a:r>
              <a:rPr b="1" lang="en">
                <a:solidFill>
                  <a:schemeClr val="dk1"/>
                </a:solidFill>
                <a:latin typeface="Lato"/>
                <a:ea typeface="Lato"/>
                <a:cs typeface="Lato"/>
                <a:sym typeface="Lato"/>
              </a:rPr>
              <a:t>Endocrine disorder </a:t>
            </a:r>
            <a:r>
              <a:rPr lang="en">
                <a:solidFill>
                  <a:schemeClr val="dk1"/>
                </a:solidFill>
                <a:latin typeface="Lato"/>
                <a:ea typeface="Lato"/>
                <a:cs typeface="Lato"/>
                <a:sym typeface="Lato"/>
              </a:rPr>
              <a:t>(e.g.hyperthyroidism)</a:t>
            </a:r>
            <a:endParaRPr>
              <a:solidFill>
                <a:schemeClr val="dk1"/>
              </a:solidFill>
              <a:latin typeface="Lato"/>
              <a:ea typeface="Lato"/>
              <a:cs typeface="Lato"/>
              <a:sym typeface="Lato"/>
            </a:endParaRPr>
          </a:p>
          <a:p>
            <a:pPr indent="-317500" lvl="0" marL="457200" rtl="0" algn="l">
              <a:lnSpc>
                <a:spcPct val="115000"/>
              </a:lnSpc>
              <a:spcBef>
                <a:spcPts val="0"/>
              </a:spcBef>
              <a:spcAft>
                <a:spcPts val="0"/>
              </a:spcAft>
              <a:buSzPts val="1400"/>
              <a:buFont typeface="Lato"/>
              <a:buAutoNum type="arabicPeriod"/>
            </a:pPr>
            <a:r>
              <a:rPr b="1" lang="en">
                <a:latin typeface="Lato"/>
                <a:ea typeface="Lato"/>
                <a:cs typeface="Lato"/>
                <a:sym typeface="Lato"/>
              </a:rPr>
              <a:t>Gastrointestinal disorders </a:t>
            </a:r>
            <a:r>
              <a:rPr lang="en">
                <a:latin typeface="Lato"/>
                <a:ea typeface="Lato"/>
                <a:cs typeface="Lato"/>
                <a:sym typeface="Lato"/>
              </a:rPr>
              <a:t>(e.g.malnutrition,vit.C and D deficiency ,hepatic insufficiency)</a:t>
            </a:r>
            <a:endParaRPr>
              <a:latin typeface="Lato"/>
              <a:ea typeface="Lato"/>
              <a:cs typeface="Lato"/>
              <a:sym typeface="Lato"/>
            </a:endParaRPr>
          </a:p>
          <a:p>
            <a:pPr indent="-317500" lvl="0" marL="457200" rtl="0" algn="l">
              <a:lnSpc>
                <a:spcPct val="115000"/>
              </a:lnSpc>
              <a:spcBef>
                <a:spcPts val="0"/>
              </a:spcBef>
              <a:spcAft>
                <a:spcPts val="0"/>
              </a:spcAft>
              <a:buSzPts val="1400"/>
              <a:buFont typeface="Lato"/>
              <a:buAutoNum type="arabicPeriod"/>
            </a:pPr>
            <a:r>
              <a:rPr b="1" lang="en">
                <a:latin typeface="Lato"/>
                <a:ea typeface="Lato"/>
                <a:cs typeface="Lato"/>
                <a:sym typeface="Lato"/>
              </a:rPr>
              <a:t>Drugs </a:t>
            </a:r>
            <a:r>
              <a:rPr lang="en">
                <a:latin typeface="Lato"/>
                <a:ea typeface="Lato"/>
                <a:cs typeface="Lato"/>
                <a:sym typeface="Lato"/>
              </a:rPr>
              <a:t>(e.g.Steroids,Chemotherapy,Anticoagulant,Anticonvulsant)</a:t>
            </a:r>
            <a:endParaRPr>
              <a:latin typeface="Lato"/>
              <a:ea typeface="Lato"/>
              <a:cs typeface="Lato"/>
              <a:sym typeface="Lato"/>
            </a:endParaRPr>
          </a:p>
          <a:p>
            <a:pPr indent="-317500" lvl="0" marL="457200" rtl="0" algn="l">
              <a:lnSpc>
                <a:spcPct val="115000"/>
              </a:lnSpc>
              <a:spcBef>
                <a:spcPts val="0"/>
              </a:spcBef>
              <a:spcAft>
                <a:spcPts val="0"/>
              </a:spcAft>
              <a:buSzPts val="1400"/>
              <a:buFont typeface="Lato"/>
              <a:buAutoNum type="arabicPeriod"/>
            </a:pPr>
            <a:r>
              <a:rPr b="1" lang="en">
                <a:latin typeface="Lato"/>
                <a:ea typeface="Lato"/>
                <a:cs typeface="Lato"/>
                <a:sym typeface="Lato"/>
              </a:rPr>
              <a:t>Neoplasia </a:t>
            </a:r>
            <a:r>
              <a:rPr lang="en">
                <a:latin typeface="Lato"/>
                <a:ea typeface="Lato"/>
                <a:cs typeface="Lato"/>
                <a:sym typeface="Lato"/>
              </a:rPr>
              <a:t>(eg.carcinoma)</a:t>
            </a:r>
            <a:endParaRPr>
              <a:latin typeface="Lato"/>
              <a:ea typeface="Lato"/>
              <a:cs typeface="Lato"/>
              <a:sym typeface="Lato"/>
            </a:endParaRPr>
          </a:p>
          <a:p>
            <a:pPr indent="-317500" lvl="0" marL="457200" rtl="0" algn="l">
              <a:lnSpc>
                <a:spcPct val="115000"/>
              </a:lnSpc>
              <a:spcBef>
                <a:spcPts val="0"/>
              </a:spcBef>
              <a:spcAft>
                <a:spcPts val="0"/>
              </a:spcAft>
              <a:buSzPts val="1400"/>
              <a:buFont typeface="Lato"/>
              <a:buAutoNum type="arabicPeriod"/>
            </a:pPr>
            <a:r>
              <a:rPr b="1" lang="en">
                <a:latin typeface="Lato"/>
                <a:ea typeface="Lato"/>
                <a:cs typeface="Lato"/>
                <a:sym typeface="Lato"/>
              </a:rPr>
              <a:t>Others </a:t>
            </a:r>
            <a:r>
              <a:rPr lang="en">
                <a:latin typeface="Lato"/>
                <a:ea typeface="Lato"/>
                <a:cs typeface="Lato"/>
                <a:sym typeface="Lato"/>
              </a:rPr>
              <a:t>(e.g.Smoking, immobilization, anemia, pulmonary diseases)</a:t>
            </a:r>
            <a:endParaRPr>
              <a:latin typeface="Lato"/>
              <a:ea typeface="Lato"/>
              <a:cs typeface="Lato"/>
              <a:sym typeface="Lato"/>
            </a:endParaRPr>
          </a:p>
          <a:p>
            <a:pPr indent="0" lvl="0" marL="0" rtl="0" algn="l">
              <a:lnSpc>
                <a:spcPct val="115000"/>
              </a:lnSpc>
              <a:spcBef>
                <a:spcPts val="0"/>
              </a:spcBef>
              <a:spcAft>
                <a:spcPts val="0"/>
              </a:spcAft>
              <a:buNone/>
            </a:pPr>
            <a:r>
              <a:t/>
            </a:r>
            <a:endParaRPr>
              <a:latin typeface="Lato"/>
              <a:ea typeface="Lato"/>
              <a:cs typeface="Lato"/>
              <a:sym typeface="Lato"/>
            </a:endParaRPr>
          </a:p>
          <a:p>
            <a:pPr indent="0" lvl="0" marL="0" rtl="0" algn="l">
              <a:lnSpc>
                <a:spcPct val="115000"/>
              </a:lnSpc>
              <a:spcBef>
                <a:spcPts val="0"/>
              </a:spcBef>
              <a:spcAft>
                <a:spcPts val="0"/>
              </a:spcAft>
              <a:buNone/>
            </a:pPr>
            <a:r>
              <a:rPr lang="en">
                <a:latin typeface="Lato"/>
                <a:ea typeface="Lato"/>
                <a:cs typeface="Lato"/>
                <a:sym typeface="Lato"/>
              </a:rPr>
              <a:t> </a:t>
            </a:r>
            <a:endParaRPr>
              <a:solidFill>
                <a:schemeClr val="dk1"/>
              </a:solidFill>
              <a:latin typeface="Lato"/>
              <a:ea typeface="Lato"/>
              <a:cs typeface="Lato"/>
              <a:sym typeface="Lato"/>
            </a:endParaRPr>
          </a:p>
        </p:txBody>
      </p:sp>
      <p:sp>
        <p:nvSpPr>
          <p:cNvPr id="388" name="Google Shape;388;p43"/>
          <p:cNvSpPr txBox="1"/>
          <p:nvPr/>
        </p:nvSpPr>
        <p:spPr>
          <a:xfrm>
            <a:off x="137975" y="783157"/>
            <a:ext cx="2351100" cy="6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500" u="sng">
                <a:solidFill>
                  <a:schemeClr val="dk1"/>
                </a:solidFill>
                <a:latin typeface="Lato"/>
                <a:ea typeface="Lato"/>
                <a:cs typeface="Lato"/>
                <a:sym typeface="Lato"/>
              </a:rPr>
              <a:t>Can be due to : </a:t>
            </a:r>
            <a:endParaRPr b="1" sz="1500" u="sng">
              <a:solidFill>
                <a:schemeClr val="dk1"/>
              </a:solidFill>
              <a:latin typeface="Lato"/>
              <a:ea typeface="Lato"/>
              <a:cs typeface="Lato"/>
              <a:sym typeface="Lato"/>
            </a:endParaRPr>
          </a:p>
          <a:p>
            <a:pPr indent="0" lvl="0" marL="0" rtl="0" algn="l">
              <a:spcBef>
                <a:spcPts val="0"/>
              </a:spcBef>
              <a:spcAft>
                <a:spcPts val="0"/>
              </a:spcAft>
              <a:buNone/>
            </a:pPr>
            <a:r>
              <a:t/>
            </a:r>
            <a:endParaRPr b="1" sz="1500">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44"/>
          <p:cNvSpPr txBox="1"/>
          <p:nvPr>
            <p:ph type="title"/>
          </p:nvPr>
        </p:nvSpPr>
        <p:spPr>
          <a:xfrm>
            <a:off x="381725" y="18130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Pathogenesis</a:t>
            </a:r>
            <a:r>
              <a:rPr lang="en"/>
              <a:t> </a:t>
            </a:r>
            <a:endParaRPr/>
          </a:p>
        </p:txBody>
      </p:sp>
      <p:sp>
        <p:nvSpPr>
          <p:cNvPr id="394" name="Google Shape;394;p44"/>
          <p:cNvSpPr txBox="1"/>
          <p:nvPr>
            <p:ph idx="1" type="body"/>
          </p:nvPr>
        </p:nvSpPr>
        <p:spPr>
          <a:xfrm>
            <a:off x="123300" y="1258950"/>
            <a:ext cx="5808000" cy="4136100"/>
          </a:xfrm>
          <a:prstGeom prst="rect">
            <a:avLst/>
          </a:prstGeom>
        </p:spPr>
        <p:txBody>
          <a:bodyPr anchorCtr="0" anchor="ctr" bIns="91425" lIns="91425" spcFirstLastPara="1" rIns="91425" wrap="square" tIns="91425">
            <a:noAutofit/>
          </a:bodyPr>
          <a:lstStyle/>
          <a:p>
            <a:pPr indent="-330200" lvl="0" marL="457200" rtl="0" algn="l">
              <a:spcBef>
                <a:spcPts val="0"/>
              </a:spcBef>
              <a:spcAft>
                <a:spcPts val="0"/>
              </a:spcAft>
              <a:buSzPts val="1600"/>
              <a:buChar char="●"/>
            </a:pPr>
            <a:r>
              <a:rPr lang="en" sz="1600"/>
              <a:t>Peak bone mass is achieved during young adulthood</a:t>
            </a:r>
            <a:endParaRPr sz="1600"/>
          </a:p>
          <a:p>
            <a:pPr indent="0" lvl="0" marL="0" rtl="0" algn="l">
              <a:spcBef>
                <a:spcPts val="0"/>
              </a:spcBef>
              <a:spcAft>
                <a:spcPts val="0"/>
              </a:spcAft>
              <a:buNone/>
            </a:pPr>
            <a:r>
              <a:t/>
            </a:r>
            <a:endParaRPr sz="1400"/>
          </a:p>
          <a:p>
            <a:pPr indent="-317500" lvl="0" marL="457200" rtl="0" algn="l">
              <a:spcBef>
                <a:spcPts val="0"/>
              </a:spcBef>
              <a:spcAft>
                <a:spcPts val="0"/>
              </a:spcAft>
              <a:buClr>
                <a:schemeClr val="dk1"/>
              </a:buClr>
              <a:buSzPts val="1400"/>
              <a:buChar char="●"/>
            </a:pPr>
            <a:r>
              <a:rPr b="1" lang="en" sz="1400" u="sng"/>
              <a:t>Its magnitude is determined largely by</a:t>
            </a:r>
            <a:r>
              <a:rPr b="1" lang="en" sz="1400" u="sng"/>
              <a:t>:</a:t>
            </a:r>
            <a:endParaRPr b="1" sz="1400" u="sng"/>
          </a:p>
          <a:p>
            <a:pPr indent="0" lvl="0" marL="457200" rtl="0" algn="l">
              <a:spcBef>
                <a:spcPts val="0"/>
              </a:spcBef>
              <a:spcAft>
                <a:spcPts val="0"/>
              </a:spcAft>
              <a:buNone/>
            </a:pPr>
            <a:r>
              <a:rPr lang="en" sz="1400"/>
              <a:t>1 -H</a:t>
            </a:r>
            <a:r>
              <a:rPr lang="en" sz="1400"/>
              <a:t>ereditary factors</a:t>
            </a:r>
            <a:endParaRPr sz="1400"/>
          </a:p>
          <a:p>
            <a:pPr indent="0" lvl="0" marL="457200" rtl="0" algn="l">
              <a:spcBef>
                <a:spcPts val="0"/>
              </a:spcBef>
              <a:spcAft>
                <a:spcPts val="0"/>
              </a:spcAft>
              <a:buNone/>
            </a:pPr>
            <a:r>
              <a:rPr lang="en" sz="1400"/>
              <a:t>2 -P</a:t>
            </a:r>
            <a:r>
              <a:rPr lang="en" sz="1400"/>
              <a:t>hysical activity </a:t>
            </a:r>
            <a:endParaRPr sz="1400"/>
          </a:p>
          <a:p>
            <a:pPr indent="0" lvl="0" marL="457200" rtl="0" algn="l">
              <a:spcBef>
                <a:spcPts val="0"/>
              </a:spcBef>
              <a:spcAft>
                <a:spcPts val="0"/>
              </a:spcAft>
              <a:buNone/>
            </a:pPr>
            <a:r>
              <a:rPr lang="en" sz="1400"/>
              <a:t>3 -Muscle strength</a:t>
            </a:r>
            <a:endParaRPr sz="1400"/>
          </a:p>
          <a:p>
            <a:pPr indent="0" lvl="0" marL="457200" rtl="0" algn="l">
              <a:spcBef>
                <a:spcPts val="0"/>
              </a:spcBef>
              <a:spcAft>
                <a:spcPts val="0"/>
              </a:spcAft>
              <a:buNone/>
            </a:pPr>
            <a:r>
              <a:rPr lang="en" sz="1400"/>
              <a:t>4-Diet</a:t>
            </a:r>
            <a:endParaRPr sz="1400"/>
          </a:p>
          <a:p>
            <a:pPr indent="0" lvl="0" marL="457200" rtl="0" algn="l">
              <a:spcBef>
                <a:spcPts val="0"/>
              </a:spcBef>
              <a:spcAft>
                <a:spcPts val="0"/>
              </a:spcAft>
              <a:buNone/>
            </a:pPr>
            <a:r>
              <a:rPr lang="en" sz="1400"/>
              <a:t>5 -Hormonal state</a:t>
            </a:r>
            <a:endParaRPr sz="1400"/>
          </a:p>
          <a:p>
            <a:pPr indent="0" lvl="0" marL="457200" rtl="0" algn="l">
              <a:spcBef>
                <a:spcPts val="0"/>
              </a:spcBef>
              <a:spcAft>
                <a:spcPts val="0"/>
              </a:spcAft>
              <a:buNone/>
            </a:pPr>
            <a:r>
              <a:t/>
            </a:r>
            <a:endParaRPr sz="1400"/>
          </a:p>
          <a:p>
            <a:pPr indent="-317500" lvl="0" marL="457200" rtl="0" algn="l">
              <a:spcBef>
                <a:spcPts val="0"/>
              </a:spcBef>
              <a:spcAft>
                <a:spcPts val="0"/>
              </a:spcAft>
              <a:buSzPts val="1400"/>
              <a:buChar char="●"/>
            </a:pPr>
            <a:r>
              <a:rPr lang="en" sz="1400"/>
              <a:t>Once maximal skeletal mass is attained, a small deficit in bone formation accrues with every resorption and formation cycle of each bone metabolic unit. </a:t>
            </a:r>
            <a:endParaRPr sz="1400"/>
          </a:p>
          <a:p>
            <a:pPr indent="0" lvl="0" marL="0" rtl="0" algn="l">
              <a:spcBef>
                <a:spcPts val="0"/>
              </a:spcBef>
              <a:spcAft>
                <a:spcPts val="0"/>
              </a:spcAft>
              <a:buNone/>
            </a:pPr>
            <a:r>
              <a:t/>
            </a:r>
            <a:endParaRPr sz="1400"/>
          </a:p>
          <a:p>
            <a:pPr indent="-317500" lvl="0" marL="457200" rtl="0" algn="l">
              <a:spcBef>
                <a:spcPts val="0"/>
              </a:spcBef>
              <a:spcAft>
                <a:spcPts val="0"/>
              </a:spcAft>
              <a:buSzPts val="1400"/>
              <a:buChar char="●"/>
            </a:pPr>
            <a:r>
              <a:rPr lang="en" sz="1400"/>
              <a:t>Age-related bone loss (average 0.7% /year) is a normal</a:t>
            </a:r>
            <a:endParaRPr sz="1400"/>
          </a:p>
          <a:p>
            <a:pPr indent="0" lvl="0" marL="0" rtl="0" algn="l">
              <a:spcBef>
                <a:spcPts val="0"/>
              </a:spcBef>
              <a:spcAft>
                <a:spcPts val="0"/>
              </a:spcAft>
              <a:buNone/>
            </a:pPr>
            <a:r>
              <a:rPr lang="en" sz="1400"/>
              <a:t> </a:t>
            </a:r>
            <a:endParaRPr sz="1400"/>
          </a:p>
          <a:p>
            <a:pPr indent="-317500" lvl="0" marL="457200" rtl="0" algn="l">
              <a:spcBef>
                <a:spcPts val="0"/>
              </a:spcBef>
              <a:spcAft>
                <a:spcPts val="0"/>
              </a:spcAft>
              <a:buSzPts val="1400"/>
              <a:buChar char="●"/>
            </a:pPr>
            <a:r>
              <a:rPr lang="en" sz="1400"/>
              <a:t>Both sexes are affected equally and whites more so than blacks</a:t>
            </a:r>
            <a:endParaRPr sz="1400"/>
          </a:p>
          <a:p>
            <a:pPr indent="0" lvl="0" marL="0" rtl="0" algn="l">
              <a:spcBef>
                <a:spcPts val="0"/>
              </a:spcBef>
              <a:spcAft>
                <a:spcPts val="0"/>
              </a:spcAft>
              <a:buNone/>
            </a:pPr>
            <a:r>
              <a:t/>
            </a:r>
            <a:endParaRPr sz="1400"/>
          </a:p>
          <a:p>
            <a:pPr indent="-317500" lvl="0" marL="457200" rtl="0" algn="l">
              <a:spcBef>
                <a:spcPts val="0"/>
              </a:spcBef>
              <a:spcAft>
                <a:spcPts val="0"/>
              </a:spcAft>
              <a:buSzPts val="1400"/>
              <a:buChar char="●"/>
            </a:pPr>
            <a:r>
              <a:rPr lang="en" sz="1400"/>
              <a:t>Gender and racial differences in peak bone mass may partially explain why certain populations are prone to develop this disorder</a:t>
            </a:r>
            <a:endParaRPr sz="1400"/>
          </a:p>
          <a:p>
            <a:pPr indent="0" lvl="0" marL="457200" rtl="0" algn="l">
              <a:spcBef>
                <a:spcPts val="0"/>
              </a:spcBef>
              <a:spcAft>
                <a:spcPts val="0"/>
              </a:spcAft>
              <a:buNone/>
            </a:pPr>
            <a:r>
              <a:t/>
            </a:r>
            <a:endParaRPr sz="1400"/>
          </a:p>
          <a:p>
            <a:pPr indent="0" lvl="0" marL="457200" rtl="0" algn="l">
              <a:spcBef>
                <a:spcPts val="0"/>
              </a:spcBef>
              <a:spcAft>
                <a:spcPts val="0"/>
              </a:spcAft>
              <a:buNone/>
            </a:pPr>
            <a:r>
              <a:t/>
            </a:r>
            <a:endParaRPr sz="1400"/>
          </a:p>
          <a:p>
            <a:pPr indent="0" lvl="0" marL="0" rtl="0" algn="l">
              <a:spcBef>
                <a:spcPts val="0"/>
              </a:spcBef>
              <a:spcAft>
                <a:spcPts val="0"/>
              </a:spcAft>
              <a:buNone/>
            </a:pPr>
            <a:r>
              <a:rPr lang="en" sz="1400"/>
              <a:t>                       </a:t>
            </a:r>
            <a:endParaRPr sz="1400"/>
          </a:p>
          <a:p>
            <a:pPr indent="0" lvl="0" marL="0" rtl="0" algn="l">
              <a:spcBef>
                <a:spcPts val="0"/>
              </a:spcBef>
              <a:spcAft>
                <a:spcPts val="0"/>
              </a:spcAft>
              <a:buNone/>
            </a:pPr>
            <a:r>
              <a:t/>
            </a:r>
            <a:endParaRPr sz="1400"/>
          </a:p>
        </p:txBody>
      </p:sp>
      <p:pic>
        <p:nvPicPr>
          <p:cNvPr id="395" name="Google Shape;395;p44"/>
          <p:cNvPicPr preferRelativeResize="0"/>
          <p:nvPr/>
        </p:nvPicPr>
        <p:blipFill>
          <a:blip r:embed="rId4">
            <a:alphaModFix/>
          </a:blip>
          <a:stretch>
            <a:fillRect/>
          </a:stretch>
        </p:blipFill>
        <p:spPr>
          <a:xfrm>
            <a:off x="5766150" y="714525"/>
            <a:ext cx="2419377" cy="20147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45"/>
          <p:cNvSpPr txBox="1"/>
          <p:nvPr>
            <p:ph type="title"/>
          </p:nvPr>
        </p:nvSpPr>
        <p:spPr>
          <a:xfrm>
            <a:off x="1383001" y="2386134"/>
            <a:ext cx="6378000" cy="1756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Factors affecting the p</a:t>
            </a:r>
            <a:r>
              <a:rPr lang="en"/>
              <a:t>athogenesis  of osteoporosis </a:t>
            </a:r>
            <a:endParaRPr/>
          </a:p>
          <a:p>
            <a:pPr indent="0" lvl="0" marL="0" rtl="0" algn="l">
              <a:spcBef>
                <a:spcPts val="0"/>
              </a:spcBef>
              <a:spcAft>
                <a:spcPts val="0"/>
              </a:spcAft>
              <a:buNone/>
            </a:pPr>
            <a:r>
              <a:t/>
            </a:r>
            <a:endParaRPr/>
          </a:p>
        </p:txBody>
      </p:sp>
      <p:sp>
        <p:nvSpPr>
          <p:cNvPr id="401" name="Google Shape;401;p45"/>
          <p:cNvSpPr/>
          <p:nvPr/>
        </p:nvSpPr>
        <p:spPr>
          <a:xfrm rot="-7228348">
            <a:off x="2153879" y="3406318"/>
            <a:ext cx="378014" cy="742186"/>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45"/>
          <p:cNvSpPr/>
          <p:nvPr/>
        </p:nvSpPr>
        <p:spPr>
          <a:xfrm>
            <a:off x="477365" y="438377"/>
            <a:ext cx="1615800" cy="1615800"/>
          </a:xfrm>
          <a:prstGeom prst="ellipse">
            <a:avLst/>
          </a:pr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rPr b="1" lang="en">
                <a:latin typeface="Lato"/>
                <a:ea typeface="Lato"/>
                <a:cs typeface="Lato"/>
                <a:sym typeface="Lato"/>
              </a:rPr>
              <a:t>Age related changes</a:t>
            </a:r>
            <a:endParaRPr/>
          </a:p>
        </p:txBody>
      </p:sp>
      <p:sp>
        <p:nvSpPr>
          <p:cNvPr id="403" name="Google Shape;403;p45"/>
          <p:cNvSpPr/>
          <p:nvPr/>
        </p:nvSpPr>
        <p:spPr>
          <a:xfrm>
            <a:off x="7171105" y="3373513"/>
            <a:ext cx="1615800" cy="1615800"/>
          </a:xfrm>
          <a:prstGeom prst="ellipse">
            <a:avLst/>
          </a:pr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rPr b="1" lang="en">
                <a:latin typeface="Lato"/>
                <a:ea typeface="Lato"/>
                <a:cs typeface="Lato"/>
                <a:sym typeface="Lato"/>
              </a:rPr>
              <a:t>Hormonal influences </a:t>
            </a:r>
            <a:endParaRPr/>
          </a:p>
        </p:txBody>
      </p:sp>
      <p:sp>
        <p:nvSpPr>
          <p:cNvPr id="404" name="Google Shape;404;p45"/>
          <p:cNvSpPr/>
          <p:nvPr/>
        </p:nvSpPr>
        <p:spPr>
          <a:xfrm>
            <a:off x="6771649" y="438381"/>
            <a:ext cx="1615800" cy="1615800"/>
          </a:xfrm>
          <a:prstGeom prst="ellipse">
            <a:avLst/>
          </a:pr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rPr b="1" lang="en">
                <a:latin typeface="Lato"/>
                <a:ea typeface="Lato"/>
                <a:cs typeface="Lato"/>
                <a:sym typeface="Lato"/>
              </a:rPr>
              <a:t>Calcium nutritional state</a:t>
            </a:r>
            <a:endParaRPr/>
          </a:p>
        </p:txBody>
      </p:sp>
      <p:sp>
        <p:nvSpPr>
          <p:cNvPr id="405" name="Google Shape;405;p45"/>
          <p:cNvSpPr/>
          <p:nvPr/>
        </p:nvSpPr>
        <p:spPr>
          <a:xfrm>
            <a:off x="228970" y="3296834"/>
            <a:ext cx="1615800" cy="1615800"/>
          </a:xfrm>
          <a:prstGeom prst="ellipse">
            <a:avLst/>
          </a:pr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rPr b="1" lang="en">
                <a:latin typeface="Lato"/>
                <a:ea typeface="Lato"/>
                <a:cs typeface="Lato"/>
                <a:sym typeface="Lato"/>
              </a:rPr>
              <a:t>Genetic factors</a:t>
            </a:r>
            <a:endParaRPr/>
          </a:p>
        </p:txBody>
      </p:sp>
      <p:sp>
        <p:nvSpPr>
          <p:cNvPr id="406" name="Google Shape;406;p45"/>
          <p:cNvSpPr/>
          <p:nvPr/>
        </p:nvSpPr>
        <p:spPr>
          <a:xfrm>
            <a:off x="3764098" y="1"/>
            <a:ext cx="1615800" cy="1615800"/>
          </a:xfrm>
          <a:prstGeom prst="ellipse">
            <a:avLst/>
          </a:pr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rPr b="1" lang="en">
                <a:latin typeface="Lato"/>
                <a:ea typeface="Lato"/>
                <a:cs typeface="Lato"/>
                <a:sym typeface="Lato"/>
              </a:rPr>
              <a:t>Reduced physical activity</a:t>
            </a:r>
            <a:endParaRPr/>
          </a:p>
        </p:txBody>
      </p:sp>
      <p:sp>
        <p:nvSpPr>
          <p:cNvPr id="407" name="Google Shape;407;p45"/>
          <p:cNvSpPr/>
          <p:nvPr/>
        </p:nvSpPr>
        <p:spPr>
          <a:xfrm rot="7295735">
            <a:off x="6566942" y="3406215"/>
            <a:ext cx="377920" cy="742358"/>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45"/>
          <p:cNvSpPr/>
          <p:nvPr/>
        </p:nvSpPr>
        <p:spPr>
          <a:xfrm>
            <a:off x="4383000" y="1712024"/>
            <a:ext cx="378000" cy="6741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45"/>
          <p:cNvSpPr/>
          <p:nvPr/>
        </p:nvSpPr>
        <p:spPr>
          <a:xfrm rot="2700000">
            <a:off x="6405099" y="1711893"/>
            <a:ext cx="378019" cy="742462"/>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45"/>
          <p:cNvSpPr/>
          <p:nvPr/>
        </p:nvSpPr>
        <p:spPr>
          <a:xfrm rot="-2700000">
            <a:off x="2153858" y="1677850"/>
            <a:ext cx="378019" cy="742462"/>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45"/>
          <p:cNvSpPr txBox="1"/>
          <p:nvPr/>
        </p:nvSpPr>
        <p:spPr>
          <a:xfrm>
            <a:off x="2558650" y="3800664"/>
            <a:ext cx="3639300" cy="608100"/>
          </a:xfrm>
          <a:prstGeom prst="rect">
            <a:avLst/>
          </a:prstGeom>
          <a:noFill/>
          <a:ln>
            <a:noFill/>
          </a:ln>
        </p:spPr>
        <p:txBody>
          <a:bodyPr anchorCtr="0" anchor="t" bIns="91425" lIns="91425" spcFirstLastPara="1" rIns="91425" wrap="square" tIns="91425">
            <a:spAutoFit/>
          </a:bodyPr>
          <a:lstStyle/>
          <a:p>
            <a:pPr indent="0" lvl="0" marL="457200" rtl="0" algn="ctr">
              <a:spcBef>
                <a:spcPts val="0"/>
              </a:spcBef>
              <a:spcAft>
                <a:spcPts val="0"/>
              </a:spcAft>
              <a:buNone/>
            </a:pPr>
            <a:r>
              <a:rPr lang="en">
                <a:solidFill>
                  <a:srgbClr val="E03F8F"/>
                </a:solidFill>
                <a:latin typeface="Amiri"/>
                <a:ea typeface="Amiri"/>
                <a:cs typeface="Amiri"/>
                <a:sym typeface="Amiri"/>
              </a:rPr>
              <a:t>This slide and all of the following slides relating to it are only from the girls slides</a:t>
            </a:r>
            <a:endParaRPr>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2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Objectives </a:t>
            </a:r>
            <a:endParaRPr/>
          </a:p>
        </p:txBody>
      </p:sp>
      <p:sp>
        <p:nvSpPr>
          <p:cNvPr id="224" name="Google Shape;224;p28"/>
          <p:cNvSpPr txBox="1"/>
          <p:nvPr>
            <p:ph idx="1" type="body"/>
          </p:nvPr>
        </p:nvSpPr>
        <p:spPr>
          <a:xfrm>
            <a:off x="720000" y="1041450"/>
            <a:ext cx="7088100" cy="30606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400">
                <a:solidFill>
                  <a:srgbClr val="000000"/>
                </a:solidFill>
              </a:rPr>
              <a:t>-Understand some of the important congenital and developmental bone diseases and their principal pathological features</a:t>
            </a:r>
            <a:endParaRPr sz="1400">
              <a:solidFill>
                <a:srgbClr val="000000"/>
              </a:solidFill>
            </a:endParaRPr>
          </a:p>
          <a:p>
            <a:pPr indent="0" lvl="0" marL="0" rtl="0" algn="l">
              <a:lnSpc>
                <a:spcPct val="115000"/>
              </a:lnSpc>
              <a:spcBef>
                <a:spcPts val="1400"/>
              </a:spcBef>
              <a:spcAft>
                <a:spcPts val="0"/>
              </a:spcAft>
              <a:buNone/>
            </a:pPr>
            <a:r>
              <a:rPr lang="en" sz="1400">
                <a:solidFill>
                  <a:srgbClr val="000000"/>
                </a:solidFill>
              </a:rPr>
              <a:t>-Understand the etiology, pathogenesis and their major clinical features of osteoporosis</a:t>
            </a:r>
            <a:endParaRPr sz="1400">
              <a:solidFill>
                <a:srgbClr val="000000"/>
              </a:solidFill>
            </a:endParaRPr>
          </a:p>
          <a:p>
            <a:pPr indent="0" lvl="0" marL="0" rtl="0" algn="l">
              <a:lnSpc>
                <a:spcPct val="115000"/>
              </a:lnSpc>
              <a:spcBef>
                <a:spcPts val="1400"/>
              </a:spcBef>
              <a:spcAft>
                <a:spcPts val="0"/>
              </a:spcAft>
              <a:buNone/>
            </a:pPr>
            <a:r>
              <a:rPr lang="en" sz="1400">
                <a:solidFill>
                  <a:srgbClr val="000000"/>
                </a:solidFill>
              </a:rPr>
              <a:t>-Be familiar with the terminology used in some important developmental and congenital disorders</a:t>
            </a:r>
            <a:endParaRPr sz="1400">
              <a:solidFill>
                <a:srgbClr val="000000"/>
              </a:solidFill>
            </a:endParaRPr>
          </a:p>
          <a:p>
            <a:pPr indent="0" lvl="0" marL="0" rtl="0" algn="l">
              <a:lnSpc>
                <a:spcPct val="115000"/>
              </a:lnSpc>
              <a:spcBef>
                <a:spcPts val="0"/>
              </a:spcBef>
              <a:spcAft>
                <a:spcPts val="0"/>
              </a:spcAft>
              <a:buNone/>
            </a:pPr>
            <a:r>
              <a:t/>
            </a:r>
            <a:endParaRPr sz="14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46"/>
          <p:cNvSpPr txBox="1"/>
          <p:nvPr>
            <p:ph type="title"/>
          </p:nvPr>
        </p:nvSpPr>
        <p:spPr>
          <a:xfrm>
            <a:off x="481900" y="457150"/>
            <a:ext cx="7704000" cy="72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1. </a:t>
            </a:r>
            <a:r>
              <a:rPr lang="en" sz="2000"/>
              <a:t>Age related </a:t>
            </a:r>
            <a:r>
              <a:rPr lang="en" sz="2000"/>
              <a:t>factors (senile osteoprors) </a:t>
            </a:r>
            <a:endParaRPr sz="2000"/>
          </a:p>
          <a:p>
            <a:pPr indent="0" lvl="0" marL="0" rtl="0" algn="l">
              <a:spcBef>
                <a:spcPts val="0"/>
              </a:spcBef>
              <a:spcAft>
                <a:spcPts val="0"/>
              </a:spcAft>
              <a:buNone/>
            </a:pPr>
            <a:r>
              <a:t/>
            </a:r>
            <a:endParaRPr sz="2000"/>
          </a:p>
        </p:txBody>
      </p:sp>
      <p:sp>
        <p:nvSpPr>
          <p:cNvPr id="417" name="Google Shape;417;p46"/>
          <p:cNvSpPr txBox="1"/>
          <p:nvPr>
            <p:ph idx="1" type="body"/>
          </p:nvPr>
        </p:nvSpPr>
        <p:spPr>
          <a:xfrm>
            <a:off x="720000" y="847447"/>
            <a:ext cx="7908300" cy="1808100"/>
          </a:xfrm>
          <a:prstGeom prst="rect">
            <a:avLst/>
          </a:prstGeom>
        </p:spPr>
        <p:txBody>
          <a:bodyPr anchorCtr="0" anchor="ctr" bIns="91425" lIns="91425" spcFirstLastPara="1" rIns="91425" wrap="square" tIns="91425">
            <a:noAutofit/>
          </a:bodyPr>
          <a:lstStyle/>
          <a:p>
            <a:pPr indent="-317500" lvl="0" marL="457200" rtl="0" algn="l">
              <a:lnSpc>
                <a:spcPct val="115000"/>
              </a:lnSpc>
              <a:spcBef>
                <a:spcPts val="0"/>
              </a:spcBef>
              <a:spcAft>
                <a:spcPts val="0"/>
              </a:spcAft>
              <a:buSzPts val="1400"/>
              <a:buChar char="●"/>
            </a:pPr>
            <a:r>
              <a:rPr lang="en" sz="1400"/>
              <a:t>C</a:t>
            </a:r>
            <a:r>
              <a:rPr lang="en" sz="1400"/>
              <a:t>ategorized as a </a:t>
            </a:r>
            <a:r>
              <a:rPr lang="en" sz="1400">
                <a:solidFill>
                  <a:srgbClr val="FF0000"/>
                </a:solidFill>
              </a:rPr>
              <a:t>low-turnover variant</a:t>
            </a:r>
            <a:endParaRPr sz="1400"/>
          </a:p>
          <a:p>
            <a:pPr indent="-317500" lvl="0" marL="457200" rtl="0" algn="l">
              <a:lnSpc>
                <a:spcPct val="115000"/>
              </a:lnSpc>
              <a:spcBef>
                <a:spcPts val="0"/>
              </a:spcBef>
              <a:spcAft>
                <a:spcPts val="0"/>
              </a:spcAft>
              <a:buSzPts val="1400"/>
              <a:buChar char="●"/>
            </a:pPr>
            <a:r>
              <a:rPr lang="en" sz="1400"/>
              <a:t>Osteoblasts from older individuals have:</a:t>
            </a:r>
            <a:endParaRPr sz="1400"/>
          </a:p>
          <a:p>
            <a:pPr indent="0" lvl="0" marL="457200" rtl="0" algn="l">
              <a:lnSpc>
                <a:spcPct val="115000"/>
              </a:lnSpc>
              <a:spcBef>
                <a:spcPts val="0"/>
              </a:spcBef>
              <a:spcAft>
                <a:spcPts val="0"/>
              </a:spcAft>
              <a:buNone/>
            </a:pPr>
            <a:r>
              <a:rPr lang="en" sz="1400"/>
              <a:t>- reduced proliferative and biosynthetic potential </a:t>
            </a:r>
            <a:endParaRPr sz="1400"/>
          </a:p>
          <a:p>
            <a:pPr indent="0" lvl="0" marL="0" rtl="0" algn="l">
              <a:lnSpc>
                <a:spcPct val="115000"/>
              </a:lnSpc>
              <a:spcBef>
                <a:spcPts val="0"/>
              </a:spcBef>
              <a:spcAft>
                <a:spcPts val="0"/>
              </a:spcAft>
              <a:buNone/>
            </a:pPr>
            <a:r>
              <a:rPr lang="en" sz="1400"/>
              <a:t>             -Cellular response to growth factors bound to the extracellular matrix becomes    attenuated</a:t>
            </a:r>
            <a:endParaRPr sz="1400"/>
          </a:p>
          <a:p>
            <a:pPr indent="-317500" lvl="0" marL="457200" rtl="0" algn="l">
              <a:lnSpc>
                <a:spcPct val="115000"/>
              </a:lnSpc>
              <a:spcBef>
                <a:spcPts val="0"/>
              </a:spcBef>
              <a:spcAft>
                <a:spcPts val="0"/>
              </a:spcAft>
              <a:buSzPts val="1400"/>
              <a:buChar char="●"/>
            </a:pPr>
            <a:r>
              <a:rPr lang="en" sz="1400"/>
              <a:t>The net result is a diminished capacity to make bone</a:t>
            </a:r>
            <a:endParaRPr sz="1400"/>
          </a:p>
          <a:p>
            <a:pPr indent="0" lvl="0" marL="457200" rtl="0" algn="l">
              <a:lnSpc>
                <a:spcPct val="115000"/>
              </a:lnSpc>
              <a:spcBef>
                <a:spcPts val="0"/>
              </a:spcBef>
              <a:spcAft>
                <a:spcPts val="0"/>
              </a:spcAft>
              <a:buNone/>
            </a:pPr>
            <a:r>
              <a:t/>
            </a:r>
            <a:endParaRPr sz="1400"/>
          </a:p>
        </p:txBody>
      </p:sp>
      <p:sp>
        <p:nvSpPr>
          <p:cNvPr id="418" name="Google Shape;418;p46"/>
          <p:cNvSpPr txBox="1"/>
          <p:nvPr>
            <p:ph type="title"/>
          </p:nvPr>
        </p:nvSpPr>
        <p:spPr>
          <a:xfrm>
            <a:off x="481900" y="2478149"/>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2. </a:t>
            </a:r>
            <a:r>
              <a:rPr lang="en" sz="2000"/>
              <a:t>Reduced physical activity (senile)</a:t>
            </a:r>
            <a:endParaRPr sz="2000"/>
          </a:p>
        </p:txBody>
      </p:sp>
      <p:sp>
        <p:nvSpPr>
          <p:cNvPr id="419" name="Google Shape;419;p46"/>
          <p:cNvSpPr txBox="1"/>
          <p:nvPr>
            <p:ph idx="1" type="body"/>
          </p:nvPr>
        </p:nvSpPr>
        <p:spPr>
          <a:xfrm>
            <a:off x="720000" y="2750906"/>
            <a:ext cx="7704000" cy="2187900"/>
          </a:xfrm>
          <a:prstGeom prst="rect">
            <a:avLst/>
          </a:prstGeom>
        </p:spPr>
        <p:txBody>
          <a:bodyPr anchorCtr="0" anchor="ctr" bIns="91425" lIns="91425" spcFirstLastPara="1" rIns="91425" wrap="square" tIns="91425">
            <a:noAutofit/>
          </a:bodyPr>
          <a:lstStyle/>
          <a:p>
            <a:pPr indent="-317500" lvl="0" marL="457200" rtl="0" algn="l">
              <a:lnSpc>
                <a:spcPct val="115000"/>
              </a:lnSpc>
              <a:spcBef>
                <a:spcPts val="0"/>
              </a:spcBef>
              <a:spcAft>
                <a:spcPts val="0"/>
              </a:spcAft>
              <a:buClr>
                <a:srgbClr val="000000"/>
              </a:buClr>
              <a:buSzPts val="1400"/>
              <a:buChar char="●"/>
            </a:pPr>
            <a:r>
              <a:rPr lang="en" sz="1400">
                <a:solidFill>
                  <a:srgbClr val="000000"/>
                </a:solidFill>
              </a:rPr>
              <a:t>Increases the rate of bone loss</a:t>
            </a:r>
            <a:endParaRPr sz="1400">
              <a:solidFill>
                <a:srgbClr val="000000"/>
              </a:solidFill>
            </a:endParaRPr>
          </a:p>
          <a:p>
            <a:pPr indent="-317500" lvl="0" marL="457200" rtl="0" algn="l">
              <a:lnSpc>
                <a:spcPct val="115000"/>
              </a:lnSpc>
              <a:spcBef>
                <a:spcPts val="0"/>
              </a:spcBef>
              <a:spcAft>
                <a:spcPts val="0"/>
              </a:spcAft>
              <a:buClr>
                <a:srgbClr val="000000"/>
              </a:buClr>
              <a:buSzPts val="1400"/>
              <a:buChar char="●"/>
            </a:pPr>
            <a:r>
              <a:rPr lang="en" sz="1400">
                <a:solidFill>
                  <a:srgbClr val="000000"/>
                </a:solidFill>
              </a:rPr>
              <a:t>The decreased physical activity that is associated with normal aging contributes to senile osteoporosis</a:t>
            </a:r>
            <a:endParaRPr sz="1400">
              <a:solidFill>
                <a:srgbClr val="000000"/>
              </a:solidFill>
            </a:endParaRPr>
          </a:p>
          <a:p>
            <a:pPr indent="-317500" lvl="0" marL="457200" rtl="0" algn="l">
              <a:lnSpc>
                <a:spcPct val="115000"/>
              </a:lnSpc>
              <a:spcBef>
                <a:spcPts val="0"/>
              </a:spcBef>
              <a:spcAft>
                <a:spcPts val="0"/>
              </a:spcAft>
              <a:buClr>
                <a:srgbClr val="000000"/>
              </a:buClr>
              <a:buSzPts val="1400"/>
              <a:buChar char="●"/>
            </a:pPr>
            <a:r>
              <a:rPr lang="en" sz="1400">
                <a:solidFill>
                  <a:srgbClr val="000000"/>
                </a:solidFill>
              </a:rPr>
              <a:t>Mechanical forces stimulate normal bone remodelIng as evidenced by bone loss in an immobilized or paralyzed extremity. </a:t>
            </a:r>
            <a:endParaRPr sz="1400">
              <a:solidFill>
                <a:srgbClr val="000000"/>
              </a:solidFill>
            </a:endParaRPr>
          </a:p>
          <a:p>
            <a:pPr indent="-317500" lvl="0" marL="457200" rtl="0" algn="l">
              <a:lnSpc>
                <a:spcPct val="115000"/>
              </a:lnSpc>
              <a:spcBef>
                <a:spcPts val="0"/>
              </a:spcBef>
              <a:spcAft>
                <a:spcPts val="0"/>
              </a:spcAft>
              <a:buClr>
                <a:srgbClr val="000000"/>
              </a:buClr>
              <a:buSzPts val="1400"/>
              <a:buChar char="●"/>
            </a:pPr>
            <a:r>
              <a:rPr lang="en" sz="1400">
                <a:solidFill>
                  <a:srgbClr val="000000"/>
                </a:solidFill>
              </a:rPr>
              <a:t> Resistance exercises such as weight training are more effective stimuli for increasing bone mass than repetitive endurance activities such as bicycling.</a:t>
            </a:r>
            <a:endParaRPr sz="1400">
              <a:solidFill>
                <a:srgbClr val="0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47"/>
          <p:cNvSpPr txBox="1"/>
          <p:nvPr>
            <p:ph type="title"/>
          </p:nvPr>
        </p:nvSpPr>
        <p:spPr>
          <a:xfrm>
            <a:off x="284950" y="47675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Hormonal</a:t>
            </a:r>
            <a:r>
              <a:rPr lang="en"/>
              <a:t> </a:t>
            </a:r>
            <a:r>
              <a:rPr lang="en"/>
              <a:t>influences</a:t>
            </a:r>
            <a:r>
              <a:rPr lang="en"/>
              <a:t> </a:t>
            </a:r>
            <a:endParaRPr/>
          </a:p>
        </p:txBody>
      </p:sp>
      <p:sp>
        <p:nvSpPr>
          <p:cNvPr id="425" name="Google Shape;425;p47"/>
          <p:cNvSpPr txBox="1"/>
          <p:nvPr>
            <p:ph idx="1" type="body"/>
          </p:nvPr>
        </p:nvSpPr>
        <p:spPr>
          <a:xfrm>
            <a:off x="468250" y="1049450"/>
            <a:ext cx="7337400" cy="3443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350" u="sng"/>
              <a:t>Postmonopausal osteoporosis(type 1):</a:t>
            </a:r>
            <a:endParaRPr sz="1350" u="sng"/>
          </a:p>
          <a:p>
            <a:pPr indent="0" lvl="0" marL="0" rtl="0" algn="l">
              <a:spcBef>
                <a:spcPts val="0"/>
              </a:spcBef>
              <a:spcAft>
                <a:spcPts val="0"/>
              </a:spcAft>
              <a:buNone/>
            </a:pPr>
            <a:r>
              <a:t/>
            </a:r>
            <a:endParaRPr sz="1350"/>
          </a:p>
          <a:p>
            <a:pPr indent="0" lvl="0" marL="0" rtl="0" algn="l">
              <a:lnSpc>
                <a:spcPct val="115000"/>
              </a:lnSpc>
              <a:spcBef>
                <a:spcPts val="0"/>
              </a:spcBef>
              <a:spcAft>
                <a:spcPts val="0"/>
              </a:spcAft>
              <a:buNone/>
            </a:pPr>
            <a:r>
              <a:rPr lang="en" sz="1350"/>
              <a:t>-Consequence of declining levels of estrogen (In the decade after menopause, yearly reductions in bone mass may reach up to 2% of cortical bone and 9% of cancellous bone).</a:t>
            </a:r>
            <a:endParaRPr sz="1350"/>
          </a:p>
          <a:p>
            <a:pPr indent="0" lvl="0" marL="0" rtl="0" algn="l">
              <a:lnSpc>
                <a:spcPct val="115000"/>
              </a:lnSpc>
              <a:spcBef>
                <a:spcPts val="0"/>
              </a:spcBef>
              <a:spcAft>
                <a:spcPts val="0"/>
              </a:spcAft>
              <a:buNone/>
            </a:pPr>
            <a:r>
              <a:t/>
            </a:r>
            <a:endParaRPr sz="1350"/>
          </a:p>
          <a:p>
            <a:pPr indent="0" lvl="0" marL="0" rtl="0" algn="l">
              <a:lnSpc>
                <a:spcPct val="115000"/>
              </a:lnSpc>
              <a:spcBef>
                <a:spcPts val="0"/>
              </a:spcBef>
              <a:spcAft>
                <a:spcPts val="0"/>
              </a:spcAft>
              <a:buNone/>
            </a:pPr>
            <a:r>
              <a:t/>
            </a:r>
            <a:endParaRPr sz="1350"/>
          </a:p>
          <a:p>
            <a:pPr indent="0" lvl="0" marL="0" rtl="0" algn="l">
              <a:lnSpc>
                <a:spcPct val="115000"/>
              </a:lnSpc>
              <a:spcBef>
                <a:spcPts val="0"/>
              </a:spcBef>
              <a:spcAft>
                <a:spcPts val="0"/>
              </a:spcAft>
              <a:buNone/>
            </a:pPr>
            <a:r>
              <a:rPr lang="en" sz="1350"/>
              <a:t>-Decreased estrogen levels after menopause actually increase both bone resorption and formation but the latter does not keep up with the former, leading to high-turnover osteoporosis.</a:t>
            </a:r>
            <a:endParaRPr sz="1350"/>
          </a:p>
          <a:p>
            <a:pPr indent="0" lvl="0" marL="0" rtl="0" algn="l">
              <a:lnSpc>
                <a:spcPct val="115000"/>
              </a:lnSpc>
              <a:spcBef>
                <a:spcPts val="0"/>
              </a:spcBef>
              <a:spcAft>
                <a:spcPts val="0"/>
              </a:spcAft>
              <a:buNone/>
            </a:pPr>
            <a:r>
              <a:t/>
            </a:r>
            <a:endParaRPr sz="1350"/>
          </a:p>
          <a:p>
            <a:pPr indent="0" lvl="0" marL="0" rtl="0" algn="l">
              <a:lnSpc>
                <a:spcPct val="115000"/>
              </a:lnSpc>
              <a:spcBef>
                <a:spcPts val="0"/>
              </a:spcBef>
              <a:spcAft>
                <a:spcPts val="0"/>
              </a:spcAft>
              <a:buNone/>
            </a:pPr>
            <a:r>
              <a:rPr lang="en" sz="1350"/>
              <a:t>-Women may lose as much as 35% of their cortical bone and 50% of their cancellous bone by 30 to 40 years after menopause.</a:t>
            </a:r>
            <a:endParaRPr sz="1350"/>
          </a:p>
          <a:p>
            <a:pPr indent="0" lvl="0" marL="0" rtl="0" algn="l">
              <a:lnSpc>
                <a:spcPct val="115000"/>
              </a:lnSpc>
              <a:spcBef>
                <a:spcPts val="0"/>
              </a:spcBef>
              <a:spcAft>
                <a:spcPts val="0"/>
              </a:spcAft>
              <a:buNone/>
            </a:pPr>
            <a:r>
              <a:t/>
            </a:r>
            <a:endParaRPr sz="135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4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Hormonal influences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31" name="Google Shape;431;p48"/>
          <p:cNvSpPr txBox="1"/>
          <p:nvPr>
            <p:ph idx="1" type="body"/>
          </p:nvPr>
        </p:nvSpPr>
        <p:spPr>
          <a:xfrm>
            <a:off x="720000" y="1240639"/>
            <a:ext cx="3693000" cy="26622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400" u="sng"/>
              <a:t>Estrogen:</a:t>
            </a:r>
            <a:endParaRPr b="1" sz="1400" u="sng"/>
          </a:p>
          <a:p>
            <a:pPr indent="0" lvl="0" marL="0" rtl="0" algn="l">
              <a:lnSpc>
                <a:spcPct val="115000"/>
              </a:lnSpc>
              <a:spcBef>
                <a:spcPts val="0"/>
              </a:spcBef>
              <a:spcAft>
                <a:spcPts val="0"/>
              </a:spcAft>
              <a:buNone/>
            </a:pPr>
            <a:r>
              <a:rPr lang="en" sz="1400"/>
              <a:t>-</a:t>
            </a:r>
            <a:r>
              <a:rPr lang="en" sz="1400"/>
              <a:t>Decrease estrogen —&gt;increase secretion of inflammatory cytokines by monocytes (IL-1, IL-6, TNF-α) —&gt;   ++osteoclast recruitment and activity by increase  level of RANKL and decrease expression of OPG and prevent osteoclast apoptosis.</a:t>
            </a:r>
            <a:endParaRPr sz="1400"/>
          </a:p>
          <a:p>
            <a:pPr indent="0" lvl="0" marL="0" rtl="0" algn="l">
              <a:spcBef>
                <a:spcPts val="0"/>
              </a:spcBef>
              <a:spcAft>
                <a:spcPts val="0"/>
              </a:spcAft>
              <a:buNone/>
            </a:pPr>
            <a:r>
              <a:t/>
            </a:r>
            <a:endParaRPr/>
          </a:p>
        </p:txBody>
      </p:sp>
      <p:pic>
        <p:nvPicPr>
          <p:cNvPr id="432" name="Google Shape;432;p48"/>
          <p:cNvPicPr preferRelativeResize="0"/>
          <p:nvPr/>
        </p:nvPicPr>
        <p:blipFill>
          <a:blip r:embed="rId3">
            <a:alphaModFix/>
          </a:blip>
          <a:stretch>
            <a:fillRect/>
          </a:stretch>
        </p:blipFill>
        <p:spPr>
          <a:xfrm>
            <a:off x="5048325" y="844850"/>
            <a:ext cx="2841397" cy="38228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49"/>
          <p:cNvSpPr txBox="1"/>
          <p:nvPr>
            <p:ph type="title"/>
          </p:nvPr>
        </p:nvSpPr>
        <p:spPr>
          <a:xfrm>
            <a:off x="221500" y="232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Morphology</a:t>
            </a:r>
            <a:endParaRPr/>
          </a:p>
        </p:txBody>
      </p:sp>
      <p:sp>
        <p:nvSpPr>
          <p:cNvPr id="438" name="Google Shape;438;p49"/>
          <p:cNvSpPr txBox="1"/>
          <p:nvPr>
            <p:ph idx="1" type="body"/>
          </p:nvPr>
        </p:nvSpPr>
        <p:spPr>
          <a:xfrm>
            <a:off x="262325" y="1351700"/>
            <a:ext cx="3136500" cy="3387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-Hallmark of </a:t>
            </a:r>
            <a:r>
              <a:rPr lang="en"/>
              <a:t>osteoporosis</a:t>
            </a:r>
            <a:r>
              <a:rPr lang="en"/>
              <a:t> is </a:t>
            </a:r>
            <a:r>
              <a:rPr lang="en"/>
              <a:t>histologically</a:t>
            </a:r>
            <a:r>
              <a:rPr lang="en"/>
              <a:t> normal bone that is decreased in </a:t>
            </a:r>
            <a:r>
              <a:rPr lang="en"/>
              <a:t>quantity.</a:t>
            </a:r>
            <a:endParaRPr/>
          </a:p>
          <a:p>
            <a:pPr indent="0" lvl="0" marL="457200" rtl="0" algn="l">
              <a:spcBef>
                <a:spcPts val="0"/>
              </a:spcBef>
              <a:spcAft>
                <a:spcPts val="0"/>
              </a:spcAft>
              <a:buNone/>
            </a:pPr>
            <a:r>
              <a:t/>
            </a:r>
            <a:endParaRPr/>
          </a:p>
          <a:p>
            <a:pPr indent="0" lvl="0" marL="0" rtl="0" algn="l">
              <a:spcBef>
                <a:spcPts val="0"/>
              </a:spcBef>
              <a:spcAft>
                <a:spcPts val="0"/>
              </a:spcAft>
              <a:buNone/>
            </a:pPr>
            <a:r>
              <a:rPr lang="en"/>
              <a:t>-Entire skeleton is affected in both types of primary osteoporosis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1.  </a:t>
            </a:r>
            <a:r>
              <a:rPr b="1" lang="en" u="sng"/>
              <a:t>Postmonopausal osteoporosis</a:t>
            </a:r>
            <a:r>
              <a:rPr lang="en"/>
              <a:t>(type 1):</a:t>
            </a:r>
            <a:endParaRPr/>
          </a:p>
          <a:p>
            <a:pPr indent="0" lvl="0" marL="0" rtl="0" algn="l">
              <a:spcBef>
                <a:spcPts val="0"/>
              </a:spcBef>
              <a:spcAft>
                <a:spcPts val="0"/>
              </a:spcAft>
              <a:buNone/>
            </a:pPr>
            <a:r>
              <a:rPr lang="en"/>
              <a:t>-trabecular bone loss often is severe, resulting in compression fractures and collapse of vertebral bodies.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2. </a:t>
            </a:r>
            <a:r>
              <a:rPr b="1" lang="en" u="sng"/>
              <a:t>Senile osteoporosis</a:t>
            </a:r>
            <a:r>
              <a:rPr lang="en"/>
              <a:t>(type2):    </a:t>
            </a:r>
            <a:endParaRPr/>
          </a:p>
          <a:p>
            <a:pPr indent="0" lvl="0" marL="0" rtl="0" algn="l">
              <a:spcBef>
                <a:spcPts val="0"/>
              </a:spcBef>
              <a:spcAft>
                <a:spcPts val="0"/>
              </a:spcAft>
              <a:buNone/>
            </a:pPr>
            <a:r>
              <a:rPr lang="en"/>
              <a:t>- cortical bone loss is prominent, predisposing to fractures in other weight-bearing bones, such as the femoral neck  </a:t>
            </a:r>
            <a:endParaRPr/>
          </a:p>
          <a:p>
            <a:pPr indent="0" lvl="0" marL="91440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a:t>
            </a:r>
            <a:endParaRPr/>
          </a:p>
        </p:txBody>
      </p:sp>
      <p:pic>
        <p:nvPicPr>
          <p:cNvPr id="439" name="Google Shape;439;p49"/>
          <p:cNvPicPr preferRelativeResize="0"/>
          <p:nvPr/>
        </p:nvPicPr>
        <p:blipFill>
          <a:blip r:embed="rId4">
            <a:alphaModFix/>
          </a:blip>
          <a:stretch>
            <a:fillRect/>
          </a:stretch>
        </p:blipFill>
        <p:spPr>
          <a:xfrm>
            <a:off x="3861250" y="769300"/>
            <a:ext cx="2931778" cy="2229473"/>
          </a:xfrm>
          <a:prstGeom prst="rect">
            <a:avLst/>
          </a:prstGeom>
          <a:noFill/>
          <a:ln>
            <a:noFill/>
          </a:ln>
        </p:spPr>
      </p:pic>
      <p:pic>
        <p:nvPicPr>
          <p:cNvPr id="440" name="Google Shape;440;p49"/>
          <p:cNvPicPr preferRelativeResize="0"/>
          <p:nvPr/>
        </p:nvPicPr>
        <p:blipFill>
          <a:blip r:embed="rId5">
            <a:alphaModFix/>
          </a:blip>
          <a:stretch>
            <a:fillRect/>
          </a:stretch>
        </p:blipFill>
        <p:spPr>
          <a:xfrm>
            <a:off x="6771900" y="870100"/>
            <a:ext cx="2120149" cy="1249820"/>
          </a:xfrm>
          <a:prstGeom prst="rect">
            <a:avLst/>
          </a:prstGeom>
          <a:noFill/>
          <a:ln>
            <a:noFill/>
          </a:ln>
        </p:spPr>
      </p:pic>
      <p:pic>
        <p:nvPicPr>
          <p:cNvPr id="441" name="Google Shape;441;p49"/>
          <p:cNvPicPr preferRelativeResize="0"/>
          <p:nvPr/>
        </p:nvPicPr>
        <p:blipFill rotWithShape="1">
          <a:blip r:embed="rId6">
            <a:alphaModFix/>
          </a:blip>
          <a:srcRect b="0" l="0" r="0" t="0"/>
          <a:stretch/>
        </p:blipFill>
        <p:spPr>
          <a:xfrm>
            <a:off x="3861250" y="2998775"/>
            <a:ext cx="1528400" cy="1000725"/>
          </a:xfrm>
          <a:prstGeom prst="rect">
            <a:avLst/>
          </a:prstGeom>
          <a:noFill/>
          <a:ln>
            <a:noFill/>
          </a:ln>
        </p:spPr>
      </p:pic>
      <p:pic>
        <p:nvPicPr>
          <p:cNvPr id="442" name="Google Shape;442;p49"/>
          <p:cNvPicPr preferRelativeResize="0"/>
          <p:nvPr/>
        </p:nvPicPr>
        <p:blipFill>
          <a:blip r:embed="rId7">
            <a:alphaModFix/>
          </a:blip>
          <a:stretch>
            <a:fillRect/>
          </a:stretch>
        </p:blipFill>
        <p:spPr>
          <a:xfrm>
            <a:off x="5468900" y="2901575"/>
            <a:ext cx="1429872" cy="1195103"/>
          </a:xfrm>
          <a:prstGeom prst="rect">
            <a:avLst/>
          </a:prstGeom>
          <a:noFill/>
          <a:ln>
            <a:noFill/>
          </a:ln>
        </p:spPr>
      </p:pic>
      <p:sp>
        <p:nvSpPr>
          <p:cNvPr id="443" name="Google Shape;443;p49"/>
          <p:cNvSpPr txBox="1"/>
          <p:nvPr/>
        </p:nvSpPr>
        <p:spPr>
          <a:xfrm>
            <a:off x="4075800" y="525675"/>
            <a:ext cx="992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Normal</a:t>
            </a:r>
            <a:endParaRPr>
              <a:latin typeface="Lato"/>
              <a:ea typeface="Lato"/>
              <a:cs typeface="Lato"/>
              <a:sym typeface="Lato"/>
            </a:endParaRPr>
          </a:p>
        </p:txBody>
      </p:sp>
      <p:sp>
        <p:nvSpPr>
          <p:cNvPr id="444" name="Google Shape;444;p49"/>
          <p:cNvSpPr txBox="1"/>
          <p:nvPr/>
        </p:nvSpPr>
        <p:spPr>
          <a:xfrm>
            <a:off x="5432838" y="525675"/>
            <a:ext cx="110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Abnormal</a:t>
            </a:r>
            <a:endParaRPr>
              <a:latin typeface="Lato"/>
              <a:ea typeface="Lato"/>
              <a:cs typeface="Lato"/>
              <a:sym typeface="Lato"/>
            </a:endParaRPr>
          </a:p>
        </p:txBody>
      </p:sp>
      <p:sp>
        <p:nvSpPr>
          <p:cNvPr id="445" name="Google Shape;445;p49"/>
          <p:cNvSpPr/>
          <p:nvPr/>
        </p:nvSpPr>
        <p:spPr>
          <a:xfrm>
            <a:off x="3058900" y="2392750"/>
            <a:ext cx="716100" cy="2673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49"/>
          <p:cNvSpPr txBox="1"/>
          <p:nvPr/>
        </p:nvSpPr>
        <p:spPr>
          <a:xfrm>
            <a:off x="7488300" y="741625"/>
            <a:ext cx="1265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9E9E9E"/>
                </a:solidFill>
                <a:latin typeface="Lato"/>
                <a:ea typeface="Lato"/>
                <a:cs typeface="Lato"/>
                <a:sym typeface="Lato"/>
              </a:rPr>
              <a:t>Extra </a:t>
            </a:r>
            <a:endParaRPr sz="1100">
              <a:solidFill>
                <a:srgbClr val="9E9E9E"/>
              </a:solidFill>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5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Clinical course </a:t>
            </a:r>
            <a:endParaRPr/>
          </a:p>
        </p:txBody>
      </p:sp>
      <p:sp>
        <p:nvSpPr>
          <p:cNvPr id="452" name="Google Shape;452;p50"/>
          <p:cNvSpPr txBox="1"/>
          <p:nvPr>
            <p:ph idx="1" type="body"/>
          </p:nvPr>
        </p:nvSpPr>
        <p:spPr>
          <a:xfrm>
            <a:off x="720000" y="1369218"/>
            <a:ext cx="7704000" cy="2199000"/>
          </a:xfrm>
          <a:prstGeom prst="rect">
            <a:avLst/>
          </a:prstGeom>
        </p:spPr>
        <p:txBody>
          <a:bodyPr anchorCtr="0" anchor="ctr" bIns="91425" lIns="91425" spcFirstLastPara="1" rIns="91425" wrap="square" tIns="91425">
            <a:noAutofit/>
          </a:bodyPr>
          <a:lstStyle/>
          <a:p>
            <a:pPr indent="-304800" lvl="0" marL="457200" rtl="0" algn="l">
              <a:spcBef>
                <a:spcPts val="0"/>
              </a:spcBef>
              <a:spcAft>
                <a:spcPts val="0"/>
              </a:spcAft>
              <a:buSzPts val="1200"/>
              <a:buChar char="●"/>
            </a:pPr>
            <a:r>
              <a:rPr lang="en"/>
              <a:t>Difficult to diagnose </a:t>
            </a:r>
            <a:endParaRPr/>
          </a:p>
          <a:p>
            <a:pPr indent="0" lvl="0" marL="0" rtl="0" algn="l">
              <a:spcBef>
                <a:spcPts val="0"/>
              </a:spcBef>
              <a:spcAft>
                <a:spcPts val="0"/>
              </a:spcAft>
              <a:buNone/>
            </a:pPr>
            <a:r>
              <a:t/>
            </a:r>
            <a:endParaRPr/>
          </a:p>
          <a:p>
            <a:pPr indent="-304800" lvl="0" marL="457200" rtl="0" algn="l">
              <a:spcBef>
                <a:spcPts val="0"/>
              </a:spcBef>
              <a:spcAft>
                <a:spcPts val="0"/>
              </a:spcAft>
              <a:buSzPts val="1200"/>
              <a:buChar char="●"/>
            </a:pPr>
            <a:r>
              <a:rPr lang="en"/>
              <a:t>Depend on which bones are involved</a:t>
            </a:r>
            <a:endParaRPr/>
          </a:p>
          <a:p>
            <a:pPr indent="0" lvl="0" marL="0" rtl="0" algn="l">
              <a:spcBef>
                <a:spcPts val="0"/>
              </a:spcBef>
              <a:spcAft>
                <a:spcPts val="0"/>
              </a:spcAft>
              <a:buNone/>
            </a:pPr>
            <a:r>
              <a:t/>
            </a:r>
            <a:endParaRPr/>
          </a:p>
          <a:p>
            <a:pPr indent="-304800" lvl="0" marL="457200" rtl="0" algn="l">
              <a:spcBef>
                <a:spcPts val="0"/>
              </a:spcBef>
              <a:spcAft>
                <a:spcPts val="0"/>
              </a:spcAft>
              <a:buSzPts val="1200"/>
              <a:buChar char="●"/>
            </a:pPr>
            <a:r>
              <a:rPr lang="en"/>
              <a:t>  Vertebral fractures that frequently occur in thoracic and lumbar regions</a:t>
            </a:r>
            <a:endParaRPr/>
          </a:p>
          <a:p>
            <a:pPr indent="0" lvl="0" marL="0" rtl="0" algn="l">
              <a:spcBef>
                <a:spcPts val="0"/>
              </a:spcBef>
              <a:spcAft>
                <a:spcPts val="0"/>
              </a:spcAft>
              <a:buNone/>
            </a:pPr>
            <a:r>
              <a:t/>
            </a:r>
            <a:endParaRPr/>
          </a:p>
          <a:p>
            <a:pPr indent="-304800" lvl="0" marL="457200" rtl="0" algn="l">
              <a:spcBef>
                <a:spcPts val="0"/>
              </a:spcBef>
              <a:spcAft>
                <a:spcPts val="0"/>
              </a:spcAft>
              <a:buSzPts val="1200"/>
              <a:buChar char="●"/>
            </a:pPr>
            <a:r>
              <a:rPr lang="en"/>
              <a:t>  Can cause significant loss of height and various deformities, including lumbar lordosis and kyphoscoliosis</a:t>
            </a:r>
            <a:endParaRPr/>
          </a:p>
          <a:p>
            <a:pPr indent="0" lvl="0" marL="0" rtl="0" algn="l">
              <a:spcBef>
                <a:spcPts val="0"/>
              </a:spcBef>
              <a:spcAft>
                <a:spcPts val="0"/>
              </a:spcAft>
              <a:buNone/>
            </a:pPr>
            <a:r>
              <a:t/>
            </a:r>
            <a:endParaRPr/>
          </a:p>
          <a:p>
            <a:pPr indent="-304800" lvl="0" marL="457200" rtl="0" algn="l">
              <a:spcBef>
                <a:spcPts val="0"/>
              </a:spcBef>
              <a:spcAft>
                <a:spcPts val="0"/>
              </a:spcAft>
              <a:buSzPts val="1200"/>
              <a:buChar char="●"/>
            </a:pPr>
            <a:r>
              <a:rPr lang="en"/>
              <a:t>  Patients with osteoporosis have normal serum levels of calcium, phosphate, and alkaline phosphatase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51"/>
          <p:cNvSpPr txBox="1"/>
          <p:nvPr>
            <p:ph type="title"/>
          </p:nvPr>
        </p:nvSpPr>
        <p:spPr>
          <a:xfrm>
            <a:off x="380075" y="41700"/>
            <a:ext cx="2928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Diagnosis </a:t>
            </a:r>
            <a:endParaRPr/>
          </a:p>
        </p:txBody>
      </p:sp>
      <p:sp>
        <p:nvSpPr>
          <p:cNvPr id="458" name="Google Shape;458;p51"/>
          <p:cNvSpPr txBox="1"/>
          <p:nvPr>
            <p:ph idx="1" type="body"/>
          </p:nvPr>
        </p:nvSpPr>
        <p:spPr>
          <a:xfrm>
            <a:off x="53825" y="1325794"/>
            <a:ext cx="3580500" cy="3387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400"/>
              <a:t>Difficult condition to screen for in asymptomatic people</a:t>
            </a:r>
            <a:endParaRPr sz="1400"/>
          </a:p>
          <a:p>
            <a:pPr indent="0" lvl="0" marL="0" rtl="0" algn="l">
              <a:spcBef>
                <a:spcPts val="0"/>
              </a:spcBef>
              <a:spcAft>
                <a:spcPts val="0"/>
              </a:spcAft>
              <a:buNone/>
            </a:pPr>
            <a:r>
              <a:t/>
            </a:r>
            <a:endParaRPr sz="1400"/>
          </a:p>
          <a:p>
            <a:pPr indent="-317500" lvl="0" marL="457200" rtl="0" algn="l">
              <a:spcBef>
                <a:spcPts val="0"/>
              </a:spcBef>
              <a:spcAft>
                <a:spcPts val="0"/>
              </a:spcAft>
              <a:buSzPts val="1400"/>
              <a:buAutoNum type="arabicPeriod"/>
            </a:pPr>
            <a:r>
              <a:rPr b="1" lang="en" sz="1400"/>
              <a:t>Plain X-Ray:</a:t>
            </a:r>
            <a:r>
              <a:rPr lang="en" sz="1400"/>
              <a:t>  Osteoporosis cannot be reliably detected in plain radiographs until 30% to 40% of the bone mass is lost  </a:t>
            </a:r>
            <a:endParaRPr sz="1400"/>
          </a:p>
          <a:p>
            <a:pPr indent="0" lvl="0" marL="0" rtl="0" algn="l">
              <a:spcBef>
                <a:spcPts val="0"/>
              </a:spcBef>
              <a:spcAft>
                <a:spcPts val="0"/>
              </a:spcAft>
              <a:buNone/>
            </a:pPr>
            <a:r>
              <a:t/>
            </a:r>
            <a:endParaRPr sz="1400"/>
          </a:p>
          <a:p>
            <a:pPr indent="-317500" lvl="0" marL="457200" rtl="0" algn="l">
              <a:spcBef>
                <a:spcPts val="0"/>
              </a:spcBef>
              <a:spcAft>
                <a:spcPts val="0"/>
              </a:spcAft>
              <a:buSzPts val="1400"/>
              <a:buAutoNum type="arabicPeriod"/>
            </a:pPr>
            <a:r>
              <a:rPr b="1" lang="en" sz="1400"/>
              <a:t>DXA scan </a:t>
            </a:r>
            <a:r>
              <a:rPr lang="en" sz="1400"/>
              <a:t>(Dual-energy x-ray absorptiometry and quantitative computed tomography)</a:t>
            </a:r>
            <a:endParaRPr sz="1400"/>
          </a:p>
          <a:p>
            <a:pPr indent="-317500" lvl="0" marL="457200" rtl="0" algn="l">
              <a:spcBef>
                <a:spcPts val="0"/>
              </a:spcBef>
              <a:spcAft>
                <a:spcPts val="0"/>
              </a:spcAft>
              <a:buSzPts val="1400"/>
              <a:buChar char="●"/>
            </a:pPr>
            <a:r>
              <a:rPr lang="en" sz="1400"/>
              <a:t>The best estimates of bone loss</a:t>
            </a:r>
            <a:endParaRPr sz="1400"/>
          </a:p>
          <a:p>
            <a:pPr indent="-317500" lvl="0" marL="457200" rtl="0" algn="l">
              <a:spcBef>
                <a:spcPts val="0"/>
              </a:spcBef>
              <a:spcAft>
                <a:spcPts val="0"/>
              </a:spcAft>
              <a:buSzPts val="1400"/>
              <a:buChar char="●"/>
            </a:pPr>
            <a:r>
              <a:rPr lang="en" sz="1400"/>
              <a:t>Used primarily to evaluate bone density, to diagnose and follow up pt. with osteoporosis  Bone biopsy (rarely performed)</a:t>
            </a:r>
            <a:endParaRPr sz="1400"/>
          </a:p>
          <a:p>
            <a:pPr indent="0" lvl="0" marL="0" rtl="0" algn="l">
              <a:spcBef>
                <a:spcPts val="0"/>
              </a:spcBef>
              <a:spcAft>
                <a:spcPts val="0"/>
              </a:spcAft>
              <a:buNone/>
            </a:pPr>
            <a:r>
              <a:t/>
            </a:r>
            <a:endParaRPr sz="1400"/>
          </a:p>
          <a:p>
            <a:pPr indent="-317500" lvl="0" marL="457200" rtl="0" algn="l">
              <a:spcBef>
                <a:spcPts val="0"/>
              </a:spcBef>
              <a:spcAft>
                <a:spcPts val="0"/>
              </a:spcAft>
              <a:buSzPts val="1400"/>
              <a:buAutoNum type="arabicPeriod"/>
            </a:pPr>
            <a:r>
              <a:rPr b="1" lang="en" sz="1400"/>
              <a:t>Bone biopsy </a:t>
            </a:r>
            <a:r>
              <a:rPr lang="en" sz="1400"/>
              <a:t>(rarely performed)</a:t>
            </a:r>
            <a:endParaRPr sz="1400"/>
          </a:p>
          <a:p>
            <a:pPr indent="0" lvl="0" marL="0" rtl="0" algn="l">
              <a:spcBef>
                <a:spcPts val="0"/>
              </a:spcBef>
              <a:spcAft>
                <a:spcPts val="0"/>
              </a:spcAft>
              <a:buNone/>
            </a:pPr>
            <a:r>
              <a:t/>
            </a:r>
            <a:endParaRPr sz="1400"/>
          </a:p>
        </p:txBody>
      </p:sp>
      <p:pic>
        <p:nvPicPr>
          <p:cNvPr id="459" name="Google Shape;459;p51"/>
          <p:cNvPicPr preferRelativeResize="0"/>
          <p:nvPr/>
        </p:nvPicPr>
        <p:blipFill>
          <a:blip r:embed="rId3">
            <a:alphaModFix/>
          </a:blip>
          <a:stretch>
            <a:fillRect/>
          </a:stretch>
        </p:blipFill>
        <p:spPr>
          <a:xfrm>
            <a:off x="3599738" y="1830269"/>
            <a:ext cx="1634375" cy="1349201"/>
          </a:xfrm>
          <a:prstGeom prst="rect">
            <a:avLst/>
          </a:prstGeom>
          <a:noFill/>
          <a:ln>
            <a:noFill/>
          </a:ln>
        </p:spPr>
      </p:pic>
      <p:sp>
        <p:nvSpPr>
          <p:cNvPr id="460" name="Google Shape;460;p51"/>
          <p:cNvSpPr txBox="1"/>
          <p:nvPr>
            <p:ph type="title"/>
          </p:nvPr>
        </p:nvSpPr>
        <p:spPr>
          <a:xfrm>
            <a:off x="5704900" y="173975"/>
            <a:ext cx="2120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Prognosis </a:t>
            </a:r>
            <a:endParaRPr/>
          </a:p>
        </p:txBody>
      </p:sp>
      <p:sp>
        <p:nvSpPr>
          <p:cNvPr id="461" name="Google Shape;461;p51"/>
          <p:cNvSpPr txBox="1"/>
          <p:nvPr>
            <p:ph idx="1" type="body"/>
          </p:nvPr>
        </p:nvSpPr>
        <p:spPr>
          <a:xfrm>
            <a:off x="5536997" y="974300"/>
            <a:ext cx="3046200" cy="3158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400"/>
              <a:t>Osteoporosis is rarely lethal</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  Patients have an increased mortality rate due to the complications of fracture</a:t>
            </a:r>
            <a:endParaRPr sz="1400"/>
          </a:p>
          <a:p>
            <a:pPr indent="0" lvl="0" marL="0" rtl="0" algn="l">
              <a:spcBef>
                <a:spcPts val="0"/>
              </a:spcBef>
              <a:spcAft>
                <a:spcPts val="0"/>
              </a:spcAft>
              <a:buNone/>
            </a:pPr>
            <a:r>
              <a:t/>
            </a:r>
            <a:endParaRPr sz="1400"/>
          </a:p>
          <a:p>
            <a:pPr indent="-317500" lvl="0" marL="457200" rtl="0" algn="l">
              <a:spcBef>
                <a:spcPts val="0"/>
              </a:spcBef>
              <a:spcAft>
                <a:spcPts val="0"/>
              </a:spcAft>
              <a:buSzPts val="1400"/>
              <a:buChar char="●"/>
            </a:pPr>
            <a:r>
              <a:rPr lang="en" sz="1400"/>
              <a:t>Hip fractures can lead to decreased mobility and an additional risk of numerous complications: deep vein thrombosis (DVT), pulmonary embolism (PE) and pneumonia</a:t>
            </a:r>
            <a:endParaRPr sz="1400"/>
          </a:p>
          <a:p>
            <a:pPr indent="0" lvl="0" marL="0" rtl="0" algn="l">
              <a:spcBef>
                <a:spcPts val="0"/>
              </a:spcBef>
              <a:spcAft>
                <a:spcPts val="0"/>
              </a:spcAft>
              <a:buNone/>
            </a:pPr>
            <a:r>
              <a:t/>
            </a:r>
            <a:endParaRPr sz="1400"/>
          </a:p>
        </p:txBody>
      </p:sp>
      <p:cxnSp>
        <p:nvCxnSpPr>
          <p:cNvPr id="462" name="Google Shape;462;p51"/>
          <p:cNvCxnSpPr/>
          <p:nvPr/>
        </p:nvCxnSpPr>
        <p:spPr>
          <a:xfrm flipH="1">
            <a:off x="5450875" y="-55900"/>
            <a:ext cx="14100" cy="5418300"/>
          </a:xfrm>
          <a:prstGeom prst="straightConnector1">
            <a:avLst/>
          </a:prstGeom>
          <a:noFill/>
          <a:ln cap="flat" cmpd="sng" w="28575">
            <a:solidFill>
              <a:schemeClr val="lt2"/>
            </a:solidFill>
            <a:prstDash val="dash"/>
            <a:round/>
            <a:headEnd len="med" w="med" type="none"/>
            <a:tailEnd len="med" w="med" type="non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5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Prevention </a:t>
            </a:r>
            <a:r>
              <a:rPr lang="en"/>
              <a:t>strategies </a:t>
            </a:r>
            <a:endParaRPr/>
          </a:p>
        </p:txBody>
      </p:sp>
      <p:sp>
        <p:nvSpPr>
          <p:cNvPr id="468" name="Google Shape;468;p52"/>
          <p:cNvSpPr txBox="1"/>
          <p:nvPr>
            <p:ph idx="1" type="body"/>
          </p:nvPr>
        </p:nvSpPr>
        <p:spPr>
          <a:xfrm>
            <a:off x="719995" y="877962"/>
            <a:ext cx="7704000" cy="3387600"/>
          </a:xfrm>
          <a:prstGeom prst="rect">
            <a:avLst/>
          </a:prstGeom>
        </p:spPr>
        <p:txBody>
          <a:bodyPr anchorCtr="0" anchor="ctr" bIns="91425" lIns="91425" spcFirstLastPara="1" rIns="91425" wrap="square" tIns="91425">
            <a:noAutofit/>
          </a:bodyPr>
          <a:lstStyle/>
          <a:p>
            <a:pPr indent="-333375" lvl="0" marL="457200" rtl="0" algn="l">
              <a:spcBef>
                <a:spcPts val="0"/>
              </a:spcBef>
              <a:spcAft>
                <a:spcPts val="0"/>
              </a:spcAft>
              <a:buSzPts val="1650"/>
              <a:buChar char="●"/>
            </a:pPr>
            <a:r>
              <a:rPr lang="en" sz="1650"/>
              <a:t>The best long-term approach to osteoporosis is </a:t>
            </a:r>
            <a:r>
              <a:rPr b="1" lang="en" sz="1650"/>
              <a:t>prevention</a:t>
            </a:r>
            <a:endParaRPr b="1" sz="1650"/>
          </a:p>
          <a:p>
            <a:pPr indent="0" lvl="0" marL="0" rtl="0" algn="l">
              <a:spcBef>
                <a:spcPts val="0"/>
              </a:spcBef>
              <a:spcAft>
                <a:spcPts val="0"/>
              </a:spcAft>
              <a:buNone/>
            </a:pPr>
            <a:r>
              <a:t/>
            </a:r>
            <a:endParaRPr b="1" sz="1650"/>
          </a:p>
          <a:p>
            <a:pPr indent="-333375" lvl="0" marL="457200" rtl="0" algn="l">
              <a:spcBef>
                <a:spcPts val="0"/>
              </a:spcBef>
              <a:spcAft>
                <a:spcPts val="0"/>
              </a:spcAft>
              <a:buSzPts val="1650"/>
              <a:buChar char="●"/>
            </a:pPr>
            <a:r>
              <a:rPr lang="en" sz="1650"/>
              <a:t>Children and young adults, particularly women, with a good diet (with enough calcium and vitamin D) and get plenty of exercise, will build up and maintain bone mass</a:t>
            </a:r>
            <a:endParaRPr sz="1650"/>
          </a:p>
          <a:p>
            <a:pPr indent="0" lvl="0" marL="0" rtl="0" algn="l">
              <a:spcBef>
                <a:spcPts val="0"/>
              </a:spcBef>
              <a:spcAft>
                <a:spcPts val="0"/>
              </a:spcAft>
              <a:buNone/>
            </a:pPr>
            <a:r>
              <a:t/>
            </a:r>
            <a:endParaRPr sz="1650"/>
          </a:p>
          <a:p>
            <a:pPr indent="-333375" lvl="0" marL="457200" rtl="0" algn="l">
              <a:spcBef>
                <a:spcPts val="0"/>
              </a:spcBef>
              <a:spcAft>
                <a:spcPts val="0"/>
              </a:spcAft>
              <a:buSzPts val="1650"/>
              <a:buChar char="●"/>
            </a:pPr>
            <a:r>
              <a:rPr lang="en" sz="1650"/>
              <a:t> This will provide a good reserve against bone loss later in life </a:t>
            </a:r>
            <a:endParaRPr sz="1650"/>
          </a:p>
          <a:p>
            <a:pPr indent="0" lvl="0" marL="0" rtl="0" algn="l">
              <a:spcBef>
                <a:spcPts val="0"/>
              </a:spcBef>
              <a:spcAft>
                <a:spcPts val="0"/>
              </a:spcAft>
              <a:buNone/>
            </a:pPr>
            <a:r>
              <a:t/>
            </a:r>
            <a:endParaRPr sz="1650"/>
          </a:p>
          <a:p>
            <a:pPr indent="-333375" lvl="0" marL="457200" rtl="0" algn="l">
              <a:spcBef>
                <a:spcPts val="0"/>
              </a:spcBef>
              <a:spcAft>
                <a:spcPts val="0"/>
              </a:spcAft>
              <a:buSzPts val="1650"/>
              <a:buChar char="●"/>
            </a:pPr>
            <a:r>
              <a:rPr lang="en" sz="1650"/>
              <a:t> Exercise places stress on bones that builds up bone mass</a:t>
            </a:r>
            <a:endParaRPr sz="1650"/>
          </a:p>
          <a:p>
            <a:pPr indent="0" lvl="0" marL="0" rtl="0" algn="l">
              <a:spcBef>
                <a:spcPts val="0"/>
              </a:spcBef>
              <a:spcAft>
                <a:spcPts val="0"/>
              </a:spcAft>
              <a:buNone/>
            </a:pPr>
            <a:r>
              <a:t/>
            </a:r>
            <a:endParaRPr sz="165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53"/>
          <p:cNvSpPr txBox="1"/>
          <p:nvPr>
            <p:ph type="title"/>
          </p:nvPr>
        </p:nvSpPr>
        <p:spPr>
          <a:xfrm>
            <a:off x="215535" y="786996"/>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Introduction </a:t>
            </a:r>
            <a:endParaRPr sz="2000"/>
          </a:p>
        </p:txBody>
      </p:sp>
      <p:sp>
        <p:nvSpPr>
          <p:cNvPr id="474" name="Google Shape;474;p53"/>
          <p:cNvSpPr txBox="1"/>
          <p:nvPr>
            <p:ph idx="1" type="body"/>
          </p:nvPr>
        </p:nvSpPr>
        <p:spPr>
          <a:xfrm>
            <a:off x="-58705" y="125265"/>
            <a:ext cx="7704000" cy="3387600"/>
          </a:xfrm>
          <a:prstGeom prst="rect">
            <a:avLst/>
          </a:prstGeom>
        </p:spPr>
        <p:txBody>
          <a:bodyPr anchorCtr="0" anchor="ctr" bIns="91425" lIns="91425" spcFirstLastPara="1" rIns="91425" wrap="square" tIns="91425">
            <a:noAutofit/>
          </a:bodyPr>
          <a:lstStyle/>
          <a:p>
            <a:pPr indent="-311150" lvl="0" marL="457200" rtl="0" algn="l">
              <a:spcBef>
                <a:spcPts val="0"/>
              </a:spcBef>
              <a:spcAft>
                <a:spcPts val="0"/>
              </a:spcAft>
              <a:buSzPts val="1300"/>
              <a:buChar char="●"/>
            </a:pPr>
            <a:r>
              <a:rPr lang="en" sz="1300"/>
              <a:t>Osteoblastic production of bone collagen is normal </a:t>
            </a:r>
            <a:r>
              <a:rPr lang="en" sz="1300">
                <a:solidFill>
                  <a:srgbClr val="FF0000"/>
                </a:solidFill>
              </a:rPr>
              <a:t>but mineralization is inadequate</a:t>
            </a:r>
            <a:endParaRPr sz="1300">
              <a:solidFill>
                <a:srgbClr val="FF0000"/>
              </a:solidFill>
            </a:endParaRPr>
          </a:p>
          <a:p>
            <a:pPr indent="0" lvl="0" marL="0" rtl="0" algn="l">
              <a:spcBef>
                <a:spcPts val="0"/>
              </a:spcBef>
              <a:spcAft>
                <a:spcPts val="0"/>
              </a:spcAft>
              <a:buNone/>
            </a:pPr>
            <a:r>
              <a:t/>
            </a:r>
            <a:endParaRPr sz="1300"/>
          </a:p>
          <a:p>
            <a:pPr indent="-311150" lvl="0" marL="457200" rtl="0" algn="l">
              <a:spcBef>
                <a:spcPts val="0"/>
              </a:spcBef>
              <a:spcAft>
                <a:spcPts val="0"/>
              </a:spcAft>
              <a:buSzPts val="1300"/>
              <a:buChar char="●"/>
            </a:pPr>
            <a:r>
              <a:rPr lang="en" sz="1300"/>
              <a:t> It is a manifestations of vitamin D deficiency</a:t>
            </a:r>
            <a:endParaRPr sz="1300"/>
          </a:p>
          <a:p>
            <a:pPr indent="0" lvl="0" marL="0" rtl="0" algn="l">
              <a:spcBef>
                <a:spcPts val="0"/>
              </a:spcBef>
              <a:spcAft>
                <a:spcPts val="0"/>
              </a:spcAft>
              <a:buNone/>
            </a:pPr>
            <a:r>
              <a:t/>
            </a:r>
            <a:endParaRPr sz="1300"/>
          </a:p>
          <a:p>
            <a:pPr indent="-311150" lvl="0" marL="457200" rtl="0" algn="l">
              <a:spcBef>
                <a:spcPts val="0"/>
              </a:spcBef>
              <a:spcAft>
                <a:spcPts val="0"/>
              </a:spcAft>
              <a:buSzPts val="1300"/>
              <a:buChar char="●"/>
            </a:pPr>
            <a:r>
              <a:rPr lang="en" sz="1300"/>
              <a:t> Impairment of mineralization and a resultant accumulation of unmineralized matrix</a:t>
            </a:r>
            <a:endParaRPr sz="1300"/>
          </a:p>
          <a:p>
            <a:pPr indent="0" lvl="0" marL="0" rtl="0" algn="l">
              <a:spcBef>
                <a:spcPts val="0"/>
              </a:spcBef>
              <a:spcAft>
                <a:spcPts val="0"/>
              </a:spcAft>
              <a:buNone/>
            </a:pPr>
            <a:r>
              <a:t/>
            </a:r>
            <a:endParaRPr sz="1100"/>
          </a:p>
        </p:txBody>
      </p:sp>
      <p:graphicFrame>
        <p:nvGraphicFramePr>
          <p:cNvPr id="475" name="Google Shape;475;p53"/>
          <p:cNvGraphicFramePr/>
          <p:nvPr/>
        </p:nvGraphicFramePr>
        <p:xfrm>
          <a:off x="907327" y="2900107"/>
          <a:ext cx="3000000" cy="3000000"/>
        </p:xfrm>
        <a:graphic>
          <a:graphicData uri="http://schemas.openxmlformats.org/drawingml/2006/table">
            <a:tbl>
              <a:tblPr>
                <a:noFill/>
                <a:tableStyleId>{8D31621C-46A2-4F19-A15A-DCF5BCE3CD00}</a:tableStyleId>
              </a:tblPr>
              <a:tblGrid>
                <a:gridCol w="3664675"/>
                <a:gridCol w="3664675"/>
              </a:tblGrid>
              <a:tr h="458175">
                <a:tc>
                  <a:txBody>
                    <a:bodyPr/>
                    <a:lstStyle/>
                    <a:p>
                      <a:pPr indent="0" lvl="0" marL="0" rtl="0" algn="ctr">
                        <a:spcBef>
                          <a:spcPts val="0"/>
                        </a:spcBef>
                        <a:spcAft>
                          <a:spcPts val="0"/>
                        </a:spcAft>
                        <a:buNone/>
                      </a:pPr>
                      <a:r>
                        <a:rPr b="1" lang="en">
                          <a:solidFill>
                            <a:schemeClr val="dk1"/>
                          </a:solidFill>
                        </a:rPr>
                        <a:t>Rickets</a:t>
                      </a:r>
                      <a:endParaRPr b="1">
                        <a:solidFill>
                          <a:schemeClr val="dk1"/>
                        </a:solidFill>
                      </a:endParaRPr>
                    </a:p>
                  </a:txBody>
                  <a:tcPr marT="91425" marB="91425" marR="91425" marL="91425">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999999"/>
                    </a:solidFill>
                  </a:tcPr>
                </a:tc>
                <a:tc>
                  <a:txBody>
                    <a:bodyPr/>
                    <a:lstStyle/>
                    <a:p>
                      <a:pPr indent="0" lvl="0" marL="0" rtl="0" algn="ctr">
                        <a:spcBef>
                          <a:spcPts val="0"/>
                        </a:spcBef>
                        <a:spcAft>
                          <a:spcPts val="0"/>
                        </a:spcAft>
                        <a:buNone/>
                      </a:pPr>
                      <a:r>
                        <a:rPr b="1" lang="en">
                          <a:solidFill>
                            <a:schemeClr val="dk1"/>
                          </a:solidFill>
                        </a:rPr>
                        <a:t>Osteomalacia </a:t>
                      </a:r>
                      <a:endParaRPr b="1">
                        <a:solidFill>
                          <a:schemeClr val="dk1"/>
                        </a:solidFill>
                      </a:endParaRPr>
                    </a:p>
                  </a:txBody>
                  <a:tcPr marT="91425" marB="91425" marR="91425" marL="91425">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999999"/>
                    </a:solidFill>
                  </a:tcPr>
                </a:tc>
              </a:tr>
              <a:tr h="458175">
                <a:tc>
                  <a:txBody>
                    <a:bodyPr/>
                    <a:lstStyle/>
                    <a:p>
                      <a:pPr indent="0" lvl="0" marL="0" rtl="0" algn="ctr">
                        <a:spcBef>
                          <a:spcPts val="0"/>
                        </a:spcBef>
                        <a:spcAft>
                          <a:spcPts val="0"/>
                        </a:spcAft>
                        <a:buNone/>
                      </a:pPr>
                      <a:r>
                        <a:rPr lang="en" sz="1200">
                          <a:solidFill>
                            <a:schemeClr val="dk1"/>
                          </a:solidFill>
                        </a:rPr>
                        <a:t>Disorder of children </a:t>
                      </a:r>
                      <a:endParaRPr sz="1200">
                        <a:solidFill>
                          <a:schemeClr val="dk1"/>
                        </a:solidFill>
                      </a:endParaRPr>
                    </a:p>
                  </a:txBody>
                  <a:tcPr marT="91425" marB="91425" marR="91425" marL="9142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chemeClr val="dk1"/>
                          </a:solidFill>
                        </a:rPr>
                        <a:t>Disorder of adults </a:t>
                      </a:r>
                      <a:endParaRPr sz="1200">
                        <a:solidFill>
                          <a:schemeClr val="dk1"/>
                        </a:solidFill>
                      </a:endParaRPr>
                    </a:p>
                  </a:txBody>
                  <a:tcPr marT="91425" marB="91425" marR="91425" marL="9142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tcPr>
                </a:tc>
              </a:tr>
              <a:tr h="1024150">
                <a:tc>
                  <a:txBody>
                    <a:bodyPr/>
                    <a:lstStyle/>
                    <a:p>
                      <a:pPr indent="0" lvl="0" marL="0" rtl="0" algn="ctr">
                        <a:spcBef>
                          <a:spcPts val="0"/>
                        </a:spcBef>
                        <a:spcAft>
                          <a:spcPts val="0"/>
                        </a:spcAft>
                        <a:buNone/>
                      </a:pPr>
                      <a:r>
                        <a:rPr lang="en" sz="1200">
                          <a:solidFill>
                            <a:schemeClr val="dk1"/>
                          </a:solidFill>
                        </a:rPr>
                        <a:t>It interferes with deposition of bone in growth plate</a:t>
                      </a:r>
                      <a:endParaRPr sz="1200">
                        <a:solidFill>
                          <a:schemeClr val="dk1"/>
                        </a:solidFill>
                      </a:endParaRPr>
                    </a:p>
                  </a:txBody>
                  <a:tcPr marT="91425" marB="91425" marR="91425" marL="9142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chemeClr val="dk1"/>
                          </a:solidFill>
                        </a:rPr>
                        <a:t>Bone formed during remodeling is </a:t>
                      </a:r>
                      <a:r>
                        <a:rPr lang="en" sz="1200">
                          <a:solidFill>
                            <a:schemeClr val="dk1"/>
                          </a:solidFill>
                        </a:rPr>
                        <a:t>under mineralized</a:t>
                      </a:r>
                      <a:r>
                        <a:rPr lang="en" sz="1200">
                          <a:solidFill>
                            <a:schemeClr val="dk1"/>
                          </a:solidFill>
                        </a:rPr>
                        <a:t>, resulting in a predisposition to fractures</a:t>
                      </a:r>
                      <a:endParaRPr sz="1200">
                        <a:solidFill>
                          <a:schemeClr val="dk1"/>
                        </a:solidFill>
                      </a:endParaRPr>
                    </a:p>
                    <a:p>
                      <a:pPr indent="0" lvl="0" marL="0" rtl="0" algn="ctr">
                        <a:spcBef>
                          <a:spcPts val="0"/>
                        </a:spcBef>
                        <a:spcAft>
                          <a:spcPts val="0"/>
                        </a:spcAft>
                        <a:buNone/>
                      </a:pPr>
                      <a:r>
                        <a:rPr lang="en" sz="1200">
                          <a:solidFill>
                            <a:schemeClr val="dk1"/>
                          </a:solidFill>
                        </a:rPr>
                        <a:t> </a:t>
                      </a:r>
                      <a:r>
                        <a:rPr lang="en" sz="800">
                          <a:solidFill>
                            <a:schemeClr val="dk1"/>
                          </a:solidFill>
                        </a:rPr>
                        <a:t>Which are most likely to affect vertebral bodies and femoral necks</a:t>
                      </a:r>
                      <a:endParaRPr sz="800">
                        <a:solidFill>
                          <a:schemeClr val="dk1"/>
                        </a:solidFill>
                      </a:endParaRPr>
                    </a:p>
                    <a:p>
                      <a:pPr indent="0" lvl="0" marL="0" rtl="0" algn="ctr">
                        <a:spcBef>
                          <a:spcPts val="0"/>
                        </a:spcBef>
                        <a:spcAft>
                          <a:spcPts val="0"/>
                        </a:spcAft>
                        <a:buNone/>
                      </a:pPr>
                      <a:r>
                        <a:t/>
                      </a:r>
                      <a:endParaRPr sz="800">
                        <a:solidFill>
                          <a:schemeClr val="dk1"/>
                        </a:solidFill>
                      </a:endParaRPr>
                    </a:p>
                    <a:p>
                      <a:pPr indent="0" lvl="0" marL="0" rtl="0" algn="ctr">
                        <a:spcBef>
                          <a:spcPts val="0"/>
                        </a:spcBef>
                        <a:spcAft>
                          <a:spcPts val="0"/>
                        </a:spcAft>
                        <a:buNone/>
                      </a:pPr>
                      <a:r>
                        <a:t/>
                      </a:r>
                      <a:endParaRPr>
                        <a:solidFill>
                          <a:schemeClr val="dk1"/>
                        </a:solidFill>
                      </a:endParaRPr>
                    </a:p>
                  </a:txBody>
                  <a:tcPr marT="91425" marB="91425" marR="91425" marL="9142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tcPr>
                </a:tc>
              </a:tr>
            </a:tbl>
          </a:graphicData>
        </a:graphic>
      </p:graphicFrame>
      <p:sp>
        <p:nvSpPr>
          <p:cNvPr id="476" name="Google Shape;476;p53"/>
          <p:cNvSpPr txBox="1"/>
          <p:nvPr>
            <p:ph type="title"/>
          </p:nvPr>
        </p:nvSpPr>
        <p:spPr>
          <a:xfrm>
            <a:off x="56326" y="76200"/>
            <a:ext cx="5613300" cy="84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2-RICKETS AND OSTEOMALACIA</a:t>
            </a:r>
            <a:endParaRPr/>
          </a:p>
          <a:p>
            <a:pPr indent="0" lvl="0" marL="0" rtl="0" algn="l">
              <a:spcBef>
                <a:spcPts val="0"/>
              </a:spcBef>
              <a:spcAft>
                <a:spcPts val="0"/>
              </a:spcAft>
              <a:buNone/>
            </a:pPr>
            <a:r>
              <a:t/>
            </a:r>
            <a:endParaRPr/>
          </a:p>
        </p:txBody>
      </p:sp>
      <p:pic>
        <p:nvPicPr>
          <p:cNvPr id="477" name="Google Shape;477;p53"/>
          <p:cNvPicPr preferRelativeResize="0"/>
          <p:nvPr/>
        </p:nvPicPr>
        <p:blipFill rotWithShape="1">
          <a:blip r:embed="rId3">
            <a:alphaModFix/>
          </a:blip>
          <a:srcRect b="0" l="0" r="-12460" t="0"/>
          <a:stretch/>
        </p:blipFill>
        <p:spPr>
          <a:xfrm>
            <a:off x="5415376" y="125275"/>
            <a:ext cx="2483526" cy="1213000"/>
          </a:xfrm>
          <a:prstGeom prst="rect">
            <a:avLst/>
          </a:prstGeom>
          <a:noFill/>
          <a:ln>
            <a:noFill/>
          </a:ln>
        </p:spPr>
      </p:pic>
      <p:sp>
        <p:nvSpPr>
          <p:cNvPr id="478" name="Google Shape;478;p53"/>
          <p:cNvSpPr txBox="1"/>
          <p:nvPr/>
        </p:nvSpPr>
        <p:spPr>
          <a:xfrm>
            <a:off x="475625" y="2052325"/>
            <a:ext cx="67479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dk1"/>
              </a:solidFill>
              <a:latin typeface="Lato"/>
              <a:ea typeface="Lato"/>
              <a:cs typeface="Lato"/>
              <a:sym typeface="Lato"/>
            </a:endParaRPr>
          </a:p>
          <a:p>
            <a:pPr indent="0" lvl="0" marL="0" rtl="0" algn="ctr">
              <a:spcBef>
                <a:spcPts val="0"/>
              </a:spcBef>
              <a:spcAft>
                <a:spcPts val="0"/>
              </a:spcAft>
              <a:buNone/>
            </a:pPr>
            <a:r>
              <a:rPr lang="en" sz="1200">
                <a:solidFill>
                  <a:srgbClr val="999999"/>
                </a:solidFill>
                <a:latin typeface="Lato"/>
                <a:ea typeface="Lato"/>
                <a:cs typeface="Lato"/>
                <a:sym typeface="Lato"/>
              </a:rPr>
              <a:t>Osteomalacia and Rickets: they are the same but osteomalacia occurs in adult and rickets occur in children, They are characterized by malabsorption.</a:t>
            </a:r>
            <a:endParaRPr sz="1200">
              <a:solidFill>
                <a:srgbClr val="999999"/>
              </a:solidFill>
              <a:latin typeface="Lato"/>
              <a:ea typeface="Lato"/>
              <a:cs typeface="Lato"/>
              <a:sym typeface="Lato"/>
            </a:endParaRPr>
          </a:p>
          <a:p>
            <a:pPr indent="0" lvl="0" marL="0" rtl="0" algn="l">
              <a:spcBef>
                <a:spcPts val="0"/>
              </a:spcBef>
              <a:spcAft>
                <a:spcPts val="0"/>
              </a:spcAft>
              <a:buNone/>
            </a:pPr>
            <a:r>
              <a:t/>
            </a:r>
            <a:endParaRPr sz="1200">
              <a:solidFill>
                <a:schemeClr val="dk1"/>
              </a:solidFill>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54"/>
          <p:cNvSpPr txBox="1"/>
          <p:nvPr>
            <p:ph type="title"/>
          </p:nvPr>
        </p:nvSpPr>
        <p:spPr>
          <a:xfrm>
            <a:off x="620302" y="749184"/>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Morphology </a:t>
            </a:r>
            <a:endParaRPr/>
          </a:p>
        </p:txBody>
      </p:sp>
      <p:sp>
        <p:nvSpPr>
          <p:cNvPr id="484" name="Google Shape;484;p54"/>
          <p:cNvSpPr txBox="1"/>
          <p:nvPr>
            <p:ph idx="1" type="body"/>
          </p:nvPr>
        </p:nvSpPr>
        <p:spPr>
          <a:xfrm>
            <a:off x="122546" y="1674779"/>
            <a:ext cx="6953700" cy="3387600"/>
          </a:xfrm>
          <a:prstGeom prst="rect">
            <a:avLst/>
          </a:prstGeom>
        </p:spPr>
        <p:txBody>
          <a:bodyPr anchorCtr="0" anchor="ctr" bIns="91425" lIns="91425" spcFirstLastPara="1" rIns="91425" wrap="square" tIns="91425">
            <a:noAutofit/>
          </a:bodyPr>
          <a:lstStyle/>
          <a:p>
            <a:pPr indent="-307975" lvl="0" marL="457200" rtl="0" algn="l">
              <a:lnSpc>
                <a:spcPct val="115000"/>
              </a:lnSpc>
              <a:spcBef>
                <a:spcPts val="0"/>
              </a:spcBef>
              <a:spcAft>
                <a:spcPts val="0"/>
              </a:spcAft>
              <a:buClr>
                <a:srgbClr val="000000"/>
              </a:buClr>
              <a:buSzPts val="1250"/>
              <a:buChar char="●"/>
            </a:pPr>
            <a:r>
              <a:rPr lang="en">
                <a:solidFill>
                  <a:srgbClr val="000000"/>
                </a:solidFill>
              </a:rPr>
              <a:t>Overgrowth of epiphyseal cartilage due to inadequate provisional calcification and failure of the cartilage cells to mature and disintegrate</a:t>
            </a:r>
            <a:endParaRPr>
              <a:solidFill>
                <a:srgbClr val="000000"/>
              </a:solidFill>
            </a:endParaRPr>
          </a:p>
          <a:p>
            <a:pPr indent="0" lvl="0" marL="0" rtl="0" algn="l">
              <a:lnSpc>
                <a:spcPct val="115000"/>
              </a:lnSpc>
              <a:spcBef>
                <a:spcPts val="0"/>
              </a:spcBef>
              <a:spcAft>
                <a:spcPts val="0"/>
              </a:spcAft>
              <a:buNone/>
            </a:pPr>
            <a:r>
              <a:t/>
            </a:r>
            <a:endParaRPr>
              <a:solidFill>
                <a:srgbClr val="000000"/>
              </a:solidFill>
            </a:endParaRPr>
          </a:p>
          <a:p>
            <a:pPr indent="-307975" lvl="0" marL="457200" rtl="0" algn="l">
              <a:lnSpc>
                <a:spcPct val="115000"/>
              </a:lnSpc>
              <a:spcBef>
                <a:spcPts val="0"/>
              </a:spcBef>
              <a:spcAft>
                <a:spcPts val="0"/>
              </a:spcAft>
              <a:buClr>
                <a:srgbClr val="000000"/>
              </a:buClr>
              <a:buSzPts val="1250"/>
              <a:buChar char="●"/>
            </a:pPr>
            <a:r>
              <a:rPr lang="en">
                <a:solidFill>
                  <a:srgbClr val="000000"/>
                </a:solidFill>
              </a:rPr>
              <a:t> Persistence of distorted, irregular masses of cartilage, which project into the marrow cavity</a:t>
            </a:r>
            <a:endParaRPr>
              <a:solidFill>
                <a:srgbClr val="000000"/>
              </a:solidFill>
            </a:endParaRPr>
          </a:p>
          <a:p>
            <a:pPr indent="0" lvl="0" marL="0" rtl="0" algn="l">
              <a:lnSpc>
                <a:spcPct val="115000"/>
              </a:lnSpc>
              <a:spcBef>
                <a:spcPts val="0"/>
              </a:spcBef>
              <a:spcAft>
                <a:spcPts val="0"/>
              </a:spcAft>
              <a:buNone/>
            </a:pPr>
            <a:r>
              <a:t/>
            </a:r>
            <a:endParaRPr>
              <a:solidFill>
                <a:srgbClr val="000000"/>
              </a:solidFill>
            </a:endParaRPr>
          </a:p>
          <a:p>
            <a:pPr indent="-307975" lvl="0" marL="457200" rtl="0" algn="l">
              <a:lnSpc>
                <a:spcPct val="115000"/>
              </a:lnSpc>
              <a:spcBef>
                <a:spcPts val="0"/>
              </a:spcBef>
              <a:spcAft>
                <a:spcPts val="0"/>
              </a:spcAft>
              <a:buClr>
                <a:srgbClr val="000000"/>
              </a:buClr>
              <a:buSzPts val="1250"/>
              <a:buChar char="●"/>
            </a:pPr>
            <a:r>
              <a:rPr lang="en">
                <a:solidFill>
                  <a:srgbClr val="000000"/>
                </a:solidFill>
              </a:rPr>
              <a:t> Deposition of osteoid matrix on inadequately mineralized cartilaginous remnants</a:t>
            </a:r>
            <a:endParaRPr>
              <a:solidFill>
                <a:srgbClr val="000000"/>
              </a:solidFill>
            </a:endParaRPr>
          </a:p>
          <a:p>
            <a:pPr indent="0" lvl="0" marL="0" rtl="0" algn="l">
              <a:lnSpc>
                <a:spcPct val="115000"/>
              </a:lnSpc>
              <a:spcBef>
                <a:spcPts val="0"/>
              </a:spcBef>
              <a:spcAft>
                <a:spcPts val="0"/>
              </a:spcAft>
              <a:buNone/>
            </a:pPr>
            <a:r>
              <a:t/>
            </a:r>
            <a:endParaRPr>
              <a:solidFill>
                <a:srgbClr val="000000"/>
              </a:solidFill>
            </a:endParaRPr>
          </a:p>
          <a:p>
            <a:pPr indent="-307975" lvl="0" marL="457200" rtl="0" algn="l">
              <a:lnSpc>
                <a:spcPct val="115000"/>
              </a:lnSpc>
              <a:spcBef>
                <a:spcPts val="0"/>
              </a:spcBef>
              <a:spcAft>
                <a:spcPts val="0"/>
              </a:spcAft>
              <a:buClr>
                <a:srgbClr val="000000"/>
              </a:buClr>
              <a:buSzPts val="1250"/>
              <a:buChar char="●"/>
            </a:pPr>
            <a:r>
              <a:rPr lang="en">
                <a:solidFill>
                  <a:srgbClr val="000000"/>
                </a:solidFill>
              </a:rPr>
              <a:t>Disruption of the orderly replacement of cartilage by osteoid matrix, with enlargement and lateral expansion of the osteochondral junction</a:t>
            </a:r>
            <a:endParaRPr>
              <a:solidFill>
                <a:srgbClr val="000000"/>
              </a:solidFill>
            </a:endParaRPr>
          </a:p>
          <a:p>
            <a:pPr indent="0" lvl="0" marL="0" rtl="0" algn="l">
              <a:lnSpc>
                <a:spcPct val="115000"/>
              </a:lnSpc>
              <a:spcBef>
                <a:spcPts val="0"/>
              </a:spcBef>
              <a:spcAft>
                <a:spcPts val="0"/>
              </a:spcAft>
              <a:buNone/>
            </a:pPr>
            <a:r>
              <a:t/>
            </a:r>
            <a:endParaRPr>
              <a:solidFill>
                <a:srgbClr val="000000"/>
              </a:solidFill>
            </a:endParaRPr>
          </a:p>
          <a:p>
            <a:pPr indent="-307975" lvl="0" marL="457200" rtl="0" algn="l">
              <a:lnSpc>
                <a:spcPct val="115000"/>
              </a:lnSpc>
              <a:spcBef>
                <a:spcPts val="0"/>
              </a:spcBef>
              <a:spcAft>
                <a:spcPts val="0"/>
              </a:spcAft>
              <a:buClr>
                <a:srgbClr val="000000"/>
              </a:buClr>
              <a:buSzPts val="1250"/>
              <a:buChar char="●"/>
            </a:pPr>
            <a:r>
              <a:rPr lang="en">
                <a:solidFill>
                  <a:srgbClr val="000000"/>
                </a:solidFill>
              </a:rPr>
              <a:t> Abnormal overgrowth of capillaries and fibroblasts in the disorganized zone resulting from microfractures and stresses on the inadequately mineralized, weak, poorly formed bone</a:t>
            </a:r>
            <a:endParaRPr>
              <a:solidFill>
                <a:srgbClr val="000000"/>
              </a:solidFill>
            </a:endParaRPr>
          </a:p>
          <a:p>
            <a:pPr indent="0" lvl="0" marL="0" rtl="0" algn="l">
              <a:lnSpc>
                <a:spcPct val="115000"/>
              </a:lnSpc>
              <a:spcBef>
                <a:spcPts val="0"/>
              </a:spcBef>
              <a:spcAft>
                <a:spcPts val="0"/>
              </a:spcAft>
              <a:buNone/>
            </a:pPr>
            <a:r>
              <a:t/>
            </a:r>
            <a:endParaRPr>
              <a:solidFill>
                <a:srgbClr val="000000"/>
              </a:solidFill>
            </a:endParaRPr>
          </a:p>
          <a:p>
            <a:pPr indent="-307975" lvl="0" marL="457200" rtl="0" algn="l">
              <a:lnSpc>
                <a:spcPct val="115000"/>
              </a:lnSpc>
              <a:spcBef>
                <a:spcPts val="0"/>
              </a:spcBef>
              <a:spcAft>
                <a:spcPts val="0"/>
              </a:spcAft>
              <a:buClr>
                <a:srgbClr val="000000"/>
              </a:buClr>
              <a:buSzPts val="1250"/>
              <a:buChar char="●"/>
            </a:pPr>
            <a:r>
              <a:rPr lang="en">
                <a:solidFill>
                  <a:srgbClr val="000000"/>
                </a:solidFill>
              </a:rPr>
              <a:t> Deformation of the skeleton due to the loss of structural rigidity of the developing bones</a:t>
            </a:r>
            <a:endParaRPr>
              <a:solidFill>
                <a:srgbClr val="000000"/>
              </a:solidFill>
            </a:endParaRPr>
          </a:p>
          <a:p>
            <a:pPr indent="0" lvl="0" marL="0" rtl="0" algn="l">
              <a:lnSpc>
                <a:spcPct val="115000"/>
              </a:lnSpc>
              <a:spcBef>
                <a:spcPts val="0"/>
              </a:spcBef>
              <a:spcAft>
                <a:spcPts val="0"/>
              </a:spcAft>
              <a:buNone/>
            </a:pPr>
            <a:r>
              <a:t/>
            </a:r>
            <a:endParaRPr>
              <a:solidFill>
                <a:srgbClr val="000000"/>
              </a:solidFill>
            </a:endParaRPr>
          </a:p>
        </p:txBody>
      </p:sp>
      <p:pic>
        <p:nvPicPr>
          <p:cNvPr id="485" name="Google Shape;485;p54"/>
          <p:cNvPicPr preferRelativeResize="0"/>
          <p:nvPr/>
        </p:nvPicPr>
        <p:blipFill>
          <a:blip r:embed="rId3">
            <a:alphaModFix/>
          </a:blip>
          <a:stretch>
            <a:fillRect/>
          </a:stretch>
        </p:blipFill>
        <p:spPr>
          <a:xfrm>
            <a:off x="5753430" y="78525"/>
            <a:ext cx="3011101" cy="1596250"/>
          </a:xfrm>
          <a:prstGeom prst="rect">
            <a:avLst/>
          </a:prstGeom>
          <a:noFill/>
          <a:ln>
            <a:noFill/>
          </a:ln>
        </p:spPr>
      </p:pic>
      <p:sp>
        <p:nvSpPr>
          <p:cNvPr id="486" name="Google Shape;486;p54"/>
          <p:cNvSpPr txBox="1"/>
          <p:nvPr/>
        </p:nvSpPr>
        <p:spPr>
          <a:xfrm>
            <a:off x="-2" y="1"/>
            <a:ext cx="71988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A86E8"/>
                </a:solidFill>
                <a:latin typeface="Lato"/>
                <a:ea typeface="Lato"/>
                <a:cs typeface="Lato"/>
                <a:sym typeface="Lato"/>
              </a:rPr>
              <a:t>Boys slides only</a:t>
            </a:r>
            <a:endParaRPr b="1">
              <a:solidFill>
                <a:srgbClr val="4A86E8"/>
              </a:solidFill>
              <a:latin typeface="Lato"/>
              <a:ea typeface="Lato"/>
              <a:cs typeface="Lato"/>
              <a:sym typeface="La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55"/>
          <p:cNvSpPr txBox="1"/>
          <p:nvPr>
            <p:ph type="title"/>
          </p:nvPr>
        </p:nvSpPr>
        <p:spPr>
          <a:xfrm>
            <a:off x="339000" y="20173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CLINICAL MANIFESTATION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pSp>
        <p:nvGrpSpPr>
          <p:cNvPr id="492" name="Google Shape;492;p55"/>
          <p:cNvGrpSpPr/>
          <p:nvPr/>
        </p:nvGrpSpPr>
        <p:grpSpPr>
          <a:xfrm>
            <a:off x="474575" y="1097175"/>
            <a:ext cx="1870237" cy="3711155"/>
            <a:chOff x="1118231" y="283725"/>
            <a:chExt cx="2090819" cy="4076400"/>
          </a:xfrm>
        </p:grpSpPr>
        <p:sp>
          <p:nvSpPr>
            <p:cNvPr id="493" name="Google Shape;493;p55"/>
            <p:cNvSpPr/>
            <p:nvPr/>
          </p:nvSpPr>
          <p:spPr>
            <a:xfrm>
              <a:off x="1178650" y="283725"/>
              <a:ext cx="2030400" cy="4076400"/>
            </a:xfrm>
            <a:prstGeom prst="rect">
              <a:avLst/>
            </a:pr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55"/>
            <p:cNvSpPr/>
            <p:nvPr/>
          </p:nvSpPr>
          <p:spPr>
            <a:xfrm>
              <a:off x="1118231" y="341749"/>
              <a:ext cx="2030400" cy="1623000"/>
            </a:xfrm>
            <a:prstGeom prst="rect">
              <a:avLst/>
            </a:prstGeom>
            <a:solidFill>
              <a:srgbClr val="FFFFFF"/>
            </a:solidFill>
            <a:ln cap="flat" cmpd="sng" w="19050">
              <a:solidFill>
                <a:srgbClr val="41414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55"/>
            <p:cNvSpPr/>
            <p:nvPr/>
          </p:nvSpPr>
          <p:spPr>
            <a:xfrm>
              <a:off x="1233910" y="429585"/>
              <a:ext cx="1815000" cy="140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1900">
                <a:solidFill>
                  <a:srgbClr val="414141"/>
                </a:solidFill>
                <a:latin typeface="Roboto Medium"/>
                <a:ea typeface="Roboto Medium"/>
                <a:cs typeface="Roboto Medium"/>
                <a:sym typeface="Roboto Medium"/>
              </a:endParaRPr>
            </a:p>
          </p:txBody>
        </p:sp>
        <p:sp>
          <p:nvSpPr>
            <p:cNvPr id="496" name="Google Shape;496;p55"/>
            <p:cNvSpPr/>
            <p:nvPr/>
          </p:nvSpPr>
          <p:spPr>
            <a:xfrm>
              <a:off x="1233923" y="1846625"/>
              <a:ext cx="1815000" cy="82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800">
                  <a:solidFill>
                    <a:srgbClr val="414141"/>
                  </a:solidFill>
                  <a:latin typeface="Roboto"/>
                  <a:ea typeface="Roboto"/>
                  <a:cs typeface="Roboto"/>
                  <a:sym typeface="Roboto"/>
                </a:rPr>
                <a:t>Lorem ipsum dolor sit amet adipiscing. Donec risus dolor, porta venenatis neque pharetra luctus felis vel tellus nec felis.</a:t>
              </a:r>
              <a:endParaRPr sz="800">
                <a:solidFill>
                  <a:srgbClr val="414141"/>
                </a:solidFill>
                <a:latin typeface="Roboto"/>
                <a:ea typeface="Roboto"/>
                <a:cs typeface="Roboto"/>
                <a:sym typeface="Roboto"/>
              </a:endParaRPr>
            </a:p>
          </p:txBody>
        </p:sp>
        <p:sp>
          <p:nvSpPr>
            <p:cNvPr id="497" name="Google Shape;497;p55"/>
            <p:cNvSpPr/>
            <p:nvPr/>
          </p:nvSpPr>
          <p:spPr>
            <a:xfrm rot="5400000">
              <a:off x="1938871" y="2032096"/>
              <a:ext cx="389100" cy="278100"/>
            </a:xfrm>
            <a:prstGeom prst="rightArrow">
              <a:avLst>
                <a:gd fmla="val 34239" name="adj1"/>
                <a:gd fmla="val 57035"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8" name="Google Shape;498;p55"/>
          <p:cNvGrpSpPr/>
          <p:nvPr/>
        </p:nvGrpSpPr>
        <p:grpSpPr>
          <a:xfrm>
            <a:off x="2379575" y="1097175"/>
            <a:ext cx="1870248" cy="3711155"/>
            <a:chOff x="1118219" y="283725"/>
            <a:chExt cx="2090831" cy="4076400"/>
          </a:xfrm>
        </p:grpSpPr>
        <p:sp>
          <p:nvSpPr>
            <p:cNvPr id="499" name="Google Shape;499;p55"/>
            <p:cNvSpPr/>
            <p:nvPr/>
          </p:nvSpPr>
          <p:spPr>
            <a:xfrm>
              <a:off x="1178650" y="283725"/>
              <a:ext cx="2030400" cy="4076400"/>
            </a:xfrm>
            <a:prstGeom prst="rect">
              <a:avLst/>
            </a:pr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55"/>
            <p:cNvSpPr/>
            <p:nvPr/>
          </p:nvSpPr>
          <p:spPr>
            <a:xfrm>
              <a:off x="1118219" y="341749"/>
              <a:ext cx="2030400" cy="1623000"/>
            </a:xfrm>
            <a:prstGeom prst="rect">
              <a:avLst/>
            </a:prstGeom>
            <a:solidFill>
              <a:srgbClr val="FFFFFF"/>
            </a:solidFill>
            <a:ln cap="flat" cmpd="sng" w="19050">
              <a:solidFill>
                <a:srgbClr val="41414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55"/>
            <p:cNvSpPr/>
            <p:nvPr/>
          </p:nvSpPr>
          <p:spPr>
            <a:xfrm>
              <a:off x="1233923" y="1225061"/>
              <a:ext cx="1815000" cy="60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414141"/>
                </a:solidFill>
                <a:latin typeface="Roboto Medium"/>
                <a:ea typeface="Roboto Medium"/>
                <a:cs typeface="Roboto Medium"/>
                <a:sym typeface="Roboto Medium"/>
              </a:endParaRPr>
            </a:p>
          </p:txBody>
        </p:sp>
        <p:sp>
          <p:nvSpPr>
            <p:cNvPr id="502" name="Google Shape;502;p55"/>
            <p:cNvSpPr/>
            <p:nvPr/>
          </p:nvSpPr>
          <p:spPr>
            <a:xfrm rot="5400000">
              <a:off x="1938871" y="2032096"/>
              <a:ext cx="389100" cy="278100"/>
            </a:xfrm>
            <a:prstGeom prst="rightArrow">
              <a:avLst>
                <a:gd fmla="val 34239" name="adj1"/>
                <a:gd fmla="val 57035"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3" name="Google Shape;503;p55"/>
          <p:cNvGrpSpPr/>
          <p:nvPr/>
        </p:nvGrpSpPr>
        <p:grpSpPr>
          <a:xfrm>
            <a:off x="4284600" y="1097175"/>
            <a:ext cx="1870234" cy="3711155"/>
            <a:chOff x="1118235" y="283725"/>
            <a:chExt cx="2090815" cy="4076400"/>
          </a:xfrm>
        </p:grpSpPr>
        <p:sp>
          <p:nvSpPr>
            <p:cNvPr id="504" name="Google Shape;504;p55"/>
            <p:cNvSpPr/>
            <p:nvPr/>
          </p:nvSpPr>
          <p:spPr>
            <a:xfrm>
              <a:off x="1178650" y="283725"/>
              <a:ext cx="2030400" cy="4076400"/>
            </a:xfrm>
            <a:prstGeom prst="rect">
              <a:avLst/>
            </a:pr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55"/>
            <p:cNvSpPr/>
            <p:nvPr/>
          </p:nvSpPr>
          <p:spPr>
            <a:xfrm>
              <a:off x="1118235" y="341749"/>
              <a:ext cx="2030400" cy="1653900"/>
            </a:xfrm>
            <a:prstGeom prst="rect">
              <a:avLst/>
            </a:prstGeom>
            <a:solidFill>
              <a:srgbClr val="FFFFFF"/>
            </a:solidFill>
            <a:ln cap="flat" cmpd="sng" w="19050">
              <a:solidFill>
                <a:srgbClr val="41414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55"/>
            <p:cNvSpPr/>
            <p:nvPr/>
          </p:nvSpPr>
          <p:spPr>
            <a:xfrm rot="5400000">
              <a:off x="1938871" y="2032096"/>
              <a:ext cx="389100" cy="278100"/>
            </a:xfrm>
            <a:prstGeom prst="rightArrow">
              <a:avLst>
                <a:gd fmla="val 34239" name="adj1"/>
                <a:gd fmla="val 57035"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7" name="Google Shape;507;p55"/>
          <p:cNvGrpSpPr/>
          <p:nvPr/>
        </p:nvGrpSpPr>
        <p:grpSpPr>
          <a:xfrm>
            <a:off x="6189600" y="1097175"/>
            <a:ext cx="1870234" cy="3711155"/>
            <a:chOff x="1118235" y="283725"/>
            <a:chExt cx="2090815" cy="4076400"/>
          </a:xfrm>
        </p:grpSpPr>
        <p:sp>
          <p:nvSpPr>
            <p:cNvPr id="508" name="Google Shape;508;p55"/>
            <p:cNvSpPr/>
            <p:nvPr/>
          </p:nvSpPr>
          <p:spPr>
            <a:xfrm>
              <a:off x="1178650" y="283725"/>
              <a:ext cx="2030400" cy="4076400"/>
            </a:xfrm>
            <a:prstGeom prst="rect">
              <a:avLst/>
            </a:pr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55"/>
            <p:cNvSpPr/>
            <p:nvPr/>
          </p:nvSpPr>
          <p:spPr>
            <a:xfrm>
              <a:off x="1118235" y="341749"/>
              <a:ext cx="2030400" cy="1638300"/>
            </a:xfrm>
            <a:prstGeom prst="rect">
              <a:avLst/>
            </a:prstGeom>
            <a:solidFill>
              <a:srgbClr val="FFFFFF"/>
            </a:solidFill>
            <a:ln cap="flat" cmpd="sng" w="19050">
              <a:solidFill>
                <a:srgbClr val="41414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55"/>
            <p:cNvSpPr/>
            <p:nvPr/>
          </p:nvSpPr>
          <p:spPr>
            <a:xfrm>
              <a:off x="1233923" y="1846625"/>
              <a:ext cx="1815000" cy="82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800">
                  <a:solidFill>
                    <a:srgbClr val="414141"/>
                  </a:solidFill>
                  <a:latin typeface="Roboto"/>
                  <a:ea typeface="Roboto"/>
                  <a:cs typeface="Roboto"/>
                  <a:sym typeface="Roboto"/>
                </a:rPr>
                <a:t>Lorem ipsum dolor sit amet adipiscing. Donec risus dolor, porta venenatis neque pharetra luctus felis vel tellus nec felis.</a:t>
              </a:r>
              <a:endParaRPr sz="800">
                <a:solidFill>
                  <a:srgbClr val="414141"/>
                </a:solidFill>
                <a:latin typeface="Roboto"/>
                <a:ea typeface="Roboto"/>
                <a:cs typeface="Roboto"/>
                <a:sym typeface="Roboto"/>
              </a:endParaRPr>
            </a:p>
          </p:txBody>
        </p:sp>
        <p:sp>
          <p:nvSpPr>
            <p:cNvPr id="511" name="Google Shape;511;p55"/>
            <p:cNvSpPr/>
            <p:nvPr/>
          </p:nvSpPr>
          <p:spPr>
            <a:xfrm rot="5400000">
              <a:off x="1938871" y="2032096"/>
              <a:ext cx="389100" cy="278100"/>
            </a:xfrm>
            <a:prstGeom prst="rightArrow">
              <a:avLst>
                <a:gd fmla="val 34239" name="adj1"/>
                <a:gd fmla="val 57035"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2" name="Google Shape;512;p55"/>
          <p:cNvSpPr txBox="1"/>
          <p:nvPr/>
        </p:nvSpPr>
        <p:spPr>
          <a:xfrm>
            <a:off x="375425" y="1335475"/>
            <a:ext cx="2068500" cy="98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900">
                <a:solidFill>
                  <a:srgbClr val="414141"/>
                </a:solidFill>
                <a:latin typeface="Roboto Medium"/>
                <a:ea typeface="Roboto Medium"/>
                <a:cs typeface="Roboto Medium"/>
                <a:sym typeface="Roboto Medium"/>
              </a:rPr>
              <a:t>Rachitic Rosary </a:t>
            </a:r>
            <a:endParaRPr sz="1900">
              <a:solidFill>
                <a:srgbClr val="414141"/>
              </a:solidFill>
              <a:latin typeface="Roboto Medium"/>
              <a:ea typeface="Roboto Medium"/>
              <a:cs typeface="Roboto Medium"/>
              <a:sym typeface="Roboto Medium"/>
            </a:endParaRPr>
          </a:p>
          <a:p>
            <a:pPr indent="0" lvl="0" marL="0" rtl="0" algn="ctr">
              <a:spcBef>
                <a:spcPts val="0"/>
              </a:spcBef>
              <a:spcAft>
                <a:spcPts val="0"/>
              </a:spcAft>
              <a:buNone/>
            </a:pPr>
            <a:r>
              <a:rPr lang="en" sz="1900">
                <a:solidFill>
                  <a:srgbClr val="414141"/>
                </a:solidFill>
                <a:latin typeface="Roboto Medium"/>
                <a:ea typeface="Roboto Medium"/>
                <a:cs typeface="Roboto Medium"/>
                <a:sym typeface="Roboto Medium"/>
              </a:rPr>
              <a:t>( rickets ) </a:t>
            </a:r>
            <a:endParaRPr sz="1900">
              <a:solidFill>
                <a:srgbClr val="414141"/>
              </a:solidFill>
              <a:latin typeface="Roboto Medium"/>
              <a:ea typeface="Roboto Medium"/>
              <a:cs typeface="Roboto Medium"/>
              <a:sym typeface="Roboto Medium"/>
            </a:endParaRPr>
          </a:p>
          <a:p>
            <a:pPr indent="0" lvl="0" marL="0" rtl="0" algn="l">
              <a:spcBef>
                <a:spcPts val="0"/>
              </a:spcBef>
              <a:spcAft>
                <a:spcPts val="0"/>
              </a:spcAft>
              <a:buNone/>
            </a:pPr>
            <a:r>
              <a:t/>
            </a:r>
            <a:endParaRPr>
              <a:latin typeface="Lato"/>
              <a:ea typeface="Lato"/>
              <a:cs typeface="Lato"/>
              <a:sym typeface="Lato"/>
            </a:endParaRPr>
          </a:p>
        </p:txBody>
      </p:sp>
      <p:sp>
        <p:nvSpPr>
          <p:cNvPr id="513" name="Google Shape;513;p55"/>
          <p:cNvSpPr txBox="1"/>
          <p:nvPr/>
        </p:nvSpPr>
        <p:spPr>
          <a:xfrm flipH="1">
            <a:off x="646600" y="1934147"/>
            <a:ext cx="1590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666666"/>
                </a:solidFill>
                <a:latin typeface="Lato"/>
                <a:ea typeface="Lato"/>
                <a:cs typeface="Lato"/>
                <a:sym typeface="Lato"/>
              </a:rPr>
              <a:t>Prominent knobs of bone at the costochondral joints</a:t>
            </a:r>
            <a:endParaRPr sz="1000">
              <a:solidFill>
                <a:srgbClr val="666666"/>
              </a:solidFill>
              <a:latin typeface="Lato"/>
              <a:ea typeface="Lato"/>
              <a:cs typeface="Lato"/>
              <a:sym typeface="Lato"/>
            </a:endParaRPr>
          </a:p>
        </p:txBody>
      </p:sp>
      <p:pic>
        <p:nvPicPr>
          <p:cNvPr id="514" name="Google Shape;514;p55"/>
          <p:cNvPicPr preferRelativeResize="0"/>
          <p:nvPr/>
        </p:nvPicPr>
        <p:blipFill>
          <a:blip r:embed="rId3">
            <a:alphaModFix/>
          </a:blip>
          <a:stretch>
            <a:fillRect/>
          </a:stretch>
        </p:blipFill>
        <p:spPr>
          <a:xfrm>
            <a:off x="646600" y="2995400"/>
            <a:ext cx="1590000" cy="1693175"/>
          </a:xfrm>
          <a:prstGeom prst="rect">
            <a:avLst/>
          </a:prstGeom>
          <a:noFill/>
          <a:ln>
            <a:noFill/>
          </a:ln>
        </p:spPr>
      </p:pic>
      <p:sp>
        <p:nvSpPr>
          <p:cNvPr id="515" name="Google Shape;515;p55"/>
          <p:cNvSpPr txBox="1"/>
          <p:nvPr/>
        </p:nvSpPr>
        <p:spPr>
          <a:xfrm>
            <a:off x="2515850" y="1473900"/>
            <a:ext cx="14856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rgbClr val="414141"/>
                </a:solidFill>
                <a:latin typeface="Lato"/>
                <a:ea typeface="Lato"/>
                <a:cs typeface="Lato"/>
                <a:sym typeface="Lato"/>
              </a:rPr>
              <a:t>Leg bowing</a:t>
            </a:r>
            <a:endParaRPr sz="2000">
              <a:solidFill>
                <a:srgbClr val="414141"/>
              </a:solidFill>
              <a:latin typeface="Lato"/>
              <a:ea typeface="Lato"/>
              <a:cs typeface="Lato"/>
              <a:sym typeface="Lato"/>
            </a:endParaRPr>
          </a:p>
        </p:txBody>
      </p:sp>
      <p:pic>
        <p:nvPicPr>
          <p:cNvPr id="516" name="Google Shape;516;p55"/>
          <p:cNvPicPr preferRelativeResize="0"/>
          <p:nvPr/>
        </p:nvPicPr>
        <p:blipFill>
          <a:blip r:embed="rId4">
            <a:alphaModFix/>
          </a:blip>
          <a:stretch>
            <a:fillRect/>
          </a:stretch>
        </p:blipFill>
        <p:spPr>
          <a:xfrm>
            <a:off x="2558250" y="2995400"/>
            <a:ext cx="1590000" cy="1693175"/>
          </a:xfrm>
          <a:prstGeom prst="rect">
            <a:avLst/>
          </a:prstGeom>
          <a:noFill/>
          <a:ln>
            <a:noFill/>
          </a:ln>
        </p:spPr>
      </p:pic>
      <p:sp>
        <p:nvSpPr>
          <p:cNvPr id="517" name="Google Shape;517;p55"/>
          <p:cNvSpPr txBox="1"/>
          <p:nvPr/>
        </p:nvSpPr>
        <p:spPr>
          <a:xfrm>
            <a:off x="4224450" y="1688525"/>
            <a:ext cx="20685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14141"/>
                </a:solidFill>
                <a:latin typeface="Lato"/>
                <a:ea typeface="Lato"/>
                <a:cs typeface="Lato"/>
                <a:sym typeface="Lato"/>
              </a:rPr>
              <a:t>(cortical infarctions , milkman lines, pseudo fractures))</a:t>
            </a:r>
            <a:endParaRPr b="1">
              <a:solidFill>
                <a:srgbClr val="414141"/>
              </a:solidFill>
              <a:latin typeface="Lato"/>
              <a:ea typeface="Lato"/>
              <a:cs typeface="Lato"/>
              <a:sym typeface="Lato"/>
            </a:endParaRPr>
          </a:p>
        </p:txBody>
      </p:sp>
      <p:sp>
        <p:nvSpPr>
          <p:cNvPr id="518" name="Google Shape;518;p55"/>
          <p:cNvSpPr txBox="1"/>
          <p:nvPr/>
        </p:nvSpPr>
        <p:spPr>
          <a:xfrm>
            <a:off x="4271975" y="1362075"/>
            <a:ext cx="1792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rgbClr val="414141"/>
                </a:solidFill>
                <a:latin typeface="Lato"/>
                <a:ea typeface="Lato"/>
                <a:cs typeface="Lato"/>
                <a:sym typeface="Lato"/>
              </a:rPr>
              <a:t>Looser’s zone</a:t>
            </a:r>
            <a:endParaRPr sz="2200">
              <a:latin typeface="Lato"/>
              <a:ea typeface="Lato"/>
              <a:cs typeface="Lato"/>
              <a:sym typeface="Lato"/>
            </a:endParaRPr>
          </a:p>
        </p:txBody>
      </p:sp>
      <p:pic>
        <p:nvPicPr>
          <p:cNvPr id="519" name="Google Shape;519;p55"/>
          <p:cNvPicPr preferRelativeResize="0"/>
          <p:nvPr/>
        </p:nvPicPr>
        <p:blipFill>
          <a:blip r:embed="rId5">
            <a:alphaModFix/>
          </a:blip>
          <a:stretch>
            <a:fillRect/>
          </a:stretch>
        </p:blipFill>
        <p:spPr>
          <a:xfrm>
            <a:off x="4446400" y="2995400"/>
            <a:ext cx="1590000" cy="1693175"/>
          </a:xfrm>
          <a:prstGeom prst="rect">
            <a:avLst/>
          </a:prstGeom>
          <a:noFill/>
          <a:ln>
            <a:noFill/>
          </a:ln>
        </p:spPr>
      </p:pic>
      <p:sp>
        <p:nvSpPr>
          <p:cNvPr id="520" name="Google Shape;520;p55"/>
          <p:cNvSpPr txBox="1"/>
          <p:nvPr/>
        </p:nvSpPr>
        <p:spPr>
          <a:xfrm>
            <a:off x="6088950" y="1410325"/>
            <a:ext cx="2068500" cy="969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solidFill>
                  <a:srgbClr val="414141"/>
                </a:solidFill>
                <a:latin typeface="Lato"/>
                <a:ea typeface="Lato"/>
                <a:cs typeface="Lato"/>
                <a:sym typeface="Lato"/>
              </a:rPr>
              <a:t>Frontal bones are prominent and bossed</a:t>
            </a:r>
            <a:endParaRPr sz="1700">
              <a:solidFill>
                <a:srgbClr val="414141"/>
              </a:solidFill>
              <a:latin typeface="Lato"/>
              <a:ea typeface="Lato"/>
              <a:cs typeface="Lato"/>
              <a:sym typeface="Lato"/>
            </a:endParaRPr>
          </a:p>
        </p:txBody>
      </p:sp>
      <p:pic>
        <p:nvPicPr>
          <p:cNvPr id="521" name="Google Shape;521;p55"/>
          <p:cNvPicPr preferRelativeResize="0"/>
          <p:nvPr/>
        </p:nvPicPr>
        <p:blipFill rotWithShape="1">
          <a:blip r:embed="rId6">
            <a:alphaModFix/>
          </a:blip>
          <a:srcRect b="0" l="0" r="0" t="0"/>
          <a:stretch/>
        </p:blipFill>
        <p:spPr>
          <a:xfrm>
            <a:off x="6379688" y="2995750"/>
            <a:ext cx="1485376" cy="1632512"/>
          </a:xfrm>
          <a:prstGeom prst="rect">
            <a:avLst/>
          </a:prstGeom>
          <a:noFill/>
          <a:ln>
            <a:noFill/>
          </a:ln>
        </p:spPr>
      </p:pic>
      <p:sp>
        <p:nvSpPr>
          <p:cNvPr id="522" name="Google Shape;522;p55"/>
          <p:cNvSpPr txBox="1"/>
          <p:nvPr/>
        </p:nvSpPr>
        <p:spPr>
          <a:xfrm>
            <a:off x="1174050" y="1029325"/>
            <a:ext cx="5451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rgbClr val="414141"/>
                </a:solidFill>
                <a:latin typeface="Lato"/>
                <a:ea typeface="Lato"/>
                <a:cs typeface="Lato"/>
                <a:sym typeface="Lato"/>
              </a:rPr>
              <a:t>1</a:t>
            </a:r>
            <a:endParaRPr b="1" sz="2600">
              <a:solidFill>
                <a:srgbClr val="414141"/>
              </a:solidFill>
              <a:latin typeface="Lato"/>
              <a:ea typeface="Lato"/>
              <a:cs typeface="Lato"/>
              <a:sym typeface="Lato"/>
            </a:endParaRPr>
          </a:p>
        </p:txBody>
      </p:sp>
      <p:sp>
        <p:nvSpPr>
          <p:cNvPr id="523" name="Google Shape;523;p55"/>
          <p:cNvSpPr txBox="1"/>
          <p:nvPr/>
        </p:nvSpPr>
        <p:spPr>
          <a:xfrm>
            <a:off x="2949125" y="1327800"/>
            <a:ext cx="30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sp>
        <p:nvSpPr>
          <p:cNvPr id="524" name="Google Shape;524;p55"/>
          <p:cNvSpPr txBox="1"/>
          <p:nvPr/>
        </p:nvSpPr>
        <p:spPr>
          <a:xfrm>
            <a:off x="3031650" y="1035625"/>
            <a:ext cx="4752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600">
                <a:solidFill>
                  <a:srgbClr val="414141"/>
                </a:solidFill>
                <a:latin typeface="Lato"/>
                <a:ea typeface="Lato"/>
                <a:cs typeface="Lato"/>
                <a:sym typeface="Lato"/>
              </a:rPr>
              <a:t>2</a:t>
            </a:r>
            <a:endParaRPr b="1" sz="2600">
              <a:solidFill>
                <a:srgbClr val="414141"/>
              </a:solidFill>
              <a:latin typeface="Lato"/>
              <a:ea typeface="Lato"/>
              <a:cs typeface="Lato"/>
              <a:sym typeface="Lato"/>
            </a:endParaRPr>
          </a:p>
        </p:txBody>
      </p:sp>
      <p:sp>
        <p:nvSpPr>
          <p:cNvPr id="525" name="Google Shape;525;p55"/>
          <p:cNvSpPr txBox="1"/>
          <p:nvPr/>
        </p:nvSpPr>
        <p:spPr>
          <a:xfrm>
            <a:off x="4860450" y="1035625"/>
            <a:ext cx="4752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solidFill>
                  <a:srgbClr val="414141"/>
                </a:solidFill>
                <a:latin typeface="Lato"/>
                <a:ea typeface="Lato"/>
                <a:cs typeface="Lato"/>
                <a:sym typeface="Lato"/>
              </a:rPr>
              <a:t>3</a:t>
            </a:r>
            <a:endParaRPr b="1" sz="2400">
              <a:solidFill>
                <a:srgbClr val="414141"/>
              </a:solidFill>
              <a:latin typeface="Lato"/>
              <a:ea typeface="Lato"/>
              <a:cs typeface="Lato"/>
              <a:sym typeface="Lato"/>
            </a:endParaRPr>
          </a:p>
        </p:txBody>
      </p:sp>
      <p:sp>
        <p:nvSpPr>
          <p:cNvPr id="526" name="Google Shape;526;p55"/>
          <p:cNvSpPr txBox="1"/>
          <p:nvPr/>
        </p:nvSpPr>
        <p:spPr>
          <a:xfrm>
            <a:off x="6841650" y="1035625"/>
            <a:ext cx="4752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600">
                <a:solidFill>
                  <a:srgbClr val="414141"/>
                </a:solidFill>
                <a:latin typeface="Lato"/>
                <a:ea typeface="Lato"/>
                <a:cs typeface="Lato"/>
                <a:sym typeface="Lato"/>
              </a:rPr>
              <a:t>4</a:t>
            </a:r>
            <a:endParaRPr b="1" sz="2600">
              <a:solidFill>
                <a:srgbClr val="414141"/>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29"/>
          <p:cNvSpPr txBox="1"/>
          <p:nvPr>
            <p:ph type="title"/>
          </p:nvPr>
        </p:nvSpPr>
        <p:spPr>
          <a:xfrm>
            <a:off x="1335546" y="491054"/>
            <a:ext cx="6753900" cy="57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Bone diseases or disorders(overview) </a:t>
            </a:r>
            <a:endParaRPr/>
          </a:p>
          <a:p>
            <a:pPr indent="0" lvl="0" marL="0" rtl="0" algn="ctr">
              <a:spcBef>
                <a:spcPts val="0"/>
              </a:spcBef>
              <a:spcAft>
                <a:spcPts val="0"/>
              </a:spcAft>
              <a:buNone/>
            </a:pPr>
            <a:r>
              <a:t/>
            </a:r>
            <a:endParaRPr/>
          </a:p>
        </p:txBody>
      </p:sp>
      <p:sp>
        <p:nvSpPr>
          <p:cNvPr id="230" name="Google Shape;230;p29"/>
          <p:cNvSpPr txBox="1"/>
          <p:nvPr/>
        </p:nvSpPr>
        <p:spPr>
          <a:xfrm>
            <a:off x="1154400" y="1762143"/>
            <a:ext cx="6835200" cy="3186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latin typeface="Lato"/>
                <a:ea typeface="Lato"/>
                <a:cs typeface="Lato"/>
                <a:sym typeface="Lato"/>
              </a:rPr>
              <a:t>1-</a:t>
            </a:r>
            <a:r>
              <a:rPr b="1" lang="en" u="sng">
                <a:latin typeface="Lato"/>
                <a:ea typeface="Lato"/>
                <a:cs typeface="Lato"/>
                <a:sym typeface="Lato"/>
              </a:rPr>
              <a:t>Congenital/developmental disorder or diseases of bone and cartilage</a:t>
            </a:r>
            <a:r>
              <a:rPr lang="en">
                <a:latin typeface="Lato"/>
                <a:ea typeface="Lato"/>
                <a:cs typeface="Lato"/>
                <a:sym typeface="Lato"/>
              </a:rPr>
              <a:t> </a:t>
            </a:r>
            <a:endParaRPr>
              <a:latin typeface="Lato"/>
              <a:ea typeface="Lato"/>
              <a:cs typeface="Lato"/>
              <a:sym typeface="Lato"/>
            </a:endParaRPr>
          </a:p>
          <a:p>
            <a:pPr indent="0" lvl="0" marL="0" rtl="0" algn="l">
              <a:lnSpc>
                <a:spcPct val="115000"/>
              </a:lnSpc>
              <a:spcBef>
                <a:spcPts val="0"/>
              </a:spcBef>
              <a:spcAft>
                <a:spcPts val="0"/>
              </a:spcAft>
              <a:buNone/>
            </a:pPr>
            <a:r>
              <a:rPr lang="en">
                <a:latin typeface="Lato"/>
                <a:ea typeface="Lato"/>
                <a:cs typeface="Lato"/>
                <a:sym typeface="Lato"/>
              </a:rPr>
              <a:t>-Can </a:t>
            </a:r>
            <a:r>
              <a:rPr lang="en">
                <a:latin typeface="Lato"/>
                <a:ea typeface="Lato"/>
                <a:cs typeface="Lato"/>
                <a:sym typeface="Lato"/>
              </a:rPr>
              <a:t>result from:</a:t>
            </a:r>
            <a:endParaRPr>
              <a:latin typeface="Lato"/>
              <a:ea typeface="Lato"/>
              <a:cs typeface="Lato"/>
              <a:sym typeface="Lato"/>
            </a:endParaRPr>
          </a:p>
          <a:p>
            <a:pPr indent="-317500" lvl="0" marL="457200" rtl="0" algn="l">
              <a:lnSpc>
                <a:spcPct val="115000"/>
              </a:lnSpc>
              <a:spcBef>
                <a:spcPts val="0"/>
              </a:spcBef>
              <a:spcAft>
                <a:spcPts val="0"/>
              </a:spcAft>
              <a:buSzPts val="1400"/>
              <a:buFont typeface="Lato"/>
              <a:buAutoNum type="arabicPeriod"/>
            </a:pPr>
            <a:r>
              <a:rPr lang="en">
                <a:latin typeface="Lato"/>
                <a:ea typeface="Lato"/>
                <a:cs typeface="Lato"/>
                <a:sym typeface="Lato"/>
              </a:rPr>
              <a:t>Localized (dysostosis)               </a:t>
            </a:r>
            <a:r>
              <a:rPr b="1" lang="en" u="sng">
                <a:latin typeface="Lato"/>
                <a:ea typeface="Lato"/>
                <a:cs typeface="Lato"/>
                <a:sym typeface="Lato"/>
              </a:rPr>
              <a:t>or</a:t>
            </a:r>
            <a:r>
              <a:rPr lang="en">
                <a:latin typeface="Lato"/>
                <a:ea typeface="Lato"/>
                <a:cs typeface="Lato"/>
                <a:sym typeface="Lato"/>
              </a:rPr>
              <a:t>             </a:t>
            </a:r>
            <a:r>
              <a:rPr lang="en">
                <a:latin typeface="Lato"/>
                <a:ea typeface="Lato"/>
                <a:cs typeface="Lato"/>
                <a:sym typeface="Lato"/>
              </a:rPr>
              <a:t>2. Involve entire skelton(dysplasia) </a:t>
            </a:r>
            <a:endParaRPr>
              <a:latin typeface="Lato"/>
              <a:ea typeface="Lato"/>
              <a:cs typeface="Lato"/>
              <a:sym typeface="Lato"/>
            </a:endParaRPr>
          </a:p>
          <a:p>
            <a:pPr indent="0" lvl="0" marL="0" rtl="0" algn="l">
              <a:lnSpc>
                <a:spcPct val="115000"/>
              </a:lnSpc>
              <a:spcBef>
                <a:spcPts val="0"/>
              </a:spcBef>
              <a:spcAft>
                <a:spcPts val="0"/>
              </a:spcAft>
              <a:buNone/>
            </a:pPr>
            <a:r>
              <a:t/>
            </a:r>
            <a:endParaRPr>
              <a:latin typeface="Lato"/>
              <a:ea typeface="Lato"/>
              <a:cs typeface="Lato"/>
              <a:sym typeface="Lato"/>
            </a:endParaRPr>
          </a:p>
          <a:p>
            <a:pPr indent="0" lvl="0" marL="0" rtl="0" algn="l">
              <a:lnSpc>
                <a:spcPct val="115000"/>
              </a:lnSpc>
              <a:spcBef>
                <a:spcPts val="0"/>
              </a:spcBef>
              <a:spcAft>
                <a:spcPts val="0"/>
              </a:spcAft>
              <a:buNone/>
            </a:pPr>
            <a:r>
              <a:t/>
            </a:r>
            <a:endParaRPr>
              <a:latin typeface="Lato"/>
              <a:ea typeface="Lato"/>
              <a:cs typeface="Lato"/>
              <a:sym typeface="Lato"/>
            </a:endParaRPr>
          </a:p>
          <a:p>
            <a:pPr indent="0" lvl="0" marL="0" rtl="0" algn="l">
              <a:lnSpc>
                <a:spcPct val="115000"/>
              </a:lnSpc>
              <a:spcBef>
                <a:spcPts val="0"/>
              </a:spcBef>
              <a:spcAft>
                <a:spcPts val="0"/>
              </a:spcAft>
              <a:buNone/>
            </a:pPr>
            <a:r>
              <a:rPr lang="en">
                <a:latin typeface="Lato"/>
                <a:ea typeface="Lato"/>
                <a:cs typeface="Lato"/>
                <a:sym typeface="Lato"/>
              </a:rPr>
              <a:t>2-</a:t>
            </a:r>
            <a:r>
              <a:rPr b="1" lang="en" u="sng">
                <a:latin typeface="Lato"/>
                <a:ea typeface="Lato"/>
                <a:cs typeface="Lato"/>
                <a:sym typeface="Lato"/>
              </a:rPr>
              <a:t>Acquired diseases or disorders of bon</a:t>
            </a:r>
            <a:r>
              <a:rPr b="1" lang="en" u="sng">
                <a:latin typeface="Lato"/>
                <a:ea typeface="Lato"/>
                <a:cs typeface="Lato"/>
                <a:sym typeface="Lato"/>
              </a:rPr>
              <a:t>e</a:t>
            </a:r>
            <a:r>
              <a:rPr lang="en">
                <a:latin typeface="Lato"/>
                <a:ea typeface="Lato"/>
                <a:cs typeface="Lato"/>
                <a:sym typeface="Lato"/>
              </a:rPr>
              <a:t> </a:t>
            </a:r>
            <a:endParaRPr>
              <a:latin typeface="Lato"/>
              <a:ea typeface="Lato"/>
              <a:cs typeface="Lato"/>
              <a:sym typeface="Lato"/>
            </a:endParaRPr>
          </a:p>
          <a:p>
            <a:pPr indent="0" lvl="0" marL="0" rtl="0" algn="l">
              <a:lnSpc>
                <a:spcPct val="115000"/>
              </a:lnSpc>
              <a:spcBef>
                <a:spcPts val="0"/>
              </a:spcBef>
              <a:spcAft>
                <a:spcPts val="0"/>
              </a:spcAft>
              <a:buNone/>
            </a:pPr>
            <a:r>
              <a:rPr lang="en">
                <a:latin typeface="Lato"/>
                <a:ea typeface="Lato"/>
                <a:cs typeface="Lato"/>
                <a:sym typeface="Lato"/>
              </a:rPr>
              <a:t>-Which can be</a:t>
            </a:r>
            <a:endParaRPr>
              <a:latin typeface="Lato"/>
              <a:ea typeface="Lato"/>
              <a:cs typeface="Lato"/>
              <a:sym typeface="Lato"/>
            </a:endParaRPr>
          </a:p>
          <a:p>
            <a:pPr indent="-317500" lvl="0" marL="457200" rtl="0" algn="l">
              <a:lnSpc>
                <a:spcPct val="115000"/>
              </a:lnSpc>
              <a:spcBef>
                <a:spcPts val="0"/>
              </a:spcBef>
              <a:spcAft>
                <a:spcPts val="0"/>
              </a:spcAft>
              <a:buSzPts val="1400"/>
              <a:buFont typeface="Lato"/>
              <a:buAutoNum type="arabicPeriod"/>
            </a:pPr>
            <a:r>
              <a:rPr b="1" lang="en">
                <a:latin typeface="Lato"/>
                <a:ea typeface="Lato"/>
                <a:cs typeface="Lato"/>
                <a:sym typeface="Lato"/>
              </a:rPr>
              <a:t>Metabolic</a:t>
            </a:r>
            <a:r>
              <a:rPr b="1" lang="en">
                <a:solidFill>
                  <a:srgbClr val="999999"/>
                </a:solidFill>
                <a:latin typeface="Lato"/>
                <a:ea typeface="Lato"/>
                <a:cs typeface="Lato"/>
                <a:sym typeface="Lato"/>
              </a:rPr>
              <a:t>(what will be discussed)</a:t>
            </a:r>
            <a:r>
              <a:rPr lang="en">
                <a:solidFill>
                  <a:srgbClr val="999999"/>
                </a:solidFill>
                <a:latin typeface="Lato"/>
                <a:ea typeface="Lato"/>
                <a:cs typeface="Lato"/>
                <a:sym typeface="Lato"/>
              </a:rPr>
              <a:t> </a:t>
            </a:r>
            <a:endParaRPr>
              <a:solidFill>
                <a:srgbClr val="999999"/>
              </a:solidFill>
              <a:latin typeface="Lato"/>
              <a:ea typeface="Lato"/>
              <a:cs typeface="Lato"/>
              <a:sym typeface="Lato"/>
            </a:endParaRPr>
          </a:p>
          <a:p>
            <a:pPr indent="-317500" lvl="0" marL="457200" rtl="0" algn="l">
              <a:lnSpc>
                <a:spcPct val="115000"/>
              </a:lnSpc>
              <a:spcBef>
                <a:spcPts val="0"/>
              </a:spcBef>
              <a:spcAft>
                <a:spcPts val="0"/>
              </a:spcAft>
              <a:buSzPts val="1400"/>
              <a:buFont typeface="Lato"/>
              <a:buAutoNum type="arabicPeriod"/>
            </a:pPr>
            <a:r>
              <a:rPr lang="en">
                <a:latin typeface="Lato"/>
                <a:ea typeface="Lato"/>
                <a:cs typeface="Lato"/>
                <a:sym typeface="Lato"/>
              </a:rPr>
              <a:t>Infections</a:t>
            </a:r>
            <a:endParaRPr>
              <a:latin typeface="Lato"/>
              <a:ea typeface="Lato"/>
              <a:cs typeface="Lato"/>
              <a:sym typeface="Lato"/>
            </a:endParaRPr>
          </a:p>
          <a:p>
            <a:pPr indent="-317500" lvl="0" marL="457200" rtl="0" algn="l">
              <a:lnSpc>
                <a:spcPct val="115000"/>
              </a:lnSpc>
              <a:spcBef>
                <a:spcPts val="0"/>
              </a:spcBef>
              <a:spcAft>
                <a:spcPts val="0"/>
              </a:spcAft>
              <a:buSzPts val="1400"/>
              <a:buFont typeface="Lato"/>
              <a:buAutoNum type="arabicPeriod"/>
            </a:pPr>
            <a:r>
              <a:rPr lang="en">
                <a:latin typeface="Lato"/>
                <a:ea typeface="Lato"/>
                <a:cs typeface="Lato"/>
                <a:sym typeface="Lato"/>
              </a:rPr>
              <a:t>Traumatic</a:t>
            </a:r>
            <a:r>
              <a:rPr lang="en">
                <a:latin typeface="Lato"/>
                <a:ea typeface="Lato"/>
                <a:cs typeface="Lato"/>
                <a:sym typeface="Lato"/>
              </a:rPr>
              <a:t> </a:t>
            </a:r>
            <a:endParaRPr>
              <a:latin typeface="Lato"/>
              <a:ea typeface="Lato"/>
              <a:cs typeface="Lato"/>
              <a:sym typeface="Lato"/>
            </a:endParaRPr>
          </a:p>
          <a:p>
            <a:pPr indent="-317500" lvl="0" marL="457200" rtl="0" algn="l">
              <a:lnSpc>
                <a:spcPct val="115000"/>
              </a:lnSpc>
              <a:spcBef>
                <a:spcPts val="0"/>
              </a:spcBef>
              <a:spcAft>
                <a:spcPts val="0"/>
              </a:spcAft>
              <a:buSzPts val="1400"/>
              <a:buFont typeface="Lato"/>
              <a:buAutoNum type="arabicPeriod"/>
            </a:pPr>
            <a:r>
              <a:rPr lang="en">
                <a:latin typeface="Lato"/>
                <a:ea typeface="Lato"/>
                <a:cs typeface="Lato"/>
                <a:sym typeface="Lato"/>
              </a:rPr>
              <a:t>Tumors </a:t>
            </a:r>
            <a:endParaRPr>
              <a:latin typeface="Lato"/>
              <a:ea typeface="Lato"/>
              <a:cs typeface="Lato"/>
              <a:sym typeface="Lato"/>
            </a:endParaRPr>
          </a:p>
          <a:p>
            <a:pPr indent="0" lvl="0" marL="0" rtl="0" algn="l">
              <a:lnSpc>
                <a:spcPct val="115000"/>
              </a:lnSpc>
              <a:spcBef>
                <a:spcPts val="0"/>
              </a:spcBef>
              <a:spcAft>
                <a:spcPts val="0"/>
              </a:spcAft>
              <a:buNone/>
            </a:pPr>
            <a:r>
              <a:t/>
            </a:r>
            <a:endParaRPr>
              <a:latin typeface="Lato"/>
              <a:ea typeface="Lato"/>
              <a:cs typeface="Lato"/>
              <a:sym typeface="Lat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56"/>
          <p:cNvSpPr txBox="1"/>
          <p:nvPr>
            <p:ph type="title"/>
          </p:nvPr>
        </p:nvSpPr>
        <p:spPr>
          <a:xfrm>
            <a:off x="101290" y="768419"/>
            <a:ext cx="7755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Introduction</a:t>
            </a:r>
            <a:endParaRPr sz="2000"/>
          </a:p>
        </p:txBody>
      </p:sp>
      <p:sp>
        <p:nvSpPr>
          <p:cNvPr id="532" name="Google Shape;532;p56"/>
          <p:cNvSpPr txBox="1"/>
          <p:nvPr>
            <p:ph idx="1" type="body"/>
          </p:nvPr>
        </p:nvSpPr>
        <p:spPr>
          <a:xfrm>
            <a:off x="581034" y="619701"/>
            <a:ext cx="7704000" cy="3387600"/>
          </a:xfrm>
          <a:prstGeom prst="rect">
            <a:avLst/>
          </a:prstGeom>
        </p:spPr>
        <p:txBody>
          <a:bodyPr anchorCtr="0" anchor="ctr" bIns="91425" lIns="91425" spcFirstLastPara="1" rIns="91425" wrap="square" tIns="91425">
            <a:noAutofit/>
          </a:bodyPr>
          <a:lstStyle/>
          <a:p>
            <a:pPr indent="-304800" lvl="0" marL="457200" rtl="0" algn="l">
              <a:spcBef>
                <a:spcPts val="0"/>
              </a:spcBef>
              <a:spcAft>
                <a:spcPts val="0"/>
              </a:spcAft>
              <a:buSzPts val="1200"/>
              <a:buChar char="●"/>
            </a:pPr>
            <a:r>
              <a:rPr lang="en" sz="1200"/>
              <a:t>Result in increased osteoclast activity, bone resorption, and osteopenia  </a:t>
            </a:r>
            <a:endParaRPr sz="1200"/>
          </a:p>
          <a:p>
            <a:pPr indent="0" lvl="0" marL="0" rtl="0" algn="l">
              <a:spcBef>
                <a:spcPts val="0"/>
              </a:spcBef>
              <a:spcAft>
                <a:spcPts val="0"/>
              </a:spcAft>
              <a:buNone/>
            </a:pPr>
            <a:r>
              <a:t/>
            </a:r>
            <a:endParaRPr sz="1200"/>
          </a:p>
          <a:p>
            <a:pPr indent="-304800" lvl="0" marL="457200" rtl="0" algn="l">
              <a:spcBef>
                <a:spcPts val="0"/>
              </a:spcBef>
              <a:spcAft>
                <a:spcPts val="0"/>
              </a:spcAft>
              <a:buSzPts val="1200"/>
              <a:buChar char="●"/>
            </a:pPr>
            <a:r>
              <a:rPr lang="en" sz="1200"/>
              <a:t>Primary, secondary, or tertiary</a:t>
            </a:r>
            <a:endParaRPr sz="1200"/>
          </a:p>
          <a:p>
            <a:pPr indent="0" lvl="0" marL="0" rtl="0" algn="l">
              <a:spcBef>
                <a:spcPts val="0"/>
              </a:spcBef>
              <a:spcAft>
                <a:spcPts val="0"/>
              </a:spcAft>
              <a:buNone/>
            </a:pPr>
            <a:r>
              <a:t/>
            </a:r>
            <a:endParaRPr sz="1200">
              <a:solidFill>
                <a:srgbClr val="38761D"/>
              </a:solidFill>
            </a:endParaRPr>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304800" lvl="0" marL="457200" rtl="0" algn="l">
              <a:spcBef>
                <a:spcPts val="0"/>
              </a:spcBef>
              <a:spcAft>
                <a:spcPts val="0"/>
              </a:spcAft>
              <a:buSzPts val="1200"/>
              <a:buChar char="●"/>
            </a:pPr>
            <a:r>
              <a:rPr lang="en" sz="1200"/>
              <a:t>  As component of multiple endocrine neoplasia (MEN, types I and IIA) </a:t>
            </a:r>
            <a:endParaRPr sz="1200"/>
          </a:p>
          <a:p>
            <a:pPr indent="0" lvl="0" marL="0" rtl="0" algn="l">
              <a:spcBef>
                <a:spcPts val="0"/>
              </a:spcBef>
              <a:spcAft>
                <a:spcPts val="0"/>
              </a:spcAft>
              <a:buNone/>
            </a:pPr>
            <a:r>
              <a:t/>
            </a:r>
            <a:endParaRPr sz="1200"/>
          </a:p>
          <a:p>
            <a:pPr indent="0" lvl="0" marL="457200" rtl="0" algn="l">
              <a:spcBef>
                <a:spcPts val="0"/>
              </a:spcBef>
              <a:spcAft>
                <a:spcPts val="0"/>
              </a:spcAft>
              <a:buNone/>
            </a:pPr>
            <a:r>
              <a:t/>
            </a:r>
            <a:endParaRPr sz="1200"/>
          </a:p>
        </p:txBody>
      </p:sp>
      <p:sp>
        <p:nvSpPr>
          <p:cNvPr id="533" name="Google Shape;533;p56"/>
          <p:cNvSpPr txBox="1"/>
          <p:nvPr/>
        </p:nvSpPr>
        <p:spPr>
          <a:xfrm>
            <a:off x="1086219" y="1990259"/>
            <a:ext cx="7198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38761D"/>
                </a:solidFill>
                <a:latin typeface="Lato"/>
                <a:ea typeface="Lato"/>
                <a:cs typeface="Lato"/>
                <a:sym typeface="Lato"/>
              </a:rPr>
              <a:t>Primary: Parathyroid adenoma or Hyperplasia</a:t>
            </a:r>
            <a:endParaRPr sz="1000">
              <a:solidFill>
                <a:srgbClr val="38761D"/>
              </a:solidFill>
              <a:latin typeface="Lato"/>
              <a:ea typeface="Lato"/>
              <a:cs typeface="Lato"/>
              <a:sym typeface="Lato"/>
            </a:endParaRPr>
          </a:p>
          <a:p>
            <a:pPr indent="0" lvl="0" marL="0" rtl="0" algn="l">
              <a:spcBef>
                <a:spcPts val="0"/>
              </a:spcBef>
              <a:spcAft>
                <a:spcPts val="0"/>
              </a:spcAft>
              <a:buNone/>
            </a:pPr>
            <a:r>
              <a:rPr lang="en" sz="1000">
                <a:solidFill>
                  <a:srgbClr val="38761D"/>
                </a:solidFill>
                <a:latin typeface="Lato"/>
                <a:ea typeface="Lato"/>
                <a:cs typeface="Lato"/>
                <a:sym typeface="Lato"/>
              </a:rPr>
              <a:t>Secondary: Renal failure </a:t>
            </a:r>
            <a:endParaRPr sz="1000">
              <a:solidFill>
                <a:srgbClr val="38761D"/>
              </a:solidFill>
              <a:latin typeface="Lato"/>
              <a:ea typeface="Lato"/>
              <a:cs typeface="Lato"/>
              <a:sym typeface="Lato"/>
            </a:endParaRPr>
          </a:p>
          <a:p>
            <a:pPr indent="0" lvl="0" marL="0" rtl="0" algn="l">
              <a:spcBef>
                <a:spcPts val="0"/>
              </a:spcBef>
              <a:spcAft>
                <a:spcPts val="0"/>
              </a:spcAft>
              <a:buNone/>
            </a:pPr>
            <a:r>
              <a:t/>
            </a:r>
            <a:endParaRPr sz="1000">
              <a:latin typeface="Lato"/>
              <a:ea typeface="Lato"/>
              <a:cs typeface="Lato"/>
              <a:sym typeface="Lato"/>
            </a:endParaRPr>
          </a:p>
        </p:txBody>
      </p:sp>
      <p:sp>
        <p:nvSpPr>
          <p:cNvPr id="534" name="Google Shape;534;p56"/>
          <p:cNvSpPr txBox="1"/>
          <p:nvPr>
            <p:ph type="title"/>
          </p:nvPr>
        </p:nvSpPr>
        <p:spPr>
          <a:xfrm>
            <a:off x="0" y="0"/>
            <a:ext cx="6330900" cy="92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3-Hyperparathyroidism (PTH)</a:t>
            </a:r>
            <a:endParaRPr/>
          </a:p>
          <a:p>
            <a:pPr indent="0" lvl="0" marL="0" rtl="0" algn="l">
              <a:spcBef>
                <a:spcPts val="0"/>
              </a:spcBef>
              <a:spcAft>
                <a:spcPts val="0"/>
              </a:spcAft>
              <a:buNone/>
            </a:pPr>
            <a:r>
              <a:t/>
            </a:r>
            <a:endParaRPr/>
          </a:p>
        </p:txBody>
      </p:sp>
      <p:sp>
        <p:nvSpPr>
          <p:cNvPr id="535" name="Google Shape;535;p56"/>
          <p:cNvSpPr txBox="1"/>
          <p:nvPr>
            <p:ph type="title"/>
          </p:nvPr>
        </p:nvSpPr>
        <p:spPr>
          <a:xfrm>
            <a:off x="229169" y="2912814"/>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Morphology </a:t>
            </a:r>
            <a:endParaRPr sz="2000"/>
          </a:p>
        </p:txBody>
      </p:sp>
      <p:sp>
        <p:nvSpPr>
          <p:cNvPr id="536" name="Google Shape;536;p56"/>
          <p:cNvSpPr txBox="1"/>
          <p:nvPr>
            <p:ph idx="1" type="body"/>
          </p:nvPr>
        </p:nvSpPr>
        <p:spPr>
          <a:xfrm>
            <a:off x="768125" y="2962870"/>
            <a:ext cx="6626100" cy="33876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200" u="sng"/>
              <a:t>It manfestites with skeletal abnormalities:</a:t>
            </a:r>
            <a:endParaRPr b="1" sz="1200" u="sng"/>
          </a:p>
          <a:p>
            <a:pPr indent="0" lvl="0" marL="457200" rtl="0" algn="l">
              <a:lnSpc>
                <a:spcPct val="115000"/>
              </a:lnSpc>
              <a:spcBef>
                <a:spcPts val="0"/>
              </a:spcBef>
              <a:spcAft>
                <a:spcPts val="0"/>
              </a:spcAft>
              <a:buNone/>
            </a:pPr>
            <a:r>
              <a:t/>
            </a:r>
            <a:endParaRPr sz="1200"/>
          </a:p>
          <a:p>
            <a:pPr indent="-304800" lvl="0" marL="457200" rtl="0" algn="l">
              <a:lnSpc>
                <a:spcPct val="115000"/>
              </a:lnSpc>
              <a:spcBef>
                <a:spcPts val="0"/>
              </a:spcBef>
              <a:spcAft>
                <a:spcPts val="0"/>
              </a:spcAft>
              <a:buSzPts val="1200"/>
              <a:buAutoNum type="arabicPeriod"/>
            </a:pPr>
            <a:r>
              <a:rPr lang="en" sz="1200"/>
              <a:t>Osteoporosis(most Severe in the phalanges, vertebrae and proximal femur)</a:t>
            </a:r>
            <a:endParaRPr sz="1200"/>
          </a:p>
          <a:p>
            <a:pPr indent="0" lvl="0" marL="0" rtl="0" algn="l">
              <a:lnSpc>
                <a:spcPct val="115000"/>
              </a:lnSpc>
              <a:spcBef>
                <a:spcPts val="0"/>
              </a:spcBef>
              <a:spcAft>
                <a:spcPts val="0"/>
              </a:spcAft>
              <a:buNone/>
            </a:pPr>
            <a:r>
              <a:t/>
            </a:r>
            <a:endParaRPr sz="1200"/>
          </a:p>
          <a:p>
            <a:pPr indent="-304800" lvl="0" marL="457200" rtl="0" algn="l">
              <a:lnSpc>
                <a:spcPct val="115000"/>
              </a:lnSpc>
              <a:spcBef>
                <a:spcPts val="0"/>
              </a:spcBef>
              <a:spcAft>
                <a:spcPts val="0"/>
              </a:spcAft>
              <a:buSzPts val="1200"/>
              <a:buAutoNum type="arabicPeriod"/>
            </a:pPr>
            <a:r>
              <a:rPr lang="en" sz="1200"/>
              <a:t>Brown tumor</a:t>
            </a:r>
            <a:endParaRPr sz="1200"/>
          </a:p>
          <a:p>
            <a:pPr indent="0" lvl="0" marL="0" rtl="0" algn="l">
              <a:lnSpc>
                <a:spcPct val="115000"/>
              </a:lnSpc>
              <a:spcBef>
                <a:spcPts val="0"/>
              </a:spcBef>
              <a:spcAft>
                <a:spcPts val="0"/>
              </a:spcAft>
              <a:buNone/>
            </a:pPr>
            <a:r>
              <a:t/>
            </a:r>
            <a:endParaRPr sz="1200"/>
          </a:p>
          <a:p>
            <a:pPr indent="-304800" lvl="0" marL="457200" rtl="0" algn="l">
              <a:lnSpc>
                <a:spcPct val="115000"/>
              </a:lnSpc>
              <a:spcBef>
                <a:spcPts val="0"/>
              </a:spcBef>
              <a:spcAft>
                <a:spcPts val="0"/>
              </a:spcAft>
              <a:buSzPts val="1200"/>
              <a:buAutoNum type="arabicPeriod"/>
            </a:pPr>
            <a:r>
              <a:rPr lang="en" sz="1200"/>
              <a:t>Osteitis fibrosa cystica</a:t>
            </a:r>
            <a:endParaRPr sz="1200"/>
          </a:p>
          <a:p>
            <a:pPr indent="0" lvl="0" marL="0" rtl="0" algn="l">
              <a:lnSpc>
                <a:spcPct val="115000"/>
              </a:lnSpc>
              <a:spcBef>
                <a:spcPts val="0"/>
              </a:spcBef>
              <a:spcAft>
                <a:spcPts val="0"/>
              </a:spcAft>
              <a:buNone/>
            </a:pPr>
            <a:r>
              <a:t/>
            </a:r>
            <a:endParaRPr sz="1200"/>
          </a:p>
          <a:p>
            <a:pPr indent="0" lvl="0" marL="0" rtl="0" algn="l">
              <a:spcBef>
                <a:spcPts val="0"/>
              </a:spcBef>
              <a:spcAft>
                <a:spcPts val="0"/>
              </a:spcAft>
              <a:buNone/>
            </a:pPr>
            <a:r>
              <a:t/>
            </a:r>
            <a:endParaRPr b="1" sz="1200"/>
          </a:p>
          <a:p>
            <a:pPr indent="0" lvl="0" marL="0" rtl="0" algn="l">
              <a:lnSpc>
                <a:spcPct val="115000"/>
              </a:lnSpc>
              <a:spcBef>
                <a:spcPts val="0"/>
              </a:spcBef>
              <a:spcAft>
                <a:spcPts val="0"/>
              </a:spcAft>
              <a:buNone/>
            </a:pPr>
            <a:r>
              <a:t/>
            </a:r>
            <a:endParaRPr sz="1200"/>
          </a:p>
          <a:p>
            <a:pPr indent="0" lvl="0" marL="0" rtl="0" algn="l">
              <a:spcBef>
                <a:spcPts val="0"/>
              </a:spcBef>
              <a:spcAft>
                <a:spcPts val="0"/>
              </a:spcAft>
              <a:buNone/>
            </a:pPr>
            <a:r>
              <a:t/>
            </a:r>
            <a:endParaRPr sz="1200"/>
          </a:p>
        </p:txBody>
      </p:sp>
      <p:pic>
        <p:nvPicPr>
          <p:cNvPr id="537" name="Google Shape;537;p56"/>
          <p:cNvPicPr preferRelativeResize="0"/>
          <p:nvPr/>
        </p:nvPicPr>
        <p:blipFill rotWithShape="1">
          <a:blip r:embed="rId3">
            <a:alphaModFix/>
          </a:blip>
          <a:srcRect b="46709" l="2102" r="1437" t="0"/>
          <a:stretch/>
        </p:blipFill>
        <p:spPr>
          <a:xfrm>
            <a:off x="5908600" y="716850"/>
            <a:ext cx="3194500" cy="24761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57"/>
          <p:cNvSpPr txBox="1"/>
          <p:nvPr>
            <p:ph type="title"/>
          </p:nvPr>
        </p:nvSpPr>
        <p:spPr>
          <a:xfrm>
            <a:off x="121825" y="47220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Morphology </a:t>
            </a:r>
            <a:endParaRPr/>
          </a:p>
          <a:p>
            <a:pPr indent="0" lvl="0" marL="0" rtl="0" algn="l">
              <a:spcBef>
                <a:spcPts val="0"/>
              </a:spcBef>
              <a:spcAft>
                <a:spcPts val="0"/>
              </a:spcAft>
              <a:buNone/>
            </a:pPr>
            <a:r>
              <a:t/>
            </a:r>
            <a:endParaRPr/>
          </a:p>
        </p:txBody>
      </p:sp>
      <p:sp>
        <p:nvSpPr>
          <p:cNvPr id="543" name="Google Shape;543;p57"/>
          <p:cNvSpPr txBox="1"/>
          <p:nvPr>
            <p:ph idx="1" type="body"/>
          </p:nvPr>
        </p:nvSpPr>
        <p:spPr>
          <a:xfrm>
            <a:off x="99125" y="1872875"/>
            <a:ext cx="5320800" cy="3387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1200"/>
              <a:t>1. Dissecting osteitis:</a:t>
            </a:r>
            <a:endParaRPr b="1" sz="1200"/>
          </a:p>
          <a:p>
            <a:pPr indent="0" lvl="0" marL="0" rtl="0" algn="l">
              <a:lnSpc>
                <a:spcPct val="115000"/>
              </a:lnSpc>
              <a:spcBef>
                <a:spcPts val="0"/>
              </a:spcBef>
              <a:spcAft>
                <a:spcPts val="0"/>
              </a:spcAft>
              <a:buNone/>
            </a:pPr>
            <a:r>
              <a:rPr lang="en" sz="1200"/>
              <a:t>-Osteoclasts may tunnel into and dissect centrally along the length of the trabeculae, creating the appearance of railroad tracks.</a:t>
            </a:r>
            <a:endParaRPr sz="1200"/>
          </a:p>
          <a:p>
            <a:pPr indent="0" lvl="0" marL="0" rtl="0" algn="l">
              <a:lnSpc>
                <a:spcPct val="115000"/>
              </a:lnSpc>
              <a:spcBef>
                <a:spcPts val="0"/>
              </a:spcBef>
              <a:spcAft>
                <a:spcPts val="0"/>
              </a:spcAft>
              <a:buNone/>
            </a:pPr>
            <a:r>
              <a:t/>
            </a:r>
            <a:endParaRPr sz="1200"/>
          </a:p>
          <a:p>
            <a:pPr indent="0" lvl="0" marL="0" rtl="0" algn="l">
              <a:spcBef>
                <a:spcPts val="0"/>
              </a:spcBef>
              <a:spcAft>
                <a:spcPts val="0"/>
              </a:spcAft>
              <a:buNone/>
            </a:pPr>
            <a:r>
              <a:rPr b="1" lang="en" sz="1200"/>
              <a:t>2. Brown tumor:</a:t>
            </a:r>
            <a:endParaRPr b="1" sz="1200"/>
          </a:p>
          <a:p>
            <a:pPr indent="0" lvl="0" marL="0" rtl="0" algn="l">
              <a:spcBef>
                <a:spcPts val="0"/>
              </a:spcBef>
              <a:spcAft>
                <a:spcPts val="0"/>
              </a:spcAft>
              <a:buNone/>
            </a:pPr>
            <a:r>
              <a:rPr lang="en" sz="1200"/>
              <a:t>-Bone loss predisposes to microfractures and secondary hemorrhages that elicit an influx of macrophages and an ingrowth of reparative fibrous tissue, creating a mass of reactive tissue.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-The brown color is the result of the vascularity, </a:t>
            </a:r>
            <a:endParaRPr sz="1200"/>
          </a:p>
          <a:p>
            <a:pPr indent="0" lvl="0" marL="0" rtl="0" algn="l">
              <a:spcBef>
                <a:spcPts val="0"/>
              </a:spcBef>
              <a:spcAft>
                <a:spcPts val="0"/>
              </a:spcAft>
              <a:buNone/>
            </a:pPr>
            <a:r>
              <a:rPr lang="en" sz="1200"/>
              <a:t>hemorrhage, and hemosiderin deposition, and it is not uncommon for the lesions to undergo cystic degeneration</a:t>
            </a:r>
            <a:endParaRPr sz="1200"/>
          </a:p>
          <a:p>
            <a:pPr indent="0" lvl="0" marL="0" rtl="0" algn="l">
              <a:spcBef>
                <a:spcPts val="0"/>
              </a:spcBef>
              <a:spcAft>
                <a:spcPts val="0"/>
              </a:spcAft>
              <a:buNone/>
            </a:pPr>
            <a:r>
              <a:t/>
            </a:r>
            <a:endParaRPr sz="1200"/>
          </a:p>
          <a:p>
            <a:pPr indent="0" lvl="0" marL="0" rtl="0" algn="l">
              <a:lnSpc>
                <a:spcPct val="115000"/>
              </a:lnSpc>
              <a:spcBef>
                <a:spcPts val="0"/>
              </a:spcBef>
              <a:spcAft>
                <a:spcPts val="0"/>
              </a:spcAft>
              <a:buNone/>
            </a:pPr>
            <a:r>
              <a:rPr b="1" lang="en" sz="1200"/>
              <a:t>3. The Generalized osteitis fibrosa cystica (von Recklinghausen disease of bone):</a:t>
            </a:r>
            <a:endParaRPr b="1" sz="1200"/>
          </a:p>
          <a:p>
            <a:pPr indent="0" lvl="0" marL="0" rtl="0" algn="l">
              <a:lnSpc>
                <a:spcPct val="115000"/>
              </a:lnSpc>
              <a:spcBef>
                <a:spcPts val="0"/>
              </a:spcBef>
              <a:spcAft>
                <a:spcPts val="0"/>
              </a:spcAft>
              <a:buNone/>
            </a:pPr>
            <a:r>
              <a:rPr lang="en" sz="1200"/>
              <a:t>-The combination of increased bone cell activity, peritrabecular fibrosis, and cystic brown tumors is the hallmark of severe hyperparathyroidism</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050"/>
          </a:p>
          <a:p>
            <a:pPr indent="0" lvl="0" marL="0" rtl="0" algn="l">
              <a:lnSpc>
                <a:spcPct val="115000"/>
              </a:lnSpc>
              <a:spcBef>
                <a:spcPts val="0"/>
              </a:spcBef>
              <a:spcAft>
                <a:spcPts val="0"/>
              </a:spcAft>
              <a:buNone/>
            </a:pPr>
            <a:r>
              <a:t/>
            </a:r>
            <a:endParaRPr sz="1200"/>
          </a:p>
          <a:p>
            <a:pPr indent="0" lvl="0" marL="0" rtl="0" algn="l">
              <a:lnSpc>
                <a:spcPct val="115000"/>
              </a:lnSpc>
              <a:spcBef>
                <a:spcPts val="0"/>
              </a:spcBef>
              <a:spcAft>
                <a:spcPts val="0"/>
              </a:spcAft>
              <a:buNone/>
            </a:pPr>
            <a:r>
              <a:t/>
            </a:r>
            <a:endParaRPr sz="12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544" name="Google Shape;544;p57"/>
          <p:cNvPicPr preferRelativeResize="0"/>
          <p:nvPr/>
        </p:nvPicPr>
        <p:blipFill>
          <a:blip r:embed="rId3">
            <a:alphaModFix/>
          </a:blip>
          <a:stretch>
            <a:fillRect/>
          </a:stretch>
        </p:blipFill>
        <p:spPr>
          <a:xfrm>
            <a:off x="5864050" y="827250"/>
            <a:ext cx="2061925" cy="1300300"/>
          </a:xfrm>
          <a:prstGeom prst="rect">
            <a:avLst/>
          </a:prstGeom>
          <a:noFill/>
          <a:ln>
            <a:noFill/>
          </a:ln>
        </p:spPr>
      </p:pic>
      <p:sp>
        <p:nvSpPr>
          <p:cNvPr id="545" name="Google Shape;545;p57"/>
          <p:cNvSpPr txBox="1"/>
          <p:nvPr/>
        </p:nvSpPr>
        <p:spPr>
          <a:xfrm>
            <a:off x="77625" y="13595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A86E8"/>
                </a:solidFill>
                <a:latin typeface="Lato"/>
                <a:ea typeface="Lato"/>
                <a:cs typeface="Lato"/>
                <a:sym typeface="Lato"/>
              </a:rPr>
              <a:t>Boys slides only</a:t>
            </a:r>
            <a:endParaRPr/>
          </a:p>
        </p:txBody>
      </p:sp>
      <p:pic>
        <p:nvPicPr>
          <p:cNvPr id="546" name="Google Shape;546;p57"/>
          <p:cNvPicPr preferRelativeResize="0"/>
          <p:nvPr/>
        </p:nvPicPr>
        <p:blipFill rotWithShape="1">
          <a:blip r:embed="rId4">
            <a:alphaModFix/>
          </a:blip>
          <a:srcRect b="0" l="0" r="0" t="4443"/>
          <a:stretch/>
        </p:blipFill>
        <p:spPr>
          <a:xfrm>
            <a:off x="5864050" y="2424500"/>
            <a:ext cx="2227925" cy="1409650"/>
          </a:xfrm>
          <a:prstGeom prst="rect">
            <a:avLst/>
          </a:prstGeom>
          <a:noFill/>
          <a:ln>
            <a:noFill/>
          </a:ln>
        </p:spPr>
      </p:pic>
      <p:cxnSp>
        <p:nvCxnSpPr>
          <p:cNvPr id="547" name="Google Shape;547;p57"/>
          <p:cNvCxnSpPr/>
          <p:nvPr/>
        </p:nvCxnSpPr>
        <p:spPr>
          <a:xfrm flipH="1" rot="10800000">
            <a:off x="5161625" y="1586225"/>
            <a:ext cx="444000" cy="18000"/>
          </a:xfrm>
          <a:prstGeom prst="straightConnector1">
            <a:avLst/>
          </a:prstGeom>
          <a:noFill/>
          <a:ln cap="flat" cmpd="sng" w="9525">
            <a:solidFill>
              <a:schemeClr val="accent1"/>
            </a:solidFill>
            <a:prstDash val="solid"/>
            <a:round/>
            <a:headEnd len="med" w="med" type="none"/>
            <a:tailEnd len="med" w="med" type="triangle"/>
          </a:ln>
        </p:spPr>
      </p:cxnSp>
      <p:cxnSp>
        <p:nvCxnSpPr>
          <p:cNvPr id="548" name="Google Shape;548;p57"/>
          <p:cNvCxnSpPr/>
          <p:nvPr/>
        </p:nvCxnSpPr>
        <p:spPr>
          <a:xfrm flipH="1" rot="10800000">
            <a:off x="5161625" y="2980325"/>
            <a:ext cx="444000" cy="18000"/>
          </a:xfrm>
          <a:prstGeom prst="straightConnector1">
            <a:avLst/>
          </a:prstGeom>
          <a:noFill/>
          <a:ln cap="flat" cmpd="sng" w="9525">
            <a:solidFill>
              <a:schemeClr val="accent1"/>
            </a:solidFill>
            <a:prstDash val="solid"/>
            <a:round/>
            <a:headEnd len="med" w="med" type="none"/>
            <a:tailEnd len="med" w="med" type="triangle"/>
          </a:ln>
        </p:spPr>
      </p:cxn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58"/>
          <p:cNvSpPr txBox="1"/>
          <p:nvPr>
            <p:ph type="title"/>
          </p:nvPr>
        </p:nvSpPr>
        <p:spPr>
          <a:xfrm>
            <a:off x="269592" y="144862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INTRODUCTION</a:t>
            </a:r>
            <a:r>
              <a:rPr lang="en" sz="2000"/>
              <a:t> </a:t>
            </a:r>
            <a:endParaRPr sz="2000"/>
          </a:p>
        </p:txBody>
      </p:sp>
      <p:sp>
        <p:nvSpPr>
          <p:cNvPr id="554" name="Google Shape;554;p58"/>
          <p:cNvSpPr txBox="1"/>
          <p:nvPr>
            <p:ph idx="1" type="body"/>
          </p:nvPr>
        </p:nvSpPr>
        <p:spPr>
          <a:xfrm>
            <a:off x="4" y="1669860"/>
            <a:ext cx="4776300" cy="3387600"/>
          </a:xfrm>
          <a:prstGeom prst="rect">
            <a:avLst/>
          </a:prstGeom>
        </p:spPr>
        <p:txBody>
          <a:bodyPr anchorCtr="0" anchor="ctr" bIns="91425" lIns="91425" spcFirstLastPara="1" rIns="91425" wrap="square" tIns="91425">
            <a:noAutofit/>
          </a:bodyPr>
          <a:lstStyle/>
          <a:p>
            <a:pPr indent="-304800" lvl="0" marL="457200" rtl="0" algn="l">
              <a:spcBef>
                <a:spcPts val="0"/>
              </a:spcBef>
              <a:spcAft>
                <a:spcPts val="0"/>
              </a:spcAft>
              <a:buSzPts val="1200"/>
              <a:buChar char="●"/>
            </a:pPr>
            <a:r>
              <a:rPr lang="en" sz="1200"/>
              <a:t>A condition of increased, but disordered and structurally unsound, bone.  </a:t>
            </a:r>
            <a:endParaRPr sz="1200"/>
          </a:p>
          <a:p>
            <a:pPr indent="0" lvl="0" marL="0" rtl="0" algn="l">
              <a:spcBef>
                <a:spcPts val="0"/>
              </a:spcBef>
              <a:spcAft>
                <a:spcPts val="0"/>
              </a:spcAft>
              <a:buNone/>
            </a:pPr>
            <a:r>
              <a:t/>
            </a:r>
            <a:endParaRPr sz="1200"/>
          </a:p>
          <a:p>
            <a:pPr indent="-304800" lvl="0" marL="457200" rtl="0" algn="l">
              <a:spcBef>
                <a:spcPts val="0"/>
              </a:spcBef>
              <a:spcAft>
                <a:spcPts val="0"/>
              </a:spcAft>
              <a:buSzPts val="1200"/>
              <a:buChar char="●"/>
            </a:pPr>
            <a:r>
              <a:rPr lang="en" sz="1200"/>
              <a:t>Common in whites  </a:t>
            </a:r>
            <a:endParaRPr sz="1200"/>
          </a:p>
          <a:p>
            <a:pPr indent="0" lvl="0" marL="0" rtl="0" algn="l">
              <a:spcBef>
                <a:spcPts val="0"/>
              </a:spcBef>
              <a:spcAft>
                <a:spcPts val="0"/>
              </a:spcAft>
              <a:buNone/>
            </a:pPr>
            <a:r>
              <a:t/>
            </a:r>
            <a:endParaRPr sz="1200"/>
          </a:p>
          <a:p>
            <a:pPr indent="-304800" lvl="0" marL="457200" rtl="0" algn="l">
              <a:spcBef>
                <a:spcPts val="0"/>
              </a:spcBef>
              <a:spcAft>
                <a:spcPts val="0"/>
              </a:spcAft>
              <a:buSzPts val="1200"/>
              <a:buChar char="●"/>
            </a:pPr>
            <a:r>
              <a:rPr lang="en" sz="1200"/>
              <a:t>Risk of fracture and malignan</a:t>
            </a:r>
            <a:r>
              <a:rPr lang="en" sz="1200"/>
              <a:t>cy</a:t>
            </a:r>
            <a:endParaRPr sz="1200"/>
          </a:p>
          <a:p>
            <a:pPr indent="0" lvl="0" marL="0" rtl="0" algn="l">
              <a:spcBef>
                <a:spcPts val="0"/>
              </a:spcBef>
              <a:spcAft>
                <a:spcPts val="0"/>
              </a:spcAft>
              <a:buNone/>
            </a:pPr>
            <a:r>
              <a:t/>
            </a:r>
            <a:endParaRPr sz="1200"/>
          </a:p>
          <a:p>
            <a:pPr indent="0" lvl="0" marL="457200" rtl="0" algn="l">
              <a:spcBef>
                <a:spcPts val="0"/>
              </a:spcBef>
              <a:spcAft>
                <a:spcPts val="0"/>
              </a:spcAft>
              <a:buNone/>
            </a:pPr>
            <a:r>
              <a:t/>
            </a:r>
            <a:endParaRPr sz="1200"/>
          </a:p>
          <a:p>
            <a:pPr indent="-304800" lvl="0" marL="457200" rtl="0" algn="l">
              <a:spcBef>
                <a:spcPts val="0"/>
              </a:spcBef>
              <a:spcAft>
                <a:spcPts val="0"/>
              </a:spcAft>
              <a:buClr>
                <a:srgbClr val="E03F8F"/>
              </a:buClr>
              <a:buSzPts val="1200"/>
              <a:buChar char="●"/>
            </a:pPr>
            <a:r>
              <a:rPr lang="en" sz="1200">
                <a:solidFill>
                  <a:srgbClr val="E03F8F"/>
                </a:solidFill>
              </a:rPr>
              <a:t>Divided into 3 sequential phases</a:t>
            </a:r>
            <a:endParaRPr sz="1200">
              <a:solidFill>
                <a:srgbClr val="E03F8F"/>
              </a:solidFill>
            </a:endParaRPr>
          </a:p>
          <a:p>
            <a:pPr indent="0" lvl="0" marL="45720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b="1" lang="en" sz="1200"/>
              <a:t>     </a:t>
            </a:r>
            <a:endParaRPr sz="1200"/>
          </a:p>
        </p:txBody>
      </p:sp>
      <p:pic>
        <p:nvPicPr>
          <p:cNvPr id="555" name="Google Shape;555;p58">
            <a:hlinkClick r:id="rId3"/>
          </p:cNvPr>
          <p:cNvPicPr preferRelativeResize="0"/>
          <p:nvPr/>
        </p:nvPicPr>
        <p:blipFill>
          <a:blip r:embed="rId4">
            <a:alphaModFix/>
          </a:blip>
          <a:stretch>
            <a:fillRect/>
          </a:stretch>
        </p:blipFill>
        <p:spPr>
          <a:xfrm>
            <a:off x="6543576" y="77261"/>
            <a:ext cx="505300" cy="512100"/>
          </a:xfrm>
          <a:prstGeom prst="rect">
            <a:avLst/>
          </a:prstGeom>
          <a:noFill/>
          <a:ln>
            <a:noFill/>
          </a:ln>
        </p:spPr>
      </p:pic>
      <p:pic>
        <p:nvPicPr>
          <p:cNvPr id="556" name="Google Shape;556;p58"/>
          <p:cNvPicPr preferRelativeResize="0"/>
          <p:nvPr/>
        </p:nvPicPr>
        <p:blipFill>
          <a:blip r:embed="rId5">
            <a:alphaModFix/>
          </a:blip>
          <a:stretch>
            <a:fillRect/>
          </a:stretch>
        </p:blipFill>
        <p:spPr>
          <a:xfrm>
            <a:off x="6133394" y="1043480"/>
            <a:ext cx="2510574" cy="3951974"/>
          </a:xfrm>
          <a:prstGeom prst="rect">
            <a:avLst/>
          </a:prstGeom>
          <a:noFill/>
          <a:ln>
            <a:noFill/>
          </a:ln>
        </p:spPr>
      </p:pic>
      <p:cxnSp>
        <p:nvCxnSpPr>
          <p:cNvPr id="557" name="Google Shape;557;p58"/>
          <p:cNvCxnSpPr/>
          <p:nvPr/>
        </p:nvCxnSpPr>
        <p:spPr>
          <a:xfrm flipH="1" rot="10800000">
            <a:off x="2768253" y="1881422"/>
            <a:ext cx="4526100" cy="1845000"/>
          </a:xfrm>
          <a:prstGeom prst="straightConnector1">
            <a:avLst/>
          </a:prstGeom>
          <a:noFill/>
          <a:ln cap="flat" cmpd="sng" w="9525">
            <a:solidFill>
              <a:schemeClr val="dk1"/>
            </a:solidFill>
            <a:prstDash val="solid"/>
            <a:round/>
            <a:headEnd len="med" w="med" type="none"/>
            <a:tailEnd len="med" w="med" type="triangle"/>
          </a:ln>
        </p:spPr>
      </p:cxnSp>
      <p:cxnSp>
        <p:nvCxnSpPr>
          <p:cNvPr id="558" name="Google Shape;558;p58"/>
          <p:cNvCxnSpPr/>
          <p:nvPr/>
        </p:nvCxnSpPr>
        <p:spPr>
          <a:xfrm flipH="1" rot="10800000">
            <a:off x="2768250" y="2926925"/>
            <a:ext cx="4458000" cy="799500"/>
          </a:xfrm>
          <a:prstGeom prst="straightConnector1">
            <a:avLst/>
          </a:prstGeom>
          <a:noFill/>
          <a:ln cap="flat" cmpd="sng" w="9525">
            <a:solidFill>
              <a:schemeClr val="dk1"/>
            </a:solidFill>
            <a:prstDash val="solid"/>
            <a:round/>
            <a:headEnd len="med" w="med" type="none"/>
            <a:tailEnd len="med" w="med" type="triangle"/>
          </a:ln>
        </p:spPr>
      </p:cxnSp>
      <p:cxnSp>
        <p:nvCxnSpPr>
          <p:cNvPr id="559" name="Google Shape;559;p58"/>
          <p:cNvCxnSpPr/>
          <p:nvPr/>
        </p:nvCxnSpPr>
        <p:spPr>
          <a:xfrm>
            <a:off x="2793300" y="3726425"/>
            <a:ext cx="4428300" cy="268500"/>
          </a:xfrm>
          <a:prstGeom prst="straightConnector1">
            <a:avLst/>
          </a:prstGeom>
          <a:noFill/>
          <a:ln cap="flat" cmpd="sng" w="9525">
            <a:solidFill>
              <a:schemeClr val="dk1"/>
            </a:solidFill>
            <a:prstDash val="solid"/>
            <a:round/>
            <a:headEnd len="med" w="med" type="none"/>
            <a:tailEnd len="med" w="med" type="triangle"/>
          </a:ln>
        </p:spPr>
      </p:cxnSp>
      <p:sp>
        <p:nvSpPr>
          <p:cNvPr id="560" name="Google Shape;560;p58"/>
          <p:cNvSpPr txBox="1"/>
          <p:nvPr>
            <p:ph type="title"/>
          </p:nvPr>
        </p:nvSpPr>
        <p:spPr>
          <a:xfrm>
            <a:off x="0" y="0"/>
            <a:ext cx="5266200" cy="84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4-Paget disease of bone</a:t>
            </a:r>
            <a:endParaRPr/>
          </a:p>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59"/>
          <p:cNvSpPr txBox="1"/>
          <p:nvPr>
            <p:ph type="title"/>
          </p:nvPr>
        </p:nvSpPr>
        <p:spPr>
          <a:xfrm>
            <a:off x="366500" y="48920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Morphology</a:t>
            </a:r>
            <a:endParaRPr/>
          </a:p>
        </p:txBody>
      </p:sp>
      <p:pic>
        <p:nvPicPr>
          <p:cNvPr id="566" name="Google Shape;566;p59"/>
          <p:cNvPicPr preferRelativeResize="0"/>
          <p:nvPr/>
        </p:nvPicPr>
        <p:blipFill>
          <a:blip r:embed="rId4">
            <a:alphaModFix/>
          </a:blip>
          <a:stretch>
            <a:fillRect/>
          </a:stretch>
        </p:blipFill>
        <p:spPr>
          <a:xfrm>
            <a:off x="5668300" y="1061900"/>
            <a:ext cx="2499825" cy="3019700"/>
          </a:xfrm>
          <a:prstGeom prst="rect">
            <a:avLst/>
          </a:prstGeom>
          <a:noFill/>
          <a:ln>
            <a:noFill/>
          </a:ln>
        </p:spPr>
      </p:pic>
      <p:sp>
        <p:nvSpPr>
          <p:cNvPr id="567" name="Google Shape;567;p59"/>
          <p:cNvSpPr txBox="1"/>
          <p:nvPr>
            <p:ph idx="1" type="body"/>
          </p:nvPr>
        </p:nvSpPr>
        <p:spPr>
          <a:xfrm>
            <a:off x="-151060" y="844300"/>
            <a:ext cx="5519700" cy="377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317500" lvl="0" marL="457200" rtl="0" algn="l">
              <a:lnSpc>
                <a:spcPct val="115000"/>
              </a:lnSpc>
              <a:spcBef>
                <a:spcPts val="0"/>
              </a:spcBef>
              <a:spcAft>
                <a:spcPts val="0"/>
              </a:spcAft>
              <a:buSzPts val="1400"/>
              <a:buChar char="●"/>
            </a:pPr>
            <a:r>
              <a:rPr b="1" lang="en" sz="1400"/>
              <a:t>The hallmark is a mosaic pattern of lamellar bone, seen in the sclerotic  phase.</a:t>
            </a:r>
            <a:r>
              <a:rPr lang="en" sz="1400"/>
              <a:t> </a:t>
            </a:r>
            <a:endParaRPr sz="1400"/>
          </a:p>
          <a:p>
            <a:pPr indent="0" lvl="0" marL="0" rtl="0" algn="l">
              <a:lnSpc>
                <a:spcPct val="115000"/>
              </a:lnSpc>
              <a:spcBef>
                <a:spcPts val="0"/>
              </a:spcBef>
              <a:spcAft>
                <a:spcPts val="0"/>
              </a:spcAft>
              <a:buNone/>
            </a:pPr>
            <a:r>
              <a:t/>
            </a:r>
            <a:endParaRPr sz="1400"/>
          </a:p>
          <a:p>
            <a:pPr indent="-317500" lvl="0" marL="457200" rtl="0" algn="l">
              <a:lnSpc>
                <a:spcPct val="115000"/>
              </a:lnSpc>
              <a:spcBef>
                <a:spcPts val="0"/>
              </a:spcBef>
              <a:spcAft>
                <a:spcPts val="0"/>
              </a:spcAft>
              <a:buSzPts val="1400"/>
              <a:buChar char="●"/>
            </a:pPr>
            <a:r>
              <a:rPr lang="en" sz="1400"/>
              <a:t> This jigsaw puzzle-like appearance is produced by unusually </a:t>
            </a:r>
            <a:r>
              <a:rPr b="1" lang="en" sz="1400"/>
              <a:t>prominent cement lines</a:t>
            </a:r>
            <a:r>
              <a:rPr lang="en" sz="1400"/>
              <a:t>, which join haphazardly oriented units of lamellar bone</a:t>
            </a:r>
            <a:endParaRPr sz="1400"/>
          </a:p>
          <a:p>
            <a:pPr indent="0" lvl="0" marL="0" rtl="0" algn="l">
              <a:lnSpc>
                <a:spcPct val="115000"/>
              </a:lnSpc>
              <a:spcBef>
                <a:spcPts val="0"/>
              </a:spcBef>
              <a:spcAft>
                <a:spcPts val="0"/>
              </a:spcAft>
              <a:buNone/>
            </a:pPr>
            <a:r>
              <a:t/>
            </a:r>
            <a:endParaRPr sz="1400"/>
          </a:p>
          <a:p>
            <a:pPr indent="-317500" lvl="0" marL="457200" rtl="0" algn="l">
              <a:lnSpc>
                <a:spcPct val="115000"/>
              </a:lnSpc>
              <a:spcBef>
                <a:spcPts val="0"/>
              </a:spcBef>
              <a:spcAft>
                <a:spcPts val="0"/>
              </a:spcAft>
              <a:buSzPts val="1400"/>
              <a:buChar char="●"/>
            </a:pPr>
            <a:r>
              <a:rPr lang="en" sz="1400"/>
              <a:t>  In the end, the bone is composed of coarsely thickened trabeculae and</a:t>
            </a:r>
            <a:endParaRPr sz="1400"/>
          </a:p>
          <a:p>
            <a:pPr indent="0" lvl="0" marL="0" rtl="0" algn="l">
              <a:lnSpc>
                <a:spcPct val="115000"/>
              </a:lnSpc>
              <a:spcBef>
                <a:spcPts val="0"/>
              </a:spcBef>
              <a:spcAft>
                <a:spcPts val="0"/>
              </a:spcAft>
              <a:buNone/>
            </a:pPr>
            <a:r>
              <a:rPr lang="en" sz="1400"/>
              <a:t>                  cortices that are soft and porous and lack structural stability. </a:t>
            </a:r>
            <a:endParaRPr sz="1400"/>
          </a:p>
          <a:p>
            <a:pPr indent="0" lvl="0" marL="0" rtl="0" algn="l">
              <a:lnSpc>
                <a:spcPct val="115000"/>
              </a:lnSpc>
              <a:spcBef>
                <a:spcPts val="0"/>
              </a:spcBef>
              <a:spcAft>
                <a:spcPts val="0"/>
              </a:spcAft>
              <a:buNone/>
            </a:pPr>
            <a:r>
              <a:t/>
            </a:r>
            <a:endParaRPr sz="1400"/>
          </a:p>
          <a:p>
            <a:pPr indent="-317500" lvl="0" marL="457200" rtl="0" algn="l">
              <a:lnSpc>
                <a:spcPct val="115000"/>
              </a:lnSpc>
              <a:spcBef>
                <a:spcPts val="0"/>
              </a:spcBef>
              <a:spcAft>
                <a:spcPts val="0"/>
              </a:spcAft>
              <a:buSzPts val="1400"/>
              <a:buChar char="●"/>
            </a:pPr>
            <a:r>
              <a:rPr lang="en" sz="1400"/>
              <a:t> These aspects make the bone vulnerable to deformation under stress;</a:t>
            </a:r>
            <a:endParaRPr sz="1400"/>
          </a:p>
          <a:p>
            <a:pPr indent="0" lvl="0" marL="0" rtl="0" algn="l">
              <a:lnSpc>
                <a:spcPct val="115000"/>
              </a:lnSpc>
              <a:spcBef>
                <a:spcPts val="0"/>
              </a:spcBef>
              <a:spcAft>
                <a:spcPts val="0"/>
              </a:spcAft>
              <a:buNone/>
            </a:pPr>
            <a:r>
              <a:rPr lang="en" sz="1400"/>
              <a:t>               consequently, it fractures easily.</a:t>
            </a:r>
            <a:endParaRPr sz="1400"/>
          </a:p>
          <a:p>
            <a:pPr indent="0" lvl="0" marL="0" rtl="0" algn="l">
              <a:lnSpc>
                <a:spcPct val="115000"/>
              </a:lnSpc>
              <a:spcBef>
                <a:spcPts val="0"/>
              </a:spcBef>
              <a:spcAft>
                <a:spcPts val="0"/>
              </a:spcAft>
              <a:buNone/>
            </a:pPr>
            <a:r>
              <a:t/>
            </a:r>
            <a:endParaRPr/>
          </a:p>
        </p:txBody>
      </p:sp>
      <p:sp>
        <p:nvSpPr>
          <p:cNvPr id="568" name="Google Shape;568;p59"/>
          <p:cNvSpPr txBox="1"/>
          <p:nvPr/>
        </p:nvSpPr>
        <p:spPr>
          <a:xfrm>
            <a:off x="18725"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A86E8"/>
                </a:solidFill>
                <a:latin typeface="Lato"/>
                <a:ea typeface="Lato"/>
                <a:cs typeface="Lato"/>
                <a:sym typeface="Lato"/>
              </a:rPr>
              <a:t>Boys slides only</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6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MCQ</a:t>
            </a:r>
            <a:endParaRPr/>
          </a:p>
        </p:txBody>
      </p:sp>
      <p:sp>
        <p:nvSpPr>
          <p:cNvPr id="574" name="Google Shape;574;p60"/>
          <p:cNvSpPr txBox="1"/>
          <p:nvPr>
            <p:ph idx="1" type="body"/>
          </p:nvPr>
        </p:nvSpPr>
        <p:spPr>
          <a:xfrm>
            <a:off x="7656248" y="4650575"/>
            <a:ext cx="1742700" cy="772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9E9E9E"/>
                </a:solidFill>
              </a:rPr>
              <a:t>                                                                                                                                                            Answers: 1.A 2.B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aphicFrame>
        <p:nvGraphicFramePr>
          <p:cNvPr id="575" name="Google Shape;575;p60"/>
          <p:cNvGraphicFramePr/>
          <p:nvPr/>
        </p:nvGraphicFramePr>
        <p:xfrm>
          <a:off x="179198" y="1117769"/>
          <a:ext cx="3000000" cy="3000000"/>
        </p:xfrm>
        <a:graphic>
          <a:graphicData uri="http://schemas.openxmlformats.org/drawingml/2006/table">
            <a:tbl>
              <a:tblPr>
                <a:noFill/>
                <a:tableStyleId>{8D31621C-46A2-4F19-A15A-DCF5BCE3CD00}</a:tableStyleId>
              </a:tblPr>
              <a:tblGrid>
                <a:gridCol w="2196400"/>
                <a:gridCol w="2196400"/>
                <a:gridCol w="2196400"/>
                <a:gridCol w="2196400"/>
              </a:tblGrid>
              <a:tr h="381000">
                <a:tc gridSpan="4">
                  <a:txBody>
                    <a:bodyPr/>
                    <a:lstStyle/>
                    <a:p>
                      <a:pPr indent="0" lvl="0" marL="0" rtl="0" algn="l">
                        <a:spcBef>
                          <a:spcPts val="0"/>
                        </a:spcBef>
                        <a:spcAft>
                          <a:spcPts val="0"/>
                        </a:spcAft>
                        <a:buNone/>
                      </a:pPr>
                      <a:r>
                        <a:rPr b="1" lang="en" sz="1250">
                          <a:solidFill>
                            <a:schemeClr val="dk1"/>
                          </a:solidFill>
                          <a:latin typeface="Lato"/>
                          <a:ea typeface="Lato"/>
                          <a:cs typeface="Lato"/>
                          <a:sym typeface="Lato"/>
                        </a:rPr>
                        <a:t>Q1: A 23 year old female experiences a stillbirth. This is her first pregnancy, and she has received no prenatal care. The</a:t>
                      </a:r>
                      <a:endParaRPr b="1" sz="1250">
                        <a:solidFill>
                          <a:schemeClr val="dk1"/>
                        </a:solidFill>
                        <a:latin typeface="Lato"/>
                        <a:ea typeface="Lato"/>
                        <a:cs typeface="Lato"/>
                        <a:sym typeface="Lato"/>
                      </a:endParaRPr>
                    </a:p>
                    <a:p>
                      <a:pPr indent="0" lvl="0" marL="0" rtl="0" algn="l">
                        <a:spcBef>
                          <a:spcPts val="0"/>
                        </a:spcBef>
                        <a:spcAft>
                          <a:spcPts val="0"/>
                        </a:spcAft>
                        <a:buNone/>
                      </a:pPr>
                      <a:r>
                        <a:rPr b="1" lang="en" sz="1250">
                          <a:solidFill>
                            <a:schemeClr val="dk1"/>
                          </a:solidFill>
                          <a:latin typeface="Lato"/>
                          <a:ea typeface="Lato"/>
                          <a:cs typeface="Lato"/>
                          <a:sym typeface="Lato"/>
                        </a:rPr>
                        <a:t>baby is noted to have multiple fractures, blue sclera, and short/bent extremities. Her past medical history is remarkable</a:t>
                      </a:r>
                      <a:endParaRPr b="1" sz="1250">
                        <a:solidFill>
                          <a:schemeClr val="dk1"/>
                        </a:solidFill>
                        <a:latin typeface="Lato"/>
                        <a:ea typeface="Lato"/>
                        <a:cs typeface="Lato"/>
                        <a:sym typeface="Lato"/>
                      </a:endParaRPr>
                    </a:p>
                    <a:p>
                      <a:pPr indent="0" lvl="0" marL="0" rtl="0" algn="l">
                        <a:spcBef>
                          <a:spcPts val="0"/>
                        </a:spcBef>
                        <a:spcAft>
                          <a:spcPts val="0"/>
                        </a:spcAft>
                        <a:buNone/>
                      </a:pPr>
                      <a:r>
                        <a:rPr b="1" lang="en" sz="1250">
                          <a:solidFill>
                            <a:schemeClr val="dk1"/>
                          </a:solidFill>
                          <a:latin typeface="Lato"/>
                          <a:ea typeface="Lato"/>
                          <a:cs typeface="Lato"/>
                          <a:sym typeface="Lato"/>
                        </a:rPr>
                        <a:t>for a seizure disorder, for which she was taking phenytoin regularly during the course of her pregnancy. She explains at</a:t>
                      </a:r>
                      <a:endParaRPr b="1" sz="1250">
                        <a:solidFill>
                          <a:schemeClr val="dk1"/>
                        </a:solidFill>
                        <a:latin typeface="Lato"/>
                        <a:ea typeface="Lato"/>
                        <a:cs typeface="Lato"/>
                        <a:sym typeface="Lato"/>
                      </a:endParaRPr>
                    </a:p>
                    <a:p>
                      <a:pPr indent="0" lvl="0" marL="0" rtl="0" algn="l">
                        <a:spcBef>
                          <a:spcPts val="0"/>
                        </a:spcBef>
                        <a:spcAft>
                          <a:spcPts val="0"/>
                        </a:spcAft>
                        <a:buNone/>
                      </a:pPr>
                      <a:r>
                        <a:rPr b="1" lang="en" sz="1250">
                          <a:solidFill>
                            <a:schemeClr val="dk1"/>
                          </a:solidFill>
                          <a:latin typeface="Lato"/>
                          <a:ea typeface="Lato"/>
                          <a:cs typeface="Lato"/>
                          <a:sym typeface="Lato"/>
                        </a:rPr>
                        <a:t>she had been eating poorly, and occasionally was drinking alcohol during the course of her first trimester.Also, she explains that she underwent various episodes of abuse during the pregnancy. What was most likely responsible for the</a:t>
                      </a:r>
                      <a:endParaRPr b="1" sz="1250">
                        <a:solidFill>
                          <a:schemeClr val="dk1"/>
                        </a:solidFill>
                        <a:latin typeface="Lato"/>
                        <a:ea typeface="Lato"/>
                        <a:cs typeface="Lato"/>
                        <a:sym typeface="Lato"/>
                      </a:endParaRPr>
                    </a:p>
                    <a:p>
                      <a:pPr indent="0" lvl="0" marL="0" rtl="0" algn="l">
                        <a:spcBef>
                          <a:spcPts val="0"/>
                        </a:spcBef>
                        <a:spcAft>
                          <a:spcPts val="0"/>
                        </a:spcAft>
                        <a:buNone/>
                      </a:pPr>
                      <a:r>
                        <a:rPr b="1" lang="en" sz="1250">
                          <a:solidFill>
                            <a:schemeClr val="dk1"/>
                          </a:solidFill>
                          <a:latin typeface="Lato"/>
                          <a:ea typeface="Lato"/>
                          <a:cs typeface="Lato"/>
                          <a:sym typeface="Lato"/>
                        </a:rPr>
                        <a:t>death of her fetus?</a:t>
                      </a:r>
                      <a:endParaRPr b="1"/>
                    </a:p>
                  </a:txBody>
                  <a:tcPr marT="91425" marB="91425" marR="91425" marL="91425">
                    <a:solidFill>
                      <a:srgbClr val="B7B7B7"/>
                    </a:solidFill>
                  </a:tcPr>
                </a:tc>
                <a:tc hMerge="1"/>
                <a:tc hMerge="1"/>
                <a:tc hMerge="1"/>
              </a:tr>
              <a:tr h="381000">
                <a:tc>
                  <a:txBody>
                    <a:bodyPr/>
                    <a:lstStyle/>
                    <a:p>
                      <a:pPr indent="0" lvl="0" marL="0" rtl="0" algn="l">
                        <a:spcBef>
                          <a:spcPts val="0"/>
                        </a:spcBef>
                        <a:spcAft>
                          <a:spcPts val="0"/>
                        </a:spcAft>
                        <a:buNone/>
                      </a:pPr>
                      <a:r>
                        <a:rPr lang="en" sz="1250">
                          <a:solidFill>
                            <a:schemeClr val="dk1"/>
                          </a:solidFill>
                          <a:latin typeface="Lato"/>
                          <a:ea typeface="Lato"/>
                          <a:cs typeface="Lato"/>
                          <a:sym typeface="Lato"/>
                        </a:rPr>
                        <a:t>A. Osteogenesis imperfecta </a:t>
                      </a:r>
                      <a:endParaRPr/>
                    </a:p>
                  </a:txBody>
                  <a:tcPr marT="91425" marB="91425" marR="91425" marL="91425"/>
                </a:tc>
                <a:tc>
                  <a:txBody>
                    <a:bodyPr/>
                    <a:lstStyle/>
                    <a:p>
                      <a:pPr indent="0" lvl="0" marL="0" rtl="0" algn="l">
                        <a:spcBef>
                          <a:spcPts val="0"/>
                        </a:spcBef>
                        <a:spcAft>
                          <a:spcPts val="0"/>
                        </a:spcAft>
                        <a:buNone/>
                      </a:pPr>
                      <a:r>
                        <a:rPr lang="en" sz="1250">
                          <a:solidFill>
                            <a:schemeClr val="dk1"/>
                          </a:solidFill>
                          <a:latin typeface="Lato"/>
                          <a:ea typeface="Lato"/>
                          <a:cs typeface="Lato"/>
                          <a:sym typeface="Lato"/>
                        </a:rPr>
                        <a:t> B. Acondroplasia</a:t>
                      </a:r>
                      <a:endParaRPr/>
                    </a:p>
                  </a:txBody>
                  <a:tcPr marT="91425" marB="91425" marR="91425" marL="91425"/>
                </a:tc>
                <a:tc>
                  <a:txBody>
                    <a:bodyPr/>
                    <a:lstStyle/>
                    <a:p>
                      <a:pPr indent="0" lvl="0" marL="0" rtl="0" algn="l">
                        <a:spcBef>
                          <a:spcPts val="0"/>
                        </a:spcBef>
                        <a:spcAft>
                          <a:spcPts val="0"/>
                        </a:spcAft>
                        <a:buNone/>
                      </a:pPr>
                      <a:r>
                        <a:rPr lang="en" sz="1250">
                          <a:solidFill>
                            <a:schemeClr val="dk1"/>
                          </a:solidFill>
                          <a:latin typeface="Lato"/>
                          <a:ea typeface="Lato"/>
                          <a:cs typeface="Lato"/>
                          <a:sym typeface="Lato"/>
                        </a:rPr>
                        <a:t> C. Osteopetrosis</a:t>
                      </a:r>
                      <a:endParaRPr/>
                    </a:p>
                  </a:txBody>
                  <a:tcPr marT="91425" marB="91425" marR="91425" marL="91425"/>
                </a:tc>
                <a:tc>
                  <a:txBody>
                    <a:bodyPr/>
                    <a:lstStyle/>
                    <a:p>
                      <a:pPr indent="0" lvl="0" marL="0" rtl="0" algn="l">
                        <a:spcBef>
                          <a:spcPts val="0"/>
                        </a:spcBef>
                        <a:spcAft>
                          <a:spcPts val="0"/>
                        </a:spcAft>
                        <a:buNone/>
                      </a:pPr>
                      <a:r>
                        <a:rPr lang="en" sz="1250">
                          <a:solidFill>
                            <a:schemeClr val="dk1"/>
                          </a:solidFill>
                          <a:latin typeface="Lato"/>
                          <a:ea typeface="Lato"/>
                          <a:cs typeface="Lato"/>
                          <a:sym typeface="Lato"/>
                        </a:rPr>
                        <a:t>D. Osteoporosis</a:t>
                      </a:r>
                      <a:endParaRPr/>
                    </a:p>
                  </a:txBody>
                  <a:tcPr marT="91425" marB="91425" marR="91425" marL="91425"/>
                </a:tc>
              </a:tr>
              <a:tr h="381000">
                <a:tc gridSpan="4">
                  <a:txBody>
                    <a:bodyPr/>
                    <a:lstStyle/>
                    <a:p>
                      <a:pPr indent="0" lvl="0" marL="0" rtl="0" algn="l">
                        <a:spcBef>
                          <a:spcPts val="0"/>
                        </a:spcBef>
                        <a:spcAft>
                          <a:spcPts val="0"/>
                        </a:spcAft>
                        <a:buNone/>
                      </a:pPr>
                      <a:r>
                        <a:rPr b="1" lang="en" sz="1250">
                          <a:solidFill>
                            <a:schemeClr val="dk1"/>
                          </a:solidFill>
                          <a:latin typeface="Lato"/>
                          <a:ea typeface="Lato"/>
                          <a:cs typeface="Lato"/>
                          <a:sym typeface="Lato"/>
                        </a:rPr>
                        <a:t>Q2: A 25 year old woman comes to the clinic for a routine visit. She is 3ft 10 in tall, and has short extremities.</a:t>
                      </a:r>
                      <a:endParaRPr b="1" sz="1250">
                        <a:solidFill>
                          <a:schemeClr val="dk1"/>
                        </a:solidFill>
                        <a:latin typeface="Lato"/>
                        <a:ea typeface="Lato"/>
                        <a:cs typeface="Lato"/>
                        <a:sym typeface="Lato"/>
                      </a:endParaRPr>
                    </a:p>
                    <a:p>
                      <a:pPr indent="0" lvl="0" marL="0" rtl="0" algn="l">
                        <a:spcBef>
                          <a:spcPts val="0"/>
                        </a:spcBef>
                        <a:spcAft>
                          <a:spcPts val="0"/>
                        </a:spcAft>
                        <a:buNone/>
                      </a:pPr>
                      <a:r>
                        <a:rPr b="1" lang="en" sz="1250">
                          <a:solidFill>
                            <a:schemeClr val="dk1"/>
                          </a:solidFill>
                          <a:latin typeface="Lato"/>
                          <a:ea typeface="Lato"/>
                          <a:cs typeface="Lato"/>
                          <a:sym typeface="Lato"/>
                        </a:rPr>
                        <a:t>Her torso length is within normal limits. Her physical exam is notable for depression of the nasal bridge, and</a:t>
                      </a:r>
                      <a:endParaRPr b="1" sz="1250">
                        <a:solidFill>
                          <a:schemeClr val="dk1"/>
                        </a:solidFill>
                        <a:latin typeface="Lato"/>
                        <a:ea typeface="Lato"/>
                        <a:cs typeface="Lato"/>
                        <a:sym typeface="Lato"/>
                      </a:endParaRPr>
                    </a:p>
                    <a:p>
                      <a:pPr indent="0" lvl="0" marL="0" rtl="0" algn="l">
                        <a:spcBef>
                          <a:spcPts val="0"/>
                        </a:spcBef>
                        <a:spcAft>
                          <a:spcPts val="0"/>
                        </a:spcAft>
                        <a:buNone/>
                      </a:pPr>
                      <a:r>
                        <a:rPr b="1" lang="en" sz="1250">
                          <a:solidFill>
                            <a:schemeClr val="dk1"/>
                          </a:solidFill>
                          <a:latin typeface="Lato"/>
                          <a:ea typeface="Lato"/>
                          <a:cs typeface="Lato"/>
                          <a:sym typeface="Lato"/>
                        </a:rPr>
                        <a:t>a bulging forehead. The patient’s husband has none of these physical findings and is 5ft 10 in in height. The</a:t>
                      </a:r>
                      <a:endParaRPr b="1" sz="1250">
                        <a:solidFill>
                          <a:schemeClr val="dk1"/>
                        </a:solidFill>
                        <a:latin typeface="Lato"/>
                        <a:ea typeface="Lato"/>
                        <a:cs typeface="Lato"/>
                        <a:sym typeface="Lato"/>
                      </a:endParaRPr>
                    </a:p>
                    <a:p>
                      <a:pPr indent="0" lvl="0" marL="0" rtl="0" algn="l">
                        <a:spcBef>
                          <a:spcPts val="0"/>
                        </a:spcBef>
                        <a:spcAft>
                          <a:spcPts val="0"/>
                        </a:spcAft>
                        <a:buNone/>
                      </a:pPr>
                      <a:r>
                        <a:rPr b="1" lang="en" sz="1250">
                          <a:solidFill>
                            <a:schemeClr val="dk1"/>
                          </a:solidFill>
                          <a:latin typeface="Lato"/>
                          <a:ea typeface="Lato"/>
                          <a:cs typeface="Lato"/>
                          <a:sym typeface="Lato"/>
                        </a:rPr>
                        <a:t>patient is counseled that she has a 50% chance of passing on her condition to her children. What condition</a:t>
                      </a:r>
                      <a:endParaRPr b="1" sz="1250">
                        <a:solidFill>
                          <a:schemeClr val="dk1"/>
                        </a:solidFill>
                        <a:latin typeface="Lato"/>
                        <a:ea typeface="Lato"/>
                        <a:cs typeface="Lato"/>
                        <a:sym typeface="Lato"/>
                      </a:endParaRPr>
                    </a:p>
                    <a:p>
                      <a:pPr indent="0" lvl="0" marL="0" rtl="0" algn="l">
                        <a:spcBef>
                          <a:spcPts val="0"/>
                        </a:spcBef>
                        <a:spcAft>
                          <a:spcPts val="0"/>
                        </a:spcAft>
                        <a:buNone/>
                      </a:pPr>
                      <a:r>
                        <a:rPr b="1" lang="en" sz="1250">
                          <a:solidFill>
                            <a:schemeClr val="dk1"/>
                          </a:solidFill>
                          <a:latin typeface="Lato"/>
                          <a:ea typeface="Lato"/>
                          <a:cs typeface="Lato"/>
                          <a:sym typeface="Lato"/>
                        </a:rPr>
                        <a:t>does she have?</a:t>
                      </a:r>
                      <a:endParaRPr b="1" sz="1250">
                        <a:solidFill>
                          <a:schemeClr val="dk1"/>
                        </a:solidFill>
                        <a:latin typeface="Lato"/>
                        <a:ea typeface="Lato"/>
                        <a:cs typeface="Lato"/>
                        <a:sym typeface="Lato"/>
                      </a:endParaRPr>
                    </a:p>
                    <a:p>
                      <a:pPr indent="0" lvl="0" marL="0" rtl="0" algn="l">
                        <a:spcBef>
                          <a:spcPts val="0"/>
                        </a:spcBef>
                        <a:spcAft>
                          <a:spcPts val="0"/>
                        </a:spcAft>
                        <a:buNone/>
                      </a:pPr>
                      <a:r>
                        <a:t/>
                      </a:r>
                      <a:endParaRPr b="1"/>
                    </a:p>
                  </a:txBody>
                  <a:tcPr marT="91425" marB="91425" marR="91425" marL="91425">
                    <a:solidFill>
                      <a:srgbClr val="B7B7B7"/>
                    </a:solidFill>
                  </a:tcPr>
                </a:tc>
                <a:tc hMerge="1"/>
                <a:tc hMerge="1"/>
                <a:tc hMerge="1"/>
              </a:tr>
              <a:tr h="381000">
                <a:tc>
                  <a:txBody>
                    <a:bodyPr/>
                    <a:lstStyle/>
                    <a:p>
                      <a:pPr indent="0" lvl="0" marL="0" rtl="0" algn="l">
                        <a:spcBef>
                          <a:spcPts val="0"/>
                        </a:spcBef>
                        <a:spcAft>
                          <a:spcPts val="0"/>
                        </a:spcAft>
                        <a:buNone/>
                      </a:pPr>
                      <a:r>
                        <a:rPr lang="en" sz="1250">
                          <a:solidFill>
                            <a:schemeClr val="dk1"/>
                          </a:solidFill>
                          <a:latin typeface="Lato"/>
                          <a:ea typeface="Lato"/>
                          <a:cs typeface="Lato"/>
                          <a:sym typeface="Lato"/>
                        </a:rPr>
                        <a:t>A. Osteogenesis imperfecta     </a:t>
                      </a:r>
                      <a:endParaRPr/>
                    </a:p>
                  </a:txBody>
                  <a:tcPr marT="91425" marB="91425" marR="91425" marL="91425"/>
                </a:tc>
                <a:tc>
                  <a:txBody>
                    <a:bodyPr/>
                    <a:lstStyle/>
                    <a:p>
                      <a:pPr indent="0" lvl="0" marL="0" rtl="0" algn="l">
                        <a:spcBef>
                          <a:spcPts val="0"/>
                        </a:spcBef>
                        <a:spcAft>
                          <a:spcPts val="0"/>
                        </a:spcAft>
                        <a:buNone/>
                      </a:pPr>
                      <a:r>
                        <a:rPr lang="en" sz="1250">
                          <a:solidFill>
                            <a:schemeClr val="dk1"/>
                          </a:solidFill>
                          <a:latin typeface="Lato"/>
                          <a:ea typeface="Lato"/>
                          <a:cs typeface="Lato"/>
                          <a:sym typeface="Lato"/>
                        </a:rPr>
                        <a:t> B. Acondroplasia                  </a:t>
                      </a:r>
                      <a:endParaRPr/>
                    </a:p>
                  </a:txBody>
                  <a:tcPr marT="91425" marB="91425" marR="91425" marL="91425"/>
                </a:tc>
                <a:tc>
                  <a:txBody>
                    <a:bodyPr/>
                    <a:lstStyle/>
                    <a:p>
                      <a:pPr indent="0" lvl="0" marL="0" rtl="0" algn="l">
                        <a:spcBef>
                          <a:spcPts val="0"/>
                        </a:spcBef>
                        <a:spcAft>
                          <a:spcPts val="0"/>
                        </a:spcAft>
                        <a:buNone/>
                      </a:pPr>
                      <a:r>
                        <a:rPr lang="en" sz="1250">
                          <a:solidFill>
                            <a:schemeClr val="dk1"/>
                          </a:solidFill>
                          <a:latin typeface="Lato"/>
                          <a:ea typeface="Lato"/>
                          <a:cs typeface="Lato"/>
                          <a:sym typeface="Lato"/>
                        </a:rPr>
                        <a:t> C. Osteopetrosis      </a:t>
                      </a:r>
                      <a:endParaRPr/>
                    </a:p>
                  </a:txBody>
                  <a:tcPr marT="91425" marB="91425" marR="91425" marL="91425"/>
                </a:tc>
                <a:tc>
                  <a:txBody>
                    <a:bodyPr/>
                    <a:lstStyle/>
                    <a:p>
                      <a:pPr indent="0" lvl="0" marL="0" rtl="0" algn="l">
                        <a:spcBef>
                          <a:spcPts val="0"/>
                        </a:spcBef>
                        <a:spcAft>
                          <a:spcPts val="0"/>
                        </a:spcAft>
                        <a:buNone/>
                      </a:pPr>
                      <a:r>
                        <a:rPr lang="en" sz="1250">
                          <a:solidFill>
                            <a:schemeClr val="dk1"/>
                          </a:solidFill>
                          <a:latin typeface="Lato"/>
                          <a:ea typeface="Lato"/>
                          <a:cs typeface="Lato"/>
                          <a:sym typeface="Lato"/>
                        </a:rPr>
                        <a:t> D. Osteoporosis</a:t>
                      </a:r>
                      <a:endParaRPr/>
                    </a:p>
                  </a:txBody>
                  <a:tcPr marT="91425" marB="91425" marR="91425" marL="91425"/>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6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MCQ </a:t>
            </a:r>
            <a:endParaRPr/>
          </a:p>
        </p:txBody>
      </p:sp>
      <p:sp>
        <p:nvSpPr>
          <p:cNvPr id="581" name="Google Shape;581;p61"/>
          <p:cNvSpPr txBox="1"/>
          <p:nvPr>
            <p:ph idx="1" type="body"/>
          </p:nvPr>
        </p:nvSpPr>
        <p:spPr>
          <a:xfrm>
            <a:off x="7166100" y="4724151"/>
            <a:ext cx="1977900" cy="324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9E9E9E"/>
                </a:solidFill>
              </a:rPr>
              <a:t>                                                                                                                                                                            Answers: 3.D 4.A 5.A</a:t>
            </a:r>
            <a:endParaRPr>
              <a:solidFill>
                <a:srgbClr val="9E9E9E"/>
              </a:solidFill>
            </a:endParaRPr>
          </a:p>
        </p:txBody>
      </p:sp>
      <p:graphicFrame>
        <p:nvGraphicFramePr>
          <p:cNvPr id="582" name="Google Shape;582;p61"/>
          <p:cNvGraphicFramePr/>
          <p:nvPr/>
        </p:nvGraphicFramePr>
        <p:xfrm>
          <a:off x="179201" y="1354583"/>
          <a:ext cx="3000000" cy="3000000"/>
        </p:xfrm>
        <a:graphic>
          <a:graphicData uri="http://schemas.openxmlformats.org/drawingml/2006/table">
            <a:tbl>
              <a:tblPr>
                <a:noFill/>
                <a:tableStyleId>{8D31621C-46A2-4F19-A15A-DCF5BCE3CD00}</a:tableStyleId>
              </a:tblPr>
              <a:tblGrid>
                <a:gridCol w="2196400"/>
                <a:gridCol w="2196400"/>
                <a:gridCol w="2196400"/>
                <a:gridCol w="2196400"/>
              </a:tblGrid>
              <a:tr h="381000">
                <a:tc gridSpan="4">
                  <a:txBody>
                    <a:bodyPr/>
                    <a:lstStyle/>
                    <a:p>
                      <a:pPr indent="0" lvl="0" marL="0" rtl="0" algn="l">
                        <a:spcBef>
                          <a:spcPts val="0"/>
                        </a:spcBef>
                        <a:spcAft>
                          <a:spcPts val="0"/>
                        </a:spcAft>
                        <a:buNone/>
                      </a:pPr>
                      <a:r>
                        <a:rPr b="1" lang="en" sz="1250">
                          <a:solidFill>
                            <a:schemeClr val="dk1"/>
                          </a:solidFill>
                          <a:latin typeface="Lato"/>
                          <a:ea typeface="Lato"/>
                          <a:cs typeface="Lato"/>
                          <a:sym typeface="Lato"/>
                        </a:rPr>
                        <a:t>Q3: T.S. is a 52-year-old female experiencing diffuse bone pain over the past several years after menopause. She has a history of fractures to her left hip and wrist. She states, “The pain is becoming worse and it is keeping me from doing my daily activities.” She currently complains that any weight-bearing activity causes her severe discomfort. What is the most likely diagnosis?</a:t>
                      </a:r>
                      <a:endParaRPr b="1"/>
                    </a:p>
                  </a:txBody>
                  <a:tcPr marT="91425" marB="91425" marR="91425" marL="91425">
                    <a:solidFill>
                      <a:srgbClr val="B7B7B7"/>
                    </a:solidFill>
                  </a:tcPr>
                </a:tc>
                <a:tc hMerge="1"/>
                <a:tc hMerge="1"/>
                <a:tc hMerge="1"/>
              </a:tr>
              <a:tr h="381000">
                <a:tc>
                  <a:txBody>
                    <a:bodyPr/>
                    <a:lstStyle/>
                    <a:p>
                      <a:pPr indent="0" lvl="0" marL="0" rtl="0" algn="l">
                        <a:spcBef>
                          <a:spcPts val="0"/>
                        </a:spcBef>
                        <a:spcAft>
                          <a:spcPts val="0"/>
                        </a:spcAft>
                        <a:buNone/>
                      </a:pPr>
                      <a:r>
                        <a:rPr lang="en" sz="1250">
                          <a:solidFill>
                            <a:schemeClr val="dk1"/>
                          </a:solidFill>
                          <a:latin typeface="Lato"/>
                          <a:ea typeface="Lato"/>
                          <a:cs typeface="Lato"/>
                          <a:sym typeface="Lato"/>
                        </a:rPr>
                        <a:t>A. Osteogenesis imperfecta </a:t>
                      </a:r>
                      <a:endParaRPr/>
                    </a:p>
                  </a:txBody>
                  <a:tcPr marT="91425" marB="91425" marR="91425" marL="91425"/>
                </a:tc>
                <a:tc>
                  <a:txBody>
                    <a:bodyPr/>
                    <a:lstStyle/>
                    <a:p>
                      <a:pPr indent="0" lvl="0" marL="0" rtl="0" algn="l">
                        <a:spcBef>
                          <a:spcPts val="0"/>
                        </a:spcBef>
                        <a:spcAft>
                          <a:spcPts val="0"/>
                        </a:spcAft>
                        <a:buNone/>
                      </a:pPr>
                      <a:r>
                        <a:rPr lang="en" sz="1250">
                          <a:solidFill>
                            <a:schemeClr val="dk1"/>
                          </a:solidFill>
                          <a:latin typeface="Lato"/>
                          <a:ea typeface="Lato"/>
                          <a:cs typeface="Lato"/>
                          <a:sym typeface="Lato"/>
                        </a:rPr>
                        <a:t> B. Acondroplasia</a:t>
                      </a:r>
                      <a:endParaRPr/>
                    </a:p>
                  </a:txBody>
                  <a:tcPr marT="91425" marB="91425" marR="91425" marL="91425"/>
                </a:tc>
                <a:tc>
                  <a:txBody>
                    <a:bodyPr/>
                    <a:lstStyle/>
                    <a:p>
                      <a:pPr indent="0" lvl="0" marL="0" rtl="0" algn="l">
                        <a:spcBef>
                          <a:spcPts val="0"/>
                        </a:spcBef>
                        <a:spcAft>
                          <a:spcPts val="0"/>
                        </a:spcAft>
                        <a:buNone/>
                      </a:pPr>
                      <a:r>
                        <a:rPr lang="en" sz="1250">
                          <a:solidFill>
                            <a:schemeClr val="dk1"/>
                          </a:solidFill>
                          <a:latin typeface="Lato"/>
                          <a:ea typeface="Lato"/>
                          <a:cs typeface="Lato"/>
                          <a:sym typeface="Lato"/>
                        </a:rPr>
                        <a:t> C. Osteopetrosis</a:t>
                      </a:r>
                      <a:endParaRPr/>
                    </a:p>
                  </a:txBody>
                  <a:tcPr marT="91425" marB="91425" marR="91425" marL="91425"/>
                </a:tc>
                <a:tc>
                  <a:txBody>
                    <a:bodyPr/>
                    <a:lstStyle/>
                    <a:p>
                      <a:pPr indent="0" lvl="0" marL="0" rtl="0" algn="l">
                        <a:spcBef>
                          <a:spcPts val="0"/>
                        </a:spcBef>
                        <a:spcAft>
                          <a:spcPts val="0"/>
                        </a:spcAft>
                        <a:buNone/>
                      </a:pPr>
                      <a:r>
                        <a:rPr lang="en" sz="1250">
                          <a:solidFill>
                            <a:schemeClr val="dk1"/>
                          </a:solidFill>
                          <a:latin typeface="Lato"/>
                          <a:ea typeface="Lato"/>
                          <a:cs typeface="Lato"/>
                          <a:sym typeface="Lato"/>
                        </a:rPr>
                        <a:t>D. Osteoporosis</a:t>
                      </a:r>
                      <a:endParaRPr/>
                    </a:p>
                  </a:txBody>
                  <a:tcPr marT="91425" marB="91425" marR="91425" marL="91425"/>
                </a:tc>
              </a:tr>
              <a:tr h="381000">
                <a:tc gridSpan="4">
                  <a:txBody>
                    <a:bodyPr/>
                    <a:lstStyle/>
                    <a:p>
                      <a:pPr indent="0" lvl="0" marL="0" rtl="0" algn="l">
                        <a:spcBef>
                          <a:spcPts val="0"/>
                        </a:spcBef>
                        <a:spcAft>
                          <a:spcPts val="0"/>
                        </a:spcAft>
                        <a:buNone/>
                      </a:pPr>
                      <a:r>
                        <a:rPr b="1" lang="en" sz="1250">
                          <a:solidFill>
                            <a:schemeClr val="dk1"/>
                          </a:solidFill>
                          <a:latin typeface="Lato"/>
                          <a:ea typeface="Lato"/>
                          <a:cs typeface="Lato"/>
                          <a:sym typeface="Lato"/>
                        </a:rPr>
                        <a:t>Q4: Osteogenesis imperfecta Affects the synthesis of?</a:t>
                      </a:r>
                      <a:endParaRPr b="1" sz="1250">
                        <a:solidFill>
                          <a:schemeClr val="dk1"/>
                        </a:solidFill>
                        <a:latin typeface="Lato"/>
                        <a:ea typeface="Lato"/>
                        <a:cs typeface="Lato"/>
                        <a:sym typeface="Lato"/>
                      </a:endParaRPr>
                    </a:p>
                  </a:txBody>
                  <a:tcPr marT="91425" marB="91425" marR="91425" marL="91425">
                    <a:solidFill>
                      <a:srgbClr val="B7B7B7"/>
                    </a:solidFill>
                  </a:tcPr>
                </a:tc>
                <a:tc hMerge="1"/>
                <a:tc hMerge="1"/>
                <a:tc hMerge="1"/>
              </a:tr>
              <a:tr h="381000">
                <a:tc>
                  <a:txBody>
                    <a:bodyPr/>
                    <a:lstStyle/>
                    <a:p>
                      <a:pPr indent="0" lvl="0" marL="0" rtl="0" algn="l">
                        <a:spcBef>
                          <a:spcPts val="0"/>
                        </a:spcBef>
                        <a:spcAft>
                          <a:spcPts val="0"/>
                        </a:spcAft>
                        <a:buNone/>
                      </a:pPr>
                      <a:r>
                        <a:rPr lang="en" sz="1250">
                          <a:solidFill>
                            <a:schemeClr val="dk1"/>
                          </a:solidFill>
                          <a:latin typeface="Lato"/>
                          <a:ea typeface="Lato"/>
                          <a:cs typeface="Lato"/>
                          <a:sym typeface="Lato"/>
                        </a:rPr>
                        <a:t>A. Type I collagen</a:t>
                      </a:r>
                      <a:endParaRPr/>
                    </a:p>
                  </a:txBody>
                  <a:tcPr marT="91425" marB="91425" marR="91425" marL="91425"/>
                </a:tc>
                <a:tc>
                  <a:txBody>
                    <a:bodyPr/>
                    <a:lstStyle/>
                    <a:p>
                      <a:pPr indent="0" lvl="0" marL="0" rtl="0" algn="l">
                        <a:spcBef>
                          <a:spcPts val="0"/>
                        </a:spcBef>
                        <a:spcAft>
                          <a:spcPts val="0"/>
                        </a:spcAft>
                        <a:buNone/>
                      </a:pPr>
                      <a:r>
                        <a:rPr lang="en" sz="1250">
                          <a:solidFill>
                            <a:schemeClr val="dk1"/>
                          </a:solidFill>
                          <a:latin typeface="Lato"/>
                          <a:ea typeface="Lato"/>
                          <a:cs typeface="Lato"/>
                          <a:sym typeface="Lato"/>
                        </a:rPr>
                        <a:t>B. Type II collagen </a:t>
                      </a:r>
                      <a:endParaRPr/>
                    </a:p>
                  </a:txBody>
                  <a:tcPr marT="91425" marB="91425" marR="91425" marL="91425"/>
                </a:tc>
                <a:tc>
                  <a:txBody>
                    <a:bodyPr/>
                    <a:lstStyle/>
                    <a:p>
                      <a:pPr indent="0" lvl="0" marL="0" rtl="0" algn="l">
                        <a:spcBef>
                          <a:spcPts val="0"/>
                        </a:spcBef>
                        <a:spcAft>
                          <a:spcPts val="0"/>
                        </a:spcAft>
                        <a:buNone/>
                      </a:pPr>
                      <a:r>
                        <a:rPr lang="en" sz="1250">
                          <a:solidFill>
                            <a:schemeClr val="dk1"/>
                          </a:solidFill>
                          <a:latin typeface="Lato"/>
                          <a:ea typeface="Lato"/>
                          <a:cs typeface="Lato"/>
                          <a:sym typeface="Lato"/>
                        </a:rPr>
                        <a:t>C. Type III collagen</a:t>
                      </a:r>
                      <a:endParaRPr/>
                    </a:p>
                  </a:txBody>
                  <a:tcPr marT="91425" marB="91425" marR="91425" marL="91425"/>
                </a:tc>
                <a:tc>
                  <a:txBody>
                    <a:bodyPr/>
                    <a:lstStyle/>
                    <a:p>
                      <a:pPr indent="0" lvl="0" marL="0" rtl="0" algn="l">
                        <a:spcBef>
                          <a:spcPts val="0"/>
                        </a:spcBef>
                        <a:spcAft>
                          <a:spcPts val="0"/>
                        </a:spcAft>
                        <a:buNone/>
                      </a:pPr>
                      <a:r>
                        <a:rPr lang="en" sz="1250">
                          <a:solidFill>
                            <a:schemeClr val="dk1"/>
                          </a:solidFill>
                          <a:latin typeface="Lato"/>
                          <a:ea typeface="Lato"/>
                          <a:cs typeface="Lato"/>
                          <a:sym typeface="Lato"/>
                        </a:rPr>
                        <a:t>D. type IV collagen</a:t>
                      </a:r>
                      <a:endParaRPr/>
                    </a:p>
                  </a:txBody>
                  <a:tcPr marT="91425" marB="91425" marR="91425" marL="91425"/>
                </a:tc>
              </a:tr>
              <a:tr h="381000">
                <a:tc gridSpan="4">
                  <a:txBody>
                    <a:bodyPr/>
                    <a:lstStyle/>
                    <a:p>
                      <a:pPr indent="0" lvl="0" marL="0" rtl="0" algn="l">
                        <a:spcBef>
                          <a:spcPts val="0"/>
                        </a:spcBef>
                        <a:spcAft>
                          <a:spcPts val="0"/>
                        </a:spcAft>
                        <a:buNone/>
                      </a:pPr>
                      <a:r>
                        <a:rPr b="1" lang="en" sz="1250">
                          <a:solidFill>
                            <a:schemeClr val="dk1"/>
                          </a:solidFill>
                          <a:latin typeface="Lato"/>
                          <a:ea typeface="Lato"/>
                          <a:cs typeface="Lato"/>
                          <a:sym typeface="Lato"/>
                        </a:rPr>
                        <a:t>Q5: Achondroplasia is caused by mutation of?</a:t>
                      </a:r>
                      <a:endParaRPr b="1" sz="1250">
                        <a:solidFill>
                          <a:schemeClr val="dk1"/>
                        </a:solidFill>
                        <a:latin typeface="Lato"/>
                        <a:ea typeface="Lato"/>
                        <a:cs typeface="Lato"/>
                        <a:sym typeface="Lato"/>
                      </a:endParaRPr>
                    </a:p>
                  </a:txBody>
                  <a:tcPr marT="91425" marB="91425" marR="91425" marL="91425">
                    <a:solidFill>
                      <a:srgbClr val="B7B7B7"/>
                    </a:solidFill>
                  </a:tcPr>
                </a:tc>
                <a:tc hMerge="1"/>
                <a:tc hMerge="1"/>
                <a:tc hMerge="1"/>
              </a:tr>
              <a:tr h="381000">
                <a:tc>
                  <a:txBody>
                    <a:bodyPr/>
                    <a:lstStyle/>
                    <a:p>
                      <a:pPr indent="0" lvl="0" marL="0" rtl="0" algn="l">
                        <a:spcBef>
                          <a:spcPts val="0"/>
                        </a:spcBef>
                        <a:spcAft>
                          <a:spcPts val="0"/>
                        </a:spcAft>
                        <a:buNone/>
                      </a:pPr>
                      <a:r>
                        <a:rPr lang="en" sz="1250">
                          <a:solidFill>
                            <a:schemeClr val="dk1"/>
                          </a:solidFill>
                          <a:latin typeface="Lato"/>
                          <a:ea typeface="Lato"/>
                          <a:cs typeface="Lato"/>
                          <a:sym typeface="Lato"/>
                        </a:rPr>
                        <a:t>A. FGFR3</a:t>
                      </a:r>
                      <a:r>
                        <a:rPr lang="en" sz="1250">
                          <a:solidFill>
                            <a:srgbClr val="9E9E9E"/>
                          </a:solidFill>
                          <a:latin typeface="Lato"/>
                          <a:ea typeface="Lato"/>
                          <a:cs typeface="Lato"/>
                          <a:sym typeface="Lato"/>
                        </a:rPr>
                        <a:t>                                                                                                                                                          </a:t>
                      </a:r>
                      <a:endParaRPr sz="1250">
                        <a:solidFill>
                          <a:schemeClr val="dk1"/>
                        </a:solidFill>
                        <a:latin typeface="Lato"/>
                        <a:ea typeface="Lato"/>
                        <a:cs typeface="Lato"/>
                        <a:sym typeface="Lato"/>
                      </a:endParaRPr>
                    </a:p>
                  </a:txBody>
                  <a:tcPr marT="91425" marB="91425" marR="91425" marL="91425"/>
                </a:tc>
                <a:tc>
                  <a:txBody>
                    <a:bodyPr/>
                    <a:lstStyle/>
                    <a:p>
                      <a:pPr indent="0" lvl="0" marL="0" rtl="0" algn="l">
                        <a:spcBef>
                          <a:spcPts val="0"/>
                        </a:spcBef>
                        <a:spcAft>
                          <a:spcPts val="0"/>
                        </a:spcAft>
                        <a:buNone/>
                      </a:pPr>
                      <a:r>
                        <a:rPr lang="en" sz="1250">
                          <a:solidFill>
                            <a:schemeClr val="dk1"/>
                          </a:solidFill>
                          <a:latin typeface="Lato"/>
                          <a:ea typeface="Lato"/>
                          <a:cs typeface="Lato"/>
                          <a:sym typeface="Lato"/>
                        </a:rPr>
                        <a:t>B. FGRF3                    </a:t>
                      </a:r>
                      <a:r>
                        <a:rPr lang="en" sz="1250">
                          <a:solidFill>
                            <a:srgbClr val="9E9E9E"/>
                          </a:solidFill>
                          <a:latin typeface="Lato"/>
                          <a:ea typeface="Lato"/>
                          <a:cs typeface="Lato"/>
                          <a:sym typeface="Lato"/>
                        </a:rPr>
                        <a:t>                                                                                                             </a:t>
                      </a:r>
                      <a:endParaRPr sz="1250">
                        <a:solidFill>
                          <a:schemeClr val="dk1"/>
                        </a:solidFill>
                        <a:latin typeface="Lato"/>
                        <a:ea typeface="Lato"/>
                        <a:cs typeface="Lato"/>
                        <a:sym typeface="Lato"/>
                      </a:endParaRPr>
                    </a:p>
                  </a:txBody>
                  <a:tcPr marT="91425" marB="91425" marR="91425" marL="91425"/>
                </a:tc>
                <a:tc>
                  <a:txBody>
                    <a:bodyPr/>
                    <a:lstStyle/>
                    <a:p>
                      <a:pPr indent="0" lvl="0" marL="0" rtl="0" algn="l">
                        <a:spcBef>
                          <a:spcPts val="0"/>
                        </a:spcBef>
                        <a:spcAft>
                          <a:spcPts val="0"/>
                        </a:spcAft>
                        <a:buNone/>
                      </a:pPr>
                      <a:r>
                        <a:rPr lang="en" sz="1250">
                          <a:solidFill>
                            <a:schemeClr val="dk1"/>
                          </a:solidFill>
                          <a:latin typeface="Lato"/>
                          <a:ea typeface="Lato"/>
                          <a:cs typeface="Lato"/>
                          <a:sym typeface="Lato"/>
                        </a:rPr>
                        <a:t>C.  FRGF3</a:t>
                      </a:r>
                      <a:endParaRPr sz="1250">
                        <a:solidFill>
                          <a:schemeClr val="dk1"/>
                        </a:solidFill>
                        <a:latin typeface="Lato"/>
                        <a:ea typeface="Lato"/>
                        <a:cs typeface="Lato"/>
                        <a:sym typeface="Lato"/>
                      </a:endParaRPr>
                    </a:p>
                    <a:p>
                      <a:pPr indent="0" lvl="0" marL="0" rtl="0" algn="l">
                        <a:spcBef>
                          <a:spcPts val="0"/>
                        </a:spcBef>
                        <a:spcAft>
                          <a:spcPts val="0"/>
                        </a:spcAft>
                        <a:buNone/>
                      </a:pPr>
                      <a:r>
                        <a:rPr lang="en" sz="1250">
                          <a:solidFill>
                            <a:srgbClr val="9E9E9E"/>
                          </a:solidFill>
                          <a:latin typeface="Lato"/>
                          <a:ea typeface="Lato"/>
                          <a:cs typeface="Lato"/>
                          <a:sym typeface="Lato"/>
                        </a:rPr>
                        <a:t>                                                                                                                                                                               </a:t>
                      </a:r>
                      <a:endParaRPr sz="1250">
                        <a:solidFill>
                          <a:schemeClr val="dk1"/>
                        </a:solidFill>
                        <a:latin typeface="Lato"/>
                        <a:ea typeface="Lato"/>
                        <a:cs typeface="Lato"/>
                        <a:sym typeface="Lato"/>
                      </a:endParaRPr>
                    </a:p>
                  </a:txBody>
                  <a:tcPr marT="91425" marB="91425" marR="91425" marL="91425"/>
                </a:tc>
                <a:tc>
                  <a:txBody>
                    <a:bodyPr/>
                    <a:lstStyle/>
                    <a:p>
                      <a:pPr indent="0" lvl="0" marL="0" rtl="0" algn="l">
                        <a:spcBef>
                          <a:spcPts val="0"/>
                        </a:spcBef>
                        <a:spcAft>
                          <a:spcPts val="0"/>
                        </a:spcAft>
                        <a:buNone/>
                      </a:pPr>
                      <a:r>
                        <a:rPr lang="en" sz="1250">
                          <a:solidFill>
                            <a:schemeClr val="dk1"/>
                          </a:solidFill>
                          <a:latin typeface="Lato"/>
                          <a:ea typeface="Lato"/>
                          <a:cs typeface="Lato"/>
                          <a:sym typeface="Lato"/>
                        </a:rPr>
                        <a:t>D. FGRG3</a:t>
                      </a:r>
                      <a:endParaRPr sz="1250">
                        <a:solidFill>
                          <a:schemeClr val="dk1"/>
                        </a:solidFill>
                        <a:latin typeface="Lato"/>
                        <a:ea typeface="Lato"/>
                        <a:cs typeface="Lato"/>
                        <a:sym typeface="Lato"/>
                      </a:endParaRPr>
                    </a:p>
                    <a:p>
                      <a:pPr indent="0" lvl="0" marL="0" rtl="0" algn="l">
                        <a:spcBef>
                          <a:spcPts val="0"/>
                        </a:spcBef>
                        <a:spcAft>
                          <a:spcPts val="0"/>
                        </a:spcAft>
                        <a:buNone/>
                      </a:pPr>
                      <a:r>
                        <a:rPr lang="en" sz="1250">
                          <a:solidFill>
                            <a:srgbClr val="9E9E9E"/>
                          </a:solidFill>
                          <a:latin typeface="Lato"/>
                          <a:ea typeface="Lato"/>
                          <a:cs typeface="Lato"/>
                          <a:sym typeface="Lato"/>
                        </a:rPr>
                        <a:t>                                                                                                                                                                               </a:t>
                      </a:r>
                      <a:endParaRPr sz="1250">
                        <a:solidFill>
                          <a:schemeClr val="dk1"/>
                        </a:solidFill>
                        <a:latin typeface="Lato"/>
                        <a:ea typeface="Lato"/>
                        <a:cs typeface="Lato"/>
                        <a:sym typeface="Lato"/>
                      </a:endParaRPr>
                    </a:p>
                  </a:txBody>
                  <a:tcPr marT="91425" marB="91425" marR="91425" marL="91425"/>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6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MCQ</a:t>
            </a:r>
            <a:endParaRPr/>
          </a:p>
        </p:txBody>
      </p:sp>
      <p:sp>
        <p:nvSpPr>
          <p:cNvPr id="588" name="Google Shape;588;p62"/>
          <p:cNvSpPr txBox="1"/>
          <p:nvPr>
            <p:ph idx="1" type="body"/>
          </p:nvPr>
        </p:nvSpPr>
        <p:spPr>
          <a:xfrm>
            <a:off x="7289980" y="4666193"/>
            <a:ext cx="1758600" cy="387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                                                           </a:t>
            </a:r>
            <a:r>
              <a:rPr lang="en"/>
              <a:t>                                                                                                                                                                                                                                                             </a:t>
            </a:r>
            <a:r>
              <a:rPr lang="en">
                <a:solidFill>
                  <a:srgbClr val="9E9E9E"/>
                </a:solidFill>
              </a:rPr>
              <a:t>Answers:6.D 7.A </a:t>
            </a:r>
            <a:r>
              <a:rPr lang="en"/>
              <a:t> </a:t>
            </a:r>
            <a:endParaRPr>
              <a:solidFill>
                <a:srgbClr val="9E9E9E"/>
              </a:solidFill>
            </a:endParaRPr>
          </a:p>
        </p:txBody>
      </p:sp>
      <p:graphicFrame>
        <p:nvGraphicFramePr>
          <p:cNvPr id="589" name="Google Shape;589;p62"/>
          <p:cNvGraphicFramePr/>
          <p:nvPr/>
        </p:nvGraphicFramePr>
        <p:xfrm>
          <a:off x="262973" y="1338227"/>
          <a:ext cx="3000000" cy="3000000"/>
        </p:xfrm>
        <a:graphic>
          <a:graphicData uri="http://schemas.openxmlformats.org/drawingml/2006/table">
            <a:tbl>
              <a:tblPr>
                <a:noFill/>
                <a:tableStyleId>{8D31621C-46A2-4F19-A15A-DCF5BCE3CD00}</a:tableStyleId>
              </a:tblPr>
              <a:tblGrid>
                <a:gridCol w="2196400"/>
                <a:gridCol w="2196400"/>
                <a:gridCol w="2196400"/>
                <a:gridCol w="2196400"/>
              </a:tblGrid>
              <a:tr h="381000">
                <a:tc gridSpan="4">
                  <a:txBody>
                    <a:bodyPr/>
                    <a:lstStyle/>
                    <a:p>
                      <a:pPr indent="0" lvl="0" marL="0" rtl="0" algn="l">
                        <a:lnSpc>
                          <a:spcPct val="115000"/>
                        </a:lnSpc>
                        <a:spcBef>
                          <a:spcPts val="0"/>
                        </a:spcBef>
                        <a:spcAft>
                          <a:spcPts val="0"/>
                        </a:spcAft>
                        <a:buNone/>
                      </a:pPr>
                      <a:r>
                        <a:rPr b="1" lang="en" sz="1250">
                          <a:solidFill>
                            <a:schemeClr val="dk1"/>
                          </a:solidFill>
                          <a:latin typeface="Lato"/>
                          <a:ea typeface="Lato"/>
                          <a:cs typeface="Lato"/>
                          <a:sym typeface="Lato"/>
                        </a:rPr>
                        <a:t>Q6: A 10 month old boy is brought to the pediatrician for a routine visit. His birth history is unremarkable, and he is primarily breastfed by his mother. He has begun eating baby food. He has been growing well and consistently gaining weight. While he has not begun walking, he has started cruising. He is able to say both “mama” and “dada”. He has no remarkable past medical history, allergies, and is not taking any medications. A physical exam reveals an anterior fontanel that is wide open. Skull palpation demonstrates pliable skull bones that have no step-offs. There are bony prominences at the costochondral junctions bilaterally. The patient’s legs are bowed. The rest of his exam is non-contributory. What is a possible diagnosis?</a:t>
                      </a:r>
                      <a:endParaRPr b="1" sz="1250">
                        <a:solidFill>
                          <a:schemeClr val="dk1"/>
                        </a:solidFill>
                        <a:latin typeface="Lato"/>
                        <a:ea typeface="Lato"/>
                        <a:cs typeface="Lato"/>
                        <a:sym typeface="Lato"/>
                      </a:endParaRPr>
                    </a:p>
                  </a:txBody>
                  <a:tcPr marT="91425" marB="91425" marR="91425" marL="91425">
                    <a:solidFill>
                      <a:srgbClr val="B7B7B7"/>
                    </a:solidFill>
                  </a:tcPr>
                </a:tc>
                <a:tc hMerge="1"/>
                <a:tc hMerge="1"/>
                <a:tc hMerge="1"/>
              </a:tr>
              <a:tr h="381000">
                <a:tc>
                  <a:txBody>
                    <a:bodyPr/>
                    <a:lstStyle/>
                    <a:p>
                      <a:pPr indent="0" lvl="0" marL="0" rtl="0" algn="l">
                        <a:spcBef>
                          <a:spcPts val="0"/>
                        </a:spcBef>
                        <a:spcAft>
                          <a:spcPts val="0"/>
                        </a:spcAft>
                        <a:buNone/>
                      </a:pPr>
                      <a:r>
                        <a:rPr lang="en" sz="1250">
                          <a:solidFill>
                            <a:schemeClr val="dk1"/>
                          </a:solidFill>
                          <a:latin typeface="Lato"/>
                          <a:ea typeface="Lato"/>
                          <a:cs typeface="Lato"/>
                          <a:sym typeface="Lato"/>
                        </a:rPr>
                        <a:t>A. Osteogenesis imperfecta </a:t>
                      </a:r>
                      <a:endParaRPr/>
                    </a:p>
                  </a:txBody>
                  <a:tcPr marT="91425" marB="91425" marR="91425" marL="91425"/>
                </a:tc>
                <a:tc>
                  <a:txBody>
                    <a:bodyPr/>
                    <a:lstStyle/>
                    <a:p>
                      <a:pPr indent="0" lvl="0" marL="0" rtl="0" algn="l">
                        <a:spcBef>
                          <a:spcPts val="0"/>
                        </a:spcBef>
                        <a:spcAft>
                          <a:spcPts val="0"/>
                        </a:spcAft>
                        <a:buNone/>
                      </a:pPr>
                      <a:r>
                        <a:rPr lang="en" sz="1250">
                          <a:solidFill>
                            <a:schemeClr val="dk1"/>
                          </a:solidFill>
                          <a:latin typeface="Lato"/>
                          <a:ea typeface="Lato"/>
                          <a:cs typeface="Lato"/>
                          <a:sym typeface="Lato"/>
                        </a:rPr>
                        <a:t> B. Acondroplasia</a:t>
                      </a:r>
                      <a:endParaRPr/>
                    </a:p>
                  </a:txBody>
                  <a:tcPr marT="91425" marB="91425" marR="91425" marL="91425"/>
                </a:tc>
                <a:tc>
                  <a:txBody>
                    <a:bodyPr/>
                    <a:lstStyle/>
                    <a:p>
                      <a:pPr indent="0" lvl="0" marL="0" rtl="0" algn="l">
                        <a:spcBef>
                          <a:spcPts val="0"/>
                        </a:spcBef>
                        <a:spcAft>
                          <a:spcPts val="0"/>
                        </a:spcAft>
                        <a:buNone/>
                      </a:pPr>
                      <a:r>
                        <a:rPr lang="en" sz="1250">
                          <a:solidFill>
                            <a:schemeClr val="dk1"/>
                          </a:solidFill>
                          <a:latin typeface="Lato"/>
                          <a:ea typeface="Lato"/>
                          <a:cs typeface="Lato"/>
                          <a:sym typeface="Lato"/>
                        </a:rPr>
                        <a:t> C. Osteopetrosis</a:t>
                      </a:r>
                      <a:endParaRPr/>
                    </a:p>
                  </a:txBody>
                  <a:tcPr marT="91425" marB="91425" marR="91425" marL="91425"/>
                </a:tc>
                <a:tc>
                  <a:txBody>
                    <a:bodyPr/>
                    <a:lstStyle/>
                    <a:p>
                      <a:pPr indent="0" lvl="0" marL="0" rtl="0" algn="l">
                        <a:spcBef>
                          <a:spcPts val="0"/>
                        </a:spcBef>
                        <a:spcAft>
                          <a:spcPts val="0"/>
                        </a:spcAft>
                        <a:buNone/>
                      </a:pPr>
                      <a:r>
                        <a:rPr lang="en" sz="1250">
                          <a:solidFill>
                            <a:schemeClr val="dk1"/>
                          </a:solidFill>
                          <a:latin typeface="Lato"/>
                          <a:ea typeface="Lato"/>
                          <a:cs typeface="Lato"/>
                          <a:sym typeface="Lato"/>
                        </a:rPr>
                        <a:t>D. Osteoporosis</a:t>
                      </a:r>
                      <a:endParaRPr/>
                    </a:p>
                  </a:txBody>
                  <a:tcPr marT="91425" marB="91425" marR="91425" marL="91425"/>
                </a:tc>
              </a:tr>
              <a:tr h="381000">
                <a:tc gridSpan="4">
                  <a:txBody>
                    <a:bodyPr/>
                    <a:lstStyle/>
                    <a:p>
                      <a:pPr indent="0" lvl="0" marL="0" rtl="0" algn="l">
                        <a:spcBef>
                          <a:spcPts val="0"/>
                        </a:spcBef>
                        <a:spcAft>
                          <a:spcPts val="0"/>
                        </a:spcAft>
                        <a:buNone/>
                      </a:pPr>
                      <a:r>
                        <a:rPr b="1" lang="en" sz="1250">
                          <a:solidFill>
                            <a:schemeClr val="dk1"/>
                          </a:solidFill>
                          <a:latin typeface="Lato"/>
                          <a:ea typeface="Lato"/>
                          <a:cs typeface="Lato"/>
                          <a:sym typeface="Lato"/>
                        </a:rPr>
                        <a:t>Q7: </a:t>
                      </a:r>
                      <a:r>
                        <a:rPr b="1" lang="en" sz="1250">
                          <a:solidFill>
                            <a:schemeClr val="dk1"/>
                          </a:solidFill>
                          <a:latin typeface="Lato"/>
                          <a:ea typeface="Lato"/>
                          <a:cs typeface="Lato"/>
                          <a:sym typeface="Lato"/>
                        </a:rPr>
                        <a:t>Which type of X-Ray use to achieve best diagnostic information with osteoporostic (pt)?</a:t>
                      </a:r>
                      <a:endParaRPr b="1"/>
                    </a:p>
                  </a:txBody>
                  <a:tcPr marT="91425" marB="91425" marR="91425" marL="91425">
                    <a:solidFill>
                      <a:srgbClr val="B7B7B7"/>
                    </a:solidFill>
                  </a:tcPr>
                </a:tc>
                <a:tc hMerge="1"/>
                <a:tc hMerge="1"/>
                <a:tc hMerge="1"/>
              </a:tr>
              <a:tr h="381000">
                <a:tc>
                  <a:txBody>
                    <a:bodyPr/>
                    <a:lstStyle/>
                    <a:p>
                      <a:pPr indent="0" lvl="0" marL="0" rtl="0" algn="l">
                        <a:spcBef>
                          <a:spcPts val="0"/>
                        </a:spcBef>
                        <a:spcAft>
                          <a:spcPts val="0"/>
                        </a:spcAft>
                        <a:buNone/>
                      </a:pPr>
                      <a:r>
                        <a:rPr lang="en" sz="1250">
                          <a:solidFill>
                            <a:schemeClr val="dk1"/>
                          </a:solidFill>
                          <a:latin typeface="Lato"/>
                          <a:ea typeface="Lato"/>
                          <a:cs typeface="Lato"/>
                          <a:sym typeface="Lato"/>
                        </a:rPr>
                        <a:t>A. DXA SCAN   </a:t>
                      </a:r>
                      <a:endParaRPr/>
                    </a:p>
                  </a:txBody>
                  <a:tcPr marT="91425" marB="91425" marR="91425" marL="91425"/>
                </a:tc>
                <a:tc>
                  <a:txBody>
                    <a:bodyPr/>
                    <a:lstStyle/>
                    <a:p>
                      <a:pPr indent="0" lvl="0" marL="0" rtl="0" algn="l">
                        <a:spcBef>
                          <a:spcPts val="0"/>
                        </a:spcBef>
                        <a:spcAft>
                          <a:spcPts val="0"/>
                        </a:spcAft>
                        <a:buNone/>
                      </a:pPr>
                      <a:r>
                        <a:rPr lang="en" sz="1250">
                          <a:solidFill>
                            <a:schemeClr val="dk1"/>
                          </a:solidFill>
                          <a:latin typeface="Lato"/>
                          <a:ea typeface="Lato"/>
                          <a:cs typeface="Lato"/>
                          <a:sym typeface="Lato"/>
                        </a:rPr>
                        <a:t>B. OPG </a:t>
                      </a:r>
                      <a:endParaRPr/>
                    </a:p>
                  </a:txBody>
                  <a:tcPr marT="91425" marB="91425" marR="91425" marL="91425"/>
                </a:tc>
                <a:tc>
                  <a:txBody>
                    <a:bodyPr/>
                    <a:lstStyle/>
                    <a:p>
                      <a:pPr indent="0" lvl="0" marL="0" rtl="0" algn="l">
                        <a:spcBef>
                          <a:spcPts val="0"/>
                        </a:spcBef>
                        <a:spcAft>
                          <a:spcPts val="0"/>
                        </a:spcAft>
                        <a:buNone/>
                      </a:pPr>
                      <a:r>
                        <a:rPr lang="en" sz="1250">
                          <a:solidFill>
                            <a:schemeClr val="dk1"/>
                          </a:solidFill>
                          <a:latin typeface="Lato"/>
                          <a:ea typeface="Lato"/>
                          <a:cs typeface="Lato"/>
                          <a:sym typeface="Lato"/>
                        </a:rPr>
                        <a:t>C. CBCT</a:t>
                      </a:r>
                      <a:endParaRPr/>
                    </a:p>
                  </a:txBody>
                  <a:tcPr marT="91425" marB="91425" marR="91425" marL="91425"/>
                </a:tc>
                <a:tc>
                  <a:txBody>
                    <a:bodyPr/>
                    <a:lstStyle/>
                    <a:p>
                      <a:pPr indent="0" lvl="0" marL="0" rtl="0" algn="l">
                        <a:spcBef>
                          <a:spcPts val="0"/>
                        </a:spcBef>
                        <a:spcAft>
                          <a:spcPts val="0"/>
                        </a:spcAft>
                        <a:buNone/>
                      </a:pPr>
                      <a:r>
                        <a:rPr lang="en" sz="1250">
                          <a:solidFill>
                            <a:schemeClr val="dk1"/>
                          </a:solidFill>
                          <a:latin typeface="Lato"/>
                          <a:ea typeface="Lato"/>
                          <a:cs typeface="Lato"/>
                          <a:sym typeface="Lato"/>
                        </a:rPr>
                        <a:t>D. Panoramic</a:t>
                      </a:r>
                      <a:endParaRPr/>
                    </a:p>
                  </a:txBody>
                  <a:tcPr marT="91425" marB="91425" marR="91425" marL="91425"/>
                </a:tc>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6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MCQ</a:t>
            </a:r>
            <a:endParaRPr/>
          </a:p>
        </p:txBody>
      </p:sp>
      <p:sp>
        <p:nvSpPr>
          <p:cNvPr id="595" name="Google Shape;595;p63"/>
          <p:cNvSpPr txBox="1"/>
          <p:nvPr>
            <p:ph idx="1" type="body"/>
          </p:nvPr>
        </p:nvSpPr>
        <p:spPr>
          <a:xfrm>
            <a:off x="6768408" y="4544454"/>
            <a:ext cx="2216100" cy="428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                                                                                                                                                                                       </a:t>
            </a:r>
            <a:r>
              <a:rPr lang="en">
                <a:solidFill>
                  <a:srgbClr val="9E9E9E"/>
                </a:solidFill>
              </a:rPr>
              <a:t>Answers: 8.D 9.A 10,A </a:t>
            </a:r>
            <a:endParaRPr>
              <a:solidFill>
                <a:srgbClr val="9E9E9E"/>
              </a:solidFill>
            </a:endParaRPr>
          </a:p>
          <a:p>
            <a:pPr indent="0" lvl="0" marL="0" rtl="0" algn="l">
              <a:spcBef>
                <a:spcPts val="0"/>
              </a:spcBef>
              <a:spcAft>
                <a:spcPts val="0"/>
              </a:spcAft>
              <a:buNone/>
            </a:pPr>
            <a:r>
              <a:t/>
            </a:r>
            <a:endParaRPr/>
          </a:p>
        </p:txBody>
      </p:sp>
      <p:graphicFrame>
        <p:nvGraphicFramePr>
          <p:cNvPr id="596" name="Google Shape;596;p63"/>
          <p:cNvGraphicFramePr/>
          <p:nvPr/>
        </p:nvGraphicFramePr>
        <p:xfrm>
          <a:off x="179201" y="1262776"/>
          <a:ext cx="3000000" cy="3000000"/>
        </p:xfrm>
        <a:graphic>
          <a:graphicData uri="http://schemas.openxmlformats.org/drawingml/2006/table">
            <a:tbl>
              <a:tblPr>
                <a:noFill/>
                <a:tableStyleId>{8D31621C-46A2-4F19-A15A-DCF5BCE3CD00}</a:tableStyleId>
              </a:tblPr>
              <a:tblGrid>
                <a:gridCol w="2196400"/>
                <a:gridCol w="2196400"/>
                <a:gridCol w="2196400"/>
                <a:gridCol w="2196400"/>
              </a:tblGrid>
              <a:tr h="381000">
                <a:tc gridSpan="4">
                  <a:txBody>
                    <a:bodyPr/>
                    <a:lstStyle/>
                    <a:p>
                      <a:pPr indent="0" lvl="0" marL="0" rtl="0" algn="l">
                        <a:spcBef>
                          <a:spcPts val="0"/>
                        </a:spcBef>
                        <a:spcAft>
                          <a:spcPts val="0"/>
                        </a:spcAft>
                        <a:buNone/>
                      </a:pPr>
                      <a:r>
                        <a:rPr b="1" lang="en" sz="1250">
                          <a:solidFill>
                            <a:schemeClr val="dk1"/>
                          </a:solidFill>
                          <a:latin typeface="Lato"/>
                          <a:ea typeface="Lato"/>
                          <a:cs typeface="Lato"/>
                          <a:sym typeface="Lato"/>
                        </a:rPr>
                        <a:t>Q8: Frontal bones prominent and bossed is seen in which of the following diseases?</a:t>
                      </a:r>
                      <a:endParaRPr b="1" sz="1250">
                        <a:solidFill>
                          <a:schemeClr val="dk1"/>
                        </a:solidFill>
                        <a:latin typeface="Lato"/>
                        <a:ea typeface="Lato"/>
                        <a:cs typeface="Lato"/>
                        <a:sym typeface="Lato"/>
                      </a:endParaRPr>
                    </a:p>
                  </a:txBody>
                  <a:tcPr marT="91425" marB="91425" marR="91425" marL="91425">
                    <a:solidFill>
                      <a:srgbClr val="B7B7B7"/>
                    </a:solidFill>
                  </a:tcPr>
                </a:tc>
                <a:tc hMerge="1"/>
                <a:tc hMerge="1"/>
                <a:tc hMerge="1"/>
              </a:tr>
              <a:tr h="381000">
                <a:tc>
                  <a:txBody>
                    <a:bodyPr/>
                    <a:lstStyle/>
                    <a:p>
                      <a:pPr indent="0" lvl="0" marL="0" rtl="0" algn="l">
                        <a:spcBef>
                          <a:spcPts val="0"/>
                        </a:spcBef>
                        <a:spcAft>
                          <a:spcPts val="0"/>
                        </a:spcAft>
                        <a:buNone/>
                      </a:pPr>
                      <a:r>
                        <a:rPr lang="en" sz="1250">
                          <a:solidFill>
                            <a:schemeClr val="dk1"/>
                          </a:solidFill>
                          <a:latin typeface="Lato"/>
                          <a:ea typeface="Lato"/>
                          <a:cs typeface="Lato"/>
                          <a:sym typeface="Lato"/>
                        </a:rPr>
                        <a:t>A. Osteogenesis imperfecta </a:t>
                      </a:r>
                      <a:endParaRPr/>
                    </a:p>
                  </a:txBody>
                  <a:tcPr marT="91425" marB="91425" marR="91425" marL="91425"/>
                </a:tc>
                <a:tc>
                  <a:txBody>
                    <a:bodyPr/>
                    <a:lstStyle/>
                    <a:p>
                      <a:pPr indent="0" lvl="0" marL="0" rtl="0" algn="l">
                        <a:spcBef>
                          <a:spcPts val="0"/>
                        </a:spcBef>
                        <a:spcAft>
                          <a:spcPts val="0"/>
                        </a:spcAft>
                        <a:buNone/>
                      </a:pPr>
                      <a:r>
                        <a:rPr lang="en" sz="1250">
                          <a:solidFill>
                            <a:schemeClr val="dk1"/>
                          </a:solidFill>
                          <a:latin typeface="Lato"/>
                          <a:ea typeface="Lato"/>
                          <a:cs typeface="Lato"/>
                          <a:sym typeface="Lato"/>
                        </a:rPr>
                        <a:t> B. Acondroplasia</a:t>
                      </a:r>
                      <a:endParaRPr/>
                    </a:p>
                  </a:txBody>
                  <a:tcPr marT="91425" marB="91425" marR="91425" marL="91425"/>
                </a:tc>
                <a:tc>
                  <a:txBody>
                    <a:bodyPr/>
                    <a:lstStyle/>
                    <a:p>
                      <a:pPr indent="0" lvl="0" marL="0" rtl="0" algn="l">
                        <a:spcBef>
                          <a:spcPts val="0"/>
                        </a:spcBef>
                        <a:spcAft>
                          <a:spcPts val="0"/>
                        </a:spcAft>
                        <a:buNone/>
                      </a:pPr>
                      <a:r>
                        <a:rPr lang="en" sz="1250">
                          <a:solidFill>
                            <a:schemeClr val="dk1"/>
                          </a:solidFill>
                          <a:latin typeface="Lato"/>
                          <a:ea typeface="Lato"/>
                          <a:cs typeface="Lato"/>
                          <a:sym typeface="Lato"/>
                        </a:rPr>
                        <a:t> C. Osteopetrosis</a:t>
                      </a:r>
                      <a:endParaRPr/>
                    </a:p>
                  </a:txBody>
                  <a:tcPr marT="91425" marB="91425" marR="91425" marL="91425"/>
                </a:tc>
                <a:tc>
                  <a:txBody>
                    <a:bodyPr/>
                    <a:lstStyle/>
                    <a:p>
                      <a:pPr indent="0" lvl="0" marL="0" rtl="0" algn="l">
                        <a:spcBef>
                          <a:spcPts val="0"/>
                        </a:spcBef>
                        <a:spcAft>
                          <a:spcPts val="0"/>
                        </a:spcAft>
                        <a:buNone/>
                      </a:pPr>
                      <a:r>
                        <a:rPr lang="en" sz="1250">
                          <a:solidFill>
                            <a:schemeClr val="dk1"/>
                          </a:solidFill>
                          <a:latin typeface="Lato"/>
                          <a:ea typeface="Lato"/>
                          <a:cs typeface="Lato"/>
                          <a:sym typeface="Lato"/>
                        </a:rPr>
                        <a:t>D. Osteoporosis</a:t>
                      </a:r>
                      <a:endParaRPr/>
                    </a:p>
                  </a:txBody>
                  <a:tcPr marT="91425" marB="91425" marR="91425" marL="91425"/>
                </a:tc>
              </a:tr>
              <a:tr h="381000">
                <a:tc gridSpan="4">
                  <a:txBody>
                    <a:bodyPr/>
                    <a:lstStyle/>
                    <a:p>
                      <a:pPr indent="0" lvl="0" marL="0" rtl="0" algn="l">
                        <a:spcBef>
                          <a:spcPts val="0"/>
                        </a:spcBef>
                        <a:spcAft>
                          <a:spcPts val="0"/>
                        </a:spcAft>
                        <a:buNone/>
                      </a:pPr>
                      <a:r>
                        <a:rPr b="1" lang="en" sz="1250">
                          <a:solidFill>
                            <a:schemeClr val="dk1"/>
                          </a:solidFill>
                          <a:latin typeface="Lato"/>
                          <a:ea typeface="Lato"/>
                          <a:cs typeface="Lato"/>
                          <a:sym typeface="Lato"/>
                        </a:rPr>
                        <a:t>Q9: Hormonal influence in osteoprostic women pt leading to?</a:t>
                      </a:r>
                      <a:endParaRPr b="1" sz="1250">
                        <a:solidFill>
                          <a:schemeClr val="dk1"/>
                        </a:solidFill>
                        <a:latin typeface="Lato"/>
                        <a:ea typeface="Lato"/>
                        <a:cs typeface="Lato"/>
                        <a:sym typeface="Lato"/>
                      </a:endParaRPr>
                    </a:p>
                  </a:txBody>
                  <a:tcPr marT="91425" marB="91425" marR="91425" marL="91425">
                    <a:solidFill>
                      <a:srgbClr val="B7B7B7"/>
                    </a:solidFill>
                  </a:tcPr>
                </a:tc>
                <a:tc hMerge="1"/>
                <a:tc hMerge="1"/>
                <a:tc hMerge="1"/>
              </a:tr>
              <a:tr h="381000">
                <a:tc>
                  <a:txBody>
                    <a:bodyPr/>
                    <a:lstStyle/>
                    <a:p>
                      <a:pPr indent="0" lvl="0" marL="0" rtl="0" algn="l">
                        <a:spcBef>
                          <a:spcPts val="0"/>
                        </a:spcBef>
                        <a:spcAft>
                          <a:spcPts val="0"/>
                        </a:spcAft>
                        <a:buNone/>
                      </a:pPr>
                      <a:r>
                        <a:rPr lang="en" sz="1250">
                          <a:solidFill>
                            <a:schemeClr val="dk1"/>
                          </a:solidFill>
                          <a:latin typeface="Lato"/>
                          <a:ea typeface="Lato"/>
                          <a:cs typeface="Lato"/>
                          <a:sym typeface="Lato"/>
                        </a:rPr>
                        <a:t>A. High-turnover osteoporosis </a:t>
                      </a:r>
                      <a:endParaRPr sz="1250">
                        <a:solidFill>
                          <a:schemeClr val="dk1"/>
                        </a:solidFill>
                        <a:latin typeface="Lato"/>
                        <a:ea typeface="Lato"/>
                        <a:cs typeface="Lato"/>
                        <a:sym typeface="Lato"/>
                      </a:endParaRPr>
                    </a:p>
                  </a:txBody>
                  <a:tcPr marT="91425" marB="91425" marR="91425" marL="91425"/>
                </a:tc>
                <a:tc>
                  <a:txBody>
                    <a:bodyPr/>
                    <a:lstStyle/>
                    <a:p>
                      <a:pPr indent="0" lvl="0" marL="0" rtl="0" algn="l">
                        <a:spcBef>
                          <a:spcPts val="0"/>
                        </a:spcBef>
                        <a:spcAft>
                          <a:spcPts val="0"/>
                        </a:spcAft>
                        <a:buNone/>
                      </a:pPr>
                      <a:r>
                        <a:rPr lang="en" sz="1250">
                          <a:solidFill>
                            <a:schemeClr val="dk1"/>
                          </a:solidFill>
                          <a:latin typeface="Lato"/>
                          <a:ea typeface="Lato"/>
                          <a:cs typeface="Lato"/>
                          <a:sym typeface="Lato"/>
                        </a:rPr>
                        <a:t>B. Osteomalacia </a:t>
                      </a:r>
                      <a:endParaRPr sz="1250">
                        <a:solidFill>
                          <a:schemeClr val="dk1"/>
                        </a:solidFill>
                        <a:latin typeface="Lato"/>
                        <a:ea typeface="Lato"/>
                        <a:cs typeface="Lato"/>
                        <a:sym typeface="Lato"/>
                      </a:endParaRPr>
                    </a:p>
                  </a:txBody>
                  <a:tcPr marT="91425" marB="91425" marR="91425" marL="91425"/>
                </a:tc>
                <a:tc>
                  <a:txBody>
                    <a:bodyPr/>
                    <a:lstStyle/>
                    <a:p>
                      <a:pPr indent="0" lvl="0" marL="0" rtl="0" algn="l">
                        <a:spcBef>
                          <a:spcPts val="0"/>
                        </a:spcBef>
                        <a:spcAft>
                          <a:spcPts val="0"/>
                        </a:spcAft>
                        <a:buNone/>
                      </a:pPr>
                      <a:r>
                        <a:rPr lang="en" sz="1250">
                          <a:solidFill>
                            <a:schemeClr val="dk1"/>
                          </a:solidFill>
                          <a:latin typeface="Lato"/>
                          <a:ea typeface="Lato"/>
                          <a:cs typeface="Lato"/>
                          <a:sym typeface="Lato"/>
                        </a:rPr>
                        <a:t>C. Low turnover osteoporosis    </a:t>
                      </a:r>
                      <a:endParaRPr sz="1250">
                        <a:solidFill>
                          <a:schemeClr val="dk1"/>
                        </a:solidFill>
                        <a:latin typeface="Lato"/>
                        <a:ea typeface="Lato"/>
                        <a:cs typeface="Lato"/>
                        <a:sym typeface="Lato"/>
                      </a:endParaRPr>
                    </a:p>
                  </a:txBody>
                  <a:tcPr marT="91425" marB="91425" marR="91425" marL="91425"/>
                </a:tc>
                <a:tc>
                  <a:txBody>
                    <a:bodyPr/>
                    <a:lstStyle/>
                    <a:p>
                      <a:pPr indent="0" lvl="0" marL="0" rtl="0" algn="l">
                        <a:spcBef>
                          <a:spcPts val="0"/>
                        </a:spcBef>
                        <a:spcAft>
                          <a:spcPts val="0"/>
                        </a:spcAft>
                        <a:buNone/>
                      </a:pPr>
                      <a:r>
                        <a:rPr lang="en" sz="1250">
                          <a:solidFill>
                            <a:schemeClr val="dk1"/>
                          </a:solidFill>
                          <a:latin typeface="Lato"/>
                          <a:ea typeface="Lato"/>
                          <a:cs typeface="Lato"/>
                          <a:sym typeface="Lato"/>
                        </a:rPr>
                        <a:t> D. Death</a:t>
                      </a:r>
                      <a:endParaRPr sz="1250">
                        <a:solidFill>
                          <a:schemeClr val="dk1"/>
                        </a:solidFill>
                        <a:latin typeface="Lato"/>
                        <a:ea typeface="Lato"/>
                        <a:cs typeface="Lato"/>
                        <a:sym typeface="Lato"/>
                      </a:endParaRPr>
                    </a:p>
                    <a:p>
                      <a:pPr indent="0" lvl="0" marL="0" rtl="0" algn="l">
                        <a:spcBef>
                          <a:spcPts val="0"/>
                        </a:spcBef>
                        <a:spcAft>
                          <a:spcPts val="0"/>
                        </a:spcAft>
                        <a:buNone/>
                      </a:pPr>
                      <a:r>
                        <a:t/>
                      </a:r>
                      <a:endParaRPr sz="1250">
                        <a:solidFill>
                          <a:schemeClr val="dk1"/>
                        </a:solidFill>
                        <a:latin typeface="Lato"/>
                        <a:ea typeface="Lato"/>
                        <a:cs typeface="Lato"/>
                        <a:sym typeface="Lato"/>
                      </a:endParaRPr>
                    </a:p>
                    <a:p>
                      <a:pPr indent="0" lvl="0" marL="0" rtl="0" algn="l">
                        <a:spcBef>
                          <a:spcPts val="0"/>
                        </a:spcBef>
                        <a:spcAft>
                          <a:spcPts val="0"/>
                        </a:spcAft>
                        <a:buNone/>
                      </a:pPr>
                      <a:r>
                        <a:t/>
                      </a:r>
                      <a:endParaRPr sz="1250">
                        <a:solidFill>
                          <a:schemeClr val="dk1"/>
                        </a:solidFill>
                        <a:latin typeface="Lato"/>
                        <a:ea typeface="Lato"/>
                        <a:cs typeface="Lato"/>
                        <a:sym typeface="Lato"/>
                      </a:endParaRPr>
                    </a:p>
                  </a:txBody>
                  <a:tcPr marT="91425" marB="91425" marR="91425" marL="91425"/>
                </a:tc>
              </a:tr>
              <a:tr h="381000">
                <a:tc gridSpan="4">
                  <a:txBody>
                    <a:bodyPr/>
                    <a:lstStyle/>
                    <a:p>
                      <a:pPr indent="0" lvl="0" marL="0" rtl="0" algn="l">
                        <a:spcBef>
                          <a:spcPts val="0"/>
                        </a:spcBef>
                        <a:spcAft>
                          <a:spcPts val="0"/>
                        </a:spcAft>
                        <a:buNone/>
                      </a:pPr>
                      <a:r>
                        <a:rPr b="1" lang="en" sz="1250">
                          <a:solidFill>
                            <a:schemeClr val="dk1"/>
                          </a:solidFill>
                          <a:latin typeface="Lato"/>
                          <a:ea typeface="Lato"/>
                          <a:cs typeface="Lato"/>
                          <a:sym typeface="Lato"/>
                        </a:rPr>
                        <a:t>Q10: Postmenopausal osteoporosis result in?</a:t>
                      </a:r>
                      <a:endParaRPr b="1" sz="1250">
                        <a:solidFill>
                          <a:schemeClr val="dk1"/>
                        </a:solidFill>
                        <a:latin typeface="Lato"/>
                        <a:ea typeface="Lato"/>
                        <a:cs typeface="Lato"/>
                        <a:sym typeface="Lato"/>
                      </a:endParaRPr>
                    </a:p>
                  </a:txBody>
                  <a:tcPr marT="91425" marB="91425" marR="91425" marL="91425">
                    <a:solidFill>
                      <a:srgbClr val="B7B7B7"/>
                    </a:solidFill>
                  </a:tcPr>
                </a:tc>
                <a:tc hMerge="1"/>
                <a:tc hMerge="1"/>
                <a:tc hMerge="1"/>
              </a:tr>
              <a:tr h="381000">
                <a:tc>
                  <a:txBody>
                    <a:bodyPr/>
                    <a:lstStyle/>
                    <a:p>
                      <a:pPr indent="0" lvl="0" marL="0" rtl="0" algn="l">
                        <a:spcBef>
                          <a:spcPts val="0"/>
                        </a:spcBef>
                        <a:spcAft>
                          <a:spcPts val="0"/>
                        </a:spcAft>
                        <a:buNone/>
                      </a:pPr>
                      <a:r>
                        <a:rPr lang="en" sz="1250">
                          <a:solidFill>
                            <a:schemeClr val="dk1"/>
                          </a:solidFill>
                          <a:latin typeface="Lato"/>
                          <a:ea typeface="Lato"/>
                          <a:cs typeface="Lato"/>
                          <a:sym typeface="Lato"/>
                        </a:rPr>
                        <a:t>A Collapse of vertebral bodies </a:t>
                      </a:r>
                      <a:endParaRPr sz="1250">
                        <a:solidFill>
                          <a:schemeClr val="dk1"/>
                        </a:solidFill>
                        <a:latin typeface="Lato"/>
                        <a:ea typeface="Lato"/>
                        <a:cs typeface="Lato"/>
                        <a:sym typeface="Lato"/>
                      </a:endParaRPr>
                    </a:p>
                  </a:txBody>
                  <a:tcPr marT="91425" marB="91425" marR="91425" marL="91425"/>
                </a:tc>
                <a:tc>
                  <a:txBody>
                    <a:bodyPr/>
                    <a:lstStyle/>
                    <a:p>
                      <a:pPr indent="0" lvl="0" marL="0" rtl="0" algn="l">
                        <a:spcBef>
                          <a:spcPts val="0"/>
                        </a:spcBef>
                        <a:spcAft>
                          <a:spcPts val="0"/>
                        </a:spcAft>
                        <a:buNone/>
                      </a:pPr>
                      <a:r>
                        <a:rPr lang="en" sz="1250">
                          <a:solidFill>
                            <a:schemeClr val="dk1"/>
                          </a:solidFill>
                          <a:latin typeface="Lato"/>
                          <a:ea typeface="Lato"/>
                          <a:cs typeface="Lato"/>
                          <a:sym typeface="Lato"/>
                        </a:rPr>
                        <a:t>B. Weight-bearing bones </a:t>
                      </a:r>
                      <a:endParaRPr sz="1250">
                        <a:solidFill>
                          <a:schemeClr val="dk1"/>
                        </a:solidFill>
                        <a:latin typeface="Lato"/>
                        <a:ea typeface="Lato"/>
                        <a:cs typeface="Lato"/>
                        <a:sym typeface="Lato"/>
                      </a:endParaRPr>
                    </a:p>
                  </a:txBody>
                  <a:tcPr marT="91425" marB="91425" marR="91425" marL="91425"/>
                </a:tc>
                <a:tc>
                  <a:txBody>
                    <a:bodyPr/>
                    <a:lstStyle/>
                    <a:p>
                      <a:pPr indent="0" lvl="0" marL="0" rtl="0" algn="l">
                        <a:spcBef>
                          <a:spcPts val="0"/>
                        </a:spcBef>
                        <a:spcAft>
                          <a:spcPts val="0"/>
                        </a:spcAft>
                        <a:buNone/>
                      </a:pPr>
                      <a:r>
                        <a:rPr lang="en" sz="1250">
                          <a:solidFill>
                            <a:schemeClr val="dk1"/>
                          </a:solidFill>
                          <a:latin typeface="Lato"/>
                          <a:ea typeface="Lato"/>
                          <a:cs typeface="Lato"/>
                          <a:sym typeface="Lato"/>
                        </a:rPr>
                        <a:t>C. Hypercalcemia </a:t>
                      </a:r>
                      <a:endParaRPr sz="1250">
                        <a:solidFill>
                          <a:schemeClr val="dk1"/>
                        </a:solidFill>
                        <a:latin typeface="Lato"/>
                        <a:ea typeface="Lato"/>
                        <a:cs typeface="Lato"/>
                        <a:sym typeface="Lato"/>
                      </a:endParaRPr>
                    </a:p>
                  </a:txBody>
                  <a:tcPr marT="91425" marB="91425" marR="91425" marL="91425"/>
                </a:tc>
                <a:tc>
                  <a:txBody>
                    <a:bodyPr/>
                    <a:lstStyle/>
                    <a:p>
                      <a:pPr indent="0" lvl="0" marL="0" rtl="0" algn="l">
                        <a:spcBef>
                          <a:spcPts val="0"/>
                        </a:spcBef>
                        <a:spcAft>
                          <a:spcPts val="0"/>
                        </a:spcAft>
                        <a:buNone/>
                      </a:pPr>
                      <a:r>
                        <a:rPr lang="en" sz="1250">
                          <a:solidFill>
                            <a:schemeClr val="dk1"/>
                          </a:solidFill>
                          <a:latin typeface="Lato"/>
                          <a:ea typeface="Lato"/>
                          <a:cs typeface="Lato"/>
                          <a:sym typeface="Lato"/>
                        </a:rPr>
                        <a:t>D.  Increase bone density</a:t>
                      </a:r>
                      <a:endParaRPr sz="1250">
                        <a:solidFill>
                          <a:schemeClr val="dk1"/>
                        </a:solidFill>
                        <a:latin typeface="Lato"/>
                        <a:ea typeface="Lato"/>
                        <a:cs typeface="Lato"/>
                        <a:sym typeface="Lato"/>
                      </a:endParaRPr>
                    </a:p>
                    <a:p>
                      <a:pPr indent="0" lvl="0" marL="0" rtl="0" algn="l">
                        <a:spcBef>
                          <a:spcPts val="0"/>
                        </a:spcBef>
                        <a:spcAft>
                          <a:spcPts val="0"/>
                        </a:spcAft>
                        <a:buNone/>
                      </a:pPr>
                      <a:r>
                        <a:rPr lang="en" sz="1250">
                          <a:solidFill>
                            <a:schemeClr val="dk1"/>
                          </a:solidFill>
                          <a:latin typeface="Lato"/>
                          <a:ea typeface="Lato"/>
                          <a:cs typeface="Lato"/>
                          <a:sym typeface="Lato"/>
                        </a:rPr>
                        <a:t> </a:t>
                      </a:r>
                      <a:endParaRPr sz="1250">
                        <a:solidFill>
                          <a:schemeClr val="dk1"/>
                        </a:solidFill>
                        <a:latin typeface="Lato"/>
                        <a:ea typeface="Lato"/>
                        <a:cs typeface="Lato"/>
                        <a:sym typeface="Lato"/>
                      </a:endParaRPr>
                    </a:p>
                  </a:txBody>
                  <a:tcPr marT="91425" marB="91425" marR="91425" marL="91425"/>
                </a:tc>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6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Team members</a:t>
            </a:r>
            <a:endParaRPr/>
          </a:p>
        </p:txBody>
      </p:sp>
      <p:sp>
        <p:nvSpPr>
          <p:cNvPr id="602" name="Google Shape;602;p64"/>
          <p:cNvSpPr txBox="1"/>
          <p:nvPr>
            <p:ph idx="2" type="title"/>
          </p:nvPr>
        </p:nvSpPr>
        <p:spPr>
          <a:xfrm>
            <a:off x="6272170" y="1375368"/>
            <a:ext cx="2305500" cy="420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9900"/>
                </a:solidFill>
              </a:rPr>
              <a:t>Khalid Alrasheed</a:t>
            </a:r>
            <a:endParaRPr>
              <a:solidFill>
                <a:srgbClr val="FF9900"/>
              </a:solidFill>
            </a:endParaRPr>
          </a:p>
        </p:txBody>
      </p:sp>
      <p:sp>
        <p:nvSpPr>
          <p:cNvPr id="603" name="Google Shape;603;p64"/>
          <p:cNvSpPr txBox="1"/>
          <p:nvPr>
            <p:ph idx="3" type="title"/>
          </p:nvPr>
        </p:nvSpPr>
        <p:spPr>
          <a:xfrm>
            <a:off x="6327483" y="2465375"/>
            <a:ext cx="2305500" cy="420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en"/>
              <a:t>Abdullah Ali</a:t>
            </a:r>
            <a:endParaRPr b="0"/>
          </a:p>
        </p:txBody>
      </p:sp>
      <p:sp>
        <p:nvSpPr>
          <p:cNvPr id="604" name="Google Shape;604;p64"/>
          <p:cNvSpPr txBox="1"/>
          <p:nvPr>
            <p:ph idx="5" type="title"/>
          </p:nvPr>
        </p:nvSpPr>
        <p:spPr>
          <a:xfrm>
            <a:off x="6327475" y="2920528"/>
            <a:ext cx="2305500" cy="420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en"/>
              <a:t>Omar Alkadhi</a:t>
            </a:r>
            <a:endParaRPr b="0"/>
          </a:p>
        </p:txBody>
      </p:sp>
      <p:sp>
        <p:nvSpPr>
          <p:cNvPr id="605" name="Google Shape;605;p64"/>
          <p:cNvSpPr txBox="1"/>
          <p:nvPr>
            <p:ph idx="7" type="title"/>
          </p:nvPr>
        </p:nvSpPr>
        <p:spPr>
          <a:xfrm>
            <a:off x="6272163" y="1920375"/>
            <a:ext cx="2305500" cy="420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9900"/>
                </a:solidFill>
              </a:rPr>
              <a:t>Nawaf Alrefaei </a:t>
            </a:r>
            <a:endParaRPr>
              <a:solidFill>
                <a:srgbClr val="FF9900"/>
              </a:solidFill>
            </a:endParaRPr>
          </a:p>
        </p:txBody>
      </p:sp>
      <p:sp>
        <p:nvSpPr>
          <p:cNvPr id="606" name="Google Shape;606;p64"/>
          <p:cNvSpPr txBox="1"/>
          <p:nvPr>
            <p:ph idx="9" type="title"/>
          </p:nvPr>
        </p:nvSpPr>
        <p:spPr>
          <a:xfrm>
            <a:off x="6327474" y="3555364"/>
            <a:ext cx="2305500" cy="420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en"/>
              <a:t>Malik Halees</a:t>
            </a:r>
            <a:endParaRPr b="0"/>
          </a:p>
        </p:txBody>
      </p:sp>
      <p:sp>
        <p:nvSpPr>
          <p:cNvPr id="607" name="Google Shape;607;p64"/>
          <p:cNvSpPr txBox="1"/>
          <p:nvPr>
            <p:ph idx="14" type="title"/>
          </p:nvPr>
        </p:nvSpPr>
        <p:spPr>
          <a:xfrm>
            <a:off x="3591824" y="4150884"/>
            <a:ext cx="2305500" cy="420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en"/>
              <a:t>Team Leader:</a:t>
            </a:r>
            <a:endParaRPr b="0"/>
          </a:p>
          <a:p>
            <a:pPr indent="0" lvl="0" marL="0" rtl="0" algn="ctr">
              <a:spcBef>
                <a:spcPts val="0"/>
              </a:spcBef>
              <a:spcAft>
                <a:spcPts val="0"/>
              </a:spcAft>
              <a:buNone/>
            </a:pPr>
            <a:r>
              <a:rPr b="0" lang="en"/>
              <a:t>Hassan Alabdullatif &amp; </a:t>
            </a:r>
            <a:r>
              <a:rPr b="0" lang="en"/>
              <a:t>Hissa Alshiqari</a:t>
            </a:r>
            <a:endParaRPr b="0"/>
          </a:p>
        </p:txBody>
      </p:sp>
      <p:sp>
        <p:nvSpPr>
          <p:cNvPr id="608" name="Google Shape;608;p64"/>
          <p:cNvSpPr txBox="1"/>
          <p:nvPr/>
        </p:nvSpPr>
        <p:spPr>
          <a:xfrm>
            <a:off x="720011" y="1375367"/>
            <a:ext cx="4512000" cy="378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Fjalla One"/>
                <a:ea typeface="Fjalla One"/>
                <a:cs typeface="Fjalla One"/>
                <a:sym typeface="Fjalla One"/>
              </a:rPr>
              <a:t>Norah Alrashoud            Tharaa Alhowaish</a:t>
            </a:r>
            <a:endParaRPr sz="2000">
              <a:latin typeface="Fjalla One"/>
              <a:ea typeface="Fjalla One"/>
              <a:cs typeface="Fjalla One"/>
              <a:sym typeface="Fjalla One"/>
            </a:endParaRPr>
          </a:p>
          <a:p>
            <a:pPr indent="0" lvl="0" marL="0" rtl="0" algn="l">
              <a:spcBef>
                <a:spcPts val="0"/>
              </a:spcBef>
              <a:spcAft>
                <a:spcPts val="0"/>
              </a:spcAft>
              <a:buNone/>
            </a:pPr>
            <a:r>
              <a:t/>
            </a:r>
            <a:endParaRPr sz="2000">
              <a:latin typeface="Fjalla One"/>
              <a:ea typeface="Fjalla One"/>
              <a:cs typeface="Fjalla One"/>
              <a:sym typeface="Fjalla One"/>
            </a:endParaRPr>
          </a:p>
          <a:p>
            <a:pPr indent="0" lvl="0" marL="0" rtl="0" algn="l">
              <a:spcBef>
                <a:spcPts val="0"/>
              </a:spcBef>
              <a:spcAft>
                <a:spcPts val="0"/>
              </a:spcAft>
              <a:buNone/>
            </a:pPr>
            <a:r>
              <a:rPr lang="en" sz="2000">
                <a:latin typeface="Fjalla One"/>
                <a:ea typeface="Fjalla One"/>
                <a:cs typeface="Fjalla One"/>
                <a:sym typeface="Fjalla One"/>
              </a:rPr>
              <a:t>Waad abunakha             Haifa Alamri</a:t>
            </a:r>
            <a:endParaRPr sz="2000">
              <a:latin typeface="Fjalla One"/>
              <a:ea typeface="Fjalla One"/>
              <a:cs typeface="Fjalla One"/>
              <a:sym typeface="Fjalla One"/>
            </a:endParaRPr>
          </a:p>
          <a:p>
            <a:pPr indent="0" lvl="0" marL="0" rtl="0" algn="ctr">
              <a:spcBef>
                <a:spcPts val="0"/>
              </a:spcBef>
              <a:spcAft>
                <a:spcPts val="0"/>
              </a:spcAft>
              <a:buNone/>
            </a:pPr>
            <a:r>
              <a:rPr lang="en" sz="2000">
                <a:latin typeface="Fjalla One"/>
                <a:ea typeface="Fjalla One"/>
                <a:cs typeface="Fjalla One"/>
                <a:sym typeface="Fjalla One"/>
              </a:rPr>
              <a:t> </a:t>
            </a:r>
            <a:endParaRPr sz="2000">
              <a:latin typeface="Fjalla One"/>
              <a:ea typeface="Fjalla One"/>
              <a:cs typeface="Fjalla One"/>
              <a:sym typeface="Fjalla One"/>
            </a:endParaRPr>
          </a:p>
          <a:p>
            <a:pPr indent="0" lvl="0" marL="0" rtl="0" algn="l">
              <a:spcBef>
                <a:spcPts val="0"/>
              </a:spcBef>
              <a:spcAft>
                <a:spcPts val="0"/>
              </a:spcAft>
              <a:buNone/>
            </a:pPr>
            <a:r>
              <a:rPr lang="en" sz="2000">
                <a:latin typeface="Fjalla One"/>
                <a:ea typeface="Fjalla One"/>
                <a:cs typeface="Fjalla One"/>
                <a:sym typeface="Fjalla One"/>
              </a:rPr>
              <a:t>Ajwan Aljohani              Dena Alsuhaibani</a:t>
            </a:r>
            <a:endParaRPr sz="2000">
              <a:latin typeface="Fjalla One"/>
              <a:ea typeface="Fjalla One"/>
              <a:cs typeface="Fjalla One"/>
              <a:sym typeface="Fjalla One"/>
            </a:endParaRPr>
          </a:p>
          <a:p>
            <a:pPr indent="0" lvl="0" marL="0" rtl="0" algn="l">
              <a:spcBef>
                <a:spcPts val="0"/>
              </a:spcBef>
              <a:spcAft>
                <a:spcPts val="0"/>
              </a:spcAft>
              <a:buNone/>
            </a:pPr>
            <a:r>
              <a:t/>
            </a:r>
            <a:endParaRPr sz="2000">
              <a:latin typeface="Fjalla One"/>
              <a:ea typeface="Fjalla One"/>
              <a:cs typeface="Fjalla One"/>
              <a:sym typeface="Fjalla One"/>
            </a:endParaRPr>
          </a:p>
          <a:p>
            <a:pPr indent="0" lvl="0" marL="0" rtl="0" algn="l">
              <a:spcBef>
                <a:spcPts val="0"/>
              </a:spcBef>
              <a:spcAft>
                <a:spcPts val="0"/>
              </a:spcAft>
              <a:buNone/>
            </a:pPr>
            <a:r>
              <a:rPr lang="en" sz="2000">
                <a:latin typeface="Fjalla One"/>
                <a:ea typeface="Fjalla One"/>
                <a:cs typeface="Fjalla One"/>
                <a:sym typeface="Fjalla One"/>
              </a:rPr>
              <a:t>Mashael Alasmri</a:t>
            </a:r>
            <a:endParaRPr sz="2000">
              <a:latin typeface="Fjalla One"/>
              <a:ea typeface="Fjalla One"/>
              <a:cs typeface="Fjalla One"/>
              <a:sym typeface="Fjalla One"/>
            </a:endParaRPr>
          </a:p>
          <a:p>
            <a:pPr indent="0" lvl="0" marL="0" rtl="0" algn="ctr">
              <a:spcBef>
                <a:spcPts val="0"/>
              </a:spcBef>
              <a:spcAft>
                <a:spcPts val="0"/>
              </a:spcAft>
              <a:buNone/>
            </a:pPr>
            <a:r>
              <a:t/>
            </a:r>
            <a:endParaRPr sz="2000">
              <a:latin typeface="Fjalla One"/>
              <a:ea typeface="Fjalla One"/>
              <a:cs typeface="Fjalla One"/>
              <a:sym typeface="Fjalla One"/>
            </a:endParaRPr>
          </a:p>
          <a:p>
            <a:pPr indent="0" lvl="0" marL="0" rtl="0" algn="ctr">
              <a:spcBef>
                <a:spcPts val="0"/>
              </a:spcBef>
              <a:spcAft>
                <a:spcPts val="0"/>
              </a:spcAft>
              <a:buNone/>
            </a:pPr>
            <a:r>
              <a:t/>
            </a:r>
            <a:endParaRPr sz="2000">
              <a:latin typeface="Fjalla One"/>
              <a:ea typeface="Fjalla One"/>
              <a:cs typeface="Fjalla One"/>
              <a:sym typeface="Fjalla One"/>
            </a:endParaRPr>
          </a:p>
          <a:p>
            <a:pPr indent="0" lvl="0" marL="0" rtl="0" algn="ctr">
              <a:spcBef>
                <a:spcPts val="0"/>
              </a:spcBef>
              <a:spcAft>
                <a:spcPts val="0"/>
              </a:spcAft>
              <a:buNone/>
            </a:pPr>
            <a:r>
              <a:t/>
            </a:r>
            <a:endParaRPr sz="2000">
              <a:latin typeface="Fjalla One"/>
              <a:ea typeface="Fjalla One"/>
              <a:cs typeface="Fjalla One"/>
              <a:sym typeface="Fjalla One"/>
            </a:endParaRPr>
          </a:p>
          <a:p>
            <a:pPr indent="0" lvl="0" marL="0" rtl="0" algn="ctr">
              <a:spcBef>
                <a:spcPts val="0"/>
              </a:spcBef>
              <a:spcAft>
                <a:spcPts val="0"/>
              </a:spcAft>
              <a:buNone/>
            </a:pPr>
            <a:r>
              <a:t/>
            </a:r>
            <a:endParaRPr sz="2000">
              <a:latin typeface="Fjalla One"/>
              <a:ea typeface="Fjalla One"/>
              <a:cs typeface="Fjalla One"/>
              <a:sym typeface="Fjalla One"/>
            </a:endParaRPr>
          </a:p>
          <a:p>
            <a:pPr indent="0" lvl="0" marL="0" rtl="0" algn="l">
              <a:spcBef>
                <a:spcPts val="0"/>
              </a:spcBef>
              <a:spcAft>
                <a:spcPts val="0"/>
              </a:spcAft>
              <a:buNone/>
            </a:pPr>
            <a:r>
              <a:t/>
            </a:r>
            <a:endParaRPr>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0"/>
          <p:cNvSpPr txBox="1"/>
          <p:nvPr>
            <p:ph type="title"/>
          </p:nvPr>
        </p:nvSpPr>
        <p:spPr>
          <a:xfrm>
            <a:off x="578250" y="1019560"/>
            <a:ext cx="7987500" cy="54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 sz="2200"/>
              <a:t>Introduction </a:t>
            </a:r>
            <a:endParaRPr b="0" sz="2200"/>
          </a:p>
          <a:p>
            <a:pPr indent="0" lvl="0" marL="0" rtl="0" algn="l">
              <a:spcBef>
                <a:spcPts val="0"/>
              </a:spcBef>
              <a:spcAft>
                <a:spcPts val="0"/>
              </a:spcAft>
              <a:buNone/>
            </a:pPr>
            <a:r>
              <a:t/>
            </a:r>
            <a:endParaRPr b="0" sz="2200"/>
          </a:p>
        </p:txBody>
      </p:sp>
      <p:sp>
        <p:nvSpPr>
          <p:cNvPr id="236" name="Google Shape;236;p30"/>
          <p:cNvSpPr txBox="1"/>
          <p:nvPr>
            <p:ph idx="1" type="body"/>
          </p:nvPr>
        </p:nvSpPr>
        <p:spPr>
          <a:xfrm>
            <a:off x="412525" y="1628350"/>
            <a:ext cx="7671000" cy="2684400"/>
          </a:xfrm>
          <a:prstGeom prst="rect">
            <a:avLst/>
          </a:prstGeom>
        </p:spPr>
        <p:txBody>
          <a:bodyPr anchorCtr="0" anchor="ctr" bIns="91425" lIns="91425" spcFirstLastPara="1" rIns="91425" wrap="square" tIns="91425">
            <a:noAutofit/>
          </a:bodyPr>
          <a:lstStyle/>
          <a:p>
            <a:pPr indent="-317500" lvl="0" marL="457200" rtl="0" algn="l">
              <a:lnSpc>
                <a:spcPct val="115000"/>
              </a:lnSpc>
              <a:spcBef>
                <a:spcPts val="0"/>
              </a:spcBef>
              <a:spcAft>
                <a:spcPts val="0"/>
              </a:spcAft>
              <a:buClr>
                <a:srgbClr val="3D85C6"/>
              </a:buClr>
              <a:buSzPts val="1400"/>
              <a:buChar char="●"/>
            </a:pPr>
            <a:r>
              <a:rPr lang="en" sz="1400">
                <a:solidFill>
                  <a:srgbClr val="3D85C6"/>
                </a:solidFill>
              </a:rPr>
              <a:t>Frequently from the result of inherited mutations and first become manifest during the earliest stages of bone formation (childhood).</a:t>
            </a:r>
            <a:endParaRPr sz="1400">
              <a:solidFill>
                <a:srgbClr val="3D85C6"/>
              </a:solidFill>
            </a:endParaRPr>
          </a:p>
          <a:p>
            <a:pPr indent="0" lvl="0" marL="457200" rtl="0" algn="l">
              <a:lnSpc>
                <a:spcPct val="115000"/>
              </a:lnSpc>
              <a:spcBef>
                <a:spcPts val="0"/>
              </a:spcBef>
              <a:spcAft>
                <a:spcPts val="0"/>
              </a:spcAft>
              <a:buNone/>
            </a:pPr>
            <a:r>
              <a:t/>
            </a:r>
            <a:endParaRPr sz="1400">
              <a:solidFill>
                <a:srgbClr val="3D85C6"/>
              </a:solidFill>
            </a:endParaRPr>
          </a:p>
          <a:p>
            <a:pPr indent="-317500" lvl="0" marL="457200" rtl="0" algn="l">
              <a:lnSpc>
                <a:spcPct val="115000"/>
              </a:lnSpc>
              <a:spcBef>
                <a:spcPts val="0"/>
              </a:spcBef>
              <a:spcAft>
                <a:spcPts val="0"/>
              </a:spcAft>
              <a:buClr>
                <a:srgbClr val="3D85C6"/>
              </a:buClr>
              <a:buSzPts val="1400"/>
              <a:buChar char="●"/>
            </a:pPr>
            <a:r>
              <a:rPr lang="en" sz="1400">
                <a:solidFill>
                  <a:srgbClr val="3D85C6"/>
                </a:solidFill>
              </a:rPr>
              <a:t>The spectrum of disorders of bone development is broad and the classification system is not standardized.</a:t>
            </a:r>
            <a:endParaRPr sz="1400">
              <a:solidFill>
                <a:srgbClr val="3D85C6"/>
              </a:solidFill>
            </a:endParaRPr>
          </a:p>
          <a:p>
            <a:pPr indent="0" lvl="0" marL="457200" rtl="0" algn="l">
              <a:lnSpc>
                <a:spcPct val="115000"/>
              </a:lnSpc>
              <a:spcBef>
                <a:spcPts val="0"/>
              </a:spcBef>
              <a:spcAft>
                <a:spcPts val="0"/>
              </a:spcAft>
              <a:buNone/>
            </a:pPr>
            <a:r>
              <a:t/>
            </a:r>
            <a:endParaRPr sz="1400">
              <a:solidFill>
                <a:srgbClr val="3D85C6"/>
              </a:solidFill>
            </a:endParaRPr>
          </a:p>
          <a:p>
            <a:pPr indent="-317500" lvl="0" marL="457200" rtl="0" algn="l">
              <a:lnSpc>
                <a:spcPct val="115000"/>
              </a:lnSpc>
              <a:spcBef>
                <a:spcPts val="0"/>
              </a:spcBef>
              <a:spcAft>
                <a:spcPts val="0"/>
              </a:spcAft>
              <a:buClr>
                <a:srgbClr val="3D85C6"/>
              </a:buClr>
              <a:buSzPts val="1400"/>
              <a:buChar char="●"/>
            </a:pPr>
            <a:r>
              <a:rPr lang="en" sz="1400">
                <a:solidFill>
                  <a:srgbClr val="3D85C6"/>
                </a:solidFill>
              </a:rPr>
              <a:t>More than 350 skeletal </a:t>
            </a:r>
            <a:r>
              <a:rPr lang="en" sz="1400">
                <a:solidFill>
                  <a:srgbClr val="3D85C6"/>
                </a:solidFill>
              </a:rPr>
              <a:t>dysostosis</a:t>
            </a:r>
            <a:r>
              <a:rPr lang="en" sz="1400">
                <a:solidFill>
                  <a:srgbClr val="3D85C6"/>
                </a:solidFill>
              </a:rPr>
              <a:t> and dysplasias, most extremely rare, have been recognized.</a:t>
            </a:r>
            <a:endParaRPr sz="1400">
              <a:solidFill>
                <a:srgbClr val="3D85C6"/>
              </a:solidFill>
            </a:endParaRPr>
          </a:p>
          <a:p>
            <a:pPr indent="0" lvl="0" marL="457200" rtl="0" algn="l">
              <a:lnSpc>
                <a:spcPct val="115000"/>
              </a:lnSpc>
              <a:spcBef>
                <a:spcPts val="0"/>
              </a:spcBef>
              <a:spcAft>
                <a:spcPts val="0"/>
              </a:spcAft>
              <a:buNone/>
            </a:pPr>
            <a:r>
              <a:t/>
            </a:r>
            <a:endParaRPr sz="1400">
              <a:solidFill>
                <a:srgbClr val="3D85C6"/>
              </a:solidFill>
            </a:endParaRPr>
          </a:p>
          <a:p>
            <a:pPr indent="-317500" lvl="0" marL="457200" rtl="0" algn="l">
              <a:lnSpc>
                <a:spcPct val="115000"/>
              </a:lnSpc>
              <a:spcBef>
                <a:spcPts val="0"/>
              </a:spcBef>
              <a:spcAft>
                <a:spcPts val="0"/>
              </a:spcAft>
              <a:buClr>
                <a:srgbClr val="3D85C6"/>
              </a:buClr>
              <a:buSzPts val="1400"/>
              <a:buChar char="●"/>
            </a:pPr>
            <a:r>
              <a:rPr lang="en" sz="1400">
                <a:solidFill>
                  <a:srgbClr val="3D85C6"/>
                </a:solidFill>
              </a:rPr>
              <a:t>The classification has evolved from purely clinical and radiographic descriptions.</a:t>
            </a:r>
            <a:endParaRPr sz="1400">
              <a:solidFill>
                <a:srgbClr val="3D85C6"/>
              </a:solidFill>
            </a:endParaRPr>
          </a:p>
          <a:p>
            <a:pPr indent="0" lvl="0" marL="0" rtl="0" algn="l">
              <a:lnSpc>
                <a:spcPct val="115000"/>
              </a:lnSpc>
              <a:spcBef>
                <a:spcPts val="0"/>
              </a:spcBef>
              <a:spcAft>
                <a:spcPts val="0"/>
              </a:spcAft>
              <a:buNone/>
            </a:pPr>
            <a:r>
              <a:t/>
            </a:r>
            <a:endParaRPr sz="1400"/>
          </a:p>
        </p:txBody>
      </p:sp>
      <p:sp>
        <p:nvSpPr>
          <p:cNvPr id="237" name="Google Shape;237;p30"/>
          <p:cNvSpPr txBox="1"/>
          <p:nvPr/>
        </p:nvSpPr>
        <p:spPr>
          <a:xfrm>
            <a:off x="632460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A86E8"/>
                </a:solidFill>
                <a:latin typeface="Lato"/>
                <a:ea typeface="Lato"/>
                <a:cs typeface="Lato"/>
                <a:sym typeface="Lato"/>
              </a:rPr>
              <a:t>Boys slides only</a:t>
            </a:r>
            <a:endParaRPr/>
          </a:p>
        </p:txBody>
      </p:sp>
      <p:sp>
        <p:nvSpPr>
          <p:cNvPr id="238" name="Google Shape;238;p30"/>
          <p:cNvSpPr txBox="1"/>
          <p:nvPr/>
        </p:nvSpPr>
        <p:spPr>
          <a:xfrm>
            <a:off x="-120825" y="326700"/>
            <a:ext cx="83214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solidFill>
                  <a:schemeClr val="accent1"/>
                </a:solidFill>
                <a:latin typeface="Fjalla One"/>
                <a:ea typeface="Fjalla One"/>
                <a:cs typeface="Fjalla One"/>
                <a:sym typeface="Fjalla One"/>
              </a:rPr>
              <a:t> 1 - </a:t>
            </a:r>
            <a:r>
              <a:rPr b="1" lang="en" sz="2200">
                <a:solidFill>
                  <a:schemeClr val="accent1"/>
                </a:solidFill>
                <a:latin typeface="Fjalla One"/>
                <a:ea typeface="Fjalla One"/>
                <a:cs typeface="Fjalla One"/>
                <a:sym typeface="Fjalla One"/>
              </a:rPr>
              <a:t>Congenital/developmental disorder or diseases  of bone and cartilage</a:t>
            </a:r>
            <a:endParaRPr b="1" sz="2200">
              <a:solidFill>
                <a:schemeClr val="accent1"/>
              </a:solidFill>
              <a:latin typeface="Fjalla One"/>
              <a:ea typeface="Fjalla One"/>
              <a:cs typeface="Fjalla One"/>
              <a:sym typeface="Fjalla One"/>
            </a:endParaRPr>
          </a:p>
          <a:p>
            <a:pPr indent="0" lvl="0" marL="0" rtl="0" algn="l">
              <a:spcBef>
                <a:spcPts val="0"/>
              </a:spcBef>
              <a:spcAft>
                <a:spcPts val="0"/>
              </a:spcAft>
              <a:buNone/>
            </a:pPr>
            <a:r>
              <a:t/>
            </a:r>
            <a:endParaRPr sz="2200">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1"/>
          <p:cNvSpPr txBox="1"/>
          <p:nvPr>
            <p:ph type="title"/>
          </p:nvPr>
        </p:nvSpPr>
        <p:spPr>
          <a:xfrm>
            <a:off x="372275" y="854925"/>
            <a:ext cx="7550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 sz="2500"/>
              <a:t>Causes </a:t>
            </a:r>
            <a:endParaRPr b="0" sz="2500"/>
          </a:p>
          <a:p>
            <a:pPr indent="0" lvl="0" marL="0" rtl="0" algn="l">
              <a:spcBef>
                <a:spcPts val="0"/>
              </a:spcBef>
              <a:spcAft>
                <a:spcPts val="0"/>
              </a:spcAft>
              <a:buNone/>
            </a:pPr>
            <a:r>
              <a:t/>
            </a:r>
            <a:endParaRPr b="0" sz="2500"/>
          </a:p>
        </p:txBody>
      </p:sp>
      <p:sp>
        <p:nvSpPr>
          <p:cNvPr id="244" name="Google Shape;244;p31"/>
          <p:cNvSpPr txBox="1"/>
          <p:nvPr>
            <p:ph idx="1" type="body"/>
          </p:nvPr>
        </p:nvSpPr>
        <p:spPr>
          <a:xfrm>
            <a:off x="303600" y="1501756"/>
            <a:ext cx="8536800" cy="40662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400">
                <a:solidFill>
                  <a:srgbClr val="000000"/>
                </a:solidFill>
              </a:rPr>
              <a:t>Can result from:</a:t>
            </a:r>
            <a:endParaRPr sz="1400">
              <a:solidFill>
                <a:srgbClr val="000000"/>
              </a:solidFill>
            </a:endParaRPr>
          </a:p>
          <a:p>
            <a:pPr indent="-317500" lvl="0" marL="457200" rtl="0" algn="l">
              <a:lnSpc>
                <a:spcPct val="115000"/>
              </a:lnSpc>
              <a:spcBef>
                <a:spcPts val="0"/>
              </a:spcBef>
              <a:spcAft>
                <a:spcPts val="0"/>
              </a:spcAft>
              <a:buSzPts val="1400"/>
              <a:buAutoNum type="arabicPeriod"/>
            </a:pPr>
            <a:r>
              <a:rPr b="1" lang="en" sz="1400">
                <a:solidFill>
                  <a:srgbClr val="000000"/>
                </a:solidFill>
              </a:rPr>
              <a:t>Localized abnormalities  in the migration and condensation of mesenchyme (</a:t>
            </a:r>
            <a:r>
              <a:rPr b="1" lang="en" sz="1400">
                <a:solidFill>
                  <a:srgbClr val="FF0000"/>
                </a:solidFill>
              </a:rPr>
              <a:t>dysostosis</a:t>
            </a:r>
            <a:r>
              <a:rPr b="1" lang="en" sz="1400">
                <a:solidFill>
                  <a:srgbClr val="000000"/>
                </a:solidFill>
              </a:rPr>
              <a:t>) </a:t>
            </a:r>
            <a:endParaRPr b="1" sz="1400">
              <a:solidFill>
                <a:srgbClr val="000000"/>
              </a:solidFill>
            </a:endParaRPr>
          </a:p>
          <a:p>
            <a:pPr indent="0" lvl="0" marL="0" rtl="0" algn="l">
              <a:lnSpc>
                <a:spcPct val="115000"/>
              </a:lnSpc>
              <a:spcBef>
                <a:spcPts val="0"/>
              </a:spcBef>
              <a:spcAft>
                <a:spcPts val="0"/>
              </a:spcAft>
              <a:buNone/>
            </a:pPr>
            <a:r>
              <a:rPr lang="en" sz="1400">
                <a:solidFill>
                  <a:srgbClr val="000000"/>
                </a:solidFill>
              </a:rPr>
              <a:t>-Result from defects in transcription factors(Especially those encoded by the homeobox genes, cytokines)</a:t>
            </a:r>
            <a:endParaRPr sz="1400">
              <a:solidFill>
                <a:srgbClr val="000000"/>
              </a:solidFill>
            </a:endParaRPr>
          </a:p>
          <a:p>
            <a:pPr indent="0" lvl="0" marL="0" rtl="0" algn="l">
              <a:lnSpc>
                <a:spcPct val="115000"/>
              </a:lnSpc>
              <a:spcBef>
                <a:spcPts val="0"/>
              </a:spcBef>
              <a:spcAft>
                <a:spcPts val="0"/>
              </a:spcAft>
              <a:buNone/>
            </a:pPr>
            <a:r>
              <a:rPr lang="en" sz="1400" u="sng">
                <a:solidFill>
                  <a:srgbClr val="FF0000"/>
                </a:solidFill>
              </a:rPr>
              <a:t>-Most common forms:</a:t>
            </a:r>
            <a:endParaRPr sz="1400" u="sng">
              <a:solidFill>
                <a:srgbClr val="FF0000"/>
              </a:solidFill>
            </a:endParaRPr>
          </a:p>
          <a:p>
            <a:pPr indent="-317500" lvl="0" marL="457200" rtl="0" algn="l">
              <a:lnSpc>
                <a:spcPct val="115000"/>
              </a:lnSpc>
              <a:spcBef>
                <a:spcPts val="0"/>
              </a:spcBef>
              <a:spcAft>
                <a:spcPts val="0"/>
              </a:spcAft>
              <a:buClr>
                <a:srgbClr val="000000"/>
              </a:buClr>
              <a:buSzPts val="1400"/>
              <a:buChar char="●"/>
            </a:pPr>
            <a:r>
              <a:rPr lang="en" sz="1400">
                <a:solidFill>
                  <a:srgbClr val="000000"/>
                </a:solidFill>
              </a:rPr>
              <a:t> </a:t>
            </a:r>
            <a:r>
              <a:rPr lang="en" sz="1400" u="sng">
                <a:solidFill>
                  <a:srgbClr val="000000"/>
                </a:solidFill>
              </a:rPr>
              <a:t>Aplasia</a:t>
            </a:r>
            <a:r>
              <a:rPr lang="en" sz="1400">
                <a:solidFill>
                  <a:srgbClr val="000000"/>
                </a:solidFill>
              </a:rPr>
              <a:t>: complete absence of a bone or a digit</a:t>
            </a:r>
            <a:endParaRPr sz="1400">
              <a:solidFill>
                <a:srgbClr val="000000"/>
              </a:solidFill>
            </a:endParaRPr>
          </a:p>
          <a:p>
            <a:pPr indent="-317500" lvl="0" marL="457200" rtl="0" algn="l">
              <a:lnSpc>
                <a:spcPct val="115000"/>
              </a:lnSpc>
              <a:spcBef>
                <a:spcPts val="0"/>
              </a:spcBef>
              <a:spcAft>
                <a:spcPts val="0"/>
              </a:spcAft>
              <a:buClr>
                <a:srgbClr val="000000"/>
              </a:buClr>
              <a:buSzPts val="1400"/>
              <a:buChar char="●"/>
            </a:pPr>
            <a:r>
              <a:rPr lang="en" sz="1400" u="sng">
                <a:solidFill>
                  <a:srgbClr val="000000"/>
                </a:solidFill>
              </a:rPr>
              <a:t>Supernumerary digit:</a:t>
            </a:r>
            <a:r>
              <a:rPr lang="en" sz="1400">
                <a:solidFill>
                  <a:srgbClr val="000000"/>
                </a:solidFill>
              </a:rPr>
              <a:t> extra bones or digits</a:t>
            </a:r>
            <a:endParaRPr sz="1400">
              <a:solidFill>
                <a:srgbClr val="000000"/>
              </a:solidFill>
            </a:endParaRPr>
          </a:p>
          <a:p>
            <a:pPr indent="-317500" lvl="0" marL="457200" rtl="0" algn="l">
              <a:lnSpc>
                <a:spcPct val="115000"/>
              </a:lnSpc>
              <a:spcBef>
                <a:spcPts val="0"/>
              </a:spcBef>
              <a:spcAft>
                <a:spcPts val="0"/>
              </a:spcAft>
              <a:buClr>
                <a:srgbClr val="000000"/>
              </a:buClr>
              <a:buSzPts val="1400"/>
              <a:buChar char="●"/>
            </a:pPr>
            <a:r>
              <a:rPr lang="en" sz="1400" u="sng">
                <a:solidFill>
                  <a:srgbClr val="000000"/>
                </a:solidFill>
              </a:rPr>
              <a:t>Syndactyly, Craniosynostosis</a:t>
            </a:r>
            <a:r>
              <a:rPr lang="en" sz="1400">
                <a:solidFill>
                  <a:srgbClr val="000000"/>
                </a:solidFill>
              </a:rPr>
              <a:t>: abnormal fusions of bones</a:t>
            </a:r>
            <a:endParaRPr sz="1400">
              <a:solidFill>
                <a:srgbClr val="000000"/>
              </a:solidFill>
            </a:endParaRPr>
          </a:p>
          <a:p>
            <a:pPr indent="0" lvl="0" marL="0" rtl="0" algn="l">
              <a:lnSpc>
                <a:spcPct val="115000"/>
              </a:lnSpc>
              <a:spcBef>
                <a:spcPts val="0"/>
              </a:spcBef>
              <a:spcAft>
                <a:spcPts val="0"/>
              </a:spcAft>
              <a:buNone/>
            </a:pPr>
            <a:r>
              <a:t/>
            </a:r>
            <a:endParaRPr sz="1400">
              <a:solidFill>
                <a:srgbClr val="000000"/>
              </a:solidFill>
            </a:endParaRPr>
          </a:p>
          <a:p>
            <a:pPr indent="-317500" lvl="0" marL="457200" rtl="0" algn="l">
              <a:lnSpc>
                <a:spcPct val="115000"/>
              </a:lnSpc>
              <a:spcBef>
                <a:spcPts val="0"/>
              </a:spcBef>
              <a:spcAft>
                <a:spcPts val="0"/>
              </a:spcAft>
              <a:buClr>
                <a:srgbClr val="000000"/>
              </a:buClr>
              <a:buSzPts val="1400"/>
              <a:buAutoNum type="arabicPeriod"/>
            </a:pPr>
            <a:r>
              <a:rPr b="1" lang="en" sz="1400">
                <a:solidFill>
                  <a:srgbClr val="FF0000"/>
                </a:solidFill>
              </a:rPr>
              <a:t>Global</a:t>
            </a:r>
            <a:r>
              <a:rPr b="1" lang="en" sz="1400">
                <a:solidFill>
                  <a:srgbClr val="000000"/>
                </a:solidFill>
              </a:rPr>
              <a:t> disorganization of bone and/or cartilage (</a:t>
            </a:r>
            <a:r>
              <a:rPr b="1" lang="en" sz="1400">
                <a:solidFill>
                  <a:srgbClr val="FF0000"/>
                </a:solidFill>
              </a:rPr>
              <a:t>dysplasia</a:t>
            </a:r>
            <a:r>
              <a:rPr b="1" lang="en" sz="1400">
                <a:solidFill>
                  <a:srgbClr val="000000"/>
                </a:solidFill>
              </a:rPr>
              <a:t>)</a:t>
            </a:r>
            <a:endParaRPr b="1" sz="1400">
              <a:solidFill>
                <a:srgbClr val="000000"/>
              </a:solidFill>
            </a:endParaRPr>
          </a:p>
          <a:p>
            <a:pPr indent="0" lvl="0" marL="0" rtl="0" algn="l">
              <a:lnSpc>
                <a:spcPct val="115000"/>
              </a:lnSpc>
              <a:spcBef>
                <a:spcPts val="0"/>
              </a:spcBef>
              <a:spcAft>
                <a:spcPts val="0"/>
              </a:spcAft>
              <a:buNone/>
            </a:pPr>
            <a:r>
              <a:rPr lang="en" sz="1400">
                <a:solidFill>
                  <a:srgbClr val="000000"/>
                </a:solidFill>
              </a:rPr>
              <a:t>-</a:t>
            </a:r>
            <a:r>
              <a:rPr lang="en" sz="1400">
                <a:solidFill>
                  <a:srgbClr val="4A86E8"/>
                </a:solidFill>
              </a:rPr>
              <a:t>Result from defects in Hormones and Signal Transduction Proteins</a:t>
            </a:r>
            <a:endParaRPr sz="1400">
              <a:solidFill>
                <a:srgbClr val="4A86E8"/>
              </a:solidFill>
            </a:endParaRPr>
          </a:p>
          <a:p>
            <a:pPr indent="0" lvl="0" marL="0" rtl="0" algn="l">
              <a:lnSpc>
                <a:spcPct val="115000"/>
              </a:lnSpc>
              <a:spcBef>
                <a:spcPts val="0"/>
              </a:spcBef>
              <a:spcAft>
                <a:spcPts val="0"/>
              </a:spcAft>
              <a:buNone/>
            </a:pPr>
            <a:r>
              <a:rPr lang="en" sz="1400">
                <a:solidFill>
                  <a:srgbClr val="4A86E8"/>
                </a:solidFill>
              </a:rPr>
              <a:t>-Affect entire skeleton</a:t>
            </a:r>
            <a:endParaRPr sz="1400">
              <a:solidFill>
                <a:srgbClr val="4A86E8"/>
              </a:solidFill>
            </a:endParaRPr>
          </a:p>
          <a:p>
            <a:pPr indent="0" lvl="0" marL="0" rtl="0" algn="l">
              <a:lnSpc>
                <a:spcPct val="115000"/>
              </a:lnSpc>
              <a:spcBef>
                <a:spcPts val="0"/>
              </a:spcBef>
              <a:spcAft>
                <a:spcPts val="0"/>
              </a:spcAft>
              <a:buNone/>
            </a:pPr>
            <a:r>
              <a:rPr lang="en" sz="1400">
                <a:solidFill>
                  <a:srgbClr val="000000"/>
                </a:solidFill>
              </a:rPr>
              <a:t>-</a:t>
            </a:r>
            <a:r>
              <a:rPr lang="en" sz="1400"/>
              <a:t>The term dysplasia implies abnormal growth </a:t>
            </a:r>
            <a:r>
              <a:rPr lang="en" sz="1400">
                <a:solidFill>
                  <a:srgbClr val="6AA84F"/>
                </a:solidFill>
              </a:rPr>
              <a:t>rather than a premalignant lesion as used in context of neoplasia </a:t>
            </a:r>
            <a:endParaRPr sz="1400">
              <a:solidFill>
                <a:srgbClr val="6AA84F"/>
              </a:solidFill>
            </a:endParaRPr>
          </a:p>
          <a:p>
            <a:pPr indent="0" lvl="0" marL="0" rtl="0" algn="l">
              <a:lnSpc>
                <a:spcPct val="115000"/>
              </a:lnSpc>
              <a:spcBef>
                <a:spcPts val="0"/>
              </a:spcBef>
              <a:spcAft>
                <a:spcPts val="0"/>
              </a:spcAft>
              <a:buNone/>
            </a:pPr>
            <a:r>
              <a:t/>
            </a:r>
            <a:endParaRPr sz="1400">
              <a:solidFill>
                <a:srgbClr val="000000"/>
              </a:solidFill>
            </a:endParaRPr>
          </a:p>
          <a:p>
            <a:pPr indent="0" lvl="0" marL="0" rtl="0" algn="l">
              <a:lnSpc>
                <a:spcPct val="115000"/>
              </a:lnSpc>
              <a:spcBef>
                <a:spcPts val="0"/>
              </a:spcBef>
              <a:spcAft>
                <a:spcPts val="0"/>
              </a:spcAft>
              <a:buNone/>
            </a:pPr>
            <a:r>
              <a:t/>
            </a:r>
            <a:endParaRPr sz="1400">
              <a:solidFill>
                <a:srgbClr val="000000"/>
              </a:solidFill>
            </a:endParaRPr>
          </a:p>
          <a:p>
            <a:pPr indent="0" lvl="0" marL="0" rtl="0" algn="l">
              <a:lnSpc>
                <a:spcPct val="115000"/>
              </a:lnSpc>
              <a:spcBef>
                <a:spcPts val="0"/>
              </a:spcBef>
              <a:spcAft>
                <a:spcPts val="0"/>
              </a:spcAft>
              <a:buNone/>
            </a:pPr>
            <a:r>
              <a:t/>
            </a:r>
            <a:endParaRPr sz="1400">
              <a:solidFill>
                <a:srgbClr val="000000"/>
              </a:solidFill>
            </a:endParaRPr>
          </a:p>
          <a:p>
            <a:pPr indent="0" lvl="0" marL="0" rtl="0" algn="l">
              <a:spcBef>
                <a:spcPts val="0"/>
              </a:spcBef>
              <a:spcAft>
                <a:spcPts val="0"/>
              </a:spcAft>
              <a:buNone/>
            </a:pPr>
            <a:r>
              <a:t/>
            </a:r>
            <a:endParaRPr/>
          </a:p>
        </p:txBody>
      </p:sp>
      <p:sp>
        <p:nvSpPr>
          <p:cNvPr id="245" name="Google Shape;245;p31"/>
          <p:cNvSpPr txBox="1"/>
          <p:nvPr/>
        </p:nvSpPr>
        <p:spPr>
          <a:xfrm>
            <a:off x="6089325" y="3334750"/>
            <a:ext cx="290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1"/>
              </a:solidFill>
              <a:latin typeface="Lato"/>
              <a:ea typeface="Lato"/>
              <a:cs typeface="Lato"/>
              <a:sym typeface="Lato"/>
            </a:endParaRPr>
          </a:p>
        </p:txBody>
      </p:sp>
      <p:sp>
        <p:nvSpPr>
          <p:cNvPr id="246" name="Google Shape;246;p31"/>
          <p:cNvSpPr txBox="1"/>
          <p:nvPr/>
        </p:nvSpPr>
        <p:spPr>
          <a:xfrm>
            <a:off x="-152400" y="228600"/>
            <a:ext cx="82689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solidFill>
                  <a:schemeClr val="accent1"/>
                </a:solidFill>
                <a:latin typeface="Fjalla One"/>
                <a:ea typeface="Fjalla One"/>
                <a:cs typeface="Fjalla One"/>
                <a:sym typeface="Fjalla One"/>
              </a:rPr>
              <a:t>1 - Congenital/developmental disorder or diseases  of bone and cartilage</a:t>
            </a:r>
            <a:endParaRPr b="1" sz="2200">
              <a:solidFill>
                <a:schemeClr val="accent1"/>
              </a:solidFill>
              <a:latin typeface="Fjalla One"/>
              <a:ea typeface="Fjalla One"/>
              <a:cs typeface="Fjalla One"/>
              <a:sym typeface="Fjalla On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grpSp>
        <p:nvGrpSpPr>
          <p:cNvPr id="251" name="Google Shape;251;p32"/>
          <p:cNvGrpSpPr/>
          <p:nvPr/>
        </p:nvGrpSpPr>
        <p:grpSpPr>
          <a:xfrm>
            <a:off x="813978" y="760046"/>
            <a:ext cx="7516038" cy="3623408"/>
            <a:chOff x="238125" y="1188750"/>
            <a:chExt cx="7140450" cy="3335550"/>
          </a:xfrm>
        </p:grpSpPr>
        <p:sp>
          <p:nvSpPr>
            <p:cNvPr id="252" name="Google Shape;252;p32"/>
            <p:cNvSpPr/>
            <p:nvPr/>
          </p:nvSpPr>
          <p:spPr>
            <a:xfrm>
              <a:off x="238125" y="1188750"/>
              <a:ext cx="3507025" cy="1584000"/>
            </a:xfrm>
            <a:custGeom>
              <a:rect b="b" l="l" r="r" t="t"/>
              <a:pathLst>
                <a:path extrusionOk="0" h="63360" w="140281">
                  <a:moveTo>
                    <a:pt x="4021" y="0"/>
                  </a:moveTo>
                  <a:cubicBezTo>
                    <a:pt x="1801" y="6"/>
                    <a:pt x="6" y="1801"/>
                    <a:pt x="0" y="4021"/>
                  </a:cubicBezTo>
                  <a:lnTo>
                    <a:pt x="0" y="59338"/>
                  </a:lnTo>
                  <a:cubicBezTo>
                    <a:pt x="6" y="61552"/>
                    <a:pt x="1801" y="63354"/>
                    <a:pt x="4021" y="63359"/>
                  </a:cubicBezTo>
                  <a:lnTo>
                    <a:pt x="98272" y="63359"/>
                  </a:lnTo>
                  <a:cubicBezTo>
                    <a:pt x="99963" y="41512"/>
                    <a:pt x="118098" y="24204"/>
                    <a:pt x="140280" y="23813"/>
                  </a:cubicBezTo>
                  <a:lnTo>
                    <a:pt x="140280" y="4021"/>
                  </a:lnTo>
                  <a:cubicBezTo>
                    <a:pt x="140275" y="1801"/>
                    <a:pt x="138474" y="6"/>
                    <a:pt x="136259" y="0"/>
                  </a:cubicBezTo>
                  <a:close/>
                </a:path>
              </a:pathLst>
            </a:cu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Lato"/>
                  <a:ea typeface="Lato"/>
                  <a:cs typeface="Lato"/>
                  <a:sym typeface="Lato"/>
                </a:rPr>
                <a:t>Osteogenesis Imperfecta (OI)</a:t>
              </a:r>
              <a:endParaRPr>
                <a:latin typeface="Lato"/>
                <a:ea typeface="Lato"/>
                <a:cs typeface="Lato"/>
                <a:sym typeface="Lato"/>
              </a:endParaRPr>
            </a:p>
            <a:p>
              <a:pPr indent="0" lvl="0" marL="0" rtl="0" algn="ctr">
                <a:spcBef>
                  <a:spcPts val="0"/>
                </a:spcBef>
                <a:spcAft>
                  <a:spcPts val="0"/>
                </a:spcAft>
                <a:buNone/>
              </a:pPr>
              <a:r>
                <a:t/>
              </a:r>
              <a:endParaRPr/>
            </a:p>
          </p:txBody>
        </p:sp>
        <p:sp>
          <p:nvSpPr>
            <p:cNvPr id="253" name="Google Shape;253;p32"/>
            <p:cNvSpPr/>
            <p:nvPr/>
          </p:nvSpPr>
          <p:spPr>
            <a:xfrm>
              <a:off x="238125" y="2940300"/>
              <a:ext cx="3507025" cy="1584000"/>
            </a:xfrm>
            <a:custGeom>
              <a:rect b="b" l="l" r="r" t="t"/>
              <a:pathLst>
                <a:path extrusionOk="0" h="63360" w="140281">
                  <a:moveTo>
                    <a:pt x="4021" y="1"/>
                  </a:moveTo>
                  <a:cubicBezTo>
                    <a:pt x="1801" y="6"/>
                    <a:pt x="6" y="1808"/>
                    <a:pt x="0" y="4022"/>
                  </a:cubicBezTo>
                  <a:lnTo>
                    <a:pt x="0" y="59339"/>
                  </a:lnTo>
                  <a:cubicBezTo>
                    <a:pt x="6" y="61559"/>
                    <a:pt x="1801" y="63354"/>
                    <a:pt x="4021" y="63360"/>
                  </a:cubicBezTo>
                  <a:lnTo>
                    <a:pt x="136259" y="63360"/>
                  </a:lnTo>
                  <a:cubicBezTo>
                    <a:pt x="138474" y="63354"/>
                    <a:pt x="140275" y="61559"/>
                    <a:pt x="140280" y="59339"/>
                  </a:cubicBezTo>
                  <a:lnTo>
                    <a:pt x="140280" y="39547"/>
                  </a:lnTo>
                  <a:cubicBezTo>
                    <a:pt x="118098" y="39155"/>
                    <a:pt x="99963" y="21848"/>
                    <a:pt x="98272" y="1"/>
                  </a:cubicBezTo>
                  <a:close/>
                </a:path>
              </a:pathLst>
            </a:custGeom>
            <a:noFill/>
            <a:ln cap="flat" cmpd="sng" w="9525">
              <a:solidFill>
                <a:srgbClr val="869FB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Lato"/>
                  <a:ea typeface="Lato"/>
                  <a:cs typeface="Lato"/>
                  <a:sym typeface="Lato"/>
                </a:rPr>
                <a:t>Thanatophoric dysplasia</a:t>
              </a:r>
              <a:endParaRPr>
                <a:latin typeface="Lato"/>
                <a:ea typeface="Lato"/>
                <a:cs typeface="Lato"/>
                <a:sym typeface="Lato"/>
              </a:endParaRPr>
            </a:p>
            <a:p>
              <a:pPr indent="0" lvl="0" marL="0" rtl="0" algn="ctr">
                <a:spcBef>
                  <a:spcPts val="0"/>
                </a:spcBef>
                <a:spcAft>
                  <a:spcPts val="0"/>
                </a:spcAft>
                <a:buNone/>
              </a:pPr>
              <a:r>
                <a:t/>
              </a:r>
              <a:endParaRPr/>
            </a:p>
          </p:txBody>
        </p:sp>
        <p:sp>
          <p:nvSpPr>
            <p:cNvPr id="254" name="Google Shape;254;p32"/>
            <p:cNvSpPr/>
            <p:nvPr/>
          </p:nvSpPr>
          <p:spPr>
            <a:xfrm>
              <a:off x="3871550" y="1188750"/>
              <a:ext cx="3507025" cy="1584000"/>
            </a:xfrm>
            <a:custGeom>
              <a:rect b="b" l="l" r="r" t="t"/>
              <a:pathLst>
                <a:path extrusionOk="0" h="63360" w="140281">
                  <a:moveTo>
                    <a:pt x="4022" y="0"/>
                  </a:moveTo>
                  <a:cubicBezTo>
                    <a:pt x="1807" y="6"/>
                    <a:pt x="6" y="1801"/>
                    <a:pt x="0" y="4021"/>
                  </a:cubicBezTo>
                  <a:lnTo>
                    <a:pt x="0" y="24017"/>
                  </a:lnTo>
                  <a:cubicBezTo>
                    <a:pt x="20553" y="26066"/>
                    <a:pt x="36886" y="42675"/>
                    <a:pt x="38494" y="63359"/>
                  </a:cubicBezTo>
                  <a:lnTo>
                    <a:pt x="136260" y="63359"/>
                  </a:lnTo>
                  <a:cubicBezTo>
                    <a:pt x="138480" y="63354"/>
                    <a:pt x="140275" y="61552"/>
                    <a:pt x="140281" y="59338"/>
                  </a:cubicBezTo>
                  <a:lnTo>
                    <a:pt x="140281" y="4021"/>
                  </a:lnTo>
                  <a:cubicBezTo>
                    <a:pt x="140275" y="1801"/>
                    <a:pt x="138480" y="6"/>
                    <a:pt x="136260" y="0"/>
                  </a:cubicBezTo>
                  <a:close/>
                </a:path>
              </a:pathLst>
            </a:custGeom>
            <a:noFill/>
            <a:ln cap="flat" cmpd="sng" w="9525">
              <a:solidFill>
                <a:srgbClr val="869FB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Lato"/>
                  <a:ea typeface="Lato"/>
                  <a:cs typeface="Lato"/>
                  <a:sym typeface="Lato"/>
                </a:rPr>
                <a:t>Achondroplasia</a:t>
              </a:r>
              <a:endParaRPr>
                <a:solidFill>
                  <a:schemeClr val="dk1"/>
                </a:solidFill>
                <a:latin typeface="Lato"/>
                <a:ea typeface="Lato"/>
                <a:cs typeface="Lato"/>
                <a:sym typeface="Lato"/>
              </a:endParaRPr>
            </a:p>
            <a:p>
              <a:pPr indent="0" lvl="0" marL="0" rtl="0" algn="ctr">
                <a:spcBef>
                  <a:spcPts val="0"/>
                </a:spcBef>
                <a:spcAft>
                  <a:spcPts val="0"/>
                </a:spcAft>
                <a:buNone/>
              </a:pPr>
              <a:r>
                <a:t/>
              </a:r>
              <a:endParaRPr>
                <a:solidFill>
                  <a:schemeClr val="dk1"/>
                </a:solidFill>
              </a:endParaRPr>
            </a:p>
          </p:txBody>
        </p:sp>
        <p:sp>
          <p:nvSpPr>
            <p:cNvPr id="255" name="Google Shape;255;p32"/>
            <p:cNvSpPr/>
            <p:nvPr/>
          </p:nvSpPr>
          <p:spPr>
            <a:xfrm>
              <a:off x="3871550" y="2940300"/>
              <a:ext cx="3507025" cy="1584000"/>
            </a:xfrm>
            <a:custGeom>
              <a:rect b="b" l="l" r="r" t="t"/>
              <a:pathLst>
                <a:path extrusionOk="0" h="63360" w="140281">
                  <a:moveTo>
                    <a:pt x="38494" y="1"/>
                  </a:moveTo>
                  <a:cubicBezTo>
                    <a:pt x="36886" y="20680"/>
                    <a:pt x="20553" y="37294"/>
                    <a:pt x="0" y="39343"/>
                  </a:cubicBezTo>
                  <a:lnTo>
                    <a:pt x="0" y="59339"/>
                  </a:lnTo>
                  <a:cubicBezTo>
                    <a:pt x="6" y="61559"/>
                    <a:pt x="1807" y="63354"/>
                    <a:pt x="4022" y="63360"/>
                  </a:cubicBezTo>
                  <a:lnTo>
                    <a:pt x="136260" y="63360"/>
                  </a:lnTo>
                  <a:cubicBezTo>
                    <a:pt x="138480" y="63354"/>
                    <a:pt x="140275" y="61559"/>
                    <a:pt x="140281" y="59339"/>
                  </a:cubicBezTo>
                  <a:lnTo>
                    <a:pt x="140281" y="4022"/>
                  </a:lnTo>
                  <a:cubicBezTo>
                    <a:pt x="140275" y="1808"/>
                    <a:pt x="138480" y="6"/>
                    <a:pt x="136260" y="1"/>
                  </a:cubicBezTo>
                  <a:close/>
                </a:path>
              </a:pathLst>
            </a:custGeom>
            <a:noFill/>
            <a:ln cap="flat" cmpd="sng" w="9525">
              <a:solidFill>
                <a:srgbClr val="A5B7C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Lato"/>
                  <a:ea typeface="Lato"/>
                  <a:cs typeface="Lato"/>
                  <a:sym typeface="Lato"/>
                </a:rPr>
                <a:t>Osteopetrosis “Marble    </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 bone disease” </a:t>
              </a:r>
              <a:endParaRPr>
                <a:latin typeface="Lato"/>
                <a:ea typeface="Lato"/>
                <a:cs typeface="Lato"/>
                <a:sym typeface="Lato"/>
              </a:endParaRPr>
            </a:p>
            <a:p>
              <a:pPr indent="0" lvl="0" marL="0" rtl="0" algn="ctr">
                <a:spcBef>
                  <a:spcPts val="0"/>
                </a:spcBef>
                <a:spcAft>
                  <a:spcPts val="0"/>
                </a:spcAft>
                <a:buNone/>
              </a:pPr>
              <a:r>
                <a:rPr lang="en"/>
                <a:t> </a:t>
              </a:r>
              <a:endParaRPr/>
            </a:p>
            <a:p>
              <a:pPr indent="0" lvl="0" marL="0" rtl="0" algn="ctr">
                <a:spcBef>
                  <a:spcPts val="0"/>
                </a:spcBef>
                <a:spcAft>
                  <a:spcPts val="0"/>
                </a:spcAft>
                <a:buNone/>
              </a:pPr>
              <a:r>
                <a:t/>
              </a:r>
              <a:endParaRPr/>
            </a:p>
          </p:txBody>
        </p:sp>
        <p:sp>
          <p:nvSpPr>
            <p:cNvPr id="256" name="Google Shape;256;p32"/>
            <p:cNvSpPr/>
            <p:nvPr/>
          </p:nvSpPr>
          <p:spPr>
            <a:xfrm>
              <a:off x="2842425" y="1934600"/>
              <a:ext cx="1843850" cy="1843850"/>
            </a:xfrm>
            <a:custGeom>
              <a:rect b="b" l="l" r="r" t="t"/>
              <a:pathLst>
                <a:path extrusionOk="0" h="73754" w="73754">
                  <a:moveTo>
                    <a:pt x="36880" y="0"/>
                  </a:moveTo>
                  <a:cubicBezTo>
                    <a:pt x="36621" y="0"/>
                    <a:pt x="36362" y="6"/>
                    <a:pt x="36108" y="11"/>
                  </a:cubicBezTo>
                  <a:cubicBezTo>
                    <a:pt x="17253" y="397"/>
                    <a:pt x="1834" y="15011"/>
                    <a:pt x="154" y="33525"/>
                  </a:cubicBezTo>
                  <a:cubicBezTo>
                    <a:pt x="55" y="34627"/>
                    <a:pt x="0" y="35745"/>
                    <a:pt x="0" y="36874"/>
                  </a:cubicBezTo>
                  <a:cubicBezTo>
                    <a:pt x="0" y="38009"/>
                    <a:pt x="55" y="39122"/>
                    <a:pt x="154" y="40229"/>
                  </a:cubicBezTo>
                  <a:cubicBezTo>
                    <a:pt x="1834" y="58749"/>
                    <a:pt x="17253" y="73357"/>
                    <a:pt x="36108" y="73743"/>
                  </a:cubicBezTo>
                  <a:cubicBezTo>
                    <a:pt x="36362" y="73748"/>
                    <a:pt x="36621" y="73754"/>
                    <a:pt x="36880" y="73754"/>
                  </a:cubicBezTo>
                  <a:cubicBezTo>
                    <a:pt x="38312" y="73754"/>
                    <a:pt x="39744" y="73666"/>
                    <a:pt x="41165" y="73500"/>
                  </a:cubicBezTo>
                  <a:cubicBezTo>
                    <a:pt x="58391" y="71495"/>
                    <a:pt x="72030" y="57581"/>
                    <a:pt x="73600" y="40229"/>
                  </a:cubicBezTo>
                  <a:cubicBezTo>
                    <a:pt x="73699" y="39127"/>
                    <a:pt x="73754" y="38009"/>
                    <a:pt x="73754" y="36874"/>
                  </a:cubicBezTo>
                  <a:cubicBezTo>
                    <a:pt x="73754" y="35745"/>
                    <a:pt x="73699" y="34632"/>
                    <a:pt x="73600" y="33525"/>
                  </a:cubicBezTo>
                  <a:cubicBezTo>
                    <a:pt x="72024" y="16173"/>
                    <a:pt x="58391" y="2259"/>
                    <a:pt x="41165" y="254"/>
                  </a:cubicBezTo>
                  <a:cubicBezTo>
                    <a:pt x="39744" y="88"/>
                    <a:pt x="38312" y="0"/>
                    <a:pt x="36880" y="0"/>
                  </a:cubicBezTo>
                  <a:close/>
                </a:path>
              </a:pathLst>
            </a:custGeom>
            <a:noFill/>
            <a:ln cap="flat" cmpd="sng" w="9525">
              <a:solidFill>
                <a:srgbClr val="E3E9E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Lato"/>
                  <a:ea typeface="Lato"/>
                  <a:cs typeface="Lato"/>
                  <a:sym typeface="Lato"/>
                </a:rPr>
                <a:t>EXAMPLES</a:t>
              </a:r>
              <a:endParaRPr b="1">
                <a:latin typeface="Lato"/>
                <a:ea typeface="Lato"/>
                <a:cs typeface="Lato"/>
                <a:sym typeface="Lato"/>
              </a:endParaRPr>
            </a:p>
          </p:txBody>
        </p:sp>
      </p:grpSp>
      <p:sp>
        <p:nvSpPr>
          <p:cNvPr id="257" name="Google Shape;257;p32"/>
          <p:cNvSpPr txBox="1"/>
          <p:nvPr/>
        </p:nvSpPr>
        <p:spPr>
          <a:xfrm>
            <a:off x="-141925" y="152400"/>
            <a:ext cx="8170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solidFill>
                  <a:schemeClr val="accent1"/>
                </a:solidFill>
                <a:latin typeface="Fjalla One"/>
                <a:ea typeface="Fjalla One"/>
                <a:cs typeface="Fjalla One"/>
                <a:sym typeface="Fjalla One"/>
              </a:rPr>
              <a:t>1 - Congenital/developmental disorder or diseases  of bone and cartilage</a:t>
            </a:r>
            <a:endParaRPr b="1" sz="2100">
              <a:solidFill>
                <a:schemeClr val="accent1"/>
              </a:solidFill>
              <a:latin typeface="Fjalla One"/>
              <a:ea typeface="Fjalla One"/>
              <a:cs typeface="Fjalla One"/>
              <a:sym typeface="Fjalla On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3"/>
          <p:cNvSpPr txBox="1"/>
          <p:nvPr>
            <p:ph type="title"/>
          </p:nvPr>
        </p:nvSpPr>
        <p:spPr>
          <a:xfrm>
            <a:off x="466166" y="1558052"/>
            <a:ext cx="2566500" cy="405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Introduction</a:t>
            </a:r>
            <a:endParaRPr sz="2000"/>
          </a:p>
          <a:p>
            <a:pPr indent="0" lvl="0" marL="0" rtl="0" algn="l">
              <a:spcBef>
                <a:spcPts val="0"/>
              </a:spcBef>
              <a:spcAft>
                <a:spcPts val="0"/>
              </a:spcAft>
              <a:buNone/>
            </a:pPr>
            <a:r>
              <a:t/>
            </a:r>
            <a:endParaRPr sz="2000"/>
          </a:p>
        </p:txBody>
      </p:sp>
      <p:sp>
        <p:nvSpPr>
          <p:cNvPr id="263" name="Google Shape;263;p33"/>
          <p:cNvSpPr txBox="1"/>
          <p:nvPr>
            <p:ph idx="1" type="body"/>
          </p:nvPr>
        </p:nvSpPr>
        <p:spPr>
          <a:xfrm>
            <a:off x="314084" y="1728302"/>
            <a:ext cx="7437600" cy="1686900"/>
          </a:xfrm>
          <a:prstGeom prst="rect">
            <a:avLst/>
          </a:prstGeom>
        </p:spPr>
        <p:txBody>
          <a:bodyPr anchorCtr="0" anchor="ctr" bIns="91425" lIns="91425" spcFirstLastPara="1" rIns="91425" wrap="square" tIns="91425">
            <a:noAutofit/>
          </a:bodyPr>
          <a:lstStyle/>
          <a:p>
            <a:pPr indent="-304800" lvl="0" marL="457200" rtl="0" algn="l">
              <a:lnSpc>
                <a:spcPct val="115000"/>
              </a:lnSpc>
              <a:spcBef>
                <a:spcPts val="0"/>
              </a:spcBef>
              <a:spcAft>
                <a:spcPts val="0"/>
              </a:spcAft>
              <a:buSzPts val="1200"/>
              <a:buChar char="●"/>
            </a:pPr>
            <a:r>
              <a:rPr lang="en" sz="1200"/>
              <a:t>The most common inherited disorder of connective tissue</a:t>
            </a:r>
            <a:endParaRPr sz="1200"/>
          </a:p>
          <a:p>
            <a:pPr indent="-304800" lvl="0" marL="457200" rtl="0" algn="l">
              <a:lnSpc>
                <a:spcPct val="115000"/>
              </a:lnSpc>
              <a:spcBef>
                <a:spcPts val="0"/>
              </a:spcBef>
              <a:spcAft>
                <a:spcPts val="0"/>
              </a:spcAft>
              <a:buSzPts val="1200"/>
              <a:buChar char="●"/>
            </a:pPr>
            <a:r>
              <a:rPr lang="en" sz="1200">
                <a:solidFill>
                  <a:srgbClr val="E03F8F"/>
                </a:solidFill>
              </a:rPr>
              <a:t>Phenotypically diverse disorder</a:t>
            </a:r>
            <a:r>
              <a:rPr lang="en" sz="1200">
                <a:solidFill>
                  <a:srgbClr val="E03F8F"/>
                </a:solidFill>
                <a:latin typeface="Amiri"/>
                <a:ea typeface="Amiri"/>
                <a:cs typeface="Amiri"/>
                <a:sym typeface="Amiri"/>
              </a:rPr>
              <a:t> </a:t>
            </a:r>
            <a:endParaRPr sz="1200"/>
          </a:p>
          <a:p>
            <a:pPr indent="-304800" lvl="0" marL="457200" rtl="0" algn="l">
              <a:lnSpc>
                <a:spcPct val="115000"/>
              </a:lnSpc>
              <a:spcBef>
                <a:spcPts val="0"/>
              </a:spcBef>
              <a:spcAft>
                <a:spcPts val="0"/>
              </a:spcAft>
              <a:buSzPts val="1200"/>
              <a:buChar char="●"/>
            </a:pPr>
            <a:r>
              <a:rPr lang="en" sz="1200"/>
              <a:t>Caused by deficiencies in the synthesis of type I collage</a:t>
            </a:r>
            <a:r>
              <a:rPr lang="en" sz="1200"/>
              <a:t>n</a:t>
            </a:r>
            <a:endParaRPr sz="1200"/>
          </a:p>
          <a:p>
            <a:pPr indent="-304800" lvl="0" marL="457200" rtl="0" algn="l">
              <a:lnSpc>
                <a:spcPct val="115000"/>
              </a:lnSpc>
              <a:spcBef>
                <a:spcPts val="0"/>
              </a:spcBef>
              <a:spcAft>
                <a:spcPts val="0"/>
              </a:spcAft>
              <a:buSzPts val="1200"/>
              <a:buChar char="●"/>
            </a:pPr>
            <a:r>
              <a:rPr lang="en" sz="1200"/>
              <a:t>I</a:t>
            </a:r>
            <a:r>
              <a:rPr lang="en" sz="1200"/>
              <a:t>mpacts bones mainly and  other tissues rich in type I collagen (joints, eyes, ears, skin, and teeth)</a:t>
            </a:r>
            <a:endParaRPr sz="1200"/>
          </a:p>
          <a:p>
            <a:pPr indent="-304800" lvl="0" marL="457200" rtl="0" algn="l">
              <a:lnSpc>
                <a:spcPct val="115000"/>
              </a:lnSpc>
              <a:spcBef>
                <a:spcPts val="0"/>
              </a:spcBef>
              <a:spcAft>
                <a:spcPts val="0"/>
              </a:spcAft>
              <a:buSzPts val="1200"/>
              <a:buChar char="●"/>
            </a:pPr>
            <a:r>
              <a:rPr lang="en" sz="1200"/>
              <a:t>Usually autosomal dominant, but can be autosomal recessive</a:t>
            </a:r>
            <a:endParaRPr sz="1200"/>
          </a:p>
        </p:txBody>
      </p:sp>
      <p:sp>
        <p:nvSpPr>
          <p:cNvPr id="264" name="Google Shape;264;p33"/>
          <p:cNvSpPr txBox="1"/>
          <p:nvPr>
            <p:ph type="title"/>
          </p:nvPr>
        </p:nvSpPr>
        <p:spPr>
          <a:xfrm>
            <a:off x="91325" y="102460"/>
            <a:ext cx="9291600" cy="126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t>Osteogenesis Imperfecta</a:t>
            </a:r>
            <a:endParaRPr sz="3200"/>
          </a:p>
          <a:p>
            <a:pPr indent="0" lvl="0" marL="0" rtl="0" algn="l">
              <a:spcBef>
                <a:spcPts val="0"/>
              </a:spcBef>
              <a:spcAft>
                <a:spcPts val="0"/>
              </a:spcAft>
              <a:buNone/>
            </a:pPr>
            <a:r>
              <a:rPr lang="en" sz="3200"/>
              <a:t>   </a:t>
            </a:r>
            <a:r>
              <a:rPr lang="en" sz="3200"/>
              <a:t> (brittle bone disease) </a:t>
            </a:r>
            <a:endParaRPr sz="3200"/>
          </a:p>
          <a:p>
            <a:pPr indent="0" lvl="0" marL="0" rtl="0" algn="l">
              <a:spcBef>
                <a:spcPts val="0"/>
              </a:spcBef>
              <a:spcAft>
                <a:spcPts val="0"/>
              </a:spcAft>
              <a:buNone/>
            </a:pPr>
            <a:r>
              <a:t/>
            </a:r>
            <a:endParaRPr sz="3200"/>
          </a:p>
        </p:txBody>
      </p:sp>
      <p:sp>
        <p:nvSpPr>
          <p:cNvPr id="265" name="Google Shape;265;p33"/>
          <p:cNvSpPr txBox="1"/>
          <p:nvPr>
            <p:ph idx="1" type="body"/>
          </p:nvPr>
        </p:nvSpPr>
        <p:spPr>
          <a:xfrm>
            <a:off x="91334" y="2553306"/>
            <a:ext cx="7883100" cy="3049500"/>
          </a:xfrm>
          <a:prstGeom prst="rect">
            <a:avLst/>
          </a:prstGeom>
        </p:spPr>
        <p:txBody>
          <a:bodyPr anchorCtr="0" anchor="ctr" bIns="91425" lIns="91425" spcFirstLastPara="1" rIns="91425" wrap="square" tIns="91425">
            <a:noAutofit/>
          </a:bodyPr>
          <a:lstStyle/>
          <a:p>
            <a:pPr indent="-304800" lvl="0" marL="457200" rtl="0" algn="l">
              <a:lnSpc>
                <a:spcPct val="115000"/>
              </a:lnSpc>
              <a:spcBef>
                <a:spcPts val="0"/>
              </a:spcBef>
              <a:spcAft>
                <a:spcPts val="0"/>
              </a:spcAft>
              <a:buSzPts val="1200"/>
              <a:buChar char="●"/>
            </a:pPr>
            <a:r>
              <a:rPr b="1" lang="en" sz="1200" u="sng"/>
              <a:t>Results from:</a:t>
            </a:r>
            <a:endParaRPr b="1" sz="1200" u="sng"/>
          </a:p>
          <a:p>
            <a:pPr indent="0" lvl="0" marL="457200" rtl="0" algn="l">
              <a:lnSpc>
                <a:spcPct val="115000"/>
              </a:lnSpc>
              <a:spcBef>
                <a:spcPts val="0"/>
              </a:spcBef>
              <a:spcAft>
                <a:spcPts val="0"/>
              </a:spcAft>
              <a:buNone/>
            </a:pPr>
            <a:r>
              <a:rPr lang="en" sz="1200"/>
              <a:t> Autosomal dominant mutations in the genes that encode the α1 and α2 chains of type I collagen (More than 800 mutations have been identified).</a:t>
            </a:r>
            <a:endParaRPr sz="1200"/>
          </a:p>
          <a:p>
            <a:pPr indent="0" lvl="0" marL="457200" rtl="0" algn="l">
              <a:lnSpc>
                <a:spcPct val="115000"/>
              </a:lnSpc>
              <a:spcBef>
                <a:spcPts val="0"/>
              </a:spcBef>
              <a:spcAft>
                <a:spcPts val="0"/>
              </a:spcAft>
              <a:buNone/>
            </a:pPr>
            <a:r>
              <a:t/>
            </a:r>
            <a:endParaRPr sz="1200"/>
          </a:p>
          <a:p>
            <a:pPr indent="-304800" lvl="0" marL="457200" rtl="0" algn="l">
              <a:lnSpc>
                <a:spcPct val="115000"/>
              </a:lnSpc>
              <a:spcBef>
                <a:spcPts val="0"/>
              </a:spcBef>
              <a:spcAft>
                <a:spcPts val="0"/>
              </a:spcAft>
              <a:buClr>
                <a:srgbClr val="4A86E8"/>
              </a:buClr>
              <a:buSzPts val="1200"/>
              <a:buChar char="●"/>
            </a:pPr>
            <a:r>
              <a:rPr lang="en" sz="1200">
                <a:solidFill>
                  <a:srgbClr val="4A86E8"/>
                </a:solidFill>
              </a:rPr>
              <a:t>Many of these mutations lead to replacement of a glycine residue with another amino acid resulting in defective assembly of higher order collagen polypeptides.</a:t>
            </a:r>
            <a:endParaRPr sz="1200">
              <a:solidFill>
                <a:srgbClr val="4A86E8"/>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4"/>
          <p:cNvSpPr txBox="1"/>
          <p:nvPr>
            <p:ph type="title"/>
          </p:nvPr>
        </p:nvSpPr>
        <p:spPr>
          <a:xfrm>
            <a:off x="247100" y="469400"/>
            <a:ext cx="8401800" cy="61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Severity of </a:t>
            </a:r>
            <a:r>
              <a:rPr lang="en"/>
              <a:t>mutation</a:t>
            </a:r>
            <a:r>
              <a:rPr lang="en"/>
              <a:t> </a:t>
            </a:r>
            <a:endParaRPr/>
          </a:p>
          <a:p>
            <a:pPr indent="0" lvl="0" marL="0" rtl="0" algn="l">
              <a:spcBef>
                <a:spcPts val="0"/>
              </a:spcBef>
              <a:spcAft>
                <a:spcPts val="0"/>
              </a:spcAft>
              <a:buNone/>
            </a:pPr>
            <a:r>
              <a:t/>
            </a:r>
            <a:endParaRPr/>
          </a:p>
        </p:txBody>
      </p:sp>
      <p:sp>
        <p:nvSpPr>
          <p:cNvPr id="271" name="Google Shape;271;p34"/>
          <p:cNvSpPr txBox="1"/>
          <p:nvPr>
            <p:ph idx="1" type="body"/>
          </p:nvPr>
        </p:nvSpPr>
        <p:spPr>
          <a:xfrm>
            <a:off x="222700" y="1404100"/>
            <a:ext cx="4072500" cy="3071400"/>
          </a:xfrm>
          <a:prstGeom prst="rect">
            <a:avLst/>
          </a:prstGeom>
        </p:spPr>
        <p:txBody>
          <a:bodyPr anchorCtr="0" anchor="ctr" bIns="91425" lIns="91425" spcFirstLastPara="1" rIns="91425" wrap="square" tIns="91425">
            <a:noAutofit/>
          </a:bodyPr>
          <a:lstStyle/>
          <a:p>
            <a:pPr indent="0" lvl="0" marL="457200" rtl="0" algn="l">
              <a:lnSpc>
                <a:spcPct val="115000"/>
              </a:lnSpc>
              <a:spcBef>
                <a:spcPts val="0"/>
              </a:spcBef>
              <a:spcAft>
                <a:spcPts val="0"/>
              </a:spcAft>
              <a:buNone/>
            </a:pPr>
            <a:r>
              <a:t/>
            </a:r>
            <a:endParaRPr sz="1400"/>
          </a:p>
          <a:p>
            <a:pPr indent="-317500" lvl="0" marL="457200" rtl="0" algn="l">
              <a:lnSpc>
                <a:spcPct val="115000"/>
              </a:lnSpc>
              <a:spcBef>
                <a:spcPts val="0"/>
              </a:spcBef>
              <a:spcAft>
                <a:spcPts val="0"/>
              </a:spcAft>
              <a:buSzPts val="1400"/>
              <a:buChar char="●"/>
            </a:pPr>
            <a:r>
              <a:rPr lang="en" sz="1400"/>
              <a:t>The severity of the disease is based on:</a:t>
            </a:r>
            <a:endParaRPr sz="1400"/>
          </a:p>
          <a:p>
            <a:pPr indent="0" lvl="0" marL="457200" rtl="0" algn="l">
              <a:lnSpc>
                <a:spcPct val="115000"/>
              </a:lnSpc>
              <a:spcBef>
                <a:spcPts val="0"/>
              </a:spcBef>
              <a:spcAft>
                <a:spcPts val="0"/>
              </a:spcAft>
              <a:buNone/>
            </a:pPr>
            <a:r>
              <a:rPr lang="en" sz="1400"/>
              <a:t> -the location of the mutation within the </a:t>
            </a:r>
            <a:endParaRPr sz="1400"/>
          </a:p>
          <a:p>
            <a:pPr indent="0" lvl="0" marL="457200" rtl="0" algn="l">
              <a:lnSpc>
                <a:spcPct val="115000"/>
              </a:lnSpc>
              <a:spcBef>
                <a:spcPts val="0"/>
              </a:spcBef>
              <a:spcAft>
                <a:spcPts val="0"/>
              </a:spcAft>
              <a:buNone/>
            </a:pPr>
            <a:r>
              <a:rPr lang="en" sz="1400"/>
              <a:t>protein</a:t>
            </a:r>
            <a:endParaRPr sz="1400"/>
          </a:p>
          <a:p>
            <a:pPr indent="0" lvl="0" marL="457200" rtl="0" algn="l">
              <a:lnSpc>
                <a:spcPct val="115000"/>
              </a:lnSpc>
              <a:spcBef>
                <a:spcPts val="0"/>
              </a:spcBef>
              <a:spcAft>
                <a:spcPts val="0"/>
              </a:spcAft>
              <a:buNone/>
            </a:pPr>
            <a:r>
              <a:t/>
            </a:r>
            <a:endParaRPr sz="1400"/>
          </a:p>
          <a:p>
            <a:pPr indent="-317500" lvl="0" marL="457200" rtl="0" algn="l">
              <a:lnSpc>
                <a:spcPct val="115000"/>
              </a:lnSpc>
              <a:spcBef>
                <a:spcPts val="0"/>
              </a:spcBef>
              <a:spcAft>
                <a:spcPts val="0"/>
              </a:spcAft>
              <a:buSzPts val="1400"/>
              <a:buChar char="●"/>
            </a:pPr>
            <a:r>
              <a:rPr lang="en" sz="1400"/>
              <a:t>Mutations resulting in decreased synthesis of qualitatively normal collagen are associated with mild skeletal abnormalities</a:t>
            </a:r>
            <a:endParaRPr sz="1400"/>
          </a:p>
          <a:p>
            <a:pPr indent="0" lvl="0" marL="457200" rtl="0" algn="l">
              <a:lnSpc>
                <a:spcPct val="115000"/>
              </a:lnSpc>
              <a:spcBef>
                <a:spcPts val="0"/>
              </a:spcBef>
              <a:spcAft>
                <a:spcPts val="0"/>
              </a:spcAft>
              <a:buNone/>
            </a:pPr>
            <a:r>
              <a:t/>
            </a:r>
            <a:endParaRPr sz="1400"/>
          </a:p>
          <a:p>
            <a:pPr indent="-317500" lvl="0" marL="457200" rtl="0" algn="l">
              <a:lnSpc>
                <a:spcPct val="115000"/>
              </a:lnSpc>
              <a:spcBef>
                <a:spcPts val="0"/>
              </a:spcBef>
              <a:spcAft>
                <a:spcPts val="0"/>
              </a:spcAft>
              <a:buSzPts val="1400"/>
              <a:buChar char="●"/>
            </a:pPr>
            <a:r>
              <a:rPr lang="en" sz="1400"/>
              <a:t>More severe or lethal phenotypes have abnormal polypeptide chains that cannot be arranged in a triple helix</a:t>
            </a:r>
            <a:endParaRPr sz="1400"/>
          </a:p>
          <a:p>
            <a:pPr indent="0" lvl="0" marL="0" rtl="0" algn="l">
              <a:lnSpc>
                <a:spcPct val="115000"/>
              </a:lnSpc>
              <a:spcBef>
                <a:spcPts val="0"/>
              </a:spcBef>
              <a:spcAft>
                <a:spcPts val="0"/>
              </a:spcAft>
              <a:buNone/>
            </a:pPr>
            <a:r>
              <a:t/>
            </a:r>
            <a:endParaRPr sz="1400"/>
          </a:p>
        </p:txBody>
      </p:sp>
      <p:pic>
        <p:nvPicPr>
          <p:cNvPr descr="What is the primary structure of collagen? - Quora" id="272" name="Google Shape;272;p34"/>
          <p:cNvPicPr preferRelativeResize="0"/>
          <p:nvPr/>
        </p:nvPicPr>
        <p:blipFill rotWithShape="1">
          <a:blip r:embed="rId3">
            <a:alphaModFix/>
          </a:blip>
          <a:srcRect b="0" l="0" r="0" t="0"/>
          <a:stretch/>
        </p:blipFill>
        <p:spPr>
          <a:xfrm>
            <a:off x="4899725" y="1672925"/>
            <a:ext cx="3380850" cy="2533750"/>
          </a:xfrm>
          <a:prstGeom prst="rect">
            <a:avLst/>
          </a:prstGeom>
          <a:noFill/>
          <a:ln>
            <a:noFill/>
          </a:ln>
        </p:spPr>
      </p:pic>
      <p:sp>
        <p:nvSpPr>
          <p:cNvPr id="273" name="Google Shape;273;p34"/>
          <p:cNvSpPr txBox="1"/>
          <p:nvPr/>
        </p:nvSpPr>
        <p:spPr>
          <a:xfrm>
            <a:off x="0" y="0"/>
            <a:ext cx="30000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A86E8"/>
                </a:solidFill>
                <a:latin typeface="Lato"/>
                <a:ea typeface="Lato"/>
                <a:cs typeface="Lato"/>
                <a:sym typeface="Lato"/>
              </a:rPr>
              <a:t>Boys slides only</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5"/>
          <p:cNvSpPr txBox="1"/>
          <p:nvPr>
            <p:ph type="title"/>
          </p:nvPr>
        </p:nvSpPr>
        <p:spPr>
          <a:xfrm>
            <a:off x="720000" y="445025"/>
            <a:ext cx="8328600" cy="54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Division</a:t>
            </a:r>
            <a:r>
              <a:rPr lang="en"/>
              <a:t> </a:t>
            </a:r>
            <a:endParaRPr/>
          </a:p>
          <a:p>
            <a:pPr indent="0" lvl="0" marL="0" rtl="0" algn="l">
              <a:spcBef>
                <a:spcPts val="0"/>
              </a:spcBef>
              <a:spcAft>
                <a:spcPts val="0"/>
              </a:spcAft>
              <a:buNone/>
            </a:pPr>
            <a:r>
              <a:t/>
            </a:r>
            <a:endParaRPr/>
          </a:p>
        </p:txBody>
      </p:sp>
      <p:sp>
        <p:nvSpPr>
          <p:cNvPr id="279" name="Google Shape;279;p35"/>
          <p:cNvSpPr txBox="1"/>
          <p:nvPr>
            <p:ph idx="1" type="body"/>
          </p:nvPr>
        </p:nvSpPr>
        <p:spPr>
          <a:xfrm>
            <a:off x="534900" y="1215750"/>
            <a:ext cx="8328600" cy="3537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400" u="sng"/>
              <a:t>Divided clinically into four main types (only two are mentioned here):</a:t>
            </a:r>
            <a:endParaRPr sz="1400" u="sng"/>
          </a:p>
          <a:p>
            <a:pPr indent="0" lvl="0" marL="0" rtl="0" algn="l">
              <a:spcBef>
                <a:spcPts val="0"/>
              </a:spcBef>
              <a:spcAft>
                <a:spcPts val="0"/>
              </a:spcAft>
              <a:buNone/>
            </a:pPr>
            <a:r>
              <a:t/>
            </a:r>
            <a:endParaRPr sz="1400"/>
          </a:p>
          <a:p>
            <a:pPr indent="0" lvl="0" marL="0" rtl="0" algn="l">
              <a:lnSpc>
                <a:spcPct val="115000"/>
              </a:lnSpc>
              <a:spcBef>
                <a:spcPts val="0"/>
              </a:spcBef>
              <a:spcAft>
                <a:spcPts val="0"/>
              </a:spcAft>
              <a:buNone/>
            </a:pPr>
            <a:r>
              <a:rPr b="1" lang="en" sz="1400"/>
              <a:t>Type 1 </a:t>
            </a:r>
            <a:endParaRPr b="1" sz="1400"/>
          </a:p>
          <a:p>
            <a:pPr indent="0" lvl="0" marL="0" rtl="0" algn="l">
              <a:lnSpc>
                <a:spcPct val="115000"/>
              </a:lnSpc>
              <a:spcBef>
                <a:spcPts val="0"/>
              </a:spcBef>
              <a:spcAft>
                <a:spcPts val="0"/>
              </a:spcAft>
              <a:buNone/>
            </a:pPr>
            <a:r>
              <a:rPr lang="en" sz="1400"/>
              <a:t>-</a:t>
            </a:r>
            <a:r>
              <a:rPr lang="en" sz="1400">
                <a:solidFill>
                  <a:srgbClr val="4A86E8"/>
                </a:solidFill>
              </a:rPr>
              <a:t>Mildest and most common form</a:t>
            </a:r>
            <a:endParaRPr sz="1400">
              <a:solidFill>
                <a:srgbClr val="4A86E8"/>
              </a:solidFill>
            </a:endParaRPr>
          </a:p>
          <a:p>
            <a:pPr indent="0" lvl="0" marL="0" rtl="0" algn="l">
              <a:lnSpc>
                <a:spcPct val="115000"/>
              </a:lnSpc>
              <a:spcBef>
                <a:spcPts val="0"/>
              </a:spcBef>
              <a:spcAft>
                <a:spcPts val="0"/>
              </a:spcAft>
              <a:buNone/>
            </a:pPr>
            <a:r>
              <a:rPr lang="en" sz="1400"/>
              <a:t>-Most have a normal life span but experience childhood fractures that decrease in frequency following puberty</a:t>
            </a:r>
            <a:endParaRPr sz="1400"/>
          </a:p>
          <a:p>
            <a:pPr indent="0" lvl="0" marL="0" rtl="0" algn="l">
              <a:lnSpc>
                <a:spcPct val="115000"/>
              </a:lnSpc>
              <a:spcBef>
                <a:spcPts val="0"/>
              </a:spcBef>
              <a:spcAft>
                <a:spcPts val="0"/>
              </a:spcAft>
              <a:buNone/>
            </a:pPr>
            <a:r>
              <a:t/>
            </a:r>
            <a:endParaRPr sz="1400"/>
          </a:p>
          <a:p>
            <a:pPr indent="0" lvl="0" marL="0" rtl="0" algn="l">
              <a:lnSpc>
                <a:spcPct val="115000"/>
              </a:lnSpc>
              <a:spcBef>
                <a:spcPts val="0"/>
              </a:spcBef>
              <a:spcAft>
                <a:spcPts val="0"/>
              </a:spcAft>
              <a:buNone/>
            </a:pPr>
            <a:r>
              <a:rPr b="1" lang="en" sz="1400"/>
              <a:t>Type 2</a:t>
            </a:r>
            <a:endParaRPr b="1" sz="1400"/>
          </a:p>
          <a:p>
            <a:pPr indent="0" lvl="0" marL="0" rtl="0" algn="l">
              <a:lnSpc>
                <a:spcPct val="115000"/>
              </a:lnSpc>
              <a:spcBef>
                <a:spcPts val="0"/>
              </a:spcBef>
              <a:spcAft>
                <a:spcPts val="0"/>
              </a:spcAft>
              <a:buNone/>
            </a:pPr>
            <a:r>
              <a:rPr lang="en" sz="1400"/>
              <a:t>-Uniformly fatal in utero or during the perinatal period</a:t>
            </a:r>
            <a:endParaRPr sz="1400"/>
          </a:p>
          <a:p>
            <a:pPr indent="0" lvl="0" marL="0" rtl="0" algn="l">
              <a:lnSpc>
                <a:spcPct val="115000"/>
              </a:lnSpc>
              <a:spcBef>
                <a:spcPts val="0"/>
              </a:spcBef>
              <a:spcAft>
                <a:spcPts val="0"/>
              </a:spcAft>
              <a:buNone/>
            </a:pPr>
            <a:r>
              <a:rPr lang="en" sz="1400">
                <a:solidFill>
                  <a:srgbClr val="4A86E8"/>
                </a:solidFill>
              </a:rPr>
              <a:t>-It is characterized by extraordinary bone fragility with multiple intrauterine fractures </a:t>
            </a:r>
            <a:endParaRPr sz="1400">
              <a:solidFill>
                <a:srgbClr val="4A86E8"/>
              </a:solidFill>
            </a:endParaRPr>
          </a:p>
          <a:p>
            <a:pPr indent="0" lvl="0" marL="0" rtl="0" algn="l">
              <a:spcBef>
                <a:spcPts val="0"/>
              </a:spcBef>
              <a:spcAft>
                <a:spcPts val="0"/>
              </a:spcAft>
              <a:buNone/>
            </a:pPr>
            <a:r>
              <a:t/>
            </a:r>
            <a:endParaRPr sz="1400">
              <a:solidFill>
                <a:srgbClr val="4A86E8"/>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rgbClr val="FF0000"/>
                </a:solidFill>
              </a:rPr>
              <a:t>This slide serves as an example of the diverse phenotype present in different types of OI.</a:t>
            </a:r>
            <a:endParaRPr>
              <a:solidFill>
                <a:srgbClr val="FF0000"/>
              </a:solidFill>
            </a:endParaRPr>
          </a:p>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Proposition de projet minimaliste en niveaux de gris by Slidesgo">
  <a:themeElements>
    <a:clrScheme name="Simple Light">
      <a:dk1>
        <a:srgbClr val="191919"/>
      </a:dk1>
      <a:lt1>
        <a:srgbClr val="FFFFFF"/>
      </a:lt1>
      <a:dk2>
        <a:srgbClr val="EEEEEE"/>
      </a:dk2>
      <a:lt2>
        <a:srgbClr val="595959"/>
      </a:lt2>
      <a:accent1>
        <a:srgbClr val="333333"/>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