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Lato"/>
      <p:regular r:id="rId46"/>
      <p:bold r:id="rId47"/>
      <p:italic r:id="rId48"/>
      <p:boldItalic r:id="rId49"/>
    </p:embeddedFont>
    <p:embeddedFont>
      <p:font typeface="Fjalla One"/>
      <p:regular r:id="rId50"/>
    </p:embeddedFont>
    <p:embeddedFont>
      <p:font typeface="PT Sans"/>
      <p:regular r:id="rId51"/>
      <p:bold r:id="rId52"/>
      <p:italic r:id="rId53"/>
      <p:boldItalic r:id="rId54"/>
    </p:embeddedFont>
    <p:embeddedFont>
      <p:font typeface="Comfortaa"/>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7793F1-1F40-4ED5-BD2D-5EB80214B85A}">
  <a:tblStyle styleId="{157793F1-1F40-4ED5-BD2D-5EB80214B8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Lat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ans-regular.fntdata"/><Relationship Id="rId50" Type="http://schemas.openxmlformats.org/officeDocument/2006/relationships/font" Target="fonts/FjallaOne-regular.fntdata"/><Relationship Id="rId53" Type="http://schemas.openxmlformats.org/officeDocument/2006/relationships/font" Target="fonts/PTSans-italic.fntdata"/><Relationship Id="rId52" Type="http://schemas.openxmlformats.org/officeDocument/2006/relationships/font" Target="fonts/PTSans-bold.fntdata"/><Relationship Id="rId11" Type="http://schemas.openxmlformats.org/officeDocument/2006/relationships/slide" Target="slides/slide6.xml"/><Relationship Id="rId55" Type="http://schemas.openxmlformats.org/officeDocument/2006/relationships/font" Target="fonts/Comfortaa-regular.fntdata"/><Relationship Id="rId10" Type="http://schemas.openxmlformats.org/officeDocument/2006/relationships/slide" Target="slides/slide5.xml"/><Relationship Id="rId54" Type="http://schemas.openxmlformats.org/officeDocument/2006/relationships/font" Target="fonts/PTSans-boldItalic.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Comforta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9a879d6a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9a879d6a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4a5e152c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4a5e152c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04a5e152c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04a5e152c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04a5e152c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04a5e152c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04a5e152c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04a5e152c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04a5e152c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04a5e152c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04a5e152ca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04a5e152ca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04a5e152c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04a5e152c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04a5e152c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04a5e152c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82c993d2907134f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82c993d2907134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82c993d2907134f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82c993d2907134f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9f2f57a7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9f2f57a7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a1f4a655b9196f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a1f4a655b9196f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a1f4a655b9196f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a1f4a655b9196f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a1f4a655b9196f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a1f4a655b9196f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a1f4a655b9196f7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a1f4a655b9196f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a1f4a655b9196f7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a1f4a655b9196f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d52c27760d8d7d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d52c27760d8d7d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d52c27760d8d7d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d52c27760d8d7d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04a5e152ca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04a5e152ca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4a5e152ca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04a5e152ca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04f3abbaa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04f3abbaa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0d60e23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0d60e23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04f3abbaa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104f3abbaa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4745c8901ec4a2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4745c8901ec4a2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04f3abbaa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04f3abbaa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050eef34b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050eef34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050eef34b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050eef34b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050eef34bf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1050eef34bf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45766da224e8fd6b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45766da224e8fd6b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09a879d6a5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09a879d6a5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09a879d6a5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109a879d6a5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09a879d6a5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09a879d6a5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53e152b69b04d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953e152b69b04d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09a879d6a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109a879d6a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953e152b69b04d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953e152b69b04d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53e152b69b04d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953e152b69b04d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53e152b69b04d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953e152b69b04d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4a5e152c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04a5e152c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04a5e152c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04a5e152c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056531" y="1188113"/>
            <a:ext cx="5031000" cy="2566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b="1" sz="5200">
                <a:solidFill>
                  <a:srgbClr val="191919"/>
                </a:solidFill>
                <a:latin typeface="Fjalla One"/>
                <a:ea typeface="Fjalla One"/>
                <a:cs typeface="Fjalla One"/>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056475" y="3799788"/>
            <a:ext cx="50310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chemeClr val="dk1"/>
                </a:solidFill>
                <a:latin typeface="Lato"/>
                <a:ea typeface="Lato"/>
                <a:cs typeface="Lato"/>
                <a:sym typeface="La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1028425" y="-337265"/>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6010232" y="4359938"/>
            <a:ext cx="3009008" cy="1504130"/>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833870" y="1700000"/>
            <a:ext cx="3220942" cy="1610071"/>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028425" y="-608876"/>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6588728" y="2004211"/>
            <a:ext cx="4841837" cy="242031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5400000">
            <a:off x="6927898" y="2004211"/>
            <a:ext cx="4841837" cy="242031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58000" y="4115506"/>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10800000">
            <a:off x="7200960" y="-337237"/>
            <a:ext cx="2610341" cy="1525361"/>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7" name="Shape 67"/>
        <p:cNvGrpSpPr/>
        <p:nvPr/>
      </p:nvGrpSpPr>
      <p:grpSpPr>
        <a:xfrm>
          <a:off x="0" y="0"/>
          <a:ext cx="0" cy="0"/>
          <a:chOff x="0" y="0"/>
          <a:chExt cx="0" cy="0"/>
        </a:xfrm>
      </p:grpSpPr>
      <p:sp>
        <p:nvSpPr>
          <p:cNvPr id="68" name="Google Shape;68;p11"/>
          <p:cNvSpPr txBox="1"/>
          <p:nvPr>
            <p:ph hasCustomPrompt="1" type="title"/>
          </p:nvPr>
        </p:nvSpPr>
        <p:spPr>
          <a:xfrm>
            <a:off x="1541250" y="1387300"/>
            <a:ext cx="6061500" cy="18717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1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 name="Google Shape;69;p11"/>
          <p:cNvSpPr txBox="1"/>
          <p:nvPr>
            <p:ph idx="1" type="subTitle"/>
          </p:nvPr>
        </p:nvSpPr>
        <p:spPr>
          <a:xfrm>
            <a:off x="1541250" y="3259075"/>
            <a:ext cx="60615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70" name="Google Shape;70;p11"/>
          <p:cNvSpPr/>
          <p:nvPr/>
        </p:nvSpPr>
        <p:spPr>
          <a:xfrm rot="-5400000">
            <a:off x="-752655" y="1933966"/>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rot="-5400000">
            <a:off x="-570387" y="2059706"/>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rot="5400000">
            <a:off x="7344870" y="1933966"/>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5400000">
            <a:off x="7665686" y="2059706"/>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5" name="Shape 75"/>
        <p:cNvGrpSpPr/>
        <p:nvPr/>
      </p:nvGrpSpPr>
      <p:grpSpPr>
        <a:xfrm>
          <a:off x="0" y="0"/>
          <a:ext cx="0" cy="0"/>
          <a:chOff x="0" y="0"/>
          <a:chExt cx="0" cy="0"/>
        </a:xfrm>
      </p:grpSpPr>
      <p:sp>
        <p:nvSpPr>
          <p:cNvPr id="76" name="Google Shape;76;p13"/>
          <p:cNvSpPr/>
          <p:nvPr/>
        </p:nvSpPr>
        <p:spPr>
          <a:xfrm rot="5400000">
            <a:off x="7660126" y="219331"/>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661388" y="-208158"/>
            <a:ext cx="2305570" cy="11524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9" name="Google Shape;79;p13"/>
          <p:cNvSpPr txBox="1"/>
          <p:nvPr>
            <p:ph idx="2" type="title"/>
          </p:nvPr>
        </p:nvSpPr>
        <p:spPr>
          <a:xfrm>
            <a:off x="720000" y="193765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0" name="Google Shape;80;p13"/>
          <p:cNvSpPr txBox="1"/>
          <p:nvPr>
            <p:ph idx="1" type="subTitle"/>
          </p:nvPr>
        </p:nvSpPr>
        <p:spPr>
          <a:xfrm>
            <a:off x="720000" y="235825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1" name="Google Shape;81;p13"/>
          <p:cNvSpPr txBox="1"/>
          <p:nvPr>
            <p:ph idx="3" type="title"/>
          </p:nvPr>
        </p:nvSpPr>
        <p:spPr>
          <a:xfrm>
            <a:off x="3419271" y="193765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 name="Google Shape;82;p13"/>
          <p:cNvSpPr txBox="1"/>
          <p:nvPr>
            <p:ph idx="4" type="subTitle"/>
          </p:nvPr>
        </p:nvSpPr>
        <p:spPr>
          <a:xfrm>
            <a:off x="3419271" y="235825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 name="Google Shape;83;p13"/>
          <p:cNvSpPr txBox="1"/>
          <p:nvPr>
            <p:ph idx="5" type="title"/>
          </p:nvPr>
        </p:nvSpPr>
        <p:spPr>
          <a:xfrm>
            <a:off x="720000" y="363930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4" name="Google Shape;84;p13"/>
          <p:cNvSpPr txBox="1"/>
          <p:nvPr>
            <p:ph idx="6" type="subTitle"/>
          </p:nvPr>
        </p:nvSpPr>
        <p:spPr>
          <a:xfrm>
            <a:off x="720000" y="405990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5" name="Google Shape;85;p13"/>
          <p:cNvSpPr txBox="1"/>
          <p:nvPr>
            <p:ph idx="7" type="title"/>
          </p:nvPr>
        </p:nvSpPr>
        <p:spPr>
          <a:xfrm>
            <a:off x="3419271" y="363930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6" name="Google Shape;86;p13"/>
          <p:cNvSpPr txBox="1"/>
          <p:nvPr>
            <p:ph idx="8" type="subTitle"/>
          </p:nvPr>
        </p:nvSpPr>
        <p:spPr>
          <a:xfrm>
            <a:off x="3419271" y="405990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 name="Google Shape;87;p13"/>
          <p:cNvSpPr txBox="1"/>
          <p:nvPr>
            <p:ph idx="9" type="title"/>
          </p:nvPr>
        </p:nvSpPr>
        <p:spPr>
          <a:xfrm>
            <a:off x="6118549" y="193765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8" name="Google Shape;88;p13"/>
          <p:cNvSpPr txBox="1"/>
          <p:nvPr>
            <p:ph idx="13" type="subTitle"/>
          </p:nvPr>
        </p:nvSpPr>
        <p:spPr>
          <a:xfrm>
            <a:off x="6118549" y="235825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 name="Google Shape;89;p13"/>
          <p:cNvSpPr txBox="1"/>
          <p:nvPr>
            <p:ph idx="14" type="title"/>
          </p:nvPr>
        </p:nvSpPr>
        <p:spPr>
          <a:xfrm>
            <a:off x="6118550" y="3639300"/>
            <a:ext cx="2305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 name="Google Shape;90;p13"/>
          <p:cNvSpPr txBox="1"/>
          <p:nvPr>
            <p:ph idx="15" type="subTitle"/>
          </p:nvPr>
        </p:nvSpPr>
        <p:spPr>
          <a:xfrm>
            <a:off x="6118549" y="4059900"/>
            <a:ext cx="23055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1" name="Google Shape;91;p13"/>
          <p:cNvSpPr txBox="1"/>
          <p:nvPr>
            <p:ph hasCustomPrompt="1" idx="16" type="title"/>
          </p:nvPr>
        </p:nvSpPr>
        <p:spPr>
          <a:xfrm>
            <a:off x="1437900" y="136495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92" name="Google Shape;92;p13"/>
          <p:cNvSpPr txBox="1"/>
          <p:nvPr>
            <p:ph hasCustomPrompt="1" idx="17" type="title"/>
          </p:nvPr>
        </p:nvSpPr>
        <p:spPr>
          <a:xfrm>
            <a:off x="4137150" y="136495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93" name="Google Shape;93;p13"/>
          <p:cNvSpPr txBox="1"/>
          <p:nvPr>
            <p:ph hasCustomPrompt="1" idx="18" type="title"/>
          </p:nvPr>
        </p:nvSpPr>
        <p:spPr>
          <a:xfrm>
            <a:off x="6836400" y="136495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94" name="Google Shape;94;p13"/>
          <p:cNvSpPr txBox="1"/>
          <p:nvPr>
            <p:ph hasCustomPrompt="1" idx="19" type="title"/>
          </p:nvPr>
        </p:nvSpPr>
        <p:spPr>
          <a:xfrm>
            <a:off x="1437900" y="306660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95" name="Google Shape;95;p13"/>
          <p:cNvSpPr txBox="1"/>
          <p:nvPr>
            <p:ph hasCustomPrompt="1" idx="20" type="title"/>
          </p:nvPr>
        </p:nvSpPr>
        <p:spPr>
          <a:xfrm>
            <a:off x="4137150" y="306660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
        <p:nvSpPr>
          <p:cNvPr id="96" name="Google Shape;96;p13"/>
          <p:cNvSpPr txBox="1"/>
          <p:nvPr>
            <p:ph hasCustomPrompt="1" idx="21" type="title"/>
          </p:nvPr>
        </p:nvSpPr>
        <p:spPr>
          <a:xfrm>
            <a:off x="6836400" y="3066600"/>
            <a:ext cx="8697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2600">
                <a:solidFill>
                  <a:srgbClr val="101122"/>
                </a:solidFill>
              </a:defRPr>
            </a:lvl1pPr>
            <a:lvl2pPr lvl="1" rtl="0" algn="ctr">
              <a:spcBef>
                <a:spcPts val="0"/>
              </a:spcBef>
              <a:spcAft>
                <a:spcPts val="0"/>
              </a:spcAft>
              <a:buSzPts val="2600"/>
              <a:buNone/>
              <a:defRPr sz="2600"/>
            </a:lvl2pPr>
            <a:lvl3pPr lvl="2" rtl="0" algn="ctr">
              <a:spcBef>
                <a:spcPts val="0"/>
              </a:spcBef>
              <a:spcAft>
                <a:spcPts val="0"/>
              </a:spcAft>
              <a:buSzPts val="2600"/>
              <a:buNone/>
              <a:defRPr sz="2600"/>
            </a:lvl3pPr>
            <a:lvl4pPr lvl="3" rtl="0" algn="ctr">
              <a:spcBef>
                <a:spcPts val="0"/>
              </a:spcBef>
              <a:spcAft>
                <a:spcPts val="0"/>
              </a:spcAft>
              <a:buSzPts val="2600"/>
              <a:buNone/>
              <a:defRPr sz="2600"/>
            </a:lvl4pPr>
            <a:lvl5pPr lvl="4" rtl="0" algn="ctr">
              <a:spcBef>
                <a:spcPts val="0"/>
              </a:spcBef>
              <a:spcAft>
                <a:spcPts val="0"/>
              </a:spcAft>
              <a:buSzPts val="2600"/>
              <a:buNone/>
              <a:defRPr sz="2600"/>
            </a:lvl5pPr>
            <a:lvl6pPr lvl="5" rtl="0" algn="ctr">
              <a:spcBef>
                <a:spcPts val="0"/>
              </a:spcBef>
              <a:spcAft>
                <a:spcPts val="0"/>
              </a:spcAft>
              <a:buSzPts val="2600"/>
              <a:buNone/>
              <a:defRPr sz="2600"/>
            </a:lvl6pPr>
            <a:lvl7pPr lvl="6" rtl="0" algn="ctr">
              <a:spcBef>
                <a:spcPts val="0"/>
              </a:spcBef>
              <a:spcAft>
                <a:spcPts val="0"/>
              </a:spcAft>
              <a:buSzPts val="2600"/>
              <a:buNone/>
              <a:defRPr sz="2600"/>
            </a:lvl7pPr>
            <a:lvl8pPr lvl="7" rtl="0" algn="ctr">
              <a:spcBef>
                <a:spcPts val="0"/>
              </a:spcBef>
              <a:spcAft>
                <a:spcPts val="0"/>
              </a:spcAft>
              <a:buSzPts val="2600"/>
              <a:buNone/>
              <a:defRPr sz="2600"/>
            </a:lvl8pPr>
            <a:lvl9pPr lvl="8" rtl="0" algn="ctr">
              <a:spcBef>
                <a:spcPts val="0"/>
              </a:spcBef>
              <a:spcAft>
                <a:spcPts val="0"/>
              </a:spcAft>
              <a:buSzPts val="2600"/>
              <a:buNone/>
              <a:defRPr sz="26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7" name="Shape 97"/>
        <p:cNvGrpSpPr/>
        <p:nvPr/>
      </p:nvGrpSpPr>
      <p:grpSpPr>
        <a:xfrm>
          <a:off x="0" y="0"/>
          <a:ext cx="0" cy="0"/>
          <a:chOff x="0" y="0"/>
          <a:chExt cx="0" cy="0"/>
        </a:xfrm>
      </p:grpSpPr>
      <p:sp>
        <p:nvSpPr>
          <p:cNvPr id="98" name="Google Shape;98;p14"/>
          <p:cNvSpPr txBox="1"/>
          <p:nvPr>
            <p:ph type="title"/>
          </p:nvPr>
        </p:nvSpPr>
        <p:spPr>
          <a:xfrm>
            <a:off x="1660050" y="3045001"/>
            <a:ext cx="582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solidFill>
                  <a:schemeClr val="accen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9" name="Google Shape;99;p14"/>
          <p:cNvSpPr txBox="1"/>
          <p:nvPr>
            <p:ph idx="1" type="subTitle"/>
          </p:nvPr>
        </p:nvSpPr>
        <p:spPr>
          <a:xfrm>
            <a:off x="1660050" y="1566600"/>
            <a:ext cx="5823900" cy="147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
        <p:nvSpPr>
          <p:cNvPr id="100" name="Google Shape;100;p14"/>
          <p:cNvSpPr/>
          <p:nvPr/>
        </p:nvSpPr>
        <p:spPr>
          <a:xfrm>
            <a:off x="3296109" y="-97784"/>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3547651" y="-41319"/>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102" name="Shape 102"/>
        <p:cNvGrpSpPr/>
        <p:nvPr/>
      </p:nvGrpSpPr>
      <p:grpSpPr>
        <a:xfrm>
          <a:off x="0" y="0"/>
          <a:ext cx="0" cy="0"/>
          <a:chOff x="0" y="0"/>
          <a:chExt cx="0" cy="0"/>
        </a:xfrm>
      </p:grpSpPr>
      <p:sp>
        <p:nvSpPr>
          <p:cNvPr id="103" name="Google Shape;103;p15"/>
          <p:cNvSpPr/>
          <p:nvPr/>
        </p:nvSpPr>
        <p:spPr>
          <a:xfrm flipH="1">
            <a:off x="-355156" y="-411025"/>
            <a:ext cx="2010947" cy="100522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flipH="1" rot="5400000">
            <a:off x="-782962" y="610497"/>
            <a:ext cx="1809290" cy="105726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5400000">
            <a:off x="7847462" y="-36258"/>
            <a:ext cx="2305570" cy="11524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07" name="Shape 107"/>
        <p:cNvGrpSpPr/>
        <p:nvPr/>
      </p:nvGrpSpPr>
      <p:grpSpPr>
        <a:xfrm>
          <a:off x="0" y="0"/>
          <a:ext cx="0" cy="0"/>
          <a:chOff x="0" y="0"/>
          <a:chExt cx="0" cy="0"/>
        </a:xfrm>
      </p:grpSpPr>
      <p:sp>
        <p:nvSpPr>
          <p:cNvPr id="108" name="Google Shape;108;p16"/>
          <p:cNvSpPr txBox="1"/>
          <p:nvPr>
            <p:ph type="title"/>
          </p:nvPr>
        </p:nvSpPr>
        <p:spPr>
          <a:xfrm>
            <a:off x="720000" y="1316303"/>
            <a:ext cx="3971700" cy="1506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 name="Google Shape;109;p16"/>
          <p:cNvSpPr txBox="1"/>
          <p:nvPr>
            <p:ph idx="1" type="subTitle"/>
          </p:nvPr>
        </p:nvSpPr>
        <p:spPr>
          <a:xfrm>
            <a:off x="720000" y="2822488"/>
            <a:ext cx="3971700" cy="1004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0" name="Google Shape;110;p16"/>
          <p:cNvSpPr/>
          <p:nvPr/>
        </p:nvSpPr>
        <p:spPr>
          <a:xfrm>
            <a:off x="-555893" y="-272859"/>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304351" y="-216394"/>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12" name="Shape 112"/>
        <p:cNvGrpSpPr/>
        <p:nvPr/>
      </p:nvGrpSpPr>
      <p:grpSpPr>
        <a:xfrm>
          <a:off x="0" y="0"/>
          <a:ext cx="0" cy="0"/>
          <a:chOff x="0" y="0"/>
          <a:chExt cx="0" cy="0"/>
        </a:xfrm>
      </p:grpSpPr>
      <p:sp>
        <p:nvSpPr>
          <p:cNvPr id="113" name="Google Shape;113;p17"/>
          <p:cNvSpPr txBox="1"/>
          <p:nvPr>
            <p:ph type="title"/>
          </p:nvPr>
        </p:nvSpPr>
        <p:spPr>
          <a:xfrm>
            <a:off x="4836000" y="1662600"/>
            <a:ext cx="3342900" cy="738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4" name="Google Shape;114;p17"/>
          <p:cNvSpPr txBox="1"/>
          <p:nvPr>
            <p:ph idx="1" type="subTitle"/>
          </p:nvPr>
        </p:nvSpPr>
        <p:spPr>
          <a:xfrm>
            <a:off x="4836000" y="2400625"/>
            <a:ext cx="3342900" cy="1080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 name="Google Shape;115;p17"/>
          <p:cNvSpPr/>
          <p:nvPr/>
        </p:nvSpPr>
        <p:spPr>
          <a:xfrm>
            <a:off x="6118774" y="-464475"/>
            <a:ext cx="3022674" cy="1510962"/>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rot="-5400000">
            <a:off x="7465791" y="477886"/>
            <a:ext cx="2815583" cy="164529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117" name="Shape 117"/>
        <p:cNvGrpSpPr/>
        <p:nvPr/>
      </p:nvGrpSpPr>
      <p:grpSpPr>
        <a:xfrm>
          <a:off x="0" y="0"/>
          <a:ext cx="0" cy="0"/>
          <a:chOff x="0" y="0"/>
          <a:chExt cx="0" cy="0"/>
        </a:xfrm>
      </p:grpSpPr>
      <p:sp>
        <p:nvSpPr>
          <p:cNvPr id="118" name="Google Shape;118;p18"/>
          <p:cNvSpPr/>
          <p:nvPr/>
        </p:nvSpPr>
        <p:spPr>
          <a:xfrm>
            <a:off x="7220829" y="-411028"/>
            <a:ext cx="2406326" cy="120286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rot="-5400000">
            <a:off x="7974050" y="811350"/>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555893" y="-272859"/>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ph idx="1" type="body"/>
          </p:nvPr>
        </p:nvSpPr>
        <p:spPr>
          <a:xfrm>
            <a:off x="940950" y="1490963"/>
            <a:ext cx="3852000" cy="3070200"/>
          </a:xfrm>
          <a:prstGeom prst="rect">
            <a:avLst/>
          </a:prstGeom>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250"/>
            </a:lvl1pPr>
            <a:lvl2pPr indent="-304800" lvl="1" marL="914400" rtl="0">
              <a:lnSpc>
                <a:spcPct val="115000"/>
              </a:lnSpc>
              <a:spcBef>
                <a:spcPts val="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sp>
        <p:nvSpPr>
          <p:cNvPr id="122" name="Google Shape;122;p18"/>
          <p:cNvSpPr txBox="1"/>
          <p:nvPr>
            <p:ph idx="2" type="body"/>
          </p:nvPr>
        </p:nvSpPr>
        <p:spPr>
          <a:xfrm>
            <a:off x="4705136" y="1490963"/>
            <a:ext cx="3718800" cy="3070200"/>
          </a:xfrm>
          <a:prstGeom prst="rect">
            <a:avLst/>
          </a:prstGeom>
        </p:spPr>
        <p:txBody>
          <a:bodyPr anchorCtr="0" anchor="b" bIns="91425" lIns="91425" spcFirstLastPara="1" rIns="91425" wrap="square" tIns="91425">
            <a:noAutofit/>
          </a:bodyPr>
          <a:lstStyle>
            <a:lvl1pPr indent="-304800" lvl="0" marL="457200" rtl="0">
              <a:lnSpc>
                <a:spcPct val="100000"/>
              </a:lnSpc>
              <a:spcBef>
                <a:spcPts val="0"/>
              </a:spcBef>
              <a:spcAft>
                <a:spcPts val="0"/>
              </a:spcAft>
              <a:buSzPts val="1200"/>
              <a:buFont typeface="Fjalla One"/>
              <a:buChar char="●"/>
              <a:defRPr b="1" sz="2500">
                <a:latin typeface="Fjalla One"/>
                <a:ea typeface="Fjalla One"/>
                <a:cs typeface="Fjalla One"/>
                <a:sym typeface="Fjalla One"/>
              </a:defRPr>
            </a:lvl1pPr>
            <a:lvl2pPr indent="-304800" lvl="1" marL="914400" rtl="0">
              <a:lnSpc>
                <a:spcPct val="115000"/>
              </a:lnSpc>
              <a:spcBef>
                <a:spcPts val="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sp>
        <p:nvSpPr>
          <p:cNvPr id="123" name="Google Shape;123;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24" name="Shape 124"/>
        <p:cNvGrpSpPr/>
        <p:nvPr/>
      </p:nvGrpSpPr>
      <p:grpSpPr>
        <a:xfrm>
          <a:off x="0" y="0"/>
          <a:ext cx="0" cy="0"/>
          <a:chOff x="0" y="0"/>
          <a:chExt cx="0" cy="0"/>
        </a:xfrm>
      </p:grpSpPr>
      <p:sp>
        <p:nvSpPr>
          <p:cNvPr id="125" name="Google Shape;125;p19"/>
          <p:cNvSpPr/>
          <p:nvPr/>
        </p:nvSpPr>
        <p:spPr>
          <a:xfrm>
            <a:off x="7514825" y="-88810"/>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7514825" y="-252675"/>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rot="-5400000">
            <a:off x="-1009038" y="884792"/>
            <a:ext cx="2305570" cy="11524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9"/>
          <p:cNvSpPr txBox="1"/>
          <p:nvPr>
            <p:ph idx="2" type="title"/>
          </p:nvPr>
        </p:nvSpPr>
        <p:spPr>
          <a:xfrm>
            <a:off x="828850" y="29173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0" name="Google Shape;130;p19"/>
          <p:cNvSpPr txBox="1"/>
          <p:nvPr>
            <p:ph idx="1" type="subTitle"/>
          </p:nvPr>
        </p:nvSpPr>
        <p:spPr>
          <a:xfrm>
            <a:off x="828850" y="3311500"/>
            <a:ext cx="22404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1" name="Google Shape;131;p19"/>
          <p:cNvSpPr txBox="1"/>
          <p:nvPr>
            <p:ph idx="3" type="title"/>
          </p:nvPr>
        </p:nvSpPr>
        <p:spPr>
          <a:xfrm>
            <a:off x="3451795" y="29173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2" name="Google Shape;132;p19"/>
          <p:cNvSpPr txBox="1"/>
          <p:nvPr>
            <p:ph idx="4" type="subTitle"/>
          </p:nvPr>
        </p:nvSpPr>
        <p:spPr>
          <a:xfrm>
            <a:off x="3451796" y="3311500"/>
            <a:ext cx="22404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3" name="Google Shape;133;p19"/>
          <p:cNvSpPr txBox="1"/>
          <p:nvPr>
            <p:ph idx="5" type="title"/>
          </p:nvPr>
        </p:nvSpPr>
        <p:spPr>
          <a:xfrm>
            <a:off x="6074747" y="29173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4" name="Google Shape;134;p19"/>
          <p:cNvSpPr txBox="1"/>
          <p:nvPr>
            <p:ph idx="6" type="subTitle"/>
          </p:nvPr>
        </p:nvSpPr>
        <p:spPr>
          <a:xfrm>
            <a:off x="6074748" y="3311500"/>
            <a:ext cx="22404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35" name="Shape 135"/>
        <p:cNvGrpSpPr/>
        <p:nvPr/>
      </p:nvGrpSpPr>
      <p:grpSpPr>
        <a:xfrm>
          <a:off x="0" y="0"/>
          <a:ext cx="0" cy="0"/>
          <a:chOff x="0" y="0"/>
          <a:chExt cx="0" cy="0"/>
        </a:xfrm>
      </p:grpSpPr>
      <p:sp>
        <p:nvSpPr>
          <p:cNvPr id="136" name="Google Shape;136;p20"/>
          <p:cNvSpPr/>
          <p:nvPr/>
        </p:nvSpPr>
        <p:spPr>
          <a:xfrm>
            <a:off x="-555893" y="-272859"/>
            <a:ext cx="2551785" cy="127557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304351" y="-216394"/>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rot="-5400000">
            <a:off x="7773665" y="587867"/>
            <a:ext cx="2272168" cy="1327749"/>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0" name="Google Shape;140;p20"/>
          <p:cNvSpPr txBox="1"/>
          <p:nvPr>
            <p:ph idx="2" type="title"/>
          </p:nvPr>
        </p:nvSpPr>
        <p:spPr>
          <a:xfrm>
            <a:off x="828850" y="36366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1" name="Google Shape;141;p20"/>
          <p:cNvSpPr txBox="1"/>
          <p:nvPr>
            <p:ph idx="1" type="subTitle"/>
          </p:nvPr>
        </p:nvSpPr>
        <p:spPr>
          <a:xfrm>
            <a:off x="828850" y="4030800"/>
            <a:ext cx="22404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2" name="Google Shape;142;p20"/>
          <p:cNvSpPr txBox="1"/>
          <p:nvPr>
            <p:ph idx="3" type="title"/>
          </p:nvPr>
        </p:nvSpPr>
        <p:spPr>
          <a:xfrm>
            <a:off x="3451795" y="30042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20"/>
          <p:cNvSpPr txBox="1"/>
          <p:nvPr>
            <p:ph idx="4" type="subTitle"/>
          </p:nvPr>
        </p:nvSpPr>
        <p:spPr>
          <a:xfrm>
            <a:off x="3451796" y="3398400"/>
            <a:ext cx="22404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4" name="Google Shape;144;p20"/>
          <p:cNvSpPr txBox="1"/>
          <p:nvPr>
            <p:ph idx="5" type="title"/>
          </p:nvPr>
        </p:nvSpPr>
        <p:spPr>
          <a:xfrm>
            <a:off x="6074747" y="3636625"/>
            <a:ext cx="2240400" cy="39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20"/>
          <p:cNvSpPr txBox="1"/>
          <p:nvPr>
            <p:ph idx="6" type="subTitle"/>
          </p:nvPr>
        </p:nvSpPr>
        <p:spPr>
          <a:xfrm>
            <a:off x="6074749" y="4030800"/>
            <a:ext cx="22404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1938900" y="2775025"/>
            <a:ext cx="52662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hasCustomPrompt="1" idx="2" type="title"/>
          </p:nvPr>
        </p:nvSpPr>
        <p:spPr>
          <a:xfrm>
            <a:off x="3785100" y="1833313"/>
            <a:ext cx="1573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 name="Google Shape;22;p3"/>
          <p:cNvSpPr txBox="1"/>
          <p:nvPr>
            <p:ph idx="1" type="subTitle"/>
          </p:nvPr>
        </p:nvSpPr>
        <p:spPr>
          <a:xfrm>
            <a:off x="1938900" y="3716738"/>
            <a:ext cx="5266200" cy="36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 name="Google Shape;23;p3"/>
          <p:cNvSpPr/>
          <p:nvPr/>
        </p:nvSpPr>
        <p:spPr>
          <a:xfrm>
            <a:off x="259466" y="-337265"/>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259466" y="-608876"/>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1214485" y="997747"/>
            <a:ext cx="3564673" cy="2083028"/>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5192116" y="-608875"/>
            <a:ext cx="3546140" cy="1772630"/>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7000992" y="800779"/>
            <a:ext cx="3303141" cy="1930201"/>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46" name="Shape 146"/>
        <p:cNvGrpSpPr/>
        <p:nvPr/>
      </p:nvGrpSpPr>
      <p:grpSpPr>
        <a:xfrm>
          <a:off x="0" y="0"/>
          <a:ext cx="0" cy="0"/>
          <a:chOff x="0" y="0"/>
          <a:chExt cx="0" cy="0"/>
        </a:xfrm>
      </p:grpSpPr>
      <p:sp>
        <p:nvSpPr>
          <p:cNvPr id="147" name="Google Shape;147;p21"/>
          <p:cNvSpPr/>
          <p:nvPr/>
        </p:nvSpPr>
        <p:spPr>
          <a:xfrm>
            <a:off x="-449575" y="-88810"/>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449575" y="-252675"/>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rot="5400000">
            <a:off x="7847462" y="4027254"/>
            <a:ext cx="2305570" cy="11524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1" name="Google Shape;151;p21"/>
          <p:cNvSpPr txBox="1"/>
          <p:nvPr>
            <p:ph idx="2" type="title"/>
          </p:nvPr>
        </p:nvSpPr>
        <p:spPr>
          <a:xfrm>
            <a:off x="6780309" y="2881700"/>
            <a:ext cx="15759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 name="Google Shape;152;p21"/>
          <p:cNvSpPr txBox="1"/>
          <p:nvPr>
            <p:ph idx="1" type="subTitle"/>
          </p:nvPr>
        </p:nvSpPr>
        <p:spPr>
          <a:xfrm>
            <a:off x="6780300" y="3305300"/>
            <a:ext cx="1575900" cy="7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3" name="Google Shape;153;p21"/>
          <p:cNvSpPr txBox="1"/>
          <p:nvPr>
            <p:ph idx="3" type="title"/>
          </p:nvPr>
        </p:nvSpPr>
        <p:spPr>
          <a:xfrm>
            <a:off x="4782791" y="2881700"/>
            <a:ext cx="15759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4" name="Google Shape;154;p21"/>
          <p:cNvSpPr txBox="1"/>
          <p:nvPr>
            <p:ph idx="4" type="subTitle"/>
          </p:nvPr>
        </p:nvSpPr>
        <p:spPr>
          <a:xfrm>
            <a:off x="4782796" y="3305300"/>
            <a:ext cx="1575900" cy="7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5" name="Google Shape;155;p21"/>
          <p:cNvSpPr txBox="1"/>
          <p:nvPr>
            <p:ph idx="5" type="title"/>
          </p:nvPr>
        </p:nvSpPr>
        <p:spPr>
          <a:xfrm>
            <a:off x="787809" y="2881700"/>
            <a:ext cx="15759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6" name="Google Shape;156;p21"/>
          <p:cNvSpPr txBox="1"/>
          <p:nvPr>
            <p:ph idx="6" type="subTitle"/>
          </p:nvPr>
        </p:nvSpPr>
        <p:spPr>
          <a:xfrm>
            <a:off x="787800" y="3305200"/>
            <a:ext cx="1575900" cy="7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7" name="Google Shape;157;p21"/>
          <p:cNvSpPr txBox="1"/>
          <p:nvPr>
            <p:ph idx="7" type="title"/>
          </p:nvPr>
        </p:nvSpPr>
        <p:spPr>
          <a:xfrm>
            <a:off x="2785291" y="2881700"/>
            <a:ext cx="15759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8" name="Google Shape;158;p21"/>
          <p:cNvSpPr txBox="1"/>
          <p:nvPr>
            <p:ph idx="8" type="subTitle"/>
          </p:nvPr>
        </p:nvSpPr>
        <p:spPr>
          <a:xfrm>
            <a:off x="2785292" y="3305200"/>
            <a:ext cx="1575900" cy="7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59" name="Shape 159"/>
        <p:cNvGrpSpPr/>
        <p:nvPr/>
      </p:nvGrpSpPr>
      <p:grpSpPr>
        <a:xfrm>
          <a:off x="0" y="0"/>
          <a:ext cx="0" cy="0"/>
          <a:chOff x="0" y="0"/>
          <a:chExt cx="0" cy="0"/>
        </a:xfrm>
      </p:grpSpPr>
      <p:sp>
        <p:nvSpPr>
          <p:cNvPr id="160" name="Google Shape;160;p22"/>
          <p:cNvSpPr/>
          <p:nvPr/>
        </p:nvSpPr>
        <p:spPr>
          <a:xfrm>
            <a:off x="7254425" y="-88810"/>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7254425" y="-252675"/>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271600" y="4603502"/>
            <a:ext cx="1983140" cy="1158854"/>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rot="-5400000">
            <a:off x="8103167" y="878807"/>
            <a:ext cx="2087277" cy="1219707"/>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rot="-5400000">
            <a:off x="-793252" y="3853204"/>
            <a:ext cx="1857149" cy="92834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6" name="Google Shape;166;p22"/>
          <p:cNvSpPr txBox="1"/>
          <p:nvPr>
            <p:ph idx="2" type="title"/>
          </p:nvPr>
        </p:nvSpPr>
        <p:spPr>
          <a:xfrm>
            <a:off x="978188" y="178980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7" name="Google Shape;167;p22"/>
          <p:cNvSpPr txBox="1"/>
          <p:nvPr>
            <p:ph idx="1" type="subTitle"/>
          </p:nvPr>
        </p:nvSpPr>
        <p:spPr>
          <a:xfrm>
            <a:off x="978188" y="221040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8" name="Google Shape;168;p22"/>
          <p:cNvSpPr txBox="1"/>
          <p:nvPr>
            <p:ph idx="3" type="title"/>
          </p:nvPr>
        </p:nvSpPr>
        <p:spPr>
          <a:xfrm>
            <a:off x="3543750" y="178980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9" name="Google Shape;169;p22"/>
          <p:cNvSpPr txBox="1"/>
          <p:nvPr>
            <p:ph idx="4" type="subTitle"/>
          </p:nvPr>
        </p:nvSpPr>
        <p:spPr>
          <a:xfrm>
            <a:off x="3543751" y="221040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0" name="Google Shape;170;p22"/>
          <p:cNvSpPr txBox="1"/>
          <p:nvPr>
            <p:ph idx="5" type="title"/>
          </p:nvPr>
        </p:nvSpPr>
        <p:spPr>
          <a:xfrm>
            <a:off x="978188" y="322335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1" name="Google Shape;171;p22"/>
          <p:cNvSpPr txBox="1"/>
          <p:nvPr>
            <p:ph idx="6" type="subTitle"/>
          </p:nvPr>
        </p:nvSpPr>
        <p:spPr>
          <a:xfrm>
            <a:off x="978188" y="364395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 name="Google Shape;172;p22"/>
          <p:cNvSpPr txBox="1"/>
          <p:nvPr>
            <p:ph idx="7" type="title"/>
          </p:nvPr>
        </p:nvSpPr>
        <p:spPr>
          <a:xfrm>
            <a:off x="3543750" y="322335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3" name="Google Shape;173;p22"/>
          <p:cNvSpPr txBox="1"/>
          <p:nvPr>
            <p:ph idx="8" type="subTitle"/>
          </p:nvPr>
        </p:nvSpPr>
        <p:spPr>
          <a:xfrm>
            <a:off x="3543751" y="364395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4" name="Google Shape;174;p22"/>
          <p:cNvSpPr txBox="1"/>
          <p:nvPr>
            <p:ph idx="9" type="title"/>
          </p:nvPr>
        </p:nvSpPr>
        <p:spPr>
          <a:xfrm>
            <a:off x="6109320" y="178980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 name="Google Shape;175;p22"/>
          <p:cNvSpPr txBox="1"/>
          <p:nvPr>
            <p:ph idx="13" type="subTitle"/>
          </p:nvPr>
        </p:nvSpPr>
        <p:spPr>
          <a:xfrm>
            <a:off x="6109321" y="221040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6" name="Google Shape;176;p22"/>
          <p:cNvSpPr txBox="1"/>
          <p:nvPr>
            <p:ph idx="14" type="title"/>
          </p:nvPr>
        </p:nvSpPr>
        <p:spPr>
          <a:xfrm>
            <a:off x="6109320" y="3223350"/>
            <a:ext cx="2056500" cy="42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7" name="Google Shape;177;p22"/>
          <p:cNvSpPr txBox="1"/>
          <p:nvPr>
            <p:ph idx="15" type="subTitle"/>
          </p:nvPr>
        </p:nvSpPr>
        <p:spPr>
          <a:xfrm>
            <a:off x="6109321" y="3643950"/>
            <a:ext cx="2056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8" name="Shape 178"/>
        <p:cNvGrpSpPr/>
        <p:nvPr/>
      </p:nvGrpSpPr>
      <p:grpSpPr>
        <a:xfrm>
          <a:off x="0" y="0"/>
          <a:ext cx="0" cy="0"/>
          <a:chOff x="0" y="0"/>
          <a:chExt cx="0" cy="0"/>
        </a:xfrm>
      </p:grpSpPr>
      <p:sp>
        <p:nvSpPr>
          <p:cNvPr id="179" name="Google Shape;179;p23"/>
          <p:cNvSpPr/>
          <p:nvPr/>
        </p:nvSpPr>
        <p:spPr>
          <a:xfrm rot="-5400000">
            <a:off x="-1317079" y="126064"/>
            <a:ext cx="3455113" cy="1727128"/>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931570" y="3439104"/>
            <a:ext cx="3303141" cy="1930201"/>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flipH="1">
            <a:off x="6145150" y="-596640"/>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flipH="1">
            <a:off x="6145150" y="-868251"/>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flipH="1" rot="-5400000">
            <a:off x="7198651" y="2319647"/>
            <a:ext cx="3564673" cy="2083028"/>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ph hasCustomPrompt="1" type="title"/>
          </p:nvPr>
        </p:nvSpPr>
        <p:spPr>
          <a:xfrm>
            <a:off x="2223600" y="764074"/>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5" name="Google Shape;185;p23"/>
          <p:cNvSpPr txBox="1"/>
          <p:nvPr>
            <p:ph idx="1" type="subTitle"/>
          </p:nvPr>
        </p:nvSpPr>
        <p:spPr>
          <a:xfrm>
            <a:off x="2223600" y="1394588"/>
            <a:ext cx="4696800" cy="4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86" name="Google Shape;186;p23"/>
          <p:cNvSpPr txBox="1"/>
          <p:nvPr>
            <p:ph hasCustomPrompt="1" idx="2" type="title"/>
          </p:nvPr>
        </p:nvSpPr>
        <p:spPr>
          <a:xfrm>
            <a:off x="2223600" y="2045200"/>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7" name="Google Shape;187;p23"/>
          <p:cNvSpPr txBox="1"/>
          <p:nvPr>
            <p:ph idx="3" type="subTitle"/>
          </p:nvPr>
        </p:nvSpPr>
        <p:spPr>
          <a:xfrm>
            <a:off x="2223600" y="2680587"/>
            <a:ext cx="4696800" cy="4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88" name="Google Shape;188;p23"/>
          <p:cNvSpPr txBox="1"/>
          <p:nvPr>
            <p:ph hasCustomPrompt="1" idx="4" type="title"/>
          </p:nvPr>
        </p:nvSpPr>
        <p:spPr>
          <a:xfrm>
            <a:off x="2223600" y="3329150"/>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9" name="Google Shape;189;p23"/>
          <p:cNvSpPr txBox="1"/>
          <p:nvPr>
            <p:ph idx="5" type="subTitle"/>
          </p:nvPr>
        </p:nvSpPr>
        <p:spPr>
          <a:xfrm>
            <a:off x="2223600" y="3966034"/>
            <a:ext cx="4696800" cy="4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90" name="Shape 190"/>
        <p:cNvGrpSpPr/>
        <p:nvPr/>
      </p:nvGrpSpPr>
      <p:grpSpPr>
        <a:xfrm>
          <a:off x="0" y="0"/>
          <a:ext cx="0" cy="0"/>
          <a:chOff x="0" y="0"/>
          <a:chExt cx="0" cy="0"/>
        </a:xfrm>
      </p:grpSpPr>
      <p:grpSp>
        <p:nvGrpSpPr>
          <p:cNvPr id="191" name="Google Shape;191;p24"/>
          <p:cNvGrpSpPr/>
          <p:nvPr/>
        </p:nvGrpSpPr>
        <p:grpSpPr>
          <a:xfrm flipH="1">
            <a:off x="7278000" y="564673"/>
            <a:ext cx="2550133" cy="4014276"/>
            <a:chOff x="-371550" y="1260424"/>
            <a:chExt cx="1666100" cy="2622681"/>
          </a:xfrm>
        </p:grpSpPr>
        <p:sp>
          <p:nvSpPr>
            <p:cNvPr id="192" name="Google Shape;192;p24"/>
            <p:cNvSpPr/>
            <p:nvPr/>
          </p:nvSpPr>
          <p:spPr>
            <a:xfrm rot="5400000">
              <a:off x="-783077" y="1805478"/>
              <a:ext cx="2622681" cy="1532572"/>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rot="-5400000">
              <a:off x="-849506" y="2094083"/>
              <a:ext cx="1911349" cy="95543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24"/>
          <p:cNvSpPr/>
          <p:nvPr/>
        </p:nvSpPr>
        <p:spPr>
          <a:xfrm>
            <a:off x="4622876" y="-294025"/>
            <a:ext cx="4499499" cy="2249191"/>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flipH="1" rot="10800000">
            <a:off x="5585424" y="3705782"/>
            <a:ext cx="3258697" cy="162894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txBox="1"/>
          <p:nvPr>
            <p:ph type="title"/>
          </p:nvPr>
        </p:nvSpPr>
        <p:spPr>
          <a:xfrm>
            <a:off x="720000" y="375275"/>
            <a:ext cx="3852000" cy="1084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5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24"/>
          <p:cNvSpPr txBox="1"/>
          <p:nvPr>
            <p:ph idx="1" type="subTitle"/>
          </p:nvPr>
        </p:nvSpPr>
        <p:spPr>
          <a:xfrm>
            <a:off x="720000" y="2435766"/>
            <a:ext cx="3015900" cy="9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8" name="Google Shape;198;p24"/>
          <p:cNvSpPr txBox="1"/>
          <p:nvPr/>
        </p:nvSpPr>
        <p:spPr>
          <a:xfrm>
            <a:off x="720000" y="3541550"/>
            <a:ext cx="3903000" cy="61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dk1"/>
                </a:solidFill>
                <a:latin typeface="Lato"/>
                <a:ea typeface="Lato"/>
                <a:cs typeface="Lato"/>
                <a:sym typeface="Lato"/>
              </a:rPr>
              <a:t>CRÉDITS: Ce modèle de présentation a été créé par </a:t>
            </a:r>
            <a:r>
              <a:rPr b="1" lang="en" sz="1200">
                <a:solidFill>
                  <a:schemeClr val="dk1"/>
                </a:solidFill>
                <a:uFill>
                  <a:noFill/>
                </a:uFill>
                <a:latin typeface="Lato"/>
                <a:ea typeface="Lato"/>
                <a:cs typeface="Lato"/>
                <a:sym typeface="Lato"/>
                <a:hlinkClick r:id="rId2">
                  <a:extLst>
                    <a:ext uri="{A12FA001-AC4F-418D-AE19-62706E023703}">
                      <ahyp:hlinkClr val="tx"/>
                    </a:ext>
                  </a:extLst>
                </a:hlinkClick>
              </a:rPr>
              <a:t>Slidesgo</a:t>
            </a:r>
            <a:r>
              <a:rPr lang="en" sz="1200">
                <a:solidFill>
                  <a:schemeClr val="dk1"/>
                </a:solidFill>
                <a:latin typeface="Lato"/>
                <a:ea typeface="Lato"/>
                <a:cs typeface="Lato"/>
                <a:sym typeface="Lato"/>
              </a:rPr>
              <a:t>, comprenant des icônes de </a:t>
            </a:r>
            <a:r>
              <a:rPr b="1" lang="en" sz="12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200">
                <a:solidFill>
                  <a:schemeClr val="dk1"/>
                </a:solidFill>
                <a:latin typeface="Lato"/>
                <a:ea typeface="Lato"/>
                <a:cs typeface="Lato"/>
                <a:sym typeface="Lato"/>
              </a:rPr>
              <a:t>, des infographies et des images de </a:t>
            </a:r>
            <a:r>
              <a:rPr b="1" lang="en" sz="1200">
                <a:solidFill>
                  <a:schemeClr val="dk1"/>
                </a:solidFill>
                <a:uFill>
                  <a:noFill/>
                </a:uFill>
                <a:latin typeface="Lato"/>
                <a:ea typeface="Lato"/>
                <a:cs typeface="Lato"/>
                <a:sym typeface="Lato"/>
                <a:hlinkClick r:id="rId4">
                  <a:extLst>
                    <a:ext uri="{A12FA001-AC4F-418D-AE19-62706E023703}">
                      <ahyp:hlinkClr val="tx"/>
                    </a:ext>
                  </a:extLst>
                </a:hlinkClick>
              </a:rPr>
              <a:t>Freepik</a:t>
            </a:r>
            <a:endParaRPr b="1" sz="1200">
              <a:solidFill>
                <a:schemeClr val="dk1"/>
              </a:solidFill>
              <a:latin typeface="Lato"/>
              <a:ea typeface="Lato"/>
              <a:cs typeface="Lato"/>
              <a:sym typeface="Lato"/>
            </a:endParaRPr>
          </a:p>
        </p:txBody>
      </p:sp>
      <p:sp>
        <p:nvSpPr>
          <p:cNvPr id="199" name="Google Shape;199;p24"/>
          <p:cNvSpPr txBox="1"/>
          <p:nvPr>
            <p:ph idx="2" type="subTitle"/>
          </p:nvPr>
        </p:nvSpPr>
        <p:spPr>
          <a:xfrm>
            <a:off x="720000" y="2124375"/>
            <a:ext cx="3015900" cy="31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00" name="Shape 200"/>
        <p:cNvGrpSpPr/>
        <p:nvPr/>
      </p:nvGrpSpPr>
      <p:grpSpPr>
        <a:xfrm>
          <a:off x="0" y="0"/>
          <a:ext cx="0" cy="0"/>
          <a:chOff x="0" y="0"/>
          <a:chExt cx="0" cy="0"/>
        </a:xfrm>
      </p:grpSpPr>
      <p:sp>
        <p:nvSpPr>
          <p:cNvPr id="201" name="Google Shape;201;p25"/>
          <p:cNvSpPr/>
          <p:nvPr/>
        </p:nvSpPr>
        <p:spPr>
          <a:xfrm flipH="1">
            <a:off x="-355156" y="-411025"/>
            <a:ext cx="2010947" cy="100522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flipH="1" rot="5400000">
            <a:off x="-782962" y="610497"/>
            <a:ext cx="1809290" cy="105726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rot="5400000">
            <a:off x="7847462" y="-36258"/>
            <a:ext cx="2305570" cy="11524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4" name="Shape 204"/>
        <p:cNvGrpSpPr/>
        <p:nvPr/>
      </p:nvGrpSpPr>
      <p:grpSpPr>
        <a:xfrm>
          <a:off x="0" y="0"/>
          <a:ext cx="0" cy="0"/>
          <a:chOff x="0" y="0"/>
          <a:chExt cx="0" cy="0"/>
        </a:xfrm>
      </p:grpSpPr>
      <p:sp>
        <p:nvSpPr>
          <p:cNvPr id="205" name="Google Shape;205;p26"/>
          <p:cNvSpPr/>
          <p:nvPr/>
        </p:nvSpPr>
        <p:spPr>
          <a:xfrm>
            <a:off x="7254425" y="-88810"/>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7254425" y="-252675"/>
            <a:ext cx="2339156" cy="116928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271600" y="4603502"/>
            <a:ext cx="1983140" cy="1158854"/>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rot="-5400000">
            <a:off x="8103167" y="878807"/>
            <a:ext cx="2087277" cy="1219707"/>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rot="-5400000">
            <a:off x="-793252" y="3853204"/>
            <a:ext cx="1857149" cy="92834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p:nvPr/>
        </p:nvSpPr>
        <p:spPr>
          <a:xfrm>
            <a:off x="7220829" y="-411028"/>
            <a:ext cx="2406326" cy="1202864"/>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rot="-5400000">
            <a:off x="7974050" y="811350"/>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4"/>
          <p:cNvSpPr txBox="1"/>
          <p:nvPr>
            <p:ph idx="1" type="body"/>
          </p:nvPr>
        </p:nvSpPr>
        <p:spPr>
          <a:xfrm>
            <a:off x="720000" y="1215750"/>
            <a:ext cx="7704000" cy="33876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250"/>
            </a:lvl1pPr>
            <a:lvl2pPr indent="-304800" lvl="1" marL="914400" rtl="0">
              <a:lnSpc>
                <a:spcPct val="115000"/>
              </a:lnSpc>
              <a:spcBef>
                <a:spcPts val="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txBox="1"/>
          <p:nvPr>
            <p:ph type="title"/>
          </p:nvPr>
        </p:nvSpPr>
        <p:spPr>
          <a:xfrm>
            <a:off x="1629135" y="826525"/>
            <a:ext cx="244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 name="Google Shape;35;p5"/>
          <p:cNvSpPr txBox="1"/>
          <p:nvPr>
            <p:ph idx="2" type="title"/>
          </p:nvPr>
        </p:nvSpPr>
        <p:spPr>
          <a:xfrm>
            <a:off x="5067783" y="2878525"/>
            <a:ext cx="2447100" cy="42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5"/>
          <p:cNvSpPr txBox="1"/>
          <p:nvPr>
            <p:ph idx="1" type="subTitle"/>
          </p:nvPr>
        </p:nvSpPr>
        <p:spPr>
          <a:xfrm>
            <a:off x="5067788" y="3306275"/>
            <a:ext cx="24471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 name="Google Shape;37;p5"/>
          <p:cNvSpPr txBox="1"/>
          <p:nvPr>
            <p:ph idx="3" type="subTitle"/>
          </p:nvPr>
        </p:nvSpPr>
        <p:spPr>
          <a:xfrm>
            <a:off x="1629112" y="1254275"/>
            <a:ext cx="24471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 name="Google Shape;38;p5"/>
          <p:cNvSpPr/>
          <p:nvPr/>
        </p:nvSpPr>
        <p:spPr>
          <a:xfrm rot="-5400000">
            <a:off x="6980405" y="1606654"/>
            <a:ext cx="3303141" cy="1930201"/>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5400000">
            <a:off x="-1317079" y="1708189"/>
            <a:ext cx="3455113" cy="1727128"/>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 name="Google Shape;42;p6"/>
          <p:cNvSpPr/>
          <p:nvPr/>
        </p:nvSpPr>
        <p:spPr>
          <a:xfrm rot="10800000">
            <a:off x="7664083" y="-283418"/>
            <a:ext cx="1519830" cy="888118"/>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rot="-5400000">
            <a:off x="-923924" y="3624256"/>
            <a:ext cx="2048701" cy="1024096"/>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7"/>
          <p:cNvSpPr txBox="1"/>
          <p:nvPr>
            <p:ph type="title"/>
          </p:nvPr>
        </p:nvSpPr>
        <p:spPr>
          <a:xfrm>
            <a:off x="720000" y="786338"/>
            <a:ext cx="423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 name="Google Shape;46;p7"/>
          <p:cNvSpPr txBox="1"/>
          <p:nvPr>
            <p:ph idx="1" type="body"/>
          </p:nvPr>
        </p:nvSpPr>
        <p:spPr>
          <a:xfrm>
            <a:off x="720000" y="1776838"/>
            <a:ext cx="4232400" cy="25803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a:solidFill>
                  <a:srgbClr val="434343"/>
                </a:solidFill>
              </a:defRPr>
            </a:lvl1pPr>
            <a:lvl2pPr indent="-317500" lvl="1" marL="914400" rtl="0">
              <a:lnSpc>
                <a:spcPct val="115000"/>
              </a:lnSpc>
              <a:spcBef>
                <a:spcPts val="1600"/>
              </a:spcBef>
              <a:spcAft>
                <a:spcPts val="0"/>
              </a:spcAft>
              <a:buSzPts val="1400"/>
              <a:buAutoNum type="alphaLcPeriod"/>
              <a:defRPr>
                <a:solidFill>
                  <a:srgbClr val="434343"/>
                </a:solidFill>
              </a:defRPr>
            </a:lvl2pPr>
            <a:lvl3pPr indent="-317500" lvl="2" marL="1371600" rtl="0">
              <a:lnSpc>
                <a:spcPct val="115000"/>
              </a:lnSpc>
              <a:spcBef>
                <a:spcPts val="1600"/>
              </a:spcBef>
              <a:spcAft>
                <a:spcPts val="0"/>
              </a:spcAft>
              <a:buSzPts val="1400"/>
              <a:buAutoNum type="romanLcPeriod"/>
              <a:defRPr>
                <a:solidFill>
                  <a:srgbClr val="434343"/>
                </a:solidFill>
              </a:defRPr>
            </a:lvl3pPr>
            <a:lvl4pPr indent="-317500" lvl="3" marL="1828800" rtl="0">
              <a:lnSpc>
                <a:spcPct val="115000"/>
              </a:lnSpc>
              <a:spcBef>
                <a:spcPts val="1600"/>
              </a:spcBef>
              <a:spcAft>
                <a:spcPts val="0"/>
              </a:spcAft>
              <a:buSzPts val="1400"/>
              <a:buAutoNum type="arabicPeriod"/>
              <a:defRPr>
                <a:solidFill>
                  <a:srgbClr val="434343"/>
                </a:solidFill>
              </a:defRPr>
            </a:lvl4pPr>
            <a:lvl5pPr indent="-317500" lvl="4" marL="2286000" rtl="0">
              <a:lnSpc>
                <a:spcPct val="115000"/>
              </a:lnSpc>
              <a:spcBef>
                <a:spcPts val="1600"/>
              </a:spcBef>
              <a:spcAft>
                <a:spcPts val="0"/>
              </a:spcAft>
              <a:buSzPts val="1400"/>
              <a:buAutoNum type="alphaLcPeriod"/>
              <a:defRPr>
                <a:solidFill>
                  <a:srgbClr val="434343"/>
                </a:solidFill>
              </a:defRPr>
            </a:lvl5pPr>
            <a:lvl6pPr indent="-317500" lvl="5" marL="2743200" rtl="0">
              <a:lnSpc>
                <a:spcPct val="115000"/>
              </a:lnSpc>
              <a:spcBef>
                <a:spcPts val="1600"/>
              </a:spcBef>
              <a:spcAft>
                <a:spcPts val="0"/>
              </a:spcAft>
              <a:buSzPts val="1400"/>
              <a:buAutoNum type="romanLcPeriod"/>
              <a:defRPr>
                <a:solidFill>
                  <a:srgbClr val="434343"/>
                </a:solidFill>
              </a:defRPr>
            </a:lvl6pPr>
            <a:lvl7pPr indent="-317500" lvl="6" marL="3200400" rtl="0">
              <a:lnSpc>
                <a:spcPct val="115000"/>
              </a:lnSpc>
              <a:spcBef>
                <a:spcPts val="1600"/>
              </a:spcBef>
              <a:spcAft>
                <a:spcPts val="0"/>
              </a:spcAft>
              <a:buSzPts val="1400"/>
              <a:buAutoNum type="arabicPeriod"/>
              <a:defRPr>
                <a:solidFill>
                  <a:srgbClr val="434343"/>
                </a:solidFill>
              </a:defRPr>
            </a:lvl7pPr>
            <a:lvl8pPr indent="-317500" lvl="7" marL="3657600" rtl="0">
              <a:lnSpc>
                <a:spcPct val="115000"/>
              </a:lnSpc>
              <a:spcBef>
                <a:spcPts val="1600"/>
              </a:spcBef>
              <a:spcAft>
                <a:spcPts val="0"/>
              </a:spcAft>
              <a:buSzPts val="1400"/>
              <a:buAutoNum type="alphaLcPeriod"/>
              <a:defRPr>
                <a:solidFill>
                  <a:srgbClr val="434343"/>
                </a:solidFill>
              </a:defRPr>
            </a:lvl8pPr>
            <a:lvl9pPr indent="-317500" lvl="8" marL="4114800" rtl="0">
              <a:lnSpc>
                <a:spcPct val="115000"/>
              </a:lnSpc>
              <a:spcBef>
                <a:spcPts val="1600"/>
              </a:spcBef>
              <a:spcAft>
                <a:spcPts val="1600"/>
              </a:spcAft>
              <a:buSzPts val="1400"/>
              <a:buAutoNum type="romanLcPeriod"/>
              <a:defRPr>
                <a:solidFill>
                  <a:srgbClr val="434343"/>
                </a:solidFill>
              </a:defRPr>
            </a:lvl9pPr>
          </a:lstStyle>
          <a:p/>
        </p:txBody>
      </p:sp>
      <p:sp>
        <p:nvSpPr>
          <p:cNvPr id="47" name="Google Shape;47;p7"/>
          <p:cNvSpPr/>
          <p:nvPr/>
        </p:nvSpPr>
        <p:spPr>
          <a:xfrm>
            <a:off x="5248475" y="4178906"/>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2317950" y="905550"/>
            <a:ext cx="4508100" cy="33324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100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50" name="Google Shape;50;p8"/>
          <p:cNvGrpSpPr/>
          <p:nvPr/>
        </p:nvGrpSpPr>
        <p:grpSpPr>
          <a:xfrm>
            <a:off x="-371550" y="1260424"/>
            <a:ext cx="1666100" cy="2622681"/>
            <a:chOff x="-371550" y="1260424"/>
            <a:chExt cx="1666100" cy="2622681"/>
          </a:xfrm>
        </p:grpSpPr>
        <p:sp>
          <p:nvSpPr>
            <p:cNvPr id="51" name="Google Shape;51;p8"/>
            <p:cNvSpPr/>
            <p:nvPr/>
          </p:nvSpPr>
          <p:spPr>
            <a:xfrm rot="5400000">
              <a:off x="-783077" y="1805478"/>
              <a:ext cx="2622681" cy="1532572"/>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rot="-5400000">
              <a:off x="-849506" y="2094083"/>
              <a:ext cx="1911349" cy="95543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8"/>
          <p:cNvGrpSpPr/>
          <p:nvPr/>
        </p:nvGrpSpPr>
        <p:grpSpPr>
          <a:xfrm flipH="1">
            <a:off x="7849450" y="1260424"/>
            <a:ext cx="1666100" cy="2622681"/>
            <a:chOff x="-371550" y="1260424"/>
            <a:chExt cx="1666100" cy="2622681"/>
          </a:xfrm>
        </p:grpSpPr>
        <p:sp>
          <p:nvSpPr>
            <p:cNvPr id="54" name="Google Shape;54;p8"/>
            <p:cNvSpPr/>
            <p:nvPr/>
          </p:nvSpPr>
          <p:spPr>
            <a:xfrm rot="5400000">
              <a:off x="-783077" y="1805478"/>
              <a:ext cx="2622681" cy="1532572"/>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5400000">
              <a:off x="-849506" y="2094083"/>
              <a:ext cx="1911349" cy="95543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9"/>
          <p:cNvSpPr/>
          <p:nvPr/>
        </p:nvSpPr>
        <p:spPr>
          <a:xfrm rot="10800000">
            <a:off x="3489500" y="-156056"/>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p:nvPr/>
        </p:nvSpPr>
        <p:spPr>
          <a:xfrm>
            <a:off x="3489500" y="4034431"/>
            <a:ext cx="2165000" cy="1265125"/>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2137800" y="1494300"/>
            <a:ext cx="48684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9"/>
          <p:cNvSpPr txBox="1"/>
          <p:nvPr>
            <p:ph idx="1" type="subTitle"/>
          </p:nvPr>
        </p:nvSpPr>
        <p:spPr>
          <a:xfrm>
            <a:off x="2137800" y="2336101"/>
            <a:ext cx="4868400" cy="1398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 name="Shape 61"/>
        <p:cNvGrpSpPr/>
        <p:nvPr/>
      </p:nvGrpSpPr>
      <p:grpSpPr>
        <a:xfrm>
          <a:off x="0" y="0"/>
          <a:ext cx="0" cy="0"/>
          <a:chOff x="0" y="0"/>
          <a:chExt cx="0" cy="0"/>
        </a:xfrm>
      </p:grpSpPr>
      <p:sp>
        <p:nvSpPr>
          <p:cNvPr id="62" name="Google Shape;62;p10"/>
          <p:cNvSpPr txBox="1"/>
          <p:nvPr>
            <p:ph type="title"/>
          </p:nvPr>
        </p:nvSpPr>
        <p:spPr>
          <a:xfrm>
            <a:off x="720000" y="1377150"/>
            <a:ext cx="4119300" cy="238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48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63" name="Google Shape;63;p10"/>
          <p:cNvGrpSpPr/>
          <p:nvPr/>
        </p:nvGrpSpPr>
        <p:grpSpPr>
          <a:xfrm rot="5400000">
            <a:off x="1713675" y="-1085451"/>
            <a:ext cx="1666100" cy="2622681"/>
            <a:chOff x="-371550" y="1260424"/>
            <a:chExt cx="1666100" cy="2622681"/>
          </a:xfrm>
        </p:grpSpPr>
        <p:sp>
          <p:nvSpPr>
            <p:cNvPr id="64" name="Google Shape;64;p10"/>
            <p:cNvSpPr/>
            <p:nvPr/>
          </p:nvSpPr>
          <p:spPr>
            <a:xfrm rot="5400000">
              <a:off x="-783077" y="1805478"/>
              <a:ext cx="2622681" cy="1532572"/>
            </a:xfrm>
            <a:custGeom>
              <a:rect b="b" l="l" r="r" t="t"/>
              <a:pathLst>
                <a:path extrusionOk="0" h="50605" w="86600">
                  <a:moveTo>
                    <a:pt x="43297" y="1"/>
                  </a:moveTo>
                  <a:cubicBezTo>
                    <a:pt x="42353" y="1"/>
                    <a:pt x="41405" y="366"/>
                    <a:pt x="40675" y="1096"/>
                  </a:cubicBezTo>
                  <a:lnTo>
                    <a:pt x="1438" y="40333"/>
                  </a:lnTo>
                  <a:cubicBezTo>
                    <a:pt x="0" y="41771"/>
                    <a:pt x="0" y="44122"/>
                    <a:pt x="1438" y="45560"/>
                  </a:cubicBezTo>
                  <a:lnTo>
                    <a:pt x="6483" y="50604"/>
                  </a:lnTo>
                  <a:lnTo>
                    <a:pt x="40675" y="16412"/>
                  </a:lnTo>
                  <a:cubicBezTo>
                    <a:pt x="41405" y="15693"/>
                    <a:pt x="42353" y="15333"/>
                    <a:pt x="43297" y="15333"/>
                  </a:cubicBezTo>
                  <a:cubicBezTo>
                    <a:pt x="44241" y="15333"/>
                    <a:pt x="45183" y="15693"/>
                    <a:pt x="45902" y="16412"/>
                  </a:cubicBezTo>
                  <a:lnTo>
                    <a:pt x="80117" y="50604"/>
                  </a:lnTo>
                  <a:lnTo>
                    <a:pt x="85162" y="45560"/>
                  </a:lnTo>
                  <a:cubicBezTo>
                    <a:pt x="86600" y="44122"/>
                    <a:pt x="86600" y="41771"/>
                    <a:pt x="85162" y="40333"/>
                  </a:cubicBezTo>
                  <a:lnTo>
                    <a:pt x="45902" y="1096"/>
                  </a:lnTo>
                  <a:cubicBezTo>
                    <a:pt x="45183" y="366"/>
                    <a:pt x="44241" y="1"/>
                    <a:pt x="432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0"/>
            <p:cNvSpPr/>
            <p:nvPr/>
          </p:nvSpPr>
          <p:spPr>
            <a:xfrm rot="-5400000">
              <a:off x="-849506" y="2094083"/>
              <a:ext cx="1911349" cy="955437"/>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0"/>
          <p:cNvSpPr/>
          <p:nvPr/>
        </p:nvSpPr>
        <p:spPr>
          <a:xfrm flipH="1" rot="10800000">
            <a:off x="608050" y="4188399"/>
            <a:ext cx="3877361" cy="1938199"/>
          </a:xfrm>
          <a:custGeom>
            <a:rect b="b" l="l" r="r" t="t"/>
            <a:pathLst>
              <a:path extrusionOk="0" h="46313" w="92649">
                <a:moveTo>
                  <a:pt x="0" y="0"/>
                </a:moveTo>
                <a:cubicBezTo>
                  <a:pt x="0" y="936"/>
                  <a:pt x="366" y="1872"/>
                  <a:pt x="1096" y="2602"/>
                </a:cubicBezTo>
                <a:lnTo>
                  <a:pt x="43711" y="45217"/>
                </a:lnTo>
                <a:cubicBezTo>
                  <a:pt x="44430" y="45947"/>
                  <a:pt x="45377" y="46312"/>
                  <a:pt x="46324" y="46312"/>
                </a:cubicBezTo>
                <a:cubicBezTo>
                  <a:pt x="47272" y="46312"/>
                  <a:pt x="48219" y="45947"/>
                  <a:pt x="48938" y="45217"/>
                </a:cubicBezTo>
                <a:lnTo>
                  <a:pt x="91553" y="2602"/>
                </a:lnTo>
                <a:cubicBezTo>
                  <a:pt x="92283" y="1872"/>
                  <a:pt x="92648" y="936"/>
                  <a:pt x="926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Fjalla One"/>
              <a:buNone/>
              <a:defRPr b="1" sz="3500">
                <a:solidFill>
                  <a:schemeClr val="dk1"/>
                </a:solidFill>
                <a:latin typeface="Fjalla One"/>
                <a:ea typeface="Fjalla One"/>
                <a:cs typeface="Fjalla One"/>
                <a:sym typeface="Fjalla One"/>
              </a:defRPr>
            </a:lvl1pPr>
            <a:lvl2pPr lvl="1"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2pPr>
            <a:lvl3pPr lvl="2"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3pPr>
            <a:lvl4pPr lvl="3"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4pPr>
            <a:lvl5pPr lvl="4"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5pPr>
            <a:lvl6pPr lvl="5"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6pPr>
            <a:lvl7pPr lvl="6"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7pPr>
            <a:lvl8pPr lvl="7"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8pPr>
            <a:lvl9pPr lvl="8" rtl="0">
              <a:spcBef>
                <a:spcPts val="0"/>
              </a:spcBef>
              <a:spcAft>
                <a:spcPts val="0"/>
              </a:spcAft>
              <a:buClr>
                <a:schemeClr val="dk1"/>
              </a:buClr>
              <a:buSzPts val="3500"/>
              <a:buFont typeface="Fjalla One"/>
              <a:buNone/>
              <a:defRPr sz="3500">
                <a:solidFill>
                  <a:schemeClr val="dk1"/>
                </a:solidFill>
                <a:latin typeface="Fjalla One"/>
                <a:ea typeface="Fjalla One"/>
                <a:cs typeface="Fjalla One"/>
                <a:sym typeface="Fjalla One"/>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hyperlink" Target="https://www.youtube.com/watch?v=RauJmjLH-hQ"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3.jpg"/><Relationship Id="rId5" Type="http://schemas.openxmlformats.org/officeDocument/2006/relationships/image" Target="../media/image24.jpg"/><Relationship Id="rId6" Type="http://schemas.openxmlformats.org/officeDocument/2006/relationships/image" Target="../media/image31.jpg"/><Relationship Id="rId7" Type="http://schemas.openxmlformats.org/officeDocument/2006/relationships/image" Target="../media/image30.jpg"/><Relationship Id="rId8"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2.jpg"/><Relationship Id="rId4" Type="http://schemas.openxmlformats.org/officeDocument/2006/relationships/image" Target="../media/image37.jpg"/><Relationship Id="rId5" Type="http://schemas.openxmlformats.org/officeDocument/2006/relationships/image" Target="../media/image36.jpg"/><Relationship Id="rId6"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youtu.be/sUOlmI-naFs"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nvSpPr>
        <p:spPr>
          <a:xfrm>
            <a:off x="1078134" y="1808776"/>
            <a:ext cx="7088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600">
                <a:solidFill>
                  <a:schemeClr val="dk1"/>
                </a:solidFill>
                <a:latin typeface="Fjalla One"/>
                <a:ea typeface="Fjalla One"/>
                <a:cs typeface="Fjalla One"/>
                <a:sym typeface="Fjalla One"/>
              </a:rPr>
              <a:t>Non-infectious Arthritis</a:t>
            </a:r>
            <a:r>
              <a:rPr b="1" lang="en" sz="2500">
                <a:solidFill>
                  <a:schemeClr val="dk1"/>
                </a:solidFill>
                <a:latin typeface="Fjalla One"/>
                <a:ea typeface="Fjalla One"/>
                <a:cs typeface="Fjalla One"/>
                <a:sym typeface="Fjalla One"/>
              </a:rPr>
              <a:t> </a:t>
            </a:r>
            <a:endParaRPr b="1" sz="2500">
              <a:solidFill>
                <a:schemeClr val="dk1"/>
              </a:solidFill>
              <a:latin typeface="Fjalla One"/>
              <a:ea typeface="Fjalla One"/>
              <a:cs typeface="Fjalla One"/>
              <a:sym typeface="Fjalla One"/>
            </a:endParaRPr>
          </a:p>
        </p:txBody>
      </p:sp>
      <p:sp>
        <p:nvSpPr>
          <p:cNvPr id="215" name="Google Shape;215;p27"/>
          <p:cNvSpPr txBox="1"/>
          <p:nvPr/>
        </p:nvSpPr>
        <p:spPr>
          <a:xfrm>
            <a:off x="4941089" y="3142249"/>
            <a:ext cx="2074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Colour index:</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Main text</a:t>
            </a:r>
            <a:endParaRPr>
              <a:latin typeface="Lato"/>
              <a:ea typeface="Lato"/>
              <a:cs typeface="Lato"/>
              <a:sym typeface="Lato"/>
            </a:endParaRPr>
          </a:p>
          <a:p>
            <a:pPr indent="-317500" lvl="0" marL="457200" rtl="0" algn="l">
              <a:spcBef>
                <a:spcPts val="0"/>
              </a:spcBef>
              <a:spcAft>
                <a:spcPts val="0"/>
              </a:spcAft>
              <a:buClr>
                <a:srgbClr val="FF0000"/>
              </a:buClr>
              <a:buSzPts val="1400"/>
              <a:buFont typeface="Lato"/>
              <a:buChar char="●"/>
            </a:pPr>
            <a:r>
              <a:rPr lang="en">
                <a:solidFill>
                  <a:srgbClr val="FF0000"/>
                </a:solidFill>
                <a:latin typeface="Lato"/>
                <a:ea typeface="Lato"/>
                <a:cs typeface="Lato"/>
                <a:sym typeface="Lato"/>
              </a:rPr>
              <a:t>Important </a:t>
            </a:r>
            <a:endParaRPr>
              <a:solidFill>
                <a:srgbClr val="FF0000"/>
              </a:solidFill>
              <a:latin typeface="Lato"/>
              <a:ea typeface="Lato"/>
              <a:cs typeface="Lato"/>
              <a:sym typeface="Lato"/>
            </a:endParaRPr>
          </a:p>
          <a:p>
            <a:pPr indent="-317500" lvl="0" marL="457200" rtl="0" algn="l">
              <a:spcBef>
                <a:spcPts val="0"/>
              </a:spcBef>
              <a:spcAft>
                <a:spcPts val="0"/>
              </a:spcAft>
              <a:buClr>
                <a:srgbClr val="E03F8F"/>
              </a:buClr>
              <a:buSzPts val="1400"/>
              <a:buFont typeface="Lato"/>
              <a:buChar char="●"/>
            </a:pPr>
            <a:r>
              <a:rPr lang="en">
                <a:solidFill>
                  <a:srgbClr val="E03F8F"/>
                </a:solidFill>
                <a:latin typeface="Lato"/>
                <a:ea typeface="Lato"/>
                <a:cs typeface="Lato"/>
                <a:sym typeface="Lato"/>
              </a:rPr>
              <a:t>In girls slides only</a:t>
            </a:r>
            <a:endParaRPr>
              <a:solidFill>
                <a:srgbClr val="E03F8F"/>
              </a:solidFill>
              <a:latin typeface="Lato"/>
              <a:ea typeface="Lato"/>
              <a:cs typeface="Lato"/>
              <a:sym typeface="Lato"/>
            </a:endParaRPr>
          </a:p>
          <a:p>
            <a:pPr indent="-317500" lvl="0" marL="457200" rtl="0" algn="l">
              <a:spcBef>
                <a:spcPts val="0"/>
              </a:spcBef>
              <a:spcAft>
                <a:spcPts val="0"/>
              </a:spcAft>
              <a:buClr>
                <a:srgbClr val="4A86E8"/>
              </a:buClr>
              <a:buSzPts val="1400"/>
              <a:buFont typeface="Lato"/>
              <a:buChar char="●"/>
            </a:pPr>
            <a:r>
              <a:rPr lang="en">
                <a:solidFill>
                  <a:srgbClr val="4A86E8"/>
                </a:solidFill>
                <a:latin typeface="Lato"/>
                <a:ea typeface="Lato"/>
                <a:cs typeface="Lato"/>
                <a:sym typeface="Lato"/>
              </a:rPr>
              <a:t>In boys slides only</a:t>
            </a:r>
            <a:endParaRPr>
              <a:solidFill>
                <a:srgbClr val="4A86E8"/>
              </a:solidFill>
              <a:latin typeface="Lato"/>
              <a:ea typeface="Lato"/>
              <a:cs typeface="Lato"/>
              <a:sym typeface="Lato"/>
            </a:endParaRPr>
          </a:p>
          <a:p>
            <a:pPr indent="-317500" lvl="0" marL="457200" rtl="0" algn="l">
              <a:spcBef>
                <a:spcPts val="0"/>
              </a:spcBef>
              <a:spcAft>
                <a:spcPts val="0"/>
              </a:spcAft>
              <a:buClr>
                <a:srgbClr val="6AA84F"/>
              </a:buClr>
              <a:buSzPts val="1400"/>
              <a:buFont typeface="Lato"/>
              <a:buChar char="●"/>
            </a:pPr>
            <a:r>
              <a:rPr lang="en">
                <a:solidFill>
                  <a:srgbClr val="6AA84F"/>
                </a:solidFill>
                <a:latin typeface="Lato"/>
                <a:ea typeface="Lato"/>
                <a:cs typeface="Lato"/>
                <a:sym typeface="Lato"/>
              </a:rPr>
              <a:t>Doctor‘s notes</a:t>
            </a:r>
            <a:endParaRPr>
              <a:solidFill>
                <a:srgbClr val="6AA84F"/>
              </a:solidFill>
              <a:latin typeface="Lato"/>
              <a:ea typeface="Lato"/>
              <a:cs typeface="Lato"/>
              <a:sym typeface="Lato"/>
            </a:endParaRPr>
          </a:p>
          <a:p>
            <a:pPr indent="-317500" lvl="0" marL="457200" rtl="0" algn="l">
              <a:spcBef>
                <a:spcPts val="0"/>
              </a:spcBef>
              <a:spcAft>
                <a:spcPts val="0"/>
              </a:spcAft>
              <a:buClr>
                <a:srgbClr val="999999"/>
              </a:buClr>
              <a:buSzPts val="1400"/>
              <a:buFont typeface="Lato"/>
              <a:buChar char="●"/>
            </a:pPr>
            <a:r>
              <a:rPr lang="en">
                <a:solidFill>
                  <a:srgbClr val="999999"/>
                </a:solidFill>
                <a:latin typeface="Lato"/>
                <a:ea typeface="Lato"/>
                <a:cs typeface="Lato"/>
                <a:sym typeface="Lato"/>
              </a:rPr>
              <a:t>Extra info.</a:t>
            </a:r>
            <a:endParaRPr>
              <a:latin typeface="Lato"/>
              <a:ea typeface="Lato"/>
              <a:cs typeface="Lato"/>
              <a:sym typeface="Lato"/>
            </a:endParaRPr>
          </a:p>
        </p:txBody>
      </p:sp>
      <p:pic>
        <p:nvPicPr>
          <p:cNvPr id="216" name="Google Shape;216;p27"/>
          <p:cNvPicPr preferRelativeResize="0"/>
          <p:nvPr/>
        </p:nvPicPr>
        <p:blipFill>
          <a:blip r:embed="rId3">
            <a:alphaModFix/>
          </a:blip>
          <a:stretch>
            <a:fillRect/>
          </a:stretch>
        </p:blipFill>
        <p:spPr>
          <a:xfrm>
            <a:off x="2503130" y="143775"/>
            <a:ext cx="908152" cy="874796"/>
          </a:xfrm>
          <a:prstGeom prst="rect">
            <a:avLst/>
          </a:prstGeom>
          <a:noFill/>
          <a:ln>
            <a:noFill/>
          </a:ln>
        </p:spPr>
      </p:pic>
      <p:pic>
        <p:nvPicPr>
          <p:cNvPr id="217" name="Google Shape;217;p27"/>
          <p:cNvPicPr preferRelativeResize="0"/>
          <p:nvPr/>
        </p:nvPicPr>
        <p:blipFill>
          <a:blip r:embed="rId4">
            <a:alphaModFix/>
          </a:blip>
          <a:stretch>
            <a:fillRect/>
          </a:stretch>
        </p:blipFill>
        <p:spPr>
          <a:xfrm>
            <a:off x="503602" y="138025"/>
            <a:ext cx="908149" cy="886301"/>
          </a:xfrm>
          <a:prstGeom prst="rect">
            <a:avLst/>
          </a:prstGeom>
          <a:noFill/>
          <a:ln>
            <a:noFill/>
          </a:ln>
        </p:spPr>
      </p:pic>
      <p:pic>
        <p:nvPicPr>
          <p:cNvPr id="218" name="Google Shape;218;p27"/>
          <p:cNvPicPr preferRelativeResize="0"/>
          <p:nvPr/>
        </p:nvPicPr>
        <p:blipFill>
          <a:blip r:embed="rId5">
            <a:alphaModFix/>
          </a:blip>
          <a:stretch>
            <a:fillRect/>
          </a:stretch>
        </p:blipFill>
        <p:spPr>
          <a:xfrm>
            <a:off x="3411275" y="173488"/>
            <a:ext cx="1093103" cy="815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36"/>
          <p:cNvPicPr preferRelativeResize="0"/>
          <p:nvPr/>
        </p:nvPicPr>
        <p:blipFill>
          <a:blip r:embed="rId3">
            <a:alphaModFix/>
          </a:blip>
          <a:stretch>
            <a:fillRect/>
          </a:stretch>
        </p:blipFill>
        <p:spPr>
          <a:xfrm>
            <a:off x="1720525" y="437925"/>
            <a:ext cx="4295775" cy="1123950"/>
          </a:xfrm>
          <a:prstGeom prst="rect">
            <a:avLst/>
          </a:prstGeom>
          <a:noFill/>
          <a:ln>
            <a:noFill/>
          </a:ln>
        </p:spPr>
      </p:pic>
      <p:sp>
        <p:nvSpPr>
          <p:cNvPr id="366" name="Google Shape;366;p36"/>
          <p:cNvSpPr txBox="1"/>
          <p:nvPr/>
        </p:nvSpPr>
        <p:spPr>
          <a:xfrm>
            <a:off x="1720525" y="1561875"/>
            <a:ext cx="73326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12121"/>
                </a:solidFill>
                <a:latin typeface="Lato"/>
                <a:ea typeface="Lato"/>
                <a:cs typeface="Lato"/>
                <a:sym typeface="Lato"/>
              </a:rPr>
              <a:t>Osteoarthritis. : Histologic demonstration of the</a:t>
            </a:r>
            <a:endParaRPr sz="1600">
              <a:solidFill>
                <a:srgbClr val="212121"/>
              </a:solidFill>
              <a:latin typeface="Lato"/>
              <a:ea typeface="Lato"/>
              <a:cs typeface="Lato"/>
              <a:sym typeface="Lato"/>
            </a:endParaRPr>
          </a:p>
          <a:p>
            <a:pPr indent="0" lvl="0" marL="0" rtl="0" algn="l">
              <a:spcBef>
                <a:spcPts val="0"/>
              </a:spcBef>
              <a:spcAft>
                <a:spcPts val="0"/>
              </a:spcAft>
              <a:buNone/>
            </a:pPr>
            <a:r>
              <a:rPr lang="en" sz="1600">
                <a:solidFill>
                  <a:srgbClr val="212121"/>
                </a:solidFill>
                <a:latin typeface="Lato"/>
                <a:ea typeface="Lato"/>
                <a:cs typeface="Lato"/>
                <a:sym typeface="Lato"/>
              </a:rPr>
              <a:t>characteristic fibrillation of the articular cartilage</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sz="1200">
                <a:solidFill>
                  <a:srgbClr val="999999"/>
                </a:solidFill>
                <a:latin typeface="Lato"/>
                <a:ea typeface="Lato"/>
                <a:cs typeface="Lato"/>
                <a:sym typeface="Lato"/>
              </a:rPr>
              <a:t>Fibrillation: softening of the articular cartilage and development</a:t>
            </a:r>
            <a:endParaRPr sz="1200">
              <a:solidFill>
                <a:srgbClr val="999999"/>
              </a:solidFill>
              <a:latin typeface="Lato"/>
              <a:ea typeface="Lato"/>
              <a:cs typeface="Lato"/>
              <a:sym typeface="Lato"/>
            </a:endParaRPr>
          </a:p>
          <a:p>
            <a:pPr indent="0" lvl="0" marL="0" rtl="0" algn="l">
              <a:spcBef>
                <a:spcPts val="0"/>
              </a:spcBef>
              <a:spcAft>
                <a:spcPts val="0"/>
              </a:spcAft>
              <a:buNone/>
            </a:pPr>
            <a:r>
              <a:rPr lang="en" sz="1200">
                <a:solidFill>
                  <a:srgbClr val="999999"/>
                </a:solidFill>
                <a:latin typeface="Lato"/>
                <a:ea typeface="Lato"/>
                <a:cs typeface="Lato"/>
                <a:sym typeface="Lato"/>
              </a:rPr>
              <a:t>of vertical clefts(شقوق)between groups of cartilage cells.</a:t>
            </a:r>
            <a:endParaRPr sz="1200">
              <a:solidFill>
                <a:srgbClr val="999999"/>
              </a:solidFill>
              <a:latin typeface="Lato"/>
              <a:ea typeface="Lato"/>
              <a:cs typeface="Lato"/>
              <a:sym typeface="Lato"/>
            </a:endParaRPr>
          </a:p>
          <a:p>
            <a:pPr indent="0" lvl="0" marL="0" rtl="0" algn="l">
              <a:spcBef>
                <a:spcPts val="0"/>
              </a:spcBef>
              <a:spcAft>
                <a:spcPts val="0"/>
              </a:spcAft>
              <a:buNone/>
            </a:pPr>
            <a:r>
              <a:t/>
            </a:r>
            <a:endParaRPr sz="1200">
              <a:solidFill>
                <a:srgbClr val="CCCCCC"/>
              </a:solidFill>
              <a:latin typeface="Comfortaa"/>
              <a:ea typeface="Comfortaa"/>
              <a:cs typeface="Comfortaa"/>
              <a:sym typeface="Comfortaa"/>
            </a:endParaRPr>
          </a:p>
        </p:txBody>
      </p:sp>
      <p:cxnSp>
        <p:nvCxnSpPr>
          <p:cNvPr id="367" name="Google Shape;367;p36"/>
          <p:cNvCxnSpPr/>
          <p:nvPr/>
        </p:nvCxnSpPr>
        <p:spPr>
          <a:xfrm>
            <a:off x="769225" y="2612000"/>
            <a:ext cx="6727200" cy="0"/>
          </a:xfrm>
          <a:prstGeom prst="straightConnector1">
            <a:avLst/>
          </a:prstGeom>
          <a:noFill/>
          <a:ln cap="flat" cmpd="sng" w="9525">
            <a:solidFill>
              <a:srgbClr val="000000"/>
            </a:solidFill>
            <a:prstDash val="dash"/>
            <a:round/>
            <a:headEnd len="med" w="med" type="none"/>
            <a:tailEnd len="med" w="med" type="none"/>
          </a:ln>
        </p:spPr>
      </p:cxnSp>
      <p:sp>
        <p:nvSpPr>
          <p:cNvPr id="368" name="Google Shape;368;p36"/>
          <p:cNvSpPr/>
          <p:nvPr/>
        </p:nvSpPr>
        <p:spPr>
          <a:xfrm>
            <a:off x="516975" y="2541950"/>
            <a:ext cx="154200" cy="1401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9" name="Google Shape;369;p36"/>
          <p:cNvPicPr preferRelativeResize="0"/>
          <p:nvPr/>
        </p:nvPicPr>
        <p:blipFill>
          <a:blip r:embed="rId4">
            <a:alphaModFix/>
          </a:blip>
          <a:stretch>
            <a:fillRect/>
          </a:stretch>
        </p:blipFill>
        <p:spPr>
          <a:xfrm>
            <a:off x="2838488" y="2793375"/>
            <a:ext cx="4276725" cy="1247775"/>
          </a:xfrm>
          <a:prstGeom prst="rect">
            <a:avLst/>
          </a:prstGeom>
          <a:noFill/>
          <a:ln>
            <a:noFill/>
          </a:ln>
        </p:spPr>
      </p:pic>
      <p:sp>
        <p:nvSpPr>
          <p:cNvPr id="370" name="Google Shape;370;p36"/>
          <p:cNvSpPr txBox="1"/>
          <p:nvPr/>
        </p:nvSpPr>
        <p:spPr>
          <a:xfrm>
            <a:off x="2838500" y="4041150"/>
            <a:ext cx="7332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34343"/>
                </a:solidFill>
                <a:latin typeface="Lato"/>
                <a:ea typeface="Lato"/>
                <a:cs typeface="Lato"/>
                <a:sym typeface="Lato"/>
              </a:rPr>
              <a:t>1-Eburnated articular surface exposing subchondral bone.</a:t>
            </a:r>
            <a:endParaRPr sz="1600">
              <a:solidFill>
                <a:srgbClr val="434343"/>
              </a:solidFill>
              <a:latin typeface="Lato"/>
              <a:ea typeface="Lato"/>
              <a:cs typeface="Lato"/>
              <a:sym typeface="Lato"/>
            </a:endParaRPr>
          </a:p>
          <a:p>
            <a:pPr indent="0" lvl="0" marL="0" rtl="0" algn="l">
              <a:spcBef>
                <a:spcPts val="0"/>
              </a:spcBef>
              <a:spcAft>
                <a:spcPts val="0"/>
              </a:spcAft>
              <a:buNone/>
            </a:pPr>
            <a:r>
              <a:rPr lang="en" sz="1600">
                <a:solidFill>
                  <a:srgbClr val="434343"/>
                </a:solidFill>
                <a:latin typeface="Lato"/>
                <a:ea typeface="Lato"/>
                <a:cs typeface="Lato"/>
                <a:sym typeface="Lato"/>
              </a:rPr>
              <a:t>2-Subchondral cyst</a:t>
            </a:r>
            <a:r>
              <a:rPr lang="en" sz="1200">
                <a:solidFill>
                  <a:srgbClr val="CCCCCC"/>
                </a:solidFill>
                <a:latin typeface="Lato"/>
                <a:ea typeface="Lato"/>
                <a:cs typeface="Lato"/>
                <a:sym typeface="Lato"/>
              </a:rPr>
              <a:t>(fluid filled space inside the joint ).</a:t>
            </a:r>
            <a:endParaRPr sz="1200">
              <a:solidFill>
                <a:srgbClr val="CCCCCC"/>
              </a:solidFill>
              <a:latin typeface="Lato"/>
              <a:ea typeface="Lato"/>
              <a:cs typeface="Lato"/>
              <a:sym typeface="Lato"/>
            </a:endParaRPr>
          </a:p>
          <a:p>
            <a:pPr indent="0" lvl="0" marL="0" rtl="0" algn="l">
              <a:spcBef>
                <a:spcPts val="0"/>
              </a:spcBef>
              <a:spcAft>
                <a:spcPts val="0"/>
              </a:spcAft>
              <a:buNone/>
            </a:pPr>
            <a:r>
              <a:rPr lang="en" sz="1600">
                <a:solidFill>
                  <a:srgbClr val="434343"/>
                </a:solidFill>
                <a:latin typeface="Lato"/>
                <a:ea typeface="Lato"/>
                <a:cs typeface="Lato"/>
                <a:sym typeface="Lato"/>
              </a:rPr>
              <a:t>3-Residual articular cartilage.</a:t>
            </a:r>
            <a:endParaRPr sz="1600">
              <a:solidFill>
                <a:srgbClr val="434343"/>
              </a:solidFill>
              <a:latin typeface="Lato"/>
              <a:ea typeface="Lato"/>
              <a:cs typeface="Lato"/>
              <a:sym typeface="Lato"/>
            </a:endParaRPr>
          </a:p>
          <a:p>
            <a:pPr indent="0" lvl="0" marL="0" rtl="0" algn="l">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37"/>
          <p:cNvPicPr preferRelativeResize="0"/>
          <p:nvPr/>
        </p:nvPicPr>
        <p:blipFill>
          <a:blip r:embed="rId3">
            <a:alphaModFix/>
          </a:blip>
          <a:stretch>
            <a:fillRect/>
          </a:stretch>
        </p:blipFill>
        <p:spPr>
          <a:xfrm>
            <a:off x="1098150" y="1286424"/>
            <a:ext cx="3433000" cy="2324851"/>
          </a:xfrm>
          <a:prstGeom prst="rect">
            <a:avLst/>
          </a:prstGeom>
          <a:noFill/>
          <a:ln>
            <a:noFill/>
          </a:ln>
        </p:spPr>
      </p:pic>
      <p:pic>
        <p:nvPicPr>
          <p:cNvPr id="376" name="Google Shape;376;p37"/>
          <p:cNvPicPr preferRelativeResize="0"/>
          <p:nvPr/>
        </p:nvPicPr>
        <p:blipFill>
          <a:blip r:embed="rId4">
            <a:alphaModFix/>
          </a:blip>
          <a:stretch>
            <a:fillRect/>
          </a:stretch>
        </p:blipFill>
        <p:spPr>
          <a:xfrm>
            <a:off x="4964050" y="3373150"/>
            <a:ext cx="2886901" cy="1705900"/>
          </a:xfrm>
          <a:prstGeom prst="rect">
            <a:avLst/>
          </a:prstGeom>
          <a:noFill/>
          <a:ln>
            <a:noFill/>
          </a:ln>
        </p:spPr>
      </p:pic>
      <p:pic>
        <p:nvPicPr>
          <p:cNvPr id="377" name="Google Shape;377;p37"/>
          <p:cNvPicPr preferRelativeResize="0"/>
          <p:nvPr/>
        </p:nvPicPr>
        <p:blipFill rotWithShape="1">
          <a:blip r:embed="rId5">
            <a:alphaModFix/>
          </a:blip>
          <a:srcRect b="14076" l="0" r="-11806" t="-25883"/>
          <a:stretch/>
        </p:blipFill>
        <p:spPr>
          <a:xfrm>
            <a:off x="2832575" y="3471675"/>
            <a:ext cx="2305050" cy="1607375"/>
          </a:xfrm>
          <a:prstGeom prst="rect">
            <a:avLst/>
          </a:prstGeom>
          <a:noFill/>
          <a:ln>
            <a:noFill/>
          </a:ln>
        </p:spPr>
      </p:pic>
      <p:sp>
        <p:nvSpPr>
          <p:cNvPr id="378" name="Google Shape;378;p37"/>
          <p:cNvSpPr txBox="1"/>
          <p:nvPr/>
        </p:nvSpPr>
        <p:spPr>
          <a:xfrm>
            <a:off x="1163750" y="87500"/>
            <a:ext cx="3301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434343"/>
                </a:solidFill>
                <a:latin typeface="Lato"/>
                <a:ea typeface="Lato"/>
                <a:cs typeface="Lato"/>
                <a:sym typeface="Lato"/>
              </a:rPr>
              <a:t>Common site</a:t>
            </a:r>
            <a:endParaRPr b="1" sz="1800">
              <a:solidFill>
                <a:srgbClr val="434343"/>
              </a:solidFill>
              <a:latin typeface="Lato"/>
              <a:ea typeface="Lato"/>
              <a:cs typeface="Lato"/>
              <a:sym typeface="Lato"/>
            </a:endParaRPr>
          </a:p>
          <a:p>
            <a:pPr indent="0" lvl="0" marL="0" rtl="0" algn="ctr">
              <a:spcBef>
                <a:spcPts val="0"/>
              </a:spcBef>
              <a:spcAft>
                <a:spcPts val="0"/>
              </a:spcAft>
              <a:buNone/>
            </a:pPr>
            <a:r>
              <a:rPr lang="en" sz="1600">
                <a:solidFill>
                  <a:srgbClr val="434343"/>
                </a:solidFill>
                <a:latin typeface="Lato"/>
                <a:ea typeface="Lato"/>
                <a:cs typeface="Lato"/>
                <a:sym typeface="Lato"/>
              </a:rPr>
              <a:t>-Women: hand+knee</a:t>
            </a:r>
            <a:endParaRPr sz="1600">
              <a:solidFill>
                <a:srgbClr val="434343"/>
              </a:solidFill>
              <a:latin typeface="Lato"/>
              <a:ea typeface="Lato"/>
              <a:cs typeface="Lato"/>
              <a:sym typeface="Lato"/>
            </a:endParaRPr>
          </a:p>
          <a:p>
            <a:pPr indent="0" lvl="0" marL="0" rtl="0" algn="ctr">
              <a:spcBef>
                <a:spcPts val="0"/>
              </a:spcBef>
              <a:spcAft>
                <a:spcPts val="0"/>
              </a:spcAft>
              <a:buNone/>
            </a:pPr>
            <a:r>
              <a:rPr lang="en" sz="1600">
                <a:solidFill>
                  <a:srgbClr val="434343"/>
                </a:solidFill>
                <a:latin typeface="Lato"/>
                <a:ea typeface="Lato"/>
                <a:cs typeface="Lato"/>
                <a:sym typeface="Lato"/>
              </a:rPr>
              <a:t>+spine +foot</a:t>
            </a:r>
            <a:endParaRPr sz="1600">
              <a:solidFill>
                <a:srgbClr val="434343"/>
              </a:solidFill>
              <a:latin typeface="Lato"/>
              <a:ea typeface="Lato"/>
              <a:cs typeface="Lato"/>
              <a:sym typeface="Lato"/>
            </a:endParaRPr>
          </a:p>
          <a:p>
            <a:pPr indent="0" lvl="0" marL="0" rtl="0" algn="ctr">
              <a:spcBef>
                <a:spcPts val="0"/>
              </a:spcBef>
              <a:spcAft>
                <a:spcPts val="0"/>
              </a:spcAft>
              <a:buNone/>
            </a:pPr>
            <a:r>
              <a:rPr lang="en" sz="1600">
                <a:solidFill>
                  <a:srgbClr val="434343"/>
                </a:solidFill>
                <a:latin typeface="Lato"/>
                <a:ea typeface="Lato"/>
                <a:cs typeface="Lato"/>
                <a:sym typeface="Lato"/>
              </a:rPr>
              <a:t>-Men: hip</a:t>
            </a:r>
            <a:endParaRPr sz="1600">
              <a:solidFill>
                <a:srgbClr val="43434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379" name="Google Shape;379;p37"/>
          <p:cNvSpPr txBox="1"/>
          <p:nvPr/>
        </p:nvSpPr>
        <p:spPr>
          <a:xfrm>
            <a:off x="4964050" y="795500"/>
            <a:ext cx="2886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Lato"/>
                <a:ea typeface="Lato"/>
                <a:cs typeface="Lato"/>
                <a:sym typeface="Lato"/>
              </a:rPr>
              <a:t>B</a:t>
            </a:r>
            <a:r>
              <a:rPr lang="en" sz="1700">
                <a:solidFill>
                  <a:srgbClr val="999999"/>
                </a:solidFill>
                <a:latin typeface="Lato"/>
                <a:ea typeface="Lato"/>
                <a:cs typeface="Lato"/>
                <a:sym typeface="Lato"/>
              </a:rPr>
              <a:t>ouchard’s node</a:t>
            </a:r>
            <a:endParaRPr sz="1700">
              <a:solidFill>
                <a:srgbClr val="999999"/>
              </a:solidFill>
              <a:latin typeface="Lato"/>
              <a:ea typeface="Lato"/>
              <a:cs typeface="Lato"/>
              <a:sym typeface="Lato"/>
            </a:endParaRPr>
          </a:p>
          <a:p>
            <a:pPr indent="0" lvl="0" marL="0" rtl="0" algn="l">
              <a:spcBef>
                <a:spcPts val="0"/>
              </a:spcBef>
              <a:spcAft>
                <a:spcPts val="0"/>
              </a:spcAft>
              <a:buNone/>
            </a:pPr>
            <a:r>
              <a:rPr lang="en" sz="1700">
                <a:solidFill>
                  <a:srgbClr val="999999"/>
                </a:solidFill>
                <a:latin typeface="Lato"/>
                <a:ea typeface="Lato"/>
                <a:cs typeface="Lato"/>
                <a:sym typeface="Lato"/>
              </a:rPr>
              <a:t>(b) </a:t>
            </a:r>
            <a:r>
              <a:rPr lang="en" sz="1700">
                <a:solidFill>
                  <a:srgbClr val="FF0000"/>
                </a:solidFill>
                <a:latin typeface="Lato"/>
                <a:ea typeface="Lato"/>
                <a:cs typeface="Lato"/>
                <a:sym typeface="Lato"/>
              </a:rPr>
              <a:t>ب</a:t>
            </a:r>
            <a:r>
              <a:rPr lang="en" sz="1700">
                <a:solidFill>
                  <a:srgbClr val="999999"/>
                </a:solidFill>
                <a:latin typeface="Lato"/>
                <a:ea typeface="Lato"/>
                <a:cs typeface="Lato"/>
                <a:sym typeface="Lato"/>
              </a:rPr>
              <a:t>روكسمل لأنها تبدأ بحرف.</a:t>
            </a:r>
            <a:endParaRPr sz="1600">
              <a:solidFill>
                <a:srgbClr val="999999"/>
              </a:solidFill>
              <a:latin typeface="Lato"/>
              <a:ea typeface="Lato"/>
              <a:cs typeface="Lato"/>
              <a:sym typeface="Lato"/>
            </a:endParaRPr>
          </a:p>
        </p:txBody>
      </p:sp>
      <p:sp>
        <p:nvSpPr>
          <p:cNvPr id="380" name="Google Shape;380;p37"/>
          <p:cNvSpPr txBox="1"/>
          <p:nvPr/>
        </p:nvSpPr>
        <p:spPr>
          <a:xfrm>
            <a:off x="4914625" y="1444525"/>
            <a:ext cx="396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Lato"/>
                <a:ea typeface="Lato"/>
                <a:cs typeface="Lato"/>
                <a:sym typeface="Lato"/>
              </a:rPr>
              <a:t>-Bony bumps on the finger joint closest to the</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fingernail are called </a:t>
            </a:r>
            <a:r>
              <a:rPr lang="en" u="sng">
                <a:solidFill>
                  <a:srgbClr val="999999"/>
                </a:solidFill>
                <a:latin typeface="Lato"/>
                <a:ea typeface="Lato"/>
                <a:cs typeface="Lato"/>
                <a:sym typeface="Lato"/>
              </a:rPr>
              <a:t>Heberden's nodes.</a:t>
            </a:r>
            <a:endParaRPr u="sng">
              <a:solidFill>
                <a:srgbClr val="999999"/>
              </a:solidFill>
              <a:latin typeface="Lato"/>
              <a:ea typeface="Lato"/>
              <a:cs typeface="Lato"/>
              <a:sym typeface="Lato"/>
            </a:endParaRPr>
          </a:p>
          <a:p>
            <a:pPr indent="0" lvl="0" marL="0" rtl="0" algn="l">
              <a:spcBef>
                <a:spcPts val="0"/>
              </a:spcBef>
              <a:spcAft>
                <a:spcPts val="0"/>
              </a:spcAft>
              <a:buNone/>
            </a:pPr>
            <a:r>
              <a:t/>
            </a:r>
            <a:endParaRPr sz="1200">
              <a:solidFill>
                <a:srgbClr val="999999"/>
              </a:solidFill>
              <a:latin typeface="Lato"/>
              <a:ea typeface="Lato"/>
              <a:cs typeface="Lato"/>
              <a:sym typeface="Lato"/>
            </a:endParaRPr>
          </a:p>
        </p:txBody>
      </p:sp>
      <p:sp>
        <p:nvSpPr>
          <p:cNvPr id="381" name="Google Shape;381;p37"/>
          <p:cNvSpPr txBox="1"/>
          <p:nvPr/>
        </p:nvSpPr>
        <p:spPr>
          <a:xfrm>
            <a:off x="4914625" y="2002650"/>
            <a:ext cx="3783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Lato"/>
                <a:ea typeface="Lato"/>
                <a:cs typeface="Lato"/>
                <a:sym typeface="Lato"/>
              </a:rPr>
              <a:t>-Bony bumps on the middle joint of the finger</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are known as </a:t>
            </a:r>
            <a:r>
              <a:rPr lang="en" u="sng">
                <a:solidFill>
                  <a:srgbClr val="999999"/>
                </a:solidFill>
                <a:latin typeface="Lato"/>
                <a:ea typeface="Lato"/>
                <a:cs typeface="Lato"/>
                <a:sym typeface="Lato"/>
              </a:rPr>
              <a:t>Bouchard's nodes.</a:t>
            </a:r>
            <a:endParaRPr u="sng">
              <a:solidFill>
                <a:srgbClr val="999999"/>
              </a:solidFill>
              <a:latin typeface="Lato"/>
              <a:ea typeface="Lato"/>
              <a:cs typeface="Lato"/>
              <a:sym typeface="Lato"/>
            </a:endParaRPr>
          </a:p>
          <a:p>
            <a:pPr indent="0" lvl="0" marL="0" rtl="0" algn="l">
              <a:spcBef>
                <a:spcPts val="0"/>
              </a:spcBef>
              <a:spcAft>
                <a:spcPts val="0"/>
              </a:spcAft>
              <a:buNone/>
            </a:pPr>
            <a:r>
              <a:t/>
            </a:r>
            <a:endParaRPr sz="1200">
              <a:solidFill>
                <a:srgbClr val="999999"/>
              </a:solidFill>
              <a:latin typeface="Lato"/>
              <a:ea typeface="Lato"/>
              <a:cs typeface="Lato"/>
              <a:sym typeface="Lato"/>
            </a:endParaRPr>
          </a:p>
        </p:txBody>
      </p:sp>
      <p:sp>
        <p:nvSpPr>
          <p:cNvPr id="382" name="Google Shape;382;p37"/>
          <p:cNvSpPr/>
          <p:nvPr/>
        </p:nvSpPr>
        <p:spPr>
          <a:xfrm>
            <a:off x="4922675" y="874125"/>
            <a:ext cx="3783000" cy="1705800"/>
          </a:xfrm>
          <a:prstGeom prst="rect">
            <a:avLst/>
          </a:pr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7"/>
          <p:cNvSpPr/>
          <p:nvPr/>
        </p:nvSpPr>
        <p:spPr>
          <a:xfrm>
            <a:off x="1812650" y="138025"/>
            <a:ext cx="1978200" cy="1076700"/>
          </a:xfrm>
          <a:prstGeom prst="rect">
            <a:avLst/>
          </a:prstGeom>
          <a:noFill/>
          <a:ln cap="flat" cmpd="sng" w="952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8"/>
          <p:cNvSpPr txBox="1"/>
          <p:nvPr/>
        </p:nvSpPr>
        <p:spPr>
          <a:xfrm>
            <a:off x="3228000" y="298650"/>
            <a:ext cx="2688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34343"/>
                </a:solidFill>
                <a:latin typeface="Fjalla One"/>
                <a:ea typeface="Fjalla One"/>
                <a:cs typeface="Fjalla One"/>
                <a:sym typeface="Fjalla One"/>
              </a:rPr>
              <a:t>Clinical course</a:t>
            </a:r>
            <a:endParaRPr b="1" sz="2500">
              <a:solidFill>
                <a:srgbClr val="434343"/>
              </a:solidFill>
              <a:latin typeface="Fjalla One"/>
              <a:ea typeface="Fjalla One"/>
              <a:cs typeface="Fjalla One"/>
              <a:sym typeface="Fjalla One"/>
            </a:endParaRPr>
          </a:p>
        </p:txBody>
      </p:sp>
      <p:sp>
        <p:nvSpPr>
          <p:cNvPr id="389" name="Google Shape;389;p38"/>
          <p:cNvSpPr txBox="1"/>
          <p:nvPr/>
        </p:nvSpPr>
        <p:spPr>
          <a:xfrm>
            <a:off x="772900" y="2470200"/>
            <a:ext cx="2981100" cy="1554600"/>
          </a:xfrm>
          <a:prstGeom prst="rect">
            <a:avLst/>
          </a:prstGeom>
          <a:noFill/>
          <a:ln>
            <a:noFill/>
          </a:ln>
        </p:spPr>
        <p:txBody>
          <a:bodyPr anchorCtr="0" anchor="t" bIns="91425" lIns="91425" spcFirstLastPara="1" rIns="91425" wrap="square" tIns="91425">
            <a:spAutoFit/>
          </a:bodyPr>
          <a:lstStyle/>
          <a:p>
            <a:pPr indent="-95250" lvl="0" marL="0" rtl="0" algn="ctr">
              <a:spcBef>
                <a:spcPts val="0"/>
              </a:spcBef>
              <a:spcAft>
                <a:spcPts val="0"/>
              </a:spcAft>
              <a:buSzPts val="1500"/>
              <a:buFont typeface="Lato"/>
              <a:buChar char="●"/>
            </a:pPr>
            <a:r>
              <a:rPr lang="en" sz="1500">
                <a:latin typeface="Lato"/>
                <a:ea typeface="Lato"/>
                <a:cs typeface="Lato"/>
                <a:sym typeface="Lato"/>
              </a:rPr>
              <a:t>Pain exacerbated by use, morning stiffness, crepitus (</a:t>
            </a:r>
            <a:r>
              <a:rPr lang="en" sz="1500">
                <a:solidFill>
                  <a:srgbClr val="999999"/>
                </a:solidFill>
                <a:latin typeface="Lato"/>
                <a:ea typeface="Lato"/>
                <a:cs typeface="Lato"/>
                <a:sym typeface="Lato"/>
              </a:rPr>
              <a:t>طقطقة</a:t>
            </a:r>
            <a:r>
              <a:rPr lang="en" sz="1500">
                <a:latin typeface="Lato"/>
                <a:ea typeface="Lato"/>
                <a:cs typeface="Lato"/>
                <a:sym typeface="Lato"/>
              </a:rPr>
              <a:t> grating or</a:t>
            </a:r>
            <a:endParaRPr sz="1500">
              <a:latin typeface="Lato"/>
              <a:ea typeface="Lato"/>
              <a:cs typeface="Lato"/>
              <a:sym typeface="Lato"/>
            </a:endParaRPr>
          </a:p>
          <a:p>
            <a:pPr indent="0" lvl="0" marL="0" rtl="0" algn="ctr">
              <a:spcBef>
                <a:spcPts val="0"/>
              </a:spcBef>
              <a:spcAft>
                <a:spcPts val="0"/>
              </a:spcAft>
              <a:buNone/>
            </a:pPr>
            <a:r>
              <a:rPr lang="en" sz="1500">
                <a:latin typeface="Lato"/>
                <a:ea typeface="Lato"/>
                <a:cs typeface="Lato"/>
                <a:sym typeface="Lato"/>
              </a:rPr>
              <a:t>popping sensation in the joint), and limitation in range of movement.</a:t>
            </a:r>
            <a:endParaRPr sz="1500">
              <a:latin typeface="Lato"/>
              <a:ea typeface="Lato"/>
              <a:cs typeface="Lato"/>
              <a:sym typeface="Lato"/>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390" name="Google Shape;390;p38"/>
          <p:cNvSpPr txBox="1"/>
          <p:nvPr/>
        </p:nvSpPr>
        <p:spPr>
          <a:xfrm>
            <a:off x="2315550" y="868050"/>
            <a:ext cx="4512900" cy="1108200"/>
          </a:xfrm>
          <a:prstGeom prst="rect">
            <a:avLst/>
          </a:prstGeom>
          <a:noFill/>
          <a:ln>
            <a:noFill/>
          </a:ln>
        </p:spPr>
        <p:txBody>
          <a:bodyPr anchorCtr="0" anchor="t" bIns="91425" lIns="91425" spcFirstLastPara="1" rIns="91425" wrap="square" tIns="91425">
            <a:spAutoFit/>
          </a:bodyPr>
          <a:lstStyle/>
          <a:p>
            <a:pPr indent="-95250" lvl="0" marL="228600" rtl="0" algn="ctr">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Osteophyte impingement on spinal foramina can cause nerve root Compression with radicular pain and neurologic deficits.</a:t>
            </a:r>
            <a:endParaRPr sz="1500">
              <a:solidFill>
                <a:schemeClr val="accent1"/>
              </a:solidFill>
              <a:latin typeface="Lato"/>
              <a:ea typeface="Lato"/>
              <a:cs typeface="Lato"/>
              <a:sym typeface="Lato"/>
            </a:endParaRPr>
          </a:p>
          <a:p>
            <a:pPr indent="0" lvl="0" marL="0" rtl="0" algn="ctr">
              <a:spcBef>
                <a:spcPts val="0"/>
              </a:spcBef>
              <a:spcAft>
                <a:spcPts val="0"/>
              </a:spcAft>
              <a:buNone/>
            </a:pPr>
            <a:r>
              <a:t/>
            </a:r>
            <a:endParaRPr sz="1500">
              <a:solidFill>
                <a:schemeClr val="accent1"/>
              </a:solidFill>
              <a:latin typeface="Comfortaa"/>
              <a:ea typeface="Comfortaa"/>
              <a:cs typeface="Comfortaa"/>
              <a:sym typeface="Comfortaa"/>
            </a:endParaRPr>
          </a:p>
        </p:txBody>
      </p:sp>
      <p:sp>
        <p:nvSpPr>
          <p:cNvPr id="391" name="Google Shape;391;p38"/>
          <p:cNvSpPr txBox="1"/>
          <p:nvPr/>
        </p:nvSpPr>
        <p:spPr>
          <a:xfrm>
            <a:off x="5389975" y="2636125"/>
            <a:ext cx="2688000" cy="2493600"/>
          </a:xfrm>
          <a:prstGeom prst="rect">
            <a:avLst/>
          </a:prstGeom>
          <a:noFill/>
          <a:ln>
            <a:noFill/>
          </a:ln>
        </p:spPr>
        <p:txBody>
          <a:bodyPr anchorCtr="0" anchor="t" bIns="91425" lIns="91425" spcFirstLastPara="1" rIns="91425" wrap="square" tIns="91425">
            <a:spAutoFit/>
          </a:bodyPr>
          <a:lstStyle/>
          <a:p>
            <a:pPr indent="-95250" lvl="0" marL="0" rtl="0" algn="l">
              <a:spcBef>
                <a:spcPts val="0"/>
              </a:spcBef>
              <a:spcAft>
                <a:spcPts val="0"/>
              </a:spcAft>
              <a:buClr>
                <a:srgbClr val="434343"/>
              </a:buClr>
              <a:buSzPts val="1500"/>
              <a:buFont typeface="Lato"/>
              <a:buChar char="●"/>
            </a:pPr>
            <a:r>
              <a:rPr lang="en" sz="1500">
                <a:solidFill>
                  <a:srgbClr val="434343"/>
                </a:solidFill>
                <a:latin typeface="Lato"/>
                <a:ea typeface="Lato"/>
                <a:cs typeface="Lato"/>
                <a:sym typeface="Lato"/>
              </a:rPr>
              <a:t>Hips, knees, lower lumbar and cervical vertebrae, proximal and distal</a:t>
            </a:r>
            <a:endParaRPr sz="1500">
              <a:solidFill>
                <a:srgbClr val="434343"/>
              </a:solidFill>
              <a:latin typeface="Lato"/>
              <a:ea typeface="Lato"/>
              <a:cs typeface="Lato"/>
              <a:sym typeface="Lato"/>
            </a:endParaRPr>
          </a:p>
          <a:p>
            <a:pPr indent="0" lvl="0" marL="0" rtl="0" algn="l">
              <a:spcBef>
                <a:spcPts val="0"/>
              </a:spcBef>
              <a:spcAft>
                <a:spcPts val="0"/>
              </a:spcAft>
              <a:buNone/>
            </a:pPr>
            <a:r>
              <a:rPr lang="en" sz="1500">
                <a:solidFill>
                  <a:srgbClr val="434343"/>
                </a:solidFill>
                <a:latin typeface="Lato"/>
                <a:ea typeface="Lato"/>
                <a:cs typeface="Lato"/>
                <a:sym typeface="Lato"/>
              </a:rPr>
              <a:t>interphalangeal joints of the fingers, first carpometacarpal joints, and</a:t>
            </a:r>
            <a:endParaRPr sz="1500">
              <a:solidFill>
                <a:srgbClr val="434343"/>
              </a:solidFill>
              <a:latin typeface="Lato"/>
              <a:ea typeface="Lato"/>
              <a:cs typeface="Lato"/>
              <a:sym typeface="Lato"/>
            </a:endParaRPr>
          </a:p>
          <a:p>
            <a:pPr indent="0" lvl="0" marL="0" rtl="0" algn="l">
              <a:spcBef>
                <a:spcPts val="0"/>
              </a:spcBef>
              <a:spcAft>
                <a:spcPts val="0"/>
              </a:spcAft>
              <a:buNone/>
            </a:pPr>
            <a:r>
              <a:rPr lang="en" sz="1500">
                <a:solidFill>
                  <a:srgbClr val="434343"/>
                </a:solidFill>
                <a:latin typeface="Lato"/>
                <a:ea typeface="Lato"/>
                <a:cs typeface="Lato"/>
                <a:sym typeface="Lato"/>
              </a:rPr>
              <a:t>first tarsometatarsal joints of the feet are commonly involved.</a:t>
            </a:r>
            <a:endParaRPr sz="1500">
              <a:solidFill>
                <a:srgbClr val="434343"/>
              </a:solidFill>
              <a:latin typeface="Lato"/>
              <a:ea typeface="Lato"/>
              <a:cs typeface="Lato"/>
              <a:sym typeface="Lato"/>
            </a:endParaRPr>
          </a:p>
          <a:p>
            <a:pPr indent="0" lvl="0" marL="0" rtl="0" algn="l">
              <a:spcBef>
                <a:spcPts val="0"/>
              </a:spcBef>
              <a:spcAft>
                <a:spcPts val="0"/>
              </a:spcAft>
              <a:buNone/>
            </a:pPr>
            <a:r>
              <a:t/>
            </a:r>
            <a:endParaRPr sz="1500">
              <a:solidFill>
                <a:srgbClr val="434343"/>
              </a:solidFill>
              <a:latin typeface="Comfortaa"/>
              <a:ea typeface="Comfortaa"/>
              <a:cs typeface="Comfortaa"/>
              <a:sym typeface="Comfortaa"/>
            </a:endParaRPr>
          </a:p>
        </p:txBody>
      </p:sp>
      <p:grpSp>
        <p:nvGrpSpPr>
          <p:cNvPr id="392" name="Google Shape;392;p38"/>
          <p:cNvGrpSpPr/>
          <p:nvPr/>
        </p:nvGrpSpPr>
        <p:grpSpPr>
          <a:xfrm>
            <a:off x="3754014" y="1911847"/>
            <a:ext cx="1635962" cy="1636936"/>
            <a:chOff x="4334725" y="1355875"/>
            <a:chExt cx="3106650" cy="3001900"/>
          </a:xfrm>
        </p:grpSpPr>
        <p:grpSp>
          <p:nvGrpSpPr>
            <p:cNvPr id="393" name="Google Shape;393;p38"/>
            <p:cNvGrpSpPr/>
            <p:nvPr/>
          </p:nvGrpSpPr>
          <p:grpSpPr>
            <a:xfrm>
              <a:off x="4516050" y="1724875"/>
              <a:ext cx="2693725" cy="2632900"/>
              <a:chOff x="4516050" y="1724875"/>
              <a:chExt cx="2693725" cy="2632900"/>
            </a:xfrm>
          </p:grpSpPr>
          <p:sp>
            <p:nvSpPr>
              <p:cNvPr id="394" name="Google Shape;394;p38"/>
              <p:cNvSpPr/>
              <p:nvPr/>
            </p:nvSpPr>
            <p:spPr>
              <a:xfrm>
                <a:off x="6227525" y="1737400"/>
                <a:ext cx="982250" cy="1548550"/>
              </a:xfrm>
              <a:custGeom>
                <a:rect b="b" l="l" r="r" t="t"/>
                <a:pathLst>
                  <a:path extrusionOk="0" h="61942" w="3929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8"/>
              <p:cNvSpPr/>
              <p:nvPr/>
            </p:nvSpPr>
            <p:spPr>
              <a:xfrm>
                <a:off x="4516050" y="1724875"/>
                <a:ext cx="1010900" cy="1581800"/>
              </a:xfrm>
              <a:custGeom>
                <a:rect b="b" l="l" r="r" t="t"/>
                <a:pathLst>
                  <a:path extrusionOk="0" h="63272" w="40436">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8"/>
              <p:cNvSpPr/>
              <p:nvPr/>
            </p:nvSpPr>
            <p:spPr>
              <a:xfrm>
                <a:off x="4977525" y="3800325"/>
                <a:ext cx="1782050" cy="557450"/>
              </a:xfrm>
              <a:custGeom>
                <a:rect b="b" l="l" r="r" t="t"/>
                <a:pathLst>
                  <a:path extrusionOk="0" h="22298" w="71282">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 name="Google Shape;397;p38"/>
            <p:cNvGrpSpPr/>
            <p:nvPr/>
          </p:nvGrpSpPr>
          <p:grpSpPr>
            <a:xfrm>
              <a:off x="4334725" y="1355875"/>
              <a:ext cx="3106650" cy="2709650"/>
              <a:chOff x="4334725" y="1355875"/>
              <a:chExt cx="3106650" cy="2709650"/>
            </a:xfrm>
          </p:grpSpPr>
          <p:sp>
            <p:nvSpPr>
              <p:cNvPr id="398" name="Google Shape;398;p38"/>
              <p:cNvSpPr/>
              <p:nvPr/>
            </p:nvSpPr>
            <p:spPr>
              <a:xfrm>
                <a:off x="5427950" y="1355875"/>
                <a:ext cx="904575" cy="1665925"/>
              </a:xfrm>
              <a:custGeom>
                <a:rect b="b" l="l" r="r" t="t"/>
                <a:pathLst>
                  <a:path extrusionOk="0" fill="none" h="66637" w="36183">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cap="flat" cmpd="sng" w="9525">
                <a:solidFill>
                  <a:schemeClr val="accent1"/>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8"/>
              <p:cNvSpPr/>
              <p:nvPr/>
            </p:nvSpPr>
            <p:spPr>
              <a:xfrm>
                <a:off x="4334725" y="2760325"/>
                <a:ext cx="1547125" cy="1304775"/>
              </a:xfrm>
              <a:custGeom>
                <a:rect b="b" l="l" r="r" t="t"/>
                <a:pathLst>
                  <a:path extrusionOk="0" fill="none" h="52191" w="61885">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cap="flat" cmpd="sng" w="9525">
                <a:solidFill>
                  <a:srgbClr val="000000"/>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8"/>
              <p:cNvSpPr/>
              <p:nvPr/>
            </p:nvSpPr>
            <p:spPr>
              <a:xfrm>
                <a:off x="5881825" y="2760325"/>
                <a:ext cx="1559550" cy="1305200"/>
              </a:xfrm>
              <a:custGeom>
                <a:rect b="b" l="l" r="r" t="t"/>
                <a:pathLst>
                  <a:path extrusionOk="0" fill="none" h="52208" w="62382">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cap="flat" cmpd="sng" w="9525">
                <a:solidFill>
                  <a:srgbClr val="434343"/>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01" name="Google Shape;401;p38"/>
          <p:cNvSpPr txBox="1"/>
          <p:nvPr/>
        </p:nvSpPr>
        <p:spPr>
          <a:xfrm>
            <a:off x="3865950" y="2925575"/>
            <a:ext cx="39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Comfortaa"/>
                <a:ea typeface="Comfortaa"/>
                <a:cs typeface="Comfortaa"/>
                <a:sym typeface="Comfortaa"/>
              </a:rPr>
              <a:t>1</a:t>
            </a:r>
            <a:endParaRPr b="1" sz="1700">
              <a:latin typeface="Comfortaa"/>
              <a:ea typeface="Comfortaa"/>
              <a:cs typeface="Comfortaa"/>
              <a:sym typeface="Comfortaa"/>
            </a:endParaRPr>
          </a:p>
        </p:txBody>
      </p:sp>
      <p:sp>
        <p:nvSpPr>
          <p:cNvPr id="402" name="Google Shape;402;p38"/>
          <p:cNvSpPr txBox="1"/>
          <p:nvPr/>
        </p:nvSpPr>
        <p:spPr>
          <a:xfrm>
            <a:off x="4372950" y="1911850"/>
            <a:ext cx="39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accent1"/>
                </a:solidFill>
                <a:latin typeface="Comfortaa"/>
                <a:ea typeface="Comfortaa"/>
                <a:cs typeface="Comfortaa"/>
                <a:sym typeface="Comfortaa"/>
              </a:rPr>
              <a:t> 2</a:t>
            </a:r>
            <a:endParaRPr b="1" sz="1700">
              <a:solidFill>
                <a:schemeClr val="accent1"/>
              </a:solidFill>
              <a:latin typeface="Comfortaa"/>
              <a:ea typeface="Comfortaa"/>
              <a:cs typeface="Comfortaa"/>
              <a:sym typeface="Comfortaa"/>
            </a:endParaRPr>
          </a:p>
        </p:txBody>
      </p:sp>
      <p:sp>
        <p:nvSpPr>
          <p:cNvPr id="403" name="Google Shape;403;p38"/>
          <p:cNvSpPr txBox="1"/>
          <p:nvPr/>
        </p:nvSpPr>
        <p:spPr>
          <a:xfrm>
            <a:off x="4991875" y="2925575"/>
            <a:ext cx="39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434343"/>
                </a:solidFill>
                <a:latin typeface="Lato"/>
                <a:ea typeface="Lato"/>
                <a:cs typeface="Lato"/>
                <a:sym typeface="Lato"/>
              </a:rPr>
              <a:t>3</a:t>
            </a:r>
            <a:endParaRPr b="1" sz="1700">
              <a:solidFill>
                <a:srgbClr val="434343"/>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9"/>
          <p:cNvSpPr txBox="1"/>
          <p:nvPr/>
        </p:nvSpPr>
        <p:spPr>
          <a:xfrm>
            <a:off x="3228000" y="315275"/>
            <a:ext cx="2688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34343"/>
                </a:solidFill>
                <a:latin typeface="Fjalla One"/>
                <a:ea typeface="Fjalla One"/>
                <a:cs typeface="Fjalla One"/>
                <a:sym typeface="Fjalla One"/>
              </a:rPr>
              <a:t>Prognosis</a:t>
            </a:r>
            <a:endParaRPr b="1" sz="2500">
              <a:solidFill>
                <a:srgbClr val="434343"/>
              </a:solidFill>
              <a:latin typeface="Fjalla One"/>
              <a:ea typeface="Fjalla One"/>
              <a:cs typeface="Fjalla One"/>
              <a:sym typeface="Fjalla One"/>
            </a:endParaRPr>
          </a:p>
        </p:txBody>
      </p:sp>
      <p:grpSp>
        <p:nvGrpSpPr>
          <p:cNvPr id="409" name="Google Shape;409;p39"/>
          <p:cNvGrpSpPr/>
          <p:nvPr/>
        </p:nvGrpSpPr>
        <p:grpSpPr>
          <a:xfrm>
            <a:off x="1477147" y="2870043"/>
            <a:ext cx="6189693" cy="569397"/>
            <a:chOff x="4411970" y="3144572"/>
            <a:chExt cx="710520" cy="117397"/>
          </a:xfrm>
        </p:grpSpPr>
        <p:sp>
          <p:nvSpPr>
            <p:cNvPr id="410" name="Google Shape;410;p39"/>
            <p:cNvSpPr/>
            <p:nvPr/>
          </p:nvSpPr>
          <p:spPr>
            <a:xfrm>
              <a:off x="4411970" y="3144572"/>
              <a:ext cx="710520" cy="117397"/>
            </a:xfrm>
            <a:custGeom>
              <a:rect b="b" l="l" r="r" t="t"/>
              <a:pathLst>
                <a:path extrusionOk="0" h="2600" w="15736">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p:nvPr/>
          </p:nvSpPr>
          <p:spPr>
            <a:xfrm>
              <a:off x="4411970" y="3144572"/>
              <a:ext cx="168012" cy="117397"/>
            </a:xfrm>
            <a:custGeom>
              <a:rect b="b" l="l" r="r" t="t"/>
              <a:pathLst>
                <a:path extrusionOk="0" h="2600" w="3721">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omfortaa"/>
                  <a:ea typeface="Comfortaa"/>
                  <a:cs typeface="Comfortaa"/>
                  <a:sym typeface="Comfortaa"/>
                </a:rPr>
                <a:t>3</a:t>
              </a:r>
              <a:endParaRPr b="1" sz="2400">
                <a:latin typeface="Comfortaa"/>
                <a:ea typeface="Comfortaa"/>
                <a:cs typeface="Comfortaa"/>
                <a:sym typeface="Comfortaa"/>
              </a:endParaRPr>
            </a:p>
          </p:txBody>
        </p:sp>
      </p:grpSp>
      <p:grpSp>
        <p:nvGrpSpPr>
          <p:cNvPr id="412" name="Google Shape;412;p39"/>
          <p:cNvGrpSpPr/>
          <p:nvPr/>
        </p:nvGrpSpPr>
        <p:grpSpPr>
          <a:xfrm>
            <a:off x="1477055" y="1845597"/>
            <a:ext cx="6189693" cy="828690"/>
            <a:chOff x="4411970" y="3131459"/>
            <a:chExt cx="710520" cy="117397"/>
          </a:xfrm>
        </p:grpSpPr>
        <p:sp>
          <p:nvSpPr>
            <p:cNvPr id="413" name="Google Shape;413;p39"/>
            <p:cNvSpPr/>
            <p:nvPr/>
          </p:nvSpPr>
          <p:spPr>
            <a:xfrm>
              <a:off x="4411970" y="3131459"/>
              <a:ext cx="710520" cy="117397"/>
            </a:xfrm>
            <a:custGeom>
              <a:rect b="b" l="l" r="r" t="t"/>
              <a:pathLst>
                <a:path extrusionOk="0" h="2600" w="15736">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9"/>
            <p:cNvSpPr/>
            <p:nvPr/>
          </p:nvSpPr>
          <p:spPr>
            <a:xfrm>
              <a:off x="4411970" y="3131459"/>
              <a:ext cx="168012" cy="117397"/>
            </a:xfrm>
            <a:custGeom>
              <a:rect b="b" l="l" r="r" t="t"/>
              <a:pathLst>
                <a:path extrusionOk="0" h="2600" w="3721">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omfortaa"/>
                  <a:ea typeface="Comfortaa"/>
                  <a:cs typeface="Comfortaa"/>
                  <a:sym typeface="Comfortaa"/>
                </a:rPr>
                <a:t>2</a:t>
              </a:r>
              <a:endParaRPr b="1" sz="2400">
                <a:latin typeface="Comfortaa"/>
                <a:ea typeface="Comfortaa"/>
                <a:cs typeface="Comfortaa"/>
                <a:sym typeface="Comfortaa"/>
              </a:endParaRPr>
            </a:p>
          </p:txBody>
        </p:sp>
      </p:grpSp>
      <p:grpSp>
        <p:nvGrpSpPr>
          <p:cNvPr id="415" name="Google Shape;415;p39"/>
          <p:cNvGrpSpPr/>
          <p:nvPr/>
        </p:nvGrpSpPr>
        <p:grpSpPr>
          <a:xfrm>
            <a:off x="1477147" y="1080419"/>
            <a:ext cx="6189693" cy="569397"/>
            <a:chOff x="4411970" y="3131459"/>
            <a:chExt cx="710520" cy="117397"/>
          </a:xfrm>
        </p:grpSpPr>
        <p:sp>
          <p:nvSpPr>
            <p:cNvPr id="416" name="Google Shape;416;p39"/>
            <p:cNvSpPr/>
            <p:nvPr/>
          </p:nvSpPr>
          <p:spPr>
            <a:xfrm>
              <a:off x="4411970" y="3131459"/>
              <a:ext cx="710520" cy="117397"/>
            </a:xfrm>
            <a:custGeom>
              <a:rect b="b" l="l" r="r" t="t"/>
              <a:pathLst>
                <a:path extrusionOk="0" h="2600" w="15736">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9"/>
            <p:cNvSpPr/>
            <p:nvPr/>
          </p:nvSpPr>
          <p:spPr>
            <a:xfrm>
              <a:off x="4411970" y="3131459"/>
              <a:ext cx="168012" cy="117397"/>
            </a:xfrm>
            <a:custGeom>
              <a:rect b="b" l="l" r="r" t="t"/>
              <a:pathLst>
                <a:path extrusionOk="0" h="2600" w="3721">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D9D9D9"/>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Comfortaa"/>
                  <a:ea typeface="Comfortaa"/>
                  <a:cs typeface="Comfortaa"/>
                  <a:sym typeface="Comfortaa"/>
                </a:rPr>
                <a:t>1</a:t>
              </a:r>
              <a:endParaRPr b="1" sz="2500">
                <a:latin typeface="Comfortaa"/>
                <a:ea typeface="Comfortaa"/>
                <a:cs typeface="Comfortaa"/>
                <a:sym typeface="Comfortaa"/>
              </a:endParaRPr>
            </a:p>
          </p:txBody>
        </p:sp>
      </p:grpSp>
      <p:sp>
        <p:nvSpPr>
          <p:cNvPr id="418" name="Google Shape;418;p39"/>
          <p:cNvSpPr txBox="1"/>
          <p:nvPr/>
        </p:nvSpPr>
        <p:spPr>
          <a:xfrm>
            <a:off x="2787450" y="1080425"/>
            <a:ext cx="2953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434343"/>
                </a:solidFill>
                <a:latin typeface="Lato"/>
                <a:ea typeface="Lato"/>
                <a:cs typeface="Lato"/>
                <a:sym typeface="Lato"/>
              </a:rPr>
              <a:t>Slowly progressive</a:t>
            </a:r>
            <a:endParaRPr sz="2000">
              <a:solidFill>
                <a:srgbClr val="434343"/>
              </a:solidFill>
              <a:latin typeface="Lato"/>
              <a:ea typeface="Lato"/>
              <a:cs typeface="Lato"/>
              <a:sym typeface="Lato"/>
            </a:endParaRPr>
          </a:p>
          <a:p>
            <a:pPr indent="0" lvl="0" marL="0" rtl="0" algn="l">
              <a:spcBef>
                <a:spcPts val="0"/>
              </a:spcBef>
              <a:spcAft>
                <a:spcPts val="0"/>
              </a:spcAft>
              <a:buNone/>
            </a:pPr>
            <a:r>
              <a:t/>
            </a:r>
            <a:endParaRPr sz="2000">
              <a:solidFill>
                <a:srgbClr val="434343"/>
              </a:solidFill>
              <a:latin typeface="Comfortaa"/>
              <a:ea typeface="Comfortaa"/>
              <a:cs typeface="Comfortaa"/>
              <a:sym typeface="Comfortaa"/>
            </a:endParaRPr>
          </a:p>
        </p:txBody>
      </p:sp>
      <p:sp>
        <p:nvSpPr>
          <p:cNvPr id="419" name="Google Shape;419;p39"/>
          <p:cNvSpPr txBox="1"/>
          <p:nvPr/>
        </p:nvSpPr>
        <p:spPr>
          <a:xfrm>
            <a:off x="2787450" y="1845575"/>
            <a:ext cx="4879200" cy="10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Lato"/>
                <a:ea typeface="Lato"/>
                <a:cs typeface="Lato"/>
                <a:sym typeface="Lato"/>
              </a:rPr>
              <a:t>With time, significant joint deformity can occur,</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Treatment usually is based on symptoms, with joint replacement in severe cases.</a:t>
            </a:r>
            <a:endParaRPr>
              <a:solidFill>
                <a:srgbClr val="434343"/>
              </a:solidFill>
              <a:latin typeface="Lato"/>
              <a:ea typeface="Lato"/>
              <a:cs typeface="Lato"/>
              <a:sym typeface="Lato"/>
            </a:endParaRPr>
          </a:p>
          <a:p>
            <a:pPr indent="0" lvl="0" marL="0" rtl="0" algn="l">
              <a:spcBef>
                <a:spcPts val="0"/>
              </a:spcBef>
              <a:spcAft>
                <a:spcPts val="0"/>
              </a:spcAft>
              <a:buNone/>
            </a:pPr>
            <a:r>
              <a:t/>
            </a:r>
            <a:endParaRPr sz="1600">
              <a:solidFill>
                <a:srgbClr val="434343"/>
              </a:solidFill>
              <a:latin typeface="Comfortaa"/>
              <a:ea typeface="Comfortaa"/>
              <a:cs typeface="Comfortaa"/>
              <a:sym typeface="Comfortaa"/>
            </a:endParaRPr>
          </a:p>
        </p:txBody>
      </p:sp>
      <p:sp>
        <p:nvSpPr>
          <p:cNvPr id="420" name="Google Shape;420;p39"/>
          <p:cNvSpPr txBox="1"/>
          <p:nvPr/>
        </p:nvSpPr>
        <p:spPr>
          <a:xfrm>
            <a:off x="3782950" y="3285200"/>
            <a:ext cx="734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421" name="Google Shape;421;p39"/>
          <p:cNvSpPr txBox="1"/>
          <p:nvPr/>
        </p:nvSpPr>
        <p:spPr>
          <a:xfrm>
            <a:off x="2787450" y="2915375"/>
            <a:ext cx="7340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34343"/>
                </a:solidFill>
                <a:latin typeface="Lato"/>
                <a:ea typeface="Lato"/>
                <a:cs typeface="Lato"/>
                <a:sym typeface="Lato"/>
              </a:rPr>
              <a:t>NSAIDs, intra-articular injection, arthroplasty</a:t>
            </a:r>
            <a:endParaRPr sz="1600">
              <a:solidFill>
                <a:srgbClr val="999999"/>
              </a:solidFill>
              <a:latin typeface="Lato"/>
              <a:ea typeface="Lato"/>
              <a:cs typeface="Lato"/>
              <a:sym typeface="Lato"/>
            </a:endParaRPr>
          </a:p>
          <a:p>
            <a:pPr indent="0" lvl="0" marL="0" rtl="0" algn="l">
              <a:spcBef>
                <a:spcPts val="0"/>
              </a:spcBef>
              <a:spcAft>
                <a:spcPts val="0"/>
              </a:spcAft>
              <a:buNone/>
            </a:pPr>
            <a:r>
              <a:t/>
            </a:r>
            <a:endParaRPr sz="1700">
              <a:solidFill>
                <a:srgbClr val="434343"/>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0"/>
          <p:cNvSpPr txBox="1"/>
          <p:nvPr/>
        </p:nvSpPr>
        <p:spPr>
          <a:xfrm>
            <a:off x="1983600" y="265475"/>
            <a:ext cx="5176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434343"/>
                </a:solidFill>
                <a:latin typeface="Fjalla One"/>
                <a:ea typeface="Fjalla One"/>
                <a:cs typeface="Fjalla One"/>
                <a:sym typeface="Fjalla One"/>
              </a:rPr>
              <a:t>Rheumatoid Arthritis (RA)</a:t>
            </a:r>
            <a:endParaRPr b="1" sz="2800">
              <a:solidFill>
                <a:srgbClr val="434343"/>
              </a:solidFill>
              <a:latin typeface="Fjalla One"/>
              <a:ea typeface="Fjalla One"/>
              <a:cs typeface="Fjalla One"/>
              <a:sym typeface="Fjalla One"/>
            </a:endParaRPr>
          </a:p>
        </p:txBody>
      </p:sp>
      <p:sp>
        <p:nvSpPr>
          <p:cNvPr descr="Timeline background shape" id="427" name="Google Shape;427;p40"/>
          <p:cNvSpPr/>
          <p:nvPr/>
        </p:nvSpPr>
        <p:spPr>
          <a:xfrm>
            <a:off x="1310775" y="983950"/>
            <a:ext cx="6636900" cy="774900"/>
          </a:xfrm>
          <a:prstGeom prst="homePlate">
            <a:avLst>
              <a:gd fmla="val 50000"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0"/>
          <p:cNvSpPr txBox="1"/>
          <p:nvPr/>
        </p:nvSpPr>
        <p:spPr>
          <a:xfrm>
            <a:off x="1310775" y="983950"/>
            <a:ext cx="6553800" cy="93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ato"/>
                <a:ea typeface="Lato"/>
                <a:cs typeface="Lato"/>
                <a:sym typeface="Lato"/>
              </a:rPr>
              <a:t>It is a systemic, chronic inflammatory autoimmune disease affecting many tissues but principally attacking the joints.</a:t>
            </a:r>
            <a:endParaRPr sz="1600">
              <a:latin typeface="Lato"/>
              <a:ea typeface="Lato"/>
              <a:cs typeface="Lato"/>
              <a:sym typeface="Lato"/>
            </a:endParaRPr>
          </a:p>
          <a:p>
            <a:pPr indent="0" lvl="0" marL="0" rtl="0" algn="l">
              <a:spcBef>
                <a:spcPts val="0"/>
              </a:spcBef>
              <a:spcAft>
                <a:spcPts val="0"/>
              </a:spcAft>
              <a:buNone/>
            </a:pPr>
            <a:r>
              <a:t/>
            </a:r>
            <a:endParaRPr sz="1600">
              <a:latin typeface="Comfortaa"/>
              <a:ea typeface="Comfortaa"/>
              <a:cs typeface="Comfortaa"/>
              <a:sym typeface="Comfortaa"/>
            </a:endParaRPr>
          </a:p>
        </p:txBody>
      </p:sp>
      <p:grpSp>
        <p:nvGrpSpPr>
          <p:cNvPr id="429" name="Google Shape;429;p40"/>
          <p:cNvGrpSpPr/>
          <p:nvPr/>
        </p:nvGrpSpPr>
        <p:grpSpPr>
          <a:xfrm>
            <a:off x="1585399" y="1907924"/>
            <a:ext cx="6279235" cy="2123924"/>
            <a:chOff x="238121" y="1335475"/>
            <a:chExt cx="5418739" cy="3034177"/>
          </a:xfrm>
        </p:grpSpPr>
        <p:sp>
          <p:nvSpPr>
            <p:cNvPr id="430" name="Google Shape;430;p40"/>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99999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0"/>
            <p:cNvSpPr/>
            <p:nvPr/>
          </p:nvSpPr>
          <p:spPr>
            <a:xfrm>
              <a:off x="1956342" y="1335477"/>
              <a:ext cx="2448237"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666666"/>
            </a:solid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0"/>
            <p:cNvSpPr/>
            <p:nvPr/>
          </p:nvSpPr>
          <p:spPr>
            <a:xfrm>
              <a:off x="238121" y="1335477"/>
              <a:ext cx="2741257"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34343"/>
            </a:solid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40"/>
          <p:cNvSpPr txBox="1"/>
          <p:nvPr/>
        </p:nvSpPr>
        <p:spPr>
          <a:xfrm>
            <a:off x="1585400" y="1836825"/>
            <a:ext cx="29865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FFFF"/>
                </a:solidFill>
                <a:latin typeface="Lato"/>
                <a:ea typeface="Lato"/>
                <a:cs typeface="Lato"/>
                <a:sym typeface="Lato"/>
              </a:rPr>
              <a:t>It causes a </a:t>
            </a:r>
            <a:endParaRPr sz="1500">
              <a:solidFill>
                <a:srgbClr val="FFFFFF"/>
              </a:solidFill>
              <a:latin typeface="Lato"/>
              <a:ea typeface="Lato"/>
              <a:cs typeface="Lato"/>
              <a:sym typeface="Lato"/>
            </a:endParaRPr>
          </a:p>
          <a:p>
            <a:pPr indent="0" lvl="0" marL="0" rtl="0" algn="l">
              <a:spcBef>
                <a:spcPts val="0"/>
              </a:spcBef>
              <a:spcAft>
                <a:spcPts val="0"/>
              </a:spcAft>
              <a:buNone/>
            </a:pPr>
            <a:r>
              <a:rPr lang="en" sz="1500">
                <a:solidFill>
                  <a:srgbClr val="CC0000"/>
                </a:solidFill>
                <a:latin typeface="Lato"/>
                <a:ea typeface="Lato"/>
                <a:cs typeface="Lato"/>
                <a:sym typeface="Lato"/>
              </a:rPr>
              <a:t>nonsuppurative</a:t>
            </a:r>
            <a:endParaRPr sz="1500">
              <a:solidFill>
                <a:srgbClr val="CC0000"/>
              </a:solidFill>
              <a:latin typeface="Lato"/>
              <a:ea typeface="Lato"/>
              <a:cs typeface="Lato"/>
              <a:sym typeface="Lato"/>
            </a:endParaRPr>
          </a:p>
          <a:p>
            <a:pPr indent="0" lvl="0" marL="0" rtl="0" algn="l">
              <a:spcBef>
                <a:spcPts val="0"/>
              </a:spcBef>
              <a:spcAft>
                <a:spcPts val="0"/>
              </a:spcAft>
              <a:buNone/>
            </a:pPr>
            <a:r>
              <a:rPr lang="en" sz="1500">
                <a:solidFill>
                  <a:srgbClr val="CC0000"/>
                </a:solidFill>
                <a:latin typeface="Lato"/>
                <a:ea typeface="Lato"/>
                <a:cs typeface="Lato"/>
                <a:sym typeface="Lato"/>
              </a:rPr>
              <a:t>proliferative synovitis </a:t>
            </a:r>
            <a:r>
              <a:rPr lang="en" sz="1500">
                <a:solidFill>
                  <a:schemeClr val="accent6"/>
                </a:solidFill>
                <a:latin typeface="Lato"/>
                <a:ea typeface="Lato"/>
                <a:cs typeface="Lato"/>
                <a:sym typeface="Lato"/>
              </a:rPr>
              <a:t>that</a:t>
            </a:r>
            <a:endParaRPr sz="1500">
              <a:solidFill>
                <a:schemeClr val="accent6"/>
              </a:solidFill>
              <a:latin typeface="Lato"/>
              <a:ea typeface="Lato"/>
              <a:cs typeface="Lato"/>
              <a:sym typeface="Lato"/>
            </a:endParaRPr>
          </a:p>
          <a:p>
            <a:pPr indent="0" lvl="0" marL="0" rtl="0" algn="l">
              <a:spcBef>
                <a:spcPts val="0"/>
              </a:spcBef>
              <a:spcAft>
                <a:spcPts val="0"/>
              </a:spcAft>
              <a:buNone/>
            </a:pPr>
            <a:r>
              <a:rPr lang="en" sz="1500">
                <a:solidFill>
                  <a:schemeClr val="accent6"/>
                </a:solidFill>
                <a:latin typeface="Lato"/>
                <a:ea typeface="Lato"/>
                <a:cs typeface="Lato"/>
                <a:sym typeface="Lato"/>
              </a:rPr>
              <a:t>progresses to destroy</a:t>
            </a:r>
            <a:endParaRPr sz="1500">
              <a:solidFill>
                <a:schemeClr val="accent6"/>
              </a:solidFill>
              <a:latin typeface="Lato"/>
              <a:ea typeface="Lato"/>
              <a:cs typeface="Lato"/>
              <a:sym typeface="Lato"/>
            </a:endParaRPr>
          </a:p>
          <a:p>
            <a:pPr indent="0" lvl="0" marL="0" rtl="0" algn="l">
              <a:spcBef>
                <a:spcPts val="0"/>
              </a:spcBef>
              <a:spcAft>
                <a:spcPts val="0"/>
              </a:spcAft>
              <a:buNone/>
            </a:pPr>
            <a:r>
              <a:rPr lang="en" sz="1500">
                <a:solidFill>
                  <a:schemeClr val="accent6"/>
                </a:solidFill>
                <a:latin typeface="Lato"/>
                <a:ea typeface="Lato"/>
                <a:cs typeface="Lato"/>
                <a:sym typeface="Lato"/>
              </a:rPr>
              <a:t>articular cartilage and</a:t>
            </a:r>
            <a:endParaRPr sz="1500">
              <a:solidFill>
                <a:schemeClr val="accent6"/>
              </a:solidFill>
              <a:latin typeface="Lato"/>
              <a:ea typeface="Lato"/>
              <a:cs typeface="Lato"/>
              <a:sym typeface="Lato"/>
            </a:endParaRPr>
          </a:p>
          <a:p>
            <a:pPr indent="0" lvl="0" marL="0" rtl="0" algn="l">
              <a:spcBef>
                <a:spcPts val="0"/>
              </a:spcBef>
              <a:spcAft>
                <a:spcPts val="0"/>
              </a:spcAft>
              <a:buNone/>
            </a:pPr>
            <a:r>
              <a:rPr lang="en" sz="1500">
                <a:solidFill>
                  <a:schemeClr val="accent6"/>
                </a:solidFill>
                <a:latin typeface="Lato"/>
                <a:ea typeface="Lato"/>
                <a:cs typeface="Lato"/>
                <a:sym typeface="Lato"/>
              </a:rPr>
              <a:t>underlying bone with</a:t>
            </a:r>
            <a:endParaRPr sz="1500">
              <a:solidFill>
                <a:schemeClr val="accent6"/>
              </a:solidFill>
              <a:latin typeface="Lato"/>
              <a:ea typeface="Lato"/>
              <a:cs typeface="Lato"/>
              <a:sym typeface="Lato"/>
            </a:endParaRPr>
          </a:p>
          <a:p>
            <a:pPr indent="0" lvl="0" marL="0" rtl="0" algn="l">
              <a:spcBef>
                <a:spcPts val="0"/>
              </a:spcBef>
              <a:spcAft>
                <a:spcPts val="0"/>
              </a:spcAft>
              <a:buNone/>
            </a:pPr>
            <a:r>
              <a:rPr lang="en" sz="1500">
                <a:solidFill>
                  <a:schemeClr val="accent6"/>
                </a:solidFill>
                <a:latin typeface="Lato"/>
                <a:ea typeface="Lato"/>
                <a:cs typeface="Lato"/>
                <a:sym typeface="Lato"/>
              </a:rPr>
              <a:t>resulting </a:t>
            </a:r>
            <a:r>
              <a:rPr lang="en" sz="1500" u="sng">
                <a:solidFill>
                  <a:schemeClr val="accent6"/>
                </a:solidFill>
                <a:latin typeface="Lato"/>
                <a:ea typeface="Lato"/>
                <a:cs typeface="Lato"/>
                <a:sym typeface="Lato"/>
              </a:rPr>
              <a:t>disabling </a:t>
            </a:r>
            <a:endParaRPr sz="1500" u="sng">
              <a:solidFill>
                <a:schemeClr val="accent6"/>
              </a:solidFill>
              <a:latin typeface="Lato"/>
              <a:ea typeface="Lato"/>
              <a:cs typeface="Lato"/>
              <a:sym typeface="Lato"/>
            </a:endParaRPr>
          </a:p>
          <a:p>
            <a:pPr indent="0" lvl="0" marL="0" rtl="0" algn="l">
              <a:spcBef>
                <a:spcPts val="0"/>
              </a:spcBef>
              <a:spcAft>
                <a:spcPts val="0"/>
              </a:spcAft>
              <a:buNone/>
            </a:pPr>
            <a:r>
              <a:rPr lang="en" sz="1500" u="sng">
                <a:solidFill>
                  <a:schemeClr val="accent6"/>
                </a:solidFill>
                <a:latin typeface="Lato"/>
                <a:ea typeface="Lato"/>
                <a:cs typeface="Lato"/>
                <a:sym typeface="Lato"/>
              </a:rPr>
              <a:t>Arthritis and ankylosis</a:t>
            </a:r>
            <a:endParaRPr sz="1500" u="sng">
              <a:solidFill>
                <a:schemeClr val="accent6"/>
              </a:solidFill>
              <a:latin typeface="Lato"/>
              <a:ea typeface="Lato"/>
              <a:cs typeface="Lato"/>
              <a:sym typeface="Lato"/>
            </a:endParaRPr>
          </a:p>
          <a:p>
            <a:pPr indent="0" lvl="0" marL="0" rtl="0" algn="l">
              <a:spcBef>
                <a:spcPts val="0"/>
              </a:spcBef>
              <a:spcAft>
                <a:spcPts val="0"/>
              </a:spcAft>
              <a:buNone/>
            </a:pPr>
            <a:r>
              <a:rPr lang="en" sz="1500" u="sng">
                <a:solidFill>
                  <a:schemeClr val="accent6"/>
                </a:solidFill>
                <a:latin typeface="Lato"/>
                <a:ea typeface="Lato"/>
                <a:cs typeface="Lato"/>
                <a:sym typeface="Lato"/>
              </a:rPr>
              <a:t>(adhesions</a:t>
            </a:r>
            <a:r>
              <a:rPr lang="en" sz="1500" u="sng">
                <a:solidFill>
                  <a:schemeClr val="accent6"/>
                </a:solidFill>
                <a:latin typeface="Lato"/>
                <a:ea typeface="Lato"/>
                <a:cs typeface="Lato"/>
                <a:sym typeface="Lato"/>
              </a:rPr>
              <a:t>).</a:t>
            </a:r>
            <a:endParaRPr sz="1500" u="sng">
              <a:solidFill>
                <a:schemeClr val="accent6"/>
              </a:solidFill>
              <a:latin typeface="Lato"/>
              <a:ea typeface="Lato"/>
              <a:cs typeface="Lato"/>
              <a:sym typeface="Lato"/>
            </a:endParaRPr>
          </a:p>
          <a:p>
            <a:pPr indent="0" lvl="0" marL="0" rtl="0" algn="l">
              <a:spcBef>
                <a:spcPts val="0"/>
              </a:spcBef>
              <a:spcAft>
                <a:spcPts val="0"/>
              </a:spcAft>
              <a:buNone/>
            </a:pPr>
            <a:r>
              <a:t/>
            </a:r>
            <a:endParaRPr sz="1300">
              <a:latin typeface="Comfortaa"/>
              <a:ea typeface="Comfortaa"/>
              <a:cs typeface="Comfortaa"/>
              <a:sym typeface="Comfortaa"/>
            </a:endParaRPr>
          </a:p>
        </p:txBody>
      </p:sp>
      <p:sp>
        <p:nvSpPr>
          <p:cNvPr id="434" name="Google Shape;434;p40"/>
          <p:cNvSpPr txBox="1"/>
          <p:nvPr/>
        </p:nvSpPr>
        <p:spPr>
          <a:xfrm>
            <a:off x="4496400" y="1907925"/>
            <a:ext cx="19248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Lato"/>
                <a:ea typeface="Lato"/>
                <a:cs typeface="Lato"/>
                <a:sym typeface="Lato"/>
              </a:rPr>
              <a:t>RA is relatively common.</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Has a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prevalence  of</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      approximately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1%.It is 3x-5x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more common</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 in women than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in men.</a:t>
            </a:r>
            <a:endParaRPr>
              <a:solidFill>
                <a:srgbClr val="FFFFFF"/>
              </a:solidFill>
              <a:latin typeface="Lato"/>
              <a:ea typeface="Lato"/>
              <a:cs typeface="Lato"/>
              <a:sym typeface="Lato"/>
            </a:endParaRPr>
          </a:p>
          <a:p>
            <a:pPr indent="0" lvl="0" marL="0" rtl="0" algn="l">
              <a:spcBef>
                <a:spcPts val="0"/>
              </a:spcBef>
              <a:spcAft>
                <a:spcPts val="0"/>
              </a:spcAft>
              <a:buNone/>
            </a:pPr>
            <a:r>
              <a:t/>
            </a:r>
            <a:endParaRPr sz="1500">
              <a:solidFill>
                <a:srgbClr val="434343"/>
              </a:solidFill>
              <a:latin typeface="Comfortaa"/>
              <a:ea typeface="Comfortaa"/>
              <a:cs typeface="Comfortaa"/>
              <a:sym typeface="Comfortaa"/>
            </a:endParaRPr>
          </a:p>
        </p:txBody>
      </p:sp>
      <p:sp>
        <p:nvSpPr>
          <p:cNvPr id="435" name="Google Shape;435;p40"/>
          <p:cNvSpPr txBox="1"/>
          <p:nvPr/>
        </p:nvSpPr>
        <p:spPr>
          <a:xfrm>
            <a:off x="6105675" y="1907925"/>
            <a:ext cx="1563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FFFF"/>
                </a:solidFill>
                <a:latin typeface="Lato"/>
                <a:ea typeface="Lato"/>
                <a:cs typeface="Lato"/>
                <a:sym typeface="Lato"/>
              </a:rPr>
              <a:t>The peak incidence is</a:t>
            </a:r>
            <a:endParaRPr sz="1500">
              <a:solidFill>
                <a:srgbClr val="FFFFFF"/>
              </a:solidFill>
              <a:latin typeface="Lato"/>
              <a:ea typeface="Lato"/>
              <a:cs typeface="Lato"/>
              <a:sym typeface="Lato"/>
            </a:endParaRPr>
          </a:p>
          <a:p>
            <a:pPr indent="0" lvl="0" marL="0" rtl="0" algn="l">
              <a:spcBef>
                <a:spcPts val="0"/>
              </a:spcBef>
              <a:spcAft>
                <a:spcPts val="0"/>
              </a:spcAft>
              <a:buNone/>
            </a:pPr>
            <a:r>
              <a:rPr lang="en" sz="1500">
                <a:solidFill>
                  <a:srgbClr val="FFFFFF"/>
                </a:solidFill>
                <a:latin typeface="Lato"/>
                <a:ea typeface="Lato"/>
                <a:cs typeface="Lato"/>
                <a:sym typeface="Lato"/>
              </a:rPr>
              <a:t>between the         </a:t>
            </a:r>
            <a:endParaRPr sz="1500">
              <a:solidFill>
                <a:srgbClr val="FFFFFF"/>
              </a:solidFill>
              <a:latin typeface="Lato"/>
              <a:ea typeface="Lato"/>
              <a:cs typeface="Lato"/>
              <a:sym typeface="Lato"/>
            </a:endParaRPr>
          </a:p>
          <a:p>
            <a:pPr indent="0" lvl="0" marL="0" rtl="0" algn="l">
              <a:spcBef>
                <a:spcPts val="0"/>
              </a:spcBef>
              <a:spcAft>
                <a:spcPts val="0"/>
              </a:spcAft>
              <a:buNone/>
            </a:pPr>
            <a:r>
              <a:t/>
            </a:r>
            <a:endParaRPr sz="1500">
              <a:solidFill>
                <a:srgbClr val="FFFFFF"/>
              </a:solidFill>
              <a:latin typeface="Lato"/>
              <a:ea typeface="Lato"/>
              <a:cs typeface="Lato"/>
              <a:sym typeface="Lato"/>
            </a:endParaRPr>
          </a:p>
          <a:p>
            <a:pPr indent="0" lvl="0" marL="0" rtl="0" algn="l">
              <a:spcBef>
                <a:spcPts val="0"/>
              </a:spcBef>
              <a:spcAft>
                <a:spcPts val="0"/>
              </a:spcAft>
              <a:buNone/>
            </a:pPr>
            <a:r>
              <a:rPr lang="en" sz="1500">
                <a:solidFill>
                  <a:srgbClr val="FFFFFF"/>
                </a:solidFill>
                <a:latin typeface="Lato"/>
                <a:ea typeface="Lato"/>
                <a:cs typeface="Lato"/>
                <a:sym typeface="Lato"/>
              </a:rPr>
              <a:t>     age 20 to 30, but</a:t>
            </a:r>
            <a:r>
              <a:rPr lang="en" sz="1500">
                <a:solidFill>
                  <a:srgbClr val="666666"/>
                </a:solidFill>
                <a:latin typeface="Lato"/>
                <a:ea typeface="Lato"/>
                <a:cs typeface="Lato"/>
                <a:sym typeface="Lato"/>
              </a:rPr>
              <a:t> </a:t>
            </a:r>
            <a:r>
              <a:rPr lang="en" sz="1500">
                <a:solidFill>
                  <a:srgbClr val="CC0000"/>
                </a:solidFill>
                <a:latin typeface="Lato"/>
                <a:ea typeface="Lato"/>
                <a:cs typeface="Lato"/>
                <a:sym typeface="Lato"/>
              </a:rPr>
              <a:t>no age is immune.</a:t>
            </a:r>
            <a:endParaRPr sz="1500">
              <a:solidFill>
                <a:srgbClr val="CC0000"/>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436" name="Google Shape;436;p40"/>
          <p:cNvSpPr txBox="1"/>
          <p:nvPr/>
        </p:nvSpPr>
        <p:spPr>
          <a:xfrm>
            <a:off x="2389250" y="4073300"/>
            <a:ext cx="73404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99999"/>
                </a:solidFill>
                <a:latin typeface="Lato"/>
                <a:ea typeface="Lato"/>
                <a:cs typeface="Lato"/>
                <a:sym typeface="Lato"/>
              </a:rPr>
              <a:t>-Nonsuppurative: no pus formation.</a:t>
            </a:r>
            <a:endParaRPr sz="1300">
              <a:solidFill>
                <a:srgbClr val="999999"/>
              </a:solidFill>
              <a:latin typeface="Lato"/>
              <a:ea typeface="Lato"/>
              <a:cs typeface="Lato"/>
              <a:sym typeface="Lato"/>
            </a:endParaRPr>
          </a:p>
          <a:p>
            <a:pPr indent="0" lvl="0" marL="0" rtl="0" algn="l">
              <a:spcBef>
                <a:spcPts val="0"/>
              </a:spcBef>
              <a:spcAft>
                <a:spcPts val="0"/>
              </a:spcAft>
              <a:buNone/>
            </a:pPr>
            <a:r>
              <a:rPr lang="en" sz="1300">
                <a:solidFill>
                  <a:srgbClr val="999999"/>
                </a:solidFill>
                <a:latin typeface="Lato"/>
                <a:ea typeface="Lato"/>
                <a:cs typeface="Lato"/>
                <a:sym typeface="Lato"/>
              </a:rPr>
              <a:t>Synovitis: inflammation of the synovial</a:t>
            </a:r>
            <a:endParaRPr sz="1300">
              <a:solidFill>
                <a:srgbClr val="999999"/>
              </a:solidFill>
              <a:latin typeface="Lato"/>
              <a:ea typeface="Lato"/>
              <a:cs typeface="Lato"/>
              <a:sym typeface="Lato"/>
            </a:endParaRPr>
          </a:p>
          <a:p>
            <a:pPr indent="0" lvl="0" marL="0" rtl="0" algn="l">
              <a:spcBef>
                <a:spcPts val="0"/>
              </a:spcBef>
              <a:spcAft>
                <a:spcPts val="0"/>
              </a:spcAft>
              <a:buNone/>
            </a:pPr>
            <a:r>
              <a:rPr lang="en" sz="1300">
                <a:solidFill>
                  <a:srgbClr val="999999"/>
                </a:solidFill>
                <a:latin typeface="Lato"/>
                <a:ea typeface="Lato"/>
                <a:cs typeface="Lato"/>
                <a:sym typeface="Lato"/>
              </a:rPr>
              <a:t>membrane.</a:t>
            </a:r>
            <a:endParaRPr sz="1300">
              <a:solidFill>
                <a:srgbClr val="999999"/>
              </a:solidFill>
              <a:latin typeface="Lato"/>
              <a:ea typeface="Lato"/>
              <a:cs typeface="Lato"/>
              <a:sym typeface="Lato"/>
            </a:endParaRPr>
          </a:p>
          <a:p>
            <a:pPr indent="0" lvl="0" marL="0" rtl="0" algn="l">
              <a:spcBef>
                <a:spcPts val="0"/>
              </a:spcBef>
              <a:spcAft>
                <a:spcPts val="0"/>
              </a:spcAft>
              <a:buNone/>
            </a:pPr>
            <a:r>
              <a:rPr lang="en" sz="1300">
                <a:solidFill>
                  <a:srgbClr val="999999"/>
                </a:solidFill>
                <a:latin typeface="Lato"/>
                <a:ea typeface="Lato"/>
                <a:cs typeface="Lato"/>
                <a:sym typeface="Lato"/>
              </a:rPr>
              <a:t>-Ankylosis: stiffness of the joint.</a:t>
            </a:r>
            <a:endParaRPr sz="1300">
              <a:solidFill>
                <a:srgbClr val="999999"/>
              </a:solidFill>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p:txBody>
      </p:sp>
      <p:pic>
        <p:nvPicPr>
          <p:cNvPr id="437" name="Google Shape;437;p40">
            <a:hlinkClick r:id="rId3"/>
          </p:cNvPr>
          <p:cNvPicPr preferRelativeResize="0"/>
          <p:nvPr/>
        </p:nvPicPr>
        <p:blipFill>
          <a:blip r:embed="rId4">
            <a:alphaModFix/>
          </a:blip>
          <a:stretch>
            <a:fillRect/>
          </a:stretch>
        </p:blipFill>
        <p:spPr>
          <a:xfrm>
            <a:off x="943451" y="98961"/>
            <a:ext cx="505300" cy="51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1"/>
          <p:cNvSpPr txBox="1"/>
          <p:nvPr/>
        </p:nvSpPr>
        <p:spPr>
          <a:xfrm>
            <a:off x="1137450" y="132725"/>
            <a:ext cx="6869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34343"/>
                </a:solidFill>
                <a:latin typeface="Fjalla One"/>
                <a:ea typeface="Fjalla One"/>
                <a:cs typeface="Fjalla One"/>
                <a:sym typeface="Fjalla One"/>
              </a:rPr>
              <a:t>Pathogenesis of </a:t>
            </a:r>
            <a:endParaRPr b="1" sz="2500">
              <a:solidFill>
                <a:srgbClr val="434343"/>
              </a:solidFill>
              <a:latin typeface="Fjalla One"/>
              <a:ea typeface="Fjalla One"/>
              <a:cs typeface="Fjalla One"/>
              <a:sym typeface="Fjalla One"/>
            </a:endParaRPr>
          </a:p>
          <a:p>
            <a:pPr indent="0" lvl="0" marL="0" rtl="0" algn="ctr">
              <a:spcBef>
                <a:spcPts val="0"/>
              </a:spcBef>
              <a:spcAft>
                <a:spcPts val="0"/>
              </a:spcAft>
              <a:buNone/>
            </a:pPr>
            <a:r>
              <a:rPr b="1" lang="en" sz="2500">
                <a:solidFill>
                  <a:srgbClr val="434343"/>
                </a:solidFill>
                <a:latin typeface="Fjalla One"/>
                <a:ea typeface="Fjalla One"/>
                <a:cs typeface="Fjalla One"/>
                <a:sym typeface="Fjalla One"/>
              </a:rPr>
              <a:t>Rheumatoid Arthritis</a:t>
            </a:r>
            <a:endParaRPr b="1" sz="2500">
              <a:solidFill>
                <a:srgbClr val="434343"/>
              </a:solidFill>
              <a:latin typeface="Fjalla One"/>
              <a:ea typeface="Fjalla One"/>
              <a:cs typeface="Fjalla One"/>
              <a:sym typeface="Fjalla One"/>
            </a:endParaRPr>
          </a:p>
        </p:txBody>
      </p:sp>
      <p:grpSp>
        <p:nvGrpSpPr>
          <p:cNvPr id="443" name="Google Shape;443;p41"/>
          <p:cNvGrpSpPr/>
          <p:nvPr/>
        </p:nvGrpSpPr>
        <p:grpSpPr>
          <a:xfrm>
            <a:off x="1294015" y="1086887"/>
            <a:ext cx="6470809" cy="954294"/>
            <a:chOff x="4411970" y="2726085"/>
            <a:chExt cx="643107" cy="193659"/>
          </a:xfrm>
        </p:grpSpPr>
        <p:sp>
          <p:nvSpPr>
            <p:cNvPr id="444" name="Google Shape;444;p41"/>
            <p:cNvSpPr/>
            <p:nvPr/>
          </p:nvSpPr>
          <p:spPr>
            <a:xfrm>
              <a:off x="4411970" y="2726085"/>
              <a:ext cx="118796" cy="193659"/>
            </a:xfrm>
            <a:custGeom>
              <a:rect b="b" l="l" r="r" t="t"/>
              <a:pathLst>
                <a:path extrusionOk="0" h="4289" w="2631">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1"/>
            <p:cNvSpPr/>
            <p:nvPr/>
          </p:nvSpPr>
          <p:spPr>
            <a:xfrm>
              <a:off x="4426058" y="2791601"/>
              <a:ext cx="36167" cy="62627"/>
            </a:xfrm>
            <a:custGeom>
              <a:rect b="b" l="l" r="r" t="t"/>
              <a:pathLst>
                <a:path extrusionOk="0" h="1387" w="801">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1"/>
            <p:cNvSpPr/>
            <p:nvPr/>
          </p:nvSpPr>
          <p:spPr>
            <a:xfrm>
              <a:off x="4456806" y="2743875"/>
              <a:ext cx="598271" cy="157989"/>
            </a:xfrm>
            <a:custGeom>
              <a:rect b="b" l="l" r="r" t="t"/>
              <a:pathLst>
                <a:path extrusionOk="0" h="3499" w="1325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41"/>
          <p:cNvGrpSpPr/>
          <p:nvPr/>
        </p:nvGrpSpPr>
        <p:grpSpPr>
          <a:xfrm>
            <a:off x="1294028" y="2140719"/>
            <a:ext cx="6470809" cy="642348"/>
            <a:chOff x="4411970" y="2726085"/>
            <a:chExt cx="643107" cy="193659"/>
          </a:xfrm>
        </p:grpSpPr>
        <p:sp>
          <p:nvSpPr>
            <p:cNvPr id="448" name="Google Shape;448;p41"/>
            <p:cNvSpPr/>
            <p:nvPr/>
          </p:nvSpPr>
          <p:spPr>
            <a:xfrm>
              <a:off x="4411970" y="2726085"/>
              <a:ext cx="118796" cy="193659"/>
            </a:xfrm>
            <a:custGeom>
              <a:rect b="b" l="l" r="r" t="t"/>
              <a:pathLst>
                <a:path extrusionOk="0" h="4289" w="2631">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1"/>
            <p:cNvSpPr/>
            <p:nvPr/>
          </p:nvSpPr>
          <p:spPr>
            <a:xfrm>
              <a:off x="4426058" y="2791601"/>
              <a:ext cx="36167" cy="62627"/>
            </a:xfrm>
            <a:custGeom>
              <a:rect b="b" l="l" r="r" t="t"/>
              <a:pathLst>
                <a:path extrusionOk="0" h="1387" w="801">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1"/>
            <p:cNvSpPr/>
            <p:nvPr/>
          </p:nvSpPr>
          <p:spPr>
            <a:xfrm>
              <a:off x="4456806" y="2743875"/>
              <a:ext cx="598271" cy="157989"/>
            </a:xfrm>
            <a:custGeom>
              <a:rect b="b" l="l" r="r" t="t"/>
              <a:pathLst>
                <a:path extrusionOk="0" h="3499" w="1325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41"/>
          <p:cNvSpPr txBox="1"/>
          <p:nvPr/>
        </p:nvSpPr>
        <p:spPr>
          <a:xfrm>
            <a:off x="2389124" y="1086875"/>
            <a:ext cx="6222000" cy="11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ato"/>
                <a:ea typeface="Lato"/>
                <a:cs typeface="Lato"/>
                <a:sym typeface="Lato"/>
              </a:rPr>
              <a:t>RA is an autoimmune disease interactions of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   genetic risk factors, environment, and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 immune system.</a:t>
            </a:r>
            <a:endParaRPr sz="16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452" name="Google Shape;452;p41"/>
          <p:cNvSpPr txBox="1"/>
          <p:nvPr/>
        </p:nvSpPr>
        <p:spPr>
          <a:xfrm>
            <a:off x="2488800" y="2123350"/>
            <a:ext cx="7340400" cy="6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ato"/>
                <a:ea typeface="Lato"/>
                <a:cs typeface="Lato"/>
                <a:sym typeface="Lato"/>
              </a:rPr>
              <a:t>These interactions are complex,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and poorly understood.</a:t>
            </a:r>
            <a:endParaRPr sz="1600">
              <a:latin typeface="Lato"/>
              <a:ea typeface="Lato"/>
              <a:cs typeface="Lato"/>
              <a:sym typeface="Lato"/>
            </a:endParaRPr>
          </a:p>
        </p:txBody>
      </p:sp>
      <p:grpSp>
        <p:nvGrpSpPr>
          <p:cNvPr id="453" name="Google Shape;453;p41"/>
          <p:cNvGrpSpPr/>
          <p:nvPr/>
        </p:nvGrpSpPr>
        <p:grpSpPr>
          <a:xfrm>
            <a:off x="2286443" y="2890435"/>
            <a:ext cx="4413406" cy="1646897"/>
            <a:chOff x="4411968" y="2468673"/>
            <a:chExt cx="836649" cy="167425"/>
          </a:xfrm>
        </p:grpSpPr>
        <p:sp>
          <p:nvSpPr>
            <p:cNvPr id="454" name="Google Shape;454;p41"/>
            <p:cNvSpPr/>
            <p:nvPr/>
          </p:nvSpPr>
          <p:spPr>
            <a:xfrm>
              <a:off x="4411968" y="2468673"/>
              <a:ext cx="347993" cy="167425"/>
            </a:xfrm>
            <a:custGeom>
              <a:rect b="b" l="l" r="r" t="t"/>
              <a:pathLst>
                <a:path extrusionOk="0" h="3708" w="4789">
                  <a:moveTo>
                    <a:pt x="1" y="0"/>
                  </a:moveTo>
                  <a:lnTo>
                    <a:pt x="1" y="3707"/>
                  </a:lnTo>
                  <a:lnTo>
                    <a:pt x="3381" y="3707"/>
                  </a:lnTo>
                  <a:lnTo>
                    <a:pt x="4789" y="1853"/>
                  </a:lnTo>
                  <a:lnTo>
                    <a:pt x="3381" y="0"/>
                  </a:lnTo>
                  <a:close/>
                </a:path>
              </a:pathLst>
            </a:cu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F3F3F3"/>
                  </a:solidFill>
                  <a:latin typeface="Lato"/>
                  <a:ea typeface="Lato"/>
                  <a:cs typeface="Lato"/>
                  <a:sym typeface="Lato"/>
                </a:rPr>
                <a:t>Pathologic</a:t>
              </a:r>
              <a:endParaRPr sz="1700">
                <a:solidFill>
                  <a:srgbClr val="F3F3F3"/>
                </a:solidFill>
                <a:latin typeface="Lato"/>
                <a:ea typeface="Lato"/>
                <a:cs typeface="Lato"/>
                <a:sym typeface="Lato"/>
              </a:endParaRPr>
            </a:p>
            <a:p>
              <a:pPr indent="0" lvl="0" marL="0" rtl="0" algn="l">
                <a:spcBef>
                  <a:spcPts val="0"/>
                </a:spcBef>
                <a:spcAft>
                  <a:spcPts val="0"/>
                </a:spcAft>
                <a:buNone/>
              </a:pPr>
              <a:r>
                <a:rPr lang="en" sz="1700">
                  <a:solidFill>
                    <a:srgbClr val="F3F3F3"/>
                  </a:solidFill>
                  <a:latin typeface="Lato"/>
                  <a:ea typeface="Lato"/>
                  <a:cs typeface="Lato"/>
                  <a:sym typeface="Lato"/>
                </a:rPr>
                <a:t>changes of</a:t>
              </a:r>
              <a:endParaRPr sz="1700">
                <a:solidFill>
                  <a:srgbClr val="F3F3F3"/>
                </a:solidFill>
                <a:latin typeface="Lato"/>
                <a:ea typeface="Lato"/>
                <a:cs typeface="Lato"/>
                <a:sym typeface="Lato"/>
              </a:endParaRPr>
            </a:p>
            <a:p>
              <a:pPr indent="0" lvl="0" marL="0" rtl="0" algn="l">
                <a:spcBef>
                  <a:spcPts val="0"/>
                </a:spcBef>
                <a:spcAft>
                  <a:spcPts val="0"/>
                </a:spcAft>
                <a:buNone/>
              </a:pPr>
              <a:r>
                <a:rPr lang="en" sz="1700">
                  <a:solidFill>
                    <a:srgbClr val="F3F3F3"/>
                  </a:solidFill>
                  <a:latin typeface="Lato"/>
                  <a:ea typeface="Lato"/>
                  <a:cs typeface="Lato"/>
                  <a:sym typeface="Lato"/>
                </a:rPr>
                <a:t>RA are caused</a:t>
              </a:r>
              <a:endParaRPr sz="1700">
                <a:solidFill>
                  <a:srgbClr val="F3F3F3"/>
                </a:solidFill>
                <a:latin typeface="Lato"/>
                <a:ea typeface="Lato"/>
                <a:cs typeface="Lato"/>
                <a:sym typeface="Lato"/>
              </a:endParaRPr>
            </a:p>
            <a:p>
              <a:pPr indent="0" lvl="0" marL="0" rtl="0" algn="l">
                <a:spcBef>
                  <a:spcPts val="0"/>
                </a:spcBef>
                <a:spcAft>
                  <a:spcPts val="0"/>
                </a:spcAft>
                <a:buNone/>
              </a:pPr>
              <a:r>
                <a:rPr lang="en" sz="1700">
                  <a:solidFill>
                    <a:srgbClr val="F3F3F3"/>
                  </a:solidFill>
                  <a:latin typeface="Lato"/>
                  <a:ea typeface="Lato"/>
                  <a:cs typeface="Lato"/>
                  <a:sym typeface="Lato"/>
                </a:rPr>
                <a:t>mainly by:</a:t>
              </a:r>
              <a:endParaRPr sz="1700">
                <a:solidFill>
                  <a:srgbClr val="F3F3F3"/>
                </a:solidFill>
                <a:latin typeface="Lato"/>
                <a:ea typeface="Lato"/>
                <a:cs typeface="Lato"/>
                <a:sym typeface="Lato"/>
              </a:endParaRPr>
            </a:p>
            <a:p>
              <a:pPr indent="0" lvl="0" marL="0" rtl="0" algn="l">
                <a:spcBef>
                  <a:spcPts val="0"/>
                </a:spcBef>
                <a:spcAft>
                  <a:spcPts val="0"/>
                </a:spcAft>
                <a:buNone/>
              </a:pPr>
              <a:r>
                <a:t/>
              </a:r>
              <a:endParaRPr/>
            </a:p>
          </p:txBody>
        </p:sp>
        <p:sp>
          <p:nvSpPr>
            <p:cNvPr id="455" name="Google Shape;455;p41"/>
            <p:cNvSpPr/>
            <p:nvPr/>
          </p:nvSpPr>
          <p:spPr>
            <a:xfrm>
              <a:off x="4564632" y="2468673"/>
              <a:ext cx="683984" cy="167425"/>
            </a:xfrm>
            <a:custGeom>
              <a:rect b="b" l="l" r="r" t="t"/>
              <a:pathLst>
                <a:path extrusionOk="0" h="3708" w="13170">
                  <a:moveTo>
                    <a:pt x="0" y="0"/>
                  </a:moveTo>
                  <a:lnTo>
                    <a:pt x="1408" y="1853"/>
                  </a:lnTo>
                  <a:lnTo>
                    <a:pt x="0" y="3707"/>
                  </a:lnTo>
                  <a:lnTo>
                    <a:pt x="13169" y="3707"/>
                  </a:lnTo>
                  <a:lnTo>
                    <a:pt x="1316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41"/>
          <p:cNvSpPr txBox="1"/>
          <p:nvPr/>
        </p:nvSpPr>
        <p:spPr>
          <a:xfrm>
            <a:off x="3829213" y="2890425"/>
            <a:ext cx="3384900" cy="19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omfortaa"/>
                <a:ea typeface="Comfortaa"/>
                <a:cs typeface="Comfortaa"/>
                <a:sym typeface="Comfortaa"/>
              </a:rPr>
              <a:t> </a:t>
            </a:r>
            <a:r>
              <a:rPr lang="en" sz="1500">
                <a:solidFill>
                  <a:srgbClr val="CC0000"/>
                </a:solidFill>
                <a:latin typeface="Comfortaa"/>
                <a:ea typeface="Comfortaa"/>
                <a:cs typeface="Comfortaa"/>
                <a:sym typeface="Comfortaa"/>
              </a:rPr>
              <a:t>   </a:t>
            </a:r>
            <a:r>
              <a:rPr b="1" lang="en" sz="1600">
                <a:solidFill>
                  <a:srgbClr val="CC0000"/>
                </a:solidFill>
                <a:latin typeface="Lato"/>
                <a:ea typeface="Lato"/>
                <a:cs typeface="Lato"/>
                <a:sym typeface="Lato"/>
              </a:rPr>
              <a:t>Cytokine-mediated </a:t>
            </a:r>
            <a:endParaRPr b="1" sz="1600">
              <a:solidFill>
                <a:srgbClr val="CC0000"/>
              </a:solidFill>
              <a:latin typeface="Lato"/>
              <a:ea typeface="Lato"/>
              <a:cs typeface="Lato"/>
              <a:sym typeface="Lato"/>
            </a:endParaRPr>
          </a:p>
          <a:p>
            <a:pPr indent="0" lvl="0" marL="0" rtl="0" algn="l">
              <a:spcBef>
                <a:spcPts val="0"/>
              </a:spcBef>
              <a:spcAft>
                <a:spcPts val="0"/>
              </a:spcAft>
              <a:buNone/>
            </a:pPr>
            <a:r>
              <a:rPr b="1" lang="en" sz="1600">
                <a:solidFill>
                  <a:srgbClr val="CC0000"/>
                </a:solidFill>
                <a:latin typeface="Lato"/>
                <a:ea typeface="Lato"/>
                <a:cs typeface="Lato"/>
                <a:sym typeface="Lato"/>
              </a:rPr>
              <a:t>      inflammation</a:t>
            </a:r>
            <a:endParaRPr b="1" sz="1600">
              <a:solidFill>
                <a:srgbClr val="CC0000"/>
              </a:solidFill>
              <a:latin typeface="Lato"/>
              <a:ea typeface="Lato"/>
              <a:cs typeface="Lato"/>
              <a:sym typeface="Lato"/>
            </a:endParaRPr>
          </a:p>
          <a:p>
            <a:pPr indent="0" lvl="0" marL="0" rtl="0" algn="l">
              <a:spcBef>
                <a:spcPts val="0"/>
              </a:spcBef>
              <a:spcAft>
                <a:spcPts val="0"/>
              </a:spcAft>
              <a:buNone/>
            </a:pPr>
            <a:r>
              <a:t/>
            </a:r>
            <a:endParaRPr sz="1600">
              <a:solidFill>
                <a:srgbClr val="CC0000"/>
              </a:solidFill>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        </a:t>
            </a:r>
            <a:r>
              <a:rPr lang="en" sz="1600">
                <a:solidFill>
                  <a:srgbClr val="434343"/>
                </a:solidFill>
                <a:latin typeface="Lato"/>
                <a:ea typeface="Lato"/>
                <a:cs typeface="Lato"/>
                <a:sym typeface="Lato"/>
              </a:rPr>
              <a:t>(CD4+ T helper cells are </a:t>
            </a:r>
            <a:endParaRPr sz="1600">
              <a:solidFill>
                <a:srgbClr val="434343"/>
              </a:solidFill>
              <a:latin typeface="Lato"/>
              <a:ea typeface="Lato"/>
              <a:cs typeface="Lato"/>
              <a:sym typeface="Lato"/>
            </a:endParaRPr>
          </a:p>
          <a:p>
            <a:pPr indent="0" lvl="0" marL="0" rtl="0" algn="l">
              <a:spcBef>
                <a:spcPts val="0"/>
              </a:spcBef>
              <a:spcAft>
                <a:spcPts val="0"/>
              </a:spcAft>
              <a:buNone/>
            </a:pPr>
            <a:r>
              <a:rPr lang="en" sz="1600">
                <a:solidFill>
                  <a:srgbClr val="434343"/>
                </a:solidFill>
                <a:latin typeface="Lato"/>
                <a:ea typeface="Lato"/>
                <a:cs typeface="Lato"/>
                <a:sym typeface="Lato"/>
              </a:rPr>
              <a:t>         </a:t>
            </a:r>
            <a:r>
              <a:rPr lang="en" sz="1600">
                <a:solidFill>
                  <a:srgbClr val="434343"/>
                </a:solidFill>
                <a:latin typeface="Lato"/>
                <a:ea typeface="Lato"/>
                <a:cs typeface="Lato"/>
                <a:sym typeface="Lato"/>
              </a:rPr>
              <a:t>the principal</a:t>
            </a:r>
            <a:r>
              <a:rPr lang="en" sz="1600">
                <a:solidFill>
                  <a:srgbClr val="434343"/>
                </a:solidFill>
                <a:latin typeface="Lato"/>
                <a:ea typeface="Lato"/>
                <a:cs typeface="Lato"/>
                <a:sym typeface="Lato"/>
              </a:rPr>
              <a:t> source of </a:t>
            </a:r>
            <a:endParaRPr sz="1600">
              <a:solidFill>
                <a:srgbClr val="434343"/>
              </a:solidFill>
              <a:latin typeface="Lato"/>
              <a:ea typeface="Lato"/>
              <a:cs typeface="Lato"/>
              <a:sym typeface="Lato"/>
            </a:endParaRPr>
          </a:p>
          <a:p>
            <a:pPr indent="0" lvl="0" marL="0" rtl="0" algn="l">
              <a:spcBef>
                <a:spcPts val="0"/>
              </a:spcBef>
              <a:spcAft>
                <a:spcPts val="0"/>
              </a:spcAft>
              <a:buNone/>
            </a:pPr>
            <a:r>
              <a:rPr lang="en" sz="1600">
                <a:solidFill>
                  <a:srgbClr val="434343"/>
                </a:solidFill>
                <a:latin typeface="Lato"/>
                <a:ea typeface="Lato"/>
                <a:cs typeface="Lato"/>
                <a:sym typeface="Lato"/>
              </a:rPr>
              <a:t>         the cytokines)</a:t>
            </a:r>
            <a:endParaRPr sz="1600">
              <a:solidFill>
                <a:srgbClr val="434343"/>
              </a:solidFill>
              <a:latin typeface="Lato"/>
              <a:ea typeface="Lato"/>
              <a:cs typeface="Lato"/>
              <a:sym typeface="Lato"/>
            </a:endParaRPr>
          </a:p>
          <a:p>
            <a:pPr indent="0" lvl="0" marL="0" rtl="0" algn="l">
              <a:spcBef>
                <a:spcPts val="0"/>
              </a:spcBef>
              <a:spcAft>
                <a:spcPts val="0"/>
              </a:spcAft>
              <a:buNone/>
            </a:pPr>
            <a:r>
              <a:t/>
            </a:r>
            <a:endParaRPr sz="1500">
              <a:solidFill>
                <a:srgbClr val="434343"/>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2"/>
          <p:cNvSpPr/>
          <p:nvPr/>
        </p:nvSpPr>
        <p:spPr>
          <a:xfrm>
            <a:off x="1343950" y="696850"/>
            <a:ext cx="6072608" cy="3003152"/>
          </a:xfrm>
          <a:custGeom>
            <a:rect b="b" l="l" r="r" t="t"/>
            <a:pathLst>
              <a:path extrusionOk="0" h="9064" w="16269">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2"/>
          <p:cNvSpPr txBox="1"/>
          <p:nvPr/>
        </p:nvSpPr>
        <p:spPr>
          <a:xfrm>
            <a:off x="1343950" y="613900"/>
            <a:ext cx="6072600" cy="2801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434343"/>
              </a:buClr>
              <a:buSzPts val="1700"/>
              <a:buFont typeface="Lato"/>
              <a:buChar char="●"/>
            </a:pPr>
            <a:r>
              <a:rPr lang="en" sz="1700">
                <a:solidFill>
                  <a:srgbClr val="434343"/>
                </a:solidFill>
                <a:latin typeface="Lato"/>
                <a:ea typeface="Lato"/>
                <a:cs typeface="Lato"/>
                <a:sym typeface="Lato"/>
              </a:rPr>
              <a:t>Many patients also produce </a:t>
            </a:r>
            <a:r>
              <a:rPr lang="en" sz="1700">
                <a:solidFill>
                  <a:srgbClr val="CC0000"/>
                </a:solidFill>
                <a:latin typeface="Lato"/>
                <a:ea typeface="Lato"/>
                <a:cs typeface="Lato"/>
                <a:sym typeface="Lato"/>
              </a:rPr>
              <a:t>antibodies against cyclic citrullinated peptides</a:t>
            </a:r>
            <a:r>
              <a:rPr lang="en" sz="1700">
                <a:solidFill>
                  <a:srgbClr val="434343"/>
                </a:solidFill>
                <a:latin typeface="Lato"/>
                <a:ea typeface="Lato"/>
                <a:cs typeface="Lato"/>
                <a:sym typeface="Lato"/>
              </a:rPr>
              <a:t> (CCPs)</a:t>
            </a:r>
            <a:endParaRPr sz="1700">
              <a:solidFill>
                <a:srgbClr val="434343"/>
              </a:solidFill>
              <a:latin typeface="Lato"/>
              <a:ea typeface="Lato"/>
              <a:cs typeface="Lato"/>
              <a:sym typeface="Lato"/>
            </a:endParaRPr>
          </a:p>
          <a:p>
            <a:pPr indent="-336550" lvl="0" marL="457200" rtl="0" algn="l">
              <a:spcBef>
                <a:spcPts val="0"/>
              </a:spcBef>
              <a:spcAft>
                <a:spcPts val="0"/>
              </a:spcAft>
              <a:buClr>
                <a:srgbClr val="434343"/>
              </a:buClr>
              <a:buSzPts val="1700"/>
              <a:buFont typeface="Comfortaa"/>
              <a:buChar char="●"/>
            </a:pPr>
            <a:r>
              <a:rPr lang="en" sz="1700">
                <a:solidFill>
                  <a:srgbClr val="434343"/>
                </a:solidFill>
                <a:latin typeface="Lato"/>
                <a:ea typeface="Lato"/>
                <a:cs typeface="Lato"/>
                <a:sym typeface="Lato"/>
              </a:rPr>
              <a:t>CCP antibodies can contribute to the </a:t>
            </a:r>
            <a:r>
              <a:rPr b="1" lang="en" sz="1700">
                <a:solidFill>
                  <a:srgbClr val="434343"/>
                </a:solidFill>
                <a:latin typeface="Lato"/>
                <a:ea typeface="Lato"/>
                <a:cs typeface="Lato"/>
                <a:sym typeface="Lato"/>
              </a:rPr>
              <a:t>joint lesions</a:t>
            </a:r>
            <a:r>
              <a:rPr lang="en" sz="1700">
                <a:solidFill>
                  <a:srgbClr val="434343"/>
                </a:solidFill>
                <a:latin typeface="Lato"/>
                <a:ea typeface="Lato"/>
                <a:cs typeface="Lato"/>
                <a:sym typeface="Lato"/>
              </a:rPr>
              <a:t> In RA </a:t>
            </a:r>
            <a:r>
              <a:rPr lang="en" sz="1700">
                <a:solidFill>
                  <a:srgbClr val="999999"/>
                </a:solidFill>
                <a:latin typeface="Lato"/>
                <a:ea typeface="Lato"/>
                <a:cs typeface="Lato"/>
                <a:sym typeface="Lato"/>
              </a:rPr>
              <a:t>(by forming immune</a:t>
            </a:r>
            <a:endParaRPr sz="1700">
              <a:solidFill>
                <a:srgbClr val="999999"/>
              </a:solidFill>
              <a:latin typeface="Lato"/>
              <a:ea typeface="Lato"/>
              <a:cs typeface="Lato"/>
              <a:sym typeface="Lato"/>
            </a:endParaRPr>
          </a:p>
          <a:p>
            <a:pPr indent="0" lvl="0" marL="457200" rtl="0" algn="l">
              <a:spcBef>
                <a:spcPts val="0"/>
              </a:spcBef>
              <a:spcAft>
                <a:spcPts val="0"/>
              </a:spcAft>
              <a:buNone/>
            </a:pPr>
            <a:r>
              <a:rPr lang="en" sz="1700">
                <a:solidFill>
                  <a:srgbClr val="999999"/>
                </a:solidFill>
                <a:latin typeface="Lato"/>
                <a:ea typeface="Lato"/>
                <a:cs typeface="Lato"/>
                <a:sym typeface="Lato"/>
              </a:rPr>
              <a:t>complexes).</a:t>
            </a:r>
            <a:endParaRPr sz="1700">
              <a:solidFill>
                <a:srgbClr val="999999"/>
              </a:solidFill>
              <a:latin typeface="Lato"/>
              <a:ea typeface="Lato"/>
              <a:cs typeface="Lato"/>
              <a:sym typeface="Lato"/>
            </a:endParaRPr>
          </a:p>
          <a:p>
            <a:pPr indent="-336550" lvl="0" marL="457200" rtl="0" algn="l">
              <a:spcBef>
                <a:spcPts val="0"/>
              </a:spcBef>
              <a:spcAft>
                <a:spcPts val="0"/>
              </a:spcAft>
              <a:buClr>
                <a:srgbClr val="434343"/>
              </a:buClr>
              <a:buSzPts val="1700"/>
              <a:buFont typeface="Lato"/>
              <a:buChar char="●"/>
            </a:pPr>
            <a:r>
              <a:rPr lang="en" sz="1700">
                <a:solidFill>
                  <a:srgbClr val="434343"/>
                </a:solidFill>
                <a:latin typeface="Lato"/>
                <a:ea typeface="Lato"/>
                <a:cs typeface="Lato"/>
                <a:sym typeface="Lato"/>
              </a:rPr>
              <a:t>Antibodies to citrullinated </a:t>
            </a:r>
            <a:r>
              <a:rPr lang="en" sz="1700" u="sng">
                <a:solidFill>
                  <a:srgbClr val="434343"/>
                </a:solidFill>
                <a:latin typeface="Lato"/>
                <a:ea typeface="Lato"/>
                <a:cs typeface="Lato"/>
                <a:sym typeface="Lato"/>
              </a:rPr>
              <a:t>fibrinogen</a:t>
            </a:r>
            <a:r>
              <a:rPr lang="en" sz="1700">
                <a:solidFill>
                  <a:srgbClr val="434343"/>
                </a:solidFill>
                <a:latin typeface="Lato"/>
                <a:ea typeface="Lato"/>
                <a:cs typeface="Lato"/>
                <a:sym typeface="Lato"/>
              </a:rPr>
              <a:t>, </a:t>
            </a:r>
            <a:r>
              <a:rPr lang="en" sz="1700" u="sng">
                <a:solidFill>
                  <a:srgbClr val="434343"/>
                </a:solidFill>
                <a:latin typeface="Lato"/>
                <a:ea typeface="Lato"/>
                <a:cs typeface="Lato"/>
                <a:sym typeface="Lato"/>
              </a:rPr>
              <a:t>type II collagen</a:t>
            </a:r>
            <a:r>
              <a:rPr lang="en" sz="1700">
                <a:solidFill>
                  <a:srgbClr val="434343"/>
                </a:solidFill>
                <a:latin typeface="Lato"/>
                <a:ea typeface="Lato"/>
                <a:cs typeface="Lato"/>
                <a:sym typeface="Lato"/>
              </a:rPr>
              <a:t>, </a:t>
            </a:r>
            <a:r>
              <a:rPr lang="en" sz="1700" u="sng">
                <a:solidFill>
                  <a:srgbClr val="434343"/>
                </a:solidFill>
                <a:latin typeface="Lato"/>
                <a:ea typeface="Lato"/>
                <a:cs typeface="Lato"/>
                <a:sym typeface="Lato"/>
              </a:rPr>
              <a:t>α-enolase</a:t>
            </a:r>
            <a:r>
              <a:rPr lang="en" sz="1700">
                <a:solidFill>
                  <a:srgbClr val="434343"/>
                </a:solidFill>
                <a:latin typeface="Lato"/>
                <a:ea typeface="Lato"/>
                <a:cs typeface="Lato"/>
                <a:sym typeface="Lato"/>
              </a:rPr>
              <a:t>, and</a:t>
            </a:r>
            <a:r>
              <a:rPr lang="en" sz="1700" u="sng">
                <a:solidFill>
                  <a:srgbClr val="434343"/>
                </a:solidFill>
                <a:latin typeface="Lato"/>
                <a:ea typeface="Lato"/>
                <a:cs typeface="Lato"/>
                <a:sym typeface="Lato"/>
              </a:rPr>
              <a:t> vimentin </a:t>
            </a:r>
            <a:r>
              <a:rPr lang="en" sz="1700">
                <a:solidFill>
                  <a:srgbClr val="434343"/>
                </a:solidFill>
                <a:latin typeface="Lato"/>
                <a:ea typeface="Lato"/>
                <a:cs typeface="Lato"/>
                <a:sym typeface="Lato"/>
              </a:rPr>
              <a:t>are</a:t>
            </a:r>
            <a:endParaRPr sz="1700">
              <a:solidFill>
                <a:srgbClr val="434343"/>
              </a:solidFill>
              <a:latin typeface="Lato"/>
              <a:ea typeface="Lato"/>
              <a:cs typeface="Lato"/>
              <a:sym typeface="Lato"/>
            </a:endParaRPr>
          </a:p>
          <a:p>
            <a:pPr indent="0" lvl="0" marL="457200" rtl="0" algn="l">
              <a:spcBef>
                <a:spcPts val="0"/>
              </a:spcBef>
              <a:spcAft>
                <a:spcPts val="0"/>
              </a:spcAft>
              <a:buNone/>
            </a:pPr>
            <a:r>
              <a:rPr lang="en" sz="1700">
                <a:solidFill>
                  <a:srgbClr val="434343"/>
                </a:solidFill>
                <a:latin typeface="Lato"/>
                <a:ea typeface="Lato"/>
                <a:cs typeface="Lato"/>
                <a:sym typeface="Lato"/>
              </a:rPr>
              <a:t>the most important and may form immune complexes that deposit in the joints.</a:t>
            </a:r>
            <a:endParaRPr sz="1700">
              <a:solidFill>
                <a:srgbClr val="434343"/>
              </a:solidFill>
              <a:latin typeface="Lato"/>
              <a:ea typeface="Lato"/>
              <a:cs typeface="Lato"/>
              <a:sym typeface="Lato"/>
            </a:endParaRPr>
          </a:p>
          <a:p>
            <a:pPr indent="0" lvl="0" marL="0" rtl="0" algn="l">
              <a:spcBef>
                <a:spcPts val="0"/>
              </a:spcBef>
              <a:spcAft>
                <a:spcPts val="0"/>
              </a:spcAft>
              <a:buNone/>
            </a:pPr>
            <a:r>
              <a:t/>
            </a:r>
            <a:endParaRPr sz="1700">
              <a:solidFill>
                <a:srgbClr val="434343"/>
              </a:solidFill>
              <a:latin typeface="Comfortaa"/>
              <a:ea typeface="Comfortaa"/>
              <a:cs typeface="Comfortaa"/>
              <a:sym typeface="Comfortaa"/>
            </a:endParaRPr>
          </a:p>
        </p:txBody>
      </p:sp>
      <p:sp>
        <p:nvSpPr>
          <p:cNvPr id="463" name="Google Shape;463;p42"/>
          <p:cNvSpPr txBox="1"/>
          <p:nvPr/>
        </p:nvSpPr>
        <p:spPr>
          <a:xfrm>
            <a:off x="4745250" y="3700000"/>
            <a:ext cx="4878000" cy="9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C0000"/>
                </a:solidFill>
                <a:latin typeface="Lato"/>
                <a:ea typeface="Lato"/>
                <a:cs typeface="Lato"/>
                <a:sym typeface="Lato"/>
              </a:rPr>
              <a:t>These antibodies are: </a:t>
            </a:r>
            <a:endParaRPr sz="1700">
              <a:solidFill>
                <a:srgbClr val="CC0000"/>
              </a:solidFill>
              <a:latin typeface="Lato"/>
              <a:ea typeface="Lato"/>
              <a:cs typeface="Lato"/>
              <a:sym typeface="Lato"/>
            </a:endParaRPr>
          </a:p>
          <a:p>
            <a:pPr indent="0" lvl="0" marL="0" rtl="0" algn="l">
              <a:spcBef>
                <a:spcPts val="0"/>
              </a:spcBef>
              <a:spcAft>
                <a:spcPts val="0"/>
              </a:spcAft>
              <a:buNone/>
            </a:pPr>
            <a:r>
              <a:rPr lang="en" sz="1700">
                <a:solidFill>
                  <a:srgbClr val="CC0000"/>
                </a:solidFill>
                <a:latin typeface="Lato"/>
                <a:ea typeface="Lato"/>
                <a:cs typeface="Lato"/>
                <a:sym typeface="Lato"/>
              </a:rPr>
              <a:t>1-diagnostic marker of RA. </a:t>
            </a:r>
            <a:endParaRPr sz="1700">
              <a:solidFill>
                <a:srgbClr val="CC0000"/>
              </a:solidFill>
              <a:latin typeface="Lato"/>
              <a:ea typeface="Lato"/>
              <a:cs typeface="Lato"/>
              <a:sym typeface="Lato"/>
            </a:endParaRPr>
          </a:p>
          <a:p>
            <a:pPr indent="0" lvl="0" marL="0" rtl="0" algn="l">
              <a:spcBef>
                <a:spcPts val="0"/>
              </a:spcBef>
              <a:spcAft>
                <a:spcPts val="0"/>
              </a:spcAft>
              <a:buNone/>
            </a:pPr>
            <a:r>
              <a:rPr lang="en" sz="1700">
                <a:solidFill>
                  <a:srgbClr val="CC0000"/>
                </a:solidFill>
                <a:latin typeface="Lato"/>
                <a:ea typeface="Lato"/>
                <a:cs typeface="Lato"/>
                <a:sym typeface="Lato"/>
              </a:rPr>
              <a:t>2-may be involved in tissue injury.</a:t>
            </a:r>
            <a:endParaRPr sz="1700">
              <a:solidFill>
                <a:srgbClr val="CC0000"/>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3"/>
          <p:cNvSpPr txBox="1"/>
          <p:nvPr/>
        </p:nvSpPr>
        <p:spPr>
          <a:xfrm>
            <a:off x="2386595" y="697389"/>
            <a:ext cx="7315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Fjalla One"/>
                <a:ea typeface="Fjalla One"/>
                <a:cs typeface="Fjalla One"/>
                <a:sym typeface="Fjalla One"/>
              </a:rPr>
              <a:t>Risk Factors That Can Cause RA</a:t>
            </a:r>
            <a:r>
              <a:rPr lang="en" sz="1900">
                <a:latin typeface="Fjalla One"/>
                <a:ea typeface="Fjalla One"/>
                <a:cs typeface="Fjalla One"/>
                <a:sym typeface="Fjalla One"/>
              </a:rPr>
              <a:t>:</a:t>
            </a:r>
            <a:endParaRPr sz="1900">
              <a:latin typeface="Fjalla One"/>
              <a:ea typeface="Fjalla One"/>
              <a:cs typeface="Fjalla One"/>
              <a:sym typeface="Fjalla One"/>
            </a:endParaRPr>
          </a:p>
        </p:txBody>
      </p:sp>
      <p:sp>
        <p:nvSpPr>
          <p:cNvPr id="469" name="Google Shape;469;p43"/>
          <p:cNvSpPr/>
          <p:nvPr/>
        </p:nvSpPr>
        <p:spPr>
          <a:xfrm>
            <a:off x="470631" y="1766952"/>
            <a:ext cx="4005000" cy="17988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Lato"/>
                <a:ea typeface="Lato"/>
                <a:cs typeface="Lato"/>
                <a:sym typeface="Lato"/>
              </a:rPr>
              <a:t>  It is estimated that 50% of the risk of developing RA is related to genetic</a:t>
            </a:r>
            <a:endParaRPr sz="1600">
              <a:solidFill>
                <a:srgbClr val="FFFFFF"/>
              </a:solidFill>
              <a:latin typeface="Lato"/>
              <a:ea typeface="Lato"/>
              <a:cs typeface="Lato"/>
              <a:sym typeface="Lato"/>
            </a:endParaRPr>
          </a:p>
          <a:p>
            <a:pPr indent="0" lvl="0" marL="0" rtl="0" algn="l">
              <a:spcBef>
                <a:spcPts val="0"/>
              </a:spcBef>
              <a:spcAft>
                <a:spcPts val="0"/>
              </a:spcAft>
              <a:buNone/>
            </a:pPr>
            <a:r>
              <a:rPr lang="en" sz="1600">
                <a:solidFill>
                  <a:srgbClr val="FFFFFF"/>
                </a:solidFill>
                <a:latin typeface="Lato"/>
                <a:ea typeface="Lato"/>
                <a:cs typeface="Lato"/>
                <a:sym typeface="Lato"/>
              </a:rPr>
              <a:t>factors. Susceptibility to rheumatoid arthritis is linked</a:t>
            </a:r>
            <a:endParaRPr sz="1600">
              <a:solidFill>
                <a:srgbClr val="FFFFFF"/>
              </a:solidFill>
              <a:latin typeface="Lato"/>
              <a:ea typeface="Lato"/>
              <a:cs typeface="Lato"/>
              <a:sym typeface="Lato"/>
            </a:endParaRPr>
          </a:p>
          <a:p>
            <a:pPr indent="0" lvl="0" marL="0" rtl="0" algn="l">
              <a:spcBef>
                <a:spcPts val="0"/>
              </a:spcBef>
              <a:spcAft>
                <a:spcPts val="0"/>
              </a:spcAft>
              <a:buNone/>
            </a:pPr>
            <a:r>
              <a:rPr lang="en" sz="1600">
                <a:solidFill>
                  <a:srgbClr val="FFFFFF"/>
                </a:solidFill>
                <a:latin typeface="Lato"/>
                <a:ea typeface="Lato"/>
                <a:cs typeface="Lato"/>
                <a:sym typeface="Lato"/>
              </a:rPr>
              <a:t>to the HLA-DRB1 locus.</a:t>
            </a:r>
            <a:endParaRPr sz="1600">
              <a:solidFill>
                <a:srgbClr val="FFFFFF"/>
              </a:solidFill>
              <a:latin typeface="Lato"/>
              <a:ea typeface="Lato"/>
              <a:cs typeface="Lato"/>
              <a:sym typeface="Lato"/>
            </a:endParaRPr>
          </a:p>
        </p:txBody>
      </p:sp>
      <p:sp>
        <p:nvSpPr>
          <p:cNvPr id="470" name="Google Shape;470;p43"/>
          <p:cNvSpPr txBox="1"/>
          <p:nvPr/>
        </p:nvSpPr>
        <p:spPr>
          <a:xfrm>
            <a:off x="1486200" y="3607800"/>
            <a:ext cx="3078000" cy="9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99999"/>
                </a:solidFill>
                <a:latin typeface="Lato"/>
                <a:ea typeface="Lato"/>
                <a:cs typeface="Lato"/>
                <a:sym typeface="Lato"/>
              </a:rPr>
              <a:t>  </a:t>
            </a:r>
            <a:r>
              <a:rPr lang="en" sz="1200">
                <a:solidFill>
                  <a:srgbClr val="999999"/>
                </a:solidFill>
                <a:latin typeface="Lato"/>
                <a:ea typeface="Lato"/>
                <a:cs typeface="Lato"/>
                <a:sym typeface="Lato"/>
              </a:rPr>
              <a:t>(HLA-DRB1 is an MHC protein present on the surface of the cell, and is linked to RA autoimmune rxn.)</a:t>
            </a:r>
            <a:endParaRPr sz="1200">
              <a:solidFill>
                <a:srgbClr val="999999"/>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471" name="Google Shape;471;p43"/>
          <p:cNvSpPr txBox="1"/>
          <p:nvPr/>
        </p:nvSpPr>
        <p:spPr>
          <a:xfrm>
            <a:off x="1061318" y="1251500"/>
            <a:ext cx="4132500" cy="47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Lato"/>
                <a:ea typeface="Lato"/>
                <a:cs typeface="Lato"/>
                <a:sym typeface="Lato"/>
              </a:rPr>
              <a:t>1-Genetic Factors</a:t>
            </a:r>
            <a:endParaRPr sz="1900">
              <a:latin typeface="Lato"/>
              <a:ea typeface="Lato"/>
              <a:cs typeface="Lato"/>
              <a:sym typeface="Lato"/>
            </a:endParaRPr>
          </a:p>
        </p:txBody>
      </p:sp>
      <p:sp>
        <p:nvSpPr>
          <p:cNvPr id="472" name="Google Shape;472;p43"/>
          <p:cNvSpPr txBox="1"/>
          <p:nvPr/>
        </p:nvSpPr>
        <p:spPr>
          <a:xfrm>
            <a:off x="4866882" y="1251501"/>
            <a:ext cx="7315200" cy="47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Lato"/>
                <a:ea typeface="Lato"/>
                <a:cs typeface="Lato"/>
                <a:sym typeface="Lato"/>
              </a:rPr>
              <a:t>2-Environmental Factors</a:t>
            </a:r>
            <a:endParaRPr sz="1900">
              <a:latin typeface="Lato"/>
              <a:ea typeface="Lato"/>
              <a:cs typeface="Lato"/>
              <a:sym typeface="Lato"/>
            </a:endParaRPr>
          </a:p>
        </p:txBody>
      </p:sp>
      <p:sp>
        <p:nvSpPr>
          <p:cNvPr id="473" name="Google Shape;473;p43"/>
          <p:cNvSpPr/>
          <p:nvPr/>
        </p:nvSpPr>
        <p:spPr>
          <a:xfrm>
            <a:off x="4564200" y="1724900"/>
            <a:ext cx="3270900" cy="1882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Lato"/>
                <a:ea typeface="Lato"/>
                <a:cs typeface="Lato"/>
                <a:sym typeface="Lato"/>
              </a:rPr>
              <a:t>Many candidate infectious agents whose antigens may activate T or B cells have been considered, but none has been conclusively implicated. </a:t>
            </a:r>
            <a:r>
              <a:rPr lang="en" sz="1500">
                <a:solidFill>
                  <a:srgbClr val="FF0000"/>
                </a:solidFill>
                <a:latin typeface="Lato"/>
                <a:ea typeface="Lato"/>
                <a:cs typeface="Lato"/>
                <a:sym typeface="Lato"/>
              </a:rPr>
              <a:t>Ex: Smoking.</a:t>
            </a:r>
            <a:endParaRPr sz="1500">
              <a:solidFill>
                <a:srgbClr val="FF0000"/>
              </a:solidFill>
              <a:latin typeface="Lato"/>
              <a:ea typeface="Lato"/>
              <a:cs typeface="Lato"/>
              <a:sym typeface="Lato"/>
            </a:endParaRPr>
          </a:p>
        </p:txBody>
      </p:sp>
      <p:sp>
        <p:nvSpPr>
          <p:cNvPr id="474" name="Google Shape;474;p43"/>
          <p:cNvSpPr txBox="1"/>
          <p:nvPr/>
        </p:nvSpPr>
        <p:spPr>
          <a:xfrm>
            <a:off x="4647100" y="3699150"/>
            <a:ext cx="40050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99999"/>
                </a:solidFill>
                <a:latin typeface="Lato"/>
                <a:ea typeface="Lato"/>
                <a:cs typeface="Lato"/>
                <a:sym typeface="Lato"/>
              </a:rPr>
              <a:t>  (Smoking promote citrullination of self-proteins, creating new epitopes triggering autoimmune rxns.)</a:t>
            </a:r>
            <a:endParaRPr sz="1300">
              <a:solidFill>
                <a:srgbClr val="999999"/>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4"/>
          <p:cNvSpPr/>
          <p:nvPr/>
        </p:nvSpPr>
        <p:spPr>
          <a:xfrm>
            <a:off x="754500" y="1085750"/>
            <a:ext cx="5161800" cy="2097900"/>
          </a:xfrm>
          <a:prstGeom prst="roundRect">
            <a:avLst>
              <a:gd fmla="val 16667" name="adj"/>
            </a:avLst>
          </a:prstGeom>
          <a:solidFill>
            <a:srgbClr val="C2C2C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4"/>
          <p:cNvSpPr txBox="1"/>
          <p:nvPr/>
        </p:nvSpPr>
        <p:spPr>
          <a:xfrm>
            <a:off x="748950" y="1072700"/>
            <a:ext cx="5172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-About 80% of patients have serum IgM or IgA autoantibodies that bind to the Fc portions of their own IgG.</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-These autoantibodies are called </a:t>
            </a:r>
            <a:r>
              <a:rPr b="1" lang="en">
                <a:solidFill>
                  <a:srgbClr val="FF0000"/>
                </a:solidFill>
                <a:latin typeface="Lato"/>
                <a:ea typeface="Lato"/>
                <a:cs typeface="Lato"/>
                <a:sym typeface="Lato"/>
              </a:rPr>
              <a:t>rheumatoid factor</a:t>
            </a:r>
            <a:r>
              <a:rPr lang="en">
                <a:latin typeface="Lato"/>
                <a:ea typeface="Lato"/>
                <a:cs typeface="Lato"/>
                <a:sym typeface="Lato"/>
              </a:rPr>
              <a:t>. </a:t>
            </a:r>
            <a:r>
              <a:rPr b="1" lang="en">
                <a:latin typeface="Lato"/>
                <a:ea typeface="Lato"/>
                <a:cs typeface="Lato"/>
                <a:sym typeface="Lato"/>
              </a:rPr>
              <a:t>They may form immune complexes with self-IgG that deposit in joints and other tissues,</a:t>
            </a:r>
            <a:r>
              <a:rPr lang="en">
                <a:latin typeface="Lato"/>
                <a:ea typeface="Lato"/>
                <a:cs typeface="Lato"/>
                <a:sym typeface="Lato"/>
              </a:rPr>
              <a:t> leading to inﬂammation and tissue damage.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-Although there are not uniformly present in all patients with RA and can be found in patients without the disease.</a:t>
            </a:r>
            <a:endParaRPr>
              <a:latin typeface="Lato"/>
              <a:ea typeface="Lato"/>
              <a:cs typeface="Lato"/>
              <a:sym typeface="Lato"/>
            </a:endParaRPr>
          </a:p>
        </p:txBody>
      </p:sp>
      <p:sp>
        <p:nvSpPr>
          <p:cNvPr id="481" name="Google Shape;481;p44"/>
          <p:cNvSpPr txBox="1"/>
          <p:nvPr>
            <p:ph type="title"/>
          </p:nvPr>
        </p:nvSpPr>
        <p:spPr>
          <a:xfrm>
            <a:off x="611150" y="257263"/>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Immunoglobulins and RA</a:t>
            </a:r>
            <a:endParaRPr/>
          </a:p>
        </p:txBody>
      </p:sp>
      <p:sp>
        <p:nvSpPr>
          <p:cNvPr id="482" name="Google Shape;482;p44"/>
          <p:cNvSpPr txBox="1"/>
          <p:nvPr>
            <p:ph idx="2" type="title"/>
          </p:nvPr>
        </p:nvSpPr>
        <p:spPr>
          <a:xfrm>
            <a:off x="254395" y="3439425"/>
            <a:ext cx="3067500" cy="30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Laboratory Findings:</a:t>
            </a:r>
            <a:endParaRPr/>
          </a:p>
        </p:txBody>
      </p:sp>
      <p:sp>
        <p:nvSpPr>
          <p:cNvPr id="483" name="Google Shape;483;p44"/>
          <p:cNvSpPr txBox="1"/>
          <p:nvPr>
            <p:ph idx="1" type="subTitle"/>
          </p:nvPr>
        </p:nvSpPr>
        <p:spPr>
          <a:xfrm>
            <a:off x="465150" y="3820925"/>
            <a:ext cx="2646000" cy="10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r>
              <a:rPr b="1" lang="en"/>
              <a:t>Rheumatoid factor</a:t>
            </a:r>
            <a:endParaRPr b="1"/>
          </a:p>
          <a:p>
            <a:pPr indent="0" lvl="0" marL="0" rtl="0" algn="ctr">
              <a:spcBef>
                <a:spcPts val="0"/>
              </a:spcBef>
              <a:spcAft>
                <a:spcPts val="0"/>
              </a:spcAft>
              <a:buNone/>
            </a:pPr>
            <a:r>
              <a:rPr lang="en"/>
              <a:t>80% have IgM autoantibodies to Fc portion of IgG</a:t>
            </a:r>
            <a:r>
              <a:rPr lang="en">
                <a:solidFill>
                  <a:srgbClr val="CC0000"/>
                </a:solidFill>
              </a:rPr>
              <a:t>(Not sensitive or specific</a:t>
            </a:r>
            <a:r>
              <a:rPr lang="en"/>
              <a:t>)</a:t>
            </a:r>
            <a:endParaRPr/>
          </a:p>
        </p:txBody>
      </p:sp>
      <p:sp>
        <p:nvSpPr>
          <p:cNvPr id="484" name="Google Shape;484;p44"/>
          <p:cNvSpPr txBox="1"/>
          <p:nvPr>
            <p:ph idx="4" type="subTitle"/>
          </p:nvPr>
        </p:nvSpPr>
        <p:spPr>
          <a:xfrm>
            <a:off x="3140625" y="3747425"/>
            <a:ext cx="2646000" cy="119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r>
              <a:rPr b="1" lang="en"/>
              <a:t>Anti-CCP protein </a:t>
            </a:r>
            <a:r>
              <a:rPr b="1" lang="en"/>
              <a:t>antibodies</a:t>
            </a:r>
            <a:r>
              <a:rPr lang="en"/>
              <a:t> are </a:t>
            </a:r>
            <a:r>
              <a:rPr lang="en">
                <a:solidFill>
                  <a:srgbClr val="FF0000"/>
                </a:solidFill>
              </a:rPr>
              <a:t>most specific</a:t>
            </a:r>
            <a:r>
              <a:rPr lang="en"/>
              <a:t> for a diagnosis of RA</a:t>
            </a:r>
            <a:endParaRPr/>
          </a:p>
        </p:txBody>
      </p:sp>
      <p:sp>
        <p:nvSpPr>
          <p:cNvPr id="485" name="Google Shape;485;p44"/>
          <p:cNvSpPr txBox="1"/>
          <p:nvPr>
            <p:ph idx="6" type="subTitle"/>
          </p:nvPr>
        </p:nvSpPr>
        <p:spPr>
          <a:xfrm>
            <a:off x="5816111" y="3820925"/>
            <a:ext cx="2240400" cy="77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r>
              <a:rPr b="1" lang="en"/>
              <a:t>ESR and C-reactive protein</a:t>
            </a:r>
            <a:endParaRPr b="1"/>
          </a:p>
        </p:txBody>
      </p:sp>
      <p:pic>
        <p:nvPicPr>
          <p:cNvPr id="486" name="Google Shape;486;p44"/>
          <p:cNvPicPr preferRelativeResize="0"/>
          <p:nvPr/>
        </p:nvPicPr>
        <p:blipFill>
          <a:blip r:embed="rId3">
            <a:alphaModFix/>
          </a:blip>
          <a:stretch>
            <a:fillRect/>
          </a:stretch>
        </p:blipFill>
        <p:spPr>
          <a:xfrm>
            <a:off x="6563636" y="901203"/>
            <a:ext cx="1838300" cy="1582775"/>
          </a:xfrm>
          <a:prstGeom prst="rect">
            <a:avLst/>
          </a:prstGeom>
          <a:noFill/>
          <a:ln>
            <a:noFill/>
          </a:ln>
        </p:spPr>
      </p:pic>
      <p:sp>
        <p:nvSpPr>
          <p:cNvPr id="487" name="Google Shape;487;p44"/>
          <p:cNvSpPr txBox="1"/>
          <p:nvPr/>
        </p:nvSpPr>
        <p:spPr>
          <a:xfrm>
            <a:off x="6316200" y="2555200"/>
            <a:ext cx="2646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99999"/>
                </a:solidFill>
                <a:latin typeface="Lato"/>
                <a:ea typeface="Lato"/>
                <a:cs typeface="Lato"/>
                <a:sym typeface="Lato"/>
              </a:rPr>
              <a:t>[IgM or IgA autoantibody + Fc of own IgG= immune complex(deposited in tissues and causing autoimmune disease]</a:t>
            </a:r>
            <a:endParaRPr sz="1300">
              <a:solidFill>
                <a:srgbClr val="999999"/>
              </a:solidFill>
              <a:latin typeface="Lato"/>
              <a:ea typeface="Lato"/>
              <a:cs typeface="Lato"/>
              <a:sym typeface="Lato"/>
            </a:endParaRPr>
          </a:p>
          <a:p>
            <a:pPr indent="0" lvl="0" marL="0" rtl="0" algn="l">
              <a:spcBef>
                <a:spcPts val="0"/>
              </a:spcBef>
              <a:spcAft>
                <a:spcPts val="0"/>
              </a:spcAft>
              <a:buNone/>
            </a:pPr>
            <a:r>
              <a:t/>
            </a:r>
            <a:endParaRPr>
              <a:solidFill>
                <a:srgbClr val="999999"/>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5"/>
          <p:cNvSpPr/>
          <p:nvPr/>
        </p:nvSpPr>
        <p:spPr>
          <a:xfrm>
            <a:off x="6920575" y="1499800"/>
            <a:ext cx="2171400" cy="1286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5"/>
          <p:cNvSpPr/>
          <p:nvPr/>
        </p:nvSpPr>
        <p:spPr>
          <a:xfrm>
            <a:off x="4616563" y="1499800"/>
            <a:ext cx="2171400" cy="1286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5"/>
          <p:cNvSpPr/>
          <p:nvPr/>
        </p:nvSpPr>
        <p:spPr>
          <a:xfrm>
            <a:off x="73600" y="1499800"/>
            <a:ext cx="2171400" cy="1286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5"/>
          <p:cNvSpPr/>
          <p:nvPr/>
        </p:nvSpPr>
        <p:spPr>
          <a:xfrm>
            <a:off x="2312575" y="1499800"/>
            <a:ext cx="2171400" cy="1286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
          <p:cNvSpPr/>
          <p:nvPr/>
        </p:nvSpPr>
        <p:spPr>
          <a:xfrm>
            <a:off x="2557950" y="432450"/>
            <a:ext cx="3965700" cy="663300"/>
          </a:xfrm>
          <a:prstGeom prst="roundRect">
            <a:avLst>
              <a:gd fmla="val 16667"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Characteristics of RA:</a:t>
            </a:r>
            <a:endParaRPr/>
          </a:p>
          <a:p>
            <a:pPr indent="0" lvl="0" marL="0" rtl="0" algn="ctr">
              <a:spcBef>
                <a:spcPts val="0"/>
              </a:spcBef>
              <a:spcAft>
                <a:spcPts val="0"/>
              </a:spcAft>
              <a:buNone/>
            </a:pPr>
            <a:r>
              <a:t/>
            </a:r>
            <a:endParaRPr/>
          </a:p>
        </p:txBody>
      </p:sp>
      <p:sp>
        <p:nvSpPr>
          <p:cNvPr id="498" name="Google Shape;498;p45"/>
          <p:cNvSpPr txBox="1"/>
          <p:nvPr>
            <p:ph idx="1" type="subTitle"/>
          </p:nvPr>
        </p:nvSpPr>
        <p:spPr>
          <a:xfrm>
            <a:off x="2100" y="1937638"/>
            <a:ext cx="23055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It is a </a:t>
            </a:r>
            <a:r>
              <a:rPr b="1" lang="en" sz="1500"/>
              <a:t>symmetric arthritis</a:t>
            </a:r>
            <a:endParaRPr b="1" sz="1500"/>
          </a:p>
          <a:p>
            <a:pPr indent="0" lvl="0" marL="0" rtl="0" algn="ctr">
              <a:spcBef>
                <a:spcPts val="0"/>
              </a:spcBef>
              <a:spcAft>
                <a:spcPts val="0"/>
              </a:spcAft>
              <a:buNone/>
            </a:pPr>
            <a:r>
              <a:rPr lang="en" sz="1500">
                <a:solidFill>
                  <a:srgbClr val="666666"/>
                </a:solidFill>
              </a:rPr>
              <a:t>(Appears on both sides of the body)</a:t>
            </a:r>
            <a:endParaRPr sz="1500">
              <a:solidFill>
                <a:srgbClr val="666666"/>
              </a:solidFill>
            </a:endParaRPr>
          </a:p>
        </p:txBody>
      </p:sp>
      <p:sp>
        <p:nvSpPr>
          <p:cNvPr id="499" name="Google Shape;499;p45"/>
          <p:cNvSpPr txBox="1"/>
          <p:nvPr>
            <p:ph idx="4" type="subTitle"/>
          </p:nvPr>
        </p:nvSpPr>
        <p:spPr>
          <a:xfrm>
            <a:off x="2245547" y="2019513"/>
            <a:ext cx="2305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It starts  with </a:t>
            </a:r>
            <a:r>
              <a:rPr b="1" i="1" lang="en" sz="1500"/>
              <a:t>changes in the synovium of the joint</a:t>
            </a:r>
            <a:endParaRPr b="1" i="1" sz="1500"/>
          </a:p>
        </p:txBody>
      </p:sp>
      <p:sp>
        <p:nvSpPr>
          <p:cNvPr id="500" name="Google Shape;500;p45"/>
          <p:cNvSpPr txBox="1"/>
          <p:nvPr>
            <p:ph idx="8" type="subTitle"/>
          </p:nvPr>
        </p:nvSpPr>
        <p:spPr>
          <a:xfrm>
            <a:off x="2307600" y="3826978"/>
            <a:ext cx="2305500" cy="112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Synovium is edematous, thickened and hyperplastic, its smooth contour turns to one covered by delicate and bulbous villi.</a:t>
            </a:r>
            <a:endParaRPr/>
          </a:p>
          <a:p>
            <a:pPr indent="0" lvl="0" marL="0" rtl="0" algn="ctr">
              <a:spcBef>
                <a:spcPts val="0"/>
              </a:spcBef>
              <a:spcAft>
                <a:spcPts val="0"/>
              </a:spcAft>
              <a:buNone/>
            </a:pPr>
            <a:r>
              <a:t/>
            </a:r>
            <a:endParaRPr/>
          </a:p>
        </p:txBody>
      </p:sp>
      <p:sp>
        <p:nvSpPr>
          <p:cNvPr id="501" name="Google Shape;501;p45"/>
          <p:cNvSpPr txBox="1"/>
          <p:nvPr>
            <p:ph idx="13" type="subTitle"/>
          </p:nvPr>
        </p:nvSpPr>
        <p:spPr>
          <a:xfrm>
            <a:off x="4616576" y="1937650"/>
            <a:ext cx="2102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  </a:t>
            </a:r>
            <a:r>
              <a:rPr lang="en"/>
              <a:t>Mostly aﬀects small   </a:t>
            </a:r>
            <a:endParaRPr/>
          </a:p>
          <a:p>
            <a:pPr indent="0" lvl="0" marL="0" rtl="0" algn="ctr">
              <a:spcBef>
                <a:spcPts val="0"/>
              </a:spcBef>
              <a:spcAft>
                <a:spcPts val="0"/>
              </a:spcAft>
              <a:buNone/>
            </a:pPr>
            <a:r>
              <a:rPr lang="en"/>
              <a:t> joints on hands and feet</a:t>
            </a:r>
            <a:endParaRPr/>
          </a:p>
          <a:p>
            <a:pPr indent="0" lvl="0" marL="0" rtl="0" algn="ctr">
              <a:spcBef>
                <a:spcPts val="0"/>
              </a:spcBef>
              <a:spcAft>
                <a:spcPts val="0"/>
              </a:spcAft>
              <a:buNone/>
            </a:pPr>
            <a:r>
              <a:t/>
            </a:r>
            <a:endParaRPr/>
          </a:p>
        </p:txBody>
      </p:sp>
      <p:sp>
        <p:nvSpPr>
          <p:cNvPr id="502" name="Google Shape;502;p45"/>
          <p:cNvSpPr txBox="1"/>
          <p:nvPr>
            <p:ph idx="14" type="title"/>
          </p:nvPr>
        </p:nvSpPr>
        <p:spPr>
          <a:xfrm>
            <a:off x="7341475" y="1097650"/>
            <a:ext cx="1257900" cy="128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t>4</a:t>
            </a:r>
            <a:endParaRPr sz="2600"/>
          </a:p>
        </p:txBody>
      </p:sp>
      <p:sp>
        <p:nvSpPr>
          <p:cNvPr id="503" name="Google Shape;503;p45"/>
          <p:cNvSpPr txBox="1"/>
          <p:nvPr>
            <p:ph idx="15" type="subTitle"/>
          </p:nvPr>
        </p:nvSpPr>
        <p:spPr>
          <a:xfrm>
            <a:off x="6999950" y="2019525"/>
            <a:ext cx="2305500" cy="75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999999"/>
                </a:solidFill>
              </a:rPr>
              <a:t>(</a:t>
            </a:r>
            <a:r>
              <a:rPr lang="en" sz="1200">
                <a:solidFill>
                  <a:srgbClr val="999999"/>
                </a:solidFill>
              </a:rPr>
              <a:t>Discussed in the next slide)</a:t>
            </a:r>
            <a:endParaRPr sz="1200">
              <a:solidFill>
                <a:srgbClr val="999999"/>
              </a:solidFill>
            </a:endParaRPr>
          </a:p>
        </p:txBody>
      </p:sp>
      <p:sp>
        <p:nvSpPr>
          <p:cNvPr id="504" name="Google Shape;504;p45"/>
          <p:cNvSpPr txBox="1"/>
          <p:nvPr>
            <p:ph idx="16" type="title"/>
          </p:nvPr>
        </p:nvSpPr>
        <p:spPr>
          <a:xfrm>
            <a:off x="525900" y="1364950"/>
            <a:ext cx="12579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505" name="Google Shape;505;p45"/>
          <p:cNvSpPr txBox="1"/>
          <p:nvPr>
            <p:ph idx="17" type="title"/>
          </p:nvPr>
        </p:nvSpPr>
        <p:spPr>
          <a:xfrm>
            <a:off x="2307588" y="1511575"/>
            <a:ext cx="2027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506" name="Google Shape;506;p45"/>
          <p:cNvSpPr txBox="1"/>
          <p:nvPr>
            <p:ph idx="18" type="title"/>
          </p:nvPr>
        </p:nvSpPr>
        <p:spPr>
          <a:xfrm>
            <a:off x="5284363" y="1364950"/>
            <a:ext cx="8358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507" name="Google Shape;507;p45"/>
          <p:cNvSpPr txBox="1"/>
          <p:nvPr/>
        </p:nvSpPr>
        <p:spPr>
          <a:xfrm>
            <a:off x="7069250" y="1944850"/>
            <a:ext cx="180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Formation of pannus</a:t>
            </a:r>
            <a:endParaRPr>
              <a:latin typeface="Lato"/>
              <a:ea typeface="Lato"/>
              <a:cs typeface="Lato"/>
              <a:sym typeface="Lato"/>
            </a:endParaRPr>
          </a:p>
        </p:txBody>
      </p:sp>
      <p:sp>
        <p:nvSpPr>
          <p:cNvPr id="508" name="Google Shape;508;p45"/>
          <p:cNvSpPr txBox="1"/>
          <p:nvPr/>
        </p:nvSpPr>
        <p:spPr>
          <a:xfrm>
            <a:off x="4688413" y="2222625"/>
            <a:ext cx="2027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Causing deformities in hands and ﬁngers.</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p:txBody>
      </p:sp>
      <p:pic>
        <p:nvPicPr>
          <p:cNvPr id="509" name="Google Shape;509;p45"/>
          <p:cNvPicPr preferRelativeResize="0"/>
          <p:nvPr/>
        </p:nvPicPr>
        <p:blipFill>
          <a:blip r:embed="rId3">
            <a:alphaModFix/>
          </a:blip>
          <a:stretch>
            <a:fillRect/>
          </a:stretch>
        </p:blipFill>
        <p:spPr>
          <a:xfrm>
            <a:off x="278198" y="3538450"/>
            <a:ext cx="1967351" cy="1428251"/>
          </a:xfrm>
          <a:prstGeom prst="rect">
            <a:avLst/>
          </a:prstGeom>
          <a:noFill/>
          <a:ln>
            <a:noFill/>
          </a:ln>
        </p:spPr>
      </p:pic>
      <p:sp>
        <p:nvSpPr>
          <p:cNvPr id="510" name="Google Shape;510;p45"/>
          <p:cNvSpPr/>
          <p:nvPr/>
        </p:nvSpPr>
        <p:spPr>
          <a:xfrm>
            <a:off x="3229650" y="2882200"/>
            <a:ext cx="257700" cy="798000"/>
          </a:xfrm>
          <a:prstGeom prst="downArrow">
            <a:avLst>
              <a:gd fmla="val 50000" name="adj1"/>
              <a:gd fmla="val 5089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5"/>
          <p:cNvSpPr/>
          <p:nvPr/>
        </p:nvSpPr>
        <p:spPr>
          <a:xfrm>
            <a:off x="2374650" y="3680200"/>
            <a:ext cx="2171400" cy="1286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2" name="Google Shape;512;p45"/>
          <p:cNvCxnSpPr>
            <a:stCxn id="496" idx="2"/>
          </p:cNvCxnSpPr>
          <p:nvPr/>
        </p:nvCxnSpPr>
        <p:spPr>
          <a:xfrm flipH="1">
            <a:off x="1407900" y="1095750"/>
            <a:ext cx="3132900" cy="40410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45"/>
          <p:cNvCxnSpPr>
            <a:stCxn id="496" idx="2"/>
          </p:cNvCxnSpPr>
          <p:nvPr/>
        </p:nvCxnSpPr>
        <p:spPr>
          <a:xfrm flipH="1">
            <a:off x="3551700" y="1095750"/>
            <a:ext cx="989100" cy="394800"/>
          </a:xfrm>
          <a:prstGeom prst="straightConnector1">
            <a:avLst/>
          </a:prstGeom>
          <a:noFill/>
          <a:ln cap="flat" cmpd="sng" w="9525">
            <a:solidFill>
              <a:schemeClr val="dk1"/>
            </a:solidFill>
            <a:prstDash val="solid"/>
            <a:round/>
            <a:headEnd len="med" w="med" type="none"/>
            <a:tailEnd len="med" w="med" type="none"/>
          </a:ln>
        </p:spPr>
      </p:cxnSp>
      <p:cxnSp>
        <p:nvCxnSpPr>
          <p:cNvPr id="514" name="Google Shape;514;p45"/>
          <p:cNvCxnSpPr>
            <a:stCxn id="496" idx="2"/>
          </p:cNvCxnSpPr>
          <p:nvPr/>
        </p:nvCxnSpPr>
        <p:spPr>
          <a:xfrm>
            <a:off x="4540800" y="1095750"/>
            <a:ext cx="1026000" cy="404100"/>
          </a:xfrm>
          <a:prstGeom prst="straightConnector1">
            <a:avLst/>
          </a:prstGeom>
          <a:noFill/>
          <a:ln cap="flat" cmpd="sng" w="9525">
            <a:solidFill>
              <a:schemeClr val="dk1"/>
            </a:solidFill>
            <a:prstDash val="solid"/>
            <a:round/>
            <a:headEnd len="med" w="med" type="none"/>
            <a:tailEnd len="med" w="med" type="none"/>
          </a:ln>
        </p:spPr>
      </p:cxnSp>
      <p:cxnSp>
        <p:nvCxnSpPr>
          <p:cNvPr id="515" name="Google Shape;515;p45"/>
          <p:cNvCxnSpPr>
            <a:stCxn id="496" idx="2"/>
          </p:cNvCxnSpPr>
          <p:nvPr/>
        </p:nvCxnSpPr>
        <p:spPr>
          <a:xfrm>
            <a:off x="4540800" y="1095750"/>
            <a:ext cx="3455100" cy="4041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Objectives</a:t>
            </a:r>
            <a:endParaRPr>
              <a:solidFill>
                <a:srgbClr val="434343"/>
              </a:solidFill>
            </a:endParaRPr>
          </a:p>
        </p:txBody>
      </p:sp>
      <p:sp>
        <p:nvSpPr>
          <p:cNvPr id="224" name="Google Shape;224;p28"/>
          <p:cNvSpPr txBox="1"/>
          <p:nvPr>
            <p:ph idx="1" type="subTitle"/>
          </p:nvPr>
        </p:nvSpPr>
        <p:spPr>
          <a:xfrm>
            <a:off x="720000" y="1866753"/>
            <a:ext cx="2305500" cy="20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434343"/>
                </a:solidFill>
              </a:rPr>
              <a:t>Know the pathogenesis and clinicopathological features of osteoarthritis (degenerative joint disease).</a:t>
            </a:r>
            <a:endParaRPr sz="1700">
              <a:solidFill>
                <a:srgbClr val="434343"/>
              </a:solidFill>
            </a:endParaRPr>
          </a:p>
        </p:txBody>
      </p:sp>
      <p:sp>
        <p:nvSpPr>
          <p:cNvPr id="225" name="Google Shape;225;p28"/>
          <p:cNvSpPr txBox="1"/>
          <p:nvPr>
            <p:ph idx="4" type="subTitle"/>
          </p:nvPr>
        </p:nvSpPr>
        <p:spPr>
          <a:xfrm>
            <a:off x="3419275" y="1866750"/>
            <a:ext cx="2305500" cy="180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434343"/>
                </a:solidFill>
              </a:rPr>
              <a:t>Know the pathogenesis and clinicopathological features of rheumatoid arthritis.</a:t>
            </a:r>
            <a:endParaRPr sz="1700">
              <a:solidFill>
                <a:srgbClr val="434343"/>
              </a:solidFill>
            </a:endParaRPr>
          </a:p>
        </p:txBody>
      </p:sp>
      <p:sp>
        <p:nvSpPr>
          <p:cNvPr id="226" name="Google Shape;226;p28"/>
          <p:cNvSpPr txBox="1"/>
          <p:nvPr>
            <p:ph idx="13" type="subTitle"/>
          </p:nvPr>
        </p:nvSpPr>
        <p:spPr>
          <a:xfrm>
            <a:off x="6118550" y="1937650"/>
            <a:ext cx="2305500" cy="220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434343"/>
                </a:solidFill>
              </a:rPr>
              <a:t>Know the pathogenesis and clinicopathological features of gout and calcium pyrophosphate arthropathy [pseudogout].</a:t>
            </a:r>
            <a:endParaRPr sz="1700">
              <a:solidFill>
                <a:srgbClr val="434343"/>
              </a:solidFill>
            </a:endParaRPr>
          </a:p>
        </p:txBody>
      </p:sp>
      <p:sp>
        <p:nvSpPr>
          <p:cNvPr id="227" name="Google Shape;227;p28"/>
          <p:cNvSpPr txBox="1"/>
          <p:nvPr>
            <p:ph idx="16" type="title"/>
          </p:nvPr>
        </p:nvSpPr>
        <p:spPr>
          <a:xfrm>
            <a:off x="1437900" y="1364950"/>
            <a:ext cx="869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01.</a:t>
            </a:r>
            <a:endParaRPr>
              <a:latin typeface="Comfortaa"/>
              <a:ea typeface="Comfortaa"/>
              <a:cs typeface="Comfortaa"/>
              <a:sym typeface="Comfortaa"/>
            </a:endParaRPr>
          </a:p>
        </p:txBody>
      </p:sp>
      <p:sp>
        <p:nvSpPr>
          <p:cNvPr id="228" name="Google Shape;228;p28"/>
          <p:cNvSpPr txBox="1"/>
          <p:nvPr>
            <p:ph idx="17" type="title"/>
          </p:nvPr>
        </p:nvSpPr>
        <p:spPr>
          <a:xfrm>
            <a:off x="4137150" y="1364950"/>
            <a:ext cx="869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02.</a:t>
            </a:r>
            <a:endParaRPr>
              <a:latin typeface="Comfortaa"/>
              <a:ea typeface="Comfortaa"/>
              <a:cs typeface="Comfortaa"/>
              <a:sym typeface="Comfortaa"/>
            </a:endParaRPr>
          </a:p>
        </p:txBody>
      </p:sp>
      <p:sp>
        <p:nvSpPr>
          <p:cNvPr id="229" name="Google Shape;229;p28"/>
          <p:cNvSpPr txBox="1"/>
          <p:nvPr>
            <p:ph idx="18" type="title"/>
          </p:nvPr>
        </p:nvSpPr>
        <p:spPr>
          <a:xfrm>
            <a:off x="6836400" y="1364950"/>
            <a:ext cx="869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03.</a:t>
            </a:r>
            <a:endParaRPr>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ph type="title"/>
          </p:nvPr>
        </p:nvSpPr>
        <p:spPr>
          <a:xfrm>
            <a:off x="174450" y="269100"/>
            <a:ext cx="5493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Pathological Features Of RA</a:t>
            </a:r>
            <a:endParaRPr/>
          </a:p>
        </p:txBody>
      </p:sp>
      <p:sp>
        <p:nvSpPr>
          <p:cNvPr id="521" name="Google Shape;521;p46"/>
          <p:cNvSpPr txBox="1"/>
          <p:nvPr/>
        </p:nvSpPr>
        <p:spPr>
          <a:xfrm flipH="1" rot="-3431033">
            <a:off x="1089896" y="2983207"/>
            <a:ext cx="7315322" cy="39626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522" name="Google Shape;522;p46"/>
          <p:cNvSpPr txBox="1"/>
          <p:nvPr/>
        </p:nvSpPr>
        <p:spPr>
          <a:xfrm>
            <a:off x="417491" y="1115863"/>
            <a:ext cx="7907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Lato"/>
                <a:ea typeface="Lato"/>
                <a:cs typeface="Lato"/>
                <a:sym typeface="Lato"/>
              </a:rPr>
              <a:t>(They lead to formation of pannus)</a:t>
            </a:r>
            <a:endParaRPr>
              <a:solidFill>
                <a:srgbClr val="FF0000"/>
              </a:solidFill>
              <a:latin typeface="Lato"/>
              <a:ea typeface="Lato"/>
              <a:cs typeface="Lato"/>
              <a:sym typeface="Lato"/>
            </a:endParaRPr>
          </a:p>
        </p:txBody>
      </p:sp>
      <p:sp>
        <p:nvSpPr>
          <p:cNvPr id="523" name="Google Shape;523;p46"/>
          <p:cNvSpPr/>
          <p:nvPr/>
        </p:nvSpPr>
        <p:spPr>
          <a:xfrm>
            <a:off x="276589" y="1593857"/>
            <a:ext cx="4740900" cy="39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Synovial cell hyperplasia and proliferation.</a:t>
            </a:r>
            <a:endParaRPr>
              <a:solidFill>
                <a:srgbClr val="FFFFFF"/>
              </a:solidFill>
              <a:latin typeface="Lato"/>
              <a:ea typeface="Lato"/>
              <a:cs typeface="Lato"/>
              <a:sym typeface="Lato"/>
            </a:endParaRPr>
          </a:p>
        </p:txBody>
      </p:sp>
      <p:sp>
        <p:nvSpPr>
          <p:cNvPr id="524" name="Google Shape;524;p46"/>
          <p:cNvSpPr/>
          <p:nvPr/>
        </p:nvSpPr>
        <p:spPr>
          <a:xfrm>
            <a:off x="276600" y="2244425"/>
            <a:ext cx="5952000" cy="39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neutrophils and aggregates of organizing ﬁbrin on the synovial surface</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25" name="Google Shape;525;p46"/>
          <p:cNvSpPr/>
          <p:nvPr/>
        </p:nvSpPr>
        <p:spPr>
          <a:xfrm>
            <a:off x="276591" y="2895000"/>
            <a:ext cx="4297500" cy="39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Increased vascularity due to angiogenesis</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26" name="Google Shape;526;p46"/>
          <p:cNvSpPr/>
          <p:nvPr/>
        </p:nvSpPr>
        <p:spPr>
          <a:xfrm>
            <a:off x="276600" y="3372966"/>
            <a:ext cx="4572900" cy="65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Dense inﬂammatory cell inﬁltrates of CD4+ T</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cells, plasma cells, and macrophages.</a:t>
            </a:r>
            <a:endParaRPr>
              <a:solidFill>
                <a:srgbClr val="FFFFFF"/>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27" name="Google Shape;527;p46"/>
          <p:cNvSpPr/>
          <p:nvPr/>
        </p:nvSpPr>
        <p:spPr>
          <a:xfrm>
            <a:off x="276600" y="4196150"/>
            <a:ext cx="4019700" cy="75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Increased osteoclast activity in the underlying bone that allows synovium to penetrate bone.</a:t>
            </a:r>
            <a:endParaRPr>
              <a:solidFill>
                <a:srgbClr val="FFFFFF"/>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528" name="Google Shape;528;p46"/>
          <p:cNvPicPr preferRelativeResize="0"/>
          <p:nvPr/>
        </p:nvPicPr>
        <p:blipFill>
          <a:blip r:embed="rId3">
            <a:alphaModFix/>
          </a:blip>
          <a:stretch>
            <a:fillRect/>
          </a:stretch>
        </p:blipFill>
        <p:spPr>
          <a:xfrm>
            <a:off x="6496550" y="1414025"/>
            <a:ext cx="2328249" cy="2115900"/>
          </a:xfrm>
          <a:prstGeom prst="rect">
            <a:avLst/>
          </a:prstGeom>
          <a:noFill/>
          <a:ln>
            <a:noFill/>
          </a:ln>
        </p:spPr>
      </p:pic>
      <p:sp>
        <p:nvSpPr>
          <p:cNvPr id="529" name="Google Shape;529;p46"/>
          <p:cNvSpPr/>
          <p:nvPr/>
        </p:nvSpPr>
        <p:spPr>
          <a:xfrm>
            <a:off x="4574100" y="4246250"/>
            <a:ext cx="1093200" cy="653100"/>
          </a:xfrm>
          <a:prstGeom prst="rightArrow">
            <a:avLst>
              <a:gd fmla="val 50000" name="adj1"/>
              <a:gd fmla="val 50000" name="adj2"/>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6"/>
          <p:cNvSpPr/>
          <p:nvPr/>
        </p:nvSpPr>
        <p:spPr>
          <a:xfrm>
            <a:off x="5945100" y="3926225"/>
            <a:ext cx="2654100" cy="10233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This causes periarticular erosions and subchondral cysts.</a:t>
            </a:r>
            <a:endParaRPr>
              <a:solidFill>
                <a:srgbClr val="FFFFFF"/>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Pathological Features of RA :</a:t>
            </a:r>
            <a:endParaRPr/>
          </a:p>
          <a:p>
            <a:pPr indent="0" lvl="0" marL="0" rtl="0" algn="ctr">
              <a:spcBef>
                <a:spcPts val="0"/>
              </a:spcBef>
              <a:spcAft>
                <a:spcPts val="0"/>
              </a:spcAft>
              <a:buNone/>
            </a:pPr>
            <a:r>
              <a:t/>
            </a:r>
            <a:endParaRPr/>
          </a:p>
        </p:txBody>
      </p:sp>
      <p:sp>
        <p:nvSpPr>
          <p:cNvPr id="536" name="Google Shape;536;p47"/>
          <p:cNvSpPr/>
          <p:nvPr/>
        </p:nvSpPr>
        <p:spPr>
          <a:xfrm>
            <a:off x="920025" y="1333100"/>
            <a:ext cx="4891500" cy="291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Lato"/>
                <a:ea typeface="Lato"/>
                <a:cs typeface="Lato"/>
                <a:sym typeface="Lato"/>
              </a:rPr>
              <a:t>Pannus:</a:t>
            </a:r>
            <a:r>
              <a:rPr lang="en" sz="1800">
                <a:latin typeface="Lato"/>
                <a:ea typeface="Lato"/>
                <a:cs typeface="Lato"/>
                <a:sym typeface="Lato"/>
              </a:rPr>
              <a:t> </a:t>
            </a:r>
            <a:r>
              <a:rPr lang="en" sz="1800">
                <a:solidFill>
                  <a:srgbClr val="FFFFFF"/>
                </a:solidFill>
                <a:latin typeface="Lato"/>
                <a:ea typeface="Lato"/>
                <a:cs typeface="Lato"/>
                <a:sym typeface="Lato"/>
              </a:rPr>
              <a:t>An important pathological feature formed by proliferating synovial-lining cells with inﬂammatory cells, granulation tissue, and ﬁbrous C.T.</a:t>
            </a:r>
            <a:endParaRPr sz="1800">
              <a:solidFill>
                <a:srgbClr val="FFFFFF"/>
              </a:solidFill>
              <a:latin typeface="Lato"/>
              <a:ea typeface="Lato"/>
              <a:cs typeface="Lato"/>
              <a:sym typeface="Lato"/>
            </a:endParaRPr>
          </a:p>
          <a:p>
            <a:pPr indent="0" lvl="0" marL="0" rtl="0" algn="ctr">
              <a:spcBef>
                <a:spcPts val="0"/>
              </a:spcBef>
              <a:spcAft>
                <a:spcPts val="0"/>
              </a:spcAft>
              <a:buNone/>
            </a:pPr>
            <a:r>
              <a:rPr lang="en" sz="1800">
                <a:solidFill>
                  <a:srgbClr val="FFFFFF"/>
                </a:solidFill>
                <a:latin typeface="Lato"/>
                <a:ea typeface="Lato"/>
                <a:cs typeface="Lato"/>
                <a:sym typeface="Lato"/>
              </a:rPr>
              <a:t>When pannus ﬁlls the joint space         subsequent ﬁbrosis and calciﬁcation can cause permanent ankylosis.</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a:p>
        </p:txBody>
      </p:sp>
      <p:pic>
        <p:nvPicPr>
          <p:cNvPr id="537" name="Google Shape;537;p47"/>
          <p:cNvPicPr preferRelativeResize="0"/>
          <p:nvPr/>
        </p:nvPicPr>
        <p:blipFill>
          <a:blip r:embed="rId3">
            <a:alphaModFix/>
          </a:blip>
          <a:stretch>
            <a:fillRect/>
          </a:stretch>
        </p:blipFill>
        <p:spPr>
          <a:xfrm>
            <a:off x="5945500" y="1333100"/>
            <a:ext cx="2696534" cy="2919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Rheumatoid Nodules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3" name="Google Shape;543;p48"/>
          <p:cNvSpPr txBox="1"/>
          <p:nvPr>
            <p:ph idx="1" type="body"/>
          </p:nvPr>
        </p:nvSpPr>
        <p:spPr>
          <a:xfrm>
            <a:off x="375525" y="1215750"/>
            <a:ext cx="8048400" cy="33876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44" name="Google Shape;544;p48"/>
          <p:cNvSpPr txBox="1"/>
          <p:nvPr/>
        </p:nvSpPr>
        <p:spPr>
          <a:xfrm>
            <a:off x="375525" y="1338241"/>
            <a:ext cx="73152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Occurance rate</a:t>
            </a:r>
            <a:r>
              <a:rPr lang="en">
                <a:latin typeface="Lato"/>
                <a:ea typeface="Lato"/>
                <a:cs typeface="Lato"/>
                <a:sym typeface="Lato"/>
              </a:rPr>
              <a:t>:In ¼ of patients. (infrequent)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45" name="Google Shape;545;p48"/>
          <p:cNvSpPr txBox="1"/>
          <p:nvPr/>
        </p:nvSpPr>
        <p:spPr>
          <a:xfrm>
            <a:off x="525600" y="1742950"/>
            <a:ext cx="77040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Location:</a:t>
            </a:r>
            <a:endParaRPr b="1">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-In subcutaneous tissue in forearm (extensor surface of</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forearm), elbow, occiput, and lumbosacral area.</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t>
            </a:r>
            <a:r>
              <a:rPr b="1" lang="en">
                <a:latin typeface="Lato"/>
                <a:ea typeface="Lato"/>
                <a:cs typeface="Lato"/>
                <a:sym typeface="Lato"/>
              </a:rPr>
              <a:t>Rarely</a:t>
            </a:r>
            <a:r>
              <a:rPr lang="en">
                <a:latin typeface="Lato"/>
                <a:ea typeface="Lato"/>
                <a:cs typeface="Lato"/>
                <a:sym typeface="Lato"/>
              </a:rPr>
              <a:t> can evolve in lungs causing interstitial lung disease.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46" name="Google Shape;546;p48"/>
          <p:cNvSpPr txBox="1"/>
          <p:nvPr/>
        </p:nvSpPr>
        <p:spPr>
          <a:xfrm>
            <a:off x="525600" y="3148050"/>
            <a:ext cx="8525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Characteristics:</a:t>
            </a:r>
            <a:endParaRPr b="1">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Rheumatoid nodules are </a:t>
            </a:r>
            <a:r>
              <a:rPr lang="en" u="sng">
                <a:latin typeface="Lato"/>
                <a:ea typeface="Lato"/>
                <a:cs typeface="Lato"/>
                <a:sym typeface="Lato"/>
              </a:rPr>
              <a:t>ﬁrm, non-tender, oval or rounded</a:t>
            </a:r>
            <a:endParaRPr u="sng">
              <a:latin typeface="Lato"/>
              <a:ea typeface="Lato"/>
              <a:cs typeface="Lato"/>
              <a:sym typeface="Lato"/>
            </a:endParaRPr>
          </a:p>
          <a:p>
            <a:pPr indent="0" lvl="0" marL="0" rtl="0" algn="l">
              <a:spcBef>
                <a:spcPts val="0"/>
              </a:spcBef>
              <a:spcAft>
                <a:spcPts val="0"/>
              </a:spcAft>
              <a:buNone/>
            </a:pPr>
            <a:r>
              <a:rPr lang="en" u="sng">
                <a:latin typeface="Lato"/>
                <a:ea typeface="Lato"/>
                <a:cs typeface="Lato"/>
                <a:sym typeface="Lato"/>
              </a:rPr>
              <a:t>masses</a:t>
            </a:r>
            <a:r>
              <a:rPr lang="en">
                <a:latin typeface="Lato"/>
                <a:ea typeface="Lato"/>
                <a:cs typeface="Lato"/>
                <a:sym typeface="Lato"/>
              </a:rPr>
              <a:t> as large as 2 cm in diameter.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-Has  a microscopic central focus of ﬁbrinoid necrosis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surrounded by a palisade of macrophages, which in turn is rimmed by granulation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tissue and lymphocytes. </a:t>
            </a:r>
            <a:r>
              <a:rPr b="1" lang="en">
                <a:solidFill>
                  <a:srgbClr val="FF0000"/>
                </a:solidFill>
                <a:latin typeface="Lato"/>
                <a:ea typeface="Lato"/>
                <a:cs typeface="Lato"/>
                <a:sym typeface="Lato"/>
              </a:rPr>
              <a:t>Resembling necrotizing granuloma.</a:t>
            </a:r>
            <a:endParaRPr b="1">
              <a:solidFill>
                <a:srgbClr val="FF0000"/>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547" name="Google Shape;547;p48"/>
          <p:cNvPicPr preferRelativeResize="0"/>
          <p:nvPr/>
        </p:nvPicPr>
        <p:blipFill>
          <a:blip r:embed="rId3">
            <a:alphaModFix/>
          </a:blip>
          <a:stretch>
            <a:fillRect/>
          </a:stretch>
        </p:blipFill>
        <p:spPr>
          <a:xfrm>
            <a:off x="5355125" y="1322975"/>
            <a:ext cx="2988024" cy="1519800"/>
          </a:xfrm>
          <a:prstGeom prst="rect">
            <a:avLst/>
          </a:prstGeom>
          <a:noFill/>
          <a:ln>
            <a:noFill/>
          </a:ln>
        </p:spPr>
      </p:pic>
      <p:pic>
        <p:nvPicPr>
          <p:cNvPr id="548" name="Google Shape;548;p48"/>
          <p:cNvPicPr preferRelativeResize="0"/>
          <p:nvPr/>
        </p:nvPicPr>
        <p:blipFill>
          <a:blip r:embed="rId4">
            <a:alphaModFix/>
          </a:blip>
          <a:stretch>
            <a:fillRect/>
          </a:stretch>
        </p:blipFill>
        <p:spPr>
          <a:xfrm>
            <a:off x="5355125" y="2750500"/>
            <a:ext cx="2988025" cy="1206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 Deformities</a:t>
            </a:r>
            <a:endParaRPr/>
          </a:p>
          <a:p>
            <a:pPr indent="0" lvl="0" marL="0" rtl="0" algn="l">
              <a:spcBef>
                <a:spcPts val="0"/>
              </a:spcBef>
              <a:spcAft>
                <a:spcPts val="0"/>
              </a:spcAft>
              <a:buNone/>
            </a:pPr>
            <a:r>
              <a:t/>
            </a:r>
            <a:endParaRPr/>
          </a:p>
        </p:txBody>
      </p:sp>
      <p:sp>
        <p:nvSpPr>
          <p:cNvPr id="554" name="Google Shape;554;p49"/>
          <p:cNvSpPr txBox="1"/>
          <p:nvPr>
            <p:ph idx="1" type="body"/>
          </p:nvPr>
        </p:nvSpPr>
        <p:spPr>
          <a:xfrm>
            <a:off x="720000" y="1215750"/>
            <a:ext cx="7704000" cy="33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p49"/>
          <p:cNvPicPr preferRelativeResize="0"/>
          <p:nvPr/>
        </p:nvPicPr>
        <p:blipFill>
          <a:blip r:embed="rId3">
            <a:alphaModFix/>
          </a:blip>
          <a:stretch>
            <a:fillRect/>
          </a:stretch>
        </p:blipFill>
        <p:spPr>
          <a:xfrm>
            <a:off x="720000" y="1085700"/>
            <a:ext cx="3904175" cy="2958749"/>
          </a:xfrm>
          <a:prstGeom prst="rect">
            <a:avLst/>
          </a:prstGeom>
          <a:noFill/>
          <a:ln>
            <a:noFill/>
          </a:ln>
        </p:spPr>
      </p:pic>
      <p:pic>
        <p:nvPicPr>
          <p:cNvPr id="556" name="Google Shape;556;p49"/>
          <p:cNvPicPr preferRelativeResize="0"/>
          <p:nvPr/>
        </p:nvPicPr>
        <p:blipFill>
          <a:blip r:embed="rId4">
            <a:alphaModFix/>
          </a:blip>
          <a:stretch>
            <a:fillRect/>
          </a:stretch>
        </p:blipFill>
        <p:spPr>
          <a:xfrm>
            <a:off x="4624175" y="1164275"/>
            <a:ext cx="3799826" cy="2958750"/>
          </a:xfrm>
          <a:prstGeom prst="rect">
            <a:avLst/>
          </a:prstGeom>
          <a:noFill/>
          <a:ln>
            <a:noFill/>
          </a:ln>
        </p:spPr>
      </p:pic>
      <p:sp>
        <p:nvSpPr>
          <p:cNvPr id="557" name="Google Shape;557;p49"/>
          <p:cNvSpPr txBox="1"/>
          <p:nvPr/>
        </p:nvSpPr>
        <p:spPr>
          <a:xfrm>
            <a:off x="719994" y="4112419"/>
            <a:ext cx="731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latin typeface="Lato"/>
                <a:ea typeface="Lato"/>
                <a:cs typeface="Lato"/>
                <a:sym typeface="Lato"/>
              </a:rPr>
              <a:t>Boutonniere: PIP ﬂexed and DIP hyperextended</a:t>
            </a:r>
            <a:endParaRPr>
              <a:solidFill>
                <a:srgbClr val="666666"/>
              </a:solidFill>
              <a:latin typeface="Lato"/>
              <a:ea typeface="Lato"/>
              <a:cs typeface="Lato"/>
              <a:sym typeface="Lato"/>
            </a:endParaRPr>
          </a:p>
          <a:p>
            <a:pPr indent="0" lvl="0" marL="0" rtl="0" algn="l">
              <a:spcBef>
                <a:spcPts val="0"/>
              </a:spcBef>
              <a:spcAft>
                <a:spcPts val="0"/>
              </a:spcAft>
              <a:buNone/>
            </a:pPr>
            <a:r>
              <a:rPr lang="en">
                <a:solidFill>
                  <a:srgbClr val="666666"/>
                </a:solidFill>
                <a:latin typeface="Lato"/>
                <a:ea typeface="Lato"/>
                <a:cs typeface="Lato"/>
                <a:sym typeface="Lato"/>
              </a:rPr>
              <a:t>Swan neck: PIP hyperextended and DIP ﬂexed</a:t>
            </a:r>
            <a:endParaRPr>
              <a:solidFill>
                <a:srgbClr val="666666"/>
              </a:solidFill>
              <a:latin typeface="Lato"/>
              <a:ea typeface="Lato"/>
              <a:cs typeface="Lato"/>
              <a:sym typeface="Lato"/>
            </a:endParaRPr>
          </a:p>
          <a:p>
            <a:pPr indent="0" lvl="0" marL="0" rtl="0" algn="l">
              <a:spcBef>
                <a:spcPts val="0"/>
              </a:spcBef>
              <a:spcAft>
                <a:spcPts val="0"/>
              </a:spcAft>
              <a:buNone/>
            </a:pPr>
            <a:r>
              <a:t/>
            </a:r>
            <a:endParaRPr>
              <a:solidFill>
                <a:srgbClr val="666666"/>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0"/>
          <p:cNvSpPr txBox="1"/>
          <p:nvPr>
            <p:ph type="title"/>
          </p:nvPr>
        </p:nvSpPr>
        <p:spPr>
          <a:xfrm>
            <a:off x="257660" y="-3"/>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Clinical </a:t>
            </a:r>
            <a:r>
              <a:rPr lang="en"/>
              <a:t>Features Of RA</a:t>
            </a:r>
            <a:endParaRPr/>
          </a:p>
        </p:txBody>
      </p:sp>
      <p:graphicFrame>
        <p:nvGraphicFramePr>
          <p:cNvPr id="563" name="Google Shape;563;p50"/>
          <p:cNvGraphicFramePr/>
          <p:nvPr/>
        </p:nvGraphicFramePr>
        <p:xfrm>
          <a:off x="349655" y="572707"/>
          <a:ext cx="3000000" cy="3000000"/>
        </p:xfrm>
        <a:graphic>
          <a:graphicData uri="http://schemas.openxmlformats.org/drawingml/2006/table">
            <a:tbl>
              <a:tblPr>
                <a:noFill/>
                <a:tableStyleId>{157793F1-1F40-4ED5-BD2D-5EB80214B85A}</a:tableStyleId>
              </a:tblPr>
              <a:tblGrid>
                <a:gridCol w="1802425"/>
                <a:gridCol w="6734275"/>
              </a:tblGrid>
              <a:tr h="798925">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Symmetric arthritis (aﬀecting the small joints: hands and feet, ankles,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knees, wrists,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elbows, and shoulders)</a:t>
                      </a:r>
                      <a:endParaRPr>
                        <a:latin typeface="Lato"/>
                        <a:ea typeface="Lato"/>
                        <a:cs typeface="Lato"/>
                        <a:sym typeface="Lato"/>
                      </a:endParaRPr>
                    </a:p>
                  </a:txBody>
                  <a:tcPr marT="91425" marB="91425" marR="91425" marL="91425"/>
                </a:tc>
              </a:tr>
              <a:tr h="591800">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Axial involvement limited to the upper cervical spine (hip joint involvement uncommon)</a:t>
                      </a:r>
                      <a:endParaRPr>
                        <a:latin typeface="Lato"/>
                        <a:ea typeface="Lato"/>
                        <a:cs typeface="Lato"/>
                        <a:sym typeface="Lato"/>
                      </a:endParaRPr>
                    </a:p>
                  </a:txBody>
                  <a:tcPr marT="91425" marB="91425" marR="91425" marL="91425"/>
                </a:tc>
              </a:tr>
              <a:tr h="71230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More often aﬀected: proximal interphalangeal and metacarpophalangeal joints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Less often aﬀected: distal interphalangeal joints</a:t>
                      </a:r>
                      <a:endParaRPr>
                        <a:latin typeface="Lato"/>
                        <a:ea typeface="Lato"/>
                        <a:cs typeface="Lato"/>
                        <a:sym typeface="Lato"/>
                      </a:endParaRPr>
                    </a:p>
                  </a:txBody>
                  <a:tcPr marT="91425" marB="91425" marR="91425" marL="91425"/>
                </a:tc>
              </a:tr>
              <a:tr h="528375">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Achiness and stiﬀness of the joints in the morning</a:t>
                      </a:r>
                      <a:endParaRPr>
                        <a:latin typeface="Lato"/>
                        <a:ea typeface="Lato"/>
                        <a:cs typeface="Lato"/>
                        <a:sym typeface="Lato"/>
                      </a:endParaRPr>
                    </a:p>
                  </a:txBody>
                  <a:tcPr marT="91425" marB="91425" marR="91425" marL="91425"/>
                </a:tc>
              </a:tr>
              <a:tr h="384650">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Weakness &amp; low grade fever</a:t>
                      </a:r>
                      <a:endParaRPr>
                        <a:latin typeface="Lato"/>
                        <a:ea typeface="Lato"/>
                        <a:cs typeface="Lato"/>
                        <a:sym typeface="Lato"/>
                      </a:endParaRPr>
                    </a:p>
                  </a:txBody>
                  <a:tcPr marT="91425" marB="91425" marR="91425" marL="91425"/>
                </a:tc>
              </a:tr>
              <a:tr h="528375">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Joints enlarge as the disease develops, causing limited motion</a:t>
                      </a:r>
                      <a:endParaRPr>
                        <a:latin typeface="Lato"/>
                        <a:ea typeface="Lato"/>
                        <a:cs typeface="Lato"/>
                        <a:sym typeface="Lato"/>
                      </a:endParaRPr>
                    </a:p>
                  </a:txBody>
                  <a:tcPr marT="91425" marB="91425" marR="91425" marL="91425"/>
                </a:tc>
              </a:tr>
              <a:tr h="822350">
                <a:tc>
                  <a:txBody>
                    <a:bodyPr/>
                    <a:lstStyle/>
                    <a:p>
                      <a:pPr indent="0" lvl="0" marL="0" rtl="0" algn="l">
                        <a:spcBef>
                          <a:spcPts val="0"/>
                        </a:spcBef>
                        <a:spcAft>
                          <a:spcPts val="0"/>
                        </a:spcAft>
                        <a:buNone/>
                      </a:pPr>
                      <a:r>
                        <a:rPr lang="en"/>
                        <a:t>7 </a:t>
                      </a:r>
                      <a:r>
                        <a:rPr b="1" lang="en"/>
                        <a:t>(</a:t>
                      </a:r>
                      <a:r>
                        <a:rPr b="1" lang="en"/>
                        <a:t>characteristic</a:t>
                      </a:r>
                      <a:endParaRPr b="1"/>
                    </a:p>
                    <a:p>
                      <a:pPr indent="0" lvl="0" marL="0" rtl="0" algn="l">
                        <a:spcBef>
                          <a:spcPts val="0"/>
                        </a:spcBef>
                        <a:spcAft>
                          <a:spcPts val="0"/>
                        </a:spcAft>
                        <a:buNone/>
                      </a:pPr>
                      <a:r>
                        <a:rPr b="1" lang="en"/>
                        <a:t> deformities)</a:t>
                      </a:r>
                      <a:endParaRPr b="1"/>
                    </a:p>
                  </a:txBody>
                  <a:tcPr marT="91425" marB="91425" marR="91425" marL="91425"/>
                </a:tc>
                <a:tc>
                  <a:txBody>
                    <a:bodyPr/>
                    <a:lstStyle/>
                    <a:p>
                      <a:pPr indent="0" lvl="0" marL="0" rtl="0" algn="l">
                        <a:spcBef>
                          <a:spcPts val="0"/>
                        </a:spcBef>
                        <a:spcAft>
                          <a:spcPts val="0"/>
                        </a:spcAft>
                        <a:buNone/>
                      </a:pPr>
                      <a:r>
                        <a:rPr lang="en" sz="1200">
                          <a:latin typeface="Lato"/>
                          <a:ea typeface="Lato"/>
                          <a:cs typeface="Lato"/>
                          <a:sym typeface="Lato"/>
                        </a:rPr>
                        <a:t> -Radial deviation at fingers</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 -Radial deviation at the wrist </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-Flexion and hyperextension deformities of the ﬁngers</a:t>
                      </a:r>
                      <a:r>
                        <a:rPr b="1" lang="en" sz="1200">
                          <a:latin typeface="Lato"/>
                          <a:ea typeface="Lato"/>
                          <a:cs typeface="Lato"/>
                          <a:sym typeface="Lato"/>
                        </a:rPr>
                        <a:t> (swan neck and boutonniere deformities)</a:t>
                      </a:r>
                      <a:endParaRPr sz="1200">
                        <a:latin typeface="Lato"/>
                        <a:ea typeface="Lato"/>
                        <a:cs typeface="Lato"/>
                        <a:sym typeface="Lato"/>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1"/>
          <p:cNvSpPr/>
          <p:nvPr/>
        </p:nvSpPr>
        <p:spPr>
          <a:xfrm>
            <a:off x="4232575" y="1453800"/>
            <a:ext cx="4827000" cy="358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1"/>
          <p:cNvSpPr txBox="1"/>
          <p:nvPr>
            <p:ph type="title"/>
          </p:nvPr>
        </p:nvSpPr>
        <p:spPr>
          <a:xfrm>
            <a:off x="-499861" y="866250"/>
            <a:ext cx="9144000" cy="72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X-Ray </a:t>
            </a:r>
            <a:r>
              <a:rPr lang="en" sz="3000"/>
              <a:t>Patients can show:           Prognosis Of RA:</a:t>
            </a:r>
            <a:endParaRPr sz="3000"/>
          </a:p>
        </p:txBody>
      </p:sp>
      <p:sp>
        <p:nvSpPr>
          <p:cNvPr id="570" name="Google Shape;570;p51"/>
          <p:cNvSpPr/>
          <p:nvPr/>
        </p:nvSpPr>
        <p:spPr>
          <a:xfrm>
            <a:off x="609500" y="1593450"/>
            <a:ext cx="3516900" cy="87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1-Loss of articular cartilage leading</a:t>
            </a:r>
            <a:endParaRPr>
              <a:solidFill>
                <a:srgbClr val="FFFFFF"/>
              </a:solidFill>
            </a:endParaRPr>
          </a:p>
          <a:p>
            <a:pPr indent="0" lvl="0" marL="0" rtl="0" algn="l">
              <a:spcBef>
                <a:spcPts val="0"/>
              </a:spcBef>
              <a:spcAft>
                <a:spcPts val="0"/>
              </a:spcAft>
              <a:buNone/>
            </a:pPr>
            <a:r>
              <a:rPr lang="en">
                <a:solidFill>
                  <a:srgbClr val="FFFFFF"/>
                </a:solidFill>
              </a:rPr>
              <a:t>to narrowing of the joint space</a:t>
            </a:r>
            <a:endParaRPr>
              <a:solidFill>
                <a:srgbClr val="FFFFFF"/>
              </a:solidFill>
            </a:endParaRPr>
          </a:p>
          <a:p>
            <a:pPr indent="0" lvl="0" marL="0" rtl="0" algn="l">
              <a:spcBef>
                <a:spcPts val="0"/>
              </a:spcBef>
              <a:spcAft>
                <a:spcPts val="0"/>
              </a:spcAft>
              <a:buNone/>
            </a:pPr>
            <a:r>
              <a:rPr lang="en">
                <a:solidFill>
                  <a:srgbClr val="FFFFFF"/>
                </a:solidFill>
              </a:rPr>
              <a:t>Clinical course of RA is highly variable</a:t>
            </a:r>
            <a:r>
              <a:rPr lang="en"/>
              <a:t>.</a:t>
            </a:r>
            <a:endParaRPr/>
          </a:p>
          <a:p>
            <a:pPr indent="0" lvl="0" marL="0" rtl="0" algn="l">
              <a:spcBef>
                <a:spcPts val="0"/>
              </a:spcBef>
              <a:spcAft>
                <a:spcPts val="0"/>
              </a:spcAft>
              <a:buNone/>
            </a:pPr>
            <a:r>
              <a:t/>
            </a:r>
            <a:endParaRPr/>
          </a:p>
        </p:txBody>
      </p:sp>
      <p:sp>
        <p:nvSpPr>
          <p:cNvPr id="571" name="Google Shape;571;p51"/>
          <p:cNvSpPr/>
          <p:nvPr/>
        </p:nvSpPr>
        <p:spPr>
          <a:xfrm>
            <a:off x="609503" y="2662475"/>
            <a:ext cx="3223800" cy="574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2-Joint eﬀusions</a:t>
            </a:r>
            <a:endParaRPr>
              <a:solidFill>
                <a:srgbClr val="FFFFFF"/>
              </a:solidFill>
            </a:endParaRPr>
          </a:p>
        </p:txBody>
      </p:sp>
      <p:sp>
        <p:nvSpPr>
          <p:cNvPr id="572" name="Google Shape;572;p51"/>
          <p:cNvSpPr/>
          <p:nvPr/>
        </p:nvSpPr>
        <p:spPr>
          <a:xfrm>
            <a:off x="609500" y="3510275"/>
            <a:ext cx="3145800" cy="651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3-Erosions (breaks in bone)</a:t>
            </a:r>
            <a:endParaRPr>
              <a:solidFill>
                <a:srgbClr val="FFFFFF"/>
              </a:solidFill>
            </a:endParaRPr>
          </a:p>
          <a:p>
            <a:pPr indent="0" lvl="0" marL="0" rtl="0" algn="l">
              <a:spcBef>
                <a:spcPts val="0"/>
              </a:spcBef>
              <a:spcAft>
                <a:spcPts val="0"/>
              </a:spcAft>
              <a:buNone/>
            </a:pPr>
            <a:r>
              <a:t/>
            </a:r>
            <a:endParaRPr/>
          </a:p>
        </p:txBody>
      </p:sp>
      <p:sp>
        <p:nvSpPr>
          <p:cNvPr id="573" name="Google Shape;573;p51"/>
          <p:cNvSpPr txBox="1"/>
          <p:nvPr/>
        </p:nvSpPr>
        <p:spPr>
          <a:xfrm>
            <a:off x="4361275" y="1407800"/>
            <a:ext cx="46983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   </a:t>
            </a:r>
            <a:r>
              <a:rPr lang="en">
                <a:solidFill>
                  <a:srgbClr val="FFFFFF"/>
                </a:solidFill>
                <a:latin typeface="Lato"/>
                <a:ea typeface="Lato"/>
                <a:cs typeface="Lato"/>
                <a:sym typeface="Lato"/>
              </a:rPr>
              <a:t>    1-Clinical course of RA is highly variable.</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2-In a minority of patients, the disease may stabilize or even regress. 3rd</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       Erosions (breaks in bone)</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in most patients RA follows chronic, remitting-relapsing course (periods of improvement and worsening).</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3-Progressive joint destruction leading to Corticosteroid</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disability after 10 to 15 years.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4-RA is an important cause of reactive Long treatments with TNF antagonists carries </a:t>
            </a:r>
            <a:r>
              <a:rPr b="1" lang="en">
                <a:solidFill>
                  <a:srgbClr val="FFFFFF"/>
                </a:solidFill>
                <a:latin typeface="Lato"/>
                <a:ea typeface="Lato"/>
                <a:cs typeface="Lato"/>
                <a:sym typeface="Lato"/>
              </a:rPr>
              <a:t>amyloidosis</a:t>
            </a:r>
            <a:r>
              <a:rPr lang="en">
                <a:solidFill>
                  <a:srgbClr val="FFFFFF"/>
                </a:solidFill>
                <a:latin typeface="Lato"/>
                <a:ea typeface="Lato"/>
                <a:cs typeface="Lato"/>
                <a:sym typeface="Lato"/>
              </a:rPr>
              <a:t>, which develops in 5% to risk of infections with organisms such as M. 10% of RA patients, particularly those tuberculosis</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with long-standing severe disease.</a:t>
            </a:r>
            <a:endParaRPr>
              <a:solidFill>
                <a:srgbClr val="FFFFFF"/>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Treatment </a:t>
            </a:r>
            <a:endParaRPr/>
          </a:p>
        </p:txBody>
      </p:sp>
      <p:sp>
        <p:nvSpPr>
          <p:cNvPr id="579" name="Google Shape;579;p52"/>
          <p:cNvSpPr txBox="1"/>
          <p:nvPr/>
        </p:nvSpPr>
        <p:spPr>
          <a:xfrm>
            <a:off x="989950" y="1471900"/>
            <a:ext cx="7239600" cy="1877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1-Coriticosteroids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2-Immunosuppressants eg: Methotrexate,TNF antagonist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3-Long treatments with TNF antagonists carries amyloidosis, which develops in 5% to risk of infections with organisms such as M. 10% of RA patients, particularly those tuberculosis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with long-standing severe disease.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3"/>
          <p:cNvSpPr txBox="1"/>
          <p:nvPr>
            <p:ph type="title"/>
          </p:nvPr>
        </p:nvSpPr>
        <p:spPr>
          <a:xfrm>
            <a:off x="347175" y="260975"/>
            <a:ext cx="7329900" cy="598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434343"/>
                </a:solidFill>
              </a:rPr>
              <a:t>Osteoarthritis vs Rheumatoid Arthritis :</a:t>
            </a:r>
            <a:endParaRPr sz="2700">
              <a:solidFill>
                <a:srgbClr val="434343"/>
              </a:solidFill>
            </a:endParaRPr>
          </a:p>
        </p:txBody>
      </p:sp>
      <p:graphicFrame>
        <p:nvGraphicFramePr>
          <p:cNvPr id="585" name="Google Shape;585;p53"/>
          <p:cNvGraphicFramePr/>
          <p:nvPr/>
        </p:nvGraphicFramePr>
        <p:xfrm>
          <a:off x="210975" y="861272"/>
          <a:ext cx="3000000" cy="3000000"/>
        </p:xfrm>
        <a:graphic>
          <a:graphicData uri="http://schemas.openxmlformats.org/drawingml/2006/table">
            <a:tbl>
              <a:tblPr>
                <a:noFill/>
                <a:tableStyleId>{157793F1-1F40-4ED5-BD2D-5EB80214B85A}</a:tableStyleId>
              </a:tblPr>
              <a:tblGrid>
                <a:gridCol w="1289175"/>
                <a:gridCol w="2273375"/>
                <a:gridCol w="2242725"/>
              </a:tblGrid>
              <a:tr h="495975">
                <a:tc>
                  <a:txBody>
                    <a:bodyPr/>
                    <a:lstStyle/>
                    <a:p>
                      <a:pPr indent="0" lvl="0" marL="0" rtl="0" algn="ctr">
                        <a:spcBef>
                          <a:spcPts val="0"/>
                        </a:spcBef>
                        <a:spcAft>
                          <a:spcPts val="0"/>
                        </a:spcAft>
                        <a:buNone/>
                      </a:pPr>
                      <a:r>
                        <a:t/>
                      </a:r>
                      <a:endParaRPr b="1">
                        <a:solidFill>
                          <a:srgbClr val="434343"/>
                        </a:solidFill>
                        <a:latin typeface="Lato"/>
                        <a:ea typeface="Lato"/>
                        <a:cs typeface="Lato"/>
                        <a:sym typeface="Lato"/>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434343"/>
                          </a:solidFill>
                          <a:latin typeface="Lato"/>
                          <a:ea typeface="Lato"/>
                          <a:cs typeface="Lato"/>
                          <a:sym typeface="Lato"/>
                        </a:rPr>
                        <a:t>Osteoarthritis</a:t>
                      </a:r>
                      <a:endParaRPr b="1" sz="1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434343"/>
                          </a:solidFill>
                          <a:latin typeface="Lato"/>
                          <a:ea typeface="Lato"/>
                          <a:cs typeface="Lato"/>
                          <a:sym typeface="Lato"/>
                        </a:rPr>
                        <a:t>Rheumatoid Arthritis</a:t>
                      </a:r>
                      <a:endParaRPr/>
                    </a:p>
                  </a:txBody>
                  <a:tcPr marT="91425" marB="91425" marR="91425" marL="91425">
                    <a:lnL cap="flat" cmpd="sng" w="19050">
                      <a:solidFill>
                        <a:srgbClr val="999999"/>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46375">
                <a:tc>
                  <a:txBody>
                    <a:bodyPr/>
                    <a:lstStyle/>
                    <a:p>
                      <a:pPr indent="0" lvl="0" marL="0" rtl="0" algn="l">
                        <a:spcBef>
                          <a:spcPts val="0"/>
                        </a:spcBef>
                        <a:spcAft>
                          <a:spcPts val="0"/>
                        </a:spcAft>
                        <a:buNone/>
                      </a:pPr>
                      <a:r>
                        <a:rPr b="1" lang="en" sz="1200"/>
                        <a:t>Basic process</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Degenerative</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Immunologic, inflammatory</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95175">
                <a:tc>
                  <a:txBody>
                    <a:bodyPr/>
                    <a:lstStyle/>
                    <a:p>
                      <a:pPr indent="0" lvl="0" marL="0" rtl="0" algn="l">
                        <a:spcBef>
                          <a:spcPts val="0"/>
                        </a:spcBef>
                        <a:spcAft>
                          <a:spcPts val="0"/>
                        </a:spcAft>
                        <a:buNone/>
                      </a:pPr>
                      <a:r>
                        <a:rPr b="1" lang="en" sz="1200"/>
                        <a:t>Site of initial lesion</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articular cartilage</a:t>
                      </a:r>
                      <a:endParaRPr sz="1200"/>
                    </a:p>
                    <a:p>
                      <a:pPr indent="0" lvl="0" marL="0" rtl="0" algn="l">
                        <a:spcBef>
                          <a:spcPts val="0"/>
                        </a:spcBef>
                        <a:spcAft>
                          <a:spcPts val="0"/>
                        </a:spcAft>
                        <a:buNone/>
                      </a:pPr>
                      <a:r>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synovium</a:t>
                      </a:r>
                      <a:endParaRPr sz="1200"/>
                    </a:p>
                    <a:p>
                      <a:pPr indent="0" lvl="0" marL="0" rtl="0" algn="l">
                        <a:spcBef>
                          <a:spcPts val="0"/>
                        </a:spcBef>
                        <a:spcAft>
                          <a:spcPts val="0"/>
                        </a:spcAft>
                        <a:buNone/>
                      </a:pPr>
                      <a:r>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68075">
                <a:tc>
                  <a:txBody>
                    <a:bodyPr/>
                    <a:lstStyle/>
                    <a:p>
                      <a:pPr indent="0" lvl="0" marL="0" rtl="0" algn="l">
                        <a:spcBef>
                          <a:spcPts val="0"/>
                        </a:spcBef>
                        <a:spcAft>
                          <a:spcPts val="0"/>
                        </a:spcAft>
                        <a:buNone/>
                      </a:pPr>
                      <a:r>
                        <a:rPr b="1" lang="en" sz="1200"/>
                        <a:t>Age</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50 plus</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Any,but peaks at age 20-40</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68075">
                <a:tc>
                  <a:txBody>
                    <a:bodyPr/>
                    <a:lstStyle/>
                    <a:p>
                      <a:pPr indent="0" lvl="0" marL="0" rtl="0" algn="l">
                        <a:spcBef>
                          <a:spcPts val="0"/>
                        </a:spcBef>
                        <a:spcAft>
                          <a:spcPts val="0"/>
                        </a:spcAft>
                        <a:buNone/>
                      </a:pPr>
                      <a:r>
                        <a:rPr b="1" lang="en" sz="1200"/>
                        <a:t>Sex</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Males or Females</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Females &gt; Males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05575">
                <a:tc>
                  <a:txBody>
                    <a:bodyPr/>
                    <a:lstStyle/>
                    <a:p>
                      <a:pPr indent="0" lvl="0" marL="0" rtl="0" algn="l">
                        <a:spcBef>
                          <a:spcPts val="0"/>
                        </a:spcBef>
                        <a:spcAft>
                          <a:spcPts val="0"/>
                        </a:spcAft>
                        <a:buNone/>
                      </a:pPr>
                      <a:r>
                        <a:rPr b="1" lang="en" sz="1200"/>
                        <a:t>Joint involved</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191919"/>
                          </a:solidFill>
                        </a:rPr>
                        <a:t>Especially</a:t>
                      </a:r>
                      <a:r>
                        <a:rPr lang="en" sz="1200"/>
                        <a:t> knees, hips, spine;</a:t>
                      </a:r>
                      <a:endParaRPr sz="1200"/>
                    </a:p>
                    <a:p>
                      <a:pPr indent="0" lvl="0" marL="0" rtl="0" algn="l">
                        <a:spcBef>
                          <a:spcPts val="0"/>
                        </a:spcBef>
                        <a:spcAft>
                          <a:spcPts val="0"/>
                        </a:spcAft>
                        <a:buNone/>
                      </a:pPr>
                      <a:r>
                        <a:rPr lang="en" sz="1200">
                          <a:solidFill>
                            <a:srgbClr val="191919"/>
                          </a:solidFill>
                        </a:rPr>
                        <a:t>Asymmetric involvement</a:t>
                      </a:r>
                      <a:endParaRPr sz="1200">
                        <a:solidFill>
                          <a:srgbClr val="191919"/>
                        </a:solidFill>
                      </a:endParaRPr>
                    </a:p>
                    <a:p>
                      <a:pPr indent="0" lvl="0" marL="0" rtl="0" algn="l">
                        <a:spcBef>
                          <a:spcPts val="0"/>
                        </a:spcBef>
                        <a:spcAft>
                          <a:spcPts val="0"/>
                        </a:spcAft>
                        <a:buNone/>
                      </a:pPr>
                      <a:r>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hands, later large join</a:t>
                      </a:r>
                      <a:r>
                        <a:rPr lang="en" sz="1200">
                          <a:solidFill>
                            <a:srgbClr val="191919"/>
                          </a:solidFill>
                        </a:rPr>
                        <a:t>ts ; </a:t>
                      </a:r>
                      <a:r>
                        <a:rPr lang="en" sz="1200">
                          <a:solidFill>
                            <a:srgbClr val="191919"/>
                          </a:solidFill>
                        </a:rPr>
                        <a:t>Multiple symmetric involvement</a:t>
                      </a:r>
                      <a:endParaRPr sz="1200">
                        <a:solidFill>
                          <a:srgbClr val="191919"/>
                        </a:solidFill>
                      </a:endParaRPr>
                    </a:p>
                    <a:p>
                      <a:pPr indent="0" lvl="0" marL="0" rtl="0" algn="l">
                        <a:spcBef>
                          <a:spcPts val="0"/>
                        </a:spcBef>
                        <a:spcAft>
                          <a:spcPts val="0"/>
                        </a:spcAft>
                        <a:buNone/>
                      </a:pPr>
                      <a:r>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75450">
                <a:tc>
                  <a:txBody>
                    <a:bodyPr/>
                    <a:lstStyle/>
                    <a:p>
                      <a:pPr indent="0" lvl="0" marL="0" rtl="0" algn="l">
                        <a:spcBef>
                          <a:spcPts val="0"/>
                        </a:spcBef>
                        <a:spcAft>
                          <a:spcPts val="0"/>
                        </a:spcAft>
                        <a:buNone/>
                      </a:pPr>
                      <a:r>
                        <a:rPr b="1" lang="en" sz="1200"/>
                        <a:t>Fingers</a:t>
                      </a:r>
                      <a:endParaRPr b="1"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Heberden’s nodes </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t>Ulnar deviations and spindle</a:t>
                      </a:r>
                      <a:endParaRPr sz="1200"/>
                    </a:p>
                    <a:p>
                      <a:pPr indent="0" lvl="0" marL="0" rtl="0" algn="l">
                        <a:spcBef>
                          <a:spcPts val="0"/>
                        </a:spcBef>
                        <a:spcAft>
                          <a:spcPts val="0"/>
                        </a:spcAft>
                        <a:buNone/>
                      </a:pPr>
                      <a:r>
                        <a:rPr lang="en" sz="1200"/>
                        <a:t>swelling</a:t>
                      </a:r>
                      <a:endParaRPr sz="12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86" name="Google Shape;586;p53"/>
          <p:cNvPicPr preferRelativeResize="0"/>
          <p:nvPr/>
        </p:nvPicPr>
        <p:blipFill>
          <a:blip r:embed="rId3">
            <a:alphaModFix/>
          </a:blip>
          <a:stretch>
            <a:fillRect/>
          </a:stretch>
        </p:blipFill>
        <p:spPr>
          <a:xfrm>
            <a:off x="6228075" y="1251075"/>
            <a:ext cx="2950625" cy="1774025"/>
          </a:xfrm>
          <a:prstGeom prst="rect">
            <a:avLst/>
          </a:prstGeom>
          <a:noFill/>
          <a:ln>
            <a:noFill/>
          </a:ln>
        </p:spPr>
      </p:pic>
      <p:sp>
        <p:nvSpPr>
          <p:cNvPr id="587" name="Google Shape;587;p53"/>
          <p:cNvSpPr txBox="1"/>
          <p:nvPr/>
        </p:nvSpPr>
        <p:spPr>
          <a:xfrm>
            <a:off x="6058625" y="3290125"/>
            <a:ext cx="1152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6AA84F"/>
                </a:solidFill>
                <a:latin typeface="Lato"/>
                <a:ea typeface="Lato"/>
                <a:cs typeface="Lato"/>
                <a:sym typeface="Lato"/>
              </a:rPr>
              <a:t>-Less inflammation </a:t>
            </a:r>
            <a:endParaRPr sz="900">
              <a:solidFill>
                <a:srgbClr val="6AA84F"/>
              </a:solidFill>
              <a:latin typeface="Lato"/>
              <a:ea typeface="Lato"/>
              <a:cs typeface="Lato"/>
              <a:sym typeface="Lato"/>
            </a:endParaRPr>
          </a:p>
          <a:p>
            <a:pPr indent="0" lvl="0" marL="0" rtl="0" algn="l">
              <a:spcBef>
                <a:spcPts val="0"/>
              </a:spcBef>
              <a:spcAft>
                <a:spcPts val="0"/>
              </a:spcAft>
              <a:buNone/>
            </a:pPr>
            <a:r>
              <a:rPr lang="en" sz="900">
                <a:solidFill>
                  <a:srgbClr val="6AA84F"/>
                </a:solidFill>
                <a:latin typeface="Lato"/>
                <a:ea typeface="Lato"/>
                <a:cs typeface="Lato"/>
                <a:sym typeface="Lato"/>
              </a:rPr>
              <a:t>-No fusion </a:t>
            </a:r>
            <a:endParaRPr sz="900">
              <a:solidFill>
                <a:srgbClr val="6AA84F"/>
              </a:solidFill>
              <a:latin typeface="Lato"/>
              <a:ea typeface="Lato"/>
              <a:cs typeface="Lato"/>
              <a:sym typeface="Lato"/>
            </a:endParaRPr>
          </a:p>
        </p:txBody>
      </p:sp>
      <p:sp>
        <p:nvSpPr>
          <p:cNvPr id="588" name="Google Shape;588;p53"/>
          <p:cNvSpPr txBox="1"/>
          <p:nvPr/>
        </p:nvSpPr>
        <p:spPr>
          <a:xfrm>
            <a:off x="7524450" y="3290125"/>
            <a:ext cx="126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6AA84F"/>
                </a:solidFill>
                <a:latin typeface="Lato"/>
                <a:ea typeface="Lato"/>
                <a:cs typeface="Lato"/>
                <a:sym typeface="Lato"/>
              </a:rPr>
              <a:t>-more inflammation </a:t>
            </a:r>
            <a:endParaRPr sz="900">
              <a:solidFill>
                <a:srgbClr val="6AA84F"/>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4"/>
          <p:cNvSpPr txBox="1"/>
          <p:nvPr>
            <p:ph idx="4294967295" type="title"/>
          </p:nvPr>
        </p:nvSpPr>
        <p:spPr>
          <a:xfrm>
            <a:off x="1213500" y="97900"/>
            <a:ext cx="7205100" cy="598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434343"/>
                </a:solidFill>
              </a:rPr>
              <a:t>Osteoarthritis vs Rheumatoid Arthritis </a:t>
            </a:r>
            <a:r>
              <a:rPr lang="en" sz="2700">
                <a:solidFill>
                  <a:srgbClr val="434343"/>
                </a:solidFill>
              </a:rPr>
              <a:t>cont.</a:t>
            </a:r>
            <a:endParaRPr sz="2700">
              <a:solidFill>
                <a:srgbClr val="434343"/>
              </a:solidFill>
            </a:endParaRPr>
          </a:p>
        </p:txBody>
      </p:sp>
      <p:graphicFrame>
        <p:nvGraphicFramePr>
          <p:cNvPr id="594" name="Google Shape;594;p54"/>
          <p:cNvGraphicFramePr/>
          <p:nvPr/>
        </p:nvGraphicFramePr>
        <p:xfrm>
          <a:off x="510150" y="696095"/>
          <a:ext cx="3000000" cy="3000000"/>
        </p:xfrm>
        <a:graphic>
          <a:graphicData uri="http://schemas.openxmlformats.org/drawingml/2006/table">
            <a:tbl>
              <a:tblPr>
                <a:noFill/>
                <a:tableStyleId>{157793F1-1F40-4ED5-BD2D-5EB80214B85A}</a:tableStyleId>
              </a:tblPr>
              <a:tblGrid>
                <a:gridCol w="1372900"/>
                <a:gridCol w="2861050"/>
                <a:gridCol w="3674500"/>
              </a:tblGrid>
              <a:tr h="427925">
                <a:tc>
                  <a:txBody>
                    <a:bodyPr/>
                    <a:lstStyle/>
                    <a:p>
                      <a:pPr indent="0" lvl="0" marL="0" rtl="0" algn="ctr">
                        <a:spcBef>
                          <a:spcPts val="0"/>
                        </a:spcBef>
                        <a:spcAft>
                          <a:spcPts val="0"/>
                        </a:spcAft>
                        <a:buNone/>
                      </a:pPr>
                      <a:r>
                        <a:t/>
                      </a:r>
                      <a:endParaRPr b="1" sz="1600">
                        <a:solidFill>
                          <a:srgbClr val="434343"/>
                        </a:solidFill>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434343"/>
                          </a:solidFill>
                          <a:latin typeface="Lato"/>
                          <a:ea typeface="Lato"/>
                          <a:cs typeface="Lato"/>
                          <a:sym typeface="Lato"/>
                        </a:rPr>
                        <a:t>Osteoarthritis</a:t>
                      </a:r>
                      <a:endParaRPr sz="16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434343"/>
                          </a:solidFill>
                          <a:latin typeface="Lato"/>
                          <a:ea typeface="Lato"/>
                          <a:cs typeface="Lato"/>
                          <a:sym typeface="Lato"/>
                        </a:rPr>
                        <a:t>Rheumatoid Arthritis</a:t>
                      </a:r>
                      <a:endParaRPr sz="16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7350">
                <a:tc>
                  <a:txBody>
                    <a:bodyPr/>
                    <a:lstStyle/>
                    <a:p>
                      <a:pPr indent="0" lvl="0" marL="0" rtl="0" algn="l">
                        <a:spcBef>
                          <a:spcPts val="0"/>
                        </a:spcBef>
                        <a:spcAft>
                          <a:spcPts val="0"/>
                        </a:spcAft>
                        <a:buNone/>
                      </a:pPr>
                      <a:r>
                        <a:rPr b="1" lang="en"/>
                        <a:t>N</a:t>
                      </a:r>
                      <a:r>
                        <a:rPr b="1" lang="en"/>
                        <a:t>odules</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No</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Rheumatoid nodules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611325">
                <a:tc>
                  <a:txBody>
                    <a:bodyPr/>
                    <a:lstStyle/>
                    <a:p>
                      <a:pPr indent="0" lvl="0" marL="0" rtl="0" algn="l">
                        <a:spcBef>
                          <a:spcPts val="0"/>
                        </a:spcBef>
                        <a:spcAft>
                          <a:spcPts val="0"/>
                        </a:spcAft>
                        <a:buNone/>
                      </a:pPr>
                      <a:r>
                        <a:rPr b="1" lang="en"/>
                        <a:t>systemic features</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None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Uveitis, pericarditis, etc.</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25275">
                <a:tc>
                  <a:txBody>
                    <a:bodyPr/>
                    <a:lstStyle/>
                    <a:p>
                      <a:pPr indent="0" lvl="0" marL="0" rtl="0" algn="l">
                        <a:spcBef>
                          <a:spcPts val="0"/>
                        </a:spcBef>
                        <a:spcAft>
                          <a:spcPts val="0"/>
                        </a:spcAft>
                        <a:buNone/>
                      </a:pPr>
                      <a:r>
                        <a:rPr b="1" lang="en"/>
                        <a:t>constitutional symptoms</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Fever, malaise in some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93425">
                <a:tc>
                  <a:txBody>
                    <a:bodyPr/>
                    <a:lstStyle/>
                    <a:p>
                      <a:pPr indent="0" lvl="0" marL="0" rtl="0" algn="l">
                        <a:spcBef>
                          <a:spcPts val="0"/>
                        </a:spcBef>
                        <a:spcAft>
                          <a:spcPts val="0"/>
                        </a:spcAft>
                        <a:buNone/>
                      </a:pPr>
                      <a:r>
                        <a:rPr b="1" lang="en"/>
                        <a:t>laboratory findings</a:t>
                      </a:r>
                      <a:endParaRPr b="1"/>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None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Rheumatoid factor; high erythrocyte</a:t>
                      </a:r>
                      <a:endParaRPr sz="1300"/>
                    </a:p>
                    <a:p>
                      <a:pPr indent="0" lvl="0" marL="0" rtl="0" algn="l">
                        <a:spcBef>
                          <a:spcPts val="0"/>
                        </a:spcBef>
                        <a:spcAft>
                          <a:spcPts val="0"/>
                        </a:spcAft>
                        <a:buNone/>
                      </a:pPr>
                      <a:r>
                        <a:rPr lang="en" sz="1300"/>
                        <a:t>sedimentation rate; anemia, leukocytosis; hyperglobulinemia</a:t>
                      </a:r>
                      <a:endParaRPr sz="1300"/>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192100">
                <a:tc>
                  <a:txBody>
                    <a:bodyPr/>
                    <a:lstStyle/>
                    <a:p>
                      <a:pPr indent="0" lvl="0" marL="0" rtl="0" algn="l">
                        <a:spcBef>
                          <a:spcPts val="0"/>
                        </a:spcBef>
                        <a:spcAft>
                          <a:spcPts val="0"/>
                        </a:spcAft>
                        <a:buNone/>
                      </a:pPr>
                      <a:r>
                        <a:rPr b="1" lang="en" sz="1300"/>
                        <a:t> joint fluid</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Clear, normally viscous; no</a:t>
                      </a:r>
                      <a:endParaRPr sz="1300"/>
                    </a:p>
                    <a:p>
                      <a:pPr indent="0" lvl="0" marL="0" rtl="0" algn="l">
                        <a:spcBef>
                          <a:spcPts val="0"/>
                        </a:spcBef>
                        <a:spcAft>
                          <a:spcPts val="0"/>
                        </a:spcAft>
                        <a:buNone/>
                      </a:pPr>
                      <a:r>
                        <a:rPr lang="en" sz="1300"/>
                        <a:t>inflammatory cells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Clear; low viscosity, high protein; neutrophils,</a:t>
                      </a:r>
                      <a:endParaRPr sz="1300"/>
                    </a:p>
                    <a:p>
                      <a:pPr indent="0" lvl="0" marL="0" rtl="0" algn="l">
                        <a:spcBef>
                          <a:spcPts val="0"/>
                        </a:spcBef>
                        <a:spcAft>
                          <a:spcPts val="0"/>
                        </a:spcAft>
                        <a:buNone/>
                      </a:pPr>
                      <a:r>
                        <a:rPr lang="en" sz="1300"/>
                        <a:t>some lymphocytes; immunoglobulins,</a:t>
                      </a:r>
                      <a:endParaRPr sz="1300"/>
                    </a:p>
                    <a:p>
                      <a:pPr indent="0" lvl="0" marL="0" rtl="0" algn="l">
                        <a:spcBef>
                          <a:spcPts val="0"/>
                        </a:spcBef>
                        <a:spcAft>
                          <a:spcPts val="0"/>
                        </a:spcAft>
                        <a:buNone/>
                      </a:pPr>
                      <a:r>
                        <a:rPr lang="en" sz="1300"/>
                        <a:t>complements, rheumatoid factor</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5"/>
          <p:cNvSpPr txBox="1"/>
          <p:nvPr/>
        </p:nvSpPr>
        <p:spPr>
          <a:xfrm>
            <a:off x="2533625" y="203375"/>
            <a:ext cx="4448700" cy="62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Fjalla One"/>
                <a:ea typeface="Fjalla One"/>
                <a:cs typeface="Fjalla One"/>
                <a:sym typeface="Fjalla One"/>
              </a:rPr>
              <a:t>Crystal-induced arthritis</a:t>
            </a:r>
            <a:endParaRPr b="1" sz="1900">
              <a:latin typeface="Fjalla One"/>
              <a:ea typeface="Fjalla One"/>
              <a:cs typeface="Fjalla One"/>
              <a:sym typeface="Fjalla One"/>
            </a:endParaRPr>
          </a:p>
          <a:p>
            <a:pPr indent="0" lvl="0" marL="0" rtl="0" algn="ctr">
              <a:spcBef>
                <a:spcPts val="0"/>
              </a:spcBef>
              <a:spcAft>
                <a:spcPts val="0"/>
              </a:spcAft>
              <a:buNone/>
            </a:pPr>
            <a:r>
              <a:rPr lang="en" sz="1000">
                <a:latin typeface="Lato"/>
                <a:ea typeface="Lato"/>
                <a:cs typeface="Lato"/>
                <a:sym typeface="Lato"/>
              </a:rPr>
              <a:t>Gout and pseudogout</a:t>
            </a:r>
            <a:endParaRPr sz="1000">
              <a:latin typeface="Lato"/>
              <a:ea typeface="Lato"/>
              <a:cs typeface="Lato"/>
              <a:sym typeface="Lato"/>
            </a:endParaRPr>
          </a:p>
        </p:txBody>
      </p:sp>
      <p:sp>
        <p:nvSpPr>
          <p:cNvPr id="600" name="Google Shape;600;p55"/>
          <p:cNvSpPr txBox="1"/>
          <p:nvPr/>
        </p:nvSpPr>
        <p:spPr>
          <a:xfrm>
            <a:off x="550775" y="834575"/>
            <a:ext cx="2101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1) </a:t>
            </a:r>
            <a:r>
              <a:rPr b="1" lang="en" sz="1600">
                <a:latin typeface="Lato"/>
                <a:ea typeface="Lato"/>
                <a:cs typeface="Lato"/>
                <a:sym typeface="Lato"/>
              </a:rPr>
              <a:t>Gout (Podagra)</a:t>
            </a:r>
            <a:endParaRPr b="1" sz="1600">
              <a:latin typeface="Lato"/>
              <a:ea typeface="Lato"/>
              <a:cs typeface="Lato"/>
              <a:sym typeface="Lato"/>
            </a:endParaRPr>
          </a:p>
        </p:txBody>
      </p:sp>
      <p:sp>
        <p:nvSpPr>
          <p:cNvPr id="601" name="Google Shape;601;p55"/>
          <p:cNvSpPr txBox="1"/>
          <p:nvPr/>
        </p:nvSpPr>
        <p:spPr>
          <a:xfrm>
            <a:off x="550775" y="1139625"/>
            <a:ext cx="505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Gout is marked by transient attacks of acute arthritis initiated by urate crystals deposited within and around joints</a:t>
            </a:r>
            <a:endParaRPr sz="1100">
              <a:latin typeface="Lato"/>
              <a:ea typeface="Lato"/>
              <a:cs typeface="Lato"/>
              <a:sym typeface="Lato"/>
            </a:endParaRPr>
          </a:p>
        </p:txBody>
      </p:sp>
      <p:sp>
        <p:nvSpPr>
          <p:cNvPr id="602" name="Google Shape;602;p55"/>
          <p:cNvSpPr/>
          <p:nvPr/>
        </p:nvSpPr>
        <p:spPr>
          <a:xfrm>
            <a:off x="432257" y="1868638"/>
            <a:ext cx="202149" cy="1581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chemeClr val="dk1"/>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5"/>
          <p:cNvSpPr txBox="1"/>
          <p:nvPr/>
        </p:nvSpPr>
        <p:spPr>
          <a:xfrm>
            <a:off x="655175" y="1754375"/>
            <a:ext cx="3366000" cy="55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Lato"/>
                <a:ea typeface="Lato"/>
                <a:cs typeface="Lato"/>
                <a:sym typeface="Lato"/>
              </a:rPr>
              <a:t>caused by excessive amounts of </a:t>
            </a:r>
            <a:r>
              <a:rPr b="1" lang="en" sz="1300">
                <a:latin typeface="Lato"/>
                <a:ea typeface="Lato"/>
                <a:cs typeface="Lato"/>
                <a:sym typeface="Lato"/>
              </a:rPr>
              <a:t>uric acid.</a:t>
            </a:r>
            <a:r>
              <a:rPr b="1" lang="en" sz="1300">
                <a:solidFill>
                  <a:srgbClr val="3D85C6"/>
                </a:solidFill>
                <a:latin typeface="Lato"/>
                <a:ea typeface="Lato"/>
                <a:cs typeface="Lato"/>
                <a:sym typeface="Lato"/>
              </a:rPr>
              <a:t> </a:t>
            </a:r>
            <a:r>
              <a:rPr b="1" lang="en" sz="1100">
                <a:solidFill>
                  <a:srgbClr val="3D85C6"/>
                </a:solidFill>
                <a:latin typeface="Lato"/>
                <a:ea typeface="Lato"/>
                <a:cs typeface="Lato"/>
                <a:sym typeface="Lato"/>
              </a:rPr>
              <a:t>-</a:t>
            </a:r>
            <a:r>
              <a:rPr lang="en" sz="1100">
                <a:solidFill>
                  <a:srgbClr val="3D85C6"/>
                </a:solidFill>
                <a:latin typeface="Lato"/>
                <a:ea typeface="Lato"/>
                <a:cs typeface="Lato"/>
                <a:sym typeface="Lato"/>
              </a:rPr>
              <a:t>Overproduction  -Under excretion</a:t>
            </a:r>
            <a:endParaRPr sz="1100">
              <a:solidFill>
                <a:srgbClr val="3D85C6"/>
              </a:solidFill>
              <a:latin typeface="Lato"/>
              <a:ea typeface="Lato"/>
              <a:cs typeface="Lato"/>
              <a:sym typeface="Lato"/>
            </a:endParaRPr>
          </a:p>
        </p:txBody>
      </p:sp>
      <p:sp>
        <p:nvSpPr>
          <p:cNvPr id="604" name="Google Shape;604;p55"/>
          <p:cNvSpPr/>
          <p:nvPr/>
        </p:nvSpPr>
        <p:spPr>
          <a:xfrm>
            <a:off x="432251" y="2377749"/>
            <a:ext cx="202149" cy="1581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chemeClr val="lt2"/>
          </a:solidFill>
          <a:ln cap="flat" cmpd="sng" w="9525">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5"/>
          <p:cNvSpPr txBox="1"/>
          <p:nvPr/>
        </p:nvSpPr>
        <p:spPr>
          <a:xfrm>
            <a:off x="634400" y="2232613"/>
            <a:ext cx="4041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Lato"/>
                <a:ea typeface="Lato"/>
                <a:cs typeface="Lato"/>
                <a:sym typeface="Lato"/>
              </a:rPr>
              <a:t>affects about 1% of the population, and shows a</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predilection for males.</a:t>
            </a:r>
            <a:endParaRPr>
              <a:latin typeface="Lato"/>
              <a:ea typeface="Lato"/>
              <a:cs typeface="Lato"/>
              <a:sym typeface="Lato"/>
            </a:endParaRPr>
          </a:p>
        </p:txBody>
      </p:sp>
      <p:sp>
        <p:nvSpPr>
          <p:cNvPr id="606" name="Google Shape;606;p55"/>
          <p:cNvSpPr/>
          <p:nvPr/>
        </p:nvSpPr>
        <p:spPr>
          <a:xfrm>
            <a:off x="432251" y="2930774"/>
            <a:ext cx="202149" cy="1581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5"/>
          <p:cNvSpPr txBox="1"/>
          <p:nvPr/>
        </p:nvSpPr>
        <p:spPr>
          <a:xfrm>
            <a:off x="634400" y="2819725"/>
            <a:ext cx="4923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Lato"/>
                <a:ea typeface="Lato"/>
                <a:cs typeface="Lato"/>
                <a:sym typeface="Lato"/>
              </a:rPr>
              <a:t>Hyperuricemia</a:t>
            </a:r>
            <a:r>
              <a:rPr lang="en" sz="1300">
                <a:latin typeface="Lato"/>
                <a:ea typeface="Lato"/>
                <a:cs typeface="Lato"/>
                <a:sym typeface="Lato"/>
              </a:rPr>
              <a:t> (plasma urate level above 6.8 mg/dL) is</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necessary, but not sufficient, for the development of gout.</a:t>
            </a:r>
            <a:endParaRPr sz="1300">
              <a:latin typeface="Lato"/>
              <a:ea typeface="Lato"/>
              <a:cs typeface="Lato"/>
              <a:sym typeface="Lato"/>
            </a:endParaRPr>
          </a:p>
        </p:txBody>
      </p:sp>
      <p:sp>
        <p:nvSpPr>
          <p:cNvPr id="608" name="Google Shape;608;p55"/>
          <p:cNvSpPr/>
          <p:nvPr/>
        </p:nvSpPr>
        <p:spPr>
          <a:xfrm>
            <a:off x="432251" y="3508049"/>
            <a:ext cx="202149" cy="1581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C2C2C2"/>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5"/>
          <p:cNvSpPr txBox="1"/>
          <p:nvPr/>
        </p:nvSpPr>
        <p:spPr>
          <a:xfrm>
            <a:off x="634400" y="3387425"/>
            <a:ext cx="5499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C0000"/>
                </a:solidFill>
                <a:latin typeface="Lato"/>
                <a:ea typeface="Lato"/>
                <a:cs typeface="Lato"/>
                <a:sym typeface="Lato"/>
              </a:rPr>
              <a:t>Monosodium urate crystals</a:t>
            </a:r>
            <a:r>
              <a:rPr lang="en" sz="1300">
                <a:latin typeface="Lato"/>
                <a:ea typeface="Lato"/>
                <a:cs typeface="Lato"/>
                <a:sym typeface="Lato"/>
              </a:rPr>
              <a:t> precipitate from supersaturated</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body fluids and induce an acute inflammatory reaction.</a:t>
            </a:r>
            <a:endParaRPr sz="1300">
              <a:latin typeface="Lato"/>
              <a:ea typeface="Lato"/>
              <a:cs typeface="Lato"/>
              <a:sym typeface="Lato"/>
            </a:endParaRPr>
          </a:p>
        </p:txBody>
      </p:sp>
      <p:sp>
        <p:nvSpPr>
          <p:cNvPr id="610" name="Google Shape;610;p55"/>
          <p:cNvSpPr/>
          <p:nvPr/>
        </p:nvSpPr>
        <p:spPr>
          <a:xfrm>
            <a:off x="432251" y="4131137"/>
            <a:ext cx="202149" cy="1581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5"/>
          <p:cNvSpPr txBox="1"/>
          <p:nvPr/>
        </p:nvSpPr>
        <p:spPr>
          <a:xfrm>
            <a:off x="634400" y="3989300"/>
            <a:ext cx="57801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Lato"/>
                <a:ea typeface="Lato"/>
                <a:cs typeface="Lato"/>
                <a:sym typeface="Lato"/>
              </a:rPr>
              <a:t>Is marked by recurrent episodes of acute arthritis, sometimes accompanied</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by the formation of large crystalline aggregates</a:t>
            </a:r>
            <a:r>
              <a:rPr lang="en" sz="1300">
                <a:solidFill>
                  <a:srgbClr val="CC0000"/>
                </a:solidFill>
                <a:latin typeface="Lato"/>
                <a:ea typeface="Lato"/>
                <a:cs typeface="Lato"/>
                <a:sym typeface="Lato"/>
              </a:rPr>
              <a:t> (tophi)</a:t>
            </a:r>
            <a:r>
              <a:rPr lang="en" sz="1300">
                <a:latin typeface="Lato"/>
                <a:ea typeface="Lato"/>
                <a:cs typeface="Lato"/>
                <a:sym typeface="Lato"/>
              </a:rPr>
              <a:t>, and</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Eventual permanent joint deformity.</a:t>
            </a:r>
            <a:endParaRPr>
              <a:latin typeface="Lato"/>
              <a:ea typeface="Lato"/>
              <a:cs typeface="Lato"/>
              <a:sym typeface="Lato"/>
            </a:endParaRPr>
          </a:p>
        </p:txBody>
      </p:sp>
      <p:pic>
        <p:nvPicPr>
          <p:cNvPr id="612" name="Google Shape;612;p55"/>
          <p:cNvPicPr preferRelativeResize="0"/>
          <p:nvPr/>
        </p:nvPicPr>
        <p:blipFill>
          <a:blip r:embed="rId3">
            <a:alphaModFix/>
          </a:blip>
          <a:stretch>
            <a:fillRect/>
          </a:stretch>
        </p:blipFill>
        <p:spPr>
          <a:xfrm>
            <a:off x="6287275" y="1088650"/>
            <a:ext cx="2424700" cy="3391472"/>
          </a:xfrm>
          <a:prstGeom prst="rect">
            <a:avLst/>
          </a:prstGeom>
          <a:noFill/>
          <a:ln>
            <a:noFill/>
          </a:ln>
        </p:spPr>
      </p:pic>
      <p:sp>
        <p:nvSpPr>
          <p:cNvPr id="613" name="Google Shape;613;p55"/>
          <p:cNvSpPr txBox="1"/>
          <p:nvPr/>
        </p:nvSpPr>
        <p:spPr>
          <a:xfrm>
            <a:off x="6939950" y="644525"/>
            <a:ext cx="1296300" cy="384900"/>
          </a:xfrm>
          <a:prstGeom prst="rect">
            <a:avLst/>
          </a:prstGeom>
          <a:noFill/>
          <a:ln cap="flat" cmpd="sng" w="9525">
            <a:solidFill>
              <a:srgbClr val="9E9E9E"/>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800">
                <a:solidFill>
                  <a:srgbClr val="666666"/>
                </a:solidFill>
                <a:latin typeface="Lato"/>
                <a:ea typeface="Lato"/>
                <a:cs typeface="Lato"/>
                <a:sym typeface="Lato"/>
              </a:rPr>
              <a:t>Negatively birefringent</a:t>
            </a:r>
            <a:endParaRPr sz="800">
              <a:solidFill>
                <a:srgbClr val="666666"/>
              </a:solidFill>
              <a:latin typeface="Lato"/>
              <a:ea typeface="Lato"/>
              <a:cs typeface="Lato"/>
              <a:sym typeface="Lato"/>
            </a:endParaRPr>
          </a:p>
          <a:p>
            <a:pPr indent="0" lvl="0" marL="0" rtl="0" algn="l">
              <a:lnSpc>
                <a:spcPct val="90000"/>
              </a:lnSpc>
              <a:spcBef>
                <a:spcPts val="0"/>
              </a:spcBef>
              <a:spcAft>
                <a:spcPts val="0"/>
              </a:spcAft>
              <a:buNone/>
            </a:pPr>
            <a:r>
              <a:rPr lang="en" sz="800">
                <a:solidFill>
                  <a:srgbClr val="666666"/>
                </a:solidFill>
                <a:latin typeface="Lato"/>
                <a:ea typeface="Lato"/>
                <a:cs typeface="Lato"/>
                <a:sym typeface="Lato"/>
              </a:rPr>
              <a:t>needle shape crystals</a:t>
            </a:r>
            <a:endParaRPr sz="700">
              <a:solidFill>
                <a:srgbClr val="666666"/>
              </a:solidFill>
              <a:latin typeface="Lato"/>
              <a:ea typeface="Lato"/>
              <a:cs typeface="Lato"/>
              <a:sym typeface="Lato"/>
            </a:endParaRPr>
          </a:p>
        </p:txBody>
      </p:sp>
      <p:sp>
        <p:nvSpPr>
          <p:cNvPr id="614" name="Google Shape;614;p55"/>
          <p:cNvSpPr txBox="1"/>
          <p:nvPr/>
        </p:nvSpPr>
        <p:spPr>
          <a:xfrm>
            <a:off x="7051425" y="4480125"/>
            <a:ext cx="918600" cy="3963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en" sz="700">
                <a:solidFill>
                  <a:srgbClr val="6AA84F"/>
                </a:solidFill>
                <a:latin typeface="Lato"/>
                <a:ea typeface="Lato"/>
                <a:cs typeface="Lato"/>
                <a:sym typeface="Lato"/>
              </a:rPr>
              <a:t>(يكون بكل المفاصل لكن اكثر شي الابهام )</a:t>
            </a:r>
            <a:endParaRPr sz="700">
              <a:solidFill>
                <a:srgbClr val="6AA84F"/>
              </a:solidFill>
              <a:latin typeface="Lato"/>
              <a:ea typeface="Lato"/>
              <a:cs typeface="Lato"/>
              <a:sym typeface="Lato"/>
            </a:endParaRPr>
          </a:p>
        </p:txBody>
      </p:sp>
      <p:sp>
        <p:nvSpPr>
          <p:cNvPr id="615" name="Google Shape;615;p55"/>
          <p:cNvSpPr txBox="1"/>
          <p:nvPr/>
        </p:nvSpPr>
        <p:spPr>
          <a:xfrm>
            <a:off x="3270823" y="2259726"/>
            <a:ext cx="53013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616" name="Google Shape;616;p55"/>
          <p:cNvSpPr txBox="1"/>
          <p:nvPr/>
        </p:nvSpPr>
        <p:spPr>
          <a:xfrm>
            <a:off x="6646016" y="109077"/>
            <a:ext cx="1296300" cy="5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rgbClr val="6AA84F"/>
                </a:solidFill>
                <a:latin typeface="Lato"/>
                <a:ea typeface="Lato"/>
                <a:cs typeface="Lato"/>
                <a:sym typeface="Lato"/>
              </a:rPr>
              <a:t>(Negatively means that</a:t>
            </a:r>
            <a:endParaRPr sz="700">
              <a:solidFill>
                <a:srgbClr val="6AA84F"/>
              </a:solidFill>
              <a:latin typeface="Lato"/>
              <a:ea typeface="Lato"/>
              <a:cs typeface="Lato"/>
              <a:sym typeface="Lato"/>
            </a:endParaRPr>
          </a:p>
          <a:p>
            <a:pPr indent="0" lvl="0" marL="0" rtl="0" algn="ctr">
              <a:spcBef>
                <a:spcPts val="0"/>
              </a:spcBef>
              <a:spcAft>
                <a:spcPts val="0"/>
              </a:spcAft>
              <a:buNone/>
            </a:pPr>
            <a:r>
              <a:rPr lang="en" sz="700">
                <a:solidFill>
                  <a:srgbClr val="6AA84F"/>
                </a:solidFill>
                <a:latin typeface="Lato"/>
                <a:ea typeface="Lato"/>
                <a:cs typeface="Lato"/>
                <a:sym typeface="Lato"/>
              </a:rPr>
              <a:t> their color is yellow under polarised light)</a:t>
            </a:r>
            <a:endParaRPr sz="700">
              <a:solidFill>
                <a:srgbClr val="6AA84F"/>
              </a:solidFill>
              <a:latin typeface="Lato"/>
              <a:ea typeface="Lato"/>
              <a:cs typeface="Lato"/>
              <a:sym typeface="Lato"/>
            </a:endParaRPr>
          </a:p>
        </p:txBody>
      </p:sp>
      <p:cxnSp>
        <p:nvCxnSpPr>
          <p:cNvPr id="617" name="Google Shape;617;p55"/>
          <p:cNvCxnSpPr/>
          <p:nvPr/>
        </p:nvCxnSpPr>
        <p:spPr>
          <a:xfrm flipH="1">
            <a:off x="7181905" y="505691"/>
            <a:ext cx="13800" cy="195600"/>
          </a:xfrm>
          <a:prstGeom prst="straightConnector1">
            <a:avLst/>
          </a:prstGeom>
          <a:noFill/>
          <a:ln cap="flat" cmpd="sng" w="9525">
            <a:solidFill>
              <a:srgbClr val="6AA84F"/>
            </a:solidFill>
            <a:prstDash val="solid"/>
            <a:round/>
            <a:headEnd len="med" w="med"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nvSpPr>
        <p:spPr>
          <a:xfrm>
            <a:off x="1350848" y="509967"/>
            <a:ext cx="6797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434343"/>
                </a:solidFill>
                <a:latin typeface="Fjalla One"/>
                <a:ea typeface="Fjalla One"/>
                <a:cs typeface="Fjalla One"/>
                <a:sym typeface="Fjalla One"/>
              </a:rPr>
              <a:t>Function of normal cartilage</a:t>
            </a:r>
            <a:endParaRPr b="1" sz="2700">
              <a:solidFill>
                <a:srgbClr val="434343"/>
              </a:solidFill>
              <a:latin typeface="Fjalla One"/>
              <a:ea typeface="Fjalla One"/>
              <a:cs typeface="Fjalla One"/>
              <a:sym typeface="Fjalla One"/>
            </a:endParaRPr>
          </a:p>
        </p:txBody>
      </p:sp>
      <p:grpSp>
        <p:nvGrpSpPr>
          <p:cNvPr id="235" name="Google Shape;235;p29"/>
          <p:cNvGrpSpPr/>
          <p:nvPr/>
        </p:nvGrpSpPr>
        <p:grpSpPr>
          <a:xfrm>
            <a:off x="934052" y="1440636"/>
            <a:ext cx="3545646" cy="694849"/>
            <a:chOff x="4411970" y="2468674"/>
            <a:chExt cx="747317" cy="167425"/>
          </a:xfrm>
        </p:grpSpPr>
        <p:sp>
          <p:nvSpPr>
            <p:cNvPr id="236" name="Google Shape;236;p29"/>
            <p:cNvSpPr/>
            <p:nvPr/>
          </p:nvSpPr>
          <p:spPr>
            <a:xfrm>
              <a:off x="4411970" y="2468674"/>
              <a:ext cx="216235" cy="167425"/>
            </a:xfrm>
            <a:custGeom>
              <a:rect b="b" l="l" r="r" t="t"/>
              <a:pathLst>
                <a:path extrusionOk="0" h="3708" w="4789">
                  <a:moveTo>
                    <a:pt x="1" y="0"/>
                  </a:moveTo>
                  <a:lnTo>
                    <a:pt x="1" y="3707"/>
                  </a:lnTo>
                  <a:lnTo>
                    <a:pt x="3381" y="3707"/>
                  </a:lnTo>
                  <a:lnTo>
                    <a:pt x="4789" y="1853"/>
                  </a:lnTo>
                  <a:lnTo>
                    <a:pt x="3381" y="0"/>
                  </a:lnTo>
                  <a:close/>
                </a:path>
              </a:pathLst>
            </a:custGeom>
            <a:solidFill>
              <a:srgbClr val="EFEFEF"/>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Comfortaa"/>
                  <a:ea typeface="Comfortaa"/>
                  <a:cs typeface="Comfortaa"/>
                  <a:sym typeface="Comfortaa"/>
                </a:rPr>
                <a:t>1</a:t>
              </a:r>
              <a:endParaRPr sz="2200">
                <a:latin typeface="Comfortaa"/>
                <a:ea typeface="Comfortaa"/>
                <a:cs typeface="Comfortaa"/>
                <a:sym typeface="Comfortaa"/>
              </a:endParaRPr>
            </a:p>
          </p:txBody>
        </p:sp>
        <p:sp>
          <p:nvSpPr>
            <p:cNvPr id="237" name="Google Shape;237;p29"/>
            <p:cNvSpPr/>
            <p:nvPr/>
          </p:nvSpPr>
          <p:spPr>
            <a:xfrm>
              <a:off x="4564629" y="2468674"/>
              <a:ext cx="594658" cy="167425"/>
            </a:xfrm>
            <a:custGeom>
              <a:rect b="b" l="l" r="r" t="t"/>
              <a:pathLst>
                <a:path extrusionOk="0" h="3708" w="13170">
                  <a:moveTo>
                    <a:pt x="0" y="0"/>
                  </a:moveTo>
                  <a:lnTo>
                    <a:pt x="1408" y="1853"/>
                  </a:lnTo>
                  <a:lnTo>
                    <a:pt x="0" y="3707"/>
                  </a:lnTo>
                  <a:lnTo>
                    <a:pt x="13169" y="3707"/>
                  </a:lnTo>
                  <a:lnTo>
                    <a:pt x="13169"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29"/>
          <p:cNvGrpSpPr/>
          <p:nvPr/>
        </p:nvGrpSpPr>
        <p:grpSpPr>
          <a:xfrm>
            <a:off x="5037101" y="1443468"/>
            <a:ext cx="3545646" cy="694849"/>
            <a:chOff x="4411970" y="2468674"/>
            <a:chExt cx="747317" cy="167425"/>
          </a:xfrm>
        </p:grpSpPr>
        <p:sp>
          <p:nvSpPr>
            <p:cNvPr id="239" name="Google Shape;239;p29"/>
            <p:cNvSpPr/>
            <p:nvPr/>
          </p:nvSpPr>
          <p:spPr>
            <a:xfrm>
              <a:off x="4411970" y="2468674"/>
              <a:ext cx="216235" cy="167425"/>
            </a:xfrm>
            <a:custGeom>
              <a:rect b="b" l="l" r="r" t="t"/>
              <a:pathLst>
                <a:path extrusionOk="0" h="3708" w="4789">
                  <a:moveTo>
                    <a:pt x="1" y="0"/>
                  </a:moveTo>
                  <a:lnTo>
                    <a:pt x="1" y="3707"/>
                  </a:lnTo>
                  <a:lnTo>
                    <a:pt x="3381" y="3707"/>
                  </a:lnTo>
                  <a:lnTo>
                    <a:pt x="4789" y="1853"/>
                  </a:lnTo>
                  <a:lnTo>
                    <a:pt x="3381" y="0"/>
                  </a:lnTo>
                  <a:close/>
                </a:path>
              </a:pathLst>
            </a:custGeom>
            <a:solidFill>
              <a:srgbClr val="EFEFEF"/>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Comfortaa"/>
                  <a:ea typeface="Comfortaa"/>
                  <a:cs typeface="Comfortaa"/>
                  <a:sym typeface="Comfortaa"/>
                </a:rPr>
                <a:t>2</a:t>
              </a:r>
              <a:endParaRPr sz="2200">
                <a:latin typeface="Comfortaa"/>
                <a:ea typeface="Comfortaa"/>
                <a:cs typeface="Comfortaa"/>
                <a:sym typeface="Comfortaa"/>
              </a:endParaRPr>
            </a:p>
          </p:txBody>
        </p:sp>
        <p:sp>
          <p:nvSpPr>
            <p:cNvPr id="240" name="Google Shape;240;p29"/>
            <p:cNvSpPr/>
            <p:nvPr/>
          </p:nvSpPr>
          <p:spPr>
            <a:xfrm>
              <a:off x="4564629" y="2468674"/>
              <a:ext cx="594658" cy="167425"/>
            </a:xfrm>
            <a:custGeom>
              <a:rect b="b" l="l" r="r" t="t"/>
              <a:pathLst>
                <a:path extrusionOk="0" h="3708" w="13170">
                  <a:moveTo>
                    <a:pt x="0" y="0"/>
                  </a:moveTo>
                  <a:lnTo>
                    <a:pt x="1408" y="1853"/>
                  </a:lnTo>
                  <a:lnTo>
                    <a:pt x="0" y="3707"/>
                  </a:lnTo>
                  <a:lnTo>
                    <a:pt x="13169" y="3707"/>
                  </a:lnTo>
                  <a:lnTo>
                    <a:pt x="13169"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29"/>
          <p:cNvSpPr txBox="1"/>
          <p:nvPr/>
        </p:nvSpPr>
        <p:spPr>
          <a:xfrm>
            <a:off x="1917850" y="1395125"/>
            <a:ext cx="264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34343"/>
                </a:solidFill>
                <a:latin typeface="Lato"/>
                <a:ea typeface="Lato"/>
                <a:cs typeface="Lato"/>
                <a:sym typeface="Lato"/>
              </a:rPr>
              <a:t>weight-bearing joints, it spreads the load across the joint surface.</a:t>
            </a:r>
            <a:endParaRPr sz="1300">
              <a:solidFill>
                <a:srgbClr val="434343"/>
              </a:solidFill>
              <a:latin typeface="Lato"/>
              <a:ea typeface="Lato"/>
              <a:cs typeface="Lato"/>
              <a:sym typeface="Lato"/>
            </a:endParaRPr>
          </a:p>
        </p:txBody>
      </p:sp>
      <p:sp>
        <p:nvSpPr>
          <p:cNvPr id="242" name="Google Shape;242;p29"/>
          <p:cNvSpPr txBox="1"/>
          <p:nvPr/>
        </p:nvSpPr>
        <p:spPr>
          <a:xfrm>
            <a:off x="6105450" y="1395500"/>
            <a:ext cx="2477400" cy="79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34343"/>
                </a:solidFill>
                <a:latin typeface="Lato"/>
                <a:ea typeface="Lato"/>
                <a:cs typeface="Lato"/>
                <a:sym typeface="Lato"/>
              </a:rPr>
              <a:t>provides friction-free movement ( along with the synovial fluid)</a:t>
            </a:r>
            <a:endParaRPr sz="1300">
              <a:solidFill>
                <a:srgbClr val="434343"/>
              </a:solidFill>
              <a:latin typeface="Lato"/>
              <a:ea typeface="Lato"/>
              <a:cs typeface="Lato"/>
              <a:sym typeface="Lato"/>
            </a:endParaRPr>
          </a:p>
        </p:txBody>
      </p:sp>
      <p:sp>
        <p:nvSpPr>
          <p:cNvPr id="243" name="Google Shape;243;p29"/>
          <p:cNvSpPr/>
          <p:nvPr/>
        </p:nvSpPr>
        <p:spPr>
          <a:xfrm>
            <a:off x="1917850" y="2561659"/>
            <a:ext cx="5663400" cy="1352400"/>
          </a:xfrm>
          <a:prstGeom prst="rect">
            <a:avLst/>
          </a:prstGeom>
          <a:solidFill>
            <a:srgbClr val="EFEFE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434343"/>
                </a:solidFill>
                <a:latin typeface="Lato"/>
                <a:ea typeface="Lato"/>
                <a:cs typeface="Lato"/>
                <a:sym typeface="Lato"/>
              </a:rPr>
              <a:t>These functions require the cartilage to be</a:t>
            </a:r>
            <a:endParaRPr sz="1500">
              <a:solidFill>
                <a:srgbClr val="434343"/>
              </a:solidFill>
              <a:latin typeface="Lato"/>
              <a:ea typeface="Lato"/>
              <a:cs typeface="Lato"/>
              <a:sym typeface="Lato"/>
            </a:endParaRPr>
          </a:p>
          <a:p>
            <a:pPr indent="0" lvl="0" marL="0" rtl="0" algn="l">
              <a:spcBef>
                <a:spcPts val="0"/>
              </a:spcBef>
              <a:spcAft>
                <a:spcPts val="0"/>
              </a:spcAft>
              <a:buNone/>
            </a:pPr>
            <a:r>
              <a:rPr lang="en" sz="1500">
                <a:solidFill>
                  <a:srgbClr val="434343"/>
                </a:solidFill>
                <a:latin typeface="Lato"/>
                <a:ea typeface="Lato"/>
                <a:cs typeface="Lato"/>
                <a:sym typeface="Lato"/>
              </a:rPr>
              <a:t>-elastic + have high tensile strength</a:t>
            </a:r>
            <a:endParaRPr sz="1500">
              <a:solidFill>
                <a:srgbClr val="434343"/>
              </a:solidFill>
              <a:latin typeface="Lato"/>
              <a:ea typeface="Lato"/>
              <a:cs typeface="Lato"/>
              <a:sym typeface="Lato"/>
            </a:endParaRPr>
          </a:p>
          <a:p>
            <a:pPr indent="0" lvl="0" marL="0" rtl="0" algn="l">
              <a:spcBef>
                <a:spcPts val="0"/>
              </a:spcBef>
              <a:spcAft>
                <a:spcPts val="0"/>
              </a:spcAft>
              <a:buNone/>
            </a:pPr>
            <a:r>
              <a:t/>
            </a:r>
            <a:endParaRPr sz="1500">
              <a:solidFill>
                <a:srgbClr val="434343"/>
              </a:solidFill>
              <a:latin typeface="Lato"/>
              <a:ea typeface="Lato"/>
              <a:cs typeface="Lato"/>
              <a:sym typeface="Lato"/>
            </a:endParaRPr>
          </a:p>
          <a:p>
            <a:pPr indent="0" lvl="0" marL="0" rtl="0" algn="l">
              <a:spcBef>
                <a:spcPts val="0"/>
              </a:spcBef>
              <a:spcAft>
                <a:spcPts val="0"/>
              </a:spcAft>
              <a:buNone/>
            </a:pPr>
            <a:r>
              <a:rPr lang="en" sz="1500" u="sng">
                <a:solidFill>
                  <a:srgbClr val="434343"/>
                </a:solidFill>
                <a:latin typeface="Lato"/>
                <a:ea typeface="Lato"/>
                <a:cs typeface="Lato"/>
                <a:sym typeface="Lato"/>
              </a:rPr>
              <a:t>These attributes are provided by</a:t>
            </a:r>
            <a:r>
              <a:rPr lang="en" sz="1500">
                <a:solidFill>
                  <a:srgbClr val="434343"/>
                </a:solidFill>
                <a:latin typeface="Lato"/>
                <a:ea typeface="Lato"/>
                <a:cs typeface="Lato"/>
                <a:sym typeface="Lato"/>
              </a:rPr>
              <a:t> </a:t>
            </a:r>
            <a:r>
              <a:rPr lang="en" sz="1500">
                <a:solidFill>
                  <a:srgbClr val="CC0000"/>
                </a:solidFill>
                <a:latin typeface="Lato"/>
                <a:ea typeface="Lato"/>
                <a:cs typeface="Lato"/>
                <a:sym typeface="Lato"/>
              </a:rPr>
              <a:t>proteoglycans</a:t>
            </a:r>
            <a:r>
              <a:rPr lang="en" sz="1500">
                <a:solidFill>
                  <a:srgbClr val="434343"/>
                </a:solidFill>
                <a:latin typeface="Lato"/>
                <a:ea typeface="Lato"/>
                <a:cs typeface="Lato"/>
                <a:sym typeface="Lato"/>
              </a:rPr>
              <a:t> and </a:t>
            </a:r>
            <a:r>
              <a:rPr lang="en" sz="1500">
                <a:solidFill>
                  <a:srgbClr val="CC0000"/>
                </a:solidFill>
                <a:latin typeface="Lato"/>
                <a:ea typeface="Lato"/>
                <a:cs typeface="Lato"/>
                <a:sym typeface="Lato"/>
              </a:rPr>
              <a:t>type II collagen</a:t>
            </a:r>
            <a:r>
              <a:rPr lang="en" sz="1500">
                <a:solidFill>
                  <a:srgbClr val="434343"/>
                </a:solidFill>
                <a:latin typeface="Lato"/>
                <a:ea typeface="Lato"/>
                <a:cs typeface="Lato"/>
                <a:sym typeface="Lato"/>
              </a:rPr>
              <a:t>, both produced by chondrocytes.</a:t>
            </a:r>
            <a:endParaRPr sz="1500">
              <a:solidFill>
                <a:srgbClr val="434343"/>
              </a:solidFill>
              <a:latin typeface="Lato"/>
              <a:ea typeface="Lato"/>
              <a:cs typeface="Lato"/>
              <a:sym typeface="Lato"/>
            </a:endParaRPr>
          </a:p>
          <a:p>
            <a:pPr indent="0" lvl="0" marL="0" rtl="0" algn="l">
              <a:spcBef>
                <a:spcPts val="0"/>
              </a:spcBef>
              <a:spcAft>
                <a:spcPts val="0"/>
              </a:spcAft>
              <a:buNone/>
            </a:pPr>
            <a:r>
              <a:rPr lang="en" sz="1500">
                <a:solidFill>
                  <a:srgbClr val="434343"/>
                </a:solidFill>
                <a:latin typeface="Lato"/>
                <a:ea typeface="Lato"/>
                <a:cs typeface="Lato"/>
                <a:sym typeface="Lato"/>
              </a:rPr>
              <a:t>  </a:t>
            </a:r>
            <a:endParaRPr sz="1500">
              <a:solidFill>
                <a:srgbClr val="434343"/>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id="622" name="Google Shape;622;p56"/>
          <p:cNvPicPr preferRelativeResize="0"/>
          <p:nvPr/>
        </p:nvPicPr>
        <p:blipFill>
          <a:blip r:embed="rId3">
            <a:alphaModFix/>
          </a:blip>
          <a:stretch>
            <a:fillRect/>
          </a:stretch>
        </p:blipFill>
        <p:spPr>
          <a:xfrm>
            <a:off x="4364647" y="1104522"/>
            <a:ext cx="3762450" cy="3443926"/>
          </a:xfrm>
          <a:prstGeom prst="rect">
            <a:avLst/>
          </a:prstGeom>
          <a:noFill/>
          <a:ln cap="flat" cmpd="sng" w="9525">
            <a:solidFill>
              <a:schemeClr val="dk1"/>
            </a:solidFill>
            <a:prstDash val="solid"/>
            <a:round/>
            <a:headEnd len="sm" w="sm" type="none"/>
            <a:tailEnd len="sm" w="sm" type="none"/>
          </a:ln>
        </p:spPr>
      </p:pic>
      <p:sp>
        <p:nvSpPr>
          <p:cNvPr id="623" name="Google Shape;623;p56"/>
          <p:cNvSpPr txBox="1"/>
          <p:nvPr/>
        </p:nvSpPr>
        <p:spPr>
          <a:xfrm>
            <a:off x="5431625" y="592450"/>
            <a:ext cx="2304900" cy="44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Fjalla One"/>
                <a:ea typeface="Fjalla One"/>
                <a:cs typeface="Fjalla One"/>
                <a:sym typeface="Fjalla One"/>
              </a:rPr>
              <a:t>Types of gout:</a:t>
            </a:r>
            <a:endParaRPr b="1" sz="1700">
              <a:latin typeface="Fjalla One"/>
              <a:ea typeface="Fjalla One"/>
              <a:cs typeface="Fjalla One"/>
              <a:sym typeface="Fjalla One"/>
            </a:endParaRPr>
          </a:p>
        </p:txBody>
      </p:sp>
      <p:sp>
        <p:nvSpPr>
          <p:cNvPr id="624" name="Google Shape;624;p56"/>
          <p:cNvSpPr txBox="1"/>
          <p:nvPr/>
        </p:nvSpPr>
        <p:spPr>
          <a:xfrm>
            <a:off x="830425" y="660225"/>
            <a:ext cx="1330500" cy="44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Fjalla One"/>
                <a:ea typeface="Fjalla One"/>
                <a:cs typeface="Fjalla One"/>
                <a:sym typeface="Fjalla One"/>
              </a:rPr>
              <a:t>Risk factor:</a:t>
            </a:r>
            <a:endParaRPr b="1" sz="1700">
              <a:latin typeface="Fjalla One"/>
              <a:ea typeface="Fjalla One"/>
              <a:cs typeface="Fjalla One"/>
              <a:sym typeface="Fjalla One"/>
            </a:endParaRPr>
          </a:p>
        </p:txBody>
      </p:sp>
      <p:sp>
        <p:nvSpPr>
          <p:cNvPr id="625" name="Google Shape;625;p56"/>
          <p:cNvSpPr txBox="1"/>
          <p:nvPr/>
        </p:nvSpPr>
        <p:spPr>
          <a:xfrm>
            <a:off x="205256" y="1256550"/>
            <a:ext cx="4016400" cy="276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Lato"/>
                <a:ea typeface="Lato"/>
                <a:cs typeface="Lato"/>
                <a:sym typeface="Lato"/>
              </a:rPr>
              <a:t>-age (more than 30) </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-genetic</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-obesity</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-excess alcohol intake</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-consumption of purine-rich foods </a:t>
            </a:r>
            <a:r>
              <a:rPr lang="en">
                <a:solidFill>
                  <a:srgbClr val="6AA84F"/>
                </a:solidFill>
                <a:latin typeface="Lato"/>
                <a:ea typeface="Lato"/>
                <a:cs typeface="Lato"/>
                <a:sym typeface="Lato"/>
              </a:rPr>
              <a:t>(like red meat) </a:t>
            </a:r>
            <a:endParaRPr>
              <a:solidFill>
                <a:srgbClr val="6AA84F"/>
              </a:solidFill>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-diabetes </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-the metabolic syndrome</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-drugs </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-and renal failure</a:t>
            </a:r>
            <a:endParaRPr>
              <a:latin typeface="Lato"/>
              <a:ea typeface="Lato"/>
              <a:cs typeface="Lato"/>
              <a:sym typeface="Lato"/>
            </a:endParaRPr>
          </a:p>
          <a:p>
            <a:pPr indent="0" lvl="0" marL="0" rtl="0" algn="l">
              <a:lnSpc>
                <a:spcPct val="150000"/>
              </a:lnSpc>
              <a:spcBef>
                <a:spcPts val="0"/>
              </a:spcBef>
              <a:spcAft>
                <a:spcPts val="0"/>
              </a:spcAft>
              <a:buNone/>
            </a:pPr>
            <a:r>
              <a:t/>
            </a:r>
            <a:endParaRPr>
              <a:latin typeface="Lato"/>
              <a:ea typeface="Lato"/>
              <a:cs typeface="Lato"/>
              <a:sym typeface="Lato"/>
            </a:endParaRPr>
          </a:p>
        </p:txBody>
      </p:sp>
      <p:sp>
        <p:nvSpPr>
          <p:cNvPr id="626" name="Google Shape;626;p56"/>
          <p:cNvSpPr txBox="1"/>
          <p:nvPr/>
        </p:nvSpPr>
        <p:spPr>
          <a:xfrm>
            <a:off x="4580271" y="3890884"/>
            <a:ext cx="1487100" cy="4539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en" sz="900">
                <a:solidFill>
                  <a:srgbClr val="6AA84F"/>
                </a:solidFill>
                <a:latin typeface="Lato"/>
                <a:ea typeface="Lato"/>
                <a:cs typeface="Lato"/>
                <a:sym typeface="Lato"/>
              </a:rPr>
              <a:t>(موجود عند اليهود كثير، فيكون عند العرب بعد)</a:t>
            </a:r>
            <a:endParaRPr sz="900">
              <a:solidFill>
                <a:srgbClr val="6AA84F"/>
              </a:solidFill>
              <a:latin typeface="Lato"/>
              <a:ea typeface="Lato"/>
              <a:cs typeface="Lato"/>
              <a:sym typeface="Lato"/>
            </a:endParaRPr>
          </a:p>
        </p:txBody>
      </p:sp>
      <p:sp>
        <p:nvSpPr>
          <p:cNvPr id="627" name="Google Shape;627;p56"/>
          <p:cNvSpPr txBox="1"/>
          <p:nvPr/>
        </p:nvSpPr>
        <p:spPr>
          <a:xfrm>
            <a:off x="5048756" y="3167882"/>
            <a:ext cx="1784100" cy="3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AA84F"/>
                </a:solidFill>
                <a:latin typeface="Lato"/>
                <a:ea typeface="Lato"/>
                <a:cs typeface="Lato"/>
                <a:sym typeface="Lato"/>
              </a:rPr>
              <a:t>(Tumor lysis syndrome) </a:t>
            </a:r>
            <a:endParaRPr sz="800">
              <a:solidFill>
                <a:srgbClr val="6AA84F"/>
              </a:solidFill>
              <a:latin typeface="Lato"/>
              <a:ea typeface="Lato"/>
              <a:cs typeface="Lato"/>
              <a:sym typeface="Lato"/>
            </a:endParaRPr>
          </a:p>
        </p:txBody>
      </p:sp>
      <p:sp>
        <p:nvSpPr>
          <p:cNvPr id="628" name="Google Shape;628;p56"/>
          <p:cNvSpPr txBox="1"/>
          <p:nvPr/>
        </p:nvSpPr>
        <p:spPr>
          <a:xfrm flipH="1">
            <a:off x="8127100" y="2385524"/>
            <a:ext cx="960000" cy="14352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b="1" lang="en" sz="800">
                <a:solidFill>
                  <a:srgbClr val="999999"/>
                </a:solidFill>
                <a:latin typeface="Lato"/>
                <a:ea typeface="Lato"/>
                <a:cs typeface="Lato"/>
                <a:sym typeface="Lato"/>
              </a:rPr>
              <a:t>مرضى السرطان مع العلاج الكيميائي تموت الخلايا السرطانية اللي تحتوي على DNA وداخل الDNA فيه الpurine Acid واذا تجمع يصير عنده Uric Acid كثير </a:t>
            </a:r>
            <a:endParaRPr b="1" sz="800">
              <a:solidFill>
                <a:srgbClr val="999999"/>
              </a:solidFill>
              <a:latin typeface="Lato"/>
              <a:ea typeface="Lato"/>
              <a:cs typeface="Lato"/>
              <a:sym typeface="Lato"/>
            </a:endParaRPr>
          </a:p>
        </p:txBody>
      </p:sp>
      <p:cxnSp>
        <p:nvCxnSpPr>
          <p:cNvPr id="629" name="Google Shape;629;p56"/>
          <p:cNvCxnSpPr/>
          <p:nvPr/>
        </p:nvCxnSpPr>
        <p:spPr>
          <a:xfrm flipH="1" rot="10800000">
            <a:off x="7846868" y="3270736"/>
            <a:ext cx="409800" cy="2400"/>
          </a:xfrm>
          <a:prstGeom prst="straightConnector1">
            <a:avLst/>
          </a:prstGeom>
          <a:noFill/>
          <a:ln cap="flat" cmpd="sng" w="9525">
            <a:solidFill>
              <a:srgbClr val="999999"/>
            </a:solidFill>
            <a:prstDash val="solid"/>
            <a:round/>
            <a:headEnd len="med" w="med" type="stealth"/>
            <a:tailEnd len="med" w="med" type="none"/>
          </a:ln>
        </p:spPr>
      </p:cxnSp>
      <p:sp>
        <p:nvSpPr>
          <p:cNvPr id="630" name="Google Shape;630;p56"/>
          <p:cNvSpPr txBox="1"/>
          <p:nvPr/>
        </p:nvSpPr>
        <p:spPr>
          <a:xfrm>
            <a:off x="6067372" y="1461833"/>
            <a:ext cx="1649400" cy="3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Lato"/>
                <a:ea typeface="Lato"/>
                <a:cs typeface="Lato"/>
                <a:sym typeface="Lato"/>
              </a:rPr>
              <a:t>(Due to mutation or </a:t>
            </a:r>
            <a:r>
              <a:rPr lang="en" sz="800">
                <a:solidFill>
                  <a:srgbClr val="666666"/>
                </a:solidFill>
                <a:latin typeface="Lato"/>
                <a:ea typeface="Lato"/>
                <a:cs typeface="Lato"/>
                <a:sym typeface="Lato"/>
              </a:rPr>
              <a:t>hereditary)</a:t>
            </a:r>
            <a:endParaRPr sz="800">
              <a:solidFill>
                <a:srgbClr val="666666"/>
              </a:solidFill>
              <a:latin typeface="Lato"/>
              <a:ea typeface="Lato"/>
              <a:cs typeface="Lato"/>
              <a:sym typeface="Lato"/>
            </a:endParaRPr>
          </a:p>
        </p:txBody>
      </p:sp>
      <p:sp>
        <p:nvSpPr>
          <p:cNvPr id="631" name="Google Shape;631;p56"/>
          <p:cNvSpPr txBox="1"/>
          <p:nvPr/>
        </p:nvSpPr>
        <p:spPr>
          <a:xfrm>
            <a:off x="6164391" y="2765125"/>
            <a:ext cx="21723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666666"/>
                </a:solidFill>
                <a:latin typeface="Lato"/>
                <a:ea typeface="Lato"/>
                <a:cs typeface="Lato"/>
                <a:sym typeface="Lato"/>
              </a:rPr>
              <a:t>(e.g. abnormalities in the kidney, leukemia, etc)</a:t>
            </a:r>
            <a:endParaRPr sz="700">
              <a:solidFill>
                <a:srgbClr val="666666"/>
              </a:solidFill>
              <a:latin typeface="Lato"/>
              <a:ea typeface="Lato"/>
              <a:cs typeface="Lato"/>
              <a:sym typeface="Lato"/>
            </a:endParaRPr>
          </a:p>
        </p:txBody>
      </p:sp>
      <p:sp>
        <p:nvSpPr>
          <p:cNvPr id="632" name="Google Shape;632;p56"/>
          <p:cNvSpPr txBox="1"/>
          <p:nvPr/>
        </p:nvSpPr>
        <p:spPr>
          <a:xfrm>
            <a:off x="4364656" y="3477485"/>
            <a:ext cx="23049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999999"/>
                </a:solidFill>
                <a:latin typeface="Lato"/>
                <a:ea typeface="Lato"/>
                <a:cs typeface="Lato"/>
                <a:sym typeface="Lato"/>
              </a:rPr>
              <a:t>(Kidney is not able to get rid of the Uric acid)</a:t>
            </a:r>
            <a:endParaRPr sz="700">
              <a:solidFill>
                <a:srgbClr val="999999"/>
              </a:solidFill>
              <a:latin typeface="Lato"/>
              <a:ea typeface="Lato"/>
              <a:cs typeface="Lato"/>
              <a:sym typeface="Lato"/>
            </a:endParaRPr>
          </a:p>
        </p:txBody>
      </p:sp>
      <p:sp>
        <p:nvSpPr>
          <p:cNvPr id="633" name="Google Shape;633;p56"/>
          <p:cNvSpPr txBox="1"/>
          <p:nvPr/>
        </p:nvSpPr>
        <p:spPr>
          <a:xfrm>
            <a:off x="8127096" y="3820725"/>
            <a:ext cx="1216800" cy="5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999999"/>
                </a:solidFill>
                <a:latin typeface="Lato"/>
                <a:ea typeface="Lato"/>
                <a:cs typeface="Lato"/>
                <a:sym typeface="Lato"/>
              </a:rPr>
              <a:t>(Uric acid is the end product of a purine catabolism)</a:t>
            </a:r>
            <a:endParaRPr sz="700">
              <a:solidFill>
                <a:srgbClr val="999999"/>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57"/>
          <p:cNvPicPr preferRelativeResize="0"/>
          <p:nvPr/>
        </p:nvPicPr>
        <p:blipFill>
          <a:blip r:embed="rId3">
            <a:alphaModFix/>
          </a:blip>
          <a:stretch>
            <a:fillRect/>
          </a:stretch>
        </p:blipFill>
        <p:spPr>
          <a:xfrm>
            <a:off x="552417" y="824519"/>
            <a:ext cx="6545926" cy="3723375"/>
          </a:xfrm>
          <a:prstGeom prst="rect">
            <a:avLst/>
          </a:prstGeom>
          <a:noFill/>
          <a:ln>
            <a:noFill/>
          </a:ln>
        </p:spPr>
      </p:pic>
      <p:sp>
        <p:nvSpPr>
          <p:cNvPr id="639" name="Google Shape;639;p57"/>
          <p:cNvSpPr/>
          <p:nvPr/>
        </p:nvSpPr>
        <p:spPr>
          <a:xfrm>
            <a:off x="6391000" y="301326"/>
            <a:ext cx="630900" cy="521400"/>
          </a:xfrm>
          <a:prstGeom prst="chevron">
            <a:avLst>
              <a:gd fmla="val 50000" name="adj"/>
            </a:avLst>
          </a:prstGeom>
          <a:solidFill>
            <a:srgbClr val="6D9EEB"/>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7"/>
          <p:cNvSpPr txBox="1"/>
          <p:nvPr/>
        </p:nvSpPr>
        <p:spPr>
          <a:xfrm>
            <a:off x="7021912" y="363885"/>
            <a:ext cx="203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D9EEB"/>
                </a:solidFill>
                <a:latin typeface="Lato"/>
                <a:ea typeface="Lato"/>
                <a:cs typeface="Lato"/>
                <a:sym typeface="Lato"/>
              </a:rPr>
              <a:t>Boy’s slides only</a:t>
            </a:r>
            <a:endParaRPr>
              <a:solidFill>
                <a:srgbClr val="6D9EEB"/>
              </a:solidFill>
              <a:latin typeface="Lato"/>
              <a:ea typeface="Lato"/>
              <a:cs typeface="Lato"/>
              <a:sym typeface="Lato"/>
            </a:endParaRPr>
          </a:p>
        </p:txBody>
      </p:sp>
      <p:sp>
        <p:nvSpPr>
          <p:cNvPr id="641" name="Google Shape;641;p57"/>
          <p:cNvSpPr txBox="1"/>
          <p:nvPr/>
        </p:nvSpPr>
        <p:spPr>
          <a:xfrm>
            <a:off x="-351049" y="301325"/>
            <a:ext cx="5171700" cy="523200"/>
          </a:xfrm>
          <a:prstGeom prst="rect">
            <a:avLst/>
          </a:prstGeom>
          <a:solidFill>
            <a:srgbClr val="6D9EE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Fjalla One"/>
                <a:ea typeface="Fjalla One"/>
                <a:cs typeface="Fjalla One"/>
                <a:sym typeface="Fjalla One"/>
              </a:rPr>
              <a:t>Formation Of Uric Acid</a:t>
            </a:r>
            <a:endParaRPr b="1" sz="2200">
              <a:latin typeface="Fjalla One"/>
              <a:ea typeface="Fjalla One"/>
              <a:cs typeface="Fjalla One"/>
              <a:sym typeface="Fjalla One"/>
            </a:endParaRPr>
          </a:p>
        </p:txBody>
      </p:sp>
      <p:sp>
        <p:nvSpPr>
          <p:cNvPr id="642" name="Google Shape;642;p57"/>
          <p:cNvSpPr txBox="1"/>
          <p:nvPr/>
        </p:nvSpPr>
        <p:spPr>
          <a:xfrm>
            <a:off x="7204575" y="2254325"/>
            <a:ext cx="1766700" cy="12621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Lato"/>
                <a:ea typeface="Lato"/>
                <a:cs typeface="Lato"/>
                <a:sym typeface="Lato"/>
              </a:rPr>
              <a:t>Very similar to </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Biochemistry, </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Review it to </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Understand this</a:t>
            </a:r>
            <a:endParaRPr>
              <a:solidFill>
                <a:srgbClr val="999999"/>
              </a:solidFill>
              <a:latin typeface="Lato"/>
              <a:ea typeface="Lato"/>
              <a:cs typeface="Lato"/>
              <a:sym typeface="Lato"/>
            </a:endParaRPr>
          </a:p>
          <a:p>
            <a:pPr indent="0" lvl="0" marL="0" rtl="0" algn="l">
              <a:spcBef>
                <a:spcPts val="0"/>
              </a:spcBef>
              <a:spcAft>
                <a:spcPts val="0"/>
              </a:spcAft>
              <a:buNone/>
            </a:pPr>
            <a:r>
              <a:rPr lang="en">
                <a:solidFill>
                  <a:srgbClr val="999999"/>
                </a:solidFill>
                <a:latin typeface="Lato"/>
                <a:ea typeface="Lato"/>
                <a:cs typeface="Lato"/>
                <a:sym typeface="Lato"/>
              </a:rPr>
              <a:t>slide.</a:t>
            </a:r>
            <a:endParaRPr>
              <a:solidFill>
                <a:srgbClr val="999999"/>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8"/>
          <p:cNvSpPr txBox="1"/>
          <p:nvPr>
            <p:ph type="title"/>
          </p:nvPr>
        </p:nvSpPr>
        <p:spPr>
          <a:xfrm>
            <a:off x="652200" y="722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42424"/>
                </a:solidFill>
              </a:rPr>
              <a:t>Morphology:</a:t>
            </a:r>
            <a:endParaRPr sz="3600">
              <a:solidFill>
                <a:srgbClr val="242424"/>
              </a:solidFill>
            </a:endParaRPr>
          </a:p>
        </p:txBody>
      </p:sp>
      <p:sp>
        <p:nvSpPr>
          <p:cNvPr id="648" name="Google Shape;648;p58"/>
          <p:cNvSpPr txBox="1"/>
          <p:nvPr>
            <p:ph idx="4294967295" type="title"/>
          </p:nvPr>
        </p:nvSpPr>
        <p:spPr>
          <a:xfrm>
            <a:off x="6524975" y="699875"/>
            <a:ext cx="2728800" cy="4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Gouty nephropath</a:t>
            </a:r>
            <a:r>
              <a:rPr lang="en" sz="1900"/>
              <a:t>y</a:t>
            </a:r>
            <a:r>
              <a:rPr lang="en" sz="900"/>
              <a:t> </a:t>
            </a:r>
            <a:r>
              <a:rPr lang="en" sz="900">
                <a:solidFill>
                  <a:srgbClr val="999999"/>
                </a:solidFill>
              </a:rPr>
              <a:t>(in kidney)</a:t>
            </a:r>
            <a:endParaRPr sz="900">
              <a:solidFill>
                <a:srgbClr val="999999"/>
              </a:solidFill>
            </a:endParaRPr>
          </a:p>
        </p:txBody>
      </p:sp>
      <p:sp>
        <p:nvSpPr>
          <p:cNvPr id="649" name="Google Shape;649;p58"/>
          <p:cNvSpPr txBox="1"/>
          <p:nvPr>
            <p:ph idx="4294967295" type="title"/>
          </p:nvPr>
        </p:nvSpPr>
        <p:spPr>
          <a:xfrm>
            <a:off x="5069776" y="720975"/>
            <a:ext cx="1011000" cy="4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TOPHI</a:t>
            </a:r>
            <a:endParaRPr sz="1800"/>
          </a:p>
        </p:txBody>
      </p:sp>
      <p:sp>
        <p:nvSpPr>
          <p:cNvPr id="650" name="Google Shape;650;p58"/>
          <p:cNvSpPr txBox="1"/>
          <p:nvPr>
            <p:ph idx="4294967295" type="title"/>
          </p:nvPr>
        </p:nvSpPr>
        <p:spPr>
          <a:xfrm>
            <a:off x="399175" y="720975"/>
            <a:ext cx="1848000" cy="4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Acute arthritis</a:t>
            </a:r>
            <a:endParaRPr sz="1800"/>
          </a:p>
        </p:txBody>
      </p:sp>
      <p:sp>
        <p:nvSpPr>
          <p:cNvPr id="651" name="Google Shape;651;p58"/>
          <p:cNvSpPr txBox="1"/>
          <p:nvPr>
            <p:ph idx="4294967295" type="subTitle"/>
          </p:nvPr>
        </p:nvSpPr>
        <p:spPr>
          <a:xfrm>
            <a:off x="250325" y="1220675"/>
            <a:ext cx="1848000" cy="2474400"/>
          </a:xfrm>
          <a:prstGeom prst="rect">
            <a:avLst/>
          </a:prstGeom>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-Dense inflammation in</a:t>
            </a:r>
            <a:endParaRPr sz="1100"/>
          </a:p>
          <a:p>
            <a:pPr indent="0" lvl="0" marL="0" rtl="0" algn="l">
              <a:lnSpc>
                <a:spcPct val="115000"/>
              </a:lnSpc>
              <a:spcBef>
                <a:spcPts val="0"/>
              </a:spcBef>
              <a:spcAft>
                <a:spcPts val="0"/>
              </a:spcAft>
              <a:buNone/>
            </a:pPr>
            <a:r>
              <a:rPr lang="en" sz="1100"/>
              <a:t>synovium and synovial Fluid.</a:t>
            </a:r>
            <a:r>
              <a:rPr lang="en" sz="1100">
                <a:solidFill>
                  <a:srgbClr val="6AA84F"/>
                </a:solidFill>
              </a:rPr>
              <a:t> </a:t>
            </a:r>
            <a:r>
              <a:rPr lang="en" sz="1000">
                <a:solidFill>
                  <a:srgbClr val="6AA84F"/>
                </a:solidFill>
              </a:rPr>
              <a:t>(Most common in the big toe).</a:t>
            </a:r>
            <a:endParaRPr sz="1000">
              <a:solidFill>
                <a:srgbClr val="6AA84F"/>
              </a:solidFill>
            </a:endParaRPr>
          </a:p>
          <a:p>
            <a:pPr indent="0" lvl="0" marL="0" rtl="0" algn="l">
              <a:lnSpc>
                <a:spcPct val="115000"/>
              </a:lnSpc>
              <a:spcBef>
                <a:spcPts val="0"/>
              </a:spcBef>
              <a:spcAft>
                <a:spcPts val="0"/>
              </a:spcAft>
              <a:buNone/>
            </a:pPr>
            <a:r>
              <a:rPr lang="en" sz="1100"/>
              <a:t>-Crystals in cytoplasm of</a:t>
            </a:r>
            <a:endParaRPr sz="1100"/>
          </a:p>
          <a:p>
            <a:pPr indent="0" lvl="0" marL="0" rtl="0" algn="l">
              <a:lnSpc>
                <a:spcPct val="115000"/>
              </a:lnSpc>
              <a:spcBef>
                <a:spcPts val="0"/>
              </a:spcBef>
              <a:spcAft>
                <a:spcPts val="0"/>
              </a:spcAft>
              <a:buNone/>
            </a:pPr>
            <a:r>
              <a:rPr lang="en" sz="1100"/>
              <a:t>neutrophils and synovium.</a:t>
            </a:r>
            <a:endParaRPr sz="1100"/>
          </a:p>
          <a:p>
            <a:pPr indent="0" lvl="0" marL="0" rtl="0" algn="l">
              <a:lnSpc>
                <a:spcPct val="115000"/>
              </a:lnSpc>
              <a:spcBef>
                <a:spcPts val="0"/>
              </a:spcBef>
              <a:spcAft>
                <a:spcPts val="0"/>
              </a:spcAft>
              <a:buNone/>
            </a:pPr>
            <a:r>
              <a:rPr lang="en" sz="1100"/>
              <a:t>-Long, slender, needile,</a:t>
            </a:r>
            <a:endParaRPr sz="1100"/>
          </a:p>
          <a:p>
            <a:pPr indent="0" lvl="0" marL="0" rtl="0" algn="l">
              <a:lnSpc>
                <a:spcPct val="115000"/>
              </a:lnSpc>
              <a:spcBef>
                <a:spcPts val="0"/>
              </a:spcBef>
              <a:spcAft>
                <a:spcPts val="0"/>
              </a:spcAft>
              <a:buNone/>
            </a:pPr>
            <a:r>
              <a:rPr lang="en" sz="1100"/>
              <a:t>negative birefringence.</a:t>
            </a:r>
            <a:endParaRPr sz="1100"/>
          </a:p>
          <a:p>
            <a:pPr indent="0" lvl="0" marL="0" rtl="0" algn="l">
              <a:lnSpc>
                <a:spcPct val="115000"/>
              </a:lnSpc>
              <a:spcBef>
                <a:spcPts val="0"/>
              </a:spcBef>
              <a:spcAft>
                <a:spcPts val="0"/>
              </a:spcAft>
              <a:buNone/>
            </a:pPr>
            <a:r>
              <a:rPr lang="en" sz="1100"/>
              <a:t>- Synovium is edematous</a:t>
            </a:r>
            <a:endParaRPr sz="1100"/>
          </a:p>
          <a:p>
            <a:pPr indent="0" lvl="0" marL="0" rtl="0" algn="l">
              <a:lnSpc>
                <a:spcPct val="115000"/>
              </a:lnSpc>
              <a:spcBef>
                <a:spcPts val="0"/>
              </a:spcBef>
              <a:spcAft>
                <a:spcPts val="0"/>
              </a:spcAft>
              <a:buNone/>
            </a:pPr>
            <a:r>
              <a:rPr lang="en" sz="1100"/>
              <a:t>and congested with few</a:t>
            </a:r>
            <a:endParaRPr sz="1100"/>
          </a:p>
          <a:p>
            <a:pPr indent="0" lvl="0" marL="0" rtl="0" algn="l">
              <a:lnSpc>
                <a:spcPct val="115000"/>
              </a:lnSpc>
              <a:spcBef>
                <a:spcPts val="0"/>
              </a:spcBef>
              <a:spcAft>
                <a:spcPts val="0"/>
              </a:spcAft>
              <a:buNone/>
            </a:pPr>
            <a:r>
              <a:rPr lang="en" sz="1100"/>
              <a:t>lymphocytes, plasma</a:t>
            </a:r>
            <a:endParaRPr sz="1100"/>
          </a:p>
          <a:p>
            <a:pPr indent="0" lvl="0" marL="0" rtl="0" algn="l">
              <a:lnSpc>
                <a:spcPct val="115000"/>
              </a:lnSpc>
              <a:spcBef>
                <a:spcPts val="0"/>
              </a:spcBef>
              <a:spcAft>
                <a:spcPts val="0"/>
              </a:spcAft>
              <a:buNone/>
            </a:pPr>
            <a:r>
              <a:rPr lang="en" sz="1100"/>
              <a:t>cells and macrophages.</a:t>
            </a:r>
            <a:endParaRPr/>
          </a:p>
        </p:txBody>
      </p:sp>
      <p:sp>
        <p:nvSpPr>
          <p:cNvPr id="652" name="Google Shape;652;p58"/>
          <p:cNvSpPr txBox="1"/>
          <p:nvPr>
            <p:ph idx="4294967295" type="title"/>
          </p:nvPr>
        </p:nvSpPr>
        <p:spPr>
          <a:xfrm>
            <a:off x="2236525" y="628100"/>
            <a:ext cx="2244900" cy="646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1500"/>
              <a:t>Chronic tophaceous arthritis</a:t>
            </a:r>
            <a:endParaRPr sz="1500"/>
          </a:p>
        </p:txBody>
      </p:sp>
      <p:sp>
        <p:nvSpPr>
          <p:cNvPr id="653" name="Google Shape;653;p58"/>
          <p:cNvSpPr txBox="1"/>
          <p:nvPr/>
        </p:nvSpPr>
        <p:spPr>
          <a:xfrm>
            <a:off x="2350475" y="1220675"/>
            <a:ext cx="1848000" cy="25128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Lato"/>
                <a:ea typeface="Lato"/>
                <a:cs typeface="Lato"/>
                <a:sym typeface="Lato"/>
              </a:rPr>
              <a:t>- Repetitive precipitation</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Of crystals.</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 </a:t>
            </a:r>
            <a:r>
              <a:rPr b="1" lang="en" sz="1200">
                <a:latin typeface="Lato"/>
                <a:ea typeface="Lato"/>
                <a:cs typeface="Lato"/>
                <a:sym typeface="Lato"/>
              </a:rPr>
              <a:t>Chalky deposits</a:t>
            </a:r>
            <a:r>
              <a:rPr lang="en" sz="1200">
                <a:latin typeface="Lato"/>
                <a:ea typeface="Lato"/>
                <a:cs typeface="Lato"/>
                <a:sym typeface="Lato"/>
              </a:rPr>
              <a:t> </a:t>
            </a:r>
            <a:r>
              <a:rPr lang="en" sz="1000">
                <a:solidFill>
                  <a:srgbClr val="666666"/>
                </a:solidFill>
                <a:latin typeface="Lato"/>
                <a:ea typeface="Lato"/>
                <a:cs typeface="Lato"/>
                <a:sym typeface="Lato"/>
              </a:rPr>
              <a:t>(from crystals aggregation) </a:t>
            </a:r>
            <a:r>
              <a:rPr lang="en" sz="1200">
                <a:latin typeface="Lato"/>
                <a:ea typeface="Lato"/>
                <a:cs typeface="Lato"/>
                <a:sym typeface="Lato"/>
              </a:rPr>
              <a:t>in synovium.</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 Synovium: hyperplastic,</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Fibrotic and thickened by inflammatory cells that form PANNUS destroy the cartilage.</a:t>
            </a:r>
            <a:endParaRPr sz="12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654" name="Google Shape;654;p58"/>
          <p:cNvSpPr txBox="1"/>
          <p:nvPr/>
        </p:nvSpPr>
        <p:spPr>
          <a:xfrm>
            <a:off x="4481300" y="1220675"/>
            <a:ext cx="1933500" cy="20994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-Large aggregation of urate</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crystals surrounded by an</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intense of foreign body</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giant cell reaction</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-Cartilage, ligaments, tendon, bursae are Pathognomonic of gout</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655" name="Google Shape;655;p58"/>
          <p:cNvSpPr txBox="1"/>
          <p:nvPr/>
        </p:nvSpPr>
        <p:spPr>
          <a:xfrm>
            <a:off x="6697625" y="1178450"/>
            <a:ext cx="2377500" cy="16008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Lato"/>
                <a:ea typeface="Lato"/>
                <a:cs typeface="Lato"/>
                <a:sym typeface="Lato"/>
              </a:rPr>
              <a:t>-Tophi in the renal medullary</a:t>
            </a:r>
            <a:endParaRPr sz="1300">
              <a:solidFill>
                <a:schemeClr val="dk1"/>
              </a:solidFill>
              <a:latin typeface="Lato"/>
              <a:ea typeface="Lato"/>
              <a:cs typeface="Lato"/>
              <a:sym typeface="Lato"/>
            </a:endParaRPr>
          </a:p>
          <a:p>
            <a:pPr indent="0" lvl="0" marL="0" rtl="0" algn="l">
              <a:spcBef>
                <a:spcPts val="0"/>
              </a:spcBef>
              <a:spcAft>
                <a:spcPts val="0"/>
              </a:spcAft>
              <a:buNone/>
            </a:pPr>
            <a:r>
              <a:rPr lang="en" sz="1300">
                <a:solidFill>
                  <a:schemeClr val="dk1"/>
                </a:solidFill>
                <a:latin typeface="Lato"/>
                <a:ea typeface="Lato"/>
                <a:cs typeface="Lato"/>
                <a:sym typeface="Lato"/>
              </a:rPr>
              <a:t>interstitium or tubule</a:t>
            </a:r>
            <a:endParaRPr sz="1300">
              <a:solidFill>
                <a:schemeClr val="dk1"/>
              </a:solidFill>
              <a:latin typeface="Lato"/>
              <a:ea typeface="Lato"/>
              <a:cs typeface="Lato"/>
              <a:sym typeface="Lato"/>
            </a:endParaRPr>
          </a:p>
          <a:p>
            <a:pPr indent="0" lvl="0" marL="0" rtl="0" algn="l">
              <a:spcBef>
                <a:spcPts val="0"/>
              </a:spcBef>
              <a:spcAft>
                <a:spcPts val="0"/>
              </a:spcAft>
              <a:buNone/>
            </a:pPr>
            <a:r>
              <a:rPr lang="en" sz="1300">
                <a:solidFill>
                  <a:schemeClr val="dk1"/>
                </a:solidFill>
                <a:latin typeface="Lato"/>
                <a:ea typeface="Lato"/>
                <a:cs typeface="Lato"/>
                <a:sym typeface="Lato"/>
              </a:rPr>
              <a:t>-Uric acid nephrolithiasis</a:t>
            </a:r>
            <a:r>
              <a:rPr lang="en" sz="1300">
                <a:solidFill>
                  <a:srgbClr val="999999"/>
                </a:solidFill>
                <a:latin typeface="Lato"/>
                <a:ea typeface="Lato"/>
                <a:cs typeface="Lato"/>
                <a:sym typeface="Lato"/>
              </a:rPr>
              <a:t>(حصوات الكلى) </a:t>
            </a:r>
            <a:r>
              <a:rPr lang="en" sz="1300">
                <a:solidFill>
                  <a:schemeClr val="dk1"/>
                </a:solidFill>
                <a:latin typeface="Lato"/>
                <a:ea typeface="Lato"/>
                <a:cs typeface="Lato"/>
                <a:sym typeface="Lato"/>
              </a:rPr>
              <a:t>and </a:t>
            </a:r>
            <a:endParaRPr sz="1300">
              <a:solidFill>
                <a:schemeClr val="dk1"/>
              </a:solidFill>
              <a:latin typeface="Lato"/>
              <a:ea typeface="Lato"/>
              <a:cs typeface="Lato"/>
              <a:sym typeface="Lato"/>
            </a:endParaRPr>
          </a:p>
          <a:p>
            <a:pPr indent="0" lvl="0" marL="0" rtl="0" algn="l">
              <a:spcBef>
                <a:spcPts val="0"/>
              </a:spcBef>
              <a:spcAft>
                <a:spcPts val="0"/>
              </a:spcAft>
              <a:buNone/>
            </a:pPr>
            <a:r>
              <a:rPr lang="en" sz="1300">
                <a:solidFill>
                  <a:schemeClr val="dk1"/>
                </a:solidFill>
                <a:latin typeface="Lato"/>
                <a:ea typeface="Lato"/>
                <a:cs typeface="Lato"/>
                <a:sym typeface="Lato"/>
              </a:rPr>
              <a:t>p</a:t>
            </a:r>
            <a:r>
              <a:rPr lang="en" sz="1300">
                <a:solidFill>
                  <a:schemeClr val="dk1"/>
                </a:solidFill>
                <a:latin typeface="Lato"/>
                <a:ea typeface="Lato"/>
                <a:cs typeface="Lato"/>
                <a:sym typeface="Lato"/>
              </a:rPr>
              <a:t>yelonephritis </a:t>
            </a:r>
            <a:r>
              <a:rPr lang="en" sz="1300">
                <a:solidFill>
                  <a:srgbClr val="999999"/>
                </a:solidFill>
                <a:latin typeface="Lato"/>
                <a:ea typeface="Lato"/>
                <a:cs typeface="Lato"/>
                <a:sym typeface="Lato"/>
              </a:rPr>
              <a:t>(التهاب الكلى)</a:t>
            </a:r>
            <a:endParaRPr sz="1300">
              <a:solidFill>
                <a:srgbClr val="999999"/>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656" name="Google Shape;656;p58"/>
          <p:cNvSpPr txBox="1"/>
          <p:nvPr/>
        </p:nvSpPr>
        <p:spPr>
          <a:xfrm>
            <a:off x="347400" y="4043750"/>
            <a:ext cx="8008800" cy="96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Lato"/>
                <a:ea typeface="Lato"/>
                <a:cs typeface="Lato"/>
                <a:sym typeface="Lato"/>
              </a:rPr>
              <a:t>T</a:t>
            </a:r>
            <a:r>
              <a:rPr b="1" lang="en" sz="1800">
                <a:latin typeface="Lato"/>
                <a:ea typeface="Lato"/>
                <a:cs typeface="Lato"/>
                <a:sym typeface="Lato"/>
              </a:rPr>
              <a:t>reatment:</a:t>
            </a:r>
            <a:r>
              <a:rPr lang="en" sz="1600">
                <a:latin typeface="Lato"/>
                <a:ea typeface="Lato"/>
                <a:cs typeface="Lato"/>
                <a:sym typeface="Lato"/>
              </a:rPr>
              <a:t> Lifestyle modification / Reduce symptoms (NSAIDs) / Lower urate level (medications)</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59"/>
          <p:cNvPicPr preferRelativeResize="0"/>
          <p:nvPr/>
        </p:nvPicPr>
        <p:blipFill>
          <a:blip r:embed="rId3">
            <a:alphaModFix/>
          </a:blip>
          <a:stretch>
            <a:fillRect/>
          </a:stretch>
        </p:blipFill>
        <p:spPr>
          <a:xfrm>
            <a:off x="2581025" y="809625"/>
            <a:ext cx="1907817" cy="1524951"/>
          </a:xfrm>
          <a:prstGeom prst="rect">
            <a:avLst/>
          </a:prstGeom>
          <a:noFill/>
          <a:ln>
            <a:noFill/>
          </a:ln>
        </p:spPr>
      </p:pic>
      <p:pic>
        <p:nvPicPr>
          <p:cNvPr id="662" name="Google Shape;662;p59"/>
          <p:cNvPicPr preferRelativeResize="0"/>
          <p:nvPr/>
        </p:nvPicPr>
        <p:blipFill>
          <a:blip r:embed="rId4">
            <a:alphaModFix/>
          </a:blip>
          <a:stretch>
            <a:fillRect/>
          </a:stretch>
        </p:blipFill>
        <p:spPr>
          <a:xfrm>
            <a:off x="1023925" y="2805075"/>
            <a:ext cx="2261668" cy="1524950"/>
          </a:xfrm>
          <a:prstGeom prst="rect">
            <a:avLst/>
          </a:prstGeom>
          <a:noFill/>
          <a:ln>
            <a:noFill/>
          </a:ln>
        </p:spPr>
      </p:pic>
      <p:pic>
        <p:nvPicPr>
          <p:cNvPr id="663" name="Google Shape;663;p59"/>
          <p:cNvPicPr preferRelativeResize="0"/>
          <p:nvPr/>
        </p:nvPicPr>
        <p:blipFill>
          <a:blip r:embed="rId5">
            <a:alphaModFix/>
          </a:blip>
          <a:stretch>
            <a:fillRect/>
          </a:stretch>
        </p:blipFill>
        <p:spPr>
          <a:xfrm>
            <a:off x="7106759" y="2787400"/>
            <a:ext cx="1702142" cy="1174812"/>
          </a:xfrm>
          <a:prstGeom prst="rect">
            <a:avLst/>
          </a:prstGeom>
          <a:noFill/>
          <a:ln>
            <a:noFill/>
          </a:ln>
        </p:spPr>
      </p:pic>
      <p:pic>
        <p:nvPicPr>
          <p:cNvPr id="664" name="Google Shape;664;p59"/>
          <p:cNvPicPr preferRelativeResize="0"/>
          <p:nvPr/>
        </p:nvPicPr>
        <p:blipFill>
          <a:blip r:embed="rId6">
            <a:alphaModFix/>
          </a:blip>
          <a:stretch>
            <a:fillRect/>
          </a:stretch>
        </p:blipFill>
        <p:spPr>
          <a:xfrm>
            <a:off x="4993250" y="746050"/>
            <a:ext cx="1907825" cy="1678275"/>
          </a:xfrm>
          <a:prstGeom prst="rect">
            <a:avLst/>
          </a:prstGeom>
          <a:noFill/>
          <a:ln>
            <a:noFill/>
          </a:ln>
        </p:spPr>
      </p:pic>
      <p:pic>
        <p:nvPicPr>
          <p:cNvPr id="665" name="Google Shape;665;p59"/>
          <p:cNvPicPr preferRelativeResize="0"/>
          <p:nvPr/>
        </p:nvPicPr>
        <p:blipFill>
          <a:blip r:embed="rId7">
            <a:alphaModFix/>
          </a:blip>
          <a:stretch>
            <a:fillRect/>
          </a:stretch>
        </p:blipFill>
        <p:spPr>
          <a:xfrm>
            <a:off x="6994375" y="910438"/>
            <a:ext cx="1970724" cy="1476650"/>
          </a:xfrm>
          <a:prstGeom prst="rect">
            <a:avLst/>
          </a:prstGeom>
          <a:noFill/>
          <a:ln>
            <a:noFill/>
          </a:ln>
        </p:spPr>
      </p:pic>
      <p:pic>
        <p:nvPicPr>
          <p:cNvPr id="666" name="Google Shape;666;p59"/>
          <p:cNvPicPr preferRelativeResize="0"/>
          <p:nvPr/>
        </p:nvPicPr>
        <p:blipFill>
          <a:blip r:embed="rId8">
            <a:alphaModFix/>
          </a:blip>
          <a:stretch>
            <a:fillRect/>
          </a:stretch>
        </p:blipFill>
        <p:spPr>
          <a:xfrm>
            <a:off x="438619" y="984100"/>
            <a:ext cx="2030876" cy="1329324"/>
          </a:xfrm>
          <a:prstGeom prst="rect">
            <a:avLst/>
          </a:prstGeom>
          <a:noFill/>
          <a:ln>
            <a:noFill/>
          </a:ln>
        </p:spPr>
      </p:pic>
      <p:sp>
        <p:nvSpPr>
          <p:cNvPr id="667" name="Google Shape;667;p59"/>
          <p:cNvSpPr txBox="1"/>
          <p:nvPr/>
        </p:nvSpPr>
        <p:spPr>
          <a:xfrm>
            <a:off x="5897650" y="194900"/>
            <a:ext cx="183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Clinical features</a:t>
            </a:r>
            <a:endParaRPr b="1">
              <a:latin typeface="Lato"/>
              <a:ea typeface="Lato"/>
              <a:cs typeface="Lato"/>
              <a:sym typeface="Lato"/>
            </a:endParaRPr>
          </a:p>
        </p:txBody>
      </p:sp>
      <p:sp>
        <p:nvSpPr>
          <p:cNvPr id="668" name="Google Shape;668;p59"/>
          <p:cNvSpPr txBox="1"/>
          <p:nvPr/>
        </p:nvSpPr>
        <p:spPr>
          <a:xfrm>
            <a:off x="593150" y="237275"/>
            <a:ext cx="39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White tophi involving the joint and soft tissues</a:t>
            </a:r>
            <a:endParaRPr b="1">
              <a:latin typeface="Lato"/>
              <a:ea typeface="Lato"/>
              <a:cs typeface="Lato"/>
              <a:sym typeface="Lato"/>
            </a:endParaRPr>
          </a:p>
        </p:txBody>
      </p:sp>
      <p:sp>
        <p:nvSpPr>
          <p:cNvPr id="669" name="Google Shape;669;p59"/>
          <p:cNvSpPr txBox="1"/>
          <p:nvPr/>
        </p:nvSpPr>
        <p:spPr>
          <a:xfrm>
            <a:off x="720275" y="4330025"/>
            <a:ext cx="35286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Gouty tophus: aggregations of dissolved urate crystals</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surrounded by reactive fibroblast, macrophages,</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mononuclear inflammatory cell and giant cells</a:t>
            </a:r>
            <a:endParaRPr sz="1100">
              <a:latin typeface="Lato"/>
              <a:ea typeface="Lato"/>
              <a:cs typeface="Lato"/>
              <a:sym typeface="Lato"/>
            </a:endParaRPr>
          </a:p>
        </p:txBody>
      </p:sp>
      <p:sp>
        <p:nvSpPr>
          <p:cNvPr id="670" name="Google Shape;670;p59"/>
          <p:cNvSpPr txBox="1"/>
          <p:nvPr/>
        </p:nvSpPr>
        <p:spPr>
          <a:xfrm>
            <a:off x="5233225" y="4256965"/>
            <a:ext cx="39486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Urate c</a:t>
            </a:r>
            <a:r>
              <a:rPr lang="en" sz="1100">
                <a:latin typeface="Lato"/>
                <a:ea typeface="Lato"/>
                <a:cs typeface="Lato"/>
                <a:sym typeface="Lato"/>
              </a:rPr>
              <a:t>rystals are </a:t>
            </a:r>
            <a:r>
              <a:rPr lang="en" sz="1100">
                <a:latin typeface="Lato"/>
                <a:ea typeface="Lato"/>
                <a:cs typeface="Lato"/>
                <a:sym typeface="Lato"/>
              </a:rPr>
              <a:t>needle shaped and negatively</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birefringent under </a:t>
            </a:r>
            <a:r>
              <a:rPr b="1" lang="en" sz="1100">
                <a:latin typeface="Lato"/>
                <a:ea typeface="Lato"/>
                <a:cs typeface="Lato"/>
                <a:sym typeface="Lato"/>
              </a:rPr>
              <a:t>polarized light</a:t>
            </a:r>
            <a:endParaRPr>
              <a:latin typeface="Lato"/>
              <a:ea typeface="Lato"/>
              <a:cs typeface="Lato"/>
              <a:sym typeface="Lato"/>
            </a:endParaRPr>
          </a:p>
        </p:txBody>
      </p:sp>
      <p:cxnSp>
        <p:nvCxnSpPr>
          <p:cNvPr id="671" name="Google Shape;671;p59"/>
          <p:cNvCxnSpPr/>
          <p:nvPr/>
        </p:nvCxnSpPr>
        <p:spPr>
          <a:xfrm>
            <a:off x="4728300" y="313525"/>
            <a:ext cx="25500" cy="4389300"/>
          </a:xfrm>
          <a:prstGeom prst="straightConnector1">
            <a:avLst/>
          </a:prstGeom>
          <a:noFill/>
          <a:ln cap="flat" cmpd="sng" w="9525">
            <a:solidFill>
              <a:schemeClr val="dk1"/>
            </a:solidFill>
            <a:prstDash val="dot"/>
            <a:round/>
            <a:headEnd len="med" w="med" type="none"/>
            <a:tailEnd len="med" w="med" type="none"/>
          </a:ln>
        </p:spPr>
      </p:cxnSp>
      <p:cxnSp>
        <p:nvCxnSpPr>
          <p:cNvPr id="672" name="Google Shape;672;p59"/>
          <p:cNvCxnSpPr/>
          <p:nvPr/>
        </p:nvCxnSpPr>
        <p:spPr>
          <a:xfrm flipH="1" rot="10800000">
            <a:off x="4961300" y="2532150"/>
            <a:ext cx="4003800" cy="25200"/>
          </a:xfrm>
          <a:prstGeom prst="straightConnector1">
            <a:avLst/>
          </a:prstGeom>
          <a:noFill/>
          <a:ln cap="flat" cmpd="sng" w="9525">
            <a:solidFill>
              <a:schemeClr val="dk1"/>
            </a:solidFill>
            <a:prstDash val="dot"/>
            <a:round/>
            <a:headEnd len="med" w="med" type="none"/>
            <a:tailEnd len="med" w="med" type="none"/>
          </a:ln>
        </p:spPr>
      </p:cxnSp>
      <p:cxnSp>
        <p:nvCxnSpPr>
          <p:cNvPr id="673" name="Google Shape;673;p59"/>
          <p:cNvCxnSpPr/>
          <p:nvPr/>
        </p:nvCxnSpPr>
        <p:spPr>
          <a:xfrm flipH="1" rot="10800000">
            <a:off x="482675" y="2557225"/>
            <a:ext cx="4003800" cy="25200"/>
          </a:xfrm>
          <a:prstGeom prst="straightConnector1">
            <a:avLst/>
          </a:prstGeom>
          <a:noFill/>
          <a:ln cap="flat" cmpd="sng" w="9525">
            <a:solidFill>
              <a:schemeClr val="dk1"/>
            </a:solidFill>
            <a:prstDash val="dot"/>
            <a:round/>
            <a:headEnd len="med" w="med" type="none"/>
            <a:tailEnd len="med" w="med" type="none"/>
          </a:ln>
        </p:spPr>
      </p:cxnSp>
      <p:pic>
        <p:nvPicPr>
          <p:cNvPr id="674" name="Google Shape;674;p59"/>
          <p:cNvPicPr preferRelativeResize="0"/>
          <p:nvPr/>
        </p:nvPicPr>
        <p:blipFill rotWithShape="1">
          <a:blip r:embed="rId9">
            <a:alphaModFix/>
          </a:blip>
          <a:srcRect b="0" l="7424" r="0" t="0"/>
          <a:stretch/>
        </p:blipFill>
        <p:spPr>
          <a:xfrm>
            <a:off x="5155675" y="2791875"/>
            <a:ext cx="1838701" cy="1174801"/>
          </a:xfrm>
          <a:prstGeom prst="rect">
            <a:avLst/>
          </a:prstGeom>
          <a:noFill/>
          <a:ln cap="flat" cmpd="sng" w="28575">
            <a:solidFill>
              <a:srgbClr val="3D85C6"/>
            </a:solidFill>
            <a:prstDash val="dash"/>
            <a:round/>
            <a:headEnd len="sm" w="sm" type="none"/>
            <a:tailEnd len="sm" w="sm" type="none"/>
          </a:ln>
        </p:spPr>
      </p:pic>
      <p:sp>
        <p:nvSpPr>
          <p:cNvPr id="675" name="Google Shape;675;p59"/>
          <p:cNvSpPr txBox="1"/>
          <p:nvPr/>
        </p:nvSpPr>
        <p:spPr>
          <a:xfrm>
            <a:off x="5525500" y="2451075"/>
            <a:ext cx="1175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D85C6"/>
                </a:solidFill>
                <a:latin typeface="Lato"/>
                <a:ea typeface="Lato"/>
                <a:cs typeface="Lato"/>
                <a:sym typeface="Lato"/>
              </a:rPr>
              <a:t>In boy’s slides</a:t>
            </a:r>
            <a:endParaRPr sz="1100">
              <a:solidFill>
                <a:srgbClr val="3D85C6"/>
              </a:solidFill>
              <a:latin typeface="Lato"/>
              <a:ea typeface="Lato"/>
              <a:cs typeface="Lato"/>
              <a:sym typeface="Lato"/>
            </a:endParaRPr>
          </a:p>
        </p:txBody>
      </p:sp>
      <p:sp>
        <p:nvSpPr>
          <p:cNvPr id="676" name="Google Shape;676;p59"/>
          <p:cNvSpPr txBox="1"/>
          <p:nvPr/>
        </p:nvSpPr>
        <p:spPr>
          <a:xfrm>
            <a:off x="3324951" y="2963465"/>
            <a:ext cx="12168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Lato"/>
                <a:ea typeface="Lato"/>
                <a:cs typeface="Lato"/>
                <a:sym typeface="Lato"/>
              </a:rPr>
              <a:t>Giant cells</a:t>
            </a:r>
            <a:endParaRPr sz="1200">
              <a:solidFill>
                <a:schemeClr val="dk1"/>
              </a:solidFill>
              <a:latin typeface="Lato"/>
              <a:ea typeface="Lato"/>
              <a:cs typeface="Lato"/>
              <a:sym typeface="Lato"/>
            </a:endParaRPr>
          </a:p>
        </p:txBody>
      </p:sp>
      <p:cxnSp>
        <p:nvCxnSpPr>
          <p:cNvPr id="677" name="Google Shape;677;p59"/>
          <p:cNvCxnSpPr/>
          <p:nvPr/>
        </p:nvCxnSpPr>
        <p:spPr>
          <a:xfrm flipH="1" rot="10800000">
            <a:off x="3168012" y="3332765"/>
            <a:ext cx="140100" cy="93000"/>
          </a:xfrm>
          <a:prstGeom prst="straightConnector1">
            <a:avLst/>
          </a:prstGeom>
          <a:noFill/>
          <a:ln cap="flat" cmpd="sng" w="9525">
            <a:solidFill>
              <a:schemeClr val="dk1"/>
            </a:solidFill>
            <a:prstDash val="solid"/>
            <a:round/>
            <a:headEnd len="med" w="med" type="stealth"/>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grpSp>
        <p:nvGrpSpPr>
          <p:cNvPr id="682" name="Google Shape;682;p60"/>
          <p:cNvGrpSpPr/>
          <p:nvPr/>
        </p:nvGrpSpPr>
        <p:grpSpPr>
          <a:xfrm>
            <a:off x="916181" y="965860"/>
            <a:ext cx="7192978" cy="813884"/>
            <a:chOff x="1606969" y="2506073"/>
            <a:chExt cx="5746567" cy="673077"/>
          </a:xfrm>
        </p:grpSpPr>
        <p:sp>
          <p:nvSpPr>
            <p:cNvPr id="683" name="Google Shape;683;p60"/>
            <p:cNvSpPr/>
            <p:nvPr/>
          </p:nvSpPr>
          <p:spPr>
            <a:xfrm>
              <a:off x="1606969" y="2506073"/>
              <a:ext cx="1643103"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sp>
          <p:nvSpPr>
            <p:cNvPr id="684" name="Google Shape;684;p60"/>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0"/>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0"/>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 name="Google Shape;687;p60"/>
          <p:cNvSpPr txBox="1"/>
          <p:nvPr/>
        </p:nvSpPr>
        <p:spPr>
          <a:xfrm>
            <a:off x="1169350" y="1065000"/>
            <a:ext cx="1415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Asymptomatic</a:t>
            </a:r>
            <a:endParaRPr/>
          </a:p>
          <a:p>
            <a:pPr indent="0" lvl="0" marL="0" rtl="0" algn="ctr">
              <a:spcBef>
                <a:spcPts val="0"/>
              </a:spcBef>
              <a:spcAft>
                <a:spcPts val="0"/>
              </a:spcAft>
              <a:buNone/>
            </a:pPr>
            <a:r>
              <a:rPr lang="en"/>
              <a:t>hyperuricemia</a:t>
            </a:r>
            <a:endParaRPr>
              <a:latin typeface="Lato"/>
              <a:ea typeface="Lato"/>
              <a:cs typeface="Lato"/>
              <a:sym typeface="Lato"/>
            </a:endParaRPr>
          </a:p>
        </p:txBody>
      </p:sp>
      <p:sp>
        <p:nvSpPr>
          <p:cNvPr id="688" name="Google Shape;688;p60"/>
          <p:cNvSpPr txBox="1"/>
          <p:nvPr/>
        </p:nvSpPr>
        <p:spPr>
          <a:xfrm>
            <a:off x="983050" y="1943648"/>
            <a:ext cx="1601400" cy="1800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Lato"/>
                <a:ea typeface="Lato"/>
                <a:cs typeface="Lato"/>
                <a:sym typeface="Lato"/>
              </a:rPr>
              <a:t>Men</a:t>
            </a:r>
            <a:endParaRPr b="1"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 Around puberty</a:t>
            </a:r>
            <a:endParaRPr sz="13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l">
              <a:spcBef>
                <a:spcPts val="0"/>
              </a:spcBef>
              <a:spcAft>
                <a:spcPts val="0"/>
              </a:spcAft>
              <a:buNone/>
            </a:pPr>
            <a:r>
              <a:rPr b="1" lang="en" sz="1300">
                <a:latin typeface="Lato"/>
                <a:ea typeface="Lato"/>
                <a:cs typeface="Lato"/>
                <a:sym typeface="Lato"/>
              </a:rPr>
              <a:t>Women</a:t>
            </a:r>
            <a:r>
              <a:rPr lang="en" sz="1300">
                <a:latin typeface="Lato"/>
                <a:ea typeface="Lato"/>
                <a:cs typeface="Lato"/>
                <a:sym typeface="Lato"/>
              </a:rPr>
              <a:t>- after</a:t>
            </a:r>
            <a:endParaRPr sz="13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menopause.</a:t>
            </a:r>
            <a:endParaRPr sz="1300">
              <a:latin typeface="Lato"/>
              <a:ea typeface="Lato"/>
              <a:cs typeface="Lato"/>
              <a:sym typeface="Lato"/>
            </a:endParaRPr>
          </a:p>
          <a:p>
            <a:pPr indent="0" lvl="0" marL="0" rtl="1" algn="ctr">
              <a:spcBef>
                <a:spcPts val="0"/>
              </a:spcBef>
              <a:spcAft>
                <a:spcPts val="0"/>
              </a:spcAft>
              <a:buNone/>
            </a:pPr>
            <a:r>
              <a:rPr lang="en" sz="1300">
                <a:solidFill>
                  <a:srgbClr val="999999"/>
                </a:solidFill>
                <a:latin typeface="Lato"/>
                <a:ea typeface="Lato"/>
                <a:cs typeface="Lato"/>
                <a:sym typeface="Lato"/>
              </a:rPr>
              <a:t>(فقط ترتفع </a:t>
            </a:r>
            <a:r>
              <a:rPr lang="en" sz="1300">
                <a:solidFill>
                  <a:srgbClr val="999999"/>
                </a:solidFill>
                <a:latin typeface="Lato"/>
                <a:ea typeface="Lato"/>
                <a:cs typeface="Lato"/>
                <a:sym typeface="Lato"/>
              </a:rPr>
              <a:t>الأملاح</a:t>
            </a:r>
            <a:r>
              <a:rPr lang="en" sz="1300">
                <a:solidFill>
                  <a:srgbClr val="999999"/>
                </a:solidFill>
                <a:latin typeface="Lato"/>
                <a:ea typeface="Lato"/>
                <a:cs typeface="Lato"/>
                <a:sym typeface="Lato"/>
              </a:rPr>
              <a:t> بالدم بدون اعراض والم)</a:t>
            </a:r>
            <a:endParaRPr sz="1300">
              <a:solidFill>
                <a:srgbClr val="999999"/>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689" name="Google Shape;689;p60"/>
          <p:cNvSpPr txBox="1"/>
          <p:nvPr/>
        </p:nvSpPr>
        <p:spPr>
          <a:xfrm>
            <a:off x="2965775" y="1130325"/>
            <a:ext cx="135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Acute arthritis</a:t>
            </a:r>
            <a:endParaRPr>
              <a:latin typeface="Lato"/>
              <a:ea typeface="Lato"/>
              <a:cs typeface="Lato"/>
              <a:sym typeface="Lato"/>
            </a:endParaRPr>
          </a:p>
        </p:txBody>
      </p:sp>
      <p:sp>
        <p:nvSpPr>
          <p:cNvPr id="690" name="Google Shape;690;p60"/>
          <p:cNvSpPr txBox="1"/>
          <p:nvPr/>
        </p:nvSpPr>
        <p:spPr>
          <a:xfrm>
            <a:off x="2700538" y="1904725"/>
            <a:ext cx="1704000" cy="2194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Lato"/>
                <a:ea typeface="Lato"/>
                <a:cs typeface="Lato"/>
                <a:sym typeface="Lato"/>
              </a:rPr>
              <a:t>- Sudden, excruciating</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joint pain, hyperemia</a:t>
            </a:r>
            <a:endParaRPr sz="1200">
              <a:latin typeface="Lato"/>
              <a:ea typeface="Lato"/>
              <a:cs typeface="Lato"/>
              <a:sym typeface="Lato"/>
            </a:endParaRPr>
          </a:p>
          <a:p>
            <a:pPr indent="0" lvl="0" marL="0" rtl="0" algn="l">
              <a:lnSpc>
                <a:spcPct val="115000"/>
              </a:lnSpc>
              <a:spcBef>
                <a:spcPts val="0"/>
              </a:spcBef>
              <a:spcAft>
                <a:spcPts val="0"/>
              </a:spcAft>
              <a:buNone/>
            </a:pPr>
            <a:r>
              <a:rPr lang="en" sz="900">
                <a:solidFill>
                  <a:srgbClr val="999999"/>
                </a:solidFill>
                <a:latin typeface="Lato"/>
                <a:ea typeface="Lato"/>
                <a:cs typeface="Lato"/>
                <a:sym typeface="Lato"/>
              </a:rPr>
              <a:t>( an excess of blood in the vessels)</a:t>
            </a:r>
            <a:r>
              <a:rPr lang="en" sz="1200">
                <a:latin typeface="Lato"/>
                <a:ea typeface="Lato"/>
                <a:cs typeface="Lato"/>
                <a:sym typeface="Lato"/>
              </a:rPr>
              <a:t>, warmth.</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-metatarsophalangeal</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Joint (50%)</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 Last for hours to</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Weeks.</a:t>
            </a:r>
            <a:endParaRPr sz="1200">
              <a:latin typeface="Lato"/>
              <a:ea typeface="Lato"/>
              <a:cs typeface="Lato"/>
              <a:sym typeface="Lato"/>
            </a:endParaRPr>
          </a:p>
          <a:p>
            <a:pPr indent="0" lvl="0" marL="0" rtl="1" algn="ctr">
              <a:lnSpc>
                <a:spcPct val="115000"/>
              </a:lnSpc>
              <a:spcBef>
                <a:spcPts val="0"/>
              </a:spcBef>
              <a:spcAft>
                <a:spcPts val="0"/>
              </a:spcAft>
              <a:buNone/>
            </a:pPr>
            <a:r>
              <a:rPr lang="en" sz="1100">
                <a:solidFill>
                  <a:srgbClr val="999999"/>
                </a:solidFill>
                <a:latin typeface="Lato"/>
                <a:ea typeface="Lato"/>
                <a:cs typeface="Lato"/>
                <a:sym typeface="Lato"/>
              </a:rPr>
              <a:t>(تبدأ الكرستال الان تترسب </a:t>
            </a:r>
            <a:r>
              <a:rPr lang="en" sz="1100">
                <a:solidFill>
                  <a:srgbClr val="999999"/>
                </a:solidFill>
                <a:latin typeface="Lato"/>
                <a:ea typeface="Lato"/>
                <a:cs typeface="Lato"/>
                <a:sym typeface="Lato"/>
              </a:rPr>
              <a:t>في المفاصل</a:t>
            </a:r>
            <a:r>
              <a:rPr lang="en" sz="1100">
                <a:solidFill>
                  <a:srgbClr val="999999"/>
                </a:solidFill>
                <a:latin typeface="Lato"/>
                <a:ea typeface="Lato"/>
                <a:cs typeface="Lato"/>
                <a:sym typeface="Lato"/>
              </a:rPr>
              <a:t> </a:t>
            </a:r>
            <a:r>
              <a:rPr lang="en" sz="1100">
                <a:solidFill>
                  <a:srgbClr val="999999"/>
                </a:solidFill>
                <a:latin typeface="Lato"/>
                <a:ea typeface="Lato"/>
                <a:cs typeface="Lato"/>
                <a:sym typeface="Lato"/>
              </a:rPr>
              <a:t>ويبدأ</a:t>
            </a:r>
            <a:r>
              <a:rPr lang="en" sz="1100">
                <a:solidFill>
                  <a:srgbClr val="999999"/>
                </a:solidFill>
                <a:latin typeface="Lato"/>
                <a:ea typeface="Lato"/>
                <a:cs typeface="Lato"/>
                <a:sym typeface="Lato"/>
              </a:rPr>
              <a:t> الالم والاعراض)</a:t>
            </a:r>
            <a:endParaRPr sz="1100">
              <a:solidFill>
                <a:srgbClr val="999999"/>
              </a:solidFill>
              <a:latin typeface="Lato"/>
              <a:ea typeface="Lato"/>
              <a:cs typeface="Lato"/>
              <a:sym typeface="Lato"/>
            </a:endParaRPr>
          </a:p>
        </p:txBody>
      </p:sp>
      <p:sp>
        <p:nvSpPr>
          <p:cNvPr id="691" name="Google Shape;691;p60"/>
          <p:cNvSpPr txBox="1"/>
          <p:nvPr/>
        </p:nvSpPr>
        <p:spPr>
          <a:xfrm>
            <a:off x="4520650" y="1904725"/>
            <a:ext cx="1542600" cy="1454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Lato"/>
                <a:ea typeface="Lato"/>
                <a:cs typeface="Lato"/>
                <a:sym typeface="Lato"/>
              </a:rPr>
              <a:t>- Resolution of acute.</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 Symptom free</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 if Not treated..</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Frequent attacks</a:t>
            </a:r>
            <a:endParaRPr sz="1200">
              <a:latin typeface="Lato"/>
              <a:ea typeface="Lato"/>
              <a:cs typeface="Lato"/>
              <a:sym typeface="Lato"/>
            </a:endParaRPr>
          </a:p>
          <a:p>
            <a:pPr indent="0" lvl="0" marL="0" rtl="0" algn="l">
              <a:lnSpc>
                <a:spcPct val="115000"/>
              </a:lnSpc>
              <a:spcBef>
                <a:spcPts val="0"/>
              </a:spcBef>
              <a:spcAft>
                <a:spcPts val="0"/>
              </a:spcAft>
              <a:buNone/>
            </a:pPr>
            <a:r>
              <a:rPr lang="en" sz="1200">
                <a:latin typeface="Lato"/>
                <a:ea typeface="Lato"/>
                <a:cs typeface="Lato"/>
                <a:sym typeface="Lato"/>
              </a:rPr>
              <a:t>and multiple joints.</a:t>
            </a:r>
            <a:endParaRPr sz="1200">
              <a:latin typeface="Lato"/>
              <a:ea typeface="Lato"/>
              <a:cs typeface="Lato"/>
              <a:sym typeface="Lato"/>
            </a:endParaRPr>
          </a:p>
        </p:txBody>
      </p:sp>
      <p:sp>
        <p:nvSpPr>
          <p:cNvPr id="692" name="Google Shape;692;p60"/>
          <p:cNvSpPr txBox="1"/>
          <p:nvPr/>
        </p:nvSpPr>
        <p:spPr>
          <a:xfrm>
            <a:off x="4465525" y="957150"/>
            <a:ext cx="1652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Asymptomatic</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intercritical</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period</a:t>
            </a:r>
            <a:endParaRPr>
              <a:latin typeface="Lato"/>
              <a:ea typeface="Lato"/>
              <a:cs typeface="Lato"/>
              <a:sym typeface="Lato"/>
            </a:endParaRPr>
          </a:p>
        </p:txBody>
      </p:sp>
      <p:sp>
        <p:nvSpPr>
          <p:cNvPr id="693" name="Google Shape;693;p60"/>
          <p:cNvSpPr txBox="1"/>
          <p:nvPr/>
        </p:nvSpPr>
        <p:spPr>
          <a:xfrm>
            <a:off x="6456900" y="957150"/>
            <a:ext cx="1203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Chronic tophaceous</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gout</a:t>
            </a:r>
            <a:endParaRPr>
              <a:latin typeface="Lato"/>
              <a:ea typeface="Lato"/>
              <a:cs typeface="Lato"/>
              <a:sym typeface="Lato"/>
            </a:endParaRPr>
          </a:p>
        </p:txBody>
      </p:sp>
      <p:sp>
        <p:nvSpPr>
          <p:cNvPr id="694" name="Google Shape;694;p60"/>
          <p:cNvSpPr txBox="1"/>
          <p:nvPr/>
        </p:nvSpPr>
        <p:spPr>
          <a:xfrm>
            <a:off x="6287250" y="1911750"/>
            <a:ext cx="1542600" cy="1320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Lato"/>
                <a:ea typeface="Lato"/>
                <a:cs typeface="Lato"/>
                <a:sym typeface="Lato"/>
              </a:rPr>
              <a:t>- 12 years after</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Initial attack.</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 Radiology..loss</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Of joint space.</a:t>
            </a:r>
            <a:endParaRPr sz="13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695" name="Google Shape;695;p60"/>
          <p:cNvSpPr txBox="1"/>
          <p:nvPr/>
        </p:nvSpPr>
        <p:spPr>
          <a:xfrm>
            <a:off x="1535014" y="263517"/>
            <a:ext cx="5955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Fjalla One"/>
                <a:ea typeface="Fjalla One"/>
                <a:cs typeface="Fjalla One"/>
                <a:sym typeface="Fjalla One"/>
              </a:rPr>
              <a:t>Clinical Course:</a:t>
            </a:r>
            <a:endParaRPr b="1" sz="2000">
              <a:latin typeface="Fjalla One"/>
              <a:ea typeface="Fjalla One"/>
              <a:cs typeface="Fjalla One"/>
              <a:sym typeface="Fjalla On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1"/>
          <p:cNvSpPr txBox="1"/>
          <p:nvPr>
            <p:ph type="title"/>
          </p:nvPr>
        </p:nvSpPr>
        <p:spPr>
          <a:xfrm>
            <a:off x="720000" y="445025"/>
            <a:ext cx="7704000" cy="954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500"/>
              <a:t>pseudogout </a:t>
            </a:r>
            <a:r>
              <a:rPr lang="en" sz="2500">
                <a:solidFill>
                  <a:srgbClr val="FF0000"/>
                </a:solidFill>
              </a:rPr>
              <a:t>(CPPD)</a:t>
            </a:r>
            <a:endParaRPr sz="2500">
              <a:solidFill>
                <a:srgbClr val="FF0000"/>
              </a:solidFill>
            </a:endParaRPr>
          </a:p>
          <a:p>
            <a:pPr indent="0" lvl="0" marL="0" rtl="0" algn="ctr">
              <a:spcBef>
                <a:spcPts val="0"/>
              </a:spcBef>
              <a:spcAft>
                <a:spcPts val="0"/>
              </a:spcAft>
              <a:buNone/>
            </a:pPr>
            <a:r>
              <a:rPr lang="en" sz="2500"/>
              <a:t>(</a:t>
            </a:r>
            <a:r>
              <a:rPr lang="en" sz="2500">
                <a:solidFill>
                  <a:srgbClr val="FF0000"/>
                </a:solidFill>
              </a:rPr>
              <a:t>c</a:t>
            </a:r>
            <a:r>
              <a:rPr lang="en" sz="2500"/>
              <a:t>alcium </a:t>
            </a:r>
            <a:r>
              <a:rPr lang="en" sz="2500">
                <a:solidFill>
                  <a:srgbClr val="FF0000"/>
                </a:solidFill>
              </a:rPr>
              <a:t>p</a:t>
            </a:r>
            <a:r>
              <a:rPr lang="en" sz="2500"/>
              <a:t>yrophosphate </a:t>
            </a:r>
            <a:r>
              <a:rPr lang="en" sz="2500">
                <a:solidFill>
                  <a:srgbClr val="FF0000"/>
                </a:solidFill>
              </a:rPr>
              <a:t>c</a:t>
            </a:r>
            <a:r>
              <a:rPr lang="en" sz="2500"/>
              <a:t>rystal </a:t>
            </a:r>
            <a:r>
              <a:rPr lang="en" sz="2500">
                <a:solidFill>
                  <a:srgbClr val="FF0000"/>
                </a:solidFill>
              </a:rPr>
              <a:t>d</a:t>
            </a:r>
            <a:r>
              <a:rPr lang="en" sz="2500"/>
              <a:t>eposition disease)</a:t>
            </a:r>
            <a:endParaRPr/>
          </a:p>
        </p:txBody>
      </p:sp>
      <p:sp>
        <p:nvSpPr>
          <p:cNvPr id="701" name="Google Shape;701;p61"/>
          <p:cNvSpPr txBox="1"/>
          <p:nvPr/>
        </p:nvSpPr>
        <p:spPr>
          <a:xfrm>
            <a:off x="1186300" y="1587075"/>
            <a:ext cx="64533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This condition is due to deposition of CPPD in the synovium (pseudogout) and</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articular cartilage (chondrocalcinosis)</a:t>
            </a:r>
            <a:endParaRPr>
              <a:latin typeface="Lato"/>
              <a:ea typeface="Lato"/>
              <a:cs typeface="Lato"/>
              <a:sym typeface="Lato"/>
            </a:endParaRPr>
          </a:p>
        </p:txBody>
      </p:sp>
      <p:sp>
        <p:nvSpPr>
          <p:cNvPr id="702" name="Google Shape;702;p61"/>
          <p:cNvSpPr txBox="1"/>
          <p:nvPr/>
        </p:nvSpPr>
        <p:spPr>
          <a:xfrm>
            <a:off x="1122300" y="2342425"/>
            <a:ext cx="7101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Lato"/>
                <a:ea typeface="Lato"/>
                <a:cs typeface="Lato"/>
                <a:sym typeface="Lato"/>
              </a:rPr>
              <a:t>The crystals first develop in the articular cartilage (chondrocalcinosis), which is usually</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asymptomatic. From here, the crystals may shed into the joint cavity resulting in an acute</a:t>
            </a:r>
            <a:endParaRPr>
              <a:latin typeface="Lato"/>
              <a:ea typeface="Lato"/>
              <a:cs typeface="Lato"/>
              <a:sym typeface="Lato"/>
            </a:endParaRPr>
          </a:p>
          <a:p>
            <a:pPr indent="0" lvl="0" marL="0" rtl="0" algn="l">
              <a:lnSpc>
                <a:spcPct val="115000"/>
              </a:lnSpc>
              <a:spcBef>
                <a:spcPts val="0"/>
              </a:spcBef>
              <a:spcAft>
                <a:spcPts val="0"/>
              </a:spcAft>
              <a:buNone/>
            </a:pPr>
            <a:r>
              <a:rPr lang="en">
                <a:latin typeface="Lato"/>
                <a:ea typeface="Lato"/>
                <a:cs typeface="Lato"/>
                <a:sym typeface="Lato"/>
              </a:rPr>
              <a:t>arthritis, which mimics gout and is therefore called pseudogout.</a:t>
            </a:r>
            <a:endParaRPr>
              <a:latin typeface="Lato"/>
              <a:ea typeface="Lato"/>
              <a:cs typeface="Lato"/>
              <a:sym typeface="Lato"/>
            </a:endParaRPr>
          </a:p>
        </p:txBody>
      </p:sp>
      <p:sp>
        <p:nvSpPr>
          <p:cNvPr id="703" name="Google Shape;703;p61"/>
          <p:cNvSpPr txBox="1"/>
          <p:nvPr/>
        </p:nvSpPr>
        <p:spPr>
          <a:xfrm>
            <a:off x="1186300" y="3338650"/>
            <a:ext cx="5584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can occur in three main settings:</a:t>
            </a:r>
            <a:endParaRPr/>
          </a:p>
          <a:p>
            <a:pPr indent="0" lvl="0" marL="0" rtl="0" algn="l">
              <a:spcBef>
                <a:spcPts val="0"/>
              </a:spcBef>
              <a:spcAft>
                <a:spcPts val="0"/>
              </a:spcAft>
              <a:buNone/>
            </a:pPr>
            <a:r>
              <a:rPr lang="en"/>
              <a:t>1) Sporadic ( common in the elderly).</a:t>
            </a:r>
            <a:endParaRPr/>
          </a:p>
          <a:p>
            <a:pPr indent="0" lvl="0" marL="0" rtl="0" algn="l">
              <a:spcBef>
                <a:spcPts val="0"/>
              </a:spcBef>
              <a:spcAft>
                <a:spcPts val="0"/>
              </a:spcAft>
              <a:buNone/>
            </a:pPr>
            <a:r>
              <a:rPr lang="en"/>
              <a:t>2) Hereditary.</a:t>
            </a:r>
            <a:endParaRPr/>
          </a:p>
          <a:p>
            <a:pPr indent="0" lvl="0" marL="0" rtl="0" algn="l">
              <a:spcBef>
                <a:spcPts val="0"/>
              </a:spcBef>
              <a:spcAft>
                <a:spcPts val="0"/>
              </a:spcAft>
              <a:buNone/>
            </a:pPr>
            <a:r>
              <a:rPr lang="en"/>
              <a:t>3) Secondary to other conditions, such as previous joint damage,</a:t>
            </a:r>
            <a:endParaRPr/>
          </a:p>
          <a:p>
            <a:pPr indent="0" lvl="0" marL="0" rtl="0" algn="l">
              <a:spcBef>
                <a:spcPts val="0"/>
              </a:spcBef>
              <a:spcAft>
                <a:spcPts val="0"/>
              </a:spcAft>
              <a:buNone/>
            </a:pPr>
            <a:r>
              <a:rPr lang="en"/>
              <a:t>hyperparathyroidism, hypothyroidism, haemochromatosis and diabetes.</a:t>
            </a:r>
            <a:endParaRPr/>
          </a:p>
        </p:txBody>
      </p:sp>
      <p:grpSp>
        <p:nvGrpSpPr>
          <p:cNvPr id="704" name="Google Shape;704;p61"/>
          <p:cNvGrpSpPr/>
          <p:nvPr/>
        </p:nvGrpSpPr>
        <p:grpSpPr>
          <a:xfrm>
            <a:off x="720001" y="1657949"/>
            <a:ext cx="402301" cy="301597"/>
            <a:chOff x="4660325" y="1866850"/>
            <a:chExt cx="68350" cy="58100"/>
          </a:xfrm>
        </p:grpSpPr>
        <p:sp>
          <p:nvSpPr>
            <p:cNvPr id="705" name="Google Shape;705;p61"/>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1"/>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61"/>
          <p:cNvGrpSpPr/>
          <p:nvPr/>
        </p:nvGrpSpPr>
        <p:grpSpPr>
          <a:xfrm>
            <a:off x="720001" y="3377974"/>
            <a:ext cx="402301" cy="301597"/>
            <a:chOff x="4660325" y="1866850"/>
            <a:chExt cx="68350" cy="58100"/>
          </a:xfrm>
        </p:grpSpPr>
        <p:sp>
          <p:nvSpPr>
            <p:cNvPr id="708" name="Google Shape;708;p61"/>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1"/>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61"/>
          <p:cNvGrpSpPr/>
          <p:nvPr/>
        </p:nvGrpSpPr>
        <p:grpSpPr>
          <a:xfrm>
            <a:off x="720001" y="2420949"/>
            <a:ext cx="402301" cy="301597"/>
            <a:chOff x="4660325" y="1866850"/>
            <a:chExt cx="68350" cy="58100"/>
          </a:xfrm>
        </p:grpSpPr>
        <p:sp>
          <p:nvSpPr>
            <p:cNvPr id="711" name="Google Shape;711;p61"/>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1"/>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no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2"/>
          <p:cNvSpPr txBox="1"/>
          <p:nvPr>
            <p:ph type="title"/>
          </p:nvPr>
        </p:nvSpPr>
        <p:spPr>
          <a:xfrm>
            <a:off x="-260525" y="226475"/>
            <a:ext cx="7747800" cy="5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How Pseudogout can be differentiated from gout ?</a:t>
            </a:r>
            <a:endParaRPr sz="2400"/>
          </a:p>
        </p:txBody>
      </p:sp>
      <p:graphicFrame>
        <p:nvGraphicFramePr>
          <p:cNvPr id="718" name="Google Shape;718;p62"/>
          <p:cNvGraphicFramePr/>
          <p:nvPr/>
        </p:nvGraphicFramePr>
        <p:xfrm>
          <a:off x="490258" y="932890"/>
          <a:ext cx="3000000" cy="3000000"/>
        </p:xfrm>
        <a:graphic>
          <a:graphicData uri="http://schemas.openxmlformats.org/drawingml/2006/table">
            <a:tbl>
              <a:tblPr>
                <a:noFill/>
                <a:tableStyleId>{157793F1-1F40-4ED5-BD2D-5EB80214B85A}</a:tableStyleId>
              </a:tblPr>
              <a:tblGrid>
                <a:gridCol w="3436925"/>
                <a:gridCol w="3436925"/>
              </a:tblGrid>
              <a:tr h="387875">
                <a:tc>
                  <a:txBody>
                    <a:bodyPr/>
                    <a:lstStyle/>
                    <a:p>
                      <a:pPr indent="0" lvl="0" marL="0" rtl="0" algn="ctr">
                        <a:spcBef>
                          <a:spcPts val="0"/>
                        </a:spcBef>
                        <a:spcAft>
                          <a:spcPts val="0"/>
                        </a:spcAft>
                        <a:buNone/>
                      </a:pPr>
                      <a:r>
                        <a:rPr b="1" lang="en">
                          <a:latin typeface="Lato"/>
                          <a:ea typeface="Lato"/>
                          <a:cs typeface="Lato"/>
                          <a:sym typeface="Lato"/>
                        </a:rPr>
                        <a:t>Gout</a:t>
                      </a:r>
                      <a:endParaRPr b="1">
                        <a:latin typeface="Lato"/>
                        <a:ea typeface="Lato"/>
                        <a:cs typeface="Lato"/>
                        <a:sym typeface="Lato"/>
                      </a:endParaRPr>
                    </a:p>
                  </a:txBody>
                  <a:tcPr marT="91425" marB="91425" marR="91425" marL="91425">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Pseudogout</a:t>
                      </a:r>
                      <a:endParaRPr b="1">
                        <a:latin typeface="Lato"/>
                        <a:ea typeface="Lato"/>
                        <a:cs typeface="Lato"/>
                        <a:sym typeface="Lato"/>
                      </a:endParaRPr>
                    </a:p>
                  </a:txBody>
                  <a:tcPr marT="91425" marB="91425" marR="91425" marL="91425">
                    <a:solidFill>
                      <a:srgbClr val="999999"/>
                    </a:solidFill>
                  </a:tcPr>
                </a:tc>
              </a:tr>
              <a:tr h="387875">
                <a:tc>
                  <a:txBody>
                    <a:bodyPr/>
                    <a:lstStyle/>
                    <a:p>
                      <a:pPr indent="0" lvl="0" marL="0" rtl="0" algn="l">
                        <a:spcBef>
                          <a:spcPts val="0"/>
                        </a:spcBef>
                        <a:spcAft>
                          <a:spcPts val="0"/>
                        </a:spcAft>
                        <a:buNone/>
                      </a:pPr>
                      <a:r>
                        <a:rPr lang="en">
                          <a:latin typeface="Lato"/>
                          <a:ea typeface="Lato"/>
                          <a:cs typeface="Lato"/>
                          <a:sym typeface="Lato"/>
                        </a:rPr>
                        <a:t>monosodium urate crystals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calcium pyrophosphate crystals</a:t>
                      </a:r>
                      <a:endParaRPr>
                        <a:latin typeface="Lato"/>
                        <a:ea typeface="Lato"/>
                        <a:cs typeface="Lato"/>
                        <a:sym typeface="Lato"/>
                      </a:endParaRPr>
                    </a:p>
                  </a:txBody>
                  <a:tcPr marT="91425" marB="91425" marR="91425" marL="91425"/>
                </a:tc>
              </a:tr>
              <a:tr h="595000">
                <a:tc>
                  <a:txBody>
                    <a:bodyPr/>
                    <a:lstStyle/>
                    <a:p>
                      <a:pPr indent="0" lvl="0" marL="0" rtl="0" algn="l">
                        <a:spcBef>
                          <a:spcPts val="0"/>
                        </a:spcBef>
                        <a:spcAft>
                          <a:spcPts val="0"/>
                        </a:spcAft>
                        <a:buNone/>
                      </a:pPr>
                      <a:r>
                        <a:rPr lang="en">
                          <a:latin typeface="Lato"/>
                          <a:ea typeface="Lato"/>
                          <a:cs typeface="Lato"/>
                          <a:sym typeface="Lato"/>
                        </a:rPr>
                        <a:t>The most commonly affected site is: first metatarsophalangeal joint</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The knee is most commonly involved.(cause it’s articular cartilage)</a:t>
                      </a:r>
                      <a:endParaRPr>
                        <a:latin typeface="Lato"/>
                        <a:ea typeface="Lato"/>
                        <a:cs typeface="Lato"/>
                        <a:sym typeface="Lato"/>
                      </a:endParaRPr>
                    </a:p>
                  </a:txBody>
                  <a:tcPr marT="91425" marB="91425" marR="91425" marL="91425"/>
                </a:tc>
              </a:tr>
              <a:tr h="595000">
                <a:tc>
                  <a:txBody>
                    <a:bodyPr/>
                    <a:lstStyle/>
                    <a:p>
                      <a:pPr indent="0" lvl="0" marL="0" rtl="0" algn="l">
                        <a:spcBef>
                          <a:spcPts val="0"/>
                        </a:spcBef>
                        <a:spcAft>
                          <a:spcPts val="0"/>
                        </a:spcAft>
                        <a:buNone/>
                      </a:pPr>
                      <a:r>
                        <a:rPr lang="en">
                          <a:latin typeface="Lato"/>
                          <a:ea typeface="Lato"/>
                          <a:cs typeface="Lato"/>
                          <a:sym typeface="Lato"/>
                        </a:rPr>
                        <a:t>X-ray doesn’t show the MSU</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X-rays show the characteristic line of calcification of the articular cartilage.</a:t>
                      </a:r>
                      <a:endParaRPr>
                        <a:latin typeface="Lato"/>
                        <a:ea typeface="Lato"/>
                        <a:cs typeface="Lato"/>
                        <a:sym typeface="Lato"/>
                      </a:endParaRPr>
                    </a:p>
                  </a:txBody>
                  <a:tcPr marT="91425" marB="91425" marR="91425" marL="91425"/>
                </a:tc>
              </a:tr>
              <a:tr h="802150">
                <a:tc>
                  <a:txBody>
                    <a:bodyPr/>
                    <a:lstStyle/>
                    <a:p>
                      <a:pPr indent="0" lvl="0" marL="0" rtl="0" algn="l">
                        <a:spcBef>
                          <a:spcPts val="0"/>
                        </a:spcBef>
                        <a:spcAft>
                          <a:spcPts val="0"/>
                        </a:spcAft>
                        <a:buNone/>
                      </a:pPr>
                      <a:r>
                        <a:rPr lang="en">
                          <a:latin typeface="Lato"/>
                          <a:ea typeface="Lato"/>
                          <a:cs typeface="Lato"/>
                          <a:sym typeface="Lato"/>
                        </a:rPr>
                        <a:t>Long, slender, needle-shaped monosodium urate crystals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The crystals look different under polarizing microscopy, they are rhomboid in shape positively birefringent.</a:t>
                      </a:r>
                      <a:endParaRPr>
                        <a:latin typeface="Lato"/>
                        <a:ea typeface="Lato"/>
                        <a:cs typeface="Lato"/>
                        <a:sym typeface="Lato"/>
                      </a:endParaRPr>
                    </a:p>
                  </a:txBody>
                  <a:tcPr marT="91425" marB="91425" marR="91425" marL="91425"/>
                </a:tc>
              </a:tr>
              <a:tr h="12991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719" name="Google Shape;719;p62"/>
          <p:cNvPicPr preferRelativeResize="0"/>
          <p:nvPr/>
        </p:nvPicPr>
        <p:blipFill>
          <a:blip r:embed="rId3">
            <a:alphaModFix/>
          </a:blip>
          <a:stretch>
            <a:fillRect/>
          </a:stretch>
        </p:blipFill>
        <p:spPr>
          <a:xfrm>
            <a:off x="4028450" y="3885326"/>
            <a:ext cx="1479000" cy="1114574"/>
          </a:xfrm>
          <a:prstGeom prst="rect">
            <a:avLst/>
          </a:prstGeom>
          <a:noFill/>
          <a:ln>
            <a:noFill/>
          </a:ln>
        </p:spPr>
      </p:pic>
      <p:pic>
        <p:nvPicPr>
          <p:cNvPr id="720" name="Google Shape;720;p62"/>
          <p:cNvPicPr preferRelativeResize="0"/>
          <p:nvPr/>
        </p:nvPicPr>
        <p:blipFill>
          <a:blip r:embed="rId4">
            <a:alphaModFix/>
          </a:blip>
          <a:stretch>
            <a:fillRect/>
          </a:stretch>
        </p:blipFill>
        <p:spPr>
          <a:xfrm>
            <a:off x="5704625" y="3879060"/>
            <a:ext cx="1406100" cy="1120839"/>
          </a:xfrm>
          <a:prstGeom prst="rect">
            <a:avLst/>
          </a:prstGeom>
          <a:noFill/>
          <a:ln>
            <a:noFill/>
          </a:ln>
        </p:spPr>
      </p:pic>
      <p:pic>
        <p:nvPicPr>
          <p:cNvPr id="721" name="Google Shape;721;p62"/>
          <p:cNvPicPr preferRelativeResize="0"/>
          <p:nvPr/>
        </p:nvPicPr>
        <p:blipFill>
          <a:blip r:embed="rId5">
            <a:alphaModFix/>
          </a:blip>
          <a:stretch>
            <a:fillRect/>
          </a:stretch>
        </p:blipFill>
        <p:spPr>
          <a:xfrm>
            <a:off x="591100" y="3820950"/>
            <a:ext cx="1406101" cy="1178950"/>
          </a:xfrm>
          <a:prstGeom prst="rect">
            <a:avLst/>
          </a:prstGeom>
          <a:noFill/>
          <a:ln>
            <a:noFill/>
          </a:ln>
        </p:spPr>
      </p:pic>
      <p:pic>
        <p:nvPicPr>
          <p:cNvPr id="722" name="Google Shape;722;p62"/>
          <p:cNvPicPr preferRelativeResize="0"/>
          <p:nvPr/>
        </p:nvPicPr>
        <p:blipFill>
          <a:blip r:embed="rId6">
            <a:alphaModFix/>
          </a:blip>
          <a:stretch>
            <a:fillRect/>
          </a:stretch>
        </p:blipFill>
        <p:spPr>
          <a:xfrm>
            <a:off x="2128600" y="3820950"/>
            <a:ext cx="1564426" cy="1178949"/>
          </a:xfrm>
          <a:prstGeom prst="rect">
            <a:avLst/>
          </a:prstGeom>
          <a:noFill/>
          <a:ln>
            <a:noFill/>
          </a:ln>
        </p:spPr>
      </p:pic>
      <p:sp>
        <p:nvSpPr>
          <p:cNvPr id="723" name="Google Shape;723;p62"/>
          <p:cNvSpPr txBox="1"/>
          <p:nvPr/>
        </p:nvSpPr>
        <p:spPr>
          <a:xfrm>
            <a:off x="7364100" y="3710074"/>
            <a:ext cx="1753500" cy="1400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latin typeface="Lato"/>
                <a:ea typeface="Lato"/>
                <a:cs typeface="Lato"/>
                <a:sym typeface="Lato"/>
              </a:rPr>
              <a:t>1-Smear preparation of calcium pyrophosphate crystals.</a:t>
            </a:r>
            <a:endParaRPr sz="1000">
              <a:latin typeface="Lato"/>
              <a:ea typeface="Lato"/>
              <a:cs typeface="Lato"/>
              <a:sym typeface="Lato"/>
            </a:endParaRPr>
          </a:p>
          <a:p>
            <a:pPr indent="0" lvl="0" marL="0" rtl="0" algn="l">
              <a:lnSpc>
                <a:spcPct val="115000"/>
              </a:lnSpc>
              <a:spcBef>
                <a:spcPts val="0"/>
              </a:spcBef>
              <a:spcAft>
                <a:spcPts val="0"/>
              </a:spcAft>
              <a:buNone/>
            </a:pPr>
            <a:r>
              <a:rPr lang="en" sz="1000">
                <a:latin typeface="Lato"/>
                <a:ea typeface="Lato"/>
                <a:cs typeface="Lato"/>
                <a:sym typeface="Lato"/>
              </a:rPr>
              <a:t>2-Deposits are present in cartilage and consist of amorphous basophilic material (blue-purple).</a:t>
            </a:r>
            <a:endParaRPr sz="1000">
              <a:latin typeface="Lato"/>
              <a:ea typeface="Lato"/>
              <a:cs typeface="Lato"/>
              <a:sym typeface="Lato"/>
            </a:endParaRPr>
          </a:p>
        </p:txBody>
      </p:sp>
      <p:sp>
        <p:nvSpPr>
          <p:cNvPr id="724" name="Google Shape;724;p62"/>
          <p:cNvSpPr txBox="1"/>
          <p:nvPr/>
        </p:nvSpPr>
        <p:spPr>
          <a:xfrm flipH="1">
            <a:off x="3853789" y="3637557"/>
            <a:ext cx="42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1-</a:t>
            </a:r>
            <a:endParaRPr sz="1000">
              <a:latin typeface="Lato"/>
              <a:ea typeface="Lato"/>
              <a:cs typeface="Lato"/>
              <a:sym typeface="Lato"/>
            </a:endParaRPr>
          </a:p>
        </p:txBody>
      </p:sp>
      <p:sp>
        <p:nvSpPr>
          <p:cNvPr id="725" name="Google Shape;725;p62"/>
          <p:cNvSpPr txBox="1"/>
          <p:nvPr/>
        </p:nvSpPr>
        <p:spPr>
          <a:xfrm>
            <a:off x="5460572" y="3637560"/>
            <a:ext cx="59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2-</a:t>
            </a:r>
            <a:endParaRPr sz="1000">
              <a:latin typeface="Lato"/>
              <a:ea typeface="Lato"/>
              <a:cs typeface="Lato"/>
              <a:sym typeface="Lato"/>
            </a:endParaRPr>
          </a:p>
        </p:txBody>
      </p:sp>
      <p:sp>
        <p:nvSpPr>
          <p:cNvPr id="726" name="Google Shape;726;p62"/>
          <p:cNvSpPr txBox="1"/>
          <p:nvPr/>
        </p:nvSpPr>
        <p:spPr>
          <a:xfrm>
            <a:off x="7445150" y="649039"/>
            <a:ext cx="1479000" cy="615600"/>
          </a:xfrm>
          <a:prstGeom prst="rect">
            <a:avLst/>
          </a:prstGeom>
          <a:noFill/>
          <a:ln cap="flat" cmpd="sng" w="9525">
            <a:solidFill>
              <a:srgbClr val="666666"/>
            </a:solidFill>
            <a:prstDash val="lg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Lato"/>
                <a:ea typeface="Lato"/>
                <a:cs typeface="Lato"/>
                <a:sym typeface="Lato"/>
              </a:rPr>
              <a:t>Thanks to 439</a:t>
            </a:r>
            <a:endParaRPr>
              <a:solidFill>
                <a:srgbClr val="999999"/>
              </a:solidFill>
              <a:latin typeface="Lato"/>
              <a:ea typeface="Lato"/>
              <a:cs typeface="Lato"/>
              <a:sym typeface="Lato"/>
            </a:endParaRPr>
          </a:p>
          <a:p>
            <a:pPr indent="0" lvl="0" marL="0" rtl="0" algn="ctr">
              <a:spcBef>
                <a:spcPts val="0"/>
              </a:spcBef>
              <a:spcAft>
                <a:spcPts val="0"/>
              </a:spcAft>
              <a:buNone/>
            </a:pPr>
            <a:r>
              <a:rPr lang="en">
                <a:solidFill>
                  <a:srgbClr val="999999"/>
                </a:solidFill>
                <a:latin typeface="Lato"/>
                <a:ea typeface="Lato"/>
                <a:cs typeface="Lato"/>
                <a:sym typeface="Lato"/>
              </a:rPr>
              <a:t>team</a:t>
            </a:r>
            <a:endParaRPr>
              <a:solidFill>
                <a:srgbClr val="999999"/>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3"/>
          <p:cNvSpPr/>
          <p:nvPr/>
        </p:nvSpPr>
        <p:spPr>
          <a:xfrm>
            <a:off x="83225" y="27000"/>
            <a:ext cx="1257600" cy="6171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Fjalla One"/>
                <a:ea typeface="Fjalla One"/>
                <a:cs typeface="Fjalla One"/>
                <a:sym typeface="Fjalla One"/>
              </a:rPr>
              <a:t>MCQs</a:t>
            </a:r>
            <a:endParaRPr b="1" sz="3300">
              <a:solidFill>
                <a:schemeClr val="dk1"/>
              </a:solidFill>
              <a:latin typeface="Fjalla One"/>
              <a:ea typeface="Fjalla One"/>
              <a:cs typeface="Fjalla One"/>
              <a:sym typeface="Fjalla One"/>
            </a:endParaRPr>
          </a:p>
        </p:txBody>
      </p:sp>
      <p:grpSp>
        <p:nvGrpSpPr>
          <p:cNvPr id="732" name="Google Shape;732;p63"/>
          <p:cNvGrpSpPr/>
          <p:nvPr/>
        </p:nvGrpSpPr>
        <p:grpSpPr>
          <a:xfrm>
            <a:off x="924525" y="174825"/>
            <a:ext cx="7469750" cy="1548511"/>
            <a:chOff x="522875" y="706236"/>
            <a:chExt cx="7469750" cy="1254871"/>
          </a:xfrm>
        </p:grpSpPr>
        <p:sp>
          <p:nvSpPr>
            <p:cNvPr id="733" name="Google Shape;733;p63"/>
            <p:cNvSpPr/>
            <p:nvPr/>
          </p:nvSpPr>
          <p:spPr>
            <a:xfrm>
              <a:off x="992425" y="706236"/>
              <a:ext cx="7000200" cy="9306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 </a:t>
              </a:r>
              <a:r>
                <a:rPr b="1" lang="en">
                  <a:solidFill>
                    <a:srgbClr val="FFFFFF"/>
                  </a:solidFill>
                  <a:latin typeface="Lato"/>
                  <a:ea typeface="Lato"/>
                  <a:cs typeface="Lato"/>
                  <a:sym typeface="Lato"/>
                </a:rPr>
                <a:t>Q1: An 85-years old man presents with 3-week history of painful swelling of his right knee. Aspiration of joint fluid returns numerous neutrophils and crystals. Chemical   </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     analysis shows that these crystals are composed of calcium pyrophosphate. Which  </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         of the following is the most likely diagnosis?</a:t>
              </a:r>
              <a:endParaRPr b="1">
                <a:solidFill>
                  <a:srgbClr val="FFFFFF"/>
                </a:solidFill>
                <a:latin typeface="Lato"/>
                <a:ea typeface="Lato"/>
                <a:cs typeface="Lato"/>
                <a:sym typeface="Lato"/>
              </a:endParaRPr>
            </a:p>
          </p:txBody>
        </p:sp>
        <p:sp>
          <p:nvSpPr>
            <p:cNvPr id="734" name="Google Shape;734;p63"/>
            <p:cNvSpPr txBox="1"/>
            <p:nvPr/>
          </p:nvSpPr>
          <p:spPr>
            <a:xfrm>
              <a:off x="1183675" y="1636800"/>
              <a:ext cx="1689000" cy="311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Lato"/>
                  <a:ea typeface="Lato"/>
                  <a:cs typeface="Lato"/>
                  <a:sym typeface="Lato"/>
                </a:rPr>
                <a:t>A-</a:t>
              </a:r>
              <a:r>
                <a:rPr lang="en" sz="1000">
                  <a:solidFill>
                    <a:schemeClr val="dk1"/>
                  </a:solidFill>
                  <a:latin typeface="Lato"/>
                  <a:ea typeface="Lato"/>
                  <a:cs typeface="Lato"/>
                  <a:sym typeface="Lato"/>
                </a:rPr>
                <a:t>Ankylosing Spondylitis</a:t>
              </a:r>
              <a:r>
                <a:rPr lang="en" sz="1000">
                  <a:solidFill>
                    <a:schemeClr val="dk1"/>
                  </a:solidFill>
                  <a:latin typeface="Lato"/>
                  <a:ea typeface="Lato"/>
                  <a:cs typeface="Lato"/>
                  <a:sym typeface="Lato"/>
                </a:rPr>
                <a:t> </a:t>
              </a:r>
              <a:r>
                <a:rPr lang="en" sz="1300">
                  <a:solidFill>
                    <a:schemeClr val="dk1"/>
                  </a:solidFill>
                  <a:latin typeface="Lato"/>
                  <a:ea typeface="Lato"/>
                  <a:cs typeface="Lato"/>
                  <a:sym typeface="Lato"/>
                </a:rPr>
                <a:t>  </a:t>
              </a:r>
              <a:endParaRPr sz="1300">
                <a:latin typeface="Lato"/>
                <a:ea typeface="Lato"/>
                <a:cs typeface="Lato"/>
                <a:sym typeface="Lato"/>
              </a:endParaRPr>
            </a:p>
          </p:txBody>
        </p:sp>
        <p:sp>
          <p:nvSpPr>
            <p:cNvPr id="735" name="Google Shape;735;p63"/>
            <p:cNvSpPr txBox="1"/>
            <p:nvPr/>
          </p:nvSpPr>
          <p:spPr>
            <a:xfrm>
              <a:off x="2872540" y="1636800"/>
              <a:ext cx="1689000" cy="324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   B-</a:t>
              </a:r>
              <a:r>
                <a:rPr lang="en">
                  <a:solidFill>
                    <a:schemeClr val="dk1"/>
                  </a:solidFill>
                  <a:latin typeface="Lato"/>
                  <a:ea typeface="Lato"/>
                  <a:cs typeface="Lato"/>
                  <a:sym typeface="Lato"/>
                </a:rPr>
                <a:t>Gout</a:t>
              </a:r>
              <a:r>
                <a:rPr lang="en">
                  <a:solidFill>
                    <a:schemeClr val="dk1"/>
                  </a:solidFill>
                  <a:latin typeface="Lato"/>
                  <a:ea typeface="Lato"/>
                  <a:cs typeface="Lato"/>
                  <a:sym typeface="Lato"/>
                </a:rPr>
                <a:t>    </a:t>
              </a:r>
              <a:endParaRPr>
                <a:latin typeface="Lato"/>
                <a:ea typeface="Lato"/>
                <a:cs typeface="Lato"/>
                <a:sym typeface="Lato"/>
              </a:endParaRPr>
            </a:p>
          </p:txBody>
        </p:sp>
        <p:sp>
          <p:nvSpPr>
            <p:cNvPr id="736" name="Google Shape;736;p63"/>
            <p:cNvSpPr txBox="1"/>
            <p:nvPr/>
          </p:nvSpPr>
          <p:spPr>
            <a:xfrm>
              <a:off x="4561406" y="1636800"/>
              <a:ext cx="1689000" cy="324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 C-</a:t>
              </a:r>
              <a:r>
                <a:rPr lang="en">
                  <a:solidFill>
                    <a:schemeClr val="dk1"/>
                  </a:solidFill>
                  <a:latin typeface="Lato"/>
                  <a:ea typeface="Lato"/>
                  <a:cs typeface="Lato"/>
                  <a:sym typeface="Lato"/>
                </a:rPr>
                <a:t>Pseudogout</a:t>
              </a:r>
              <a:r>
                <a:rPr lang="en">
                  <a:solidFill>
                    <a:schemeClr val="dk1"/>
                  </a:solidFill>
                  <a:latin typeface="Lato"/>
                  <a:ea typeface="Lato"/>
                  <a:cs typeface="Lato"/>
                  <a:sym typeface="Lato"/>
                </a:rPr>
                <a:t>          </a:t>
              </a:r>
              <a:endParaRPr>
                <a:latin typeface="Lato"/>
                <a:ea typeface="Lato"/>
                <a:cs typeface="Lato"/>
                <a:sym typeface="Lato"/>
              </a:endParaRPr>
            </a:p>
          </p:txBody>
        </p:sp>
        <p:sp>
          <p:nvSpPr>
            <p:cNvPr id="737" name="Google Shape;737;p63"/>
            <p:cNvSpPr txBox="1"/>
            <p:nvPr/>
          </p:nvSpPr>
          <p:spPr>
            <a:xfrm>
              <a:off x="6250300" y="1636807"/>
              <a:ext cx="1689000" cy="324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Lato"/>
                  <a:ea typeface="Lato"/>
                  <a:cs typeface="Lato"/>
                  <a:sym typeface="Lato"/>
                </a:rPr>
                <a:t>  D-</a:t>
              </a:r>
              <a:r>
                <a:rPr lang="en" sz="1100">
                  <a:solidFill>
                    <a:schemeClr val="dk1"/>
                  </a:solidFill>
                  <a:latin typeface="Lato"/>
                  <a:ea typeface="Lato"/>
                  <a:cs typeface="Lato"/>
                  <a:sym typeface="Lato"/>
                </a:rPr>
                <a:t>Rheumatoid Arthritis</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300">
                <a:solidFill>
                  <a:schemeClr val="dk1"/>
                </a:solidFill>
                <a:latin typeface="Lato"/>
                <a:ea typeface="Lato"/>
                <a:cs typeface="Lato"/>
                <a:sym typeface="Lato"/>
              </a:endParaRPr>
            </a:p>
          </p:txBody>
        </p:sp>
        <p:sp>
          <p:nvSpPr>
            <p:cNvPr id="738" name="Google Shape;738;p63"/>
            <p:cNvSpPr/>
            <p:nvPr/>
          </p:nvSpPr>
          <p:spPr>
            <a:xfrm>
              <a:off x="522875" y="1086525"/>
              <a:ext cx="901200" cy="6966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Q1</a:t>
              </a:r>
              <a:endParaRPr b="1">
                <a:solidFill>
                  <a:srgbClr val="FFFFFF"/>
                </a:solidFill>
              </a:endParaRPr>
            </a:p>
          </p:txBody>
        </p:sp>
      </p:grpSp>
      <p:grpSp>
        <p:nvGrpSpPr>
          <p:cNvPr id="739" name="Google Shape;739;p63"/>
          <p:cNvGrpSpPr/>
          <p:nvPr/>
        </p:nvGrpSpPr>
        <p:grpSpPr>
          <a:xfrm>
            <a:off x="924525" y="1805350"/>
            <a:ext cx="7469750" cy="1677125"/>
            <a:chOff x="522875" y="559975"/>
            <a:chExt cx="7469750" cy="1677125"/>
          </a:xfrm>
        </p:grpSpPr>
        <p:sp>
          <p:nvSpPr>
            <p:cNvPr id="740" name="Google Shape;740;p63"/>
            <p:cNvSpPr/>
            <p:nvPr/>
          </p:nvSpPr>
          <p:spPr>
            <a:xfrm>
              <a:off x="992425" y="559975"/>
              <a:ext cx="7000200" cy="10767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A 74-year old obese women complains of chronic pain in her back, knees, and fingers. The pain typically subsides at rest. The distal interphalangeal joint are enlarged and  </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    tender. Which of the following is the best describe the pathogenesis of joint pain in  </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          this patient?</a:t>
              </a:r>
              <a:endParaRPr b="1">
                <a:solidFill>
                  <a:srgbClr val="FFFFFF"/>
                </a:solidFill>
                <a:latin typeface="Lato"/>
                <a:ea typeface="Lato"/>
                <a:cs typeface="Lato"/>
                <a:sym typeface="Lato"/>
              </a:endParaRPr>
            </a:p>
          </p:txBody>
        </p:sp>
        <p:sp>
          <p:nvSpPr>
            <p:cNvPr id="741" name="Google Shape;741;p63"/>
            <p:cNvSpPr txBox="1"/>
            <p:nvPr/>
          </p:nvSpPr>
          <p:spPr>
            <a:xfrm>
              <a:off x="1183675" y="1636800"/>
              <a:ext cx="1689000" cy="585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191919"/>
                  </a:solidFill>
                  <a:latin typeface="Lato"/>
                  <a:ea typeface="Lato"/>
                  <a:cs typeface="Lato"/>
                  <a:sym typeface="Lato"/>
                </a:rPr>
                <a:t>A-Acute inflammation</a:t>
              </a:r>
              <a:endParaRPr sz="1200">
                <a:solidFill>
                  <a:srgbClr val="191919"/>
                </a:solidFill>
                <a:latin typeface="Lato"/>
                <a:ea typeface="Lato"/>
                <a:cs typeface="Lato"/>
                <a:sym typeface="Lato"/>
              </a:endParaRPr>
            </a:p>
            <a:p>
              <a:pPr indent="0" lvl="0" marL="0" rtl="0" algn="ctr">
                <a:spcBef>
                  <a:spcPts val="0"/>
                </a:spcBef>
                <a:spcAft>
                  <a:spcPts val="0"/>
                </a:spcAft>
                <a:buNone/>
              </a:pPr>
              <a:r>
                <a:rPr lang="en" sz="1200">
                  <a:solidFill>
                    <a:srgbClr val="191919"/>
                  </a:solidFill>
                  <a:latin typeface="Lato"/>
                  <a:ea typeface="Lato"/>
                  <a:cs typeface="Lato"/>
                  <a:sym typeface="Lato"/>
                </a:rPr>
                <a:t>of ligament</a:t>
              </a:r>
              <a:r>
                <a:rPr lang="en" sz="1200">
                  <a:solidFill>
                    <a:srgbClr val="191919"/>
                  </a:solidFill>
                  <a:latin typeface="Lato"/>
                  <a:ea typeface="Lato"/>
                  <a:cs typeface="Lato"/>
                  <a:sym typeface="Lato"/>
                </a:rPr>
                <a:t> </a:t>
              </a:r>
              <a:r>
                <a:rPr lang="en">
                  <a:solidFill>
                    <a:srgbClr val="191919"/>
                  </a:solidFill>
                  <a:latin typeface="Lato"/>
                  <a:ea typeface="Lato"/>
                  <a:cs typeface="Lato"/>
                  <a:sym typeface="Lato"/>
                </a:rPr>
                <a:t>              </a:t>
              </a:r>
              <a:endParaRPr>
                <a:latin typeface="Lato"/>
                <a:ea typeface="Lato"/>
                <a:cs typeface="Lato"/>
                <a:sym typeface="Lato"/>
              </a:endParaRPr>
            </a:p>
          </p:txBody>
        </p:sp>
        <p:sp>
          <p:nvSpPr>
            <p:cNvPr id="742" name="Google Shape;742;p63"/>
            <p:cNvSpPr txBox="1"/>
            <p:nvPr/>
          </p:nvSpPr>
          <p:spPr>
            <a:xfrm>
              <a:off x="2872540" y="1636800"/>
              <a:ext cx="1689000" cy="585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91919"/>
                  </a:solidFill>
                  <a:latin typeface="Lato"/>
                  <a:ea typeface="Lato"/>
                  <a:cs typeface="Lato"/>
                  <a:sym typeface="Lato"/>
                </a:rPr>
                <a:t>B-</a:t>
              </a:r>
              <a:r>
                <a:rPr lang="en" sz="1300">
                  <a:solidFill>
                    <a:srgbClr val="191919"/>
                  </a:solidFill>
                  <a:latin typeface="Lato"/>
                  <a:ea typeface="Lato"/>
                  <a:cs typeface="Lato"/>
                  <a:sym typeface="Lato"/>
                </a:rPr>
                <a:t>Degeneration of</a:t>
              </a:r>
              <a:endParaRPr sz="1300">
                <a:solidFill>
                  <a:srgbClr val="191919"/>
                </a:solidFill>
                <a:latin typeface="Lato"/>
                <a:ea typeface="Lato"/>
                <a:cs typeface="Lato"/>
                <a:sym typeface="Lato"/>
              </a:endParaRPr>
            </a:p>
            <a:p>
              <a:pPr indent="0" lvl="0" marL="0" rtl="0" algn="l">
                <a:spcBef>
                  <a:spcPts val="0"/>
                </a:spcBef>
                <a:spcAft>
                  <a:spcPts val="0"/>
                </a:spcAft>
                <a:buNone/>
              </a:pPr>
              <a:r>
                <a:rPr lang="en" sz="1300">
                  <a:solidFill>
                    <a:srgbClr val="191919"/>
                  </a:solidFill>
                  <a:latin typeface="Lato"/>
                  <a:ea typeface="Lato"/>
                  <a:cs typeface="Lato"/>
                  <a:sym typeface="Lato"/>
                </a:rPr>
                <a:t>articular cartilage</a:t>
              </a:r>
              <a:endParaRPr sz="1300">
                <a:solidFill>
                  <a:srgbClr val="191919"/>
                </a:solidFill>
                <a:latin typeface="Lato"/>
                <a:ea typeface="Lato"/>
                <a:cs typeface="Lato"/>
                <a:sym typeface="Lato"/>
              </a:endParaRPr>
            </a:p>
          </p:txBody>
        </p:sp>
        <p:sp>
          <p:nvSpPr>
            <p:cNvPr id="743" name="Google Shape;743;p63"/>
            <p:cNvSpPr txBox="1"/>
            <p:nvPr/>
          </p:nvSpPr>
          <p:spPr>
            <a:xfrm>
              <a:off x="4561406" y="1636800"/>
              <a:ext cx="1689000" cy="600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191919"/>
                  </a:solidFill>
                  <a:latin typeface="Lato"/>
                  <a:ea typeface="Lato"/>
                  <a:cs typeface="Lato"/>
                  <a:sym typeface="Lato"/>
                </a:rPr>
                <a:t>   </a:t>
              </a:r>
              <a:r>
                <a:rPr lang="en" sz="1300">
                  <a:solidFill>
                    <a:srgbClr val="191919"/>
                  </a:solidFill>
                  <a:latin typeface="Lato"/>
                  <a:ea typeface="Lato"/>
                  <a:cs typeface="Lato"/>
                  <a:sym typeface="Lato"/>
                </a:rPr>
                <a:t>C-</a:t>
              </a:r>
              <a:r>
                <a:rPr lang="en" sz="1300">
                  <a:solidFill>
                    <a:srgbClr val="191919"/>
                  </a:solidFill>
                  <a:latin typeface="Lato"/>
                  <a:ea typeface="Lato"/>
                  <a:cs typeface="Lato"/>
                  <a:sym typeface="Lato"/>
                </a:rPr>
                <a:t>Degeneration of articular cartilage</a:t>
              </a:r>
              <a:r>
                <a:rPr lang="en" sz="1300">
                  <a:solidFill>
                    <a:srgbClr val="191919"/>
                  </a:solidFill>
                  <a:latin typeface="Lato"/>
                  <a:ea typeface="Lato"/>
                  <a:cs typeface="Lato"/>
                  <a:sym typeface="Lato"/>
                </a:rPr>
                <a:t> </a:t>
              </a:r>
              <a:endParaRPr sz="1300">
                <a:latin typeface="Lato"/>
                <a:ea typeface="Lato"/>
                <a:cs typeface="Lato"/>
                <a:sym typeface="Lato"/>
              </a:endParaRPr>
            </a:p>
          </p:txBody>
        </p:sp>
        <p:sp>
          <p:nvSpPr>
            <p:cNvPr id="744" name="Google Shape;744;p63"/>
            <p:cNvSpPr txBox="1"/>
            <p:nvPr/>
          </p:nvSpPr>
          <p:spPr>
            <a:xfrm>
              <a:off x="6250303" y="1636800"/>
              <a:ext cx="1689000" cy="585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91919"/>
                  </a:solidFill>
                  <a:latin typeface="Lato"/>
                  <a:ea typeface="Lato"/>
                  <a:cs typeface="Lato"/>
                  <a:sym typeface="Lato"/>
                </a:rPr>
                <a:t>    D-</a:t>
              </a:r>
              <a:r>
                <a:rPr lang="en" sz="1300">
                  <a:solidFill>
                    <a:srgbClr val="191919"/>
                  </a:solidFill>
                  <a:latin typeface="Lato"/>
                  <a:ea typeface="Lato"/>
                  <a:cs typeface="Lato"/>
                  <a:sym typeface="Lato"/>
                </a:rPr>
                <a:t>Reduction of synovial fluid</a:t>
              </a:r>
              <a:endParaRPr sz="1300">
                <a:solidFill>
                  <a:srgbClr val="191919"/>
                </a:solidFill>
                <a:latin typeface="Lato"/>
                <a:ea typeface="Lato"/>
                <a:cs typeface="Lato"/>
                <a:sym typeface="Lato"/>
              </a:endParaRPr>
            </a:p>
          </p:txBody>
        </p:sp>
        <p:sp>
          <p:nvSpPr>
            <p:cNvPr id="745" name="Google Shape;745;p63"/>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Q2</a:t>
              </a:r>
              <a:endParaRPr b="1">
                <a:solidFill>
                  <a:srgbClr val="FFFFFF"/>
                </a:solidFill>
              </a:endParaRPr>
            </a:p>
          </p:txBody>
        </p:sp>
      </p:grpSp>
      <p:grpSp>
        <p:nvGrpSpPr>
          <p:cNvPr id="746" name="Google Shape;746;p63"/>
          <p:cNvGrpSpPr/>
          <p:nvPr/>
        </p:nvGrpSpPr>
        <p:grpSpPr>
          <a:xfrm>
            <a:off x="924450" y="3564499"/>
            <a:ext cx="7469902" cy="1393392"/>
            <a:chOff x="522875" y="808691"/>
            <a:chExt cx="7683504" cy="1326409"/>
          </a:xfrm>
        </p:grpSpPr>
        <p:sp>
          <p:nvSpPr>
            <p:cNvPr id="747" name="Google Shape;747;p63"/>
            <p:cNvSpPr/>
            <p:nvPr/>
          </p:nvSpPr>
          <p:spPr>
            <a:xfrm>
              <a:off x="992403" y="808691"/>
              <a:ext cx="7213800" cy="8280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FFFFFF"/>
                  </a:solidFill>
                  <a:latin typeface="Lato"/>
                  <a:ea typeface="Lato"/>
                  <a:cs typeface="Lato"/>
                  <a:sym typeface="Lato"/>
                </a:rPr>
                <a:t>A 60-years old women with arthritis suffers a massive stroke and expires. At autopsy the  </a:t>
              </a:r>
              <a:endParaRPr b="1" sz="1300">
                <a:solidFill>
                  <a:srgbClr val="FFFFFF"/>
                </a:solidFill>
                <a:latin typeface="Lato"/>
                <a:ea typeface="Lato"/>
                <a:cs typeface="Lato"/>
                <a:sym typeface="Lato"/>
              </a:endParaRPr>
            </a:p>
            <a:p>
              <a:pPr indent="0" lvl="0" marL="0" rtl="0" algn="l">
                <a:spcBef>
                  <a:spcPts val="0"/>
                </a:spcBef>
                <a:spcAft>
                  <a:spcPts val="0"/>
                </a:spcAft>
                <a:buNone/>
              </a:pPr>
              <a:r>
                <a:rPr b="1" lang="en" sz="1300">
                  <a:solidFill>
                    <a:srgbClr val="FFFFFF"/>
                  </a:solidFill>
                  <a:latin typeface="Lato"/>
                  <a:ea typeface="Lato"/>
                  <a:cs typeface="Lato"/>
                  <a:sym typeface="Lato"/>
                </a:rPr>
                <a:t>    proximal phalangeal joint tissue shows pannus, synovial cell hyperplastic. Which of the </a:t>
              </a:r>
              <a:endParaRPr b="1" sz="1300">
                <a:solidFill>
                  <a:srgbClr val="FFFFFF"/>
                </a:solidFill>
                <a:latin typeface="Lato"/>
                <a:ea typeface="Lato"/>
                <a:cs typeface="Lato"/>
                <a:sym typeface="Lato"/>
              </a:endParaRPr>
            </a:p>
            <a:p>
              <a:pPr indent="0" lvl="0" marL="0" rtl="0" algn="l">
                <a:spcBef>
                  <a:spcPts val="0"/>
                </a:spcBef>
                <a:spcAft>
                  <a:spcPts val="0"/>
                </a:spcAft>
                <a:buNone/>
              </a:pPr>
              <a:r>
                <a:rPr b="1" lang="en" sz="1300">
                  <a:solidFill>
                    <a:srgbClr val="FFFFFF"/>
                  </a:solidFill>
                  <a:latin typeface="Lato"/>
                  <a:ea typeface="Lato"/>
                  <a:cs typeface="Lato"/>
                  <a:sym typeface="Lato"/>
                </a:rPr>
                <a:t>         following best describe the pathogenesis of pannus formation in this patient?</a:t>
              </a:r>
              <a:endParaRPr b="1">
                <a:solidFill>
                  <a:srgbClr val="FFFFFF"/>
                </a:solidFill>
                <a:latin typeface="Lato"/>
                <a:ea typeface="Lato"/>
                <a:cs typeface="Lato"/>
                <a:sym typeface="Lato"/>
              </a:endParaRPr>
            </a:p>
          </p:txBody>
        </p:sp>
        <p:sp>
          <p:nvSpPr>
            <p:cNvPr id="748" name="Google Shape;748;p63"/>
            <p:cNvSpPr txBox="1"/>
            <p:nvPr/>
          </p:nvSpPr>
          <p:spPr>
            <a:xfrm>
              <a:off x="1183675" y="1636800"/>
              <a:ext cx="2063100" cy="498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Calcification of the</a:t>
              </a:r>
              <a:endParaRPr sz="1100">
                <a:solidFill>
                  <a:srgbClr val="191919"/>
                </a:solidFill>
                <a:latin typeface="Lato"/>
                <a:ea typeface="Lato"/>
                <a:cs typeface="Lato"/>
                <a:sym typeface="Lato"/>
              </a:endParaRPr>
            </a:p>
            <a:p>
              <a:pPr indent="0" lvl="0" marL="0" rtl="0" algn="ctr">
                <a:spcBef>
                  <a:spcPts val="0"/>
                </a:spcBef>
                <a:spcAft>
                  <a:spcPts val="0"/>
                </a:spcAft>
                <a:buNone/>
              </a:pPr>
              <a:r>
                <a:rPr lang="en" sz="1100">
                  <a:solidFill>
                    <a:srgbClr val="191919"/>
                  </a:solidFill>
                  <a:latin typeface="Lato"/>
                  <a:ea typeface="Lato"/>
                  <a:cs typeface="Lato"/>
                  <a:sym typeface="Lato"/>
                </a:rPr>
                <a:t>synovium</a:t>
              </a:r>
              <a:endParaRPr sz="1100">
                <a:solidFill>
                  <a:srgbClr val="191919"/>
                </a:solidFill>
                <a:latin typeface="Lato"/>
                <a:ea typeface="Lato"/>
                <a:cs typeface="Lato"/>
                <a:sym typeface="Lato"/>
              </a:endParaRPr>
            </a:p>
          </p:txBody>
        </p:sp>
        <p:sp>
          <p:nvSpPr>
            <p:cNvPr id="749" name="Google Shape;749;p63"/>
            <p:cNvSpPr txBox="1"/>
            <p:nvPr/>
          </p:nvSpPr>
          <p:spPr>
            <a:xfrm>
              <a:off x="3246775" y="1636800"/>
              <a:ext cx="1370700" cy="498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191919"/>
                  </a:solidFill>
                  <a:latin typeface="Lato"/>
                  <a:ea typeface="Lato"/>
                  <a:cs typeface="Lato"/>
                  <a:sym typeface="Lato"/>
                </a:rPr>
                <a:t>B-</a:t>
              </a:r>
              <a:r>
                <a:rPr lang="en" sz="1100">
                  <a:solidFill>
                    <a:srgbClr val="191919"/>
                  </a:solidFill>
                  <a:latin typeface="Lato"/>
                  <a:ea typeface="Lato"/>
                  <a:cs typeface="Lato"/>
                  <a:sym typeface="Lato"/>
                </a:rPr>
                <a:t>Degeneration of</a:t>
              </a:r>
              <a:endParaRPr sz="1100">
                <a:solidFill>
                  <a:srgbClr val="191919"/>
                </a:solidFill>
                <a:latin typeface="Lato"/>
                <a:ea typeface="Lato"/>
                <a:cs typeface="Lato"/>
                <a:sym typeface="Lato"/>
              </a:endParaRPr>
            </a:p>
            <a:p>
              <a:pPr indent="0" lvl="0" marL="0" rtl="0" algn="ctr">
                <a:spcBef>
                  <a:spcPts val="0"/>
                </a:spcBef>
                <a:spcAft>
                  <a:spcPts val="0"/>
                </a:spcAft>
                <a:buNone/>
              </a:pPr>
              <a:r>
                <a:rPr lang="en" sz="1100">
                  <a:solidFill>
                    <a:srgbClr val="191919"/>
                  </a:solidFill>
                  <a:latin typeface="Lato"/>
                  <a:ea typeface="Lato"/>
                  <a:cs typeface="Lato"/>
                  <a:sym typeface="Lato"/>
                </a:rPr>
                <a:t>cartilage</a:t>
              </a:r>
              <a:endParaRPr sz="1100">
                <a:solidFill>
                  <a:srgbClr val="191919"/>
                </a:solidFill>
                <a:latin typeface="Lato"/>
                <a:ea typeface="Lato"/>
                <a:cs typeface="Lato"/>
                <a:sym typeface="Lato"/>
              </a:endParaRPr>
            </a:p>
          </p:txBody>
        </p:sp>
        <p:sp>
          <p:nvSpPr>
            <p:cNvPr id="750" name="Google Shape;750;p63"/>
            <p:cNvSpPr txBox="1"/>
            <p:nvPr/>
          </p:nvSpPr>
          <p:spPr>
            <a:xfrm>
              <a:off x="4617475" y="1636800"/>
              <a:ext cx="2125500" cy="498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191919"/>
                  </a:solidFill>
                  <a:latin typeface="Lato"/>
                  <a:ea typeface="Lato"/>
                  <a:cs typeface="Lato"/>
                  <a:sym typeface="Lato"/>
                </a:rPr>
                <a:t>C-</a:t>
              </a:r>
              <a:r>
                <a:rPr lang="en" sz="1100">
                  <a:solidFill>
                    <a:srgbClr val="191919"/>
                  </a:solidFill>
                  <a:latin typeface="Lato"/>
                  <a:ea typeface="Lato"/>
                  <a:cs typeface="Lato"/>
                  <a:sym typeface="Lato"/>
                </a:rPr>
                <a:t>Dislocation</a:t>
              </a:r>
              <a:endParaRPr sz="1100">
                <a:solidFill>
                  <a:srgbClr val="191919"/>
                </a:solidFill>
                <a:latin typeface="Lato"/>
                <a:ea typeface="Lato"/>
                <a:cs typeface="Lato"/>
                <a:sym typeface="Lato"/>
              </a:endParaRPr>
            </a:p>
            <a:p>
              <a:pPr indent="0" lvl="0" marL="0" rtl="0" algn="ctr">
                <a:spcBef>
                  <a:spcPts val="0"/>
                </a:spcBef>
                <a:spcAft>
                  <a:spcPts val="0"/>
                </a:spcAft>
                <a:buNone/>
              </a:pPr>
              <a:r>
                <a:rPr lang="en" sz="1100">
                  <a:solidFill>
                    <a:srgbClr val="191919"/>
                  </a:solidFill>
                  <a:latin typeface="Lato"/>
                  <a:ea typeface="Lato"/>
                  <a:cs typeface="Lato"/>
                  <a:sym typeface="Lato"/>
                </a:rPr>
                <a:t> of bone</a:t>
              </a:r>
              <a:r>
                <a:rPr lang="en" sz="1100">
                  <a:solidFill>
                    <a:srgbClr val="191919"/>
                  </a:solidFill>
                  <a:latin typeface="Lato"/>
                  <a:ea typeface="Lato"/>
                  <a:cs typeface="Lato"/>
                  <a:sym typeface="Lato"/>
                </a:rPr>
                <a:t> </a:t>
              </a:r>
              <a:endParaRPr sz="1100">
                <a:latin typeface="Lato"/>
                <a:ea typeface="Lato"/>
                <a:cs typeface="Lato"/>
                <a:sym typeface="Lato"/>
              </a:endParaRPr>
            </a:p>
          </p:txBody>
        </p:sp>
        <p:sp>
          <p:nvSpPr>
            <p:cNvPr id="751" name="Google Shape;751;p63"/>
            <p:cNvSpPr txBox="1"/>
            <p:nvPr/>
          </p:nvSpPr>
          <p:spPr>
            <a:xfrm>
              <a:off x="6742979" y="1636800"/>
              <a:ext cx="1463400" cy="498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rgbClr val="191919"/>
                  </a:solidFill>
                  <a:latin typeface="Lato"/>
                  <a:ea typeface="Lato"/>
                  <a:cs typeface="Lato"/>
                  <a:sym typeface="Lato"/>
                </a:rPr>
                <a:t>D-</a:t>
              </a:r>
              <a:r>
                <a:rPr lang="en" sz="900">
                  <a:solidFill>
                    <a:srgbClr val="191919"/>
                  </a:solidFill>
                  <a:latin typeface="Lato"/>
                  <a:ea typeface="Lato"/>
                  <a:cs typeface="Lato"/>
                  <a:sym typeface="Lato"/>
                </a:rPr>
                <a:t>Chronic inflammation of synovium</a:t>
              </a:r>
              <a:endParaRPr sz="900">
                <a:solidFill>
                  <a:srgbClr val="191919"/>
                </a:solidFill>
                <a:latin typeface="Lato"/>
                <a:ea typeface="Lato"/>
                <a:cs typeface="Lato"/>
                <a:sym typeface="Lato"/>
              </a:endParaRPr>
            </a:p>
            <a:p>
              <a:pPr indent="0" lvl="0" marL="0" rtl="0" algn="ctr">
                <a:spcBef>
                  <a:spcPts val="0"/>
                </a:spcBef>
                <a:spcAft>
                  <a:spcPts val="0"/>
                </a:spcAft>
                <a:buNone/>
              </a:pPr>
              <a:r>
                <a:t/>
              </a:r>
              <a:endParaRPr sz="400">
                <a:solidFill>
                  <a:srgbClr val="191919"/>
                </a:solidFill>
                <a:latin typeface="Lato"/>
                <a:ea typeface="Lato"/>
                <a:cs typeface="Lato"/>
                <a:sym typeface="Lato"/>
              </a:endParaRPr>
            </a:p>
          </p:txBody>
        </p:sp>
        <p:sp>
          <p:nvSpPr>
            <p:cNvPr id="752" name="Google Shape;752;p63"/>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Q3</a:t>
              </a:r>
              <a:endParaRPr b="1">
                <a:solidFill>
                  <a:srgbClr val="FFFFFF"/>
                </a:solidFill>
              </a:endParaRPr>
            </a:p>
          </p:txBody>
        </p:sp>
      </p:grpSp>
      <p:sp>
        <p:nvSpPr>
          <p:cNvPr id="753" name="Google Shape;753;p63"/>
          <p:cNvSpPr txBox="1"/>
          <p:nvPr/>
        </p:nvSpPr>
        <p:spPr>
          <a:xfrm rot="-5400000">
            <a:off x="-597175" y="1398099"/>
            <a:ext cx="173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Lato"/>
                <a:ea typeface="Lato"/>
                <a:cs typeface="Lato"/>
                <a:sym typeface="Lato"/>
              </a:rPr>
              <a:t>1.C            2.B           3. D       </a:t>
            </a:r>
            <a:endParaRPr sz="1200">
              <a:solidFill>
                <a:srgbClr val="999999"/>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4"/>
          <p:cNvSpPr/>
          <p:nvPr/>
        </p:nvSpPr>
        <p:spPr>
          <a:xfrm>
            <a:off x="83225" y="27000"/>
            <a:ext cx="1257600" cy="6171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Fjalla One"/>
                <a:ea typeface="Fjalla One"/>
                <a:cs typeface="Fjalla One"/>
                <a:sym typeface="Fjalla One"/>
              </a:rPr>
              <a:t>MCQs</a:t>
            </a:r>
            <a:endParaRPr b="1" sz="3300">
              <a:solidFill>
                <a:schemeClr val="dk1"/>
              </a:solidFill>
              <a:latin typeface="Fjalla One"/>
              <a:ea typeface="Fjalla One"/>
              <a:cs typeface="Fjalla One"/>
              <a:sym typeface="Fjalla One"/>
            </a:endParaRPr>
          </a:p>
        </p:txBody>
      </p:sp>
      <p:grpSp>
        <p:nvGrpSpPr>
          <p:cNvPr id="759" name="Google Shape;759;p64"/>
          <p:cNvGrpSpPr/>
          <p:nvPr/>
        </p:nvGrpSpPr>
        <p:grpSpPr>
          <a:xfrm>
            <a:off x="993550" y="432450"/>
            <a:ext cx="7469825" cy="1318575"/>
            <a:chOff x="522875" y="687525"/>
            <a:chExt cx="7469825" cy="1318575"/>
          </a:xfrm>
        </p:grpSpPr>
        <p:sp>
          <p:nvSpPr>
            <p:cNvPr id="760" name="Google Shape;760;p64"/>
            <p:cNvSpPr/>
            <p:nvPr/>
          </p:nvSpPr>
          <p:spPr>
            <a:xfrm>
              <a:off x="992425" y="687525"/>
              <a:ext cx="7000200" cy="9495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A 50-years old man complains of fever and severe pain in his great toe of 23 hours in duration. The pain develop in morning. Laboratory findings hyperuricemia and hyperlipidemia. An aspirate of joint  </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fluid returns urate crystals and neutrophils. Which of the following would be the most likely </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pathologic findings with the periarticular soft tissue of the patient?</a:t>
              </a:r>
              <a:endParaRPr b="1" sz="400">
                <a:solidFill>
                  <a:srgbClr val="FFFFFF"/>
                </a:solidFill>
                <a:latin typeface="Lato"/>
                <a:ea typeface="Lato"/>
                <a:cs typeface="Lato"/>
                <a:sym typeface="Lato"/>
              </a:endParaRPr>
            </a:p>
          </p:txBody>
        </p:sp>
        <p:sp>
          <p:nvSpPr>
            <p:cNvPr id="761" name="Google Shape;761;p64"/>
            <p:cNvSpPr txBox="1"/>
            <p:nvPr/>
          </p:nvSpPr>
          <p:spPr>
            <a:xfrm>
              <a:off x="1183675"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A-</a:t>
              </a:r>
              <a:r>
                <a:rPr lang="en" sz="1200">
                  <a:solidFill>
                    <a:srgbClr val="191919"/>
                  </a:solidFill>
                  <a:latin typeface="Lato"/>
                  <a:ea typeface="Lato"/>
                  <a:cs typeface="Lato"/>
                  <a:sym typeface="Lato"/>
                </a:rPr>
                <a:t>Osteophyte</a:t>
              </a:r>
              <a:r>
                <a:rPr lang="en" sz="1200">
                  <a:solidFill>
                    <a:srgbClr val="191919"/>
                  </a:solidFill>
                  <a:latin typeface="Lato"/>
                  <a:ea typeface="Lato"/>
                  <a:cs typeface="Lato"/>
                  <a:sym typeface="Lato"/>
                </a:rPr>
                <a:t> </a:t>
              </a:r>
              <a:endParaRPr sz="1200">
                <a:latin typeface="Lato"/>
                <a:ea typeface="Lato"/>
                <a:cs typeface="Lato"/>
                <a:sym typeface="Lato"/>
              </a:endParaRPr>
            </a:p>
          </p:txBody>
        </p:sp>
        <p:sp>
          <p:nvSpPr>
            <p:cNvPr id="762" name="Google Shape;762;p64"/>
            <p:cNvSpPr txBox="1"/>
            <p:nvPr/>
          </p:nvSpPr>
          <p:spPr>
            <a:xfrm>
              <a:off x="2872540"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B-</a:t>
              </a:r>
              <a:r>
                <a:rPr lang="en" sz="1200">
                  <a:solidFill>
                    <a:srgbClr val="191919"/>
                  </a:solidFill>
                  <a:latin typeface="Lato"/>
                  <a:ea typeface="Lato"/>
                  <a:cs typeface="Lato"/>
                  <a:sym typeface="Lato"/>
                </a:rPr>
                <a:t> Pannus</a:t>
              </a:r>
              <a:endParaRPr sz="1200">
                <a:latin typeface="Lato"/>
                <a:ea typeface="Lato"/>
                <a:cs typeface="Lato"/>
                <a:sym typeface="Lato"/>
              </a:endParaRPr>
            </a:p>
          </p:txBody>
        </p:sp>
        <p:sp>
          <p:nvSpPr>
            <p:cNvPr id="763" name="Google Shape;763;p64"/>
            <p:cNvSpPr txBox="1"/>
            <p:nvPr/>
          </p:nvSpPr>
          <p:spPr>
            <a:xfrm>
              <a:off x="4561406"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C-</a:t>
              </a:r>
              <a:r>
                <a:rPr lang="en" sz="1200">
                  <a:solidFill>
                    <a:srgbClr val="191919"/>
                  </a:solidFill>
                  <a:latin typeface="Lato"/>
                  <a:ea typeface="Lato"/>
                  <a:cs typeface="Lato"/>
                  <a:sym typeface="Lato"/>
                </a:rPr>
                <a:t>Rheumatoid nodule</a:t>
              </a:r>
              <a:endParaRPr sz="1200">
                <a:latin typeface="Lato"/>
                <a:ea typeface="Lato"/>
                <a:cs typeface="Lato"/>
                <a:sym typeface="Lato"/>
              </a:endParaRPr>
            </a:p>
          </p:txBody>
        </p:sp>
        <p:sp>
          <p:nvSpPr>
            <p:cNvPr id="764" name="Google Shape;764;p64"/>
            <p:cNvSpPr txBox="1"/>
            <p:nvPr/>
          </p:nvSpPr>
          <p:spPr>
            <a:xfrm>
              <a:off x="6250300" y="1636800"/>
              <a:ext cx="17424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D-</a:t>
              </a:r>
              <a:r>
                <a:rPr lang="en" sz="1200">
                  <a:solidFill>
                    <a:srgbClr val="191919"/>
                  </a:solidFill>
                  <a:latin typeface="Lato"/>
                  <a:ea typeface="Lato"/>
                  <a:cs typeface="Lato"/>
                  <a:sym typeface="Lato"/>
                </a:rPr>
                <a:t>Tophus</a:t>
              </a:r>
              <a:endParaRPr sz="1200">
                <a:latin typeface="Lato"/>
                <a:ea typeface="Lato"/>
                <a:cs typeface="Lato"/>
                <a:sym typeface="Lato"/>
              </a:endParaRPr>
            </a:p>
          </p:txBody>
        </p:sp>
        <p:sp>
          <p:nvSpPr>
            <p:cNvPr id="765" name="Google Shape;765;p64"/>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a:t>
              </a:r>
              <a:r>
                <a:rPr b="1" lang="en">
                  <a:solidFill>
                    <a:srgbClr val="FFFFFF"/>
                  </a:solidFill>
                </a:rPr>
                <a:t>4</a:t>
              </a:r>
              <a:endParaRPr b="1">
                <a:solidFill>
                  <a:srgbClr val="FFFFFF"/>
                </a:solidFill>
              </a:endParaRPr>
            </a:p>
          </p:txBody>
        </p:sp>
      </p:grpSp>
      <p:grpSp>
        <p:nvGrpSpPr>
          <p:cNvPr id="766" name="Google Shape;766;p64"/>
          <p:cNvGrpSpPr/>
          <p:nvPr/>
        </p:nvGrpSpPr>
        <p:grpSpPr>
          <a:xfrm>
            <a:off x="947550" y="1793025"/>
            <a:ext cx="7469925" cy="976050"/>
            <a:chOff x="522875" y="1014750"/>
            <a:chExt cx="7469925" cy="976050"/>
          </a:xfrm>
        </p:grpSpPr>
        <p:sp>
          <p:nvSpPr>
            <p:cNvPr id="767" name="Google Shape;767;p64"/>
            <p:cNvSpPr/>
            <p:nvPr/>
          </p:nvSpPr>
          <p:spPr>
            <a:xfrm>
              <a:off x="992425" y="1098775"/>
              <a:ext cx="7000200" cy="5382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         A 33-years old man comes to hospital with a swan neck deformity. Which of the following  </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disease does this deformity belong to?</a:t>
              </a:r>
              <a:endParaRPr b="1" sz="1200">
                <a:solidFill>
                  <a:srgbClr val="FFFFFF"/>
                </a:solidFill>
                <a:latin typeface="Lato"/>
                <a:ea typeface="Lato"/>
                <a:cs typeface="Lato"/>
                <a:sym typeface="Lato"/>
              </a:endParaRPr>
            </a:p>
          </p:txBody>
        </p:sp>
        <p:sp>
          <p:nvSpPr>
            <p:cNvPr id="768" name="Google Shape;768;p64"/>
            <p:cNvSpPr txBox="1"/>
            <p:nvPr/>
          </p:nvSpPr>
          <p:spPr>
            <a:xfrm>
              <a:off x="1183675"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Rheumatoid Arthritis</a:t>
              </a:r>
              <a:r>
                <a:rPr lang="en" sz="1100">
                  <a:solidFill>
                    <a:srgbClr val="191919"/>
                  </a:solidFill>
                  <a:latin typeface="Lato"/>
                  <a:ea typeface="Lato"/>
                  <a:cs typeface="Lato"/>
                  <a:sym typeface="Lato"/>
                </a:rPr>
                <a:t> </a:t>
              </a:r>
              <a:endParaRPr sz="1100">
                <a:latin typeface="Lato"/>
                <a:ea typeface="Lato"/>
                <a:cs typeface="Lato"/>
                <a:sym typeface="Lato"/>
              </a:endParaRPr>
            </a:p>
          </p:txBody>
        </p:sp>
        <p:sp>
          <p:nvSpPr>
            <p:cNvPr id="769" name="Google Shape;769;p64"/>
            <p:cNvSpPr txBox="1"/>
            <p:nvPr/>
          </p:nvSpPr>
          <p:spPr>
            <a:xfrm>
              <a:off x="2872540"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B- </a:t>
              </a:r>
              <a:r>
                <a:rPr lang="en" sz="1100">
                  <a:solidFill>
                    <a:srgbClr val="191919"/>
                  </a:solidFill>
                  <a:latin typeface="Lato"/>
                  <a:ea typeface="Lato"/>
                  <a:cs typeface="Lato"/>
                  <a:sym typeface="Lato"/>
                </a:rPr>
                <a:t>Osteosarcoma</a:t>
              </a:r>
              <a:endParaRPr sz="1100">
                <a:latin typeface="Lato"/>
                <a:ea typeface="Lato"/>
                <a:cs typeface="Lato"/>
                <a:sym typeface="Lato"/>
              </a:endParaRPr>
            </a:p>
          </p:txBody>
        </p:sp>
        <p:sp>
          <p:nvSpPr>
            <p:cNvPr id="770" name="Google Shape;770;p64"/>
            <p:cNvSpPr txBox="1"/>
            <p:nvPr/>
          </p:nvSpPr>
          <p:spPr>
            <a:xfrm>
              <a:off x="4561406"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C-</a:t>
              </a:r>
              <a:r>
                <a:rPr lang="en" sz="1100">
                  <a:solidFill>
                    <a:srgbClr val="191919"/>
                  </a:solidFill>
                  <a:latin typeface="Lato"/>
                  <a:ea typeface="Lato"/>
                  <a:cs typeface="Lato"/>
                  <a:sym typeface="Lato"/>
                </a:rPr>
                <a:t>Osteochondroma</a:t>
              </a:r>
              <a:endParaRPr sz="1100">
                <a:latin typeface="Lato"/>
                <a:ea typeface="Lato"/>
                <a:cs typeface="Lato"/>
                <a:sym typeface="Lato"/>
              </a:endParaRPr>
            </a:p>
          </p:txBody>
        </p:sp>
        <p:sp>
          <p:nvSpPr>
            <p:cNvPr id="771" name="Google Shape;771;p64"/>
            <p:cNvSpPr txBox="1"/>
            <p:nvPr/>
          </p:nvSpPr>
          <p:spPr>
            <a:xfrm>
              <a:off x="6250400" y="1636800"/>
              <a:ext cx="17424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D-</a:t>
              </a:r>
              <a:r>
                <a:rPr lang="en" sz="1100">
                  <a:solidFill>
                    <a:srgbClr val="191919"/>
                  </a:solidFill>
                  <a:latin typeface="Lato"/>
                  <a:ea typeface="Lato"/>
                  <a:cs typeface="Lato"/>
                  <a:sym typeface="Lato"/>
                </a:rPr>
                <a:t>Gout</a:t>
              </a:r>
              <a:endParaRPr sz="1100">
                <a:latin typeface="Lato"/>
                <a:ea typeface="Lato"/>
                <a:cs typeface="Lato"/>
                <a:sym typeface="Lato"/>
              </a:endParaRPr>
            </a:p>
          </p:txBody>
        </p:sp>
        <p:sp>
          <p:nvSpPr>
            <p:cNvPr id="772" name="Google Shape;772;p64"/>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a:t>
              </a:r>
              <a:r>
                <a:rPr b="1" lang="en">
                  <a:solidFill>
                    <a:srgbClr val="FFFFFF"/>
                  </a:solidFill>
                </a:rPr>
                <a:t>5</a:t>
              </a:r>
              <a:endParaRPr b="1">
                <a:solidFill>
                  <a:srgbClr val="FFFFFF"/>
                </a:solidFill>
              </a:endParaRPr>
            </a:p>
          </p:txBody>
        </p:sp>
      </p:grpSp>
      <p:grpSp>
        <p:nvGrpSpPr>
          <p:cNvPr id="773" name="Google Shape;773;p64"/>
          <p:cNvGrpSpPr/>
          <p:nvPr/>
        </p:nvGrpSpPr>
        <p:grpSpPr>
          <a:xfrm>
            <a:off x="947550" y="2769075"/>
            <a:ext cx="7469925" cy="976050"/>
            <a:chOff x="522875" y="1014750"/>
            <a:chExt cx="7469925" cy="976050"/>
          </a:xfrm>
        </p:grpSpPr>
        <p:sp>
          <p:nvSpPr>
            <p:cNvPr id="774" name="Google Shape;774;p64"/>
            <p:cNvSpPr/>
            <p:nvPr/>
          </p:nvSpPr>
          <p:spPr>
            <a:xfrm>
              <a:off x="992425" y="1098775"/>
              <a:ext cx="7000200" cy="5382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           </a:t>
              </a:r>
              <a:r>
                <a:rPr b="1" lang="en" sz="1200">
                  <a:solidFill>
                    <a:srgbClr val="FFFFFF"/>
                  </a:solidFill>
                  <a:latin typeface="Lato"/>
                  <a:ea typeface="Lato"/>
                  <a:cs typeface="Lato"/>
                  <a:sym typeface="Lato"/>
                </a:rPr>
                <a:t>is knowing as an osteophytes on the distal interphalangeal joints of the fingers?</a:t>
              </a:r>
              <a:endParaRPr b="1" sz="1200">
                <a:solidFill>
                  <a:srgbClr val="FFFFFF"/>
                </a:solidFill>
                <a:latin typeface="Lato"/>
                <a:ea typeface="Lato"/>
                <a:cs typeface="Lato"/>
                <a:sym typeface="Lato"/>
              </a:endParaRPr>
            </a:p>
          </p:txBody>
        </p:sp>
        <p:sp>
          <p:nvSpPr>
            <p:cNvPr id="775" name="Google Shape;775;p64"/>
            <p:cNvSpPr txBox="1"/>
            <p:nvPr/>
          </p:nvSpPr>
          <p:spPr>
            <a:xfrm>
              <a:off x="1183675"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Bouchard's node</a:t>
              </a:r>
              <a:r>
                <a:rPr lang="en" sz="1100">
                  <a:solidFill>
                    <a:srgbClr val="191919"/>
                  </a:solidFill>
                  <a:latin typeface="Lato"/>
                  <a:ea typeface="Lato"/>
                  <a:cs typeface="Lato"/>
                  <a:sym typeface="Lato"/>
                </a:rPr>
                <a:t> </a:t>
              </a:r>
              <a:endParaRPr sz="1100">
                <a:latin typeface="Lato"/>
                <a:ea typeface="Lato"/>
                <a:cs typeface="Lato"/>
                <a:sym typeface="Lato"/>
              </a:endParaRPr>
            </a:p>
          </p:txBody>
        </p:sp>
        <p:sp>
          <p:nvSpPr>
            <p:cNvPr id="776" name="Google Shape;776;p64"/>
            <p:cNvSpPr txBox="1"/>
            <p:nvPr/>
          </p:nvSpPr>
          <p:spPr>
            <a:xfrm>
              <a:off x="2872540"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B- </a:t>
              </a:r>
              <a:r>
                <a:rPr lang="en" sz="1100">
                  <a:solidFill>
                    <a:srgbClr val="191919"/>
                  </a:solidFill>
                  <a:latin typeface="Lato"/>
                  <a:ea typeface="Lato"/>
                  <a:cs typeface="Lato"/>
                  <a:sym typeface="Lato"/>
                </a:rPr>
                <a:t>RA nodules</a:t>
              </a:r>
              <a:endParaRPr sz="1100">
                <a:latin typeface="Lato"/>
                <a:ea typeface="Lato"/>
                <a:cs typeface="Lato"/>
                <a:sym typeface="Lato"/>
              </a:endParaRPr>
            </a:p>
          </p:txBody>
        </p:sp>
        <p:sp>
          <p:nvSpPr>
            <p:cNvPr id="777" name="Google Shape;777;p64"/>
            <p:cNvSpPr txBox="1"/>
            <p:nvPr/>
          </p:nvSpPr>
          <p:spPr>
            <a:xfrm>
              <a:off x="4561406"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C-</a:t>
              </a:r>
              <a:r>
                <a:rPr lang="en" sz="1100">
                  <a:solidFill>
                    <a:srgbClr val="191919"/>
                  </a:solidFill>
                  <a:latin typeface="Lato"/>
                  <a:ea typeface="Lato"/>
                  <a:cs typeface="Lato"/>
                  <a:sym typeface="Lato"/>
                </a:rPr>
                <a:t>Heberden’s node</a:t>
              </a:r>
              <a:endParaRPr sz="1100">
                <a:latin typeface="Lato"/>
                <a:ea typeface="Lato"/>
                <a:cs typeface="Lato"/>
                <a:sym typeface="Lato"/>
              </a:endParaRPr>
            </a:p>
          </p:txBody>
        </p:sp>
        <p:sp>
          <p:nvSpPr>
            <p:cNvPr id="778" name="Google Shape;778;p64"/>
            <p:cNvSpPr txBox="1"/>
            <p:nvPr/>
          </p:nvSpPr>
          <p:spPr>
            <a:xfrm>
              <a:off x="6250400" y="1636800"/>
              <a:ext cx="17424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D-</a:t>
              </a:r>
              <a:r>
                <a:rPr lang="en" sz="1100">
                  <a:solidFill>
                    <a:srgbClr val="191919"/>
                  </a:solidFill>
                  <a:latin typeface="Lato"/>
                  <a:ea typeface="Lato"/>
                  <a:cs typeface="Lato"/>
                  <a:sym typeface="Lato"/>
                </a:rPr>
                <a:t>Fibrillation</a:t>
              </a:r>
              <a:endParaRPr sz="1100">
                <a:latin typeface="Lato"/>
                <a:ea typeface="Lato"/>
                <a:cs typeface="Lato"/>
                <a:sym typeface="Lato"/>
              </a:endParaRPr>
            </a:p>
          </p:txBody>
        </p:sp>
        <p:sp>
          <p:nvSpPr>
            <p:cNvPr id="779" name="Google Shape;779;p64"/>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Q6</a:t>
              </a:r>
              <a:endParaRPr b="1">
                <a:solidFill>
                  <a:srgbClr val="FFFFFF"/>
                </a:solidFill>
              </a:endParaRPr>
            </a:p>
          </p:txBody>
        </p:sp>
      </p:grpSp>
      <p:grpSp>
        <p:nvGrpSpPr>
          <p:cNvPr id="780" name="Google Shape;780;p64"/>
          <p:cNvGrpSpPr/>
          <p:nvPr/>
        </p:nvGrpSpPr>
        <p:grpSpPr>
          <a:xfrm>
            <a:off x="993500" y="3745125"/>
            <a:ext cx="7469925" cy="976050"/>
            <a:chOff x="522875" y="1014750"/>
            <a:chExt cx="7469925" cy="976050"/>
          </a:xfrm>
        </p:grpSpPr>
        <p:sp>
          <p:nvSpPr>
            <p:cNvPr id="781" name="Google Shape;781;p64"/>
            <p:cNvSpPr/>
            <p:nvPr/>
          </p:nvSpPr>
          <p:spPr>
            <a:xfrm>
              <a:off x="992425" y="1098775"/>
              <a:ext cx="7000200" cy="5382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           </a:t>
              </a:r>
              <a:r>
                <a:rPr b="1" lang="en" sz="1200">
                  <a:solidFill>
                    <a:srgbClr val="FFFFFF"/>
                  </a:solidFill>
                  <a:latin typeface="Lato"/>
                  <a:ea typeface="Lato"/>
                  <a:cs typeface="Lato"/>
                  <a:sym typeface="Lato"/>
                </a:rPr>
                <a:t>which of the following factor is mostly linked with the development of Rheumatoid Arthritis?</a:t>
              </a:r>
              <a:endParaRPr b="1" sz="1200">
                <a:solidFill>
                  <a:srgbClr val="FFFFFF"/>
                </a:solidFill>
                <a:latin typeface="Lato"/>
                <a:ea typeface="Lato"/>
                <a:cs typeface="Lato"/>
                <a:sym typeface="Lato"/>
              </a:endParaRPr>
            </a:p>
          </p:txBody>
        </p:sp>
        <p:sp>
          <p:nvSpPr>
            <p:cNvPr id="782" name="Google Shape;782;p64"/>
            <p:cNvSpPr txBox="1"/>
            <p:nvPr/>
          </p:nvSpPr>
          <p:spPr>
            <a:xfrm>
              <a:off x="1183675"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TP53</a:t>
              </a:r>
              <a:r>
                <a:rPr lang="en" sz="1100">
                  <a:solidFill>
                    <a:srgbClr val="191919"/>
                  </a:solidFill>
                  <a:latin typeface="Lato"/>
                  <a:ea typeface="Lato"/>
                  <a:cs typeface="Lato"/>
                  <a:sym typeface="Lato"/>
                </a:rPr>
                <a:t> </a:t>
              </a:r>
              <a:endParaRPr sz="1100">
                <a:latin typeface="Lato"/>
                <a:ea typeface="Lato"/>
                <a:cs typeface="Lato"/>
                <a:sym typeface="Lato"/>
              </a:endParaRPr>
            </a:p>
          </p:txBody>
        </p:sp>
        <p:sp>
          <p:nvSpPr>
            <p:cNvPr id="783" name="Google Shape;783;p64"/>
            <p:cNvSpPr txBox="1"/>
            <p:nvPr/>
          </p:nvSpPr>
          <p:spPr>
            <a:xfrm>
              <a:off x="2872540"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B- </a:t>
              </a:r>
              <a:r>
                <a:rPr lang="en" sz="1100">
                  <a:solidFill>
                    <a:srgbClr val="191919"/>
                  </a:solidFill>
                  <a:latin typeface="Lato"/>
                  <a:ea typeface="Lato"/>
                  <a:cs typeface="Lato"/>
                  <a:sym typeface="Lato"/>
                </a:rPr>
                <a:t>RB</a:t>
              </a:r>
              <a:endParaRPr sz="1100">
                <a:latin typeface="Lato"/>
                <a:ea typeface="Lato"/>
                <a:cs typeface="Lato"/>
                <a:sym typeface="Lato"/>
              </a:endParaRPr>
            </a:p>
          </p:txBody>
        </p:sp>
        <p:sp>
          <p:nvSpPr>
            <p:cNvPr id="784" name="Google Shape;784;p64"/>
            <p:cNvSpPr txBox="1"/>
            <p:nvPr/>
          </p:nvSpPr>
          <p:spPr>
            <a:xfrm>
              <a:off x="4561406"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C-</a:t>
              </a:r>
              <a:r>
                <a:rPr lang="en" sz="1100">
                  <a:solidFill>
                    <a:srgbClr val="191919"/>
                  </a:solidFill>
                  <a:latin typeface="Lato"/>
                  <a:ea typeface="Lato"/>
                  <a:cs typeface="Lato"/>
                  <a:sym typeface="Lato"/>
                </a:rPr>
                <a:t>HLA-DRB1 locus</a:t>
              </a:r>
              <a:endParaRPr sz="1100">
                <a:solidFill>
                  <a:srgbClr val="191919"/>
                </a:solidFill>
                <a:latin typeface="Lato"/>
                <a:ea typeface="Lato"/>
                <a:cs typeface="Lato"/>
                <a:sym typeface="Lato"/>
              </a:endParaRPr>
            </a:p>
          </p:txBody>
        </p:sp>
        <p:sp>
          <p:nvSpPr>
            <p:cNvPr id="785" name="Google Shape;785;p64"/>
            <p:cNvSpPr txBox="1"/>
            <p:nvPr/>
          </p:nvSpPr>
          <p:spPr>
            <a:xfrm>
              <a:off x="6250400" y="1636800"/>
              <a:ext cx="17424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D- </a:t>
              </a:r>
              <a:r>
                <a:rPr lang="en" sz="1100">
                  <a:solidFill>
                    <a:srgbClr val="191919"/>
                  </a:solidFill>
                  <a:latin typeface="Lato"/>
                  <a:ea typeface="Lato"/>
                  <a:cs typeface="Lato"/>
                  <a:sym typeface="Lato"/>
                </a:rPr>
                <a:t>CKIH3</a:t>
              </a:r>
              <a:endParaRPr sz="1100">
                <a:latin typeface="Lato"/>
                <a:ea typeface="Lato"/>
                <a:cs typeface="Lato"/>
                <a:sym typeface="Lato"/>
              </a:endParaRPr>
            </a:p>
          </p:txBody>
        </p:sp>
        <p:sp>
          <p:nvSpPr>
            <p:cNvPr id="786" name="Google Shape;786;p64"/>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Q7</a:t>
              </a:r>
              <a:endParaRPr b="1">
                <a:solidFill>
                  <a:srgbClr val="FFFFFF"/>
                </a:solidFill>
              </a:endParaRPr>
            </a:p>
          </p:txBody>
        </p:sp>
      </p:grpSp>
      <p:sp>
        <p:nvSpPr>
          <p:cNvPr id="787" name="Google Shape;787;p64"/>
          <p:cNvSpPr txBox="1"/>
          <p:nvPr/>
        </p:nvSpPr>
        <p:spPr>
          <a:xfrm rot="-5400000">
            <a:off x="-877825" y="1669501"/>
            <a:ext cx="229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Lato"/>
                <a:ea typeface="Lato"/>
                <a:cs typeface="Lato"/>
                <a:sym typeface="Lato"/>
              </a:rPr>
              <a:t>4</a:t>
            </a:r>
            <a:r>
              <a:rPr lang="en" sz="1200">
                <a:solidFill>
                  <a:srgbClr val="999999"/>
                </a:solidFill>
                <a:latin typeface="Lato"/>
                <a:ea typeface="Lato"/>
                <a:cs typeface="Lato"/>
                <a:sym typeface="Lato"/>
              </a:rPr>
              <a:t>.D            5.A           6. C </a:t>
            </a:r>
            <a:r>
              <a:rPr lang="en" sz="1200">
                <a:solidFill>
                  <a:srgbClr val="999999"/>
                </a:solidFill>
                <a:latin typeface="Lato"/>
                <a:ea typeface="Lato"/>
                <a:cs typeface="Lato"/>
                <a:sym typeface="Lato"/>
              </a:rPr>
              <a:t>         7. C</a:t>
            </a:r>
            <a:r>
              <a:rPr lang="en" sz="1200">
                <a:solidFill>
                  <a:srgbClr val="999999"/>
                </a:solidFill>
                <a:latin typeface="Lato"/>
                <a:ea typeface="Lato"/>
                <a:cs typeface="Lato"/>
                <a:sym typeface="Lato"/>
              </a:rPr>
              <a:t>     </a:t>
            </a:r>
            <a:endParaRPr sz="1200">
              <a:solidFill>
                <a:srgbClr val="999999"/>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65"/>
          <p:cNvSpPr/>
          <p:nvPr/>
        </p:nvSpPr>
        <p:spPr>
          <a:xfrm>
            <a:off x="83225" y="27000"/>
            <a:ext cx="1257600" cy="6171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Fjalla One"/>
                <a:ea typeface="Fjalla One"/>
                <a:cs typeface="Fjalla One"/>
                <a:sym typeface="Fjalla One"/>
              </a:rPr>
              <a:t>MCQs</a:t>
            </a:r>
            <a:endParaRPr b="1" sz="3300">
              <a:solidFill>
                <a:schemeClr val="dk1"/>
              </a:solidFill>
              <a:latin typeface="Fjalla One"/>
              <a:ea typeface="Fjalla One"/>
              <a:cs typeface="Fjalla One"/>
              <a:sym typeface="Fjalla One"/>
            </a:endParaRPr>
          </a:p>
        </p:txBody>
      </p:sp>
      <p:grpSp>
        <p:nvGrpSpPr>
          <p:cNvPr id="793" name="Google Shape;793;p65"/>
          <p:cNvGrpSpPr/>
          <p:nvPr/>
        </p:nvGrpSpPr>
        <p:grpSpPr>
          <a:xfrm>
            <a:off x="993550" y="759675"/>
            <a:ext cx="7469825" cy="991350"/>
            <a:chOff x="522875" y="1014750"/>
            <a:chExt cx="7469825" cy="991350"/>
          </a:xfrm>
        </p:grpSpPr>
        <p:sp>
          <p:nvSpPr>
            <p:cNvPr id="794" name="Google Shape;794;p65"/>
            <p:cNvSpPr/>
            <p:nvPr/>
          </p:nvSpPr>
          <p:spPr>
            <a:xfrm>
              <a:off x="992425" y="1184400"/>
              <a:ext cx="7000200" cy="4527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           Which of the following will bind with FC portion of IgG to form immuno complex in RA? </a:t>
              </a:r>
              <a:endParaRPr b="1" sz="400">
                <a:solidFill>
                  <a:srgbClr val="FFFFFF"/>
                </a:solidFill>
                <a:latin typeface="Lato"/>
                <a:ea typeface="Lato"/>
                <a:cs typeface="Lato"/>
                <a:sym typeface="Lato"/>
              </a:endParaRPr>
            </a:p>
          </p:txBody>
        </p:sp>
        <p:sp>
          <p:nvSpPr>
            <p:cNvPr id="795" name="Google Shape;795;p65"/>
            <p:cNvSpPr txBox="1"/>
            <p:nvPr/>
          </p:nvSpPr>
          <p:spPr>
            <a:xfrm>
              <a:off x="1183675"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A-</a:t>
              </a:r>
              <a:r>
                <a:rPr lang="en" sz="1200">
                  <a:solidFill>
                    <a:srgbClr val="191919"/>
                  </a:solidFill>
                  <a:latin typeface="Lato"/>
                  <a:ea typeface="Lato"/>
                  <a:cs typeface="Lato"/>
                  <a:sym typeface="Lato"/>
                </a:rPr>
                <a:t>IgA</a:t>
              </a:r>
              <a:r>
                <a:rPr lang="en" sz="1200">
                  <a:solidFill>
                    <a:srgbClr val="191919"/>
                  </a:solidFill>
                  <a:latin typeface="Lato"/>
                  <a:ea typeface="Lato"/>
                  <a:cs typeface="Lato"/>
                  <a:sym typeface="Lato"/>
                </a:rPr>
                <a:t> </a:t>
              </a:r>
              <a:endParaRPr sz="1200">
                <a:latin typeface="Lato"/>
                <a:ea typeface="Lato"/>
                <a:cs typeface="Lato"/>
                <a:sym typeface="Lato"/>
              </a:endParaRPr>
            </a:p>
          </p:txBody>
        </p:sp>
        <p:sp>
          <p:nvSpPr>
            <p:cNvPr id="796" name="Google Shape;796;p65"/>
            <p:cNvSpPr txBox="1"/>
            <p:nvPr/>
          </p:nvSpPr>
          <p:spPr>
            <a:xfrm>
              <a:off x="2872540"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B- </a:t>
              </a:r>
              <a:r>
                <a:rPr lang="en" sz="1200">
                  <a:solidFill>
                    <a:srgbClr val="191919"/>
                  </a:solidFill>
                  <a:latin typeface="Lato"/>
                  <a:ea typeface="Lato"/>
                  <a:cs typeface="Lato"/>
                  <a:sym typeface="Lato"/>
                </a:rPr>
                <a:t>IgM</a:t>
              </a:r>
              <a:endParaRPr sz="1200">
                <a:latin typeface="Lato"/>
                <a:ea typeface="Lato"/>
                <a:cs typeface="Lato"/>
                <a:sym typeface="Lato"/>
              </a:endParaRPr>
            </a:p>
          </p:txBody>
        </p:sp>
        <p:sp>
          <p:nvSpPr>
            <p:cNvPr id="797" name="Google Shape;797;p65"/>
            <p:cNvSpPr txBox="1"/>
            <p:nvPr/>
          </p:nvSpPr>
          <p:spPr>
            <a:xfrm>
              <a:off x="4561406" y="1636800"/>
              <a:ext cx="16890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C-</a:t>
              </a:r>
              <a:r>
                <a:rPr lang="en" sz="1200">
                  <a:solidFill>
                    <a:srgbClr val="191919"/>
                  </a:solidFill>
                  <a:latin typeface="Lato"/>
                  <a:ea typeface="Lato"/>
                  <a:cs typeface="Lato"/>
                  <a:sym typeface="Lato"/>
                </a:rPr>
                <a:t>IgG</a:t>
              </a:r>
              <a:endParaRPr sz="1200">
                <a:latin typeface="Lato"/>
                <a:ea typeface="Lato"/>
                <a:cs typeface="Lato"/>
                <a:sym typeface="Lato"/>
              </a:endParaRPr>
            </a:p>
          </p:txBody>
        </p:sp>
        <p:sp>
          <p:nvSpPr>
            <p:cNvPr id="798" name="Google Shape;798;p65"/>
            <p:cNvSpPr txBox="1"/>
            <p:nvPr/>
          </p:nvSpPr>
          <p:spPr>
            <a:xfrm>
              <a:off x="6250300" y="1636800"/>
              <a:ext cx="1742400" cy="3693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91919"/>
                  </a:solidFill>
                  <a:latin typeface="Lato"/>
                  <a:ea typeface="Lato"/>
                  <a:cs typeface="Lato"/>
                  <a:sym typeface="Lato"/>
                </a:rPr>
                <a:t>D-</a:t>
              </a:r>
              <a:r>
                <a:rPr lang="en" sz="1200">
                  <a:solidFill>
                    <a:srgbClr val="191919"/>
                  </a:solidFill>
                  <a:latin typeface="Lato"/>
                  <a:ea typeface="Lato"/>
                  <a:cs typeface="Lato"/>
                  <a:sym typeface="Lato"/>
                </a:rPr>
                <a:t>IgE</a:t>
              </a:r>
              <a:endParaRPr sz="1200">
                <a:latin typeface="Lato"/>
                <a:ea typeface="Lato"/>
                <a:cs typeface="Lato"/>
                <a:sym typeface="Lato"/>
              </a:endParaRPr>
            </a:p>
          </p:txBody>
        </p:sp>
        <p:sp>
          <p:nvSpPr>
            <p:cNvPr id="799" name="Google Shape;799;p65"/>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Q8</a:t>
              </a:r>
              <a:endParaRPr b="1">
                <a:solidFill>
                  <a:srgbClr val="FFFFFF"/>
                </a:solidFill>
              </a:endParaRPr>
            </a:p>
          </p:txBody>
        </p:sp>
      </p:grpSp>
      <p:grpSp>
        <p:nvGrpSpPr>
          <p:cNvPr id="800" name="Google Shape;800;p65"/>
          <p:cNvGrpSpPr/>
          <p:nvPr/>
        </p:nvGrpSpPr>
        <p:grpSpPr>
          <a:xfrm>
            <a:off x="947550" y="1793025"/>
            <a:ext cx="7469925" cy="976050"/>
            <a:chOff x="522875" y="1014750"/>
            <a:chExt cx="7469925" cy="976050"/>
          </a:xfrm>
        </p:grpSpPr>
        <p:sp>
          <p:nvSpPr>
            <p:cNvPr id="801" name="Google Shape;801;p65"/>
            <p:cNvSpPr/>
            <p:nvPr/>
          </p:nvSpPr>
          <p:spPr>
            <a:xfrm>
              <a:off x="992425" y="1098775"/>
              <a:ext cx="7000200" cy="5382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      Which of the following Formed by proliferating synovial-lining cells admixed with inflammatory</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cells, granulation tissue, and fibrous connective tissue?</a:t>
              </a:r>
              <a:endParaRPr b="1" sz="1200">
                <a:solidFill>
                  <a:srgbClr val="FFFFFF"/>
                </a:solidFill>
                <a:latin typeface="Lato"/>
                <a:ea typeface="Lato"/>
                <a:cs typeface="Lato"/>
                <a:sym typeface="Lato"/>
              </a:endParaRPr>
            </a:p>
          </p:txBody>
        </p:sp>
        <p:sp>
          <p:nvSpPr>
            <p:cNvPr id="802" name="Google Shape;802;p65"/>
            <p:cNvSpPr txBox="1"/>
            <p:nvPr/>
          </p:nvSpPr>
          <p:spPr>
            <a:xfrm>
              <a:off x="1183675"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Pannus</a:t>
              </a:r>
              <a:endParaRPr sz="1100">
                <a:latin typeface="Lato"/>
                <a:ea typeface="Lato"/>
                <a:cs typeface="Lato"/>
                <a:sym typeface="Lato"/>
              </a:endParaRPr>
            </a:p>
          </p:txBody>
        </p:sp>
        <p:sp>
          <p:nvSpPr>
            <p:cNvPr id="803" name="Google Shape;803;p65"/>
            <p:cNvSpPr txBox="1"/>
            <p:nvPr/>
          </p:nvSpPr>
          <p:spPr>
            <a:xfrm>
              <a:off x="2872540"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B- </a:t>
              </a:r>
              <a:r>
                <a:rPr lang="en" sz="1100">
                  <a:solidFill>
                    <a:srgbClr val="191919"/>
                  </a:solidFill>
                  <a:latin typeface="Lato"/>
                  <a:ea typeface="Lato"/>
                  <a:cs typeface="Lato"/>
                  <a:sym typeface="Lato"/>
                </a:rPr>
                <a:t>Osteophytes</a:t>
              </a:r>
              <a:endParaRPr sz="1100">
                <a:latin typeface="Lato"/>
                <a:ea typeface="Lato"/>
                <a:cs typeface="Lato"/>
                <a:sym typeface="Lato"/>
              </a:endParaRPr>
            </a:p>
          </p:txBody>
        </p:sp>
        <p:sp>
          <p:nvSpPr>
            <p:cNvPr id="804" name="Google Shape;804;p65"/>
            <p:cNvSpPr txBox="1"/>
            <p:nvPr/>
          </p:nvSpPr>
          <p:spPr>
            <a:xfrm>
              <a:off x="4561406" y="1636800"/>
              <a:ext cx="16890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C-</a:t>
              </a:r>
              <a:r>
                <a:rPr lang="en" sz="1100">
                  <a:solidFill>
                    <a:srgbClr val="191919"/>
                  </a:solidFill>
                  <a:latin typeface="Lato"/>
                  <a:ea typeface="Lato"/>
                  <a:cs typeface="Lato"/>
                  <a:sym typeface="Lato"/>
                </a:rPr>
                <a:t>Heberden's node</a:t>
              </a:r>
              <a:endParaRPr sz="1100">
                <a:latin typeface="Lato"/>
                <a:ea typeface="Lato"/>
                <a:cs typeface="Lato"/>
                <a:sym typeface="Lato"/>
              </a:endParaRPr>
            </a:p>
          </p:txBody>
        </p:sp>
        <p:sp>
          <p:nvSpPr>
            <p:cNvPr id="805" name="Google Shape;805;p65"/>
            <p:cNvSpPr txBox="1"/>
            <p:nvPr/>
          </p:nvSpPr>
          <p:spPr>
            <a:xfrm>
              <a:off x="6250400" y="1636800"/>
              <a:ext cx="1742400" cy="35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D-</a:t>
              </a:r>
              <a:r>
                <a:rPr lang="en" sz="1100">
                  <a:solidFill>
                    <a:srgbClr val="191919"/>
                  </a:solidFill>
                  <a:latin typeface="Lato"/>
                  <a:ea typeface="Lato"/>
                  <a:cs typeface="Lato"/>
                  <a:sym typeface="Lato"/>
                </a:rPr>
                <a:t>eburnation</a:t>
              </a:r>
              <a:endParaRPr sz="1100">
                <a:latin typeface="Lato"/>
                <a:ea typeface="Lato"/>
                <a:cs typeface="Lato"/>
                <a:sym typeface="Lato"/>
              </a:endParaRPr>
            </a:p>
          </p:txBody>
        </p:sp>
        <p:sp>
          <p:nvSpPr>
            <p:cNvPr id="806" name="Google Shape;806;p65"/>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Q9</a:t>
              </a:r>
              <a:endParaRPr b="1">
                <a:solidFill>
                  <a:srgbClr val="FFFFFF"/>
                </a:solidFill>
              </a:endParaRPr>
            </a:p>
          </p:txBody>
        </p:sp>
      </p:grpSp>
      <p:grpSp>
        <p:nvGrpSpPr>
          <p:cNvPr id="807" name="Google Shape;807;p65"/>
          <p:cNvGrpSpPr/>
          <p:nvPr/>
        </p:nvGrpSpPr>
        <p:grpSpPr>
          <a:xfrm>
            <a:off x="947550" y="2884675"/>
            <a:ext cx="7469925" cy="1245950"/>
            <a:chOff x="522875" y="914050"/>
            <a:chExt cx="7469925" cy="1245950"/>
          </a:xfrm>
        </p:grpSpPr>
        <p:sp>
          <p:nvSpPr>
            <p:cNvPr id="808" name="Google Shape;808;p65"/>
            <p:cNvSpPr/>
            <p:nvPr/>
          </p:nvSpPr>
          <p:spPr>
            <a:xfrm>
              <a:off x="992425" y="914050"/>
              <a:ext cx="7000200" cy="723000"/>
            </a:xfrm>
            <a:prstGeom prst="roundRect">
              <a:avLst>
                <a:gd fmla="val 16667" name="adj"/>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A 60-years old man with history of gout present with multiple rubbery nodules on his hand Which of </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the following best explains the pathogenesis of the patient underlying      </a:t>
              </a:r>
              <a:endParaRPr b="1" sz="1200">
                <a:solidFill>
                  <a:srgbClr val="FFFFFF"/>
                </a:solidFill>
                <a:latin typeface="Lato"/>
                <a:ea typeface="Lato"/>
                <a:cs typeface="Lato"/>
                <a:sym typeface="Lato"/>
              </a:endParaRPr>
            </a:p>
            <a:p>
              <a:pPr indent="0" lvl="0" marL="0" rtl="0" algn="l">
                <a:spcBef>
                  <a:spcPts val="0"/>
                </a:spcBef>
                <a:spcAft>
                  <a:spcPts val="0"/>
                </a:spcAft>
                <a:buNone/>
              </a:pPr>
              <a:r>
                <a:rPr b="1" lang="en" sz="1200">
                  <a:solidFill>
                    <a:srgbClr val="FFFFFF"/>
                  </a:solidFill>
                  <a:latin typeface="Lato"/>
                  <a:ea typeface="Lato"/>
                  <a:cs typeface="Lato"/>
                  <a:sym typeface="Lato"/>
                </a:rPr>
                <a:t>           condition?</a:t>
              </a:r>
              <a:endParaRPr b="1" sz="1200">
                <a:solidFill>
                  <a:srgbClr val="FFFFFF"/>
                </a:solidFill>
                <a:latin typeface="Lato"/>
                <a:ea typeface="Lato"/>
                <a:cs typeface="Lato"/>
                <a:sym typeface="Lato"/>
              </a:endParaRPr>
            </a:p>
          </p:txBody>
        </p:sp>
        <p:sp>
          <p:nvSpPr>
            <p:cNvPr id="809" name="Google Shape;809;p65"/>
            <p:cNvSpPr txBox="1"/>
            <p:nvPr/>
          </p:nvSpPr>
          <p:spPr>
            <a:xfrm>
              <a:off x="1183675" y="1636800"/>
              <a:ext cx="1689000" cy="5232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A-</a:t>
              </a:r>
              <a:r>
                <a:rPr lang="en" sz="1100">
                  <a:solidFill>
                    <a:srgbClr val="191919"/>
                  </a:solidFill>
                  <a:latin typeface="Lato"/>
                  <a:ea typeface="Lato"/>
                  <a:cs typeface="Lato"/>
                  <a:sym typeface="Lato"/>
                </a:rPr>
                <a:t>Autoimmune</a:t>
              </a:r>
              <a:endParaRPr sz="1100">
                <a:solidFill>
                  <a:srgbClr val="191919"/>
                </a:solidFill>
                <a:latin typeface="Lato"/>
                <a:ea typeface="Lato"/>
                <a:cs typeface="Lato"/>
                <a:sym typeface="Lato"/>
              </a:endParaRPr>
            </a:p>
            <a:p>
              <a:pPr indent="0" lvl="0" marL="0" rtl="0" algn="l">
                <a:spcBef>
                  <a:spcPts val="0"/>
                </a:spcBef>
                <a:spcAft>
                  <a:spcPts val="0"/>
                </a:spcAft>
                <a:buNone/>
              </a:pPr>
              <a:r>
                <a:rPr lang="en" sz="1100">
                  <a:solidFill>
                    <a:srgbClr val="191919"/>
                  </a:solidFill>
                  <a:latin typeface="Lato"/>
                  <a:ea typeface="Lato"/>
                  <a:cs typeface="Lato"/>
                  <a:sym typeface="Lato"/>
                </a:rPr>
                <a:t>Relapsing polychondritis</a:t>
              </a:r>
              <a:r>
                <a:rPr lang="en" sz="1100">
                  <a:solidFill>
                    <a:srgbClr val="191919"/>
                  </a:solidFill>
                  <a:latin typeface="Lato"/>
                  <a:ea typeface="Lato"/>
                  <a:cs typeface="Lato"/>
                  <a:sym typeface="Lato"/>
                </a:rPr>
                <a:t> </a:t>
              </a:r>
              <a:endParaRPr sz="1100">
                <a:latin typeface="Lato"/>
                <a:ea typeface="Lato"/>
                <a:cs typeface="Lato"/>
                <a:sym typeface="Lato"/>
              </a:endParaRPr>
            </a:p>
          </p:txBody>
        </p:sp>
        <p:sp>
          <p:nvSpPr>
            <p:cNvPr id="810" name="Google Shape;810;p65"/>
            <p:cNvSpPr txBox="1"/>
            <p:nvPr/>
          </p:nvSpPr>
          <p:spPr>
            <a:xfrm>
              <a:off x="2872540" y="1636800"/>
              <a:ext cx="1689000" cy="5232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B- </a:t>
              </a:r>
              <a:r>
                <a:rPr lang="en" sz="1100">
                  <a:solidFill>
                    <a:srgbClr val="191919"/>
                  </a:solidFill>
                  <a:latin typeface="Lato"/>
                  <a:ea typeface="Lato"/>
                  <a:cs typeface="Lato"/>
                  <a:sym typeface="Lato"/>
                </a:rPr>
                <a:t>High dietary intake of purine-rich foods</a:t>
              </a:r>
              <a:endParaRPr sz="1100">
                <a:solidFill>
                  <a:srgbClr val="191919"/>
                </a:solidFill>
                <a:latin typeface="Lato"/>
                <a:ea typeface="Lato"/>
                <a:cs typeface="Lato"/>
                <a:sym typeface="Lato"/>
              </a:endParaRPr>
            </a:p>
          </p:txBody>
        </p:sp>
        <p:sp>
          <p:nvSpPr>
            <p:cNvPr id="811" name="Google Shape;811;p65"/>
            <p:cNvSpPr txBox="1"/>
            <p:nvPr/>
          </p:nvSpPr>
          <p:spPr>
            <a:xfrm>
              <a:off x="4561406" y="1636800"/>
              <a:ext cx="1689000" cy="5232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C-Hypercalcemia</a:t>
              </a:r>
              <a:endParaRPr sz="1100">
                <a:solidFill>
                  <a:srgbClr val="191919"/>
                </a:solidFill>
                <a:latin typeface="Lato"/>
                <a:ea typeface="Lato"/>
                <a:cs typeface="Lato"/>
                <a:sym typeface="Lato"/>
              </a:endParaRPr>
            </a:p>
            <a:p>
              <a:pPr indent="0" lvl="0" marL="0" rtl="0" algn="l">
                <a:spcBef>
                  <a:spcPts val="0"/>
                </a:spcBef>
                <a:spcAft>
                  <a:spcPts val="0"/>
                </a:spcAft>
                <a:buNone/>
              </a:pPr>
              <a:r>
                <a:t/>
              </a:r>
              <a:endParaRPr sz="1100">
                <a:solidFill>
                  <a:srgbClr val="191919"/>
                </a:solidFill>
                <a:latin typeface="Lato"/>
                <a:ea typeface="Lato"/>
                <a:cs typeface="Lato"/>
                <a:sym typeface="Lato"/>
              </a:endParaRPr>
            </a:p>
          </p:txBody>
        </p:sp>
        <p:sp>
          <p:nvSpPr>
            <p:cNvPr id="812" name="Google Shape;812;p65"/>
            <p:cNvSpPr txBox="1"/>
            <p:nvPr/>
          </p:nvSpPr>
          <p:spPr>
            <a:xfrm>
              <a:off x="6250400" y="1636800"/>
              <a:ext cx="1742400" cy="5232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91919"/>
                  </a:solidFill>
                  <a:latin typeface="Lato"/>
                  <a:ea typeface="Lato"/>
                  <a:cs typeface="Lato"/>
                  <a:sym typeface="Lato"/>
                </a:rPr>
                <a:t>D-</a:t>
              </a:r>
              <a:r>
                <a:rPr lang="en" sz="1100">
                  <a:solidFill>
                    <a:srgbClr val="191919"/>
                  </a:solidFill>
                  <a:latin typeface="Lato"/>
                  <a:ea typeface="Lato"/>
                  <a:cs typeface="Lato"/>
                  <a:sym typeface="Lato"/>
                </a:rPr>
                <a:t>Impaired renal</a:t>
              </a:r>
              <a:endParaRPr sz="1100">
                <a:solidFill>
                  <a:srgbClr val="191919"/>
                </a:solidFill>
                <a:latin typeface="Lato"/>
                <a:ea typeface="Lato"/>
                <a:cs typeface="Lato"/>
                <a:sym typeface="Lato"/>
              </a:endParaRPr>
            </a:p>
            <a:p>
              <a:pPr indent="0" lvl="0" marL="0" rtl="0" algn="l">
                <a:spcBef>
                  <a:spcPts val="0"/>
                </a:spcBef>
                <a:spcAft>
                  <a:spcPts val="0"/>
                </a:spcAft>
                <a:buNone/>
              </a:pPr>
              <a:r>
                <a:rPr lang="en" sz="1100">
                  <a:solidFill>
                    <a:srgbClr val="191919"/>
                  </a:solidFill>
                  <a:latin typeface="Lato"/>
                  <a:ea typeface="Lato"/>
                  <a:cs typeface="Lato"/>
                  <a:sym typeface="Lato"/>
                </a:rPr>
                <a:t>excretion</a:t>
              </a:r>
              <a:endParaRPr sz="1100">
                <a:solidFill>
                  <a:srgbClr val="191919"/>
                </a:solidFill>
                <a:latin typeface="Lato"/>
                <a:ea typeface="Lato"/>
                <a:cs typeface="Lato"/>
                <a:sym typeface="Lato"/>
              </a:endParaRPr>
            </a:p>
          </p:txBody>
        </p:sp>
        <p:sp>
          <p:nvSpPr>
            <p:cNvPr id="813" name="Google Shape;813;p65"/>
            <p:cNvSpPr/>
            <p:nvPr/>
          </p:nvSpPr>
          <p:spPr>
            <a:xfrm>
              <a:off x="522875" y="1014750"/>
              <a:ext cx="901200" cy="828000"/>
            </a:xfrm>
            <a:prstGeom prst="diamond">
              <a:avLst/>
            </a:prstGeom>
            <a:solidFill>
              <a:srgbClr val="595959"/>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rPr>
                <a:t>Q10</a:t>
              </a:r>
              <a:endParaRPr b="1" sz="1100">
                <a:solidFill>
                  <a:srgbClr val="FFFFFF"/>
                </a:solidFill>
              </a:endParaRPr>
            </a:p>
          </p:txBody>
        </p:sp>
      </p:grpSp>
      <p:sp>
        <p:nvSpPr>
          <p:cNvPr id="814" name="Google Shape;814;p65"/>
          <p:cNvSpPr txBox="1"/>
          <p:nvPr/>
        </p:nvSpPr>
        <p:spPr>
          <a:xfrm rot="-5400000">
            <a:off x="-610975" y="1453875"/>
            <a:ext cx="175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Lato"/>
                <a:ea typeface="Lato"/>
                <a:cs typeface="Lato"/>
                <a:sym typeface="Lato"/>
              </a:rPr>
              <a:t>8</a:t>
            </a:r>
            <a:r>
              <a:rPr lang="en" sz="1200">
                <a:solidFill>
                  <a:srgbClr val="999999"/>
                </a:solidFill>
                <a:latin typeface="Lato"/>
                <a:ea typeface="Lato"/>
                <a:cs typeface="Lato"/>
                <a:sym typeface="Lato"/>
              </a:rPr>
              <a:t>.B            9.A           10. D      </a:t>
            </a:r>
            <a:endParaRPr sz="1200">
              <a:solidFill>
                <a:srgbClr val="999999"/>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cxnSp>
        <p:nvCxnSpPr>
          <p:cNvPr id="248" name="Google Shape;248;p30"/>
          <p:cNvCxnSpPr>
            <a:stCxn id="249" idx="2"/>
            <a:endCxn id="250" idx="0"/>
          </p:cNvCxnSpPr>
          <p:nvPr/>
        </p:nvCxnSpPr>
        <p:spPr>
          <a:xfrm flipH="1" rot="-5400000">
            <a:off x="5099197" y="406017"/>
            <a:ext cx="469200" cy="1068900"/>
          </a:xfrm>
          <a:prstGeom prst="bentConnector3">
            <a:avLst>
              <a:gd fmla="val 50013" name="adj1"/>
            </a:avLst>
          </a:prstGeom>
          <a:noFill/>
          <a:ln cap="flat" cmpd="sng" w="9525">
            <a:solidFill>
              <a:srgbClr val="C2C2C2"/>
            </a:solidFill>
            <a:prstDash val="solid"/>
            <a:round/>
            <a:headEnd len="sm" w="sm" type="none"/>
            <a:tailEnd len="sm" w="sm" type="none"/>
          </a:ln>
        </p:spPr>
      </p:cxnSp>
      <p:cxnSp>
        <p:nvCxnSpPr>
          <p:cNvPr id="251" name="Google Shape;251;p30"/>
          <p:cNvCxnSpPr>
            <a:stCxn id="252" idx="0"/>
            <a:endCxn id="249" idx="2"/>
          </p:cNvCxnSpPr>
          <p:nvPr/>
        </p:nvCxnSpPr>
        <p:spPr>
          <a:xfrm rot="-5400000">
            <a:off x="4042210" y="417989"/>
            <a:ext cx="469200" cy="1045200"/>
          </a:xfrm>
          <a:prstGeom prst="bentConnector3">
            <a:avLst>
              <a:gd fmla="val 50013" name="adj1"/>
            </a:avLst>
          </a:prstGeom>
          <a:noFill/>
          <a:ln cap="flat" cmpd="sng" w="9525">
            <a:solidFill>
              <a:srgbClr val="C2C2C2"/>
            </a:solidFill>
            <a:prstDash val="solid"/>
            <a:round/>
            <a:headEnd len="sm" w="sm" type="none"/>
            <a:tailEnd len="sm" w="sm" type="none"/>
          </a:ln>
        </p:spPr>
      </p:cxnSp>
      <p:sp>
        <p:nvSpPr>
          <p:cNvPr id="250" name="Google Shape;250;p30"/>
          <p:cNvSpPr/>
          <p:nvPr/>
        </p:nvSpPr>
        <p:spPr>
          <a:xfrm>
            <a:off x="5177185" y="1175189"/>
            <a:ext cx="1382100" cy="559200"/>
          </a:xfrm>
          <a:prstGeom prst="roundRect">
            <a:avLst>
              <a:gd fmla="val 50000" name="adj"/>
            </a:avLst>
          </a:prstGeom>
          <a:solidFill>
            <a:srgbClr val="999999"/>
          </a:solid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34343"/>
                </a:solidFill>
                <a:latin typeface="Lato"/>
                <a:ea typeface="Lato"/>
                <a:cs typeface="Lato"/>
                <a:sym typeface="Lato"/>
              </a:rPr>
              <a:t>Infectious</a:t>
            </a:r>
            <a:r>
              <a:rPr lang="en" sz="1600">
                <a:solidFill>
                  <a:srgbClr val="434343"/>
                </a:solidFill>
                <a:latin typeface="Comfortaa"/>
                <a:ea typeface="Comfortaa"/>
                <a:cs typeface="Comfortaa"/>
                <a:sym typeface="Comfortaa"/>
              </a:rPr>
              <a:t> </a:t>
            </a:r>
            <a:endParaRPr sz="1600">
              <a:solidFill>
                <a:srgbClr val="434343"/>
              </a:solidFill>
              <a:latin typeface="Comfortaa"/>
              <a:ea typeface="Comfortaa"/>
              <a:cs typeface="Comfortaa"/>
              <a:sym typeface="Comfortaa"/>
            </a:endParaRPr>
          </a:p>
        </p:txBody>
      </p:sp>
      <p:sp>
        <p:nvSpPr>
          <p:cNvPr id="252" name="Google Shape;252;p30"/>
          <p:cNvSpPr/>
          <p:nvPr/>
        </p:nvSpPr>
        <p:spPr>
          <a:xfrm>
            <a:off x="3063160" y="1175189"/>
            <a:ext cx="1382100" cy="559200"/>
          </a:xfrm>
          <a:prstGeom prst="roundRect">
            <a:avLst>
              <a:gd fmla="val 50000" name="adj"/>
            </a:avLst>
          </a:prstGeom>
          <a:solidFill>
            <a:srgbClr val="999999"/>
          </a:solid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434343"/>
                </a:solidFill>
                <a:latin typeface="Lato"/>
                <a:ea typeface="Lato"/>
                <a:cs typeface="Lato"/>
                <a:sym typeface="Lato"/>
              </a:rPr>
              <a:t>Non infectious </a:t>
            </a:r>
            <a:endParaRPr b="1" sz="1500">
              <a:solidFill>
                <a:srgbClr val="434343"/>
              </a:solidFill>
              <a:latin typeface="Lato"/>
              <a:ea typeface="Lato"/>
              <a:cs typeface="Lato"/>
              <a:sym typeface="Lato"/>
            </a:endParaRPr>
          </a:p>
        </p:txBody>
      </p:sp>
      <p:sp>
        <p:nvSpPr>
          <p:cNvPr id="249" name="Google Shape;249;p30"/>
          <p:cNvSpPr/>
          <p:nvPr/>
        </p:nvSpPr>
        <p:spPr>
          <a:xfrm>
            <a:off x="4108297" y="146667"/>
            <a:ext cx="1382100" cy="559200"/>
          </a:xfrm>
          <a:prstGeom prst="roundRect">
            <a:avLst>
              <a:gd fmla="val 50000" name="adj"/>
            </a:avLst>
          </a:prstGeom>
          <a:solidFill>
            <a:srgbClr val="F3F3F3"/>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Lato"/>
                <a:ea typeface="Lato"/>
                <a:cs typeface="Lato"/>
                <a:sym typeface="Lato"/>
              </a:rPr>
              <a:t>Diseases of joints </a:t>
            </a:r>
            <a:endParaRPr b="1" sz="1600">
              <a:latin typeface="Lato"/>
              <a:ea typeface="Lato"/>
              <a:cs typeface="Lato"/>
              <a:sym typeface="Lato"/>
            </a:endParaRPr>
          </a:p>
        </p:txBody>
      </p:sp>
      <p:sp>
        <p:nvSpPr>
          <p:cNvPr id="253" name="Google Shape;253;p30"/>
          <p:cNvSpPr txBox="1"/>
          <p:nvPr/>
        </p:nvSpPr>
        <p:spPr>
          <a:xfrm>
            <a:off x="2288550" y="1769675"/>
            <a:ext cx="27999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-Degeneration: </a:t>
            </a:r>
            <a:r>
              <a:rPr b="1" lang="en">
                <a:latin typeface="Lato"/>
                <a:ea typeface="Lato"/>
                <a:cs typeface="Lato"/>
                <a:sym typeface="Lato"/>
              </a:rPr>
              <a:t>Osteoarthritis</a:t>
            </a:r>
            <a:r>
              <a:rPr lang="en">
                <a:latin typeface="Lato"/>
                <a:ea typeface="Lato"/>
                <a:cs typeface="Lato"/>
                <a:sym typeface="Lato"/>
              </a:rPr>
              <a:t> -Autoimmunity </a:t>
            </a:r>
            <a:r>
              <a:rPr b="1" lang="en">
                <a:latin typeface="Lato"/>
                <a:ea typeface="Lato"/>
                <a:cs typeface="Lato"/>
                <a:sym typeface="Lato"/>
              </a:rPr>
              <a:t>rheumatoid arthritis</a:t>
            </a:r>
            <a:r>
              <a:rPr lang="en">
                <a:latin typeface="Lato"/>
                <a:ea typeface="Lato"/>
                <a:cs typeface="Lato"/>
                <a:sym typeface="Lato"/>
              </a:rPr>
              <a:t> and SLE</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-Crystal deposition: </a:t>
            </a:r>
            <a:r>
              <a:rPr b="1" lang="en">
                <a:latin typeface="Lato"/>
                <a:ea typeface="Lato"/>
                <a:cs typeface="Lato"/>
                <a:sym typeface="Lato"/>
              </a:rPr>
              <a:t>gout, other crystalline</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arthropathies</a:t>
            </a:r>
            <a:endParaRPr>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254" name="Google Shape;254;p30"/>
          <p:cNvSpPr txBox="1"/>
          <p:nvPr/>
        </p:nvSpPr>
        <p:spPr>
          <a:xfrm>
            <a:off x="5019975" y="1827825"/>
            <a:ext cx="1696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Infection, e.g. </a:t>
            </a:r>
            <a:r>
              <a:rPr b="1" lang="en">
                <a:latin typeface="Lato"/>
                <a:ea typeface="Lato"/>
                <a:cs typeface="Lato"/>
                <a:sym typeface="Lato"/>
              </a:rPr>
              <a:t>septic arthritis and TB arthritis</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255" name="Google Shape;255;p30"/>
          <p:cNvSpPr/>
          <p:nvPr/>
        </p:nvSpPr>
        <p:spPr>
          <a:xfrm>
            <a:off x="5298991" y="3955538"/>
            <a:ext cx="2864969" cy="337426"/>
          </a:xfrm>
          <a:custGeom>
            <a:rect b="b" l="l" r="r" t="t"/>
            <a:pathLst>
              <a:path extrusionOk="0" h="36518" w="18710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p:nvPr/>
        </p:nvSpPr>
        <p:spPr>
          <a:xfrm>
            <a:off x="6835207" y="3488440"/>
            <a:ext cx="1328727" cy="317422"/>
          </a:xfrm>
          <a:custGeom>
            <a:rect b="b" l="l" r="r" t="t"/>
            <a:pathLst>
              <a:path extrusionOk="0" h="34353" w="86774">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4424731" y="3483665"/>
            <a:ext cx="2200605" cy="25003"/>
          </a:xfrm>
          <a:custGeom>
            <a:rect b="b" l="l" r="r" t="t"/>
            <a:pathLst>
              <a:path extrusionOk="0" h="2706" w="143713">
                <a:moveTo>
                  <a:pt x="0" y="0"/>
                </a:moveTo>
                <a:lnTo>
                  <a:pt x="0" y="2705"/>
                </a:lnTo>
                <a:lnTo>
                  <a:pt x="143712" y="2705"/>
                </a:lnTo>
                <a:lnTo>
                  <a:pt x="143712"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rot="5400000">
            <a:off x="6656629" y="3394061"/>
            <a:ext cx="149681" cy="21219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rot="5400000">
            <a:off x="8059963" y="3781835"/>
            <a:ext cx="149681" cy="21496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p:nvPr/>
        </p:nvSpPr>
        <p:spPr>
          <a:xfrm rot="5400000">
            <a:off x="5112987" y="4171200"/>
            <a:ext cx="149681" cy="214621"/>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0"/>
          <p:cNvSpPr txBox="1"/>
          <p:nvPr/>
        </p:nvSpPr>
        <p:spPr>
          <a:xfrm>
            <a:off x="2009409" y="3284613"/>
            <a:ext cx="319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434343"/>
                </a:solidFill>
                <a:latin typeface="Fjalla One"/>
                <a:ea typeface="Fjalla One"/>
                <a:cs typeface="Fjalla One"/>
                <a:sym typeface="Fjalla One"/>
              </a:rPr>
              <a:t>Osteoarthritis (OA):</a:t>
            </a:r>
            <a:endParaRPr b="1" sz="1600">
              <a:solidFill>
                <a:srgbClr val="434343"/>
              </a:solidFill>
              <a:latin typeface="Fjalla One"/>
              <a:ea typeface="Fjalla One"/>
              <a:cs typeface="Fjalla One"/>
              <a:sym typeface="Fjalla One"/>
            </a:endParaRPr>
          </a:p>
        </p:txBody>
      </p:sp>
      <p:sp>
        <p:nvSpPr>
          <p:cNvPr id="262" name="Google Shape;262;p30"/>
          <p:cNvSpPr txBox="1"/>
          <p:nvPr/>
        </p:nvSpPr>
        <p:spPr>
          <a:xfrm>
            <a:off x="1278982" y="3766351"/>
            <a:ext cx="437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called </a:t>
            </a:r>
            <a:r>
              <a:rPr b="1" lang="en" sz="1100">
                <a:latin typeface="Lato"/>
                <a:ea typeface="Lato"/>
                <a:cs typeface="Lato"/>
                <a:sym typeface="Lato"/>
              </a:rPr>
              <a:t>degenerative joint disease</a:t>
            </a:r>
            <a:r>
              <a:rPr lang="en" sz="1100">
                <a:latin typeface="Lato"/>
                <a:ea typeface="Lato"/>
                <a:cs typeface="Lato"/>
                <a:sym typeface="Lato"/>
              </a:rPr>
              <a:t>, is characterized by degeneration</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of cartilage that results in structural and functional failure of synovial joints.</a:t>
            </a:r>
            <a:endParaRPr sz="1100">
              <a:latin typeface="Lato"/>
              <a:ea typeface="Lato"/>
              <a:cs typeface="Lato"/>
              <a:sym typeface="Lato"/>
            </a:endParaRPr>
          </a:p>
        </p:txBody>
      </p:sp>
      <p:sp>
        <p:nvSpPr>
          <p:cNvPr id="263" name="Google Shape;263;p30"/>
          <p:cNvSpPr txBox="1"/>
          <p:nvPr/>
        </p:nvSpPr>
        <p:spPr>
          <a:xfrm>
            <a:off x="5610444" y="3712322"/>
            <a:ext cx="2591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CC0000"/>
                </a:solidFill>
                <a:latin typeface="Lato"/>
                <a:ea typeface="Lato"/>
                <a:cs typeface="Lato"/>
                <a:sym typeface="Lato"/>
              </a:rPr>
              <a:t>most common</a:t>
            </a:r>
            <a:r>
              <a:rPr lang="en" sz="1100">
                <a:latin typeface="Lato"/>
                <a:ea typeface="Lato"/>
                <a:cs typeface="Lato"/>
                <a:sym typeface="Lato"/>
              </a:rPr>
              <a:t> disease of joints.</a:t>
            </a:r>
            <a:endParaRPr sz="1100">
              <a:latin typeface="Lato"/>
              <a:ea typeface="Lato"/>
              <a:cs typeface="Lato"/>
              <a:sym typeface="Lato"/>
            </a:endParaRPr>
          </a:p>
        </p:txBody>
      </p:sp>
      <p:sp>
        <p:nvSpPr>
          <p:cNvPr id="264" name="Google Shape;264;p30"/>
          <p:cNvSpPr txBox="1"/>
          <p:nvPr/>
        </p:nvSpPr>
        <p:spPr>
          <a:xfrm>
            <a:off x="1278975" y="4269975"/>
            <a:ext cx="68850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Lato"/>
                <a:ea typeface="Lato"/>
                <a:cs typeface="Lato"/>
                <a:sym typeface="Lato"/>
              </a:rPr>
              <a:t>Intrinsic disorder </a:t>
            </a:r>
            <a:r>
              <a:rPr lang="en" sz="1100">
                <a:latin typeface="Lato"/>
                <a:ea typeface="Lato"/>
                <a:cs typeface="Lato"/>
                <a:sym typeface="Lato"/>
              </a:rPr>
              <a:t>of cartilage in which chondrocytes respond to biochemical and mechanical stresses resulting in the </a:t>
            </a:r>
            <a:r>
              <a:rPr lang="en" sz="1100" u="sng">
                <a:latin typeface="Lato"/>
                <a:ea typeface="Lato"/>
                <a:cs typeface="Lato"/>
                <a:sym typeface="Lato"/>
              </a:rPr>
              <a:t>breakdown</a:t>
            </a:r>
            <a:r>
              <a:rPr lang="en" sz="1100">
                <a:latin typeface="Lato"/>
                <a:ea typeface="Lato"/>
                <a:cs typeface="Lato"/>
                <a:sym typeface="Lato"/>
              </a:rPr>
              <a:t> of the matrix and failure of its repair. </a:t>
            </a:r>
            <a:endParaRPr sz="1100">
              <a:latin typeface="Lato"/>
              <a:ea typeface="Lato"/>
              <a:cs typeface="Lato"/>
              <a:sym typeface="Lato"/>
            </a:endParaRPr>
          </a:p>
          <a:p>
            <a:pPr indent="0" lvl="0" marL="0" rtl="0" algn="l">
              <a:spcBef>
                <a:spcPts val="0"/>
              </a:spcBef>
              <a:spcAft>
                <a:spcPts val="0"/>
              </a:spcAft>
              <a:buNone/>
            </a:pPr>
            <a:r>
              <a:rPr b="1" lang="en" sz="1100">
                <a:solidFill>
                  <a:srgbClr val="C27BA0"/>
                </a:solidFill>
                <a:latin typeface="Lato"/>
                <a:ea typeface="Lato"/>
                <a:cs typeface="Lato"/>
                <a:sym typeface="Lato"/>
              </a:rPr>
              <a:t>Role of inflammatory mediators</a:t>
            </a:r>
            <a:r>
              <a:rPr b="1" lang="en" sz="1100">
                <a:solidFill>
                  <a:srgbClr val="C27BA0"/>
                </a:solidFill>
                <a:latin typeface="Lato"/>
                <a:ea typeface="Lato"/>
                <a:cs typeface="Lato"/>
                <a:sym typeface="Lato"/>
              </a:rPr>
              <a:t> </a:t>
            </a:r>
            <a:r>
              <a:rPr lang="en" sz="1100">
                <a:solidFill>
                  <a:srgbClr val="999999"/>
                </a:solidFill>
                <a:latin typeface="Lato"/>
                <a:ea typeface="Lato"/>
                <a:cs typeface="Lato"/>
                <a:sym typeface="Lato"/>
              </a:rPr>
              <a:t>(cytokines, reactive oxygen species, nitric oxide…)are  responsible for the progression of OA in synovial joints.</a:t>
            </a:r>
            <a:endParaRPr sz="1100">
              <a:solidFill>
                <a:srgbClr val="999999"/>
              </a:solidFill>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t/>
            </a:r>
            <a:endParaRPr sz="1100">
              <a:solidFill>
                <a:srgbClr val="C27BA0"/>
              </a:solidFill>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p:txBody>
      </p:sp>
      <p:sp>
        <p:nvSpPr>
          <p:cNvPr id="265" name="Google Shape;265;p30"/>
          <p:cNvSpPr/>
          <p:nvPr/>
        </p:nvSpPr>
        <p:spPr>
          <a:xfrm rot="5400000">
            <a:off x="6529650" y="1550925"/>
            <a:ext cx="623100" cy="469200"/>
          </a:xfrm>
          <a:prstGeom prst="uturnArrow">
            <a:avLst>
              <a:gd fmla="val 25000" name="adj1"/>
              <a:gd fmla="val 25000" name="adj2"/>
              <a:gd fmla="val 33064"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flipH="1" rot="-5400000">
            <a:off x="1788025" y="871575"/>
            <a:ext cx="575100" cy="1827900"/>
          </a:xfrm>
          <a:prstGeom prst="uturnArrow">
            <a:avLst>
              <a:gd fmla="val 21044" name="adj1"/>
              <a:gd fmla="val 19135" name="adj2"/>
              <a:gd fmla="val 39735" name="adj3"/>
              <a:gd fmla="val 45694" name="adj4"/>
              <a:gd fmla="val 6678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30">
            <a:hlinkClick r:id="rId3"/>
          </p:cNvPr>
          <p:cNvPicPr preferRelativeResize="0"/>
          <p:nvPr/>
        </p:nvPicPr>
        <p:blipFill>
          <a:blip r:embed="rId4">
            <a:alphaModFix/>
          </a:blip>
          <a:stretch>
            <a:fillRect/>
          </a:stretch>
        </p:blipFill>
        <p:spPr>
          <a:xfrm>
            <a:off x="1072276" y="90936"/>
            <a:ext cx="505300" cy="512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Team members</a:t>
            </a:r>
            <a:endParaRPr/>
          </a:p>
        </p:txBody>
      </p:sp>
      <p:sp>
        <p:nvSpPr>
          <p:cNvPr id="820" name="Google Shape;820;p66"/>
          <p:cNvSpPr txBox="1"/>
          <p:nvPr>
            <p:ph idx="14" type="title"/>
          </p:nvPr>
        </p:nvSpPr>
        <p:spPr>
          <a:xfrm>
            <a:off x="6265775" y="4172975"/>
            <a:ext cx="2305500" cy="42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t>Team Leader:</a:t>
            </a:r>
            <a:endParaRPr b="0"/>
          </a:p>
          <a:p>
            <a:pPr indent="0" lvl="0" marL="0" rtl="0" algn="ctr">
              <a:spcBef>
                <a:spcPts val="0"/>
              </a:spcBef>
              <a:spcAft>
                <a:spcPts val="0"/>
              </a:spcAft>
              <a:buNone/>
            </a:pPr>
            <a:r>
              <a:rPr b="0" lang="en"/>
              <a:t>Hissa Alshiqari &amp;</a:t>
            </a:r>
            <a:endParaRPr b="0"/>
          </a:p>
          <a:p>
            <a:pPr indent="0" lvl="0" marL="0" rtl="0" algn="ctr">
              <a:spcBef>
                <a:spcPts val="0"/>
              </a:spcBef>
              <a:spcAft>
                <a:spcPts val="0"/>
              </a:spcAft>
              <a:buNone/>
            </a:pPr>
            <a:r>
              <a:rPr b="0" lang="en">
                <a:solidFill>
                  <a:srgbClr val="333333"/>
                </a:solidFill>
              </a:rPr>
              <a:t>Hassan Alabdullatif &amp; </a:t>
            </a:r>
            <a:endParaRPr b="0">
              <a:solidFill>
                <a:srgbClr val="333333"/>
              </a:solidFill>
            </a:endParaRPr>
          </a:p>
          <a:p>
            <a:pPr indent="0" lvl="0" marL="0" rtl="0" algn="ctr">
              <a:spcBef>
                <a:spcPts val="0"/>
              </a:spcBef>
              <a:spcAft>
                <a:spcPts val="0"/>
              </a:spcAft>
              <a:buNone/>
            </a:pPr>
            <a:r>
              <a:t/>
            </a:r>
            <a:endParaRPr b="0"/>
          </a:p>
        </p:txBody>
      </p:sp>
      <p:sp>
        <p:nvSpPr>
          <p:cNvPr id="821" name="Google Shape;821;p66"/>
          <p:cNvSpPr txBox="1"/>
          <p:nvPr/>
        </p:nvSpPr>
        <p:spPr>
          <a:xfrm>
            <a:off x="720000" y="1159350"/>
            <a:ext cx="1941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99999"/>
                </a:solidFill>
                <a:highlight>
                  <a:srgbClr val="F8F9FA"/>
                </a:highlight>
                <a:latin typeface="Fjalla One"/>
                <a:ea typeface="Fjalla One"/>
                <a:cs typeface="Fjalla One"/>
                <a:sym typeface="Fjalla One"/>
              </a:rPr>
              <a:t>Norah Alrashoud</a:t>
            </a:r>
            <a:endParaRPr b="1" sz="2000">
              <a:solidFill>
                <a:srgbClr val="999999"/>
              </a:solidFill>
              <a:latin typeface="Fjalla One"/>
              <a:ea typeface="Fjalla One"/>
              <a:cs typeface="Fjalla One"/>
              <a:sym typeface="Fjalla One"/>
            </a:endParaRPr>
          </a:p>
        </p:txBody>
      </p:sp>
      <p:sp>
        <p:nvSpPr>
          <p:cNvPr id="822" name="Google Shape;822;p66"/>
          <p:cNvSpPr txBox="1"/>
          <p:nvPr/>
        </p:nvSpPr>
        <p:spPr>
          <a:xfrm>
            <a:off x="720000" y="2217488"/>
            <a:ext cx="1941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highlight>
                  <a:srgbClr val="F8F9FA"/>
                </a:highlight>
                <a:latin typeface="Fjalla One"/>
                <a:ea typeface="Fjalla One"/>
                <a:cs typeface="Fjalla One"/>
                <a:sym typeface="Fjalla One"/>
              </a:rPr>
              <a:t>Tharaa Alhowaish</a:t>
            </a:r>
            <a:endParaRPr sz="2000">
              <a:solidFill>
                <a:schemeClr val="dk1"/>
              </a:solidFill>
              <a:latin typeface="Fjalla One"/>
              <a:ea typeface="Fjalla One"/>
              <a:cs typeface="Fjalla One"/>
              <a:sym typeface="Fjalla One"/>
            </a:endParaRPr>
          </a:p>
        </p:txBody>
      </p:sp>
      <p:sp>
        <p:nvSpPr>
          <p:cNvPr id="823" name="Google Shape;823;p66"/>
          <p:cNvSpPr txBox="1"/>
          <p:nvPr/>
        </p:nvSpPr>
        <p:spPr>
          <a:xfrm>
            <a:off x="3518275" y="2144550"/>
            <a:ext cx="1941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202124"/>
                </a:solidFill>
                <a:highlight>
                  <a:srgbClr val="F8F9FA"/>
                </a:highlight>
                <a:latin typeface="Fjalla One"/>
                <a:ea typeface="Fjalla One"/>
                <a:cs typeface="Fjalla One"/>
                <a:sym typeface="Fjalla One"/>
              </a:rPr>
              <a:t>Waad abunakha</a:t>
            </a:r>
            <a:endParaRPr sz="2000">
              <a:latin typeface="Fjalla One"/>
              <a:ea typeface="Fjalla One"/>
              <a:cs typeface="Fjalla One"/>
              <a:sym typeface="Fjalla One"/>
            </a:endParaRPr>
          </a:p>
        </p:txBody>
      </p:sp>
      <p:sp>
        <p:nvSpPr>
          <p:cNvPr id="824" name="Google Shape;824;p66"/>
          <p:cNvSpPr txBox="1"/>
          <p:nvPr/>
        </p:nvSpPr>
        <p:spPr>
          <a:xfrm>
            <a:off x="874125" y="1651950"/>
            <a:ext cx="1554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highlight>
                  <a:srgbClr val="F8F9FA"/>
                </a:highlight>
                <a:latin typeface="Fjalla One"/>
                <a:ea typeface="Fjalla One"/>
                <a:cs typeface="Fjalla One"/>
                <a:sym typeface="Fjalla One"/>
              </a:rPr>
              <a:t>Haifa Alamri</a:t>
            </a:r>
            <a:endParaRPr sz="2000">
              <a:solidFill>
                <a:schemeClr val="dk1"/>
              </a:solidFill>
              <a:latin typeface="Fjalla One"/>
              <a:ea typeface="Fjalla One"/>
              <a:cs typeface="Fjalla One"/>
              <a:sym typeface="Fjalla One"/>
            </a:endParaRPr>
          </a:p>
        </p:txBody>
      </p:sp>
      <p:sp>
        <p:nvSpPr>
          <p:cNvPr id="825" name="Google Shape;825;p66"/>
          <p:cNvSpPr txBox="1"/>
          <p:nvPr/>
        </p:nvSpPr>
        <p:spPr>
          <a:xfrm>
            <a:off x="2953150" y="1159350"/>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202124"/>
                </a:solidFill>
                <a:highlight>
                  <a:srgbClr val="F8F9FA"/>
                </a:highlight>
                <a:latin typeface="Fjalla One"/>
                <a:ea typeface="Fjalla One"/>
                <a:cs typeface="Fjalla One"/>
                <a:sym typeface="Fjalla One"/>
              </a:rPr>
              <a:t>Ajwan Aljohani</a:t>
            </a:r>
            <a:endParaRPr sz="2000">
              <a:latin typeface="Fjalla One"/>
              <a:ea typeface="Fjalla One"/>
              <a:cs typeface="Fjalla One"/>
              <a:sym typeface="Fjalla One"/>
            </a:endParaRPr>
          </a:p>
        </p:txBody>
      </p:sp>
      <p:sp>
        <p:nvSpPr>
          <p:cNvPr id="826" name="Google Shape;826;p66"/>
          <p:cNvSpPr txBox="1"/>
          <p:nvPr/>
        </p:nvSpPr>
        <p:spPr>
          <a:xfrm>
            <a:off x="6125875" y="1159350"/>
            <a:ext cx="2134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99999"/>
                </a:solidFill>
                <a:highlight>
                  <a:srgbClr val="F8F9FA"/>
                </a:highlight>
                <a:latin typeface="Fjalla One"/>
                <a:ea typeface="Fjalla One"/>
                <a:cs typeface="Fjalla One"/>
                <a:sym typeface="Fjalla One"/>
              </a:rPr>
              <a:t>Dena Alsuhaibani</a:t>
            </a:r>
            <a:endParaRPr b="1" sz="2000">
              <a:solidFill>
                <a:srgbClr val="999999"/>
              </a:solidFill>
              <a:latin typeface="Fjalla One"/>
              <a:ea typeface="Fjalla One"/>
              <a:cs typeface="Fjalla One"/>
              <a:sym typeface="Fjalla One"/>
            </a:endParaRPr>
          </a:p>
        </p:txBody>
      </p:sp>
      <p:sp>
        <p:nvSpPr>
          <p:cNvPr id="827" name="Google Shape;827;p66"/>
          <p:cNvSpPr txBox="1"/>
          <p:nvPr/>
        </p:nvSpPr>
        <p:spPr>
          <a:xfrm>
            <a:off x="3440263" y="1651950"/>
            <a:ext cx="2097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999999"/>
                </a:solidFill>
                <a:latin typeface="Fjalla One"/>
                <a:ea typeface="Fjalla One"/>
                <a:cs typeface="Fjalla One"/>
                <a:sym typeface="Fjalla One"/>
              </a:rPr>
              <a:t>Mashael Alasmri</a:t>
            </a:r>
            <a:endParaRPr b="1" sz="2000">
              <a:solidFill>
                <a:srgbClr val="999999"/>
              </a:solidFill>
              <a:latin typeface="Fjalla One"/>
              <a:ea typeface="Fjalla One"/>
              <a:cs typeface="Fjalla One"/>
              <a:sym typeface="Fjalla One"/>
            </a:endParaRPr>
          </a:p>
        </p:txBody>
      </p:sp>
      <p:sp>
        <p:nvSpPr>
          <p:cNvPr id="828" name="Google Shape;828;p66"/>
          <p:cNvSpPr txBox="1"/>
          <p:nvPr/>
        </p:nvSpPr>
        <p:spPr>
          <a:xfrm>
            <a:off x="582153" y="2710107"/>
            <a:ext cx="2305500" cy="42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91919"/>
                </a:solidFill>
                <a:latin typeface="Fjalla One"/>
                <a:ea typeface="Fjalla One"/>
                <a:cs typeface="Fjalla One"/>
                <a:sym typeface="Fjalla One"/>
              </a:rPr>
              <a:t>Khalid Alrasheed</a:t>
            </a:r>
            <a:endParaRPr sz="2000">
              <a:solidFill>
                <a:srgbClr val="191919"/>
              </a:solidFill>
              <a:latin typeface="Fjalla One"/>
              <a:ea typeface="Fjalla One"/>
              <a:cs typeface="Fjalla One"/>
              <a:sym typeface="Fjalla One"/>
            </a:endParaRPr>
          </a:p>
        </p:txBody>
      </p:sp>
      <p:sp>
        <p:nvSpPr>
          <p:cNvPr id="829" name="Google Shape;829;p66"/>
          <p:cNvSpPr txBox="1"/>
          <p:nvPr/>
        </p:nvSpPr>
        <p:spPr>
          <a:xfrm>
            <a:off x="6040517" y="2080151"/>
            <a:ext cx="2305500" cy="42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Fjalla One"/>
                <a:ea typeface="Fjalla One"/>
                <a:cs typeface="Fjalla One"/>
                <a:sym typeface="Fjalla One"/>
              </a:rPr>
              <a:t>Abdullah Ali</a:t>
            </a:r>
            <a:endParaRPr sz="2000">
              <a:solidFill>
                <a:schemeClr val="dk1"/>
              </a:solidFill>
              <a:latin typeface="Fjalla One"/>
              <a:ea typeface="Fjalla One"/>
              <a:cs typeface="Fjalla One"/>
              <a:sym typeface="Fjalla One"/>
            </a:endParaRPr>
          </a:p>
        </p:txBody>
      </p:sp>
      <p:sp>
        <p:nvSpPr>
          <p:cNvPr id="830" name="Google Shape;830;p66"/>
          <p:cNvSpPr txBox="1"/>
          <p:nvPr/>
        </p:nvSpPr>
        <p:spPr>
          <a:xfrm>
            <a:off x="6040531" y="1621715"/>
            <a:ext cx="2305500" cy="42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Fjalla One"/>
                <a:ea typeface="Fjalla One"/>
                <a:cs typeface="Fjalla One"/>
                <a:sym typeface="Fjalla One"/>
              </a:rPr>
              <a:t>Omar Alkadhi</a:t>
            </a:r>
            <a:endParaRPr sz="2000">
              <a:solidFill>
                <a:schemeClr val="dk1"/>
              </a:solidFill>
              <a:latin typeface="Fjalla One"/>
              <a:ea typeface="Fjalla One"/>
              <a:cs typeface="Fjalla One"/>
              <a:sym typeface="Fjalla One"/>
            </a:endParaRPr>
          </a:p>
        </p:txBody>
      </p:sp>
      <p:sp>
        <p:nvSpPr>
          <p:cNvPr id="831" name="Google Shape;831;p66"/>
          <p:cNvSpPr txBox="1"/>
          <p:nvPr/>
        </p:nvSpPr>
        <p:spPr>
          <a:xfrm>
            <a:off x="6125875" y="2646325"/>
            <a:ext cx="2305500" cy="42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91919"/>
                </a:solidFill>
                <a:latin typeface="Fjalla One"/>
                <a:ea typeface="Fjalla One"/>
                <a:cs typeface="Fjalla One"/>
                <a:sym typeface="Fjalla One"/>
              </a:rPr>
              <a:t>Nawaf Alrefaei </a:t>
            </a:r>
            <a:endParaRPr sz="2000">
              <a:solidFill>
                <a:srgbClr val="191919"/>
              </a:solidFill>
              <a:latin typeface="Fjalla One"/>
              <a:ea typeface="Fjalla One"/>
              <a:cs typeface="Fjalla One"/>
              <a:sym typeface="Fjalla One"/>
            </a:endParaRPr>
          </a:p>
        </p:txBody>
      </p:sp>
      <p:sp>
        <p:nvSpPr>
          <p:cNvPr id="832" name="Google Shape;832;p66"/>
          <p:cNvSpPr txBox="1"/>
          <p:nvPr/>
        </p:nvSpPr>
        <p:spPr>
          <a:xfrm>
            <a:off x="3480549" y="2690413"/>
            <a:ext cx="2305500" cy="42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333333"/>
                </a:solidFill>
                <a:latin typeface="Fjalla One"/>
                <a:ea typeface="Fjalla One"/>
                <a:cs typeface="Fjalla One"/>
                <a:sym typeface="Fjalla One"/>
              </a:rPr>
              <a:t>Malik Halees</a:t>
            </a:r>
            <a:endParaRPr sz="2000">
              <a:solidFill>
                <a:srgbClr val="333333"/>
              </a:solidFill>
              <a:latin typeface="Fjalla One"/>
              <a:ea typeface="Fjalla One"/>
              <a:cs typeface="Fjalla One"/>
              <a:sym typeface="Fjalla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1"/>
          <p:cNvSpPr txBox="1"/>
          <p:nvPr/>
        </p:nvSpPr>
        <p:spPr>
          <a:xfrm>
            <a:off x="3531700" y="307864"/>
            <a:ext cx="234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434343"/>
                </a:solidFill>
                <a:latin typeface="Fjalla One"/>
                <a:ea typeface="Fjalla One"/>
                <a:cs typeface="Fjalla One"/>
                <a:sym typeface="Fjalla One"/>
              </a:rPr>
              <a:t>Type of OA</a:t>
            </a:r>
            <a:endParaRPr b="1" sz="2500">
              <a:solidFill>
                <a:srgbClr val="434343"/>
              </a:solidFill>
              <a:latin typeface="Fjalla One"/>
              <a:ea typeface="Fjalla One"/>
              <a:cs typeface="Fjalla One"/>
              <a:sym typeface="Fjalla One"/>
            </a:endParaRPr>
          </a:p>
        </p:txBody>
      </p:sp>
      <p:sp>
        <p:nvSpPr>
          <p:cNvPr id="273" name="Google Shape;273;p31"/>
          <p:cNvSpPr/>
          <p:nvPr/>
        </p:nvSpPr>
        <p:spPr>
          <a:xfrm>
            <a:off x="1317400" y="1009075"/>
            <a:ext cx="3111300" cy="17799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Primary(IDIOPATHIC)</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a:t>
            </a:r>
            <a:r>
              <a:rPr lang="en">
                <a:solidFill>
                  <a:schemeClr val="dk1"/>
                </a:solidFill>
                <a:latin typeface="Lato"/>
                <a:ea typeface="Lato"/>
                <a:cs typeface="Lato"/>
                <a:sym typeface="Lato"/>
              </a:rPr>
              <a:t>In</a:t>
            </a:r>
            <a:r>
              <a:rPr lang="en">
                <a:solidFill>
                  <a:schemeClr val="dk1"/>
                </a:solidFill>
                <a:latin typeface="Lato"/>
                <a:ea typeface="Lato"/>
                <a:cs typeface="Lato"/>
                <a:sym typeface="Lato"/>
              </a:rPr>
              <a:t>sidious</a:t>
            </a:r>
            <a:r>
              <a:rPr lang="en">
                <a:solidFill>
                  <a:schemeClr val="dk2"/>
                </a:solidFill>
                <a:latin typeface="Lato"/>
                <a:ea typeface="Lato"/>
                <a:cs typeface="Lato"/>
                <a:sym typeface="Lato"/>
              </a:rPr>
              <a:t> (progress</a:t>
            </a:r>
            <a:endParaRPr>
              <a:solidFill>
                <a:schemeClr val="dk2"/>
              </a:solidFill>
              <a:latin typeface="Lato"/>
              <a:ea typeface="Lato"/>
              <a:cs typeface="Lato"/>
              <a:sym typeface="Lato"/>
            </a:endParaRPr>
          </a:p>
          <a:p>
            <a:pPr indent="0" lvl="0" marL="0" rtl="0" algn="l">
              <a:spcBef>
                <a:spcPts val="0"/>
              </a:spcBef>
              <a:spcAft>
                <a:spcPts val="0"/>
              </a:spcAft>
              <a:buNone/>
            </a:pPr>
            <a:r>
              <a:rPr lang="en">
                <a:solidFill>
                  <a:schemeClr val="dk2"/>
                </a:solidFill>
                <a:latin typeface="Lato"/>
                <a:ea typeface="Lato"/>
                <a:cs typeface="Lato"/>
                <a:sym typeface="Lato"/>
              </a:rPr>
              <a:t>gradually)</a:t>
            </a:r>
            <a:r>
              <a:rPr lang="en">
                <a:solidFill>
                  <a:srgbClr val="191919"/>
                </a:solidFill>
                <a:latin typeface="Lato"/>
                <a:ea typeface="Lato"/>
                <a:cs typeface="Lato"/>
                <a:sym typeface="Lato"/>
              </a:rPr>
              <a:t>, w</a:t>
            </a:r>
            <a:r>
              <a:rPr lang="en">
                <a:solidFill>
                  <a:schemeClr val="dk1"/>
                </a:solidFill>
                <a:latin typeface="Lato"/>
                <a:ea typeface="Lato"/>
                <a:cs typeface="Lato"/>
                <a:sym typeface="Lato"/>
              </a:rPr>
              <a:t>ith aging</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-oligoarticular</a:t>
            </a:r>
            <a:r>
              <a:rPr lang="en">
                <a:solidFill>
                  <a:schemeClr val="dk2"/>
                </a:solidFill>
                <a:latin typeface="Lato"/>
                <a:ea typeface="Lato"/>
                <a:cs typeface="Lato"/>
                <a:sym typeface="Lato"/>
              </a:rPr>
              <a:t> (affect few</a:t>
            </a:r>
            <a:endParaRPr>
              <a:solidFill>
                <a:schemeClr val="dk2"/>
              </a:solidFill>
              <a:latin typeface="Lato"/>
              <a:ea typeface="Lato"/>
              <a:cs typeface="Lato"/>
              <a:sym typeface="Lato"/>
            </a:endParaRPr>
          </a:p>
          <a:p>
            <a:pPr indent="0" lvl="0" marL="0" rtl="0" algn="l">
              <a:spcBef>
                <a:spcPts val="0"/>
              </a:spcBef>
              <a:spcAft>
                <a:spcPts val="0"/>
              </a:spcAft>
              <a:buNone/>
            </a:pPr>
            <a:r>
              <a:rPr lang="en">
                <a:solidFill>
                  <a:schemeClr val="dk2"/>
                </a:solidFill>
                <a:latin typeface="Lato"/>
                <a:ea typeface="Lato"/>
                <a:cs typeface="Lato"/>
                <a:sym typeface="Lato"/>
              </a:rPr>
              <a:t>joint)</a:t>
            </a:r>
            <a:endParaRPr>
              <a:solidFill>
                <a:schemeClr val="dk2"/>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oligo=few</a:t>
            </a:r>
            <a:endParaRPr>
              <a:solidFill>
                <a:schemeClr val="dk1"/>
              </a:solidFill>
              <a:latin typeface="Lato"/>
              <a:ea typeface="Lato"/>
              <a:cs typeface="Lato"/>
              <a:sym typeface="Lato"/>
            </a:endParaRPr>
          </a:p>
        </p:txBody>
      </p:sp>
      <p:sp>
        <p:nvSpPr>
          <p:cNvPr id="274" name="Google Shape;274;p31"/>
          <p:cNvSpPr/>
          <p:nvPr/>
        </p:nvSpPr>
        <p:spPr>
          <a:xfrm>
            <a:off x="4512825" y="1009075"/>
            <a:ext cx="3111300" cy="17799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secondary(5%)</a:t>
            </a:r>
            <a:endParaRPr b="1">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Younger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-Previous trauma, developmental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anomaly, systemic disease (DM,</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Hemochromatosis</a:t>
            </a:r>
            <a:r>
              <a:rPr lang="en">
                <a:solidFill>
                  <a:schemeClr val="dk2"/>
                </a:solidFill>
                <a:latin typeface="Lato"/>
                <a:ea typeface="Lato"/>
                <a:cs typeface="Lato"/>
                <a:sym typeface="Lato"/>
              </a:rPr>
              <a:t>(iron overload)</a:t>
            </a:r>
            <a:endParaRPr>
              <a:solidFill>
                <a:schemeClr val="dk2"/>
              </a:solidFill>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obesity, SCD</a:t>
            </a:r>
            <a:r>
              <a:rPr lang="en">
                <a:solidFill>
                  <a:srgbClr val="D9D9D9"/>
                </a:solidFill>
                <a:latin typeface="Lato"/>
                <a:ea typeface="Lato"/>
                <a:cs typeface="Lato"/>
                <a:sym typeface="Lato"/>
              </a:rPr>
              <a:t>(sickle cell disease)</a:t>
            </a:r>
            <a:endParaRPr>
              <a:solidFill>
                <a:srgbClr val="D9D9D9"/>
              </a:solidFill>
              <a:latin typeface="Lato"/>
              <a:ea typeface="Lato"/>
              <a:cs typeface="Lato"/>
              <a:sym typeface="Lato"/>
            </a:endParaRPr>
          </a:p>
        </p:txBody>
      </p:sp>
      <p:sp>
        <p:nvSpPr>
          <p:cNvPr id="275" name="Google Shape;275;p31"/>
          <p:cNvSpPr txBox="1"/>
          <p:nvPr/>
        </p:nvSpPr>
        <p:spPr>
          <a:xfrm>
            <a:off x="3597100" y="3036875"/>
            <a:ext cx="2214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434343"/>
                </a:solidFill>
                <a:latin typeface="Fjalla One"/>
                <a:ea typeface="Fjalla One"/>
                <a:cs typeface="Fjalla One"/>
                <a:sym typeface="Fjalla One"/>
              </a:rPr>
              <a:t>Pathogenesis</a:t>
            </a:r>
            <a:endParaRPr b="1" sz="2200">
              <a:solidFill>
                <a:srgbClr val="434343"/>
              </a:solidFill>
              <a:latin typeface="Fjalla One"/>
              <a:ea typeface="Fjalla One"/>
              <a:cs typeface="Fjalla One"/>
              <a:sym typeface="Fjalla One"/>
            </a:endParaRPr>
          </a:p>
        </p:txBody>
      </p:sp>
      <p:sp>
        <p:nvSpPr>
          <p:cNvPr id="276" name="Google Shape;276;p31"/>
          <p:cNvSpPr txBox="1"/>
          <p:nvPr/>
        </p:nvSpPr>
        <p:spPr>
          <a:xfrm>
            <a:off x="863125" y="3560075"/>
            <a:ext cx="7332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Lato"/>
                <a:ea typeface="Lato"/>
                <a:cs typeface="Lato"/>
                <a:sym typeface="Lato"/>
              </a:rPr>
              <a:t>Articular cartilage bears the brunt of the degenerative</a:t>
            </a:r>
            <a:endParaRPr b="1" sz="1800">
              <a:latin typeface="Lato"/>
              <a:ea typeface="Lato"/>
              <a:cs typeface="Lato"/>
              <a:sym typeface="Lato"/>
            </a:endParaRPr>
          </a:p>
          <a:p>
            <a:pPr indent="0" lvl="0" marL="0" rtl="0" algn="ctr">
              <a:spcBef>
                <a:spcPts val="0"/>
              </a:spcBef>
              <a:spcAft>
                <a:spcPts val="0"/>
              </a:spcAft>
              <a:buNone/>
            </a:pPr>
            <a:r>
              <a:rPr b="1" lang="en" sz="1800">
                <a:latin typeface="Lato"/>
                <a:ea typeface="Lato"/>
                <a:cs typeface="Lato"/>
                <a:sym typeface="Lato"/>
              </a:rPr>
              <a:t>changes in osteoarthritis.</a:t>
            </a:r>
            <a:endParaRPr b="1" sz="18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32"/>
          <p:cNvGrpSpPr/>
          <p:nvPr/>
        </p:nvGrpSpPr>
        <p:grpSpPr>
          <a:xfrm>
            <a:off x="1829394" y="1048603"/>
            <a:ext cx="5149862" cy="1530011"/>
            <a:chOff x="6953919" y="3907920"/>
            <a:chExt cx="1377300" cy="475705"/>
          </a:xfrm>
        </p:grpSpPr>
        <p:cxnSp>
          <p:nvCxnSpPr>
            <p:cNvPr id="282" name="Google Shape;282;p32"/>
            <p:cNvCxnSpPr/>
            <p:nvPr/>
          </p:nvCxnSpPr>
          <p:spPr>
            <a:xfrm rot="10800000">
              <a:off x="7118546" y="4100689"/>
              <a:ext cx="0" cy="185100"/>
            </a:xfrm>
            <a:prstGeom prst="straightConnector1">
              <a:avLst/>
            </a:prstGeom>
            <a:noFill/>
            <a:ln cap="flat" cmpd="sng" w="19050">
              <a:solidFill>
                <a:srgbClr val="5F7D95"/>
              </a:solidFill>
              <a:prstDash val="solid"/>
              <a:round/>
              <a:headEnd len="med" w="med" type="none"/>
              <a:tailEnd len="med" w="med" type="none"/>
            </a:ln>
          </p:spPr>
        </p:cxnSp>
        <p:cxnSp>
          <p:nvCxnSpPr>
            <p:cNvPr id="283" name="Google Shape;283;p32"/>
            <p:cNvCxnSpPr/>
            <p:nvPr/>
          </p:nvCxnSpPr>
          <p:spPr>
            <a:xfrm>
              <a:off x="7480500" y="4197025"/>
              <a:ext cx="0" cy="186600"/>
            </a:xfrm>
            <a:prstGeom prst="straightConnector1">
              <a:avLst/>
            </a:prstGeom>
            <a:noFill/>
            <a:ln cap="flat" cmpd="sng" w="19050">
              <a:solidFill>
                <a:srgbClr val="5F7D95"/>
              </a:solidFill>
              <a:prstDash val="solid"/>
              <a:round/>
              <a:headEnd len="med" w="med" type="none"/>
              <a:tailEnd len="med" w="med" type="none"/>
            </a:ln>
          </p:spPr>
        </p:cxnSp>
        <p:cxnSp>
          <p:nvCxnSpPr>
            <p:cNvPr id="284" name="Google Shape;284;p32"/>
            <p:cNvCxnSpPr/>
            <p:nvPr/>
          </p:nvCxnSpPr>
          <p:spPr>
            <a:xfrm rot="10800000">
              <a:off x="7848574" y="3907920"/>
              <a:ext cx="0" cy="185100"/>
            </a:xfrm>
            <a:prstGeom prst="straightConnector1">
              <a:avLst/>
            </a:prstGeom>
            <a:noFill/>
            <a:ln cap="flat" cmpd="sng" w="19050">
              <a:solidFill>
                <a:srgbClr val="5F7D95"/>
              </a:solidFill>
              <a:prstDash val="solid"/>
              <a:round/>
              <a:headEnd len="med" w="med" type="none"/>
              <a:tailEnd len="med" w="med" type="none"/>
            </a:ln>
          </p:spPr>
        </p:cxnSp>
        <p:cxnSp>
          <p:nvCxnSpPr>
            <p:cNvPr id="285" name="Google Shape;285;p32"/>
            <p:cNvCxnSpPr/>
            <p:nvPr/>
          </p:nvCxnSpPr>
          <p:spPr>
            <a:xfrm>
              <a:off x="8218032" y="3997243"/>
              <a:ext cx="0" cy="197100"/>
            </a:xfrm>
            <a:prstGeom prst="straightConnector1">
              <a:avLst/>
            </a:prstGeom>
            <a:noFill/>
            <a:ln cap="flat" cmpd="sng" w="19050">
              <a:solidFill>
                <a:srgbClr val="5F7D95"/>
              </a:solidFill>
              <a:prstDash val="solid"/>
              <a:round/>
              <a:headEnd len="med" w="med" type="none"/>
              <a:tailEnd len="med" w="med" type="none"/>
            </a:ln>
          </p:spPr>
        </p:cxnSp>
        <p:cxnSp>
          <p:nvCxnSpPr>
            <p:cNvPr id="286" name="Google Shape;286;p32"/>
            <p:cNvCxnSpPr/>
            <p:nvPr/>
          </p:nvCxnSpPr>
          <p:spPr>
            <a:xfrm flipH="1">
              <a:off x="6953919" y="3961822"/>
              <a:ext cx="1377300" cy="376800"/>
            </a:xfrm>
            <a:prstGeom prst="straightConnector1">
              <a:avLst/>
            </a:prstGeom>
            <a:noFill/>
            <a:ln cap="flat" cmpd="sng" w="19050">
              <a:solidFill>
                <a:srgbClr val="435D74"/>
              </a:solidFill>
              <a:prstDash val="solid"/>
              <a:round/>
              <a:headEnd len="med" w="med" type="none"/>
              <a:tailEnd len="med" w="med" type="none"/>
            </a:ln>
          </p:spPr>
        </p:cxnSp>
      </p:grpSp>
      <p:sp>
        <p:nvSpPr>
          <p:cNvPr id="287" name="Google Shape;287;p32"/>
          <p:cNvSpPr txBox="1"/>
          <p:nvPr/>
        </p:nvSpPr>
        <p:spPr>
          <a:xfrm>
            <a:off x="1275375" y="448475"/>
            <a:ext cx="2805000" cy="1262100"/>
          </a:xfrm>
          <a:prstGeom prst="rect">
            <a:avLst/>
          </a:prstGeom>
          <a:noFill/>
          <a:ln>
            <a:noFill/>
          </a:ln>
        </p:spPr>
        <p:txBody>
          <a:bodyPr anchorCtr="0" anchor="t" bIns="91425" lIns="91425" spcFirstLastPara="1" rIns="91425" wrap="square" tIns="91425">
            <a:spAutoFit/>
          </a:bodyPr>
          <a:lstStyle/>
          <a:p>
            <a:pPr indent="-14605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Chondrocyte function is affected by a variety of influences:</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a:t>
            </a:r>
            <a:r>
              <a:rPr lang="en" u="sng">
                <a:solidFill>
                  <a:srgbClr val="434343"/>
                </a:solidFill>
                <a:latin typeface="Lato"/>
                <a:ea typeface="Lato"/>
                <a:cs typeface="Lato"/>
                <a:sym typeface="Lato"/>
              </a:rPr>
              <a:t>mechanical stresses</a:t>
            </a:r>
            <a:r>
              <a:rPr lang="en">
                <a:solidFill>
                  <a:srgbClr val="434343"/>
                </a:solidFill>
                <a:latin typeface="Lato"/>
                <a:ea typeface="Lato"/>
                <a:cs typeface="Lato"/>
                <a:sym typeface="Lato"/>
              </a:rPr>
              <a:t> , </a:t>
            </a:r>
            <a:r>
              <a:rPr lang="en" u="sng">
                <a:solidFill>
                  <a:srgbClr val="434343"/>
                </a:solidFill>
                <a:latin typeface="Lato"/>
                <a:ea typeface="Lato"/>
                <a:cs typeface="Lato"/>
                <a:sym typeface="Lato"/>
              </a:rPr>
              <a:t>aging      </a:t>
            </a:r>
            <a:endParaRPr u="sng">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and </a:t>
            </a:r>
            <a:r>
              <a:rPr lang="en" u="sng">
                <a:solidFill>
                  <a:srgbClr val="434343"/>
                </a:solidFill>
                <a:latin typeface="Lato"/>
                <a:ea typeface="Lato"/>
                <a:cs typeface="Lato"/>
                <a:sym typeface="Lato"/>
              </a:rPr>
              <a:t>Genetic factors</a:t>
            </a:r>
            <a:r>
              <a:rPr lang="en">
                <a:solidFill>
                  <a:srgbClr val="434343"/>
                </a:solidFill>
                <a:latin typeface="Lato"/>
                <a:ea typeface="Lato"/>
                <a:cs typeface="Lato"/>
                <a:sym typeface="Lato"/>
              </a:rPr>
              <a:t>.</a:t>
            </a:r>
            <a:endParaRPr>
              <a:solidFill>
                <a:srgbClr val="434343"/>
              </a:solidFill>
              <a:latin typeface="Lato"/>
              <a:ea typeface="Lato"/>
              <a:cs typeface="Lato"/>
              <a:sym typeface="Lato"/>
            </a:endParaRPr>
          </a:p>
        </p:txBody>
      </p:sp>
      <p:sp>
        <p:nvSpPr>
          <p:cNvPr id="288" name="Google Shape;288;p32"/>
          <p:cNvSpPr txBox="1"/>
          <p:nvPr/>
        </p:nvSpPr>
        <p:spPr>
          <a:xfrm>
            <a:off x="1023100" y="2452500"/>
            <a:ext cx="4695000" cy="1477500"/>
          </a:xfrm>
          <a:prstGeom prst="rect">
            <a:avLst/>
          </a:prstGeom>
          <a:noFill/>
          <a:ln>
            <a:noFill/>
          </a:ln>
        </p:spPr>
        <p:txBody>
          <a:bodyPr anchorCtr="0" anchor="t" bIns="91425" lIns="91425" spcFirstLastPara="1" rIns="91425" wrap="square" tIns="91425">
            <a:normAutofit/>
          </a:bodyPr>
          <a:lstStyle/>
          <a:p>
            <a:pPr indent="-14605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 </a:t>
            </a:r>
            <a:r>
              <a:rPr lang="en">
                <a:solidFill>
                  <a:srgbClr val="434343"/>
                </a:solidFill>
                <a:latin typeface="Lato"/>
                <a:ea typeface="Lato"/>
                <a:cs typeface="Lato"/>
                <a:sym typeface="Lato"/>
              </a:rPr>
              <a:t>Regardless of the inciting stimulus, there is an imbalance in the</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expression, activity, and signaling of cytokines a</a:t>
            </a:r>
            <a:r>
              <a:rPr lang="en">
                <a:solidFill>
                  <a:srgbClr val="434343"/>
                </a:solidFill>
                <a:latin typeface="Lato"/>
                <a:ea typeface="Lato"/>
                <a:cs typeface="Lato"/>
                <a:sym typeface="Lato"/>
              </a:rPr>
              <a:t>nd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a:t>
            </a:r>
            <a:r>
              <a:rPr lang="en">
                <a:solidFill>
                  <a:srgbClr val="434343"/>
                </a:solidFill>
                <a:latin typeface="Lato"/>
                <a:ea typeface="Lato"/>
                <a:cs typeface="Lato"/>
                <a:sym typeface="Lato"/>
              </a:rPr>
              <a:t>growth factors that</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results in </a:t>
            </a:r>
            <a:r>
              <a:rPr lang="en" u="sng">
                <a:solidFill>
                  <a:srgbClr val="434343"/>
                </a:solidFill>
                <a:latin typeface="Lato"/>
                <a:ea typeface="Lato"/>
                <a:cs typeface="Lato"/>
                <a:sym typeface="Lato"/>
              </a:rPr>
              <a:t>degradation and loss of matrix.</a:t>
            </a:r>
            <a:endParaRPr u="sng">
              <a:solidFill>
                <a:srgbClr val="434343"/>
              </a:solidFill>
              <a:latin typeface="Lato"/>
              <a:ea typeface="Lato"/>
              <a:cs typeface="Lato"/>
              <a:sym typeface="Lato"/>
            </a:endParaRPr>
          </a:p>
          <a:p>
            <a:pPr indent="0" lvl="0" marL="0" rtl="0" algn="l">
              <a:spcBef>
                <a:spcPts val="0"/>
              </a:spcBef>
              <a:spcAft>
                <a:spcPts val="0"/>
              </a:spcAft>
              <a:buNone/>
            </a:pPr>
            <a:r>
              <a:t/>
            </a:r>
            <a:endParaRPr u="sng">
              <a:solidFill>
                <a:srgbClr val="434343"/>
              </a:solidFill>
              <a:latin typeface="Comfortaa"/>
              <a:ea typeface="Comfortaa"/>
              <a:cs typeface="Comfortaa"/>
              <a:sym typeface="Comfortaa"/>
            </a:endParaRPr>
          </a:p>
        </p:txBody>
      </p:sp>
      <p:sp>
        <p:nvSpPr>
          <p:cNvPr id="289" name="Google Shape;289;p32"/>
          <p:cNvSpPr txBox="1"/>
          <p:nvPr/>
        </p:nvSpPr>
        <p:spPr>
          <a:xfrm>
            <a:off x="3997575" y="243425"/>
            <a:ext cx="3516000" cy="1031400"/>
          </a:xfrm>
          <a:prstGeom prst="rect">
            <a:avLst/>
          </a:prstGeom>
          <a:noFill/>
          <a:ln>
            <a:noFill/>
          </a:ln>
        </p:spPr>
        <p:txBody>
          <a:bodyPr anchorCtr="0" anchor="t" bIns="91425" lIns="91425" spcFirstLastPara="1" rIns="91425" wrap="square" tIns="91425">
            <a:spAutoFit/>
          </a:bodyPr>
          <a:lstStyle/>
          <a:p>
            <a:pPr indent="-146050" lvl="0" marL="457200" rtl="0" algn="l">
              <a:spcBef>
                <a:spcPts val="0"/>
              </a:spcBef>
              <a:spcAft>
                <a:spcPts val="0"/>
              </a:spcAft>
              <a:buClr>
                <a:schemeClr val="dk1"/>
              </a:buClr>
              <a:buSzPts val="1400"/>
              <a:buFont typeface="Lato"/>
              <a:buChar char="●"/>
            </a:pPr>
            <a:r>
              <a:rPr lang="en">
                <a:solidFill>
                  <a:srgbClr val="C27BA0"/>
                </a:solidFill>
                <a:latin typeface="Lato"/>
                <a:ea typeface="Lato"/>
                <a:cs typeface="Lato"/>
                <a:sym typeface="Lato"/>
              </a:rPr>
              <a:t>Early osteoarthritis is marked by degenerating cartilage containing</a:t>
            </a:r>
            <a:endParaRPr>
              <a:solidFill>
                <a:srgbClr val="C27BA0"/>
              </a:solidFill>
              <a:latin typeface="Lato"/>
              <a:ea typeface="Lato"/>
              <a:cs typeface="Lato"/>
              <a:sym typeface="Lato"/>
            </a:endParaRPr>
          </a:p>
          <a:p>
            <a:pPr indent="0" lvl="0" marL="0" rtl="0" algn="l">
              <a:spcBef>
                <a:spcPts val="0"/>
              </a:spcBef>
              <a:spcAft>
                <a:spcPts val="0"/>
              </a:spcAft>
              <a:buNone/>
            </a:pPr>
            <a:r>
              <a:rPr lang="en">
                <a:solidFill>
                  <a:srgbClr val="C27BA0"/>
                </a:solidFill>
                <a:latin typeface="Lato"/>
                <a:ea typeface="Lato"/>
                <a:cs typeface="Lato"/>
                <a:sym typeface="Lato"/>
              </a:rPr>
              <a:t>            </a:t>
            </a:r>
            <a:r>
              <a:rPr lang="en" u="sng">
                <a:solidFill>
                  <a:srgbClr val="C27BA0"/>
                </a:solidFill>
                <a:latin typeface="Lato"/>
                <a:ea typeface="Lato"/>
                <a:cs typeface="Lato"/>
                <a:sym typeface="Lato"/>
              </a:rPr>
              <a:t> more water and less proteoglycan  </a:t>
            </a:r>
            <a:endParaRPr u="sng">
              <a:solidFill>
                <a:srgbClr val="C27BA0"/>
              </a:solidFill>
              <a:latin typeface="Lato"/>
              <a:ea typeface="Lato"/>
              <a:cs typeface="Lato"/>
              <a:sym typeface="Lato"/>
            </a:endParaRPr>
          </a:p>
          <a:p>
            <a:pPr indent="0" lvl="0" marL="0" rtl="0" algn="l">
              <a:spcBef>
                <a:spcPts val="0"/>
              </a:spcBef>
              <a:spcAft>
                <a:spcPts val="0"/>
              </a:spcAft>
              <a:buNone/>
            </a:pPr>
            <a:r>
              <a:t/>
            </a:r>
            <a:endParaRPr>
              <a:solidFill>
                <a:srgbClr val="C27BA0"/>
              </a:solidFill>
              <a:latin typeface="Lato"/>
              <a:ea typeface="Lato"/>
              <a:cs typeface="Lato"/>
              <a:sym typeface="Lato"/>
            </a:endParaRPr>
          </a:p>
        </p:txBody>
      </p:sp>
      <p:sp>
        <p:nvSpPr>
          <p:cNvPr id="290" name="Google Shape;290;p32"/>
          <p:cNvSpPr txBox="1"/>
          <p:nvPr/>
        </p:nvSpPr>
        <p:spPr>
          <a:xfrm>
            <a:off x="5644500" y="1885500"/>
            <a:ext cx="3000000" cy="1477500"/>
          </a:xfrm>
          <a:prstGeom prst="rect">
            <a:avLst/>
          </a:prstGeom>
          <a:noFill/>
          <a:ln>
            <a:noFill/>
          </a:ln>
        </p:spPr>
        <p:txBody>
          <a:bodyPr anchorCtr="0" anchor="t" bIns="91425" lIns="91425" spcFirstLastPara="1" rIns="91425" wrap="square" tIns="91425">
            <a:spAutoFit/>
          </a:bodyPr>
          <a:lstStyle/>
          <a:p>
            <a:pPr indent="-146050" lvl="0" marL="28575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The </a:t>
            </a:r>
            <a:r>
              <a:rPr lang="en" u="sng">
                <a:solidFill>
                  <a:srgbClr val="434343"/>
                </a:solidFill>
                <a:latin typeface="Lato"/>
                <a:ea typeface="Lato"/>
                <a:cs typeface="Lato"/>
                <a:sym typeface="Lato"/>
              </a:rPr>
              <a:t>type II collagen network also is diminished</a:t>
            </a:r>
            <a:r>
              <a:rPr lang="en">
                <a:solidFill>
                  <a:srgbClr val="434343"/>
                </a:solidFill>
                <a:latin typeface="Lato"/>
                <a:ea typeface="Lato"/>
                <a:cs typeface="Lato"/>
                <a:sym typeface="Lato"/>
              </a:rPr>
              <a:t>, presumably as a</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result of decreased local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synthesis and increased</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breakdown</a:t>
            </a:r>
            <a:endParaRPr>
              <a:solidFill>
                <a:srgbClr val="434343"/>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nvSpPr>
        <p:spPr>
          <a:xfrm>
            <a:off x="3303600" y="185900"/>
            <a:ext cx="253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434343"/>
                </a:solidFill>
                <a:latin typeface="Fjalla One"/>
                <a:ea typeface="Fjalla One"/>
                <a:cs typeface="Fjalla One"/>
                <a:sym typeface="Fjalla One"/>
              </a:rPr>
              <a:t>Stages of OA</a:t>
            </a:r>
            <a:endParaRPr b="1" sz="2500">
              <a:solidFill>
                <a:srgbClr val="434343"/>
              </a:solidFill>
              <a:latin typeface="Fjalla One"/>
              <a:ea typeface="Fjalla One"/>
              <a:cs typeface="Fjalla One"/>
              <a:sym typeface="Fjalla One"/>
            </a:endParaRPr>
          </a:p>
        </p:txBody>
      </p:sp>
      <p:pic>
        <p:nvPicPr>
          <p:cNvPr id="296" name="Google Shape;296;p33"/>
          <p:cNvPicPr preferRelativeResize="0"/>
          <p:nvPr/>
        </p:nvPicPr>
        <p:blipFill rotWithShape="1">
          <a:blip r:embed="rId3">
            <a:alphaModFix/>
          </a:blip>
          <a:srcRect b="0" l="0" r="0" t="0"/>
          <a:stretch/>
        </p:blipFill>
        <p:spPr>
          <a:xfrm>
            <a:off x="1311675" y="941775"/>
            <a:ext cx="6321551" cy="2011600"/>
          </a:xfrm>
          <a:prstGeom prst="rect">
            <a:avLst/>
          </a:prstGeom>
          <a:noFill/>
          <a:ln>
            <a:noFill/>
          </a:ln>
        </p:spPr>
      </p:pic>
      <p:sp>
        <p:nvSpPr>
          <p:cNvPr id="297" name="Google Shape;297;p33"/>
          <p:cNvSpPr/>
          <p:nvPr/>
        </p:nvSpPr>
        <p:spPr>
          <a:xfrm>
            <a:off x="6371300" y="2953375"/>
            <a:ext cx="614100" cy="663600"/>
          </a:xfrm>
          <a:prstGeom prst="bentUpArrow">
            <a:avLst>
              <a:gd fmla="val 8471" name="adj1"/>
              <a:gd fmla="val 11868" name="adj2"/>
              <a:gd fmla="val 25426"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p:nvPr/>
        </p:nvSpPr>
        <p:spPr>
          <a:xfrm>
            <a:off x="2953475" y="3268600"/>
            <a:ext cx="3484200" cy="962400"/>
          </a:xfrm>
          <a:prstGeom prst="roundRect">
            <a:avLst>
              <a:gd fmla="val 16667" name="adj"/>
            </a:avLst>
          </a:prstGeom>
          <a:solidFill>
            <a:schemeClr val="lt2"/>
          </a:solid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u="sng">
                <a:solidFill>
                  <a:srgbClr val="EFEFEF"/>
                </a:solidFill>
                <a:latin typeface="Lato"/>
                <a:ea typeface="Lato"/>
                <a:cs typeface="Lato"/>
                <a:sym typeface="Lato"/>
              </a:rPr>
              <a:t>O</a:t>
            </a:r>
            <a:r>
              <a:rPr lang="en" u="sng">
                <a:solidFill>
                  <a:srgbClr val="EFEFEF"/>
                </a:solidFill>
                <a:latin typeface="Lato"/>
                <a:ea typeface="Lato"/>
                <a:cs typeface="Lato"/>
                <a:sym typeface="Lato"/>
              </a:rPr>
              <a:t>steophytes</a:t>
            </a:r>
            <a:r>
              <a:rPr lang="en">
                <a:solidFill>
                  <a:srgbClr val="EFEFEF"/>
                </a:solidFill>
                <a:latin typeface="Lato"/>
                <a:ea typeface="Lato"/>
                <a:cs typeface="Lato"/>
                <a:sym typeface="Lato"/>
              </a:rPr>
              <a:t> bony outgrowth occurring usually</a:t>
            </a:r>
            <a:endParaRPr>
              <a:solidFill>
                <a:srgbClr val="EFEFEF"/>
              </a:solidFill>
              <a:latin typeface="Lato"/>
              <a:ea typeface="Lato"/>
              <a:cs typeface="Lato"/>
              <a:sym typeface="Lato"/>
            </a:endParaRPr>
          </a:p>
          <a:p>
            <a:pPr indent="0" lvl="0" marL="0" rtl="0" algn="l">
              <a:spcBef>
                <a:spcPts val="0"/>
              </a:spcBef>
              <a:spcAft>
                <a:spcPts val="0"/>
              </a:spcAft>
              <a:buNone/>
            </a:pPr>
            <a:r>
              <a:rPr lang="en">
                <a:solidFill>
                  <a:srgbClr val="EFEFEF"/>
                </a:solidFill>
                <a:latin typeface="Lato"/>
                <a:ea typeface="Lato"/>
                <a:cs typeface="Lato"/>
                <a:sym typeface="Lato"/>
              </a:rPr>
              <a:t>adjacent to an area of articular cartilage damage.</a:t>
            </a:r>
            <a:endParaRPr>
              <a:solidFill>
                <a:srgbClr val="EFEFE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34"/>
          <p:cNvGrpSpPr/>
          <p:nvPr/>
        </p:nvGrpSpPr>
        <p:grpSpPr>
          <a:xfrm>
            <a:off x="1045196" y="1552965"/>
            <a:ext cx="6255054" cy="1251704"/>
            <a:chOff x="5194708" y="3484366"/>
            <a:chExt cx="3148148" cy="987304"/>
          </a:xfrm>
        </p:grpSpPr>
        <p:grpSp>
          <p:nvGrpSpPr>
            <p:cNvPr id="304" name="Google Shape;304;p34"/>
            <p:cNvGrpSpPr/>
            <p:nvPr/>
          </p:nvGrpSpPr>
          <p:grpSpPr>
            <a:xfrm>
              <a:off x="7531521" y="3484366"/>
              <a:ext cx="811335" cy="987304"/>
              <a:chOff x="3379425" y="1617275"/>
              <a:chExt cx="1090650" cy="1327200"/>
            </a:xfrm>
          </p:grpSpPr>
          <p:sp>
            <p:nvSpPr>
              <p:cNvPr id="305" name="Google Shape;305;p34"/>
              <p:cNvSpPr/>
              <p:nvPr/>
            </p:nvSpPr>
            <p:spPr>
              <a:xfrm>
                <a:off x="3554475"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B7B7B7"/>
                    </a:solidFill>
                    <a:latin typeface="Comfortaa"/>
                    <a:ea typeface="Comfortaa"/>
                    <a:cs typeface="Comfortaa"/>
                    <a:sym typeface="Comfortaa"/>
                  </a:rPr>
                  <a:t>4</a:t>
                </a:r>
                <a:endParaRPr b="1" sz="2200">
                  <a:solidFill>
                    <a:srgbClr val="B7B7B7"/>
                  </a:solidFill>
                  <a:latin typeface="Comfortaa"/>
                  <a:ea typeface="Comfortaa"/>
                  <a:cs typeface="Comfortaa"/>
                  <a:sym typeface="Comfortaa"/>
                </a:endParaRPr>
              </a:p>
            </p:txBody>
          </p:sp>
          <p:sp>
            <p:nvSpPr>
              <p:cNvPr id="306" name="Google Shape;306;p34"/>
              <p:cNvSpPr/>
              <p:nvPr/>
            </p:nvSpPr>
            <p:spPr>
              <a:xfrm>
                <a:off x="3379425"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p:nvPr/>
            </p:nvSpPr>
            <p:spPr>
              <a:xfrm>
                <a:off x="3775050" y="2771175"/>
                <a:ext cx="300875" cy="173300"/>
              </a:xfrm>
              <a:custGeom>
                <a:rect b="b" l="l" r="r" t="t"/>
                <a:pathLst>
                  <a:path extrusionOk="0" h="6932" w="12035">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34"/>
            <p:cNvGrpSpPr/>
            <p:nvPr/>
          </p:nvGrpSpPr>
          <p:grpSpPr>
            <a:xfrm>
              <a:off x="6752546" y="3484366"/>
              <a:ext cx="811428" cy="987304"/>
              <a:chOff x="2332275" y="1617275"/>
              <a:chExt cx="1090775" cy="1327200"/>
            </a:xfrm>
          </p:grpSpPr>
          <p:sp>
            <p:nvSpPr>
              <p:cNvPr id="309" name="Google Shape;309;p34"/>
              <p:cNvSpPr/>
              <p:nvPr/>
            </p:nvSpPr>
            <p:spPr>
              <a:xfrm>
                <a:off x="2507425"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99999"/>
                    </a:solidFill>
                    <a:latin typeface="Comfortaa"/>
                    <a:ea typeface="Comfortaa"/>
                    <a:cs typeface="Comfortaa"/>
                    <a:sym typeface="Comfortaa"/>
                  </a:rPr>
                  <a:t>3</a:t>
                </a:r>
                <a:endParaRPr b="1" sz="2200">
                  <a:solidFill>
                    <a:srgbClr val="999999"/>
                  </a:solidFill>
                  <a:latin typeface="Comfortaa"/>
                  <a:ea typeface="Comfortaa"/>
                  <a:cs typeface="Comfortaa"/>
                  <a:sym typeface="Comfortaa"/>
                </a:endParaRPr>
              </a:p>
            </p:txBody>
          </p:sp>
          <p:sp>
            <p:nvSpPr>
              <p:cNvPr id="310" name="Google Shape;310;p34"/>
              <p:cNvSpPr/>
              <p:nvPr/>
            </p:nvSpPr>
            <p:spPr>
              <a:xfrm>
                <a:off x="2332275" y="1617275"/>
                <a:ext cx="1090775" cy="1273950"/>
              </a:xfrm>
              <a:custGeom>
                <a:rect b="b" l="l" r="r" t="t"/>
                <a:pathLst>
                  <a:path extrusionOk="0" h="50958" w="43631">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4"/>
              <p:cNvSpPr/>
              <p:nvPr/>
            </p:nvSpPr>
            <p:spPr>
              <a:xfrm>
                <a:off x="2727925"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34"/>
            <p:cNvGrpSpPr/>
            <p:nvPr/>
          </p:nvGrpSpPr>
          <p:grpSpPr>
            <a:xfrm>
              <a:off x="5973664" y="3484366"/>
              <a:ext cx="811335" cy="987304"/>
              <a:chOff x="1285250" y="1617275"/>
              <a:chExt cx="1090650" cy="1327200"/>
            </a:xfrm>
          </p:grpSpPr>
          <p:sp>
            <p:nvSpPr>
              <p:cNvPr id="313" name="Google Shape;313;p34"/>
              <p:cNvSpPr/>
              <p:nvPr/>
            </p:nvSpPr>
            <p:spPr>
              <a:xfrm>
                <a:off x="1460300"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666666"/>
                    </a:solidFill>
                    <a:latin typeface="Comfortaa"/>
                    <a:ea typeface="Comfortaa"/>
                    <a:cs typeface="Comfortaa"/>
                    <a:sym typeface="Comfortaa"/>
                  </a:rPr>
                  <a:t>2</a:t>
                </a:r>
                <a:endParaRPr b="1" sz="2200">
                  <a:solidFill>
                    <a:srgbClr val="666666"/>
                  </a:solidFill>
                  <a:latin typeface="Comfortaa"/>
                  <a:ea typeface="Comfortaa"/>
                  <a:cs typeface="Comfortaa"/>
                  <a:sym typeface="Comfortaa"/>
                </a:endParaRPr>
              </a:p>
            </p:txBody>
          </p:sp>
          <p:sp>
            <p:nvSpPr>
              <p:cNvPr id="314" name="Google Shape;314;p34"/>
              <p:cNvSpPr/>
              <p:nvPr/>
            </p:nvSpPr>
            <p:spPr>
              <a:xfrm>
                <a:off x="1285250"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
              <p:cNvSpPr/>
              <p:nvPr/>
            </p:nvSpPr>
            <p:spPr>
              <a:xfrm>
                <a:off x="1680900" y="2771175"/>
                <a:ext cx="300850" cy="173300"/>
              </a:xfrm>
              <a:custGeom>
                <a:rect b="b" l="l" r="r" t="t"/>
                <a:pathLst>
                  <a:path extrusionOk="0" h="6932" w="12034">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34"/>
            <p:cNvGrpSpPr/>
            <p:nvPr/>
          </p:nvGrpSpPr>
          <p:grpSpPr>
            <a:xfrm>
              <a:off x="5194708" y="3484366"/>
              <a:ext cx="811409" cy="987304"/>
              <a:chOff x="238125" y="1617275"/>
              <a:chExt cx="1090750" cy="1327200"/>
            </a:xfrm>
          </p:grpSpPr>
          <p:sp>
            <p:nvSpPr>
              <p:cNvPr id="317" name="Google Shape;317;p34"/>
              <p:cNvSpPr/>
              <p:nvPr/>
            </p:nvSpPr>
            <p:spPr>
              <a:xfrm>
                <a:off x="413250"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434343"/>
                    </a:solidFill>
                    <a:latin typeface="Comfortaa"/>
                    <a:ea typeface="Comfortaa"/>
                    <a:cs typeface="Comfortaa"/>
                    <a:sym typeface="Comfortaa"/>
                  </a:rPr>
                  <a:t>1</a:t>
                </a:r>
                <a:endParaRPr b="1" sz="2200">
                  <a:solidFill>
                    <a:srgbClr val="434343"/>
                  </a:solidFill>
                  <a:latin typeface="Comfortaa"/>
                  <a:ea typeface="Comfortaa"/>
                  <a:cs typeface="Comfortaa"/>
                  <a:sym typeface="Comfortaa"/>
                </a:endParaRPr>
              </a:p>
            </p:txBody>
          </p:sp>
          <p:sp>
            <p:nvSpPr>
              <p:cNvPr id="318" name="Google Shape;318;p34"/>
              <p:cNvSpPr/>
              <p:nvPr/>
            </p:nvSpPr>
            <p:spPr>
              <a:xfrm>
                <a:off x="238125" y="1617275"/>
                <a:ext cx="1090750" cy="1273950"/>
              </a:xfrm>
              <a:custGeom>
                <a:rect b="b" l="l" r="r" t="t"/>
                <a:pathLst>
                  <a:path extrusionOk="0" h="50958" w="4363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
              <p:cNvSpPr/>
              <p:nvPr/>
            </p:nvSpPr>
            <p:spPr>
              <a:xfrm>
                <a:off x="633750"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0" name="Google Shape;320;p34"/>
          <p:cNvSpPr txBox="1"/>
          <p:nvPr/>
        </p:nvSpPr>
        <p:spPr>
          <a:xfrm>
            <a:off x="812875" y="2874850"/>
            <a:ext cx="1659300" cy="861900"/>
          </a:xfrm>
          <a:prstGeom prst="rect">
            <a:avLst/>
          </a:prstGeom>
          <a:noFill/>
          <a:ln>
            <a:noFill/>
          </a:ln>
        </p:spPr>
        <p:txBody>
          <a:bodyPr anchorCtr="0" anchor="t" bIns="91425" lIns="91425" spcFirstLastPara="1" rIns="91425" wrap="square" tIns="91425">
            <a:spAutoFit/>
          </a:bodyPr>
          <a:lstStyle/>
          <a:p>
            <a:pPr indent="-88900" lvl="0" marL="114300" rtl="0" algn="ctr">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Normal Articular</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cartilage</a:t>
            </a:r>
            <a:endParaRPr>
              <a:solidFill>
                <a:schemeClr val="dk1"/>
              </a:solidFill>
              <a:latin typeface="Lato"/>
              <a:ea typeface="Lato"/>
              <a:cs typeface="Lato"/>
              <a:sym typeface="Lato"/>
            </a:endParaRPr>
          </a:p>
          <a:p>
            <a:pPr indent="0" lvl="0" marL="0" rtl="0" algn="ctr">
              <a:spcBef>
                <a:spcPts val="0"/>
              </a:spcBef>
              <a:spcAft>
                <a:spcPts val="0"/>
              </a:spcAft>
              <a:buNone/>
            </a:pPr>
            <a:r>
              <a:t/>
            </a:r>
            <a:endParaRPr sz="1600">
              <a:solidFill>
                <a:schemeClr val="dk1"/>
              </a:solidFill>
              <a:latin typeface="Comfortaa"/>
              <a:ea typeface="Comfortaa"/>
              <a:cs typeface="Comfortaa"/>
              <a:sym typeface="Comfortaa"/>
            </a:endParaRPr>
          </a:p>
        </p:txBody>
      </p:sp>
      <p:sp>
        <p:nvSpPr>
          <p:cNvPr id="321" name="Google Shape;321;p34"/>
          <p:cNvSpPr txBox="1"/>
          <p:nvPr/>
        </p:nvSpPr>
        <p:spPr>
          <a:xfrm>
            <a:off x="2373513" y="2874850"/>
            <a:ext cx="1832700" cy="1215900"/>
          </a:xfrm>
          <a:prstGeom prst="rect">
            <a:avLst/>
          </a:prstGeom>
          <a:noFill/>
          <a:ln>
            <a:noFill/>
          </a:ln>
        </p:spPr>
        <p:txBody>
          <a:bodyPr anchorCtr="0" anchor="t" bIns="91425" lIns="91425" spcFirstLastPara="1" rIns="91425" wrap="square" tIns="91425">
            <a:spAutoFit/>
          </a:bodyPr>
          <a:lstStyle/>
          <a:p>
            <a:pPr indent="-88900" lvl="0" marL="171450" rtl="0" algn="ctr">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Fragmentation of</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articular surface and</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thinning of</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 cartilage</a:t>
            </a:r>
            <a:endParaRPr>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p:txBody>
      </p:sp>
      <p:sp>
        <p:nvSpPr>
          <p:cNvPr id="322" name="Google Shape;322;p34"/>
          <p:cNvSpPr txBox="1"/>
          <p:nvPr/>
        </p:nvSpPr>
        <p:spPr>
          <a:xfrm>
            <a:off x="3915725" y="2874850"/>
            <a:ext cx="2015100" cy="1493100"/>
          </a:xfrm>
          <a:prstGeom prst="rect">
            <a:avLst/>
          </a:prstGeom>
          <a:noFill/>
          <a:ln>
            <a:noFill/>
          </a:ln>
        </p:spPr>
        <p:txBody>
          <a:bodyPr anchorCtr="0" anchor="t" bIns="91425" lIns="91425" spcFirstLastPara="1" rIns="91425" wrap="square" tIns="91425">
            <a:spAutoFit/>
          </a:bodyPr>
          <a:lstStyle/>
          <a:p>
            <a:pPr indent="-88900" lvl="0" marL="114300" rtl="0" algn="ctr">
              <a:spcBef>
                <a:spcPts val="0"/>
              </a:spcBef>
              <a:spcAft>
                <a:spcPts val="0"/>
              </a:spcAft>
              <a:buClr>
                <a:schemeClr val="dk1"/>
              </a:buClr>
              <a:buSzPts val="1400"/>
              <a:buFont typeface="Lato"/>
              <a:buChar char="●"/>
            </a:pPr>
            <a:r>
              <a:rPr lang="en" sz="1500">
                <a:solidFill>
                  <a:schemeClr val="dk1"/>
                </a:solidFill>
                <a:latin typeface="Lato"/>
                <a:ea typeface="Lato"/>
                <a:cs typeface="Lato"/>
                <a:sym typeface="Lato"/>
              </a:rPr>
              <a:t>C</a:t>
            </a:r>
            <a:r>
              <a:rPr lang="en">
                <a:solidFill>
                  <a:schemeClr val="dk1"/>
                </a:solidFill>
                <a:latin typeface="Lato"/>
                <a:ea typeface="Lato"/>
                <a:cs typeface="Lato"/>
                <a:sym typeface="Lato"/>
              </a:rPr>
              <a:t>alcification of cartilage margins. patchy loss of</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cartilage revealing bare</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bone. (Eburnation)</a:t>
            </a:r>
            <a:endParaRPr>
              <a:solidFill>
                <a:schemeClr val="dk1"/>
              </a:solidFill>
              <a:latin typeface="Lato"/>
              <a:ea typeface="Lato"/>
              <a:cs typeface="Lato"/>
              <a:sym typeface="Lato"/>
            </a:endParaRPr>
          </a:p>
          <a:p>
            <a:pPr indent="0" lvl="0" marL="0" rtl="0" algn="ctr">
              <a:spcBef>
                <a:spcPts val="0"/>
              </a:spcBef>
              <a:spcAft>
                <a:spcPts val="0"/>
              </a:spcAft>
              <a:buNone/>
            </a:pPr>
            <a:r>
              <a:t/>
            </a:r>
            <a:endParaRPr>
              <a:solidFill>
                <a:schemeClr val="dk1"/>
              </a:solidFill>
              <a:latin typeface="Comfortaa"/>
              <a:ea typeface="Comfortaa"/>
              <a:cs typeface="Comfortaa"/>
              <a:sym typeface="Comfortaa"/>
            </a:endParaRPr>
          </a:p>
        </p:txBody>
      </p:sp>
      <p:sp>
        <p:nvSpPr>
          <p:cNvPr id="323" name="Google Shape;323;p34"/>
          <p:cNvSpPr txBox="1"/>
          <p:nvPr/>
        </p:nvSpPr>
        <p:spPr>
          <a:xfrm>
            <a:off x="5787400" y="2882500"/>
            <a:ext cx="2226600" cy="1693200"/>
          </a:xfrm>
          <a:prstGeom prst="rect">
            <a:avLst/>
          </a:prstGeom>
          <a:noFill/>
          <a:ln>
            <a:noFill/>
          </a:ln>
        </p:spPr>
        <p:txBody>
          <a:bodyPr anchorCtr="0" anchor="t" bIns="91425" lIns="91425" spcFirstLastPara="1" rIns="91425" wrap="square" tIns="91425">
            <a:spAutoFit/>
          </a:bodyPr>
          <a:lstStyle/>
          <a:p>
            <a:pPr indent="-88900" lvl="0" marL="114300" rtl="0" algn="ctr">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Formation of lips of new bone</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a:t>
            </a:r>
            <a:r>
              <a:rPr lang="en">
                <a:solidFill>
                  <a:srgbClr val="FF0000"/>
                </a:solidFill>
                <a:latin typeface="Lato"/>
                <a:ea typeface="Lato"/>
                <a:cs typeface="Lato"/>
                <a:sym typeface="Lato"/>
              </a:rPr>
              <a:t>Osteophytes</a:t>
            </a:r>
            <a:r>
              <a:rPr lang="en">
                <a:solidFill>
                  <a:schemeClr val="dk1"/>
                </a:solidFill>
                <a:latin typeface="Lato"/>
                <a:ea typeface="Lato"/>
                <a:cs typeface="Lato"/>
                <a:sym typeface="Lato"/>
              </a:rPr>
              <a:t>) extensive loss of</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cartilage cystic degeneration of</a:t>
            </a:r>
            <a:endParaRPr>
              <a:solidFill>
                <a:schemeClr val="dk1"/>
              </a:solidFill>
              <a:latin typeface="Lato"/>
              <a:ea typeface="Lato"/>
              <a:cs typeface="Lato"/>
              <a:sym typeface="Lato"/>
            </a:endParaRPr>
          </a:p>
          <a:p>
            <a:pPr indent="0" lvl="0" marL="0" rtl="0" algn="ctr">
              <a:spcBef>
                <a:spcPts val="0"/>
              </a:spcBef>
              <a:spcAft>
                <a:spcPts val="0"/>
              </a:spcAft>
              <a:buNone/>
            </a:pPr>
            <a:r>
              <a:rPr lang="en">
                <a:solidFill>
                  <a:schemeClr val="dk1"/>
                </a:solidFill>
                <a:latin typeface="Lato"/>
                <a:ea typeface="Lato"/>
                <a:cs typeface="Lato"/>
                <a:sym typeface="Lato"/>
              </a:rPr>
              <a:t>underlying bone.(sever)</a:t>
            </a:r>
            <a:endParaRPr>
              <a:solidFill>
                <a:schemeClr val="dk1"/>
              </a:solidFill>
              <a:latin typeface="Lato"/>
              <a:ea typeface="Lato"/>
              <a:cs typeface="Lato"/>
              <a:sym typeface="Lato"/>
            </a:endParaRPr>
          </a:p>
        </p:txBody>
      </p:sp>
      <p:pic>
        <p:nvPicPr>
          <p:cNvPr id="324" name="Google Shape;324;p34"/>
          <p:cNvPicPr preferRelativeResize="0"/>
          <p:nvPr/>
        </p:nvPicPr>
        <p:blipFill>
          <a:blip r:embed="rId3">
            <a:alphaModFix/>
          </a:blip>
          <a:stretch>
            <a:fillRect/>
          </a:stretch>
        </p:blipFill>
        <p:spPr>
          <a:xfrm>
            <a:off x="1286825" y="81350"/>
            <a:ext cx="1251725" cy="1401450"/>
          </a:xfrm>
          <a:prstGeom prst="rect">
            <a:avLst/>
          </a:prstGeom>
          <a:noFill/>
          <a:ln>
            <a:noFill/>
          </a:ln>
        </p:spPr>
      </p:pic>
      <p:pic>
        <p:nvPicPr>
          <p:cNvPr id="325" name="Google Shape;325;p34"/>
          <p:cNvPicPr preferRelativeResize="0"/>
          <p:nvPr/>
        </p:nvPicPr>
        <p:blipFill>
          <a:blip r:embed="rId4">
            <a:alphaModFix/>
          </a:blip>
          <a:stretch>
            <a:fillRect/>
          </a:stretch>
        </p:blipFill>
        <p:spPr>
          <a:xfrm>
            <a:off x="2664000" y="11850"/>
            <a:ext cx="1251725" cy="1470950"/>
          </a:xfrm>
          <a:prstGeom prst="rect">
            <a:avLst/>
          </a:prstGeom>
          <a:noFill/>
          <a:ln>
            <a:noFill/>
          </a:ln>
        </p:spPr>
      </p:pic>
      <p:pic>
        <p:nvPicPr>
          <p:cNvPr id="326" name="Google Shape;326;p34"/>
          <p:cNvPicPr preferRelativeResize="0"/>
          <p:nvPr/>
        </p:nvPicPr>
        <p:blipFill>
          <a:blip r:embed="rId5">
            <a:alphaModFix/>
          </a:blip>
          <a:stretch>
            <a:fillRect/>
          </a:stretch>
        </p:blipFill>
        <p:spPr>
          <a:xfrm>
            <a:off x="4086283" y="231100"/>
            <a:ext cx="1394220" cy="1251700"/>
          </a:xfrm>
          <a:prstGeom prst="rect">
            <a:avLst/>
          </a:prstGeom>
          <a:noFill/>
          <a:ln>
            <a:noFill/>
          </a:ln>
        </p:spPr>
      </p:pic>
      <p:pic>
        <p:nvPicPr>
          <p:cNvPr id="327" name="Google Shape;327;p34"/>
          <p:cNvPicPr preferRelativeResize="0"/>
          <p:nvPr/>
        </p:nvPicPr>
        <p:blipFill rotWithShape="1">
          <a:blip r:embed="rId6">
            <a:alphaModFix/>
          </a:blip>
          <a:srcRect b="0" l="-4540" r="4540" t="0"/>
          <a:stretch/>
        </p:blipFill>
        <p:spPr>
          <a:xfrm>
            <a:off x="5580050" y="500820"/>
            <a:ext cx="1461034" cy="10521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nvSpPr>
        <p:spPr>
          <a:xfrm>
            <a:off x="2522850" y="165925"/>
            <a:ext cx="4098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434343"/>
                </a:solidFill>
                <a:latin typeface="Fjalla One"/>
                <a:ea typeface="Fjalla One"/>
                <a:cs typeface="Fjalla One"/>
                <a:sym typeface="Fjalla One"/>
              </a:rPr>
              <a:t>morphology</a:t>
            </a:r>
            <a:endParaRPr b="1" sz="2500">
              <a:solidFill>
                <a:srgbClr val="434343"/>
              </a:solidFill>
              <a:latin typeface="Fjalla One"/>
              <a:ea typeface="Fjalla One"/>
              <a:cs typeface="Fjalla One"/>
              <a:sym typeface="Fjalla One"/>
            </a:endParaRPr>
          </a:p>
        </p:txBody>
      </p:sp>
      <p:grpSp>
        <p:nvGrpSpPr>
          <p:cNvPr id="333" name="Google Shape;333;p35"/>
          <p:cNvGrpSpPr/>
          <p:nvPr/>
        </p:nvGrpSpPr>
        <p:grpSpPr>
          <a:xfrm>
            <a:off x="1668797" y="2721535"/>
            <a:ext cx="5806426" cy="281567"/>
            <a:chOff x="803163" y="1111966"/>
            <a:chExt cx="2447800" cy="203430"/>
          </a:xfrm>
        </p:grpSpPr>
        <p:grpSp>
          <p:nvGrpSpPr>
            <p:cNvPr id="334" name="Google Shape;334;p35"/>
            <p:cNvGrpSpPr/>
            <p:nvPr/>
          </p:nvGrpSpPr>
          <p:grpSpPr>
            <a:xfrm>
              <a:off x="1958180" y="1111966"/>
              <a:ext cx="588019" cy="121396"/>
              <a:chOff x="4808316" y="2800065"/>
              <a:chExt cx="1999386" cy="412910"/>
            </a:xfrm>
          </p:grpSpPr>
          <p:sp>
            <p:nvSpPr>
              <p:cNvPr id="335" name="Google Shape;335;p35"/>
              <p:cNvSpPr/>
              <p:nvPr/>
            </p:nvSpPr>
            <p:spPr>
              <a:xfrm>
                <a:off x="4849302" y="3079475"/>
                <a:ext cx="1958400" cy="133500"/>
              </a:xfrm>
              <a:prstGeom prst="rect">
                <a:avLst/>
              </a:prstGeom>
              <a:no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6" name="Google Shape;336;p35"/>
              <p:cNvGrpSpPr/>
              <p:nvPr/>
            </p:nvGrpSpPr>
            <p:grpSpPr>
              <a:xfrm>
                <a:off x="4808316" y="2800065"/>
                <a:ext cx="92400" cy="411825"/>
                <a:chOff x="845575" y="2563700"/>
                <a:chExt cx="92400" cy="411825"/>
              </a:xfrm>
            </p:grpSpPr>
            <p:cxnSp>
              <p:nvCxnSpPr>
                <p:cNvPr id="337" name="Google Shape;337;p35"/>
                <p:cNvCxnSpPr/>
                <p:nvPr/>
              </p:nvCxnSpPr>
              <p:spPr>
                <a:xfrm>
                  <a:off x="891775" y="2616125"/>
                  <a:ext cx="0" cy="359400"/>
                </a:xfrm>
                <a:prstGeom prst="straightConnector1">
                  <a:avLst/>
                </a:prstGeom>
                <a:noFill/>
                <a:ln cap="flat" cmpd="sng" w="9525">
                  <a:solidFill>
                    <a:srgbClr val="212121"/>
                  </a:solidFill>
                  <a:prstDash val="solid"/>
                  <a:round/>
                  <a:headEnd len="sm" w="sm" type="none"/>
                  <a:tailEnd len="sm" w="sm" type="none"/>
                </a:ln>
              </p:spPr>
            </p:cxnSp>
            <p:sp>
              <p:nvSpPr>
                <p:cNvPr id="338" name="Google Shape;338;p35"/>
                <p:cNvSpPr/>
                <p:nvPr/>
              </p:nvSpPr>
              <p:spPr>
                <a:xfrm>
                  <a:off x="845575" y="2563700"/>
                  <a:ext cx="92400" cy="92400"/>
                </a:xfrm>
                <a:prstGeom prst="ellipse">
                  <a:avLst/>
                </a:prstGeom>
                <a:solidFill>
                  <a:srgbClr val="667E92"/>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339" name="Google Shape;339;p35"/>
            <p:cNvCxnSpPr/>
            <p:nvPr/>
          </p:nvCxnSpPr>
          <p:spPr>
            <a:xfrm>
              <a:off x="3237251" y="1127387"/>
              <a:ext cx="0" cy="105600"/>
            </a:xfrm>
            <a:prstGeom prst="straightConnector1">
              <a:avLst/>
            </a:prstGeom>
            <a:noFill/>
            <a:ln cap="flat" cmpd="sng" w="9525">
              <a:solidFill>
                <a:srgbClr val="212121"/>
              </a:solidFill>
              <a:prstDash val="solid"/>
              <a:round/>
              <a:headEnd len="sm" w="sm" type="none"/>
              <a:tailEnd len="sm" w="sm" type="none"/>
            </a:ln>
          </p:spPr>
        </p:cxnSp>
        <p:sp>
          <p:nvSpPr>
            <p:cNvPr id="340" name="Google Shape;340;p35"/>
            <p:cNvSpPr/>
            <p:nvPr/>
          </p:nvSpPr>
          <p:spPr>
            <a:xfrm>
              <a:off x="3223663" y="1111974"/>
              <a:ext cx="27300" cy="27300"/>
            </a:xfrm>
            <a:prstGeom prst="ellipse">
              <a:avLst/>
            </a:prstGeom>
            <a:solidFill>
              <a:srgbClr val="667E92"/>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35"/>
            <p:cNvGrpSpPr/>
            <p:nvPr/>
          </p:nvGrpSpPr>
          <p:grpSpPr>
            <a:xfrm>
              <a:off x="803163" y="1111974"/>
              <a:ext cx="591158" cy="121545"/>
              <a:chOff x="803163" y="1111974"/>
              <a:chExt cx="591158" cy="121545"/>
            </a:xfrm>
          </p:grpSpPr>
          <p:grpSp>
            <p:nvGrpSpPr>
              <p:cNvPr id="342" name="Google Shape;342;p35"/>
              <p:cNvGrpSpPr/>
              <p:nvPr/>
            </p:nvGrpSpPr>
            <p:grpSpPr>
              <a:xfrm>
                <a:off x="803163" y="1111974"/>
                <a:ext cx="27175" cy="121077"/>
                <a:chOff x="845575" y="2563700"/>
                <a:chExt cx="92400" cy="411825"/>
              </a:xfrm>
            </p:grpSpPr>
            <p:cxnSp>
              <p:nvCxnSpPr>
                <p:cNvPr id="343" name="Google Shape;343;p35"/>
                <p:cNvCxnSpPr/>
                <p:nvPr/>
              </p:nvCxnSpPr>
              <p:spPr>
                <a:xfrm>
                  <a:off x="891775" y="2616125"/>
                  <a:ext cx="0" cy="359400"/>
                </a:xfrm>
                <a:prstGeom prst="straightConnector1">
                  <a:avLst/>
                </a:prstGeom>
                <a:noFill/>
                <a:ln cap="flat" cmpd="sng" w="9525">
                  <a:solidFill>
                    <a:srgbClr val="212121"/>
                  </a:solidFill>
                  <a:prstDash val="solid"/>
                  <a:round/>
                  <a:headEnd len="sm" w="sm" type="none"/>
                  <a:tailEnd len="sm" w="sm" type="none"/>
                </a:ln>
              </p:spPr>
            </p:cxnSp>
            <p:sp>
              <p:nvSpPr>
                <p:cNvPr id="344" name="Google Shape;344;p35"/>
                <p:cNvSpPr/>
                <p:nvPr/>
              </p:nvSpPr>
              <p:spPr>
                <a:xfrm>
                  <a:off x="845575" y="2563700"/>
                  <a:ext cx="92400" cy="92400"/>
                </a:xfrm>
                <a:prstGeom prst="ellipse">
                  <a:avLst/>
                </a:prstGeom>
                <a:solidFill>
                  <a:srgbClr val="667E92"/>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35"/>
              <p:cNvSpPr/>
              <p:nvPr/>
            </p:nvSpPr>
            <p:spPr>
              <a:xfrm>
                <a:off x="818321" y="1194219"/>
                <a:ext cx="576000" cy="39300"/>
              </a:xfrm>
              <a:prstGeom prst="rect">
                <a:avLst/>
              </a:prstGeom>
              <a:no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35"/>
            <p:cNvGrpSpPr/>
            <p:nvPr/>
          </p:nvGrpSpPr>
          <p:grpSpPr>
            <a:xfrm>
              <a:off x="1381910" y="1194219"/>
              <a:ext cx="588341" cy="121177"/>
              <a:chOff x="1381910" y="1194219"/>
              <a:chExt cx="588341" cy="121177"/>
            </a:xfrm>
          </p:grpSpPr>
          <p:grpSp>
            <p:nvGrpSpPr>
              <p:cNvPr id="347" name="Google Shape;347;p35"/>
              <p:cNvGrpSpPr/>
              <p:nvPr/>
            </p:nvGrpSpPr>
            <p:grpSpPr>
              <a:xfrm rot="10800000">
                <a:off x="1381910" y="1194319"/>
                <a:ext cx="27175" cy="121077"/>
                <a:chOff x="2070100" y="2563700"/>
                <a:chExt cx="92400" cy="411825"/>
              </a:xfrm>
            </p:grpSpPr>
            <p:cxnSp>
              <p:nvCxnSpPr>
                <p:cNvPr id="348" name="Google Shape;348;p35"/>
                <p:cNvCxnSpPr/>
                <p:nvPr/>
              </p:nvCxnSpPr>
              <p:spPr>
                <a:xfrm>
                  <a:off x="2116300" y="2616125"/>
                  <a:ext cx="0" cy="359400"/>
                </a:xfrm>
                <a:prstGeom prst="straightConnector1">
                  <a:avLst/>
                </a:prstGeom>
                <a:noFill/>
                <a:ln cap="flat" cmpd="sng" w="9525">
                  <a:solidFill>
                    <a:srgbClr val="212121"/>
                  </a:solidFill>
                  <a:prstDash val="solid"/>
                  <a:round/>
                  <a:headEnd len="sm" w="sm" type="none"/>
                  <a:tailEnd len="sm" w="sm" type="none"/>
                </a:ln>
              </p:spPr>
            </p:cxnSp>
            <p:sp>
              <p:nvSpPr>
                <p:cNvPr id="349" name="Google Shape;349;p35"/>
                <p:cNvSpPr/>
                <p:nvPr/>
              </p:nvSpPr>
              <p:spPr>
                <a:xfrm>
                  <a:off x="2070100" y="2563700"/>
                  <a:ext cx="92400" cy="92400"/>
                </a:xfrm>
                <a:prstGeom prst="ellipse">
                  <a:avLst/>
                </a:prstGeom>
                <a:solidFill>
                  <a:srgbClr val="667E92"/>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35"/>
              <p:cNvSpPr/>
              <p:nvPr/>
            </p:nvSpPr>
            <p:spPr>
              <a:xfrm>
                <a:off x="1394250" y="1194219"/>
                <a:ext cx="576000" cy="39300"/>
              </a:xfrm>
              <a:prstGeom prst="rect">
                <a:avLst/>
              </a:prstGeom>
              <a:no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35"/>
            <p:cNvGrpSpPr/>
            <p:nvPr/>
          </p:nvGrpSpPr>
          <p:grpSpPr>
            <a:xfrm>
              <a:off x="2532079" y="1194219"/>
              <a:ext cx="704927" cy="121177"/>
              <a:chOff x="2532079" y="1194219"/>
              <a:chExt cx="704927" cy="121177"/>
            </a:xfrm>
          </p:grpSpPr>
          <p:grpSp>
            <p:nvGrpSpPr>
              <p:cNvPr id="352" name="Google Shape;352;p35"/>
              <p:cNvGrpSpPr/>
              <p:nvPr/>
            </p:nvGrpSpPr>
            <p:grpSpPr>
              <a:xfrm rot="10800000">
                <a:off x="2532079" y="1194319"/>
                <a:ext cx="27175" cy="121077"/>
                <a:chOff x="2070100" y="2563700"/>
                <a:chExt cx="92400" cy="411825"/>
              </a:xfrm>
            </p:grpSpPr>
            <p:cxnSp>
              <p:nvCxnSpPr>
                <p:cNvPr id="353" name="Google Shape;353;p35"/>
                <p:cNvCxnSpPr/>
                <p:nvPr/>
              </p:nvCxnSpPr>
              <p:spPr>
                <a:xfrm>
                  <a:off x="2116300" y="2616125"/>
                  <a:ext cx="0" cy="359400"/>
                </a:xfrm>
                <a:prstGeom prst="straightConnector1">
                  <a:avLst/>
                </a:prstGeom>
                <a:noFill/>
                <a:ln cap="flat" cmpd="sng" w="9525">
                  <a:solidFill>
                    <a:srgbClr val="212121"/>
                  </a:solidFill>
                  <a:prstDash val="solid"/>
                  <a:round/>
                  <a:headEnd len="sm" w="sm" type="none"/>
                  <a:tailEnd len="sm" w="sm" type="none"/>
                </a:ln>
              </p:spPr>
            </p:cxnSp>
            <p:sp>
              <p:nvSpPr>
                <p:cNvPr id="354" name="Google Shape;354;p35"/>
                <p:cNvSpPr/>
                <p:nvPr/>
              </p:nvSpPr>
              <p:spPr>
                <a:xfrm>
                  <a:off x="2070100" y="2563700"/>
                  <a:ext cx="92400" cy="92400"/>
                </a:xfrm>
                <a:prstGeom prst="ellipse">
                  <a:avLst/>
                </a:prstGeom>
                <a:solidFill>
                  <a:srgbClr val="667E92"/>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35"/>
              <p:cNvSpPr/>
              <p:nvPr/>
            </p:nvSpPr>
            <p:spPr>
              <a:xfrm>
                <a:off x="2546107" y="1194219"/>
                <a:ext cx="690900" cy="39300"/>
              </a:xfrm>
              <a:prstGeom prst="rect">
                <a:avLst/>
              </a:prstGeom>
              <a:no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6" name="Google Shape;356;p35"/>
          <p:cNvSpPr txBox="1"/>
          <p:nvPr/>
        </p:nvSpPr>
        <p:spPr>
          <a:xfrm>
            <a:off x="293800" y="1082950"/>
            <a:ext cx="2368500" cy="1908600"/>
          </a:xfrm>
          <a:prstGeom prst="rect">
            <a:avLst/>
          </a:prstGeom>
          <a:noFill/>
          <a:ln>
            <a:noFill/>
          </a:ln>
        </p:spPr>
        <p:txBody>
          <a:bodyPr anchorCtr="0" anchor="t" bIns="91425" lIns="91425" spcFirstLastPara="1" rIns="91425" wrap="square" tIns="91425">
            <a:spAutoFit/>
          </a:bodyPr>
          <a:lstStyle/>
          <a:p>
            <a:pPr indent="-31750" lvl="0" marL="800100" rtl="0" algn="ctr">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Fibrillation and cracking of the matrix occur as the superficial layers of the cartilage are</a:t>
            </a:r>
            <a:endParaRPr>
              <a:solidFill>
                <a:srgbClr val="434343"/>
              </a:solidFill>
              <a:latin typeface="Lato"/>
              <a:ea typeface="Lato"/>
              <a:cs typeface="Lato"/>
              <a:sym typeface="Lato"/>
            </a:endParaRPr>
          </a:p>
          <a:p>
            <a:pPr indent="0" lvl="0" marL="0" rtl="0" algn="ctr">
              <a:spcBef>
                <a:spcPts val="0"/>
              </a:spcBef>
              <a:spcAft>
                <a:spcPts val="0"/>
              </a:spcAft>
              <a:buNone/>
            </a:pPr>
            <a:r>
              <a:rPr lang="en">
                <a:solidFill>
                  <a:srgbClr val="434343"/>
                </a:solidFill>
                <a:latin typeface="Lato"/>
                <a:ea typeface="Lato"/>
                <a:cs typeface="Lato"/>
                <a:sym typeface="Lato"/>
              </a:rPr>
              <a:t>                  degraded.</a:t>
            </a:r>
            <a:endParaRPr>
              <a:solidFill>
                <a:srgbClr val="43434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357" name="Google Shape;357;p35"/>
          <p:cNvSpPr txBox="1"/>
          <p:nvPr/>
        </p:nvSpPr>
        <p:spPr>
          <a:xfrm>
            <a:off x="1494000" y="3003100"/>
            <a:ext cx="3153300" cy="2124000"/>
          </a:xfrm>
          <a:prstGeom prst="rect">
            <a:avLst/>
          </a:prstGeom>
          <a:noFill/>
          <a:ln>
            <a:noFill/>
          </a:ln>
        </p:spPr>
        <p:txBody>
          <a:bodyPr anchorCtr="0" anchor="t" bIns="91425" lIns="91425" spcFirstLastPara="1" rIns="91425" wrap="square" tIns="91425">
            <a:spAutoFit/>
          </a:bodyPr>
          <a:lstStyle/>
          <a:p>
            <a:pPr indent="-146050" lvl="0" marL="457200" rtl="0" algn="ctr">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Eventually, full-thickness  </a:t>
            </a:r>
            <a:endParaRPr>
              <a:solidFill>
                <a:srgbClr val="434343"/>
              </a:solidFill>
              <a:latin typeface="Lato"/>
              <a:ea typeface="Lato"/>
              <a:cs typeface="Lato"/>
              <a:sym typeface="Lato"/>
            </a:endParaRPr>
          </a:p>
          <a:p>
            <a:pPr indent="0" lvl="0" marL="457200" rtl="0" algn="ctr">
              <a:spcBef>
                <a:spcPts val="0"/>
              </a:spcBef>
              <a:spcAft>
                <a:spcPts val="0"/>
              </a:spcAft>
              <a:buNone/>
            </a:pPr>
            <a:r>
              <a:rPr lang="en">
                <a:solidFill>
                  <a:srgbClr val="434343"/>
                </a:solidFill>
                <a:latin typeface="Lato"/>
                <a:ea typeface="Lato"/>
                <a:cs typeface="Lato"/>
                <a:sym typeface="Lato"/>
              </a:rPr>
              <a:t>       portions of the cartilage are   </a:t>
            </a:r>
            <a:endParaRPr>
              <a:solidFill>
                <a:srgbClr val="434343"/>
              </a:solidFill>
              <a:latin typeface="Lato"/>
              <a:ea typeface="Lato"/>
              <a:cs typeface="Lato"/>
              <a:sym typeface="Lato"/>
            </a:endParaRPr>
          </a:p>
          <a:p>
            <a:pPr indent="0" lvl="0" marL="457200" rtl="0" algn="l">
              <a:spcBef>
                <a:spcPts val="0"/>
              </a:spcBef>
              <a:spcAft>
                <a:spcPts val="0"/>
              </a:spcAft>
              <a:buNone/>
            </a:pPr>
            <a:r>
              <a:rPr lang="en">
                <a:solidFill>
                  <a:srgbClr val="434343"/>
                </a:solidFill>
                <a:latin typeface="Lato"/>
                <a:ea typeface="Lato"/>
                <a:cs typeface="Lato"/>
                <a:sym typeface="Lato"/>
              </a:rPr>
              <a:t>         lost, and the subchondral </a:t>
            </a:r>
            <a:endParaRPr>
              <a:solidFill>
                <a:srgbClr val="434343"/>
              </a:solidFill>
              <a:latin typeface="Lato"/>
              <a:ea typeface="Lato"/>
              <a:cs typeface="Lato"/>
              <a:sym typeface="Lato"/>
            </a:endParaRPr>
          </a:p>
          <a:p>
            <a:pPr indent="0" lvl="0" marL="457200" rtl="0" algn="ctr">
              <a:spcBef>
                <a:spcPts val="0"/>
              </a:spcBef>
              <a:spcAft>
                <a:spcPts val="0"/>
              </a:spcAft>
              <a:buNone/>
            </a:pPr>
            <a:r>
              <a:rPr lang="en">
                <a:solidFill>
                  <a:srgbClr val="434343"/>
                </a:solidFill>
                <a:latin typeface="Lato"/>
                <a:ea typeface="Lato"/>
                <a:cs typeface="Lato"/>
                <a:sym typeface="Lato"/>
              </a:rPr>
              <a:t>  bone plate is exposed and</a:t>
            </a:r>
            <a:endParaRPr>
              <a:solidFill>
                <a:srgbClr val="434343"/>
              </a:solidFill>
              <a:latin typeface="Lato"/>
              <a:ea typeface="Lato"/>
              <a:cs typeface="Lato"/>
              <a:sym typeface="Lato"/>
            </a:endParaRPr>
          </a:p>
          <a:p>
            <a:pPr indent="0" lvl="0" marL="0" rtl="0" algn="ctr">
              <a:spcBef>
                <a:spcPts val="0"/>
              </a:spcBef>
              <a:spcAft>
                <a:spcPts val="0"/>
              </a:spcAft>
              <a:buNone/>
            </a:pPr>
            <a:r>
              <a:rPr lang="en">
                <a:solidFill>
                  <a:srgbClr val="434343"/>
                </a:solidFill>
                <a:latin typeface="Lato"/>
                <a:ea typeface="Lato"/>
                <a:cs typeface="Lato"/>
                <a:sym typeface="Lato"/>
              </a:rPr>
              <a:t>                is smoothened by friction,    </a:t>
            </a:r>
            <a:endParaRPr>
              <a:solidFill>
                <a:srgbClr val="434343"/>
              </a:solidFill>
              <a:latin typeface="Lato"/>
              <a:ea typeface="Lato"/>
              <a:cs typeface="Lato"/>
              <a:sym typeface="Lato"/>
            </a:endParaRPr>
          </a:p>
          <a:p>
            <a:pPr indent="0" lvl="0" marL="0" rtl="0" algn="ctr">
              <a:spcBef>
                <a:spcPts val="0"/>
              </a:spcBef>
              <a:spcAft>
                <a:spcPts val="0"/>
              </a:spcAft>
              <a:buNone/>
            </a:pPr>
            <a:r>
              <a:rPr lang="en">
                <a:solidFill>
                  <a:srgbClr val="434343"/>
                </a:solidFill>
                <a:latin typeface="Lato"/>
                <a:ea typeface="Lato"/>
                <a:cs typeface="Lato"/>
                <a:sym typeface="Lato"/>
              </a:rPr>
              <a:t>                 giving it the appearance of</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polished ivory (</a:t>
            </a:r>
            <a:r>
              <a:rPr lang="en">
                <a:solidFill>
                  <a:srgbClr val="CC0000"/>
                </a:solidFill>
                <a:latin typeface="Lato"/>
                <a:ea typeface="Lato"/>
                <a:cs typeface="Lato"/>
                <a:sym typeface="Lato"/>
              </a:rPr>
              <a:t>bone</a:t>
            </a:r>
            <a:r>
              <a:rPr lang="en">
                <a:solidFill>
                  <a:srgbClr val="434343"/>
                </a:solidFill>
                <a:latin typeface="Lato"/>
                <a:ea typeface="Lato"/>
                <a:cs typeface="Lato"/>
                <a:sym typeface="Lato"/>
              </a:rPr>
              <a:t>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CC0000"/>
                </a:solidFill>
                <a:latin typeface="Lato"/>
                <a:ea typeface="Lato"/>
                <a:cs typeface="Lato"/>
                <a:sym typeface="Lato"/>
              </a:rPr>
              <a:t>                      eburnation</a:t>
            </a:r>
            <a:r>
              <a:rPr lang="en">
                <a:solidFill>
                  <a:srgbClr val="434343"/>
                </a:solidFill>
                <a:latin typeface="Lato"/>
                <a:ea typeface="Lato"/>
                <a:cs typeface="Lato"/>
                <a:sym typeface="Lato"/>
              </a:rPr>
              <a:t>)</a:t>
            </a:r>
            <a:r>
              <a:rPr lang="en">
                <a:solidFill>
                  <a:srgbClr val="999999"/>
                </a:solidFill>
                <a:latin typeface="Lato"/>
                <a:ea typeface="Lato"/>
                <a:cs typeface="Lato"/>
                <a:sym typeface="Lato"/>
              </a:rPr>
              <a:t>مثل الشيء المصقول</a:t>
            </a:r>
            <a:r>
              <a:rPr lang="en">
                <a:solidFill>
                  <a:srgbClr val="434343"/>
                </a:solidFill>
                <a:latin typeface="Lato"/>
                <a:ea typeface="Lato"/>
                <a:cs typeface="Lato"/>
                <a:sym typeface="Lato"/>
              </a:rPr>
              <a:t>.</a:t>
            </a:r>
            <a:endParaRPr>
              <a:solidFill>
                <a:srgbClr val="434343"/>
              </a:solidFill>
              <a:latin typeface="Lato"/>
              <a:ea typeface="Lato"/>
              <a:cs typeface="Lato"/>
              <a:sym typeface="Lato"/>
            </a:endParaRPr>
          </a:p>
          <a:p>
            <a:pPr indent="0" lvl="0" marL="0" rtl="0" algn="ctr">
              <a:spcBef>
                <a:spcPts val="0"/>
              </a:spcBef>
              <a:spcAft>
                <a:spcPts val="0"/>
              </a:spcAft>
              <a:buNone/>
            </a:pPr>
            <a:r>
              <a:t/>
            </a:r>
            <a:endParaRPr>
              <a:solidFill>
                <a:srgbClr val="434343"/>
              </a:solidFill>
              <a:latin typeface="Comfortaa"/>
              <a:ea typeface="Comfortaa"/>
              <a:cs typeface="Comfortaa"/>
              <a:sym typeface="Comfortaa"/>
            </a:endParaRPr>
          </a:p>
        </p:txBody>
      </p:sp>
      <p:sp>
        <p:nvSpPr>
          <p:cNvPr id="358" name="Google Shape;358;p35"/>
          <p:cNvSpPr txBox="1"/>
          <p:nvPr/>
        </p:nvSpPr>
        <p:spPr>
          <a:xfrm>
            <a:off x="3124850" y="1309900"/>
            <a:ext cx="2542500" cy="1693200"/>
          </a:xfrm>
          <a:prstGeom prst="rect">
            <a:avLst/>
          </a:prstGeom>
          <a:noFill/>
          <a:ln>
            <a:noFill/>
          </a:ln>
        </p:spPr>
        <p:txBody>
          <a:bodyPr anchorCtr="0" anchor="t" bIns="91425" lIns="91425" spcFirstLastPara="1" rIns="91425" wrap="square" tIns="91425">
            <a:spAutoFit/>
          </a:bodyPr>
          <a:lstStyle/>
          <a:p>
            <a:pPr indent="-14605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Small fractures can dislodge pieces of cartilage and subchondral bone into</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the joint, forming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loose bodies (</a:t>
            </a:r>
            <a:r>
              <a:rPr lang="en">
                <a:solidFill>
                  <a:srgbClr val="CC0000"/>
                </a:solidFill>
                <a:latin typeface="Lato"/>
                <a:ea typeface="Lato"/>
                <a:cs typeface="Lato"/>
                <a:sym typeface="Lato"/>
              </a:rPr>
              <a:t>joint mice</a:t>
            </a:r>
            <a:r>
              <a:rPr lang="en">
                <a:solidFill>
                  <a:srgbClr val="434343"/>
                </a:solidFill>
                <a:latin typeface="Lato"/>
                <a:ea typeface="Lato"/>
                <a:cs typeface="Lato"/>
                <a:sym typeface="Lato"/>
              </a:rPr>
              <a:t>).</a:t>
            </a:r>
            <a:endParaRPr>
              <a:solidFill>
                <a:srgbClr val="43434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359" name="Google Shape;359;p35"/>
          <p:cNvSpPr txBox="1"/>
          <p:nvPr/>
        </p:nvSpPr>
        <p:spPr>
          <a:xfrm>
            <a:off x="4822225" y="3003100"/>
            <a:ext cx="2634900" cy="1477500"/>
          </a:xfrm>
          <a:prstGeom prst="rect">
            <a:avLst/>
          </a:prstGeom>
          <a:noFill/>
          <a:ln>
            <a:noFill/>
          </a:ln>
        </p:spPr>
        <p:txBody>
          <a:bodyPr anchorCtr="0" anchor="t" bIns="91425" lIns="91425" spcFirstLastPara="1" rIns="91425" wrap="square" tIns="91425">
            <a:spAutoFit/>
          </a:bodyPr>
          <a:lstStyle/>
          <a:p>
            <a:pPr indent="-88900" lvl="0" marL="457200" rtl="0" algn="l">
              <a:spcBef>
                <a:spcPts val="0"/>
              </a:spcBef>
              <a:spcAft>
                <a:spcPts val="0"/>
              </a:spcAft>
              <a:buClr>
                <a:srgbClr val="434343"/>
              </a:buClr>
              <a:buSzPts val="1400"/>
              <a:buFont typeface="Lato"/>
              <a:buChar char="●"/>
            </a:pPr>
            <a:r>
              <a:rPr lang="en">
                <a:solidFill>
                  <a:srgbClr val="434343"/>
                </a:solidFill>
                <a:latin typeface="Lato"/>
                <a:ea typeface="Lato"/>
                <a:cs typeface="Lato"/>
                <a:sym typeface="Lato"/>
              </a:rPr>
              <a:t>The fracture gaps allow synovial fluid to be forced into the subchondral</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regions to form fibrous    </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walled (</a:t>
            </a:r>
            <a:r>
              <a:rPr lang="en">
                <a:solidFill>
                  <a:srgbClr val="CC0000"/>
                </a:solidFill>
                <a:latin typeface="Lato"/>
                <a:ea typeface="Lato"/>
                <a:cs typeface="Lato"/>
                <a:sym typeface="Lato"/>
              </a:rPr>
              <a:t>cysts</a:t>
            </a:r>
            <a:r>
              <a:rPr lang="en">
                <a:solidFill>
                  <a:srgbClr val="434343"/>
                </a:solidFill>
                <a:latin typeface="Lato"/>
                <a:ea typeface="Lato"/>
                <a:cs typeface="Lato"/>
                <a:sym typeface="Lato"/>
              </a:rPr>
              <a:t>).</a:t>
            </a:r>
            <a:endParaRPr>
              <a:solidFill>
                <a:srgbClr val="43434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360" name="Google Shape;360;p35"/>
          <p:cNvSpPr txBox="1"/>
          <p:nvPr/>
        </p:nvSpPr>
        <p:spPr>
          <a:xfrm>
            <a:off x="6061825" y="1525600"/>
            <a:ext cx="2536800" cy="1477500"/>
          </a:xfrm>
          <a:prstGeom prst="rect">
            <a:avLst/>
          </a:prstGeom>
          <a:noFill/>
          <a:ln>
            <a:noFill/>
          </a:ln>
        </p:spPr>
        <p:txBody>
          <a:bodyPr anchorCtr="0" anchor="t" bIns="91425" lIns="91425" spcFirstLastPara="1" rIns="91425" wrap="square" tIns="91425">
            <a:spAutoFit/>
          </a:bodyPr>
          <a:lstStyle/>
          <a:p>
            <a:pPr indent="-146050" lvl="0" marL="457200" rtl="0" algn="l">
              <a:spcBef>
                <a:spcPts val="0"/>
              </a:spcBef>
              <a:spcAft>
                <a:spcPts val="0"/>
              </a:spcAft>
              <a:buSzPts val="1400"/>
              <a:buFont typeface="Lato"/>
              <a:buChar char="●"/>
            </a:pPr>
            <a:r>
              <a:rPr lang="en">
                <a:solidFill>
                  <a:srgbClr val="434343"/>
                </a:solidFill>
                <a:latin typeface="Lato"/>
                <a:ea typeface="Lato"/>
                <a:cs typeface="Lato"/>
                <a:sym typeface="Lato"/>
              </a:rPr>
              <a:t>Mushroom-shaped osteophytes</a:t>
            </a:r>
            <a:r>
              <a:rPr lang="en">
                <a:latin typeface="Lato"/>
                <a:ea typeface="Lato"/>
                <a:cs typeface="Lato"/>
                <a:sym typeface="Lato"/>
              </a:rPr>
              <a:t> (</a:t>
            </a:r>
            <a:r>
              <a:rPr lang="en">
                <a:solidFill>
                  <a:srgbClr val="CC0000"/>
                </a:solidFill>
                <a:latin typeface="Lato"/>
                <a:ea typeface="Lato"/>
                <a:cs typeface="Lato"/>
                <a:sym typeface="Lato"/>
              </a:rPr>
              <a:t>bony outgrowths</a:t>
            </a:r>
            <a:r>
              <a:rPr lang="en">
                <a:latin typeface="Lato"/>
                <a:ea typeface="Lato"/>
                <a:cs typeface="Lato"/>
                <a:sym typeface="Lato"/>
              </a:rPr>
              <a:t>) </a:t>
            </a:r>
            <a:r>
              <a:rPr lang="en">
                <a:solidFill>
                  <a:srgbClr val="434343"/>
                </a:solidFill>
                <a:latin typeface="Lato"/>
                <a:ea typeface="Lato"/>
                <a:cs typeface="Lato"/>
                <a:sym typeface="Lato"/>
              </a:rPr>
              <a:t>develop at the margins</a:t>
            </a:r>
            <a:endParaRPr>
              <a:solidFill>
                <a:srgbClr val="434343"/>
              </a:solidFill>
              <a:latin typeface="Lato"/>
              <a:ea typeface="Lato"/>
              <a:cs typeface="Lato"/>
              <a:sym typeface="Lato"/>
            </a:endParaRPr>
          </a:p>
          <a:p>
            <a:pPr indent="0" lvl="0" marL="0" rtl="0" algn="l">
              <a:spcBef>
                <a:spcPts val="0"/>
              </a:spcBef>
              <a:spcAft>
                <a:spcPts val="0"/>
              </a:spcAft>
              <a:buNone/>
            </a:pPr>
            <a:r>
              <a:rPr lang="en">
                <a:solidFill>
                  <a:srgbClr val="434343"/>
                </a:solidFill>
                <a:latin typeface="Lato"/>
                <a:ea typeface="Lato"/>
                <a:cs typeface="Lato"/>
                <a:sym typeface="Lato"/>
              </a:rPr>
              <a:t>             of the articular surface.</a:t>
            </a:r>
            <a:endParaRPr>
              <a:solidFill>
                <a:srgbClr val="434343"/>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Proposition de projet minimaliste en niveaux de gris by Slidesgo">
  <a:themeElements>
    <a:clrScheme name="Simple Light">
      <a:dk1>
        <a:srgbClr val="191919"/>
      </a:dk1>
      <a:lt1>
        <a:srgbClr val="FFFFFF"/>
      </a:lt1>
      <a:dk2>
        <a:srgbClr val="EEEEEE"/>
      </a:dk2>
      <a:lt2>
        <a:srgbClr val="595959"/>
      </a:lt2>
      <a:accent1>
        <a:srgbClr val="333333"/>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