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5143500" cx="9144000"/>
  <p:notesSz cx="6858000" cy="9144000"/>
  <p:embeddedFontLst>
    <p:embeddedFont>
      <p:font typeface="Lato"/>
      <p:regular r:id="rId27"/>
      <p:bold r:id="rId28"/>
      <p:italic r:id="rId29"/>
      <p:boldItalic r:id="rId30"/>
    </p:embeddedFont>
    <p:embeddedFont>
      <p:font typeface="Fjalla One"/>
      <p:regular r:id="rId31"/>
    </p:embeddedFont>
    <p:embeddedFont>
      <p:font typeface="PT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FjallaOne-regular.fntdata"/><Relationship Id="rId30" Type="http://schemas.openxmlformats.org/officeDocument/2006/relationships/font" Target="fonts/Lato-boldItalic.fntdata"/><Relationship Id="rId11" Type="http://schemas.openxmlformats.org/officeDocument/2006/relationships/slide" Target="slides/slide7.xml"/><Relationship Id="rId33" Type="http://schemas.openxmlformats.org/officeDocument/2006/relationships/font" Target="fonts/PTSans-bold.fntdata"/><Relationship Id="rId10" Type="http://schemas.openxmlformats.org/officeDocument/2006/relationships/slide" Target="slides/slide6.xml"/><Relationship Id="rId32" Type="http://schemas.openxmlformats.org/officeDocument/2006/relationships/font" Target="fonts/PTSans-regular.fntdata"/><Relationship Id="rId13" Type="http://schemas.openxmlformats.org/officeDocument/2006/relationships/slide" Target="slides/slide9.xml"/><Relationship Id="rId35" Type="http://schemas.openxmlformats.org/officeDocument/2006/relationships/font" Target="fonts/PTSans-boldItalic.fntdata"/><Relationship Id="rId12" Type="http://schemas.openxmlformats.org/officeDocument/2006/relationships/slide" Target="slides/slide8.xml"/><Relationship Id="rId34" Type="http://schemas.openxmlformats.org/officeDocument/2006/relationships/font" Target="fonts/PTSans-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08650d70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08650d70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e0d60e239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e0d60e239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bd6c00e730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bd6c00e730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e0d60e239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e0d60e239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08876d959f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08876d959f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08876d959f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108876d959f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09dc29ba9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09dc29ba9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08876d959f_1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108876d959f_1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08876d959f_1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108876d959f_1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08876d959f_1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08876d959f_1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e0d60e239f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e0d60e239f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08650d707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08650d707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09c02d31a5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109c02d31a5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09c02d31a5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109c02d31a5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109c02d31a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109c02d31a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08a3eeecb1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08a3eeecb1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08a3eeecb1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08a3eeecb1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08650d707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08650d707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08a3eeecb1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08a3eeecb1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08a3eeecb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08a3eeecb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08a3eeecb1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08a3eeecb1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08a3eeecb1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08a3eeecb1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2056531" y="1188113"/>
            <a:ext cx="5031000" cy="25668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191919"/>
              </a:buClr>
              <a:buSzPts val="5200"/>
              <a:buNone/>
              <a:defRPr b="1" sz="5200">
                <a:solidFill>
                  <a:srgbClr val="191919"/>
                </a:solidFill>
                <a:latin typeface="Fjalla One"/>
                <a:ea typeface="Fjalla One"/>
                <a:cs typeface="Fjalla One"/>
                <a:sym typeface="Fjalla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2056475" y="3799788"/>
            <a:ext cx="5031000" cy="475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800">
                <a:solidFill>
                  <a:schemeClr val="dk1"/>
                </a:solidFill>
                <a:latin typeface="Lato"/>
                <a:ea typeface="Lato"/>
                <a:cs typeface="Lato"/>
                <a:sym typeface="La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 name="Google Shape;11;p2"/>
          <p:cNvSpPr/>
          <p:nvPr/>
        </p:nvSpPr>
        <p:spPr>
          <a:xfrm>
            <a:off x="-1028425" y="-337265"/>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6010232" y="4359938"/>
            <a:ext cx="3009008" cy="1504130"/>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833870" y="1700000"/>
            <a:ext cx="3220942" cy="1610071"/>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1028425" y="-608876"/>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5400000">
            <a:off x="6588728" y="2004211"/>
            <a:ext cx="4841837" cy="242031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rot="5400000">
            <a:off x="6927898" y="2004211"/>
            <a:ext cx="4841837" cy="242031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458000" y="4115506"/>
            <a:ext cx="2165000" cy="126512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rot="10800000">
            <a:off x="7200960" y="-337237"/>
            <a:ext cx="2610341" cy="1525361"/>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7" name="Shape 67"/>
        <p:cNvGrpSpPr/>
        <p:nvPr/>
      </p:nvGrpSpPr>
      <p:grpSpPr>
        <a:xfrm>
          <a:off x="0" y="0"/>
          <a:ext cx="0" cy="0"/>
          <a:chOff x="0" y="0"/>
          <a:chExt cx="0" cy="0"/>
        </a:xfrm>
      </p:grpSpPr>
      <p:sp>
        <p:nvSpPr>
          <p:cNvPr id="68" name="Google Shape;68;p11"/>
          <p:cNvSpPr txBox="1"/>
          <p:nvPr>
            <p:ph hasCustomPrompt="1" type="title"/>
          </p:nvPr>
        </p:nvSpPr>
        <p:spPr>
          <a:xfrm>
            <a:off x="1541250" y="1387300"/>
            <a:ext cx="6061500" cy="18717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110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 name="Google Shape;69;p11"/>
          <p:cNvSpPr txBox="1"/>
          <p:nvPr>
            <p:ph idx="1" type="subTitle"/>
          </p:nvPr>
        </p:nvSpPr>
        <p:spPr>
          <a:xfrm>
            <a:off x="1541250" y="3259075"/>
            <a:ext cx="60615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
        <p:nvSpPr>
          <p:cNvPr id="70" name="Google Shape;70;p11"/>
          <p:cNvSpPr/>
          <p:nvPr/>
        </p:nvSpPr>
        <p:spPr>
          <a:xfrm rot="-5400000">
            <a:off x="-752655" y="1933966"/>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p:cNvSpPr/>
          <p:nvPr/>
        </p:nvSpPr>
        <p:spPr>
          <a:xfrm rot="-5400000">
            <a:off x="-570387" y="2059706"/>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rot="5400000">
            <a:off x="7344870" y="1933966"/>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5400000">
            <a:off x="7665686" y="2059706"/>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75" name="Shape 75"/>
        <p:cNvGrpSpPr/>
        <p:nvPr/>
      </p:nvGrpSpPr>
      <p:grpSpPr>
        <a:xfrm>
          <a:off x="0" y="0"/>
          <a:ext cx="0" cy="0"/>
          <a:chOff x="0" y="0"/>
          <a:chExt cx="0" cy="0"/>
        </a:xfrm>
      </p:grpSpPr>
      <p:sp>
        <p:nvSpPr>
          <p:cNvPr id="76" name="Google Shape;76;p13"/>
          <p:cNvSpPr/>
          <p:nvPr/>
        </p:nvSpPr>
        <p:spPr>
          <a:xfrm rot="5400000">
            <a:off x="7660126" y="219331"/>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661388" y="-208158"/>
            <a:ext cx="2305570" cy="11524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9" name="Google Shape;79;p13"/>
          <p:cNvSpPr txBox="1"/>
          <p:nvPr>
            <p:ph idx="2" type="title"/>
          </p:nvPr>
        </p:nvSpPr>
        <p:spPr>
          <a:xfrm>
            <a:off x="720000" y="1937650"/>
            <a:ext cx="2305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 name="Google Shape;80;p13"/>
          <p:cNvSpPr txBox="1"/>
          <p:nvPr>
            <p:ph idx="1" type="subTitle"/>
          </p:nvPr>
        </p:nvSpPr>
        <p:spPr>
          <a:xfrm>
            <a:off x="720000" y="2358250"/>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1" name="Google Shape;81;p13"/>
          <p:cNvSpPr txBox="1"/>
          <p:nvPr>
            <p:ph idx="3" type="title"/>
          </p:nvPr>
        </p:nvSpPr>
        <p:spPr>
          <a:xfrm>
            <a:off x="3419271" y="1937650"/>
            <a:ext cx="2305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2" name="Google Shape;82;p13"/>
          <p:cNvSpPr txBox="1"/>
          <p:nvPr>
            <p:ph idx="4" type="subTitle"/>
          </p:nvPr>
        </p:nvSpPr>
        <p:spPr>
          <a:xfrm>
            <a:off x="3419271" y="2358250"/>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3" name="Google Shape;83;p13"/>
          <p:cNvSpPr txBox="1"/>
          <p:nvPr>
            <p:ph idx="5" type="title"/>
          </p:nvPr>
        </p:nvSpPr>
        <p:spPr>
          <a:xfrm>
            <a:off x="720000" y="3639300"/>
            <a:ext cx="2305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4" name="Google Shape;84;p13"/>
          <p:cNvSpPr txBox="1"/>
          <p:nvPr>
            <p:ph idx="6" type="subTitle"/>
          </p:nvPr>
        </p:nvSpPr>
        <p:spPr>
          <a:xfrm>
            <a:off x="720000" y="4059900"/>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5" name="Google Shape;85;p13"/>
          <p:cNvSpPr txBox="1"/>
          <p:nvPr>
            <p:ph idx="7" type="title"/>
          </p:nvPr>
        </p:nvSpPr>
        <p:spPr>
          <a:xfrm>
            <a:off x="3419271" y="3639300"/>
            <a:ext cx="2305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6" name="Google Shape;86;p13"/>
          <p:cNvSpPr txBox="1"/>
          <p:nvPr>
            <p:ph idx="8" type="subTitle"/>
          </p:nvPr>
        </p:nvSpPr>
        <p:spPr>
          <a:xfrm>
            <a:off x="3419271" y="4059900"/>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7" name="Google Shape;87;p13"/>
          <p:cNvSpPr txBox="1"/>
          <p:nvPr>
            <p:ph idx="9" type="title"/>
          </p:nvPr>
        </p:nvSpPr>
        <p:spPr>
          <a:xfrm>
            <a:off x="6118549" y="1937650"/>
            <a:ext cx="2305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8" name="Google Shape;88;p13"/>
          <p:cNvSpPr txBox="1"/>
          <p:nvPr>
            <p:ph idx="13" type="subTitle"/>
          </p:nvPr>
        </p:nvSpPr>
        <p:spPr>
          <a:xfrm>
            <a:off x="6118549" y="2358250"/>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9" name="Google Shape;89;p13"/>
          <p:cNvSpPr txBox="1"/>
          <p:nvPr>
            <p:ph idx="14" type="title"/>
          </p:nvPr>
        </p:nvSpPr>
        <p:spPr>
          <a:xfrm>
            <a:off x="6118550" y="3639300"/>
            <a:ext cx="2305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90" name="Google Shape;90;p13"/>
          <p:cNvSpPr txBox="1"/>
          <p:nvPr>
            <p:ph idx="15" type="subTitle"/>
          </p:nvPr>
        </p:nvSpPr>
        <p:spPr>
          <a:xfrm>
            <a:off x="6118549" y="4059900"/>
            <a:ext cx="2305500" cy="52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1" name="Google Shape;91;p13"/>
          <p:cNvSpPr txBox="1"/>
          <p:nvPr>
            <p:ph hasCustomPrompt="1" idx="16" type="title"/>
          </p:nvPr>
        </p:nvSpPr>
        <p:spPr>
          <a:xfrm>
            <a:off x="1437900" y="1364950"/>
            <a:ext cx="869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600"/>
              <a:buNone/>
              <a:defRPr sz="2600">
                <a:solidFill>
                  <a:srgbClr val="101122"/>
                </a:solidFill>
              </a:defRPr>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a:r>
              <a:t>xx%</a:t>
            </a:r>
          </a:p>
        </p:txBody>
      </p:sp>
      <p:sp>
        <p:nvSpPr>
          <p:cNvPr id="92" name="Google Shape;92;p13"/>
          <p:cNvSpPr txBox="1"/>
          <p:nvPr>
            <p:ph hasCustomPrompt="1" idx="17" type="title"/>
          </p:nvPr>
        </p:nvSpPr>
        <p:spPr>
          <a:xfrm>
            <a:off x="4137150" y="1364950"/>
            <a:ext cx="869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600"/>
              <a:buNone/>
              <a:defRPr sz="2600">
                <a:solidFill>
                  <a:srgbClr val="101122"/>
                </a:solidFill>
              </a:defRPr>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a:r>
              <a:t>xx%</a:t>
            </a:r>
          </a:p>
        </p:txBody>
      </p:sp>
      <p:sp>
        <p:nvSpPr>
          <p:cNvPr id="93" name="Google Shape;93;p13"/>
          <p:cNvSpPr txBox="1"/>
          <p:nvPr>
            <p:ph hasCustomPrompt="1" idx="18" type="title"/>
          </p:nvPr>
        </p:nvSpPr>
        <p:spPr>
          <a:xfrm>
            <a:off x="6836400" y="1364950"/>
            <a:ext cx="869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600"/>
              <a:buNone/>
              <a:defRPr sz="2600">
                <a:solidFill>
                  <a:srgbClr val="101122"/>
                </a:solidFill>
              </a:defRPr>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a:r>
              <a:t>xx%</a:t>
            </a:r>
          </a:p>
        </p:txBody>
      </p:sp>
      <p:sp>
        <p:nvSpPr>
          <p:cNvPr id="94" name="Google Shape;94;p13"/>
          <p:cNvSpPr txBox="1"/>
          <p:nvPr>
            <p:ph hasCustomPrompt="1" idx="19" type="title"/>
          </p:nvPr>
        </p:nvSpPr>
        <p:spPr>
          <a:xfrm>
            <a:off x="1437900" y="3066600"/>
            <a:ext cx="869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600"/>
              <a:buNone/>
              <a:defRPr sz="2600">
                <a:solidFill>
                  <a:srgbClr val="101122"/>
                </a:solidFill>
              </a:defRPr>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a:r>
              <a:t>xx%</a:t>
            </a:r>
          </a:p>
        </p:txBody>
      </p:sp>
      <p:sp>
        <p:nvSpPr>
          <p:cNvPr id="95" name="Google Shape;95;p13"/>
          <p:cNvSpPr txBox="1"/>
          <p:nvPr>
            <p:ph hasCustomPrompt="1" idx="20" type="title"/>
          </p:nvPr>
        </p:nvSpPr>
        <p:spPr>
          <a:xfrm>
            <a:off x="4137150" y="3066600"/>
            <a:ext cx="869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600"/>
              <a:buNone/>
              <a:defRPr sz="2600">
                <a:solidFill>
                  <a:srgbClr val="101122"/>
                </a:solidFill>
              </a:defRPr>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a:r>
              <a:t>xx%</a:t>
            </a:r>
          </a:p>
        </p:txBody>
      </p:sp>
      <p:sp>
        <p:nvSpPr>
          <p:cNvPr id="96" name="Google Shape;96;p13"/>
          <p:cNvSpPr txBox="1"/>
          <p:nvPr>
            <p:ph hasCustomPrompt="1" idx="21" type="title"/>
          </p:nvPr>
        </p:nvSpPr>
        <p:spPr>
          <a:xfrm>
            <a:off x="6836400" y="3066600"/>
            <a:ext cx="8697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600"/>
              <a:buNone/>
              <a:defRPr sz="2600">
                <a:solidFill>
                  <a:srgbClr val="101122"/>
                </a:solidFill>
              </a:defRPr>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7" name="Shape 97"/>
        <p:cNvGrpSpPr/>
        <p:nvPr/>
      </p:nvGrpSpPr>
      <p:grpSpPr>
        <a:xfrm>
          <a:off x="0" y="0"/>
          <a:ext cx="0" cy="0"/>
          <a:chOff x="0" y="0"/>
          <a:chExt cx="0" cy="0"/>
        </a:xfrm>
      </p:grpSpPr>
      <p:sp>
        <p:nvSpPr>
          <p:cNvPr id="98" name="Google Shape;98;p14"/>
          <p:cNvSpPr txBox="1"/>
          <p:nvPr>
            <p:ph type="title"/>
          </p:nvPr>
        </p:nvSpPr>
        <p:spPr>
          <a:xfrm>
            <a:off x="1660050" y="3045001"/>
            <a:ext cx="58239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000">
                <a:solidFill>
                  <a:schemeClr val="accent1"/>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99" name="Google Shape;99;p14"/>
          <p:cNvSpPr txBox="1"/>
          <p:nvPr>
            <p:ph idx="1" type="subTitle"/>
          </p:nvPr>
        </p:nvSpPr>
        <p:spPr>
          <a:xfrm>
            <a:off x="1660050" y="1566600"/>
            <a:ext cx="5823900" cy="1478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3000"/>
              <a:buNone/>
              <a:defRPr sz="25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
        <p:nvSpPr>
          <p:cNvPr id="100" name="Google Shape;100;p14"/>
          <p:cNvSpPr/>
          <p:nvPr/>
        </p:nvSpPr>
        <p:spPr>
          <a:xfrm>
            <a:off x="3296109" y="-97784"/>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547651" y="-41319"/>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102" name="Shape 102"/>
        <p:cNvGrpSpPr/>
        <p:nvPr/>
      </p:nvGrpSpPr>
      <p:grpSpPr>
        <a:xfrm>
          <a:off x="0" y="0"/>
          <a:ext cx="0" cy="0"/>
          <a:chOff x="0" y="0"/>
          <a:chExt cx="0" cy="0"/>
        </a:xfrm>
      </p:grpSpPr>
      <p:sp>
        <p:nvSpPr>
          <p:cNvPr id="103" name="Google Shape;103;p15"/>
          <p:cNvSpPr/>
          <p:nvPr/>
        </p:nvSpPr>
        <p:spPr>
          <a:xfrm flipH="1">
            <a:off x="-355156" y="-411025"/>
            <a:ext cx="2010947" cy="100522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5"/>
          <p:cNvSpPr/>
          <p:nvPr/>
        </p:nvSpPr>
        <p:spPr>
          <a:xfrm flipH="1" rot="5400000">
            <a:off x="-782962" y="610497"/>
            <a:ext cx="1809290" cy="105726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p:nvPr/>
        </p:nvSpPr>
        <p:spPr>
          <a:xfrm rot="5400000">
            <a:off x="7847462" y="-36258"/>
            <a:ext cx="2305570" cy="11524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07" name="Shape 107"/>
        <p:cNvGrpSpPr/>
        <p:nvPr/>
      </p:nvGrpSpPr>
      <p:grpSpPr>
        <a:xfrm>
          <a:off x="0" y="0"/>
          <a:ext cx="0" cy="0"/>
          <a:chOff x="0" y="0"/>
          <a:chExt cx="0" cy="0"/>
        </a:xfrm>
      </p:grpSpPr>
      <p:sp>
        <p:nvSpPr>
          <p:cNvPr id="108" name="Google Shape;108;p16"/>
          <p:cNvSpPr txBox="1"/>
          <p:nvPr>
            <p:ph type="title"/>
          </p:nvPr>
        </p:nvSpPr>
        <p:spPr>
          <a:xfrm>
            <a:off x="720000" y="1316303"/>
            <a:ext cx="3971700" cy="1506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9" name="Google Shape;109;p16"/>
          <p:cNvSpPr txBox="1"/>
          <p:nvPr>
            <p:ph idx="1" type="subTitle"/>
          </p:nvPr>
        </p:nvSpPr>
        <p:spPr>
          <a:xfrm>
            <a:off x="720000" y="2822488"/>
            <a:ext cx="3971700" cy="1004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0" name="Google Shape;110;p16"/>
          <p:cNvSpPr/>
          <p:nvPr/>
        </p:nvSpPr>
        <p:spPr>
          <a:xfrm>
            <a:off x="-555893" y="-272859"/>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6"/>
          <p:cNvSpPr/>
          <p:nvPr/>
        </p:nvSpPr>
        <p:spPr>
          <a:xfrm>
            <a:off x="-304351" y="-216394"/>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12" name="Shape 112"/>
        <p:cNvGrpSpPr/>
        <p:nvPr/>
      </p:nvGrpSpPr>
      <p:grpSpPr>
        <a:xfrm>
          <a:off x="0" y="0"/>
          <a:ext cx="0" cy="0"/>
          <a:chOff x="0" y="0"/>
          <a:chExt cx="0" cy="0"/>
        </a:xfrm>
      </p:grpSpPr>
      <p:sp>
        <p:nvSpPr>
          <p:cNvPr id="113" name="Google Shape;113;p17"/>
          <p:cNvSpPr txBox="1"/>
          <p:nvPr>
            <p:ph type="title"/>
          </p:nvPr>
        </p:nvSpPr>
        <p:spPr>
          <a:xfrm>
            <a:off x="4836000" y="1662600"/>
            <a:ext cx="3342900" cy="738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4" name="Google Shape;114;p17"/>
          <p:cNvSpPr txBox="1"/>
          <p:nvPr>
            <p:ph idx="1" type="subTitle"/>
          </p:nvPr>
        </p:nvSpPr>
        <p:spPr>
          <a:xfrm>
            <a:off x="4836000" y="2400625"/>
            <a:ext cx="3342900" cy="1080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5" name="Google Shape;115;p17"/>
          <p:cNvSpPr/>
          <p:nvPr/>
        </p:nvSpPr>
        <p:spPr>
          <a:xfrm>
            <a:off x="6118774" y="-464475"/>
            <a:ext cx="3022674" cy="1510962"/>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7"/>
          <p:cNvSpPr/>
          <p:nvPr/>
        </p:nvSpPr>
        <p:spPr>
          <a:xfrm rot="-5400000">
            <a:off x="7465791" y="477886"/>
            <a:ext cx="2815583" cy="164529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0">
    <p:spTree>
      <p:nvGrpSpPr>
        <p:cNvPr id="117" name="Shape 117"/>
        <p:cNvGrpSpPr/>
        <p:nvPr/>
      </p:nvGrpSpPr>
      <p:grpSpPr>
        <a:xfrm>
          <a:off x="0" y="0"/>
          <a:ext cx="0" cy="0"/>
          <a:chOff x="0" y="0"/>
          <a:chExt cx="0" cy="0"/>
        </a:xfrm>
      </p:grpSpPr>
      <p:sp>
        <p:nvSpPr>
          <p:cNvPr id="118" name="Google Shape;118;p18"/>
          <p:cNvSpPr/>
          <p:nvPr/>
        </p:nvSpPr>
        <p:spPr>
          <a:xfrm>
            <a:off x="7220829" y="-411028"/>
            <a:ext cx="2406326" cy="120286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rot="-5400000">
            <a:off x="7974050" y="811350"/>
            <a:ext cx="2165000" cy="126512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555893" y="-272859"/>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txBox="1"/>
          <p:nvPr>
            <p:ph idx="1" type="body"/>
          </p:nvPr>
        </p:nvSpPr>
        <p:spPr>
          <a:xfrm>
            <a:off x="940950" y="1490963"/>
            <a:ext cx="3852000" cy="3070200"/>
          </a:xfrm>
          <a:prstGeom prst="rect">
            <a:avLst/>
          </a:prstGeom>
        </p:spPr>
        <p:txBody>
          <a:bodyPr anchorCtr="0" anchor="b" bIns="91425" lIns="91425" spcFirstLastPara="1" rIns="91425" wrap="square" tIns="91425">
            <a:noAutofit/>
          </a:bodyPr>
          <a:lstStyle>
            <a:lvl1pPr indent="-317500" lvl="0" marL="457200" rtl="0">
              <a:lnSpc>
                <a:spcPct val="100000"/>
              </a:lnSpc>
              <a:spcBef>
                <a:spcPts val="0"/>
              </a:spcBef>
              <a:spcAft>
                <a:spcPts val="0"/>
              </a:spcAft>
              <a:buSzPts val="1400"/>
              <a:buChar char="●"/>
              <a:defRPr sz="1250"/>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
        <p:nvSpPr>
          <p:cNvPr id="122" name="Google Shape;122;p18"/>
          <p:cNvSpPr txBox="1"/>
          <p:nvPr>
            <p:ph idx="2" type="body"/>
          </p:nvPr>
        </p:nvSpPr>
        <p:spPr>
          <a:xfrm>
            <a:off x="4705136" y="1490963"/>
            <a:ext cx="3718800" cy="3070200"/>
          </a:xfrm>
          <a:prstGeom prst="rect">
            <a:avLst/>
          </a:prstGeom>
        </p:spPr>
        <p:txBody>
          <a:bodyPr anchorCtr="0" anchor="b" bIns="91425" lIns="91425" spcFirstLastPara="1" rIns="91425" wrap="square" tIns="91425">
            <a:noAutofit/>
          </a:bodyPr>
          <a:lstStyle>
            <a:lvl1pPr indent="-304800" lvl="0" marL="457200" rtl="0">
              <a:lnSpc>
                <a:spcPct val="100000"/>
              </a:lnSpc>
              <a:spcBef>
                <a:spcPts val="0"/>
              </a:spcBef>
              <a:spcAft>
                <a:spcPts val="0"/>
              </a:spcAft>
              <a:buSzPts val="1200"/>
              <a:buFont typeface="Fjalla One"/>
              <a:buChar char="●"/>
              <a:defRPr b="1" sz="2500">
                <a:latin typeface="Fjalla One"/>
                <a:ea typeface="Fjalla One"/>
                <a:cs typeface="Fjalla One"/>
                <a:sym typeface="Fjalla One"/>
              </a:defRPr>
            </a:lvl1pPr>
            <a:lvl2pPr indent="-304800" lvl="1" marL="914400" rtl="0">
              <a:lnSpc>
                <a:spcPct val="115000"/>
              </a:lnSpc>
              <a:spcBef>
                <a:spcPts val="0"/>
              </a:spcBef>
              <a:spcAft>
                <a:spcPts val="0"/>
              </a:spcAft>
              <a:buSzPts val="1200"/>
              <a:buFont typeface="Roboto Condensed Light"/>
              <a:buChar char="○"/>
              <a:defRPr/>
            </a:lvl2pPr>
            <a:lvl3pPr indent="-304800" lvl="2" marL="1371600" rtl="0">
              <a:lnSpc>
                <a:spcPct val="115000"/>
              </a:lnSpc>
              <a:spcBef>
                <a:spcPts val="1600"/>
              </a:spcBef>
              <a:spcAft>
                <a:spcPts val="0"/>
              </a:spcAft>
              <a:buSzPts val="1200"/>
              <a:buFont typeface="Roboto Condensed Light"/>
              <a:buChar char="■"/>
              <a:defRPr/>
            </a:lvl3pPr>
            <a:lvl4pPr indent="-304800" lvl="3" marL="1828800" rtl="0">
              <a:lnSpc>
                <a:spcPct val="115000"/>
              </a:lnSpc>
              <a:spcBef>
                <a:spcPts val="1600"/>
              </a:spcBef>
              <a:spcAft>
                <a:spcPts val="0"/>
              </a:spcAft>
              <a:buSzPts val="1200"/>
              <a:buFont typeface="Roboto Condensed Light"/>
              <a:buChar char="●"/>
              <a:defRPr/>
            </a:lvl4pPr>
            <a:lvl5pPr indent="-304800" lvl="4" marL="2286000" rtl="0">
              <a:lnSpc>
                <a:spcPct val="115000"/>
              </a:lnSpc>
              <a:spcBef>
                <a:spcPts val="1600"/>
              </a:spcBef>
              <a:spcAft>
                <a:spcPts val="0"/>
              </a:spcAft>
              <a:buSzPts val="1200"/>
              <a:buFont typeface="Roboto Condensed Light"/>
              <a:buChar char="○"/>
              <a:defRPr/>
            </a:lvl5pPr>
            <a:lvl6pPr indent="-304800" lvl="5" marL="2743200" rtl="0">
              <a:lnSpc>
                <a:spcPct val="115000"/>
              </a:lnSpc>
              <a:spcBef>
                <a:spcPts val="1600"/>
              </a:spcBef>
              <a:spcAft>
                <a:spcPts val="0"/>
              </a:spcAft>
              <a:buSzPts val="1200"/>
              <a:buFont typeface="Roboto Condensed Light"/>
              <a:buChar char="■"/>
              <a:defRPr/>
            </a:lvl6pPr>
            <a:lvl7pPr indent="-304800" lvl="6" marL="3200400" rtl="0">
              <a:lnSpc>
                <a:spcPct val="115000"/>
              </a:lnSpc>
              <a:spcBef>
                <a:spcPts val="1600"/>
              </a:spcBef>
              <a:spcAft>
                <a:spcPts val="0"/>
              </a:spcAft>
              <a:buSzPts val="1200"/>
              <a:buFont typeface="Roboto Condensed Light"/>
              <a:buChar char="●"/>
              <a:defRPr/>
            </a:lvl7pPr>
            <a:lvl8pPr indent="-304800" lvl="7" marL="3657600" rtl="0">
              <a:lnSpc>
                <a:spcPct val="115000"/>
              </a:lnSpc>
              <a:spcBef>
                <a:spcPts val="1600"/>
              </a:spcBef>
              <a:spcAft>
                <a:spcPts val="0"/>
              </a:spcAft>
              <a:buSzPts val="1200"/>
              <a:buFont typeface="Roboto Condensed Light"/>
              <a:buChar char="○"/>
              <a:defRPr/>
            </a:lvl8pPr>
            <a:lvl9pPr indent="-304800" lvl="8" marL="4114800" rtl="0">
              <a:lnSpc>
                <a:spcPct val="115000"/>
              </a:lnSpc>
              <a:spcBef>
                <a:spcPts val="1600"/>
              </a:spcBef>
              <a:spcAft>
                <a:spcPts val="1600"/>
              </a:spcAft>
              <a:buSzPts val="1200"/>
              <a:buFont typeface="Roboto Condensed Light"/>
              <a:buChar char="■"/>
              <a:defRPr/>
            </a:lvl9pPr>
          </a:lstStyle>
          <a:p/>
        </p:txBody>
      </p:sp>
      <p:sp>
        <p:nvSpPr>
          <p:cNvPr id="123" name="Google Shape;123;p1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24" name="Shape 124"/>
        <p:cNvGrpSpPr/>
        <p:nvPr/>
      </p:nvGrpSpPr>
      <p:grpSpPr>
        <a:xfrm>
          <a:off x="0" y="0"/>
          <a:ext cx="0" cy="0"/>
          <a:chOff x="0" y="0"/>
          <a:chExt cx="0" cy="0"/>
        </a:xfrm>
      </p:grpSpPr>
      <p:sp>
        <p:nvSpPr>
          <p:cNvPr id="125" name="Google Shape;125;p19"/>
          <p:cNvSpPr/>
          <p:nvPr/>
        </p:nvSpPr>
        <p:spPr>
          <a:xfrm>
            <a:off x="7514825" y="-88810"/>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9"/>
          <p:cNvSpPr/>
          <p:nvPr/>
        </p:nvSpPr>
        <p:spPr>
          <a:xfrm>
            <a:off x="7514825" y="-252675"/>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p:nvPr/>
        </p:nvSpPr>
        <p:spPr>
          <a:xfrm rot="-5400000">
            <a:off x="-1009038" y="884792"/>
            <a:ext cx="2305570" cy="11524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9" name="Google Shape;129;p19"/>
          <p:cNvSpPr txBox="1"/>
          <p:nvPr>
            <p:ph idx="2" type="title"/>
          </p:nvPr>
        </p:nvSpPr>
        <p:spPr>
          <a:xfrm>
            <a:off x="828850" y="2917325"/>
            <a:ext cx="2240400" cy="39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0" name="Google Shape;130;p19"/>
          <p:cNvSpPr txBox="1"/>
          <p:nvPr>
            <p:ph idx="1" type="subTitle"/>
          </p:nvPr>
        </p:nvSpPr>
        <p:spPr>
          <a:xfrm>
            <a:off x="828850" y="3311500"/>
            <a:ext cx="2240400" cy="77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1" name="Google Shape;131;p19"/>
          <p:cNvSpPr txBox="1"/>
          <p:nvPr>
            <p:ph idx="3" type="title"/>
          </p:nvPr>
        </p:nvSpPr>
        <p:spPr>
          <a:xfrm>
            <a:off x="3451795" y="2917325"/>
            <a:ext cx="2240400" cy="39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2" name="Google Shape;132;p19"/>
          <p:cNvSpPr txBox="1"/>
          <p:nvPr>
            <p:ph idx="4" type="subTitle"/>
          </p:nvPr>
        </p:nvSpPr>
        <p:spPr>
          <a:xfrm>
            <a:off x="3451796" y="3311500"/>
            <a:ext cx="2240400" cy="77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3" name="Google Shape;133;p19"/>
          <p:cNvSpPr txBox="1"/>
          <p:nvPr>
            <p:ph idx="5" type="title"/>
          </p:nvPr>
        </p:nvSpPr>
        <p:spPr>
          <a:xfrm>
            <a:off x="6074747" y="2917325"/>
            <a:ext cx="2240400" cy="39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4" name="Google Shape;134;p19"/>
          <p:cNvSpPr txBox="1"/>
          <p:nvPr>
            <p:ph idx="6" type="subTitle"/>
          </p:nvPr>
        </p:nvSpPr>
        <p:spPr>
          <a:xfrm>
            <a:off x="6074748" y="3311500"/>
            <a:ext cx="2240400" cy="77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35" name="Shape 135"/>
        <p:cNvGrpSpPr/>
        <p:nvPr/>
      </p:nvGrpSpPr>
      <p:grpSpPr>
        <a:xfrm>
          <a:off x="0" y="0"/>
          <a:ext cx="0" cy="0"/>
          <a:chOff x="0" y="0"/>
          <a:chExt cx="0" cy="0"/>
        </a:xfrm>
      </p:grpSpPr>
      <p:sp>
        <p:nvSpPr>
          <p:cNvPr id="136" name="Google Shape;136;p20"/>
          <p:cNvSpPr/>
          <p:nvPr/>
        </p:nvSpPr>
        <p:spPr>
          <a:xfrm>
            <a:off x="-555893" y="-272859"/>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0"/>
          <p:cNvSpPr/>
          <p:nvPr/>
        </p:nvSpPr>
        <p:spPr>
          <a:xfrm>
            <a:off x="-304351" y="-216394"/>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0"/>
          <p:cNvSpPr/>
          <p:nvPr/>
        </p:nvSpPr>
        <p:spPr>
          <a:xfrm rot="-5400000">
            <a:off x="7773665" y="587867"/>
            <a:ext cx="2272168" cy="1327749"/>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0" name="Google Shape;140;p20"/>
          <p:cNvSpPr txBox="1"/>
          <p:nvPr>
            <p:ph idx="2" type="title"/>
          </p:nvPr>
        </p:nvSpPr>
        <p:spPr>
          <a:xfrm>
            <a:off x="828850" y="3636625"/>
            <a:ext cx="2240400" cy="39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1" name="Google Shape;141;p20"/>
          <p:cNvSpPr txBox="1"/>
          <p:nvPr>
            <p:ph idx="1" type="subTitle"/>
          </p:nvPr>
        </p:nvSpPr>
        <p:spPr>
          <a:xfrm>
            <a:off x="828850" y="4030800"/>
            <a:ext cx="22404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2" name="Google Shape;142;p20"/>
          <p:cNvSpPr txBox="1"/>
          <p:nvPr>
            <p:ph idx="3" type="title"/>
          </p:nvPr>
        </p:nvSpPr>
        <p:spPr>
          <a:xfrm>
            <a:off x="3451795" y="3004225"/>
            <a:ext cx="2240400" cy="39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3" name="Google Shape;143;p20"/>
          <p:cNvSpPr txBox="1"/>
          <p:nvPr>
            <p:ph idx="4" type="subTitle"/>
          </p:nvPr>
        </p:nvSpPr>
        <p:spPr>
          <a:xfrm>
            <a:off x="3451796" y="3398400"/>
            <a:ext cx="22404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4" name="Google Shape;144;p20"/>
          <p:cNvSpPr txBox="1"/>
          <p:nvPr>
            <p:ph idx="5" type="title"/>
          </p:nvPr>
        </p:nvSpPr>
        <p:spPr>
          <a:xfrm>
            <a:off x="6074747" y="3636625"/>
            <a:ext cx="2240400" cy="394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5" name="Google Shape;145;p20"/>
          <p:cNvSpPr txBox="1"/>
          <p:nvPr>
            <p:ph idx="6" type="subTitle"/>
          </p:nvPr>
        </p:nvSpPr>
        <p:spPr>
          <a:xfrm>
            <a:off x="6074749" y="4030800"/>
            <a:ext cx="22404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
          <p:cNvSpPr txBox="1"/>
          <p:nvPr>
            <p:ph type="title"/>
          </p:nvPr>
        </p:nvSpPr>
        <p:spPr>
          <a:xfrm>
            <a:off x="1938900" y="2775025"/>
            <a:ext cx="52662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50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hasCustomPrompt="1" idx="2" type="title"/>
          </p:nvPr>
        </p:nvSpPr>
        <p:spPr>
          <a:xfrm>
            <a:off x="3785100" y="1833313"/>
            <a:ext cx="1573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2" name="Google Shape;22;p3"/>
          <p:cNvSpPr txBox="1"/>
          <p:nvPr>
            <p:ph idx="1" type="subTitle"/>
          </p:nvPr>
        </p:nvSpPr>
        <p:spPr>
          <a:xfrm>
            <a:off x="1938900" y="3716738"/>
            <a:ext cx="5266200" cy="36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 name="Google Shape;23;p3"/>
          <p:cNvSpPr/>
          <p:nvPr/>
        </p:nvSpPr>
        <p:spPr>
          <a:xfrm>
            <a:off x="259466" y="-337265"/>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a:off x="259466" y="-608876"/>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1214485" y="997747"/>
            <a:ext cx="3564673" cy="2083028"/>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5192116" y="-608875"/>
            <a:ext cx="3546140" cy="1772630"/>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7000992" y="800779"/>
            <a:ext cx="3303141" cy="1930201"/>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46" name="Shape 146"/>
        <p:cNvGrpSpPr/>
        <p:nvPr/>
      </p:nvGrpSpPr>
      <p:grpSpPr>
        <a:xfrm>
          <a:off x="0" y="0"/>
          <a:ext cx="0" cy="0"/>
          <a:chOff x="0" y="0"/>
          <a:chExt cx="0" cy="0"/>
        </a:xfrm>
      </p:grpSpPr>
      <p:sp>
        <p:nvSpPr>
          <p:cNvPr id="147" name="Google Shape;147;p21"/>
          <p:cNvSpPr/>
          <p:nvPr/>
        </p:nvSpPr>
        <p:spPr>
          <a:xfrm>
            <a:off x="-449575" y="-88810"/>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1"/>
          <p:cNvSpPr/>
          <p:nvPr/>
        </p:nvSpPr>
        <p:spPr>
          <a:xfrm>
            <a:off x="-449575" y="-252675"/>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1"/>
          <p:cNvSpPr/>
          <p:nvPr/>
        </p:nvSpPr>
        <p:spPr>
          <a:xfrm rot="5400000">
            <a:off x="7847462" y="4027254"/>
            <a:ext cx="2305570" cy="11524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1" name="Google Shape;151;p21"/>
          <p:cNvSpPr txBox="1"/>
          <p:nvPr>
            <p:ph idx="2" type="title"/>
          </p:nvPr>
        </p:nvSpPr>
        <p:spPr>
          <a:xfrm>
            <a:off x="6780309" y="2881700"/>
            <a:ext cx="1575900" cy="42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2" name="Google Shape;152;p21"/>
          <p:cNvSpPr txBox="1"/>
          <p:nvPr>
            <p:ph idx="1" type="subTitle"/>
          </p:nvPr>
        </p:nvSpPr>
        <p:spPr>
          <a:xfrm>
            <a:off x="6780300" y="3305300"/>
            <a:ext cx="1575900" cy="71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3" name="Google Shape;153;p21"/>
          <p:cNvSpPr txBox="1"/>
          <p:nvPr>
            <p:ph idx="3" type="title"/>
          </p:nvPr>
        </p:nvSpPr>
        <p:spPr>
          <a:xfrm>
            <a:off x="4782791" y="2881700"/>
            <a:ext cx="1575900" cy="42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4" name="Google Shape;154;p21"/>
          <p:cNvSpPr txBox="1"/>
          <p:nvPr>
            <p:ph idx="4" type="subTitle"/>
          </p:nvPr>
        </p:nvSpPr>
        <p:spPr>
          <a:xfrm>
            <a:off x="4782796" y="3305300"/>
            <a:ext cx="1575900" cy="71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5" name="Google Shape;155;p21"/>
          <p:cNvSpPr txBox="1"/>
          <p:nvPr>
            <p:ph idx="5" type="title"/>
          </p:nvPr>
        </p:nvSpPr>
        <p:spPr>
          <a:xfrm>
            <a:off x="787809" y="2881700"/>
            <a:ext cx="1575900" cy="42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6" name="Google Shape;156;p21"/>
          <p:cNvSpPr txBox="1"/>
          <p:nvPr>
            <p:ph idx="6" type="subTitle"/>
          </p:nvPr>
        </p:nvSpPr>
        <p:spPr>
          <a:xfrm>
            <a:off x="787800" y="3305200"/>
            <a:ext cx="1575900" cy="71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7" name="Google Shape;157;p21"/>
          <p:cNvSpPr txBox="1"/>
          <p:nvPr>
            <p:ph idx="7" type="title"/>
          </p:nvPr>
        </p:nvSpPr>
        <p:spPr>
          <a:xfrm>
            <a:off x="2785291" y="2881700"/>
            <a:ext cx="1575900" cy="42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8" name="Google Shape;158;p21"/>
          <p:cNvSpPr txBox="1"/>
          <p:nvPr>
            <p:ph idx="8" type="subTitle"/>
          </p:nvPr>
        </p:nvSpPr>
        <p:spPr>
          <a:xfrm>
            <a:off x="2785292" y="3305200"/>
            <a:ext cx="1575900" cy="716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59" name="Shape 159"/>
        <p:cNvGrpSpPr/>
        <p:nvPr/>
      </p:nvGrpSpPr>
      <p:grpSpPr>
        <a:xfrm>
          <a:off x="0" y="0"/>
          <a:ext cx="0" cy="0"/>
          <a:chOff x="0" y="0"/>
          <a:chExt cx="0" cy="0"/>
        </a:xfrm>
      </p:grpSpPr>
      <p:sp>
        <p:nvSpPr>
          <p:cNvPr id="160" name="Google Shape;160;p22"/>
          <p:cNvSpPr/>
          <p:nvPr/>
        </p:nvSpPr>
        <p:spPr>
          <a:xfrm>
            <a:off x="7254425" y="-88810"/>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2"/>
          <p:cNvSpPr/>
          <p:nvPr/>
        </p:nvSpPr>
        <p:spPr>
          <a:xfrm>
            <a:off x="7254425" y="-252675"/>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2"/>
          <p:cNvSpPr/>
          <p:nvPr/>
        </p:nvSpPr>
        <p:spPr>
          <a:xfrm>
            <a:off x="-271600" y="4603502"/>
            <a:ext cx="1983140" cy="1158854"/>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2"/>
          <p:cNvSpPr/>
          <p:nvPr/>
        </p:nvSpPr>
        <p:spPr>
          <a:xfrm rot="-5400000">
            <a:off x="8103167" y="878807"/>
            <a:ext cx="2087277" cy="1219707"/>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2"/>
          <p:cNvSpPr/>
          <p:nvPr/>
        </p:nvSpPr>
        <p:spPr>
          <a:xfrm rot="-5400000">
            <a:off x="-793252" y="3853204"/>
            <a:ext cx="1857149" cy="92834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6" name="Google Shape;166;p22"/>
          <p:cNvSpPr txBox="1"/>
          <p:nvPr>
            <p:ph idx="2" type="title"/>
          </p:nvPr>
        </p:nvSpPr>
        <p:spPr>
          <a:xfrm>
            <a:off x="978188" y="1789800"/>
            <a:ext cx="2056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7" name="Google Shape;167;p22"/>
          <p:cNvSpPr txBox="1"/>
          <p:nvPr>
            <p:ph idx="1" type="subTitle"/>
          </p:nvPr>
        </p:nvSpPr>
        <p:spPr>
          <a:xfrm>
            <a:off x="978188" y="2210400"/>
            <a:ext cx="2056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8" name="Google Shape;168;p22"/>
          <p:cNvSpPr txBox="1"/>
          <p:nvPr>
            <p:ph idx="3" type="title"/>
          </p:nvPr>
        </p:nvSpPr>
        <p:spPr>
          <a:xfrm>
            <a:off x="3543750" y="1789800"/>
            <a:ext cx="2056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9" name="Google Shape;169;p22"/>
          <p:cNvSpPr txBox="1"/>
          <p:nvPr>
            <p:ph idx="4" type="subTitle"/>
          </p:nvPr>
        </p:nvSpPr>
        <p:spPr>
          <a:xfrm>
            <a:off x="3543751" y="2210400"/>
            <a:ext cx="2056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0" name="Google Shape;170;p22"/>
          <p:cNvSpPr txBox="1"/>
          <p:nvPr>
            <p:ph idx="5" type="title"/>
          </p:nvPr>
        </p:nvSpPr>
        <p:spPr>
          <a:xfrm>
            <a:off x="978188" y="3223350"/>
            <a:ext cx="2056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1" name="Google Shape;171;p22"/>
          <p:cNvSpPr txBox="1"/>
          <p:nvPr>
            <p:ph idx="6" type="subTitle"/>
          </p:nvPr>
        </p:nvSpPr>
        <p:spPr>
          <a:xfrm>
            <a:off x="978188" y="3643950"/>
            <a:ext cx="2056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2" name="Google Shape;172;p22"/>
          <p:cNvSpPr txBox="1"/>
          <p:nvPr>
            <p:ph idx="7" type="title"/>
          </p:nvPr>
        </p:nvSpPr>
        <p:spPr>
          <a:xfrm>
            <a:off x="3543750" y="3223350"/>
            <a:ext cx="2056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3" name="Google Shape;173;p22"/>
          <p:cNvSpPr txBox="1"/>
          <p:nvPr>
            <p:ph idx="8" type="subTitle"/>
          </p:nvPr>
        </p:nvSpPr>
        <p:spPr>
          <a:xfrm>
            <a:off x="3543751" y="3643950"/>
            <a:ext cx="2056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4" name="Google Shape;174;p22"/>
          <p:cNvSpPr txBox="1"/>
          <p:nvPr>
            <p:ph idx="9" type="title"/>
          </p:nvPr>
        </p:nvSpPr>
        <p:spPr>
          <a:xfrm>
            <a:off x="6109320" y="1789800"/>
            <a:ext cx="2056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5" name="Google Shape;175;p22"/>
          <p:cNvSpPr txBox="1"/>
          <p:nvPr>
            <p:ph idx="13" type="subTitle"/>
          </p:nvPr>
        </p:nvSpPr>
        <p:spPr>
          <a:xfrm>
            <a:off x="6109321" y="2210400"/>
            <a:ext cx="2056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76" name="Google Shape;176;p22"/>
          <p:cNvSpPr txBox="1"/>
          <p:nvPr>
            <p:ph idx="14" type="title"/>
          </p:nvPr>
        </p:nvSpPr>
        <p:spPr>
          <a:xfrm>
            <a:off x="6109320" y="3223350"/>
            <a:ext cx="2056500" cy="42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0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7" name="Google Shape;177;p22"/>
          <p:cNvSpPr txBox="1"/>
          <p:nvPr>
            <p:ph idx="15" type="subTitle"/>
          </p:nvPr>
        </p:nvSpPr>
        <p:spPr>
          <a:xfrm>
            <a:off x="6109321" y="3643950"/>
            <a:ext cx="2056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rgbClr val="242424"/>
                </a:solidFill>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78" name="Shape 178"/>
        <p:cNvGrpSpPr/>
        <p:nvPr/>
      </p:nvGrpSpPr>
      <p:grpSpPr>
        <a:xfrm>
          <a:off x="0" y="0"/>
          <a:ext cx="0" cy="0"/>
          <a:chOff x="0" y="0"/>
          <a:chExt cx="0" cy="0"/>
        </a:xfrm>
      </p:grpSpPr>
      <p:sp>
        <p:nvSpPr>
          <p:cNvPr id="179" name="Google Shape;179;p23"/>
          <p:cNvSpPr/>
          <p:nvPr/>
        </p:nvSpPr>
        <p:spPr>
          <a:xfrm rot="-5400000">
            <a:off x="-1317079" y="126064"/>
            <a:ext cx="3455113" cy="1727128"/>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3"/>
          <p:cNvSpPr/>
          <p:nvPr/>
        </p:nvSpPr>
        <p:spPr>
          <a:xfrm>
            <a:off x="-931570" y="3439104"/>
            <a:ext cx="3303141" cy="1930201"/>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3"/>
          <p:cNvSpPr/>
          <p:nvPr/>
        </p:nvSpPr>
        <p:spPr>
          <a:xfrm flipH="1">
            <a:off x="6145150" y="-596640"/>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3"/>
          <p:cNvSpPr/>
          <p:nvPr/>
        </p:nvSpPr>
        <p:spPr>
          <a:xfrm flipH="1">
            <a:off x="6145150" y="-868251"/>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3"/>
          <p:cNvSpPr/>
          <p:nvPr/>
        </p:nvSpPr>
        <p:spPr>
          <a:xfrm flipH="1" rot="-5400000">
            <a:off x="7198651" y="2319647"/>
            <a:ext cx="3564673" cy="2083028"/>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3"/>
          <p:cNvSpPr txBox="1"/>
          <p:nvPr>
            <p:ph hasCustomPrompt="1" type="title"/>
          </p:nvPr>
        </p:nvSpPr>
        <p:spPr>
          <a:xfrm>
            <a:off x="2223600" y="764074"/>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5" name="Google Shape;185;p23"/>
          <p:cNvSpPr txBox="1"/>
          <p:nvPr>
            <p:ph idx="1" type="subTitle"/>
          </p:nvPr>
        </p:nvSpPr>
        <p:spPr>
          <a:xfrm>
            <a:off x="2223600" y="1394588"/>
            <a:ext cx="4696800" cy="4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86" name="Google Shape;186;p23"/>
          <p:cNvSpPr txBox="1"/>
          <p:nvPr>
            <p:ph hasCustomPrompt="1" idx="2" type="title"/>
          </p:nvPr>
        </p:nvSpPr>
        <p:spPr>
          <a:xfrm>
            <a:off x="2223600" y="2045200"/>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7" name="Google Shape;187;p23"/>
          <p:cNvSpPr txBox="1"/>
          <p:nvPr>
            <p:ph idx="3" type="subTitle"/>
          </p:nvPr>
        </p:nvSpPr>
        <p:spPr>
          <a:xfrm>
            <a:off x="2223600" y="2680587"/>
            <a:ext cx="4696800" cy="4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88" name="Google Shape;188;p23"/>
          <p:cNvSpPr txBox="1"/>
          <p:nvPr>
            <p:ph hasCustomPrompt="1" idx="4" type="title"/>
          </p:nvPr>
        </p:nvSpPr>
        <p:spPr>
          <a:xfrm>
            <a:off x="2223600" y="3329150"/>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solidFill>
                  <a:schemeClr val="accent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89" name="Google Shape;189;p23"/>
          <p:cNvSpPr txBox="1"/>
          <p:nvPr>
            <p:ph idx="5" type="subTitle"/>
          </p:nvPr>
        </p:nvSpPr>
        <p:spPr>
          <a:xfrm>
            <a:off x="2223600" y="3966034"/>
            <a:ext cx="4696800" cy="4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6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190" name="Shape 190"/>
        <p:cNvGrpSpPr/>
        <p:nvPr/>
      </p:nvGrpSpPr>
      <p:grpSpPr>
        <a:xfrm>
          <a:off x="0" y="0"/>
          <a:ext cx="0" cy="0"/>
          <a:chOff x="0" y="0"/>
          <a:chExt cx="0" cy="0"/>
        </a:xfrm>
      </p:grpSpPr>
      <p:grpSp>
        <p:nvGrpSpPr>
          <p:cNvPr id="191" name="Google Shape;191;p24"/>
          <p:cNvGrpSpPr/>
          <p:nvPr/>
        </p:nvGrpSpPr>
        <p:grpSpPr>
          <a:xfrm flipH="1">
            <a:off x="7278000" y="564673"/>
            <a:ext cx="2550133" cy="4014276"/>
            <a:chOff x="-371550" y="1260424"/>
            <a:chExt cx="1666100" cy="2622681"/>
          </a:xfrm>
        </p:grpSpPr>
        <p:sp>
          <p:nvSpPr>
            <p:cNvPr id="192" name="Google Shape;192;p24"/>
            <p:cNvSpPr/>
            <p:nvPr/>
          </p:nvSpPr>
          <p:spPr>
            <a:xfrm rot="5400000">
              <a:off x="-783077" y="1805478"/>
              <a:ext cx="2622681" cy="1532572"/>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4"/>
            <p:cNvSpPr/>
            <p:nvPr/>
          </p:nvSpPr>
          <p:spPr>
            <a:xfrm rot="-5400000">
              <a:off x="-849506" y="2094083"/>
              <a:ext cx="1911349" cy="95543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 name="Google Shape;194;p24"/>
          <p:cNvSpPr/>
          <p:nvPr/>
        </p:nvSpPr>
        <p:spPr>
          <a:xfrm>
            <a:off x="4622876" y="-294025"/>
            <a:ext cx="4499499" cy="2249191"/>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4"/>
          <p:cNvSpPr/>
          <p:nvPr/>
        </p:nvSpPr>
        <p:spPr>
          <a:xfrm flipH="1" rot="10800000">
            <a:off x="5585424" y="3705782"/>
            <a:ext cx="3258697" cy="162894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4"/>
          <p:cNvSpPr txBox="1"/>
          <p:nvPr>
            <p:ph type="title"/>
          </p:nvPr>
        </p:nvSpPr>
        <p:spPr>
          <a:xfrm>
            <a:off x="720000" y="375275"/>
            <a:ext cx="3852000" cy="10845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5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7" name="Google Shape;197;p24"/>
          <p:cNvSpPr txBox="1"/>
          <p:nvPr>
            <p:ph idx="1" type="subTitle"/>
          </p:nvPr>
        </p:nvSpPr>
        <p:spPr>
          <a:xfrm>
            <a:off x="720000" y="2435766"/>
            <a:ext cx="3015900" cy="970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8" name="Google Shape;198;p24"/>
          <p:cNvSpPr txBox="1"/>
          <p:nvPr/>
        </p:nvSpPr>
        <p:spPr>
          <a:xfrm>
            <a:off x="720000" y="3541550"/>
            <a:ext cx="3903000" cy="615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300"/>
              </a:spcBef>
              <a:spcAft>
                <a:spcPts val="0"/>
              </a:spcAft>
              <a:buNone/>
            </a:pPr>
            <a:r>
              <a:rPr lang="en" sz="1200">
                <a:solidFill>
                  <a:schemeClr val="dk1"/>
                </a:solidFill>
                <a:latin typeface="Lato"/>
                <a:ea typeface="Lato"/>
                <a:cs typeface="Lato"/>
                <a:sym typeface="Lato"/>
              </a:rPr>
              <a:t>CRÉDITS: Ce modèle de présentation a été créé par </a:t>
            </a:r>
            <a:r>
              <a:rPr b="1" lang="en" sz="1200">
                <a:solidFill>
                  <a:schemeClr val="dk1"/>
                </a:solidFill>
                <a:uFill>
                  <a:noFill/>
                </a:uFill>
                <a:latin typeface="Lato"/>
                <a:ea typeface="Lato"/>
                <a:cs typeface="Lato"/>
                <a:sym typeface="Lato"/>
                <a:hlinkClick r:id="rId2">
                  <a:extLst>
                    <a:ext uri="{A12FA001-AC4F-418D-AE19-62706E023703}">
                      <ahyp:hlinkClr val="tx"/>
                    </a:ext>
                  </a:extLst>
                </a:hlinkClick>
              </a:rPr>
              <a:t>Slidesgo</a:t>
            </a:r>
            <a:r>
              <a:rPr lang="en" sz="1200">
                <a:solidFill>
                  <a:schemeClr val="dk1"/>
                </a:solidFill>
                <a:latin typeface="Lato"/>
                <a:ea typeface="Lato"/>
                <a:cs typeface="Lato"/>
                <a:sym typeface="Lato"/>
              </a:rPr>
              <a:t>, comprenant des icônes de </a:t>
            </a:r>
            <a:r>
              <a:rPr b="1" lang="en" sz="1200">
                <a:solidFill>
                  <a:schemeClr val="dk1"/>
                </a:solidFill>
                <a:uFill>
                  <a:noFill/>
                </a:uFill>
                <a:latin typeface="Lato"/>
                <a:ea typeface="Lato"/>
                <a:cs typeface="Lato"/>
                <a:sym typeface="Lato"/>
                <a:hlinkClick r:id="rId3">
                  <a:extLst>
                    <a:ext uri="{A12FA001-AC4F-418D-AE19-62706E023703}">
                      <ahyp:hlinkClr val="tx"/>
                    </a:ext>
                  </a:extLst>
                </a:hlinkClick>
              </a:rPr>
              <a:t>Flaticon</a:t>
            </a:r>
            <a:r>
              <a:rPr lang="en" sz="1200">
                <a:solidFill>
                  <a:schemeClr val="dk1"/>
                </a:solidFill>
                <a:latin typeface="Lato"/>
                <a:ea typeface="Lato"/>
                <a:cs typeface="Lato"/>
                <a:sym typeface="Lato"/>
              </a:rPr>
              <a:t>, des infographies et des images de </a:t>
            </a:r>
            <a:r>
              <a:rPr b="1" lang="en" sz="1200">
                <a:solidFill>
                  <a:schemeClr val="dk1"/>
                </a:solidFill>
                <a:uFill>
                  <a:noFill/>
                </a:uFill>
                <a:latin typeface="Lato"/>
                <a:ea typeface="Lato"/>
                <a:cs typeface="Lato"/>
                <a:sym typeface="Lato"/>
                <a:hlinkClick r:id="rId4">
                  <a:extLst>
                    <a:ext uri="{A12FA001-AC4F-418D-AE19-62706E023703}">
                      <ahyp:hlinkClr val="tx"/>
                    </a:ext>
                  </a:extLst>
                </a:hlinkClick>
              </a:rPr>
              <a:t>Freepik</a:t>
            </a:r>
            <a:endParaRPr b="1" sz="1200">
              <a:solidFill>
                <a:schemeClr val="dk1"/>
              </a:solidFill>
              <a:latin typeface="Lato"/>
              <a:ea typeface="Lato"/>
              <a:cs typeface="Lato"/>
              <a:sym typeface="Lato"/>
            </a:endParaRPr>
          </a:p>
        </p:txBody>
      </p:sp>
      <p:sp>
        <p:nvSpPr>
          <p:cNvPr id="199" name="Google Shape;199;p24"/>
          <p:cNvSpPr txBox="1"/>
          <p:nvPr>
            <p:ph idx="2" type="subTitle"/>
          </p:nvPr>
        </p:nvSpPr>
        <p:spPr>
          <a:xfrm>
            <a:off x="720000" y="2124375"/>
            <a:ext cx="3015900" cy="311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00" name="Shape 200"/>
        <p:cNvGrpSpPr/>
        <p:nvPr/>
      </p:nvGrpSpPr>
      <p:grpSpPr>
        <a:xfrm>
          <a:off x="0" y="0"/>
          <a:ext cx="0" cy="0"/>
          <a:chOff x="0" y="0"/>
          <a:chExt cx="0" cy="0"/>
        </a:xfrm>
      </p:grpSpPr>
      <p:sp>
        <p:nvSpPr>
          <p:cNvPr id="201" name="Google Shape;201;p25"/>
          <p:cNvSpPr/>
          <p:nvPr/>
        </p:nvSpPr>
        <p:spPr>
          <a:xfrm flipH="1">
            <a:off x="-355156" y="-411025"/>
            <a:ext cx="2010947" cy="100522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5"/>
          <p:cNvSpPr/>
          <p:nvPr/>
        </p:nvSpPr>
        <p:spPr>
          <a:xfrm flipH="1" rot="5400000">
            <a:off x="-782962" y="610497"/>
            <a:ext cx="1809290" cy="105726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5"/>
          <p:cNvSpPr/>
          <p:nvPr/>
        </p:nvSpPr>
        <p:spPr>
          <a:xfrm rot="5400000">
            <a:off x="7847462" y="-36258"/>
            <a:ext cx="2305570" cy="11524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04" name="Shape 204"/>
        <p:cNvGrpSpPr/>
        <p:nvPr/>
      </p:nvGrpSpPr>
      <p:grpSpPr>
        <a:xfrm>
          <a:off x="0" y="0"/>
          <a:ext cx="0" cy="0"/>
          <a:chOff x="0" y="0"/>
          <a:chExt cx="0" cy="0"/>
        </a:xfrm>
      </p:grpSpPr>
      <p:sp>
        <p:nvSpPr>
          <p:cNvPr id="205" name="Google Shape;205;p26"/>
          <p:cNvSpPr/>
          <p:nvPr/>
        </p:nvSpPr>
        <p:spPr>
          <a:xfrm>
            <a:off x="7254425" y="-88810"/>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6"/>
          <p:cNvSpPr/>
          <p:nvPr/>
        </p:nvSpPr>
        <p:spPr>
          <a:xfrm>
            <a:off x="7254425" y="-252675"/>
            <a:ext cx="2339156" cy="116928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6"/>
          <p:cNvSpPr/>
          <p:nvPr/>
        </p:nvSpPr>
        <p:spPr>
          <a:xfrm>
            <a:off x="-271600" y="4603502"/>
            <a:ext cx="1983140" cy="1158854"/>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6"/>
          <p:cNvSpPr/>
          <p:nvPr/>
        </p:nvSpPr>
        <p:spPr>
          <a:xfrm rot="-5400000">
            <a:off x="8103167" y="878807"/>
            <a:ext cx="2087277" cy="1219707"/>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6"/>
          <p:cNvSpPr/>
          <p:nvPr/>
        </p:nvSpPr>
        <p:spPr>
          <a:xfrm rot="-5400000">
            <a:off x="-793252" y="3853204"/>
            <a:ext cx="1857149" cy="92834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p:nvPr/>
        </p:nvSpPr>
        <p:spPr>
          <a:xfrm>
            <a:off x="7220829" y="-411028"/>
            <a:ext cx="2406326" cy="1202864"/>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rot="-5400000">
            <a:off x="7974050" y="811350"/>
            <a:ext cx="2165000" cy="126512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2" name="Google Shape;32;p4"/>
          <p:cNvSpPr txBox="1"/>
          <p:nvPr>
            <p:ph idx="1" type="body"/>
          </p:nvPr>
        </p:nvSpPr>
        <p:spPr>
          <a:xfrm>
            <a:off x="720000" y="1215750"/>
            <a:ext cx="7704000" cy="3387600"/>
          </a:xfrm>
          <a:prstGeom prst="rect">
            <a:avLst/>
          </a:prstGeom>
        </p:spPr>
        <p:txBody>
          <a:bodyPr anchorCtr="0" anchor="ctr" bIns="91425" lIns="91425" spcFirstLastPara="1" rIns="91425" wrap="square" tIns="91425">
            <a:noAutofit/>
          </a:bodyPr>
          <a:lstStyle>
            <a:lvl1pPr indent="-304800" lvl="0" marL="457200" rtl="0">
              <a:lnSpc>
                <a:spcPct val="100000"/>
              </a:lnSpc>
              <a:spcBef>
                <a:spcPts val="0"/>
              </a:spcBef>
              <a:spcAft>
                <a:spcPts val="0"/>
              </a:spcAft>
              <a:buSzPts val="1200"/>
              <a:buAutoNum type="arabicPeriod"/>
              <a:defRPr sz="1250"/>
            </a:lvl1pPr>
            <a:lvl2pPr indent="-304800" lvl="1" marL="914400" rtl="0">
              <a:lnSpc>
                <a:spcPct val="115000"/>
              </a:lnSpc>
              <a:spcBef>
                <a:spcPts val="0"/>
              </a:spcBef>
              <a:spcAft>
                <a:spcPts val="0"/>
              </a:spcAft>
              <a:buSzPts val="1200"/>
              <a:buFont typeface="Roboto Condensed Light"/>
              <a:buAutoNum type="alphaLcPeriod"/>
              <a:defRPr/>
            </a:lvl2pPr>
            <a:lvl3pPr indent="-304800" lvl="2" marL="1371600" rtl="0">
              <a:lnSpc>
                <a:spcPct val="115000"/>
              </a:lnSpc>
              <a:spcBef>
                <a:spcPts val="1600"/>
              </a:spcBef>
              <a:spcAft>
                <a:spcPts val="0"/>
              </a:spcAft>
              <a:buSzPts val="1200"/>
              <a:buFont typeface="Roboto Condensed Light"/>
              <a:buAutoNum type="romanLcPeriod"/>
              <a:defRPr/>
            </a:lvl3pPr>
            <a:lvl4pPr indent="-304800" lvl="3" marL="1828800" rtl="0">
              <a:lnSpc>
                <a:spcPct val="115000"/>
              </a:lnSpc>
              <a:spcBef>
                <a:spcPts val="1600"/>
              </a:spcBef>
              <a:spcAft>
                <a:spcPts val="0"/>
              </a:spcAft>
              <a:buSzPts val="1200"/>
              <a:buFont typeface="Roboto Condensed Light"/>
              <a:buAutoNum type="arabicPeriod"/>
              <a:defRPr/>
            </a:lvl4pPr>
            <a:lvl5pPr indent="-304800" lvl="4" marL="2286000" rtl="0">
              <a:lnSpc>
                <a:spcPct val="115000"/>
              </a:lnSpc>
              <a:spcBef>
                <a:spcPts val="1600"/>
              </a:spcBef>
              <a:spcAft>
                <a:spcPts val="0"/>
              </a:spcAft>
              <a:buSzPts val="1200"/>
              <a:buFont typeface="Roboto Condensed Light"/>
              <a:buAutoNum type="alphaLcPeriod"/>
              <a:defRPr/>
            </a:lvl5pPr>
            <a:lvl6pPr indent="-304800" lvl="5" marL="2743200" rtl="0">
              <a:lnSpc>
                <a:spcPct val="115000"/>
              </a:lnSpc>
              <a:spcBef>
                <a:spcPts val="1600"/>
              </a:spcBef>
              <a:spcAft>
                <a:spcPts val="0"/>
              </a:spcAft>
              <a:buSzPts val="1200"/>
              <a:buFont typeface="Roboto Condensed Light"/>
              <a:buAutoNum type="romanLcPeriod"/>
              <a:defRPr/>
            </a:lvl6pPr>
            <a:lvl7pPr indent="-304800" lvl="6" marL="3200400" rtl="0">
              <a:lnSpc>
                <a:spcPct val="115000"/>
              </a:lnSpc>
              <a:spcBef>
                <a:spcPts val="1600"/>
              </a:spcBef>
              <a:spcAft>
                <a:spcPts val="0"/>
              </a:spcAft>
              <a:buSzPts val="1200"/>
              <a:buFont typeface="Roboto Condensed Light"/>
              <a:buAutoNum type="arabicPeriod"/>
              <a:defRPr/>
            </a:lvl7pPr>
            <a:lvl8pPr indent="-304800" lvl="7" marL="3657600" rtl="0">
              <a:lnSpc>
                <a:spcPct val="115000"/>
              </a:lnSpc>
              <a:spcBef>
                <a:spcPts val="1600"/>
              </a:spcBef>
              <a:spcAft>
                <a:spcPts val="0"/>
              </a:spcAft>
              <a:buSzPts val="1200"/>
              <a:buFont typeface="Roboto Condensed Light"/>
              <a:buAutoNum type="alphaLcPeriod"/>
              <a:defRPr/>
            </a:lvl8pPr>
            <a:lvl9pPr indent="-304800" lvl="8" marL="4114800" rtl="0">
              <a:lnSpc>
                <a:spcPct val="115000"/>
              </a:lnSpc>
              <a:spcBef>
                <a:spcPts val="1600"/>
              </a:spcBef>
              <a:spcAft>
                <a:spcPts val="1600"/>
              </a:spcAft>
              <a:buSzPts val="1200"/>
              <a:buFont typeface="Roboto Condensed Light"/>
              <a:buAutoNum type="romanLcPerio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 name="Shape 33"/>
        <p:cNvGrpSpPr/>
        <p:nvPr/>
      </p:nvGrpSpPr>
      <p:grpSpPr>
        <a:xfrm>
          <a:off x="0" y="0"/>
          <a:ext cx="0" cy="0"/>
          <a:chOff x="0" y="0"/>
          <a:chExt cx="0" cy="0"/>
        </a:xfrm>
      </p:grpSpPr>
      <p:sp>
        <p:nvSpPr>
          <p:cNvPr id="34" name="Google Shape;34;p5"/>
          <p:cNvSpPr txBox="1"/>
          <p:nvPr>
            <p:ph type="title"/>
          </p:nvPr>
        </p:nvSpPr>
        <p:spPr>
          <a:xfrm>
            <a:off x="1629135" y="826525"/>
            <a:ext cx="244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5" name="Google Shape;35;p5"/>
          <p:cNvSpPr txBox="1"/>
          <p:nvPr>
            <p:ph idx="2" type="title"/>
          </p:nvPr>
        </p:nvSpPr>
        <p:spPr>
          <a:xfrm>
            <a:off x="5067783" y="2878525"/>
            <a:ext cx="244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6" name="Google Shape;36;p5"/>
          <p:cNvSpPr txBox="1"/>
          <p:nvPr>
            <p:ph idx="1" type="subTitle"/>
          </p:nvPr>
        </p:nvSpPr>
        <p:spPr>
          <a:xfrm>
            <a:off x="5067788" y="3306275"/>
            <a:ext cx="24471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7" name="Google Shape;37;p5"/>
          <p:cNvSpPr txBox="1"/>
          <p:nvPr>
            <p:ph idx="3" type="subTitle"/>
          </p:nvPr>
        </p:nvSpPr>
        <p:spPr>
          <a:xfrm>
            <a:off x="1629112" y="1254275"/>
            <a:ext cx="24471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 name="Google Shape;38;p5"/>
          <p:cNvSpPr/>
          <p:nvPr/>
        </p:nvSpPr>
        <p:spPr>
          <a:xfrm rot="-5400000">
            <a:off x="6980405" y="1606654"/>
            <a:ext cx="3303141" cy="1930201"/>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5"/>
          <p:cNvSpPr/>
          <p:nvPr/>
        </p:nvSpPr>
        <p:spPr>
          <a:xfrm rot="-5400000">
            <a:off x="-1317079" y="1708189"/>
            <a:ext cx="3455113" cy="1727128"/>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2" name="Google Shape;42;p6"/>
          <p:cNvSpPr/>
          <p:nvPr/>
        </p:nvSpPr>
        <p:spPr>
          <a:xfrm rot="10800000">
            <a:off x="7664083" y="-283418"/>
            <a:ext cx="1519830" cy="888118"/>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6"/>
          <p:cNvSpPr/>
          <p:nvPr/>
        </p:nvSpPr>
        <p:spPr>
          <a:xfrm rot="-5400000">
            <a:off x="-923924" y="3624256"/>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4" name="Shape 44"/>
        <p:cNvGrpSpPr/>
        <p:nvPr/>
      </p:nvGrpSpPr>
      <p:grpSpPr>
        <a:xfrm>
          <a:off x="0" y="0"/>
          <a:ext cx="0" cy="0"/>
          <a:chOff x="0" y="0"/>
          <a:chExt cx="0" cy="0"/>
        </a:xfrm>
      </p:grpSpPr>
      <p:sp>
        <p:nvSpPr>
          <p:cNvPr id="45" name="Google Shape;45;p7"/>
          <p:cNvSpPr txBox="1"/>
          <p:nvPr>
            <p:ph type="title"/>
          </p:nvPr>
        </p:nvSpPr>
        <p:spPr>
          <a:xfrm>
            <a:off x="720000" y="786338"/>
            <a:ext cx="423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6" name="Google Shape;46;p7"/>
          <p:cNvSpPr txBox="1"/>
          <p:nvPr>
            <p:ph idx="1" type="body"/>
          </p:nvPr>
        </p:nvSpPr>
        <p:spPr>
          <a:xfrm>
            <a:off x="720000" y="1776838"/>
            <a:ext cx="4232400" cy="2580300"/>
          </a:xfrm>
          <a:prstGeom prst="rect">
            <a:avLst/>
          </a:prstGeom>
        </p:spPr>
        <p:txBody>
          <a:bodyPr anchorCtr="0" anchor="ctr" bIns="91425" lIns="91425" spcFirstLastPara="1" rIns="91425" wrap="square" tIns="91425">
            <a:noAutofit/>
          </a:bodyPr>
          <a:lstStyle>
            <a:lvl1pPr indent="-317500" lvl="0" marL="457200" rtl="0">
              <a:lnSpc>
                <a:spcPct val="100000"/>
              </a:lnSpc>
              <a:spcBef>
                <a:spcPts val="0"/>
              </a:spcBef>
              <a:spcAft>
                <a:spcPts val="0"/>
              </a:spcAft>
              <a:buSzPts val="1400"/>
              <a:buAutoNum type="arabicPeriod"/>
              <a:defRPr>
                <a:solidFill>
                  <a:srgbClr val="434343"/>
                </a:solidFill>
              </a:defRPr>
            </a:lvl1pPr>
            <a:lvl2pPr indent="-317500" lvl="1" marL="914400" rtl="0">
              <a:lnSpc>
                <a:spcPct val="115000"/>
              </a:lnSpc>
              <a:spcBef>
                <a:spcPts val="1600"/>
              </a:spcBef>
              <a:spcAft>
                <a:spcPts val="0"/>
              </a:spcAft>
              <a:buSzPts val="1400"/>
              <a:buAutoNum type="alphaLcPeriod"/>
              <a:defRPr>
                <a:solidFill>
                  <a:srgbClr val="434343"/>
                </a:solidFill>
              </a:defRPr>
            </a:lvl2pPr>
            <a:lvl3pPr indent="-317500" lvl="2" marL="1371600" rtl="0">
              <a:lnSpc>
                <a:spcPct val="115000"/>
              </a:lnSpc>
              <a:spcBef>
                <a:spcPts val="1600"/>
              </a:spcBef>
              <a:spcAft>
                <a:spcPts val="0"/>
              </a:spcAft>
              <a:buSzPts val="1400"/>
              <a:buAutoNum type="romanLcPeriod"/>
              <a:defRPr>
                <a:solidFill>
                  <a:srgbClr val="434343"/>
                </a:solidFill>
              </a:defRPr>
            </a:lvl3pPr>
            <a:lvl4pPr indent="-317500" lvl="3" marL="1828800" rtl="0">
              <a:lnSpc>
                <a:spcPct val="115000"/>
              </a:lnSpc>
              <a:spcBef>
                <a:spcPts val="1600"/>
              </a:spcBef>
              <a:spcAft>
                <a:spcPts val="0"/>
              </a:spcAft>
              <a:buSzPts val="1400"/>
              <a:buAutoNum type="arabicPeriod"/>
              <a:defRPr>
                <a:solidFill>
                  <a:srgbClr val="434343"/>
                </a:solidFill>
              </a:defRPr>
            </a:lvl4pPr>
            <a:lvl5pPr indent="-317500" lvl="4" marL="2286000" rtl="0">
              <a:lnSpc>
                <a:spcPct val="115000"/>
              </a:lnSpc>
              <a:spcBef>
                <a:spcPts val="1600"/>
              </a:spcBef>
              <a:spcAft>
                <a:spcPts val="0"/>
              </a:spcAft>
              <a:buSzPts val="1400"/>
              <a:buAutoNum type="alphaLcPeriod"/>
              <a:defRPr>
                <a:solidFill>
                  <a:srgbClr val="434343"/>
                </a:solidFill>
              </a:defRPr>
            </a:lvl5pPr>
            <a:lvl6pPr indent="-317500" lvl="5" marL="2743200" rtl="0">
              <a:lnSpc>
                <a:spcPct val="115000"/>
              </a:lnSpc>
              <a:spcBef>
                <a:spcPts val="1600"/>
              </a:spcBef>
              <a:spcAft>
                <a:spcPts val="0"/>
              </a:spcAft>
              <a:buSzPts val="1400"/>
              <a:buAutoNum type="romanLcPeriod"/>
              <a:defRPr>
                <a:solidFill>
                  <a:srgbClr val="434343"/>
                </a:solidFill>
              </a:defRPr>
            </a:lvl6pPr>
            <a:lvl7pPr indent="-317500" lvl="6" marL="3200400" rtl="0">
              <a:lnSpc>
                <a:spcPct val="115000"/>
              </a:lnSpc>
              <a:spcBef>
                <a:spcPts val="1600"/>
              </a:spcBef>
              <a:spcAft>
                <a:spcPts val="0"/>
              </a:spcAft>
              <a:buSzPts val="1400"/>
              <a:buAutoNum type="arabicPeriod"/>
              <a:defRPr>
                <a:solidFill>
                  <a:srgbClr val="434343"/>
                </a:solidFill>
              </a:defRPr>
            </a:lvl7pPr>
            <a:lvl8pPr indent="-317500" lvl="7" marL="3657600" rtl="0">
              <a:lnSpc>
                <a:spcPct val="115000"/>
              </a:lnSpc>
              <a:spcBef>
                <a:spcPts val="1600"/>
              </a:spcBef>
              <a:spcAft>
                <a:spcPts val="0"/>
              </a:spcAft>
              <a:buSzPts val="1400"/>
              <a:buAutoNum type="alphaLcPeriod"/>
              <a:defRPr>
                <a:solidFill>
                  <a:srgbClr val="434343"/>
                </a:solidFill>
              </a:defRPr>
            </a:lvl8pPr>
            <a:lvl9pPr indent="-317500" lvl="8" marL="4114800" rtl="0">
              <a:lnSpc>
                <a:spcPct val="115000"/>
              </a:lnSpc>
              <a:spcBef>
                <a:spcPts val="1600"/>
              </a:spcBef>
              <a:spcAft>
                <a:spcPts val="1600"/>
              </a:spcAft>
              <a:buSzPts val="1400"/>
              <a:buAutoNum type="romanLcPeriod"/>
              <a:defRPr>
                <a:solidFill>
                  <a:srgbClr val="434343"/>
                </a:solidFill>
              </a:defRPr>
            </a:lvl9pPr>
          </a:lstStyle>
          <a:p/>
        </p:txBody>
      </p:sp>
      <p:sp>
        <p:nvSpPr>
          <p:cNvPr id="47" name="Google Shape;47;p7"/>
          <p:cNvSpPr/>
          <p:nvPr/>
        </p:nvSpPr>
        <p:spPr>
          <a:xfrm>
            <a:off x="5248475" y="4178906"/>
            <a:ext cx="2165000" cy="126512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8"/>
          <p:cNvSpPr txBox="1"/>
          <p:nvPr>
            <p:ph type="title"/>
          </p:nvPr>
        </p:nvSpPr>
        <p:spPr>
          <a:xfrm>
            <a:off x="2317950" y="905550"/>
            <a:ext cx="4508100" cy="33324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100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50" name="Google Shape;50;p8"/>
          <p:cNvGrpSpPr/>
          <p:nvPr/>
        </p:nvGrpSpPr>
        <p:grpSpPr>
          <a:xfrm>
            <a:off x="-371550" y="1260424"/>
            <a:ext cx="1666100" cy="2622681"/>
            <a:chOff x="-371550" y="1260424"/>
            <a:chExt cx="1666100" cy="2622681"/>
          </a:xfrm>
        </p:grpSpPr>
        <p:sp>
          <p:nvSpPr>
            <p:cNvPr id="51" name="Google Shape;51;p8"/>
            <p:cNvSpPr/>
            <p:nvPr/>
          </p:nvSpPr>
          <p:spPr>
            <a:xfrm rot="5400000">
              <a:off x="-783077" y="1805478"/>
              <a:ext cx="2622681" cy="1532572"/>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p:nvPr/>
          </p:nvSpPr>
          <p:spPr>
            <a:xfrm rot="-5400000">
              <a:off x="-849506" y="2094083"/>
              <a:ext cx="1911349" cy="95543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 name="Google Shape;53;p8"/>
          <p:cNvGrpSpPr/>
          <p:nvPr/>
        </p:nvGrpSpPr>
        <p:grpSpPr>
          <a:xfrm flipH="1">
            <a:off x="7849450" y="1260424"/>
            <a:ext cx="1666100" cy="2622681"/>
            <a:chOff x="-371550" y="1260424"/>
            <a:chExt cx="1666100" cy="2622681"/>
          </a:xfrm>
        </p:grpSpPr>
        <p:sp>
          <p:nvSpPr>
            <p:cNvPr id="54" name="Google Shape;54;p8"/>
            <p:cNvSpPr/>
            <p:nvPr/>
          </p:nvSpPr>
          <p:spPr>
            <a:xfrm rot="5400000">
              <a:off x="-783077" y="1805478"/>
              <a:ext cx="2622681" cy="1532572"/>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5400000">
              <a:off x="-849506" y="2094083"/>
              <a:ext cx="1911349" cy="95543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6" name="Shape 56"/>
        <p:cNvGrpSpPr/>
        <p:nvPr/>
      </p:nvGrpSpPr>
      <p:grpSpPr>
        <a:xfrm>
          <a:off x="0" y="0"/>
          <a:ext cx="0" cy="0"/>
          <a:chOff x="0" y="0"/>
          <a:chExt cx="0" cy="0"/>
        </a:xfrm>
      </p:grpSpPr>
      <p:sp>
        <p:nvSpPr>
          <p:cNvPr id="57" name="Google Shape;57;p9"/>
          <p:cNvSpPr/>
          <p:nvPr/>
        </p:nvSpPr>
        <p:spPr>
          <a:xfrm rot="10800000">
            <a:off x="3489500" y="-156056"/>
            <a:ext cx="2165000" cy="126512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9"/>
          <p:cNvSpPr/>
          <p:nvPr/>
        </p:nvSpPr>
        <p:spPr>
          <a:xfrm>
            <a:off x="3489500" y="4034431"/>
            <a:ext cx="2165000" cy="1265125"/>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9"/>
          <p:cNvSpPr txBox="1"/>
          <p:nvPr>
            <p:ph type="title"/>
          </p:nvPr>
        </p:nvSpPr>
        <p:spPr>
          <a:xfrm>
            <a:off x="2137800" y="1494300"/>
            <a:ext cx="4868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5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9"/>
          <p:cNvSpPr txBox="1"/>
          <p:nvPr>
            <p:ph idx="1" type="subTitle"/>
          </p:nvPr>
        </p:nvSpPr>
        <p:spPr>
          <a:xfrm>
            <a:off x="2137800" y="2336101"/>
            <a:ext cx="4868400" cy="1398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 name="Shape 61"/>
        <p:cNvGrpSpPr/>
        <p:nvPr/>
      </p:nvGrpSpPr>
      <p:grpSpPr>
        <a:xfrm>
          <a:off x="0" y="0"/>
          <a:ext cx="0" cy="0"/>
          <a:chOff x="0" y="0"/>
          <a:chExt cx="0" cy="0"/>
        </a:xfrm>
      </p:grpSpPr>
      <p:sp>
        <p:nvSpPr>
          <p:cNvPr id="62" name="Google Shape;62;p10"/>
          <p:cNvSpPr txBox="1"/>
          <p:nvPr>
            <p:ph type="title"/>
          </p:nvPr>
        </p:nvSpPr>
        <p:spPr>
          <a:xfrm>
            <a:off x="720000" y="1377150"/>
            <a:ext cx="4119300" cy="2389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48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grpSp>
        <p:nvGrpSpPr>
          <p:cNvPr id="63" name="Google Shape;63;p10"/>
          <p:cNvGrpSpPr/>
          <p:nvPr/>
        </p:nvGrpSpPr>
        <p:grpSpPr>
          <a:xfrm rot="5400000">
            <a:off x="1713675" y="-1085451"/>
            <a:ext cx="1666100" cy="2622681"/>
            <a:chOff x="-371550" y="1260424"/>
            <a:chExt cx="1666100" cy="2622681"/>
          </a:xfrm>
        </p:grpSpPr>
        <p:sp>
          <p:nvSpPr>
            <p:cNvPr id="64" name="Google Shape;64;p10"/>
            <p:cNvSpPr/>
            <p:nvPr/>
          </p:nvSpPr>
          <p:spPr>
            <a:xfrm rot="5400000">
              <a:off x="-783077" y="1805478"/>
              <a:ext cx="2622681" cy="1532572"/>
            </a:xfrm>
            <a:custGeom>
              <a:rect b="b" l="l" r="r" t="t"/>
              <a:pathLst>
                <a:path extrusionOk="0" h="50605" w="86600">
                  <a:moveTo>
                    <a:pt x="43297" y="1"/>
                  </a:moveTo>
                  <a:cubicBezTo>
                    <a:pt x="42353" y="1"/>
                    <a:pt x="41405" y="366"/>
                    <a:pt x="40675" y="1096"/>
                  </a:cubicBezTo>
                  <a:lnTo>
                    <a:pt x="1438" y="40333"/>
                  </a:lnTo>
                  <a:cubicBezTo>
                    <a:pt x="0" y="41771"/>
                    <a:pt x="0" y="44122"/>
                    <a:pt x="1438" y="45560"/>
                  </a:cubicBezTo>
                  <a:lnTo>
                    <a:pt x="6483" y="50604"/>
                  </a:lnTo>
                  <a:lnTo>
                    <a:pt x="40675" y="16412"/>
                  </a:lnTo>
                  <a:cubicBezTo>
                    <a:pt x="41405" y="15693"/>
                    <a:pt x="42353" y="15333"/>
                    <a:pt x="43297" y="15333"/>
                  </a:cubicBezTo>
                  <a:cubicBezTo>
                    <a:pt x="44241" y="15333"/>
                    <a:pt x="45183" y="15693"/>
                    <a:pt x="45902" y="16412"/>
                  </a:cubicBezTo>
                  <a:lnTo>
                    <a:pt x="80117" y="50604"/>
                  </a:lnTo>
                  <a:lnTo>
                    <a:pt x="85162" y="45560"/>
                  </a:lnTo>
                  <a:cubicBezTo>
                    <a:pt x="86600" y="44122"/>
                    <a:pt x="86600" y="41771"/>
                    <a:pt x="85162" y="40333"/>
                  </a:cubicBezTo>
                  <a:lnTo>
                    <a:pt x="45902" y="1096"/>
                  </a:lnTo>
                  <a:cubicBezTo>
                    <a:pt x="45183" y="366"/>
                    <a:pt x="44241" y="1"/>
                    <a:pt x="432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0"/>
            <p:cNvSpPr/>
            <p:nvPr/>
          </p:nvSpPr>
          <p:spPr>
            <a:xfrm rot="-5400000">
              <a:off x="-849506" y="2094083"/>
              <a:ext cx="1911349" cy="955437"/>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0"/>
          <p:cNvSpPr/>
          <p:nvPr/>
        </p:nvSpPr>
        <p:spPr>
          <a:xfrm flipH="1" rot="10800000">
            <a:off x="608050" y="4188399"/>
            <a:ext cx="3877361" cy="1938199"/>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1.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Fjalla One"/>
              <a:buNone/>
              <a:defRPr b="1" sz="3500">
                <a:solidFill>
                  <a:schemeClr val="dk1"/>
                </a:solidFill>
                <a:latin typeface="Fjalla One"/>
                <a:ea typeface="Fjalla One"/>
                <a:cs typeface="Fjalla One"/>
                <a:sym typeface="Fjalla One"/>
              </a:defRPr>
            </a:lvl1pPr>
            <a:lvl2pPr lvl="1"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2pPr>
            <a:lvl3pPr lvl="2"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3pPr>
            <a:lvl4pPr lvl="3"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4pPr>
            <a:lvl5pPr lvl="4"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5pPr>
            <a:lvl6pPr lvl="5"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6pPr>
            <a:lvl7pPr lvl="6"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7pPr>
            <a:lvl8pPr lvl="7"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8pPr>
            <a:lvl9pPr lvl="8" rtl="0">
              <a:spcBef>
                <a:spcPts val="0"/>
              </a:spcBef>
              <a:spcAft>
                <a:spcPts val="0"/>
              </a:spcAft>
              <a:buClr>
                <a:schemeClr val="dk1"/>
              </a:buClr>
              <a:buSzPts val="3500"/>
              <a:buFont typeface="Fjalla One"/>
              <a:buNone/>
              <a:defRPr sz="3500">
                <a:solidFill>
                  <a:schemeClr val="dk1"/>
                </a:solidFill>
                <a:latin typeface="Fjalla One"/>
                <a:ea typeface="Fjalla One"/>
                <a:cs typeface="Fjalla One"/>
                <a:sym typeface="Fjalla One"/>
              </a:defRPr>
            </a:lvl9pPr>
          </a:lstStyle>
          <a:p/>
        </p:txBody>
      </p:sp>
      <p:sp>
        <p:nvSpPr>
          <p:cNvPr id="7" name="Google Shape;7;p1"/>
          <p:cNvSpPr txBox="1"/>
          <p:nvPr>
            <p:ph idx="1" type="body"/>
          </p:nvPr>
        </p:nvSpPr>
        <p:spPr>
          <a:xfrm>
            <a:off x="720000" y="1152475"/>
            <a:ext cx="7704000" cy="34509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indent="-317500" lvl="1" marL="914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9.jpg"/><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3.jpg"/><Relationship Id="rId5"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7"/>
          <p:cNvSpPr txBox="1"/>
          <p:nvPr>
            <p:ph type="ctrTitle"/>
          </p:nvPr>
        </p:nvSpPr>
        <p:spPr>
          <a:xfrm>
            <a:off x="993725" y="1348400"/>
            <a:ext cx="6855000" cy="256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700">
                <a:solidFill>
                  <a:schemeClr val="dk1"/>
                </a:solidFill>
              </a:rPr>
              <a:t>Osteomyelitis and Septic Arthritis</a:t>
            </a:r>
            <a:endParaRPr sz="4700">
              <a:solidFill>
                <a:schemeClr val="dk1"/>
              </a:solidFill>
            </a:endParaRPr>
          </a:p>
          <a:p>
            <a:pPr indent="0" lvl="0" marL="0" rtl="0" algn="ctr">
              <a:spcBef>
                <a:spcPts val="0"/>
              </a:spcBef>
              <a:spcAft>
                <a:spcPts val="0"/>
              </a:spcAft>
              <a:buNone/>
            </a:pPr>
            <a:r>
              <a:t/>
            </a:r>
            <a:endParaRPr sz="6200">
              <a:solidFill>
                <a:schemeClr val="dk1"/>
              </a:solidFill>
            </a:endParaRPr>
          </a:p>
        </p:txBody>
      </p:sp>
      <p:sp>
        <p:nvSpPr>
          <p:cNvPr id="215" name="Google Shape;215;p27"/>
          <p:cNvSpPr txBox="1"/>
          <p:nvPr/>
        </p:nvSpPr>
        <p:spPr>
          <a:xfrm>
            <a:off x="4996264" y="3096249"/>
            <a:ext cx="20745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Colour index:</a:t>
            </a:r>
            <a:endParaRPr>
              <a:latin typeface="Lato"/>
              <a:ea typeface="Lato"/>
              <a:cs typeface="Lato"/>
              <a:sym typeface="Lato"/>
            </a:endParaRPr>
          </a:p>
          <a:p>
            <a:pPr indent="-317500" lvl="0" marL="457200" rtl="0" algn="l">
              <a:spcBef>
                <a:spcPts val="0"/>
              </a:spcBef>
              <a:spcAft>
                <a:spcPts val="0"/>
              </a:spcAft>
              <a:buSzPts val="1400"/>
              <a:buFont typeface="Lato"/>
              <a:buChar char="●"/>
            </a:pPr>
            <a:r>
              <a:rPr lang="en">
                <a:latin typeface="Lato"/>
                <a:ea typeface="Lato"/>
                <a:cs typeface="Lato"/>
                <a:sym typeface="Lato"/>
              </a:rPr>
              <a:t>Main text</a:t>
            </a:r>
            <a:endParaRPr>
              <a:latin typeface="Lato"/>
              <a:ea typeface="Lato"/>
              <a:cs typeface="Lato"/>
              <a:sym typeface="Lato"/>
            </a:endParaRPr>
          </a:p>
          <a:p>
            <a:pPr indent="-317500" lvl="0" marL="457200" rtl="0" algn="l">
              <a:spcBef>
                <a:spcPts val="0"/>
              </a:spcBef>
              <a:spcAft>
                <a:spcPts val="0"/>
              </a:spcAft>
              <a:buClr>
                <a:srgbClr val="FF0000"/>
              </a:buClr>
              <a:buSzPts val="1400"/>
              <a:buFont typeface="Lato"/>
              <a:buChar char="●"/>
            </a:pPr>
            <a:r>
              <a:rPr lang="en">
                <a:solidFill>
                  <a:srgbClr val="FF0000"/>
                </a:solidFill>
                <a:latin typeface="Lato"/>
                <a:ea typeface="Lato"/>
                <a:cs typeface="Lato"/>
                <a:sym typeface="Lato"/>
              </a:rPr>
              <a:t>Important </a:t>
            </a:r>
            <a:endParaRPr>
              <a:solidFill>
                <a:srgbClr val="FF0000"/>
              </a:solidFill>
              <a:latin typeface="Lato"/>
              <a:ea typeface="Lato"/>
              <a:cs typeface="Lato"/>
              <a:sym typeface="Lato"/>
            </a:endParaRPr>
          </a:p>
          <a:p>
            <a:pPr indent="-317500" lvl="0" marL="457200" rtl="0" algn="l">
              <a:spcBef>
                <a:spcPts val="0"/>
              </a:spcBef>
              <a:spcAft>
                <a:spcPts val="0"/>
              </a:spcAft>
              <a:buClr>
                <a:srgbClr val="E03F8F"/>
              </a:buClr>
              <a:buSzPts val="1400"/>
              <a:buFont typeface="Lato"/>
              <a:buChar char="●"/>
            </a:pPr>
            <a:r>
              <a:rPr lang="en">
                <a:solidFill>
                  <a:srgbClr val="E03F8F"/>
                </a:solidFill>
                <a:latin typeface="Lato"/>
                <a:ea typeface="Lato"/>
                <a:cs typeface="Lato"/>
                <a:sym typeface="Lato"/>
              </a:rPr>
              <a:t>In girls slides only</a:t>
            </a:r>
            <a:endParaRPr>
              <a:solidFill>
                <a:srgbClr val="E03F8F"/>
              </a:solidFill>
              <a:latin typeface="Lato"/>
              <a:ea typeface="Lato"/>
              <a:cs typeface="Lato"/>
              <a:sym typeface="Lato"/>
            </a:endParaRPr>
          </a:p>
          <a:p>
            <a:pPr indent="-317500" lvl="0" marL="457200" rtl="0" algn="l">
              <a:spcBef>
                <a:spcPts val="0"/>
              </a:spcBef>
              <a:spcAft>
                <a:spcPts val="0"/>
              </a:spcAft>
              <a:buClr>
                <a:srgbClr val="4A86E8"/>
              </a:buClr>
              <a:buSzPts val="1400"/>
              <a:buFont typeface="Lato"/>
              <a:buChar char="●"/>
            </a:pPr>
            <a:r>
              <a:rPr lang="en">
                <a:solidFill>
                  <a:srgbClr val="4A86E8"/>
                </a:solidFill>
                <a:latin typeface="Lato"/>
                <a:ea typeface="Lato"/>
                <a:cs typeface="Lato"/>
                <a:sym typeface="Lato"/>
              </a:rPr>
              <a:t>In boys slides only</a:t>
            </a:r>
            <a:endParaRPr>
              <a:solidFill>
                <a:srgbClr val="4A86E8"/>
              </a:solidFill>
              <a:latin typeface="Lato"/>
              <a:ea typeface="Lato"/>
              <a:cs typeface="Lato"/>
              <a:sym typeface="Lato"/>
            </a:endParaRPr>
          </a:p>
          <a:p>
            <a:pPr indent="-317500" lvl="0" marL="457200" rtl="0" algn="l">
              <a:spcBef>
                <a:spcPts val="0"/>
              </a:spcBef>
              <a:spcAft>
                <a:spcPts val="0"/>
              </a:spcAft>
              <a:buClr>
                <a:srgbClr val="6AA84F"/>
              </a:buClr>
              <a:buSzPts val="1400"/>
              <a:buFont typeface="Lato"/>
              <a:buChar char="●"/>
            </a:pPr>
            <a:r>
              <a:rPr lang="en">
                <a:solidFill>
                  <a:srgbClr val="6AA84F"/>
                </a:solidFill>
                <a:latin typeface="Lato"/>
                <a:ea typeface="Lato"/>
                <a:cs typeface="Lato"/>
                <a:sym typeface="Lato"/>
              </a:rPr>
              <a:t>Doctor‘s notes</a:t>
            </a:r>
            <a:endParaRPr>
              <a:solidFill>
                <a:srgbClr val="6AA84F"/>
              </a:solidFill>
              <a:latin typeface="Lato"/>
              <a:ea typeface="Lato"/>
              <a:cs typeface="Lato"/>
              <a:sym typeface="Lato"/>
            </a:endParaRPr>
          </a:p>
          <a:p>
            <a:pPr indent="-317500" lvl="0" marL="457200" rtl="0" algn="l">
              <a:spcBef>
                <a:spcPts val="0"/>
              </a:spcBef>
              <a:spcAft>
                <a:spcPts val="0"/>
              </a:spcAft>
              <a:buClr>
                <a:srgbClr val="999999"/>
              </a:buClr>
              <a:buSzPts val="1400"/>
              <a:buFont typeface="Lato"/>
              <a:buChar char="●"/>
            </a:pPr>
            <a:r>
              <a:rPr lang="en">
                <a:solidFill>
                  <a:srgbClr val="999999"/>
                </a:solidFill>
                <a:latin typeface="Lato"/>
                <a:ea typeface="Lato"/>
                <a:cs typeface="Lato"/>
                <a:sym typeface="Lato"/>
              </a:rPr>
              <a:t>Extra info.</a:t>
            </a:r>
            <a:endParaRPr>
              <a:latin typeface="Lato"/>
              <a:ea typeface="Lato"/>
              <a:cs typeface="Lato"/>
              <a:sym typeface="Lato"/>
            </a:endParaRPr>
          </a:p>
        </p:txBody>
      </p:sp>
      <p:pic>
        <p:nvPicPr>
          <p:cNvPr id="216" name="Google Shape;216;p27"/>
          <p:cNvPicPr preferRelativeResize="0"/>
          <p:nvPr/>
        </p:nvPicPr>
        <p:blipFill>
          <a:blip r:embed="rId3">
            <a:alphaModFix/>
          </a:blip>
          <a:stretch>
            <a:fillRect/>
          </a:stretch>
        </p:blipFill>
        <p:spPr>
          <a:xfrm>
            <a:off x="2503130" y="143775"/>
            <a:ext cx="908152" cy="874796"/>
          </a:xfrm>
          <a:prstGeom prst="rect">
            <a:avLst/>
          </a:prstGeom>
          <a:noFill/>
          <a:ln>
            <a:noFill/>
          </a:ln>
        </p:spPr>
      </p:pic>
      <p:pic>
        <p:nvPicPr>
          <p:cNvPr id="217" name="Google Shape;217;p27"/>
          <p:cNvPicPr preferRelativeResize="0"/>
          <p:nvPr/>
        </p:nvPicPr>
        <p:blipFill>
          <a:blip r:embed="rId4">
            <a:alphaModFix/>
          </a:blip>
          <a:stretch>
            <a:fillRect/>
          </a:stretch>
        </p:blipFill>
        <p:spPr>
          <a:xfrm>
            <a:off x="503602" y="138025"/>
            <a:ext cx="908149" cy="886301"/>
          </a:xfrm>
          <a:prstGeom prst="rect">
            <a:avLst/>
          </a:prstGeom>
          <a:noFill/>
          <a:ln>
            <a:noFill/>
          </a:ln>
        </p:spPr>
      </p:pic>
      <p:pic>
        <p:nvPicPr>
          <p:cNvPr id="218" name="Google Shape;218;p27"/>
          <p:cNvPicPr preferRelativeResize="0"/>
          <p:nvPr/>
        </p:nvPicPr>
        <p:blipFill>
          <a:blip r:embed="rId5">
            <a:alphaModFix/>
          </a:blip>
          <a:stretch>
            <a:fillRect/>
          </a:stretch>
        </p:blipFill>
        <p:spPr>
          <a:xfrm>
            <a:off x="2850525" y="3251462"/>
            <a:ext cx="1853348" cy="1382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36"/>
          <p:cNvSpPr txBox="1"/>
          <p:nvPr/>
        </p:nvSpPr>
        <p:spPr>
          <a:xfrm>
            <a:off x="5521925" y="1922338"/>
            <a:ext cx="1426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Rarely</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sarcoma in the</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affected bone</a:t>
            </a:r>
            <a:endParaRPr>
              <a:latin typeface="Lato"/>
              <a:ea typeface="Lato"/>
              <a:cs typeface="Lato"/>
              <a:sym typeface="Lato"/>
            </a:endParaRPr>
          </a:p>
        </p:txBody>
      </p:sp>
      <p:sp>
        <p:nvSpPr>
          <p:cNvPr id="334" name="Google Shape;334;p36"/>
          <p:cNvSpPr txBox="1"/>
          <p:nvPr>
            <p:ph type="title"/>
          </p:nvPr>
        </p:nvSpPr>
        <p:spPr>
          <a:xfrm>
            <a:off x="172625" y="45150"/>
            <a:ext cx="4492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Chronic osteomyelitis</a:t>
            </a:r>
            <a:endParaRPr>
              <a:solidFill>
                <a:srgbClr val="D9D9D9"/>
              </a:solidFill>
            </a:endParaRPr>
          </a:p>
        </p:txBody>
      </p:sp>
      <p:sp>
        <p:nvSpPr>
          <p:cNvPr id="335" name="Google Shape;335;p36"/>
          <p:cNvSpPr txBox="1"/>
          <p:nvPr/>
        </p:nvSpPr>
        <p:spPr>
          <a:xfrm>
            <a:off x="5521925" y="757488"/>
            <a:ext cx="42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Acute flare-ups</a:t>
            </a:r>
            <a:r>
              <a:rPr lang="en">
                <a:solidFill>
                  <a:srgbClr val="999999"/>
                </a:solidFill>
                <a:latin typeface="Lato"/>
                <a:ea typeface="Lato"/>
                <a:cs typeface="Lato"/>
                <a:sym typeface="Lato"/>
              </a:rPr>
              <a:t>(انتكاسات)</a:t>
            </a:r>
            <a:r>
              <a:rPr lang="en">
                <a:latin typeface="Lato"/>
                <a:ea typeface="Lato"/>
                <a:cs typeface="Lato"/>
                <a:sym typeface="Lato"/>
              </a:rPr>
              <a:t>has </a:t>
            </a:r>
            <a:r>
              <a:rPr b="1" lang="en">
                <a:latin typeface="Fjalla One"/>
                <a:ea typeface="Fjalla One"/>
                <a:cs typeface="Fjalla One"/>
                <a:sym typeface="Fjalla One"/>
              </a:rPr>
              <a:t>COMPLICATIONS </a:t>
            </a:r>
            <a:r>
              <a:rPr lang="en">
                <a:latin typeface="Fjalla One"/>
                <a:ea typeface="Fjalla One"/>
                <a:cs typeface="Fjalla One"/>
                <a:sym typeface="Fjalla One"/>
              </a:rPr>
              <a:t>:</a:t>
            </a:r>
            <a:endParaRPr>
              <a:latin typeface="Fjalla One"/>
              <a:ea typeface="Fjalla One"/>
              <a:cs typeface="Fjalla One"/>
              <a:sym typeface="Fjalla One"/>
            </a:endParaRPr>
          </a:p>
        </p:txBody>
      </p:sp>
      <p:grpSp>
        <p:nvGrpSpPr>
          <p:cNvPr id="336" name="Google Shape;336;p36"/>
          <p:cNvGrpSpPr/>
          <p:nvPr/>
        </p:nvGrpSpPr>
        <p:grpSpPr>
          <a:xfrm>
            <a:off x="5436445" y="1522854"/>
            <a:ext cx="3456672" cy="3429085"/>
            <a:chOff x="2183288" y="3555572"/>
            <a:chExt cx="1136241" cy="835873"/>
          </a:xfrm>
        </p:grpSpPr>
        <p:sp>
          <p:nvSpPr>
            <p:cNvPr id="337" name="Google Shape;337;p36"/>
            <p:cNvSpPr/>
            <p:nvPr/>
          </p:nvSpPr>
          <p:spPr>
            <a:xfrm>
              <a:off x="2673740" y="4350566"/>
              <a:ext cx="270028" cy="11697"/>
            </a:xfrm>
            <a:custGeom>
              <a:rect b="b" l="l" r="r" t="t"/>
              <a:pathLst>
                <a:path extrusionOk="0" h="2706" w="106520">
                  <a:moveTo>
                    <a:pt x="0" y="0"/>
                  </a:moveTo>
                  <a:lnTo>
                    <a:pt x="0" y="2705"/>
                  </a:lnTo>
                  <a:lnTo>
                    <a:pt x="106520" y="2705"/>
                  </a:lnTo>
                  <a:lnTo>
                    <a:pt x="106520" y="0"/>
                  </a:lnTo>
                  <a:close/>
                </a:path>
              </a:pathLst>
            </a:custGeom>
            <a:solidFill>
              <a:srgbClr val="9E9E9E"/>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8" name="Google Shape;338;p36"/>
            <p:cNvGrpSpPr/>
            <p:nvPr/>
          </p:nvGrpSpPr>
          <p:grpSpPr>
            <a:xfrm>
              <a:off x="2205895" y="3637269"/>
              <a:ext cx="1089848" cy="724994"/>
              <a:chOff x="2205895" y="3637269"/>
              <a:chExt cx="1089848" cy="724994"/>
            </a:xfrm>
          </p:grpSpPr>
          <p:sp>
            <p:nvSpPr>
              <p:cNvPr id="339" name="Google Shape;339;p36"/>
              <p:cNvSpPr/>
              <p:nvPr/>
            </p:nvSpPr>
            <p:spPr>
              <a:xfrm>
                <a:off x="2205895" y="4204394"/>
                <a:ext cx="555376" cy="157849"/>
              </a:xfrm>
              <a:custGeom>
                <a:rect b="b" l="l" r="r" t="t"/>
                <a:pathLst>
                  <a:path extrusionOk="0" h="36518" w="128485">
                    <a:moveTo>
                      <a:pt x="2706" y="1"/>
                    </a:moveTo>
                    <a:lnTo>
                      <a:pt x="1" y="326"/>
                    </a:lnTo>
                    <a:cubicBezTo>
                      <a:pt x="1461" y="10577"/>
                      <a:pt x="6547" y="19612"/>
                      <a:pt x="13850" y="26130"/>
                    </a:cubicBezTo>
                    <a:cubicBezTo>
                      <a:pt x="21288" y="32568"/>
                      <a:pt x="30999" y="36517"/>
                      <a:pt x="41575" y="36517"/>
                    </a:cubicBezTo>
                    <a:lnTo>
                      <a:pt x="128484" y="36517"/>
                    </a:lnTo>
                    <a:lnTo>
                      <a:pt x="128484" y="33812"/>
                    </a:lnTo>
                    <a:lnTo>
                      <a:pt x="41575" y="33812"/>
                    </a:lnTo>
                    <a:cubicBezTo>
                      <a:pt x="31675" y="33812"/>
                      <a:pt x="22641" y="30188"/>
                      <a:pt x="15662" y="24102"/>
                    </a:cubicBezTo>
                    <a:cubicBezTo>
                      <a:pt x="8792" y="18016"/>
                      <a:pt x="4058" y="9468"/>
                      <a:pt x="2706" y="1"/>
                    </a:cubicBezTo>
                    <a:close/>
                  </a:path>
                </a:pathLst>
              </a:custGeom>
              <a:solidFill>
                <a:srgbClr val="9E9E9E"/>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36"/>
              <p:cNvSpPr/>
              <p:nvPr/>
            </p:nvSpPr>
            <p:spPr>
              <a:xfrm>
                <a:off x="2206834" y="3993916"/>
                <a:ext cx="218757" cy="153401"/>
              </a:xfrm>
              <a:custGeom>
                <a:rect b="b" l="l" r="r" t="t"/>
                <a:pathLst>
                  <a:path extrusionOk="0" h="35489" w="50609">
                    <a:moveTo>
                      <a:pt x="41358" y="0"/>
                    </a:moveTo>
                    <a:cubicBezTo>
                      <a:pt x="30998" y="0"/>
                      <a:pt x="21423" y="3814"/>
                      <a:pt x="14093" y="10144"/>
                    </a:cubicBezTo>
                    <a:cubicBezTo>
                      <a:pt x="6762" y="16338"/>
                      <a:pt x="1596" y="25129"/>
                      <a:pt x="0" y="35029"/>
                    </a:cubicBezTo>
                    <a:lnTo>
                      <a:pt x="2597" y="35489"/>
                    </a:lnTo>
                    <a:cubicBezTo>
                      <a:pt x="4166" y="26238"/>
                      <a:pt x="9034" y="18015"/>
                      <a:pt x="15905" y="12173"/>
                    </a:cubicBezTo>
                    <a:cubicBezTo>
                      <a:pt x="22775" y="6303"/>
                      <a:pt x="31675" y="2705"/>
                      <a:pt x="41358" y="2705"/>
                    </a:cubicBezTo>
                    <a:lnTo>
                      <a:pt x="50609" y="2705"/>
                    </a:lnTo>
                    <a:lnTo>
                      <a:pt x="50609" y="0"/>
                    </a:lnTo>
                    <a:close/>
                  </a:path>
                </a:pathLst>
              </a:custGeom>
              <a:solidFill>
                <a:srgbClr val="9E9E9E"/>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36"/>
              <p:cNvSpPr/>
              <p:nvPr/>
            </p:nvSpPr>
            <p:spPr>
              <a:xfrm>
                <a:off x="2487003" y="3847747"/>
                <a:ext cx="808740" cy="157849"/>
              </a:xfrm>
              <a:custGeom>
                <a:rect b="b" l="l" r="r" t="t"/>
                <a:pathLst>
                  <a:path extrusionOk="0" h="36518" w="187100">
                    <a:moveTo>
                      <a:pt x="184395" y="1"/>
                    </a:moveTo>
                    <a:cubicBezTo>
                      <a:pt x="183150" y="9468"/>
                      <a:pt x="178309" y="17908"/>
                      <a:pt x="171438" y="23994"/>
                    </a:cubicBezTo>
                    <a:cubicBezTo>
                      <a:pt x="164432" y="30080"/>
                      <a:pt x="155425" y="33812"/>
                      <a:pt x="145498" y="33812"/>
                    </a:cubicBezTo>
                    <a:lnTo>
                      <a:pt x="1" y="33812"/>
                    </a:lnTo>
                    <a:lnTo>
                      <a:pt x="1" y="36517"/>
                    </a:lnTo>
                    <a:lnTo>
                      <a:pt x="145498" y="36517"/>
                    </a:lnTo>
                    <a:cubicBezTo>
                      <a:pt x="156101" y="36517"/>
                      <a:pt x="165785" y="32568"/>
                      <a:pt x="173223" y="26022"/>
                    </a:cubicBezTo>
                    <a:cubicBezTo>
                      <a:pt x="180554" y="19612"/>
                      <a:pt x="185747" y="10469"/>
                      <a:pt x="187100" y="326"/>
                    </a:cubicBezTo>
                    <a:lnTo>
                      <a:pt x="184395" y="1"/>
                    </a:lnTo>
                    <a:close/>
                  </a:path>
                </a:pathLst>
              </a:custGeom>
              <a:solidFill>
                <a:srgbClr val="999999"/>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36"/>
              <p:cNvSpPr/>
              <p:nvPr/>
            </p:nvSpPr>
            <p:spPr>
              <a:xfrm>
                <a:off x="2919192" y="3637269"/>
                <a:ext cx="375081" cy="148491"/>
              </a:xfrm>
              <a:custGeom>
                <a:rect b="b" l="l" r="r" t="t"/>
                <a:pathLst>
                  <a:path extrusionOk="0" h="34353" w="86774">
                    <a:moveTo>
                      <a:pt x="0" y="0"/>
                    </a:moveTo>
                    <a:lnTo>
                      <a:pt x="0" y="2705"/>
                    </a:lnTo>
                    <a:lnTo>
                      <a:pt x="45524" y="2705"/>
                    </a:lnTo>
                    <a:cubicBezTo>
                      <a:pt x="54991" y="2705"/>
                      <a:pt x="63674" y="6195"/>
                      <a:pt x="70545" y="11821"/>
                    </a:cubicBezTo>
                    <a:cubicBezTo>
                      <a:pt x="77415" y="17582"/>
                      <a:pt x="82284" y="25454"/>
                      <a:pt x="84177" y="34353"/>
                    </a:cubicBezTo>
                    <a:lnTo>
                      <a:pt x="86774" y="33920"/>
                    </a:lnTo>
                    <a:cubicBezTo>
                      <a:pt x="84854" y="24345"/>
                      <a:pt x="79579" y="15878"/>
                      <a:pt x="72249" y="9792"/>
                    </a:cubicBezTo>
                    <a:cubicBezTo>
                      <a:pt x="65027" y="3706"/>
                      <a:pt x="55668" y="0"/>
                      <a:pt x="45524" y="0"/>
                    </a:cubicBezTo>
                    <a:close/>
                  </a:path>
                </a:pathLst>
              </a:custGeom>
              <a:solidFill>
                <a:srgbClr val="9E9E9E"/>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36"/>
              <p:cNvSpPr/>
              <p:nvPr/>
            </p:nvSpPr>
            <p:spPr>
              <a:xfrm>
                <a:off x="2233143" y="3637269"/>
                <a:ext cx="621199" cy="11697"/>
              </a:xfrm>
              <a:custGeom>
                <a:rect b="b" l="l" r="r" t="t"/>
                <a:pathLst>
                  <a:path extrusionOk="0" h="2706" w="143713">
                    <a:moveTo>
                      <a:pt x="0" y="0"/>
                    </a:moveTo>
                    <a:lnTo>
                      <a:pt x="0" y="2705"/>
                    </a:lnTo>
                    <a:lnTo>
                      <a:pt x="143712" y="2705"/>
                    </a:lnTo>
                    <a:lnTo>
                      <a:pt x="143712" y="0"/>
                    </a:lnTo>
                    <a:close/>
                  </a:path>
                </a:pathLst>
              </a:custGeom>
              <a:solidFill>
                <a:srgbClr val="9E9E9E"/>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36"/>
              <p:cNvSpPr/>
              <p:nvPr/>
            </p:nvSpPr>
            <p:spPr>
              <a:xfrm>
                <a:off x="3004568" y="4350566"/>
                <a:ext cx="270028" cy="11697"/>
              </a:xfrm>
              <a:custGeom>
                <a:rect b="b" l="l" r="r" t="t"/>
                <a:pathLst>
                  <a:path extrusionOk="0" h="2706" w="106520">
                    <a:moveTo>
                      <a:pt x="0" y="0"/>
                    </a:moveTo>
                    <a:lnTo>
                      <a:pt x="0" y="2705"/>
                    </a:lnTo>
                    <a:lnTo>
                      <a:pt x="106520" y="2705"/>
                    </a:lnTo>
                    <a:lnTo>
                      <a:pt x="106520" y="0"/>
                    </a:lnTo>
                    <a:close/>
                  </a:path>
                </a:pathLst>
              </a:custGeom>
              <a:solidFill>
                <a:srgbClr val="9E9E9E"/>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5" name="Google Shape;345;p36"/>
            <p:cNvSpPr/>
            <p:nvPr/>
          </p:nvSpPr>
          <p:spPr>
            <a:xfrm rot="5400000">
              <a:off x="2852961" y="3612770"/>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4343"/>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46" name="Google Shape;346;p36"/>
            <p:cNvCxnSpPr/>
            <p:nvPr/>
          </p:nvCxnSpPr>
          <p:spPr>
            <a:xfrm>
              <a:off x="2887992" y="3555572"/>
              <a:ext cx="0" cy="52500"/>
            </a:xfrm>
            <a:prstGeom prst="straightConnector1">
              <a:avLst/>
            </a:prstGeom>
            <a:noFill/>
            <a:ln cap="flat" cmpd="sng" w="9525">
              <a:solidFill>
                <a:srgbClr val="9E9E9E"/>
              </a:solidFill>
              <a:prstDash val="solid"/>
              <a:round/>
              <a:headEnd len="med" w="med" type="diamond"/>
              <a:tailEnd len="sm" w="sm" type="none"/>
            </a:ln>
          </p:spPr>
        </p:cxnSp>
        <p:grpSp>
          <p:nvGrpSpPr>
            <p:cNvPr id="347" name="Google Shape;347;p36"/>
            <p:cNvGrpSpPr/>
            <p:nvPr/>
          </p:nvGrpSpPr>
          <p:grpSpPr>
            <a:xfrm>
              <a:off x="3173850" y="3779427"/>
              <a:ext cx="145679" cy="70048"/>
              <a:chOff x="3173850" y="3779427"/>
              <a:chExt cx="145679" cy="70048"/>
            </a:xfrm>
          </p:grpSpPr>
          <p:cxnSp>
            <p:nvCxnSpPr>
              <p:cNvPr id="348" name="Google Shape;348;p36"/>
              <p:cNvCxnSpPr/>
              <p:nvPr/>
            </p:nvCxnSpPr>
            <p:spPr>
              <a:xfrm rot="10800000">
                <a:off x="3173850" y="3817250"/>
                <a:ext cx="94500" cy="0"/>
              </a:xfrm>
              <a:prstGeom prst="straightConnector1">
                <a:avLst/>
              </a:prstGeom>
              <a:noFill/>
              <a:ln cap="flat" cmpd="sng" w="9525">
                <a:solidFill>
                  <a:srgbClr val="9E9E9E"/>
                </a:solidFill>
                <a:prstDash val="solid"/>
                <a:round/>
                <a:headEnd len="sm" w="sm" type="none"/>
                <a:tailEnd len="med" w="med" type="diamond"/>
              </a:ln>
            </p:spPr>
          </p:cxnSp>
          <p:sp>
            <p:nvSpPr>
              <p:cNvPr id="349" name="Google Shape;349;p36"/>
              <p:cNvSpPr/>
              <p:nvPr/>
            </p:nvSpPr>
            <p:spPr>
              <a:xfrm rot="5400000">
                <a:off x="3254146" y="3784092"/>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4343"/>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0" name="Google Shape;350;p36"/>
            <p:cNvGrpSpPr/>
            <p:nvPr/>
          </p:nvGrpSpPr>
          <p:grpSpPr>
            <a:xfrm>
              <a:off x="2183288" y="4139484"/>
              <a:ext cx="145134" cy="70048"/>
              <a:chOff x="2183288" y="4139484"/>
              <a:chExt cx="145134" cy="70048"/>
            </a:xfrm>
          </p:grpSpPr>
          <p:cxnSp>
            <p:nvCxnSpPr>
              <p:cNvPr id="351" name="Google Shape;351;p36"/>
              <p:cNvCxnSpPr/>
              <p:nvPr/>
            </p:nvCxnSpPr>
            <p:spPr>
              <a:xfrm rot="10800000">
                <a:off x="2239021" y="4174494"/>
                <a:ext cx="89400" cy="0"/>
              </a:xfrm>
              <a:prstGeom prst="straightConnector1">
                <a:avLst/>
              </a:prstGeom>
              <a:noFill/>
              <a:ln cap="flat" cmpd="sng" w="9525">
                <a:solidFill>
                  <a:srgbClr val="9E9E9E"/>
                </a:solidFill>
                <a:prstDash val="solid"/>
                <a:round/>
                <a:headEnd len="med" w="med" type="diamond"/>
                <a:tailEnd len="sm" w="sm" type="none"/>
              </a:ln>
            </p:spPr>
          </p:cxnSp>
          <p:sp>
            <p:nvSpPr>
              <p:cNvPr id="352" name="Google Shape;352;p36"/>
              <p:cNvSpPr/>
              <p:nvPr/>
            </p:nvSpPr>
            <p:spPr>
              <a:xfrm rot="5400000">
                <a:off x="2178622" y="4144149"/>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4343"/>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3" name="Google Shape;353;p36"/>
            <p:cNvSpPr/>
            <p:nvPr/>
          </p:nvSpPr>
          <p:spPr>
            <a:xfrm rot="5400000">
              <a:off x="2420934" y="3967554"/>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4343"/>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4" name="Google Shape;354;p36"/>
            <p:cNvCxnSpPr/>
            <p:nvPr/>
          </p:nvCxnSpPr>
          <p:spPr>
            <a:xfrm>
              <a:off x="2455973" y="3911736"/>
              <a:ext cx="0" cy="52500"/>
            </a:xfrm>
            <a:prstGeom prst="straightConnector1">
              <a:avLst/>
            </a:prstGeom>
            <a:noFill/>
            <a:ln cap="flat" cmpd="sng" w="9525">
              <a:solidFill>
                <a:srgbClr val="9E9E9E"/>
              </a:solidFill>
              <a:prstDash val="solid"/>
              <a:round/>
              <a:headEnd len="med" w="med" type="diamond"/>
              <a:tailEnd len="sm" w="sm" type="none"/>
            </a:ln>
          </p:spPr>
        </p:cxnSp>
        <p:grpSp>
          <p:nvGrpSpPr>
            <p:cNvPr id="355" name="Google Shape;355;p36"/>
            <p:cNvGrpSpPr/>
            <p:nvPr/>
          </p:nvGrpSpPr>
          <p:grpSpPr>
            <a:xfrm>
              <a:off x="2943836" y="4268886"/>
              <a:ext cx="60717" cy="122559"/>
              <a:chOff x="2943836" y="4268886"/>
              <a:chExt cx="60717" cy="122559"/>
            </a:xfrm>
          </p:grpSpPr>
          <p:sp>
            <p:nvSpPr>
              <p:cNvPr id="356" name="Google Shape;356;p36"/>
              <p:cNvSpPr/>
              <p:nvPr/>
            </p:nvSpPr>
            <p:spPr>
              <a:xfrm rot="5400000">
                <a:off x="2939170" y="4326062"/>
                <a:ext cx="70048" cy="60717"/>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4343"/>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7" name="Google Shape;357;p36"/>
              <p:cNvCxnSpPr/>
              <p:nvPr/>
            </p:nvCxnSpPr>
            <p:spPr>
              <a:xfrm>
                <a:off x="2974204" y="4268886"/>
                <a:ext cx="0" cy="52500"/>
              </a:xfrm>
              <a:prstGeom prst="straightConnector1">
                <a:avLst/>
              </a:prstGeom>
              <a:noFill/>
              <a:ln cap="flat" cmpd="sng" w="9525">
                <a:solidFill>
                  <a:srgbClr val="9E9E9E"/>
                </a:solidFill>
                <a:prstDash val="solid"/>
                <a:round/>
                <a:headEnd len="med" w="med" type="diamond"/>
                <a:tailEnd len="sm" w="sm" type="none"/>
              </a:ln>
            </p:spPr>
          </p:cxnSp>
        </p:grpSp>
      </p:grpSp>
      <p:sp>
        <p:nvSpPr>
          <p:cNvPr id="358" name="Google Shape;358;p36"/>
          <p:cNvSpPr txBox="1"/>
          <p:nvPr/>
        </p:nvSpPr>
        <p:spPr>
          <a:xfrm>
            <a:off x="7639150" y="1293050"/>
            <a:ext cx="1116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Pathologic fracture</a:t>
            </a:r>
            <a:endParaRPr>
              <a:latin typeface="Lato"/>
              <a:ea typeface="Lato"/>
              <a:cs typeface="Lato"/>
              <a:sym typeface="Lato"/>
            </a:endParaRPr>
          </a:p>
        </p:txBody>
      </p:sp>
      <p:sp>
        <p:nvSpPr>
          <p:cNvPr id="359" name="Google Shape;359;p36"/>
          <p:cNvSpPr txBox="1"/>
          <p:nvPr/>
        </p:nvSpPr>
        <p:spPr>
          <a:xfrm>
            <a:off x="7432025" y="2349750"/>
            <a:ext cx="125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Secondary amyloidosis</a:t>
            </a:r>
            <a:endParaRPr>
              <a:latin typeface="Lato"/>
              <a:ea typeface="Lato"/>
              <a:cs typeface="Lato"/>
              <a:sym typeface="Lato"/>
            </a:endParaRPr>
          </a:p>
        </p:txBody>
      </p:sp>
      <p:sp>
        <p:nvSpPr>
          <p:cNvPr id="360" name="Google Shape;360;p36"/>
          <p:cNvSpPr txBox="1"/>
          <p:nvPr/>
        </p:nvSpPr>
        <p:spPr>
          <a:xfrm>
            <a:off x="6994875" y="3708950"/>
            <a:ext cx="2305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Squamous cell carcinoma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if the infection creates a sinus tract</a:t>
            </a:r>
            <a:endParaRPr>
              <a:latin typeface="Lato"/>
              <a:ea typeface="Lato"/>
              <a:cs typeface="Lato"/>
              <a:sym typeface="Lato"/>
            </a:endParaRPr>
          </a:p>
          <a:p>
            <a:pPr indent="0" lvl="0" marL="0" rtl="0" algn="l">
              <a:spcBef>
                <a:spcPts val="0"/>
              </a:spcBef>
              <a:spcAft>
                <a:spcPts val="0"/>
              </a:spcAft>
              <a:buNone/>
            </a:pPr>
            <a:r>
              <a:t/>
            </a:r>
            <a:endParaRPr/>
          </a:p>
        </p:txBody>
      </p:sp>
      <p:sp>
        <p:nvSpPr>
          <p:cNvPr id="361" name="Google Shape;361;p36"/>
          <p:cNvSpPr txBox="1"/>
          <p:nvPr/>
        </p:nvSpPr>
        <p:spPr>
          <a:xfrm>
            <a:off x="6212175" y="2833100"/>
            <a:ext cx="78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Sepsis</a:t>
            </a:r>
            <a:endParaRPr>
              <a:latin typeface="Lato"/>
              <a:ea typeface="Lato"/>
              <a:cs typeface="Lato"/>
              <a:sym typeface="Lato"/>
            </a:endParaRPr>
          </a:p>
        </p:txBody>
      </p:sp>
      <p:sp>
        <p:nvSpPr>
          <p:cNvPr id="362" name="Google Shape;362;p36"/>
          <p:cNvSpPr txBox="1"/>
          <p:nvPr/>
        </p:nvSpPr>
        <p:spPr>
          <a:xfrm>
            <a:off x="5821275" y="3824025"/>
            <a:ext cx="117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Endocarditis</a:t>
            </a:r>
            <a:endParaRPr>
              <a:latin typeface="Lato"/>
              <a:ea typeface="Lato"/>
              <a:cs typeface="Lato"/>
              <a:sym typeface="Lato"/>
            </a:endParaRPr>
          </a:p>
        </p:txBody>
      </p:sp>
      <p:sp>
        <p:nvSpPr>
          <p:cNvPr id="363" name="Google Shape;363;p36"/>
          <p:cNvSpPr/>
          <p:nvPr/>
        </p:nvSpPr>
        <p:spPr>
          <a:xfrm rot="5400000">
            <a:off x="6160835" y="1804000"/>
            <a:ext cx="287381" cy="184712"/>
          </a:xfrm>
          <a:custGeom>
            <a:rect b="b" l="l" r="r" t="t"/>
            <a:pathLst>
              <a:path extrusionOk="0" h="27693" w="31949">
                <a:moveTo>
                  <a:pt x="7959" y="1"/>
                </a:moveTo>
                <a:lnTo>
                  <a:pt x="1" y="13847"/>
                </a:lnTo>
                <a:lnTo>
                  <a:pt x="7959" y="27693"/>
                </a:lnTo>
                <a:lnTo>
                  <a:pt x="23991" y="27693"/>
                </a:lnTo>
                <a:lnTo>
                  <a:pt x="31949" y="13847"/>
                </a:lnTo>
                <a:lnTo>
                  <a:pt x="23991" y="1"/>
                </a:lnTo>
                <a:close/>
              </a:path>
            </a:pathLst>
          </a:custGeom>
          <a:solidFill>
            <a:srgbClr val="434343"/>
          </a:solid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64" name="Google Shape;364;p36"/>
          <p:cNvCxnSpPr/>
          <p:nvPr/>
        </p:nvCxnSpPr>
        <p:spPr>
          <a:xfrm flipH="1" rot="10800000">
            <a:off x="6298825" y="2029450"/>
            <a:ext cx="5700" cy="224700"/>
          </a:xfrm>
          <a:prstGeom prst="straightConnector1">
            <a:avLst/>
          </a:prstGeom>
          <a:noFill/>
          <a:ln cap="flat" cmpd="sng" w="9525">
            <a:solidFill>
              <a:srgbClr val="CCCCCC"/>
            </a:solidFill>
            <a:prstDash val="solid"/>
            <a:round/>
            <a:headEnd len="med" w="med" type="diamond"/>
            <a:tailEnd len="sm" w="sm" type="none"/>
          </a:ln>
        </p:spPr>
      </p:cxnSp>
      <p:grpSp>
        <p:nvGrpSpPr>
          <p:cNvPr id="365" name="Google Shape;365;p36"/>
          <p:cNvGrpSpPr/>
          <p:nvPr/>
        </p:nvGrpSpPr>
        <p:grpSpPr>
          <a:xfrm>
            <a:off x="356860" y="1727865"/>
            <a:ext cx="5244984" cy="2899551"/>
            <a:chOff x="2496310" y="3693351"/>
            <a:chExt cx="1342905" cy="688926"/>
          </a:xfrm>
        </p:grpSpPr>
        <p:grpSp>
          <p:nvGrpSpPr>
            <p:cNvPr id="366" name="Google Shape;366;p36"/>
            <p:cNvGrpSpPr/>
            <p:nvPr/>
          </p:nvGrpSpPr>
          <p:grpSpPr>
            <a:xfrm>
              <a:off x="2496310" y="3693351"/>
              <a:ext cx="1342905" cy="688875"/>
              <a:chOff x="2496310" y="3693351"/>
              <a:chExt cx="1342905" cy="688875"/>
            </a:xfrm>
          </p:grpSpPr>
          <p:sp>
            <p:nvSpPr>
              <p:cNvPr id="367" name="Google Shape;367;p36"/>
              <p:cNvSpPr/>
              <p:nvPr/>
            </p:nvSpPr>
            <p:spPr>
              <a:xfrm>
                <a:off x="2567815" y="3809577"/>
                <a:ext cx="1200140" cy="572649"/>
              </a:xfrm>
              <a:custGeom>
                <a:rect b="b" l="l" r="r" t="t"/>
                <a:pathLst>
                  <a:path extrusionOk="0" h="33020" w="66087">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9E9E9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36"/>
              <p:cNvSpPr/>
              <p:nvPr/>
            </p:nvSpPr>
            <p:spPr>
              <a:xfrm>
                <a:off x="3420688" y="3858516"/>
                <a:ext cx="65100" cy="65100"/>
              </a:xfrm>
              <a:prstGeom prst="ellipse">
                <a:avLst/>
              </a:prstGeom>
              <a:solidFill>
                <a:srgbClr val="66666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36"/>
              <p:cNvSpPr/>
              <p:nvPr/>
            </p:nvSpPr>
            <p:spPr>
              <a:xfrm>
                <a:off x="3135700" y="3791751"/>
                <a:ext cx="65100" cy="65100"/>
              </a:xfrm>
              <a:prstGeom prst="ellipse">
                <a:avLst/>
              </a:prstGeom>
              <a:solidFill>
                <a:srgbClr val="66666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36"/>
              <p:cNvSpPr/>
              <p:nvPr/>
            </p:nvSpPr>
            <p:spPr>
              <a:xfrm>
                <a:off x="3620515" y="4032917"/>
                <a:ext cx="65100" cy="65100"/>
              </a:xfrm>
              <a:prstGeom prst="ellipse">
                <a:avLst/>
              </a:prstGeom>
              <a:solidFill>
                <a:srgbClr val="66666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36"/>
              <p:cNvSpPr/>
              <p:nvPr/>
            </p:nvSpPr>
            <p:spPr>
              <a:xfrm>
                <a:off x="2843808" y="3858516"/>
                <a:ext cx="65100" cy="65100"/>
              </a:xfrm>
              <a:prstGeom prst="ellipse">
                <a:avLst/>
              </a:prstGeom>
              <a:solidFill>
                <a:srgbClr val="66666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36"/>
              <p:cNvSpPr/>
              <p:nvPr/>
            </p:nvSpPr>
            <p:spPr>
              <a:xfrm>
                <a:off x="2652010" y="4032917"/>
                <a:ext cx="65100" cy="65100"/>
              </a:xfrm>
              <a:prstGeom prst="ellipse">
                <a:avLst/>
              </a:prstGeom>
              <a:solidFill>
                <a:srgbClr val="66666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3" name="Google Shape;373;p36"/>
              <p:cNvCxnSpPr>
                <a:stCxn id="371" idx="0"/>
              </p:cNvCxnSpPr>
              <p:nvPr/>
            </p:nvCxnSpPr>
            <p:spPr>
              <a:xfrm flipH="1" rot="5400000">
                <a:off x="2741958" y="3724116"/>
                <a:ext cx="68700" cy="200100"/>
              </a:xfrm>
              <a:prstGeom prst="bentConnector2">
                <a:avLst/>
              </a:prstGeom>
              <a:noFill/>
              <a:ln cap="flat" cmpd="sng" w="19050">
                <a:solidFill>
                  <a:schemeClr val="dk1"/>
                </a:solidFill>
                <a:prstDash val="solid"/>
                <a:round/>
                <a:headEnd len="sm" w="sm" type="none"/>
                <a:tailEnd len="sm" w="sm" type="none"/>
              </a:ln>
            </p:spPr>
          </p:cxnSp>
          <p:cxnSp>
            <p:nvCxnSpPr>
              <p:cNvPr id="374" name="Google Shape;374;p36"/>
              <p:cNvCxnSpPr>
                <a:stCxn id="368" idx="0"/>
              </p:cNvCxnSpPr>
              <p:nvPr/>
            </p:nvCxnSpPr>
            <p:spPr>
              <a:xfrm rot="-5400000">
                <a:off x="3512338" y="3723516"/>
                <a:ext cx="75900" cy="194100"/>
              </a:xfrm>
              <a:prstGeom prst="bentConnector2">
                <a:avLst/>
              </a:prstGeom>
              <a:noFill/>
              <a:ln cap="flat" cmpd="sng" w="19050">
                <a:solidFill>
                  <a:schemeClr val="dk1"/>
                </a:solidFill>
                <a:prstDash val="solid"/>
                <a:round/>
                <a:headEnd len="sm" w="sm" type="none"/>
                <a:tailEnd len="sm" w="sm" type="none"/>
              </a:ln>
            </p:spPr>
          </p:cxnSp>
          <p:cxnSp>
            <p:nvCxnSpPr>
              <p:cNvPr id="375" name="Google Shape;375;p36"/>
              <p:cNvCxnSpPr>
                <a:stCxn id="369" idx="0"/>
              </p:cNvCxnSpPr>
              <p:nvPr/>
            </p:nvCxnSpPr>
            <p:spPr>
              <a:xfrm rot="-5400000">
                <a:off x="3119350" y="3742251"/>
                <a:ext cx="98400" cy="600"/>
              </a:xfrm>
              <a:prstGeom prst="bentConnector3">
                <a:avLst>
                  <a:gd fmla="val 50000" name="adj1"/>
                </a:avLst>
              </a:prstGeom>
              <a:noFill/>
              <a:ln cap="flat" cmpd="sng" w="19050">
                <a:solidFill>
                  <a:schemeClr val="dk1"/>
                </a:solidFill>
                <a:prstDash val="solid"/>
                <a:round/>
                <a:headEnd len="sm" w="sm" type="none"/>
                <a:tailEnd len="sm" w="sm" type="none"/>
              </a:ln>
            </p:spPr>
          </p:cxnSp>
          <p:cxnSp>
            <p:nvCxnSpPr>
              <p:cNvPr id="376" name="Google Shape;376;p36"/>
              <p:cNvCxnSpPr>
                <a:stCxn id="372" idx="2"/>
              </p:cNvCxnSpPr>
              <p:nvPr/>
            </p:nvCxnSpPr>
            <p:spPr>
              <a:xfrm flipH="1">
                <a:off x="2496310" y="4065467"/>
                <a:ext cx="155700" cy="600"/>
              </a:xfrm>
              <a:prstGeom prst="bentConnector3">
                <a:avLst>
                  <a:gd fmla="val 50000" name="adj1"/>
                </a:avLst>
              </a:prstGeom>
              <a:noFill/>
              <a:ln cap="flat" cmpd="sng" w="19050">
                <a:solidFill>
                  <a:schemeClr val="dk1"/>
                </a:solidFill>
                <a:prstDash val="solid"/>
                <a:round/>
                <a:headEnd len="sm" w="sm" type="none"/>
                <a:tailEnd len="sm" w="sm" type="none"/>
              </a:ln>
            </p:spPr>
          </p:cxnSp>
          <p:cxnSp>
            <p:nvCxnSpPr>
              <p:cNvPr id="377" name="Google Shape;377;p36"/>
              <p:cNvCxnSpPr>
                <a:stCxn id="370" idx="6"/>
              </p:cNvCxnSpPr>
              <p:nvPr/>
            </p:nvCxnSpPr>
            <p:spPr>
              <a:xfrm>
                <a:off x="3685615" y="4065467"/>
                <a:ext cx="153600" cy="600"/>
              </a:xfrm>
              <a:prstGeom prst="bentConnector3">
                <a:avLst>
                  <a:gd fmla="val 50000" name="adj1"/>
                </a:avLst>
              </a:prstGeom>
              <a:noFill/>
              <a:ln cap="flat" cmpd="sng" w="19050">
                <a:solidFill>
                  <a:schemeClr val="dk1"/>
                </a:solidFill>
                <a:prstDash val="solid"/>
                <a:round/>
                <a:headEnd len="sm" w="sm" type="none"/>
                <a:tailEnd len="sm" w="sm" type="none"/>
              </a:ln>
            </p:spPr>
          </p:cxnSp>
        </p:grpSp>
        <p:grpSp>
          <p:nvGrpSpPr>
            <p:cNvPr id="378" name="Google Shape;378;p36"/>
            <p:cNvGrpSpPr/>
            <p:nvPr/>
          </p:nvGrpSpPr>
          <p:grpSpPr>
            <a:xfrm>
              <a:off x="2675275" y="3930557"/>
              <a:ext cx="1003306" cy="451720"/>
              <a:chOff x="2675275" y="4174282"/>
              <a:chExt cx="1003306" cy="451720"/>
            </a:xfrm>
          </p:grpSpPr>
          <p:sp>
            <p:nvSpPr>
              <p:cNvPr id="379" name="Google Shape;379;p36"/>
              <p:cNvSpPr/>
              <p:nvPr/>
            </p:nvSpPr>
            <p:spPr>
              <a:xfrm>
                <a:off x="2675275" y="4174282"/>
                <a:ext cx="1003306" cy="451719"/>
              </a:xfrm>
              <a:custGeom>
                <a:rect b="b" l="l" r="r" t="t"/>
                <a:pathLst>
                  <a:path extrusionOk="0" h="12285" w="27286">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CCCCCC"/>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36"/>
              <p:cNvSpPr/>
              <p:nvPr/>
            </p:nvSpPr>
            <p:spPr>
              <a:xfrm>
                <a:off x="2716046" y="4210984"/>
                <a:ext cx="921789" cy="415018"/>
              </a:xfrm>
              <a:custGeom>
                <a:rect b="b" l="l" r="r" t="t"/>
                <a:pathLst>
                  <a:path extrusionOk="0" h="12285" w="27286">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B7B7B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36"/>
              <p:cNvSpPr/>
              <p:nvPr/>
            </p:nvSpPr>
            <p:spPr>
              <a:xfrm>
                <a:off x="2762606" y="4252906"/>
                <a:ext cx="828676" cy="373095"/>
              </a:xfrm>
              <a:custGeom>
                <a:rect b="b" l="l" r="r" t="t"/>
                <a:pathLst>
                  <a:path extrusionOk="0" h="12285" w="27286">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99999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82" name="Google Shape;382;p36"/>
          <p:cNvSpPr txBox="1"/>
          <p:nvPr/>
        </p:nvSpPr>
        <p:spPr>
          <a:xfrm>
            <a:off x="1776938" y="3598550"/>
            <a:ext cx="2404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5-25% Causes of this percentage:</a:t>
            </a:r>
            <a:endParaRPr>
              <a:latin typeface="Lato"/>
              <a:ea typeface="Lato"/>
              <a:cs typeface="Lato"/>
              <a:sym typeface="Lato"/>
            </a:endParaRPr>
          </a:p>
        </p:txBody>
      </p:sp>
      <p:sp>
        <p:nvSpPr>
          <p:cNvPr id="383" name="Google Shape;383;p36"/>
          <p:cNvSpPr txBox="1"/>
          <p:nvPr/>
        </p:nvSpPr>
        <p:spPr>
          <a:xfrm>
            <a:off x="4764038" y="2626475"/>
            <a:ext cx="949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delay in</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diagnosis</a:t>
            </a:r>
            <a:endParaRPr>
              <a:latin typeface="Lato"/>
              <a:ea typeface="Lato"/>
              <a:cs typeface="Lato"/>
              <a:sym typeface="Lato"/>
            </a:endParaRPr>
          </a:p>
        </p:txBody>
      </p:sp>
      <p:sp>
        <p:nvSpPr>
          <p:cNvPr id="384" name="Google Shape;384;p36"/>
          <p:cNvSpPr txBox="1"/>
          <p:nvPr/>
        </p:nvSpPr>
        <p:spPr>
          <a:xfrm>
            <a:off x="4089363" y="1298075"/>
            <a:ext cx="1510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inadequate antibiotic therapy</a:t>
            </a:r>
            <a:endParaRPr>
              <a:latin typeface="Lato"/>
              <a:ea typeface="Lato"/>
              <a:cs typeface="Lato"/>
              <a:sym typeface="Lato"/>
            </a:endParaRPr>
          </a:p>
        </p:txBody>
      </p:sp>
      <p:sp>
        <p:nvSpPr>
          <p:cNvPr id="385" name="Google Shape;385;p36"/>
          <p:cNvSpPr txBox="1"/>
          <p:nvPr/>
        </p:nvSpPr>
        <p:spPr>
          <a:xfrm>
            <a:off x="2080263" y="1112275"/>
            <a:ext cx="2009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extensive bone necrosis</a:t>
            </a:r>
            <a:endParaRPr>
              <a:latin typeface="Lato"/>
              <a:ea typeface="Lato"/>
              <a:cs typeface="Lato"/>
              <a:sym typeface="Lato"/>
            </a:endParaRPr>
          </a:p>
        </p:txBody>
      </p:sp>
      <p:sp>
        <p:nvSpPr>
          <p:cNvPr id="386" name="Google Shape;386;p36"/>
          <p:cNvSpPr txBox="1"/>
          <p:nvPr/>
        </p:nvSpPr>
        <p:spPr>
          <a:xfrm>
            <a:off x="653463" y="1382375"/>
            <a:ext cx="1426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weakened</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host</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defenses</a:t>
            </a:r>
            <a:r>
              <a:rPr lang="en"/>
              <a:t>.</a:t>
            </a:r>
            <a:endParaRPr/>
          </a:p>
        </p:txBody>
      </p:sp>
      <p:sp>
        <p:nvSpPr>
          <p:cNvPr id="387" name="Google Shape;387;p36"/>
          <p:cNvSpPr txBox="1"/>
          <p:nvPr/>
        </p:nvSpPr>
        <p:spPr>
          <a:xfrm>
            <a:off x="-12" y="2439075"/>
            <a:ext cx="1254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inadequate</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surgical</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debridement</a:t>
            </a:r>
            <a:endParaRPr>
              <a:latin typeface="Lato"/>
              <a:ea typeface="Lato"/>
              <a:cs typeface="Lato"/>
              <a:sym typeface="Lato"/>
            </a:endParaRPr>
          </a:p>
        </p:txBody>
      </p:sp>
      <p:sp>
        <p:nvSpPr>
          <p:cNvPr id="388" name="Google Shape;388;p36"/>
          <p:cNvSpPr txBox="1"/>
          <p:nvPr/>
        </p:nvSpPr>
        <p:spPr>
          <a:xfrm>
            <a:off x="172628" y="755463"/>
            <a:ext cx="4801500" cy="489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1100">
                <a:latin typeface="Lato"/>
                <a:ea typeface="Lato"/>
                <a:cs typeface="Lato"/>
                <a:sym typeface="Lato"/>
              </a:rPr>
              <a:t>The course of chronic infections may be punctuated by acute flare-ups; these are usually spontaneous and may occur after years of dormancy</a:t>
            </a:r>
            <a:endParaRPr sz="1100">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7"/>
          <p:cNvSpPr txBox="1"/>
          <p:nvPr>
            <p:ph type="title"/>
          </p:nvPr>
        </p:nvSpPr>
        <p:spPr>
          <a:xfrm>
            <a:off x="-920525" y="21490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2-Mycobacterial Osteomyelitis</a:t>
            </a:r>
            <a:endParaRPr/>
          </a:p>
        </p:txBody>
      </p:sp>
      <p:grpSp>
        <p:nvGrpSpPr>
          <p:cNvPr id="394" name="Google Shape;394;p37"/>
          <p:cNvGrpSpPr/>
          <p:nvPr/>
        </p:nvGrpSpPr>
        <p:grpSpPr>
          <a:xfrm>
            <a:off x="7064301" y="2325013"/>
            <a:ext cx="285429" cy="286777"/>
            <a:chOff x="-60254550" y="1938025"/>
            <a:chExt cx="317425" cy="318925"/>
          </a:xfrm>
        </p:grpSpPr>
        <p:sp>
          <p:nvSpPr>
            <p:cNvPr id="395" name="Google Shape;395;p37"/>
            <p:cNvSpPr/>
            <p:nvPr/>
          </p:nvSpPr>
          <p:spPr>
            <a:xfrm>
              <a:off x="-60254550" y="2049000"/>
              <a:ext cx="317425" cy="207950"/>
            </a:xfrm>
            <a:custGeom>
              <a:rect b="b" l="l" r="r" t="t"/>
              <a:pathLst>
                <a:path extrusionOk="0" h="8318" w="12697">
                  <a:moveTo>
                    <a:pt x="10428" y="1639"/>
                  </a:moveTo>
                  <a:cubicBezTo>
                    <a:pt x="11184" y="1639"/>
                    <a:pt x="11814" y="2269"/>
                    <a:pt x="11814" y="3025"/>
                  </a:cubicBezTo>
                  <a:cubicBezTo>
                    <a:pt x="11814" y="3781"/>
                    <a:pt x="11184" y="4411"/>
                    <a:pt x="10428" y="4411"/>
                  </a:cubicBezTo>
                  <a:lnTo>
                    <a:pt x="9767" y="4411"/>
                  </a:lnTo>
                  <a:cubicBezTo>
                    <a:pt x="9861" y="4033"/>
                    <a:pt x="9893" y="3686"/>
                    <a:pt x="9893" y="3308"/>
                  </a:cubicBezTo>
                  <a:lnTo>
                    <a:pt x="9893" y="1639"/>
                  </a:lnTo>
                  <a:close/>
                  <a:moveTo>
                    <a:pt x="9073" y="819"/>
                  </a:moveTo>
                  <a:lnTo>
                    <a:pt x="9073" y="3308"/>
                  </a:lnTo>
                  <a:cubicBezTo>
                    <a:pt x="9073" y="5577"/>
                    <a:pt x="7215" y="7435"/>
                    <a:pt x="4915" y="7435"/>
                  </a:cubicBezTo>
                  <a:cubicBezTo>
                    <a:pt x="2646" y="7435"/>
                    <a:pt x="788" y="5577"/>
                    <a:pt x="788" y="3308"/>
                  </a:cubicBezTo>
                  <a:lnTo>
                    <a:pt x="788" y="819"/>
                  </a:lnTo>
                  <a:close/>
                  <a:moveTo>
                    <a:pt x="410" y="0"/>
                  </a:moveTo>
                  <a:cubicBezTo>
                    <a:pt x="158" y="0"/>
                    <a:pt x="0" y="189"/>
                    <a:pt x="0" y="441"/>
                  </a:cubicBezTo>
                  <a:lnTo>
                    <a:pt x="0" y="3308"/>
                  </a:lnTo>
                  <a:cubicBezTo>
                    <a:pt x="0" y="5041"/>
                    <a:pt x="882" y="6522"/>
                    <a:pt x="2205" y="7435"/>
                  </a:cubicBezTo>
                  <a:lnTo>
                    <a:pt x="410" y="7435"/>
                  </a:lnTo>
                  <a:cubicBezTo>
                    <a:pt x="158" y="7435"/>
                    <a:pt x="0" y="7624"/>
                    <a:pt x="0" y="7877"/>
                  </a:cubicBezTo>
                  <a:cubicBezTo>
                    <a:pt x="0" y="8097"/>
                    <a:pt x="189" y="8318"/>
                    <a:pt x="410" y="8318"/>
                  </a:cubicBezTo>
                  <a:lnTo>
                    <a:pt x="9483" y="8318"/>
                  </a:lnTo>
                  <a:cubicBezTo>
                    <a:pt x="9735" y="8318"/>
                    <a:pt x="9893" y="8097"/>
                    <a:pt x="9893" y="7877"/>
                  </a:cubicBezTo>
                  <a:cubicBezTo>
                    <a:pt x="9893" y="7624"/>
                    <a:pt x="9704" y="7435"/>
                    <a:pt x="9483" y="7435"/>
                  </a:cubicBezTo>
                  <a:lnTo>
                    <a:pt x="7687" y="7435"/>
                  </a:lnTo>
                  <a:cubicBezTo>
                    <a:pt x="8506" y="6900"/>
                    <a:pt x="9137" y="6144"/>
                    <a:pt x="9546" y="5230"/>
                  </a:cubicBezTo>
                  <a:lnTo>
                    <a:pt x="10491" y="5230"/>
                  </a:lnTo>
                  <a:cubicBezTo>
                    <a:pt x="11688" y="5230"/>
                    <a:pt x="12697" y="4253"/>
                    <a:pt x="12697" y="3025"/>
                  </a:cubicBezTo>
                  <a:cubicBezTo>
                    <a:pt x="12697" y="1796"/>
                    <a:pt x="11657" y="819"/>
                    <a:pt x="10428" y="819"/>
                  </a:cubicBezTo>
                  <a:lnTo>
                    <a:pt x="9893" y="819"/>
                  </a:lnTo>
                  <a:lnTo>
                    <a:pt x="9893" y="441"/>
                  </a:lnTo>
                  <a:cubicBezTo>
                    <a:pt x="9893" y="189"/>
                    <a:pt x="9704" y="0"/>
                    <a:pt x="948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7"/>
            <p:cNvSpPr/>
            <p:nvPr/>
          </p:nvSpPr>
          <p:spPr>
            <a:xfrm>
              <a:off x="-60219125" y="1938025"/>
              <a:ext cx="51225" cy="103625"/>
            </a:xfrm>
            <a:custGeom>
              <a:rect b="b" l="l" r="r" t="t"/>
              <a:pathLst>
                <a:path extrusionOk="0" h="4145" w="2049">
                  <a:moveTo>
                    <a:pt x="1068" y="0"/>
                  </a:moveTo>
                  <a:cubicBezTo>
                    <a:pt x="947" y="0"/>
                    <a:pt x="819" y="61"/>
                    <a:pt x="725" y="155"/>
                  </a:cubicBezTo>
                  <a:cubicBezTo>
                    <a:pt x="568" y="312"/>
                    <a:pt x="568" y="564"/>
                    <a:pt x="757" y="722"/>
                  </a:cubicBezTo>
                  <a:cubicBezTo>
                    <a:pt x="1103" y="1100"/>
                    <a:pt x="1103" y="1446"/>
                    <a:pt x="757" y="1761"/>
                  </a:cubicBezTo>
                  <a:cubicBezTo>
                    <a:pt x="32" y="2392"/>
                    <a:pt x="1" y="3368"/>
                    <a:pt x="757" y="4030"/>
                  </a:cubicBezTo>
                  <a:cubicBezTo>
                    <a:pt x="832" y="4105"/>
                    <a:pt x="936" y="4144"/>
                    <a:pt x="1041" y="4144"/>
                  </a:cubicBezTo>
                  <a:cubicBezTo>
                    <a:pt x="1156" y="4144"/>
                    <a:pt x="1273" y="4097"/>
                    <a:pt x="1356" y="3998"/>
                  </a:cubicBezTo>
                  <a:cubicBezTo>
                    <a:pt x="1513" y="3841"/>
                    <a:pt x="1513" y="3557"/>
                    <a:pt x="1292" y="3400"/>
                  </a:cubicBezTo>
                  <a:cubicBezTo>
                    <a:pt x="946" y="3085"/>
                    <a:pt x="946" y="2707"/>
                    <a:pt x="1292" y="2392"/>
                  </a:cubicBezTo>
                  <a:cubicBezTo>
                    <a:pt x="2017" y="1761"/>
                    <a:pt x="2049" y="785"/>
                    <a:pt x="1292" y="92"/>
                  </a:cubicBezTo>
                  <a:cubicBezTo>
                    <a:pt x="1229" y="28"/>
                    <a:pt x="1150" y="0"/>
                    <a:pt x="10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7"/>
            <p:cNvSpPr/>
            <p:nvPr/>
          </p:nvSpPr>
          <p:spPr>
            <a:xfrm>
              <a:off x="-60156900" y="1938025"/>
              <a:ext cx="51225" cy="103625"/>
            </a:xfrm>
            <a:custGeom>
              <a:rect b="b" l="l" r="r" t="t"/>
              <a:pathLst>
                <a:path extrusionOk="0" h="4145" w="2049">
                  <a:moveTo>
                    <a:pt x="1057" y="0"/>
                  </a:moveTo>
                  <a:cubicBezTo>
                    <a:pt x="926" y="0"/>
                    <a:pt x="788" y="61"/>
                    <a:pt x="694" y="155"/>
                  </a:cubicBezTo>
                  <a:cubicBezTo>
                    <a:pt x="536" y="312"/>
                    <a:pt x="536" y="564"/>
                    <a:pt x="757" y="722"/>
                  </a:cubicBezTo>
                  <a:cubicBezTo>
                    <a:pt x="1103" y="1100"/>
                    <a:pt x="1103" y="1446"/>
                    <a:pt x="757" y="1761"/>
                  </a:cubicBezTo>
                  <a:cubicBezTo>
                    <a:pt x="32" y="2392"/>
                    <a:pt x="1" y="3368"/>
                    <a:pt x="757" y="4030"/>
                  </a:cubicBezTo>
                  <a:cubicBezTo>
                    <a:pt x="832" y="4105"/>
                    <a:pt x="929" y="4144"/>
                    <a:pt x="1026" y="4144"/>
                  </a:cubicBezTo>
                  <a:cubicBezTo>
                    <a:pt x="1133" y="4144"/>
                    <a:pt x="1242" y="4097"/>
                    <a:pt x="1324" y="3998"/>
                  </a:cubicBezTo>
                  <a:cubicBezTo>
                    <a:pt x="1859" y="3463"/>
                    <a:pt x="473" y="3179"/>
                    <a:pt x="1292" y="2392"/>
                  </a:cubicBezTo>
                  <a:cubicBezTo>
                    <a:pt x="2017" y="1761"/>
                    <a:pt x="2049" y="785"/>
                    <a:pt x="1292" y="92"/>
                  </a:cubicBezTo>
                  <a:cubicBezTo>
                    <a:pt x="1229" y="28"/>
                    <a:pt x="1145" y="0"/>
                    <a:pt x="10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7"/>
            <p:cNvSpPr/>
            <p:nvPr/>
          </p:nvSpPr>
          <p:spPr>
            <a:xfrm>
              <a:off x="-60094675" y="1938025"/>
              <a:ext cx="51225" cy="103625"/>
            </a:xfrm>
            <a:custGeom>
              <a:rect b="b" l="l" r="r" t="t"/>
              <a:pathLst>
                <a:path extrusionOk="0" h="4145" w="2049">
                  <a:moveTo>
                    <a:pt x="1056" y="0"/>
                  </a:moveTo>
                  <a:cubicBezTo>
                    <a:pt x="926" y="0"/>
                    <a:pt x="788" y="61"/>
                    <a:pt x="694" y="155"/>
                  </a:cubicBezTo>
                  <a:cubicBezTo>
                    <a:pt x="536" y="312"/>
                    <a:pt x="536" y="564"/>
                    <a:pt x="725" y="722"/>
                  </a:cubicBezTo>
                  <a:cubicBezTo>
                    <a:pt x="1103" y="1100"/>
                    <a:pt x="1103" y="1446"/>
                    <a:pt x="725" y="1761"/>
                  </a:cubicBezTo>
                  <a:cubicBezTo>
                    <a:pt x="32" y="2392"/>
                    <a:pt x="1" y="3368"/>
                    <a:pt x="725" y="4030"/>
                  </a:cubicBezTo>
                  <a:cubicBezTo>
                    <a:pt x="800" y="4105"/>
                    <a:pt x="904" y="4144"/>
                    <a:pt x="1009" y="4144"/>
                  </a:cubicBezTo>
                  <a:cubicBezTo>
                    <a:pt x="1125" y="4144"/>
                    <a:pt x="1241" y="4097"/>
                    <a:pt x="1324" y="3998"/>
                  </a:cubicBezTo>
                  <a:cubicBezTo>
                    <a:pt x="1481" y="3841"/>
                    <a:pt x="1481" y="3557"/>
                    <a:pt x="1292" y="3400"/>
                  </a:cubicBezTo>
                  <a:cubicBezTo>
                    <a:pt x="946" y="3085"/>
                    <a:pt x="946" y="2707"/>
                    <a:pt x="1292" y="2392"/>
                  </a:cubicBezTo>
                  <a:cubicBezTo>
                    <a:pt x="1985" y="1761"/>
                    <a:pt x="2048" y="785"/>
                    <a:pt x="1292" y="92"/>
                  </a:cubicBezTo>
                  <a:cubicBezTo>
                    <a:pt x="1229" y="28"/>
                    <a:pt x="1145" y="0"/>
                    <a:pt x="10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37"/>
          <p:cNvSpPr txBox="1"/>
          <p:nvPr/>
        </p:nvSpPr>
        <p:spPr>
          <a:xfrm>
            <a:off x="621375" y="1380800"/>
            <a:ext cx="72261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 The bone infection may persist for years before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being recognized.</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a:t>
            </a:r>
            <a:r>
              <a:rPr lang="en">
                <a:latin typeface="Lato"/>
                <a:ea typeface="Lato"/>
                <a:cs typeface="Lato"/>
                <a:sym typeface="Lato"/>
              </a:rPr>
              <a:t>Approximately 1% to 3% of individuals with</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pulmonary or extrapulmonary tuberculosis exhibit</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osseous infection.</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a:t>
            </a:r>
            <a:r>
              <a:rPr b="1" lang="en">
                <a:latin typeface="Lato"/>
                <a:ea typeface="Lato"/>
                <a:cs typeface="Lato"/>
                <a:sym typeface="Lato"/>
              </a:rPr>
              <a:t>Symptoms: </a:t>
            </a:r>
            <a:r>
              <a:rPr lang="en">
                <a:latin typeface="Lato"/>
                <a:ea typeface="Lato"/>
                <a:cs typeface="Lato"/>
                <a:sym typeface="Lato"/>
              </a:rPr>
              <a:t>pain, low-grade fever, chills, weight loss.</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Usually solitary except in immunocompromised</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patients (AIDS).</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Caseous necrosis and granuloma are typical.</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It tend to be </a:t>
            </a:r>
            <a:r>
              <a:rPr b="1" lang="en">
                <a:latin typeface="Lato"/>
                <a:ea typeface="Lato"/>
                <a:cs typeface="Lato"/>
                <a:sym typeface="Lato"/>
              </a:rPr>
              <a:t>more destructive and resistant to</a:t>
            </a:r>
            <a:endParaRPr b="1">
              <a:latin typeface="Lato"/>
              <a:ea typeface="Lato"/>
              <a:cs typeface="Lato"/>
              <a:sym typeface="Lato"/>
            </a:endParaRPr>
          </a:p>
          <a:p>
            <a:pPr indent="0" lvl="0" marL="0" rtl="0" algn="l">
              <a:spcBef>
                <a:spcPts val="0"/>
              </a:spcBef>
              <a:spcAft>
                <a:spcPts val="0"/>
              </a:spcAft>
              <a:buNone/>
            </a:pPr>
            <a:r>
              <a:rPr b="1" lang="en">
                <a:latin typeface="Lato"/>
                <a:ea typeface="Lato"/>
                <a:cs typeface="Lato"/>
                <a:sym typeface="Lato"/>
              </a:rPr>
              <a:t>control</a:t>
            </a:r>
            <a:r>
              <a:rPr lang="en">
                <a:latin typeface="Lato"/>
                <a:ea typeface="Lato"/>
                <a:cs typeface="Lato"/>
                <a:sym typeface="Lato"/>
              </a:rPr>
              <a:t> compared to pyogenic osteomyelitis.</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The most common sites of skeletal involvement are: thoracic and lumbar vertebrae</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(40%) followed by the knees and hips</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Pott’s disease is the involvement of </a:t>
            </a:r>
            <a:r>
              <a:rPr b="1" lang="en">
                <a:latin typeface="Lato"/>
                <a:ea typeface="Lato"/>
                <a:cs typeface="Lato"/>
                <a:sym typeface="Lato"/>
              </a:rPr>
              <a:t>spine.</a:t>
            </a:r>
            <a:endParaRPr b="1">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400" name="Google Shape;400;p37"/>
          <p:cNvSpPr/>
          <p:nvPr/>
        </p:nvSpPr>
        <p:spPr>
          <a:xfrm>
            <a:off x="5085225" y="1104625"/>
            <a:ext cx="880584" cy="2580529"/>
          </a:xfrm>
          <a:custGeom>
            <a:rect b="b" l="l" r="r" t="t"/>
            <a:pathLst>
              <a:path extrusionOk="0" h="44955" w="15918">
                <a:moveTo>
                  <a:pt x="7902" y="0"/>
                </a:moveTo>
                <a:lnTo>
                  <a:pt x="7902" y="17"/>
                </a:lnTo>
                <a:cubicBezTo>
                  <a:pt x="7586" y="60"/>
                  <a:pt x="6670" y="235"/>
                  <a:pt x="6262" y="763"/>
                </a:cubicBezTo>
                <a:cubicBezTo>
                  <a:pt x="5760" y="1412"/>
                  <a:pt x="5967" y="2817"/>
                  <a:pt x="5967" y="2817"/>
                </a:cubicBezTo>
                <a:cubicBezTo>
                  <a:pt x="5499" y="2970"/>
                  <a:pt x="5641" y="3597"/>
                  <a:pt x="5853" y="3847"/>
                </a:cubicBezTo>
                <a:cubicBezTo>
                  <a:pt x="6066" y="4098"/>
                  <a:pt x="6060" y="4419"/>
                  <a:pt x="6164" y="4523"/>
                </a:cubicBezTo>
                <a:cubicBezTo>
                  <a:pt x="6199" y="4570"/>
                  <a:pt x="6254" y="4594"/>
                  <a:pt x="6310" y="4594"/>
                </a:cubicBezTo>
                <a:cubicBezTo>
                  <a:pt x="6332" y="4594"/>
                  <a:pt x="6355" y="4591"/>
                  <a:pt x="6376" y="4583"/>
                </a:cubicBezTo>
                <a:cubicBezTo>
                  <a:pt x="6469" y="4812"/>
                  <a:pt x="6529" y="5057"/>
                  <a:pt x="6551" y="5308"/>
                </a:cubicBezTo>
                <a:cubicBezTo>
                  <a:pt x="6551" y="6539"/>
                  <a:pt x="5602" y="7177"/>
                  <a:pt x="3695" y="7623"/>
                </a:cubicBezTo>
                <a:cubicBezTo>
                  <a:pt x="1783" y="8065"/>
                  <a:pt x="1843" y="10609"/>
                  <a:pt x="1957" y="11612"/>
                </a:cubicBezTo>
                <a:cubicBezTo>
                  <a:pt x="2071" y="12620"/>
                  <a:pt x="1685" y="14418"/>
                  <a:pt x="1238" y="15742"/>
                </a:cubicBezTo>
                <a:cubicBezTo>
                  <a:pt x="791" y="17066"/>
                  <a:pt x="595" y="18826"/>
                  <a:pt x="502" y="20053"/>
                </a:cubicBezTo>
                <a:cubicBezTo>
                  <a:pt x="415" y="21273"/>
                  <a:pt x="388" y="22695"/>
                  <a:pt x="339" y="23109"/>
                </a:cubicBezTo>
                <a:cubicBezTo>
                  <a:pt x="290" y="23524"/>
                  <a:pt x="153" y="24150"/>
                  <a:pt x="77" y="24624"/>
                </a:cubicBezTo>
                <a:cubicBezTo>
                  <a:pt x="1" y="25098"/>
                  <a:pt x="213" y="25213"/>
                  <a:pt x="606" y="25654"/>
                </a:cubicBezTo>
                <a:cubicBezTo>
                  <a:pt x="879" y="25962"/>
                  <a:pt x="1148" y="26163"/>
                  <a:pt x="1411" y="26163"/>
                </a:cubicBezTo>
                <a:cubicBezTo>
                  <a:pt x="1531" y="26163"/>
                  <a:pt x="1649" y="26122"/>
                  <a:pt x="1766" y="26030"/>
                </a:cubicBezTo>
                <a:cubicBezTo>
                  <a:pt x="2142" y="25741"/>
                  <a:pt x="2257" y="25289"/>
                  <a:pt x="2131" y="25104"/>
                </a:cubicBezTo>
                <a:cubicBezTo>
                  <a:pt x="2073" y="25020"/>
                  <a:pt x="2015" y="24998"/>
                  <a:pt x="1969" y="24998"/>
                </a:cubicBezTo>
                <a:cubicBezTo>
                  <a:pt x="1917" y="24998"/>
                  <a:pt x="1881" y="25027"/>
                  <a:pt x="1881" y="25027"/>
                </a:cubicBezTo>
                <a:cubicBezTo>
                  <a:pt x="1870" y="24842"/>
                  <a:pt x="1892" y="24651"/>
                  <a:pt x="1952" y="24472"/>
                </a:cubicBezTo>
                <a:cubicBezTo>
                  <a:pt x="2044" y="24128"/>
                  <a:pt x="1935" y="23654"/>
                  <a:pt x="1777" y="23289"/>
                </a:cubicBezTo>
                <a:cubicBezTo>
                  <a:pt x="1625" y="22930"/>
                  <a:pt x="1418" y="22058"/>
                  <a:pt x="1935" y="20973"/>
                </a:cubicBezTo>
                <a:cubicBezTo>
                  <a:pt x="2447" y="19894"/>
                  <a:pt x="3243" y="16603"/>
                  <a:pt x="3221" y="15884"/>
                </a:cubicBezTo>
                <a:cubicBezTo>
                  <a:pt x="3194" y="15165"/>
                  <a:pt x="3733" y="13672"/>
                  <a:pt x="3733" y="13672"/>
                </a:cubicBezTo>
                <a:cubicBezTo>
                  <a:pt x="3733" y="13672"/>
                  <a:pt x="4142" y="14958"/>
                  <a:pt x="4556" y="16189"/>
                </a:cubicBezTo>
                <a:cubicBezTo>
                  <a:pt x="4970" y="17426"/>
                  <a:pt x="4044" y="19818"/>
                  <a:pt x="3630" y="22515"/>
                </a:cubicBezTo>
                <a:cubicBezTo>
                  <a:pt x="3221" y="25218"/>
                  <a:pt x="3554" y="27714"/>
                  <a:pt x="3603" y="29022"/>
                </a:cubicBezTo>
                <a:cubicBezTo>
                  <a:pt x="3657" y="30335"/>
                  <a:pt x="3886" y="30694"/>
                  <a:pt x="3526" y="31572"/>
                </a:cubicBezTo>
                <a:cubicBezTo>
                  <a:pt x="3167" y="32443"/>
                  <a:pt x="3270" y="33604"/>
                  <a:pt x="3270" y="33604"/>
                </a:cubicBezTo>
                <a:cubicBezTo>
                  <a:pt x="2475" y="34579"/>
                  <a:pt x="2164" y="36585"/>
                  <a:pt x="2398" y="39233"/>
                </a:cubicBezTo>
                <a:cubicBezTo>
                  <a:pt x="2627" y="41881"/>
                  <a:pt x="2655" y="42268"/>
                  <a:pt x="2600" y="43194"/>
                </a:cubicBezTo>
                <a:cubicBezTo>
                  <a:pt x="2546" y="44121"/>
                  <a:pt x="1728" y="44072"/>
                  <a:pt x="1570" y="44453"/>
                </a:cubicBezTo>
                <a:cubicBezTo>
                  <a:pt x="1418" y="44840"/>
                  <a:pt x="2420" y="44791"/>
                  <a:pt x="3243" y="44916"/>
                </a:cubicBezTo>
                <a:cubicBezTo>
                  <a:pt x="3404" y="44942"/>
                  <a:pt x="3536" y="44954"/>
                  <a:pt x="3645" y="44954"/>
                </a:cubicBezTo>
                <a:cubicBezTo>
                  <a:pt x="4094" y="44954"/>
                  <a:pt x="4147" y="44740"/>
                  <a:pt x="4169" y="44328"/>
                </a:cubicBezTo>
                <a:cubicBezTo>
                  <a:pt x="4197" y="43810"/>
                  <a:pt x="4039" y="42731"/>
                  <a:pt x="4066" y="41293"/>
                </a:cubicBezTo>
                <a:cubicBezTo>
                  <a:pt x="4093" y="39849"/>
                  <a:pt x="5041" y="37206"/>
                  <a:pt x="5096" y="36149"/>
                </a:cubicBezTo>
                <a:cubicBezTo>
                  <a:pt x="5150" y="35092"/>
                  <a:pt x="5041" y="34400"/>
                  <a:pt x="5635" y="33626"/>
                </a:cubicBezTo>
                <a:cubicBezTo>
                  <a:pt x="6229" y="32858"/>
                  <a:pt x="6561" y="29768"/>
                  <a:pt x="7177" y="28280"/>
                </a:cubicBezTo>
                <a:cubicBezTo>
                  <a:pt x="7624" y="27202"/>
                  <a:pt x="7858" y="25692"/>
                  <a:pt x="7956" y="24924"/>
                </a:cubicBezTo>
                <a:cubicBezTo>
                  <a:pt x="8054" y="25692"/>
                  <a:pt x="8294" y="27202"/>
                  <a:pt x="8736" y="28280"/>
                </a:cubicBezTo>
                <a:cubicBezTo>
                  <a:pt x="9357" y="29768"/>
                  <a:pt x="9689" y="32858"/>
                  <a:pt x="10278" y="33626"/>
                </a:cubicBezTo>
                <a:cubicBezTo>
                  <a:pt x="10872" y="34400"/>
                  <a:pt x="10768" y="35092"/>
                  <a:pt x="10823" y="36149"/>
                </a:cubicBezTo>
                <a:cubicBezTo>
                  <a:pt x="10872" y="37200"/>
                  <a:pt x="11825" y="39849"/>
                  <a:pt x="11847" y="41293"/>
                </a:cubicBezTo>
                <a:cubicBezTo>
                  <a:pt x="11874" y="42731"/>
                  <a:pt x="11722" y="43810"/>
                  <a:pt x="11743" y="44328"/>
                </a:cubicBezTo>
                <a:cubicBezTo>
                  <a:pt x="11765" y="44740"/>
                  <a:pt x="11819" y="44954"/>
                  <a:pt x="12268" y="44954"/>
                </a:cubicBezTo>
                <a:cubicBezTo>
                  <a:pt x="12377" y="44954"/>
                  <a:pt x="12509" y="44942"/>
                  <a:pt x="12670" y="44916"/>
                </a:cubicBezTo>
                <a:cubicBezTo>
                  <a:pt x="13493" y="44791"/>
                  <a:pt x="14501" y="44840"/>
                  <a:pt x="14343" y="44453"/>
                </a:cubicBezTo>
                <a:cubicBezTo>
                  <a:pt x="14190" y="44066"/>
                  <a:pt x="13367" y="44121"/>
                  <a:pt x="13313" y="43194"/>
                </a:cubicBezTo>
                <a:cubicBezTo>
                  <a:pt x="13264" y="42268"/>
                  <a:pt x="13291" y="41881"/>
                  <a:pt x="13520" y="39233"/>
                </a:cubicBezTo>
                <a:cubicBezTo>
                  <a:pt x="13749" y="36585"/>
                  <a:pt x="13443" y="34579"/>
                  <a:pt x="12648" y="33599"/>
                </a:cubicBezTo>
                <a:cubicBezTo>
                  <a:pt x="12648" y="33599"/>
                  <a:pt x="12746" y="32443"/>
                  <a:pt x="12386" y="31572"/>
                </a:cubicBezTo>
                <a:cubicBezTo>
                  <a:pt x="12027" y="30694"/>
                  <a:pt x="12261" y="30335"/>
                  <a:pt x="12310" y="29022"/>
                </a:cubicBezTo>
                <a:cubicBezTo>
                  <a:pt x="12365" y="27714"/>
                  <a:pt x="12697" y="25218"/>
                  <a:pt x="12283" y="22515"/>
                </a:cubicBezTo>
                <a:cubicBezTo>
                  <a:pt x="11874" y="19818"/>
                  <a:pt x="10953" y="17426"/>
                  <a:pt x="11362" y="16189"/>
                </a:cubicBezTo>
                <a:cubicBezTo>
                  <a:pt x="11771" y="14958"/>
                  <a:pt x="12185" y="13672"/>
                  <a:pt x="12185" y="13672"/>
                </a:cubicBezTo>
                <a:cubicBezTo>
                  <a:pt x="12185" y="13672"/>
                  <a:pt x="12724" y="15159"/>
                  <a:pt x="12697" y="15879"/>
                </a:cubicBezTo>
                <a:cubicBezTo>
                  <a:pt x="12670" y="16603"/>
                  <a:pt x="13471" y="19894"/>
                  <a:pt x="13983" y="20973"/>
                </a:cubicBezTo>
                <a:cubicBezTo>
                  <a:pt x="14495" y="22052"/>
                  <a:pt x="14294" y="22930"/>
                  <a:pt x="14136" y="23289"/>
                </a:cubicBezTo>
                <a:cubicBezTo>
                  <a:pt x="13983" y="23649"/>
                  <a:pt x="13869" y="24134"/>
                  <a:pt x="13967" y="24466"/>
                </a:cubicBezTo>
                <a:cubicBezTo>
                  <a:pt x="14021" y="24651"/>
                  <a:pt x="14048" y="24837"/>
                  <a:pt x="14037" y="25027"/>
                </a:cubicBezTo>
                <a:cubicBezTo>
                  <a:pt x="14037" y="25027"/>
                  <a:pt x="14002" y="24998"/>
                  <a:pt x="13948" y="24998"/>
                </a:cubicBezTo>
                <a:cubicBezTo>
                  <a:pt x="13902" y="24998"/>
                  <a:pt x="13842" y="25020"/>
                  <a:pt x="13781" y="25104"/>
                </a:cubicBezTo>
                <a:cubicBezTo>
                  <a:pt x="13656" y="25289"/>
                  <a:pt x="13776" y="25741"/>
                  <a:pt x="14152" y="26030"/>
                </a:cubicBezTo>
                <a:cubicBezTo>
                  <a:pt x="14269" y="26120"/>
                  <a:pt x="14387" y="26161"/>
                  <a:pt x="14506" y="26161"/>
                </a:cubicBezTo>
                <a:cubicBezTo>
                  <a:pt x="14769" y="26161"/>
                  <a:pt x="15037" y="25962"/>
                  <a:pt x="15307" y="25654"/>
                </a:cubicBezTo>
                <a:cubicBezTo>
                  <a:pt x="15705" y="25213"/>
                  <a:pt x="15917" y="25093"/>
                  <a:pt x="15841" y="24624"/>
                </a:cubicBezTo>
                <a:cubicBezTo>
                  <a:pt x="15759" y="24150"/>
                  <a:pt x="15629" y="23524"/>
                  <a:pt x="15579" y="23109"/>
                </a:cubicBezTo>
                <a:cubicBezTo>
                  <a:pt x="15530" y="22695"/>
                  <a:pt x="15503" y="21268"/>
                  <a:pt x="15411" y="20047"/>
                </a:cubicBezTo>
                <a:cubicBezTo>
                  <a:pt x="15323" y="18826"/>
                  <a:pt x="15127" y="17066"/>
                  <a:pt x="14680" y="15742"/>
                </a:cubicBezTo>
                <a:cubicBezTo>
                  <a:pt x="14228" y="14413"/>
                  <a:pt x="13841" y="12615"/>
                  <a:pt x="13956" y="11612"/>
                </a:cubicBezTo>
                <a:cubicBezTo>
                  <a:pt x="14076" y="10609"/>
                  <a:pt x="14130" y="8065"/>
                  <a:pt x="12223" y="7618"/>
                </a:cubicBezTo>
                <a:cubicBezTo>
                  <a:pt x="10316" y="7177"/>
                  <a:pt x="9368" y="6539"/>
                  <a:pt x="9368" y="5302"/>
                </a:cubicBezTo>
                <a:cubicBezTo>
                  <a:pt x="9389" y="5057"/>
                  <a:pt x="9444" y="4812"/>
                  <a:pt x="9542" y="4577"/>
                </a:cubicBezTo>
                <a:cubicBezTo>
                  <a:pt x="9564" y="4585"/>
                  <a:pt x="9586" y="4589"/>
                  <a:pt x="9608" y="4589"/>
                </a:cubicBezTo>
                <a:cubicBezTo>
                  <a:pt x="9663" y="4589"/>
                  <a:pt x="9716" y="4566"/>
                  <a:pt x="9755" y="4523"/>
                </a:cubicBezTo>
                <a:cubicBezTo>
                  <a:pt x="9858" y="4414"/>
                  <a:pt x="9853" y="4098"/>
                  <a:pt x="10060" y="3847"/>
                </a:cubicBezTo>
                <a:cubicBezTo>
                  <a:pt x="10272" y="3597"/>
                  <a:pt x="10419" y="2970"/>
                  <a:pt x="9945" y="2817"/>
                </a:cubicBezTo>
                <a:cubicBezTo>
                  <a:pt x="9945" y="2817"/>
                  <a:pt x="10158" y="1406"/>
                  <a:pt x="9656" y="763"/>
                </a:cubicBezTo>
                <a:cubicBezTo>
                  <a:pt x="9248" y="229"/>
                  <a:pt x="8332" y="60"/>
                  <a:pt x="8016" y="11"/>
                </a:cubicBezTo>
                <a:lnTo>
                  <a:pt x="8016" y="0"/>
                </a:lnTo>
                <a:cubicBezTo>
                  <a:pt x="8016" y="0"/>
                  <a:pt x="7995" y="0"/>
                  <a:pt x="7956" y="6"/>
                </a:cubicBezTo>
                <a:cubicBezTo>
                  <a:pt x="7950" y="7"/>
                  <a:pt x="7944" y="7"/>
                  <a:pt x="7938" y="7"/>
                </a:cubicBezTo>
                <a:cubicBezTo>
                  <a:pt x="7916" y="7"/>
                  <a:pt x="7902" y="0"/>
                  <a:pt x="7902" y="0"/>
                </a:cubicBezTo>
                <a:close/>
              </a:path>
            </a:pathLst>
          </a:cu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37"/>
          <p:cNvSpPr txBox="1"/>
          <p:nvPr/>
        </p:nvSpPr>
        <p:spPr>
          <a:xfrm>
            <a:off x="6386200" y="787600"/>
            <a:ext cx="26124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lang="en">
                <a:latin typeface="Lato"/>
                <a:ea typeface="Lato"/>
                <a:cs typeface="Lato"/>
                <a:sym typeface="Lato"/>
              </a:rPr>
              <a:t>Routes of entry:</a:t>
            </a:r>
            <a:endParaRPr>
              <a:latin typeface="Lato"/>
              <a:ea typeface="Lato"/>
              <a:cs typeface="Lato"/>
              <a:sym typeface="Lato"/>
            </a:endParaRPr>
          </a:p>
        </p:txBody>
      </p:sp>
      <p:grpSp>
        <p:nvGrpSpPr>
          <p:cNvPr id="402" name="Google Shape;402;p37"/>
          <p:cNvGrpSpPr/>
          <p:nvPr/>
        </p:nvGrpSpPr>
        <p:grpSpPr>
          <a:xfrm>
            <a:off x="5529200" y="1189020"/>
            <a:ext cx="3469392" cy="2558780"/>
            <a:chOff x="6608782" y="1551392"/>
            <a:chExt cx="1585066" cy="1126472"/>
          </a:xfrm>
        </p:grpSpPr>
        <p:grpSp>
          <p:nvGrpSpPr>
            <p:cNvPr id="403" name="Google Shape;403;p37"/>
            <p:cNvGrpSpPr/>
            <p:nvPr/>
          </p:nvGrpSpPr>
          <p:grpSpPr>
            <a:xfrm>
              <a:off x="6608782" y="1882715"/>
              <a:ext cx="77561" cy="73012"/>
              <a:chOff x="6608782" y="1882715"/>
              <a:chExt cx="77561" cy="73012"/>
            </a:xfrm>
          </p:grpSpPr>
          <p:sp>
            <p:nvSpPr>
              <p:cNvPr id="404" name="Google Shape;404;p37"/>
              <p:cNvSpPr/>
              <p:nvPr/>
            </p:nvSpPr>
            <p:spPr>
              <a:xfrm>
                <a:off x="6616212" y="1955702"/>
                <a:ext cx="65153" cy="25"/>
              </a:xfrm>
              <a:custGeom>
                <a:rect b="b" l="l" r="r" t="t"/>
                <a:pathLst>
                  <a:path extrusionOk="0" fill="none" h="1" w="2578">
                    <a:moveTo>
                      <a:pt x="1" y="0"/>
                    </a:moveTo>
                    <a:lnTo>
                      <a:pt x="2578" y="0"/>
                    </a:lnTo>
                  </a:path>
                </a:pathLst>
              </a:custGeom>
              <a:solidFill>
                <a:srgbClr val="C2C2C2"/>
              </a:solidFill>
              <a:ln cap="flat" cmpd="sng" w="9525">
                <a:solidFill>
                  <a:srgbClr val="999999"/>
                </a:solidFill>
                <a:prstDash val="dash"/>
                <a:miter lim="5449"/>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37"/>
              <p:cNvSpPr/>
              <p:nvPr/>
            </p:nvSpPr>
            <p:spPr>
              <a:xfrm>
                <a:off x="6686318" y="1887820"/>
                <a:ext cx="25" cy="60199"/>
              </a:xfrm>
              <a:custGeom>
                <a:rect b="b" l="l" r="r" t="t"/>
                <a:pathLst>
                  <a:path extrusionOk="0" fill="none" h="2382" w="1">
                    <a:moveTo>
                      <a:pt x="0" y="2381"/>
                    </a:moveTo>
                    <a:lnTo>
                      <a:pt x="0" y="0"/>
                    </a:lnTo>
                  </a:path>
                </a:pathLst>
              </a:custGeom>
              <a:solidFill>
                <a:srgbClr val="C2C2C2"/>
              </a:solidFill>
              <a:ln cap="flat" cmpd="sng" w="9525">
                <a:solidFill>
                  <a:srgbClr val="869FB1"/>
                </a:solidFill>
                <a:prstDash val="dash"/>
                <a:miter lim="5449"/>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37"/>
              <p:cNvSpPr/>
              <p:nvPr/>
            </p:nvSpPr>
            <p:spPr>
              <a:xfrm>
                <a:off x="6613735" y="1882715"/>
                <a:ext cx="65153" cy="25"/>
              </a:xfrm>
              <a:custGeom>
                <a:rect b="b" l="l" r="r" t="t"/>
                <a:pathLst>
                  <a:path extrusionOk="0" fill="none" h="1" w="2578">
                    <a:moveTo>
                      <a:pt x="2578" y="1"/>
                    </a:moveTo>
                    <a:lnTo>
                      <a:pt x="1" y="1"/>
                    </a:lnTo>
                  </a:path>
                </a:pathLst>
              </a:custGeom>
              <a:solidFill>
                <a:srgbClr val="C2C2C2"/>
              </a:solidFill>
              <a:ln cap="flat" cmpd="sng" w="9525">
                <a:solidFill>
                  <a:srgbClr val="999999"/>
                </a:solidFill>
                <a:prstDash val="dash"/>
                <a:miter lim="5449"/>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37"/>
              <p:cNvSpPr/>
              <p:nvPr/>
            </p:nvSpPr>
            <p:spPr>
              <a:xfrm>
                <a:off x="6608782" y="1890423"/>
                <a:ext cx="25" cy="60199"/>
              </a:xfrm>
              <a:custGeom>
                <a:rect b="b" l="l" r="r" t="t"/>
                <a:pathLst>
                  <a:path extrusionOk="0" fill="none" h="2382" w="1">
                    <a:moveTo>
                      <a:pt x="0" y="1"/>
                    </a:moveTo>
                    <a:lnTo>
                      <a:pt x="0" y="2382"/>
                    </a:lnTo>
                  </a:path>
                </a:pathLst>
              </a:custGeom>
              <a:solidFill>
                <a:srgbClr val="C2C2C2"/>
              </a:solidFill>
              <a:ln cap="flat" cmpd="sng" w="9525">
                <a:solidFill>
                  <a:srgbClr val="999999"/>
                </a:solidFill>
                <a:prstDash val="dash"/>
                <a:miter lim="5449"/>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8" name="Google Shape;408;p37"/>
            <p:cNvGrpSpPr/>
            <p:nvPr/>
          </p:nvGrpSpPr>
          <p:grpSpPr>
            <a:xfrm>
              <a:off x="6608782" y="1551392"/>
              <a:ext cx="1585066" cy="1126472"/>
              <a:chOff x="6608782" y="1551392"/>
              <a:chExt cx="1585066" cy="1126472"/>
            </a:xfrm>
          </p:grpSpPr>
          <p:sp>
            <p:nvSpPr>
              <p:cNvPr id="409" name="Google Shape;409;p37"/>
              <p:cNvSpPr/>
              <p:nvPr/>
            </p:nvSpPr>
            <p:spPr>
              <a:xfrm>
                <a:off x="6999469" y="1551392"/>
                <a:ext cx="1194378" cy="1126471"/>
              </a:xfrm>
              <a:custGeom>
                <a:rect b="b" l="l" r="r" t="t"/>
                <a:pathLst>
                  <a:path extrusionOk="0" h="44573" w="47260">
                    <a:moveTo>
                      <a:pt x="0" y="0"/>
                    </a:moveTo>
                    <a:lnTo>
                      <a:pt x="0" y="44573"/>
                    </a:lnTo>
                    <a:lnTo>
                      <a:pt x="47259" y="44573"/>
                    </a:lnTo>
                    <a:lnTo>
                      <a:pt x="47259" y="0"/>
                    </a:lnTo>
                    <a:close/>
                  </a:path>
                </a:pathLst>
              </a:custGeom>
              <a:solidFill>
                <a:srgbClr val="C2C2C2"/>
              </a:solidFill>
              <a:ln>
                <a:noFill/>
              </a:ln>
            </p:spPr>
            <p:txBody>
              <a:bodyPr anchorCtr="0" anchor="ctr" bIns="91425" lIns="91425" spcFirstLastPara="1" rIns="91425" wrap="square" tIns="91425">
                <a:noAutofit/>
              </a:bodyPr>
              <a:lstStyle/>
              <a:p>
                <a:pPr indent="-311150" lvl="0" marL="457200" marR="0" rtl="0" algn="l">
                  <a:lnSpc>
                    <a:spcPct val="115000"/>
                  </a:lnSpc>
                  <a:spcBef>
                    <a:spcPts val="0"/>
                  </a:spcBef>
                  <a:spcAft>
                    <a:spcPts val="0"/>
                  </a:spcAft>
                  <a:buSzPts val="1300"/>
                  <a:buAutoNum type="arabicPeriod"/>
                </a:pPr>
                <a:r>
                  <a:rPr lang="en" sz="1300"/>
                  <a:t>Usually blood borne and originate from a focus of active visceral disease.</a:t>
                </a:r>
                <a:endParaRPr sz="1300"/>
              </a:p>
              <a:p>
                <a:pPr indent="-311150" lvl="0" marL="457200" marR="0" rtl="0" algn="l">
                  <a:lnSpc>
                    <a:spcPct val="115000"/>
                  </a:lnSpc>
                  <a:spcBef>
                    <a:spcPts val="0"/>
                  </a:spcBef>
                  <a:spcAft>
                    <a:spcPts val="0"/>
                  </a:spcAft>
                  <a:buSzPts val="1300"/>
                  <a:buAutoNum type="arabicPeriod"/>
                </a:pPr>
                <a:r>
                  <a:rPr lang="en" sz="1300"/>
                  <a:t>Direct extension (e.g. from a pulmonary focus into a rib or from tracheobronchial nodes into adjacent vertebrae) or spread via draining lymphatics.</a:t>
                </a:r>
                <a:endParaRPr sz="1300"/>
              </a:p>
              <a:p>
                <a:pPr indent="0" lvl="0" marL="0" marR="0" rtl="0" algn="l">
                  <a:lnSpc>
                    <a:spcPct val="100000"/>
                  </a:lnSpc>
                  <a:spcBef>
                    <a:spcPts val="0"/>
                  </a:spcBef>
                  <a:spcAft>
                    <a:spcPts val="0"/>
                  </a:spcAft>
                  <a:buClr>
                    <a:srgbClr val="000000"/>
                  </a:buClr>
                  <a:buSzPts val="1400"/>
                  <a:buFont typeface="Arial"/>
                  <a:buNone/>
                </a:pPr>
                <a:r>
                  <a:t/>
                </a:r>
                <a:endParaRPr/>
              </a:p>
            </p:txBody>
          </p:sp>
          <p:grpSp>
            <p:nvGrpSpPr>
              <p:cNvPr id="410" name="Google Shape;410;p37"/>
              <p:cNvGrpSpPr/>
              <p:nvPr/>
            </p:nvGrpSpPr>
            <p:grpSpPr>
              <a:xfrm>
                <a:off x="6608782" y="1551392"/>
                <a:ext cx="1585066" cy="1126472"/>
                <a:chOff x="6608782" y="1551392"/>
                <a:chExt cx="1585066" cy="1126472"/>
              </a:xfrm>
            </p:grpSpPr>
            <p:sp>
              <p:nvSpPr>
                <p:cNvPr id="411" name="Google Shape;411;p37"/>
                <p:cNvSpPr/>
                <p:nvPr/>
              </p:nvSpPr>
              <p:spPr>
                <a:xfrm>
                  <a:off x="6686318" y="1955702"/>
                  <a:ext cx="1507530" cy="722162"/>
                </a:xfrm>
                <a:custGeom>
                  <a:rect b="b" l="l" r="r" t="t"/>
                  <a:pathLst>
                    <a:path extrusionOk="0" fill="none" h="28575" w="59651">
                      <a:moveTo>
                        <a:pt x="0" y="0"/>
                      </a:moveTo>
                      <a:lnTo>
                        <a:pt x="59650" y="28575"/>
                      </a:lnTo>
                    </a:path>
                  </a:pathLst>
                </a:custGeom>
                <a:solidFill>
                  <a:srgbClr val="C2C2C2"/>
                </a:solidFill>
                <a:ln cap="flat" cmpd="sng" w="9525">
                  <a:solidFill>
                    <a:srgbClr val="999999"/>
                  </a:solidFill>
                  <a:prstDash val="dashDot"/>
                  <a:miter lim="5449"/>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37"/>
                <p:cNvSpPr/>
                <p:nvPr/>
              </p:nvSpPr>
              <p:spPr>
                <a:xfrm>
                  <a:off x="6686318" y="1551392"/>
                  <a:ext cx="1507530" cy="331348"/>
                </a:xfrm>
                <a:custGeom>
                  <a:rect b="b" l="l" r="r" t="t"/>
                  <a:pathLst>
                    <a:path extrusionOk="0" fill="none" h="13111" w="59651">
                      <a:moveTo>
                        <a:pt x="0" y="13111"/>
                      </a:moveTo>
                      <a:lnTo>
                        <a:pt x="12391" y="10386"/>
                      </a:lnTo>
                      <a:lnTo>
                        <a:pt x="59650" y="0"/>
                      </a:lnTo>
                    </a:path>
                  </a:pathLst>
                </a:custGeom>
                <a:solidFill>
                  <a:srgbClr val="999999"/>
                </a:solidFill>
                <a:ln cap="flat" cmpd="sng" w="9525">
                  <a:solidFill>
                    <a:srgbClr val="B7B7B7"/>
                  </a:solidFill>
                  <a:prstDash val="dashDot"/>
                  <a:miter lim="5449"/>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37"/>
                <p:cNvSpPr/>
                <p:nvPr/>
              </p:nvSpPr>
              <p:spPr>
                <a:xfrm>
                  <a:off x="6608782" y="1551392"/>
                  <a:ext cx="390713" cy="331348"/>
                </a:xfrm>
                <a:custGeom>
                  <a:rect b="b" l="l" r="r" t="t"/>
                  <a:pathLst>
                    <a:path extrusionOk="0" fill="none" h="13111" w="15460">
                      <a:moveTo>
                        <a:pt x="0" y="13111"/>
                      </a:moveTo>
                      <a:lnTo>
                        <a:pt x="15459" y="0"/>
                      </a:lnTo>
                    </a:path>
                  </a:pathLst>
                </a:custGeom>
                <a:solidFill>
                  <a:srgbClr val="C2C2C2"/>
                </a:solidFill>
                <a:ln cap="flat" cmpd="sng" w="9525">
                  <a:solidFill>
                    <a:srgbClr val="999999"/>
                  </a:solidFill>
                  <a:prstDash val="dashDot"/>
                  <a:miter lim="5449"/>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37"/>
                <p:cNvSpPr/>
                <p:nvPr/>
              </p:nvSpPr>
              <p:spPr>
                <a:xfrm>
                  <a:off x="6608782" y="1955702"/>
                  <a:ext cx="390713" cy="722162"/>
                </a:xfrm>
                <a:custGeom>
                  <a:rect b="b" l="l" r="r" t="t"/>
                  <a:pathLst>
                    <a:path extrusionOk="0" fill="none" h="28575" w="15460">
                      <a:moveTo>
                        <a:pt x="0" y="0"/>
                      </a:moveTo>
                      <a:lnTo>
                        <a:pt x="15459" y="28575"/>
                      </a:lnTo>
                    </a:path>
                  </a:pathLst>
                </a:custGeom>
                <a:solidFill>
                  <a:srgbClr val="C2C2C2"/>
                </a:solidFill>
                <a:ln cap="flat" cmpd="sng" w="9525">
                  <a:solidFill>
                    <a:srgbClr val="999999"/>
                  </a:solidFill>
                  <a:prstDash val="dashDot"/>
                  <a:miter lim="5449"/>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8"/>
          <p:cNvSpPr txBox="1"/>
          <p:nvPr/>
        </p:nvSpPr>
        <p:spPr>
          <a:xfrm>
            <a:off x="2574650" y="363525"/>
            <a:ext cx="4114500" cy="815700"/>
          </a:xfrm>
          <a:prstGeom prst="rect">
            <a:avLst/>
          </a:prstGeom>
          <a:noFill/>
          <a:ln cap="flat" cmpd="sng" w="9525">
            <a:solidFill>
              <a:srgbClr val="000000"/>
            </a:solidFill>
            <a:prstDash val="lg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700">
                <a:latin typeface="Fjalla One"/>
                <a:ea typeface="Fjalla One"/>
                <a:cs typeface="Fjalla One"/>
                <a:sym typeface="Fjalla One"/>
              </a:rPr>
              <a:t>Histopathology</a:t>
            </a:r>
            <a:r>
              <a:rPr lang="en" sz="1700">
                <a:latin typeface="Fjalla One"/>
                <a:ea typeface="Fjalla One"/>
                <a:cs typeface="Fjalla One"/>
                <a:sym typeface="Fjalla One"/>
              </a:rPr>
              <a:t> of tuberculous </a:t>
            </a:r>
            <a:r>
              <a:rPr lang="en" sz="1700">
                <a:latin typeface="Fjalla One"/>
                <a:ea typeface="Fjalla One"/>
                <a:cs typeface="Fjalla One"/>
                <a:sym typeface="Fjalla One"/>
              </a:rPr>
              <a:t>osteomyelitis </a:t>
            </a:r>
            <a:r>
              <a:rPr lang="en" sz="1200">
                <a:latin typeface="Lato"/>
                <a:ea typeface="Lato"/>
                <a:cs typeface="Lato"/>
                <a:sym typeface="Lato"/>
              </a:rPr>
              <a:t>collections of epithelioid histiocytes and lymphocytes with caseation necrosis</a:t>
            </a:r>
            <a:r>
              <a:rPr lang="en" sz="1200">
                <a:latin typeface="Lato"/>
                <a:ea typeface="Lato"/>
                <a:cs typeface="Lato"/>
                <a:sym typeface="Lato"/>
              </a:rPr>
              <a:t> </a:t>
            </a:r>
            <a:endParaRPr sz="1200">
              <a:latin typeface="Lato"/>
              <a:ea typeface="Lato"/>
              <a:cs typeface="Lato"/>
              <a:sym typeface="Lato"/>
            </a:endParaRPr>
          </a:p>
        </p:txBody>
      </p:sp>
      <p:pic>
        <p:nvPicPr>
          <p:cNvPr id="420" name="Google Shape;420;p38"/>
          <p:cNvPicPr preferRelativeResize="0"/>
          <p:nvPr/>
        </p:nvPicPr>
        <p:blipFill rotWithShape="1">
          <a:blip r:embed="rId3">
            <a:alphaModFix/>
          </a:blip>
          <a:srcRect b="24744" l="2810" r="53072" t="29219"/>
          <a:stretch/>
        </p:blipFill>
        <p:spPr>
          <a:xfrm>
            <a:off x="975176" y="1364037"/>
            <a:ext cx="3313798" cy="2415422"/>
          </a:xfrm>
          <a:prstGeom prst="rect">
            <a:avLst/>
          </a:prstGeom>
          <a:noFill/>
          <a:ln>
            <a:noFill/>
          </a:ln>
        </p:spPr>
      </p:pic>
      <p:pic>
        <p:nvPicPr>
          <p:cNvPr id="421" name="Google Shape;421;p38"/>
          <p:cNvPicPr preferRelativeResize="0"/>
          <p:nvPr/>
        </p:nvPicPr>
        <p:blipFill rotWithShape="1">
          <a:blip r:embed="rId3">
            <a:alphaModFix/>
          </a:blip>
          <a:srcRect b="40276" l="63666" r="10585" t="36700"/>
          <a:stretch/>
        </p:blipFill>
        <p:spPr>
          <a:xfrm>
            <a:off x="4852125" y="1364025"/>
            <a:ext cx="3502527" cy="2415427"/>
          </a:xfrm>
          <a:prstGeom prst="rect">
            <a:avLst/>
          </a:prstGeom>
          <a:noFill/>
          <a:ln>
            <a:noFill/>
          </a:ln>
        </p:spPr>
      </p:pic>
      <p:sp>
        <p:nvSpPr>
          <p:cNvPr id="422" name="Google Shape;422;p38"/>
          <p:cNvSpPr txBox="1"/>
          <p:nvPr/>
        </p:nvSpPr>
        <p:spPr>
          <a:xfrm>
            <a:off x="5603775" y="3896625"/>
            <a:ext cx="1800600" cy="615600"/>
          </a:xfrm>
          <a:prstGeom prst="rect">
            <a:avLst/>
          </a:prstGeom>
          <a:noFill/>
          <a:ln cap="flat" cmpd="sng" w="9525">
            <a:solidFill>
              <a:srgbClr val="000000"/>
            </a:solidFill>
            <a:prstDash val="lg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Ziehl Neelsen stain</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(special for AFB)</a:t>
            </a:r>
            <a:endParaRPr>
              <a:latin typeface="Lato"/>
              <a:ea typeface="Lato"/>
              <a:cs typeface="Lato"/>
              <a:sym typeface="Lato"/>
            </a:endParaRPr>
          </a:p>
        </p:txBody>
      </p:sp>
      <p:cxnSp>
        <p:nvCxnSpPr>
          <p:cNvPr id="423" name="Google Shape;423;p38"/>
          <p:cNvCxnSpPr/>
          <p:nvPr/>
        </p:nvCxnSpPr>
        <p:spPr>
          <a:xfrm flipH="1" rot="10800000">
            <a:off x="3831725" y="2657975"/>
            <a:ext cx="218700" cy="1415400"/>
          </a:xfrm>
          <a:prstGeom prst="straightConnector1">
            <a:avLst/>
          </a:prstGeom>
          <a:noFill/>
          <a:ln cap="flat" cmpd="sng" w="9525">
            <a:solidFill>
              <a:schemeClr val="dk1"/>
            </a:solidFill>
            <a:prstDash val="solid"/>
            <a:round/>
            <a:headEnd len="med" w="med" type="none"/>
            <a:tailEnd len="med" w="med" type="triangle"/>
          </a:ln>
        </p:spPr>
      </p:cxnSp>
      <p:cxnSp>
        <p:nvCxnSpPr>
          <p:cNvPr id="424" name="Google Shape;424;p38"/>
          <p:cNvCxnSpPr/>
          <p:nvPr/>
        </p:nvCxnSpPr>
        <p:spPr>
          <a:xfrm flipH="1" rot="10800000">
            <a:off x="1829575" y="2025050"/>
            <a:ext cx="448800" cy="1990800"/>
          </a:xfrm>
          <a:prstGeom prst="straightConnector1">
            <a:avLst/>
          </a:prstGeom>
          <a:noFill/>
          <a:ln cap="flat" cmpd="sng" w="9525">
            <a:solidFill>
              <a:schemeClr val="dk1"/>
            </a:solidFill>
            <a:prstDash val="solid"/>
            <a:round/>
            <a:headEnd len="med" w="med" type="none"/>
            <a:tailEnd len="med" w="med" type="triangle"/>
          </a:ln>
        </p:spPr>
      </p:cxnSp>
      <p:cxnSp>
        <p:nvCxnSpPr>
          <p:cNvPr id="425" name="Google Shape;425;p38"/>
          <p:cNvCxnSpPr/>
          <p:nvPr/>
        </p:nvCxnSpPr>
        <p:spPr>
          <a:xfrm flipH="1" rot="10800000">
            <a:off x="1841075" y="3348525"/>
            <a:ext cx="1150800" cy="655800"/>
          </a:xfrm>
          <a:prstGeom prst="straightConnector1">
            <a:avLst/>
          </a:prstGeom>
          <a:noFill/>
          <a:ln cap="flat" cmpd="sng" w="9525">
            <a:solidFill>
              <a:schemeClr val="dk1"/>
            </a:solidFill>
            <a:prstDash val="solid"/>
            <a:round/>
            <a:headEnd len="med" w="med" type="none"/>
            <a:tailEnd len="med" w="med" type="triangle"/>
          </a:ln>
        </p:spPr>
      </p:cxnSp>
      <p:sp>
        <p:nvSpPr>
          <p:cNvPr id="426" name="Google Shape;426;p38"/>
          <p:cNvSpPr txBox="1"/>
          <p:nvPr/>
        </p:nvSpPr>
        <p:spPr>
          <a:xfrm>
            <a:off x="3152825" y="4073375"/>
            <a:ext cx="1334700" cy="4002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Lymphocytes</a:t>
            </a:r>
            <a:endParaRPr>
              <a:latin typeface="Lato"/>
              <a:ea typeface="Lato"/>
              <a:cs typeface="Lato"/>
              <a:sym typeface="Lato"/>
            </a:endParaRPr>
          </a:p>
        </p:txBody>
      </p:sp>
      <p:sp>
        <p:nvSpPr>
          <p:cNvPr id="427" name="Google Shape;427;p38"/>
          <p:cNvSpPr txBox="1"/>
          <p:nvPr/>
        </p:nvSpPr>
        <p:spPr>
          <a:xfrm>
            <a:off x="1261350" y="4004325"/>
            <a:ext cx="1275600" cy="4002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Giant cells</a:t>
            </a:r>
            <a:endParaRPr>
              <a:latin typeface="Lato"/>
              <a:ea typeface="Lato"/>
              <a:cs typeface="Lato"/>
              <a:sym typeface="Lato"/>
            </a:endParaRPr>
          </a:p>
        </p:txBody>
      </p:sp>
      <p:sp>
        <p:nvSpPr>
          <p:cNvPr id="428" name="Google Shape;428;p38"/>
          <p:cNvSpPr txBox="1"/>
          <p:nvPr/>
        </p:nvSpPr>
        <p:spPr>
          <a:xfrm>
            <a:off x="172600" y="4629400"/>
            <a:ext cx="6084300" cy="400200"/>
          </a:xfrm>
          <a:prstGeom prst="rect">
            <a:avLst/>
          </a:prstGeom>
          <a:noFill/>
          <a:ln>
            <a:noFill/>
          </a:ln>
        </p:spPr>
        <p:txBody>
          <a:bodyPr anchorCtr="0" anchor="t" bIns="91425" lIns="91425" spcFirstLastPara="1" rIns="91425" wrap="square" tIns="91425">
            <a:spAutoFit/>
          </a:bodyPr>
          <a:lstStyle/>
          <a:p>
            <a:pPr indent="-146050" lvl="0" marL="457200" rtl="0" algn="l">
              <a:spcBef>
                <a:spcPts val="0"/>
              </a:spcBef>
              <a:spcAft>
                <a:spcPts val="0"/>
              </a:spcAft>
              <a:buSzPts val="1400"/>
              <a:buFont typeface="Lato"/>
              <a:buChar char="●"/>
            </a:pPr>
            <a:r>
              <a:rPr lang="en">
                <a:latin typeface="Lato"/>
                <a:ea typeface="Lato"/>
                <a:cs typeface="Lato"/>
                <a:sym typeface="Lato"/>
              </a:rPr>
              <a:t>Tuberculous osteomyelitis in patients with AIDS frequently multifocal.</a:t>
            </a: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39"/>
          <p:cNvSpPr txBox="1"/>
          <p:nvPr>
            <p:ph type="title"/>
          </p:nvPr>
        </p:nvSpPr>
        <p:spPr>
          <a:xfrm>
            <a:off x="-276523" y="0"/>
            <a:ext cx="4209600" cy="7233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Pott’s disease</a:t>
            </a:r>
            <a:endParaRPr/>
          </a:p>
        </p:txBody>
      </p:sp>
      <p:grpSp>
        <p:nvGrpSpPr>
          <p:cNvPr id="434" name="Google Shape;434;p39"/>
          <p:cNvGrpSpPr/>
          <p:nvPr/>
        </p:nvGrpSpPr>
        <p:grpSpPr>
          <a:xfrm>
            <a:off x="676134" y="723311"/>
            <a:ext cx="7791743" cy="2369981"/>
            <a:chOff x="4234950" y="2101012"/>
            <a:chExt cx="3219329" cy="1044091"/>
          </a:xfrm>
        </p:grpSpPr>
        <p:sp>
          <p:nvSpPr>
            <p:cNvPr id="435" name="Google Shape;435;p39"/>
            <p:cNvSpPr/>
            <p:nvPr/>
          </p:nvSpPr>
          <p:spPr>
            <a:xfrm rot="10800000">
              <a:off x="6487596" y="2218809"/>
              <a:ext cx="827572" cy="826702"/>
            </a:xfrm>
            <a:custGeom>
              <a:rect b="b" l="l" r="r" t="t"/>
              <a:pathLst>
                <a:path extrusionOk="0" h="34893" w="34926">
                  <a:moveTo>
                    <a:pt x="1" y="1"/>
                  </a:moveTo>
                  <a:lnTo>
                    <a:pt x="1" y="34892"/>
                  </a:lnTo>
                  <a:lnTo>
                    <a:pt x="34926" y="34892"/>
                  </a:lnTo>
                  <a:lnTo>
                    <a:pt x="34926" y="1"/>
                  </a:ln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39"/>
            <p:cNvSpPr/>
            <p:nvPr/>
          </p:nvSpPr>
          <p:spPr>
            <a:xfrm rot="10800000">
              <a:off x="5430819" y="2218809"/>
              <a:ext cx="827572" cy="826702"/>
            </a:xfrm>
            <a:custGeom>
              <a:rect b="b" l="l" r="r" t="t"/>
              <a:pathLst>
                <a:path extrusionOk="0" h="34893" w="34926">
                  <a:moveTo>
                    <a:pt x="0" y="1"/>
                  </a:moveTo>
                  <a:lnTo>
                    <a:pt x="0" y="34892"/>
                  </a:lnTo>
                  <a:lnTo>
                    <a:pt x="34925" y="34892"/>
                  </a:lnTo>
                  <a:lnTo>
                    <a:pt x="34925" y="1"/>
                  </a:lnTo>
                  <a:close/>
                </a:path>
              </a:pathLst>
            </a:cu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39"/>
            <p:cNvSpPr/>
            <p:nvPr/>
          </p:nvSpPr>
          <p:spPr>
            <a:xfrm rot="10800000">
              <a:off x="4374848" y="2218809"/>
              <a:ext cx="826790" cy="826702"/>
            </a:xfrm>
            <a:custGeom>
              <a:rect b="b" l="l" r="r" t="t"/>
              <a:pathLst>
                <a:path extrusionOk="0" h="34893" w="34893">
                  <a:moveTo>
                    <a:pt x="1" y="1"/>
                  </a:moveTo>
                  <a:lnTo>
                    <a:pt x="1" y="34892"/>
                  </a:lnTo>
                  <a:lnTo>
                    <a:pt x="34892" y="34892"/>
                  </a:lnTo>
                  <a:lnTo>
                    <a:pt x="34892" y="1"/>
                  </a:lnTo>
                  <a:close/>
                </a:path>
              </a:pathLst>
            </a:cu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39"/>
            <p:cNvSpPr/>
            <p:nvPr/>
          </p:nvSpPr>
          <p:spPr>
            <a:xfrm rot="10800000">
              <a:off x="6366656" y="2101012"/>
              <a:ext cx="1044144" cy="521638"/>
            </a:xfrm>
            <a:custGeom>
              <a:rect b="b" l="l" r="r" t="t"/>
              <a:pathLst>
                <a:path extrusionOk="0" fill="none" h="22017" w="44066">
                  <a:moveTo>
                    <a:pt x="44065" y="1"/>
                  </a:moveTo>
                  <a:cubicBezTo>
                    <a:pt x="44065" y="12176"/>
                    <a:pt x="34191" y="22016"/>
                    <a:pt x="22049" y="22016"/>
                  </a:cubicBezTo>
                  <a:cubicBezTo>
                    <a:pt x="9874" y="22016"/>
                    <a:pt x="0" y="12176"/>
                    <a:pt x="0" y="1"/>
                  </a:cubicBezTo>
                </a:path>
              </a:pathLst>
            </a:custGeom>
            <a:noFill/>
            <a:ln cap="rnd" cmpd="sng" w="20850">
              <a:solidFill>
                <a:srgbClr val="999999"/>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39"/>
            <p:cNvSpPr/>
            <p:nvPr/>
          </p:nvSpPr>
          <p:spPr>
            <a:xfrm rot="10800000">
              <a:off x="5322557" y="2622683"/>
              <a:ext cx="1044120" cy="522420"/>
            </a:xfrm>
            <a:custGeom>
              <a:rect b="b" l="l" r="r" t="t"/>
              <a:pathLst>
                <a:path extrusionOk="0" fill="none" h="22050" w="44065">
                  <a:moveTo>
                    <a:pt x="0" y="22050"/>
                  </a:moveTo>
                  <a:cubicBezTo>
                    <a:pt x="0" y="9874"/>
                    <a:pt x="9874" y="1"/>
                    <a:pt x="22049" y="1"/>
                  </a:cubicBezTo>
                  <a:cubicBezTo>
                    <a:pt x="34191" y="1"/>
                    <a:pt x="44065" y="9874"/>
                    <a:pt x="44065" y="22050"/>
                  </a:cubicBezTo>
                </a:path>
              </a:pathLst>
            </a:custGeom>
            <a:noFill/>
            <a:ln cap="rnd" cmpd="sng" w="20850">
              <a:solidFill>
                <a:srgbClr val="CCCCCC"/>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39"/>
            <p:cNvSpPr/>
            <p:nvPr/>
          </p:nvSpPr>
          <p:spPr>
            <a:xfrm rot="10800000">
              <a:off x="4278434" y="2101012"/>
              <a:ext cx="1044144" cy="521638"/>
            </a:xfrm>
            <a:custGeom>
              <a:rect b="b" l="l" r="r" t="t"/>
              <a:pathLst>
                <a:path extrusionOk="0" fill="none" h="22017" w="44066">
                  <a:moveTo>
                    <a:pt x="44066" y="1"/>
                  </a:moveTo>
                  <a:cubicBezTo>
                    <a:pt x="44066" y="12176"/>
                    <a:pt x="34192" y="22016"/>
                    <a:pt x="22017" y="22016"/>
                  </a:cubicBezTo>
                  <a:cubicBezTo>
                    <a:pt x="9875" y="22016"/>
                    <a:pt x="1" y="12176"/>
                    <a:pt x="1" y="1"/>
                  </a:cubicBezTo>
                </a:path>
              </a:pathLst>
            </a:custGeom>
            <a:noFill/>
            <a:ln cap="rnd" cmpd="sng" w="20850">
              <a:solidFill>
                <a:srgbClr val="D9D9D9"/>
              </a:solidFill>
              <a:prstDash val="solid"/>
              <a:miter lim="33357"/>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39"/>
            <p:cNvSpPr/>
            <p:nvPr/>
          </p:nvSpPr>
          <p:spPr>
            <a:xfrm rot="10800000">
              <a:off x="7367295" y="2570459"/>
              <a:ext cx="86984" cy="86975"/>
            </a:xfrm>
            <a:custGeom>
              <a:rect b="b" l="l" r="r" t="t"/>
              <a:pathLst>
                <a:path extrusionOk="0" h="3671" w="3671">
                  <a:moveTo>
                    <a:pt x="1835" y="1"/>
                  </a:moveTo>
                  <a:cubicBezTo>
                    <a:pt x="835" y="1"/>
                    <a:pt x="1" y="835"/>
                    <a:pt x="1" y="1836"/>
                  </a:cubicBezTo>
                  <a:cubicBezTo>
                    <a:pt x="1" y="2870"/>
                    <a:pt x="835" y="3670"/>
                    <a:pt x="1835" y="3670"/>
                  </a:cubicBezTo>
                  <a:cubicBezTo>
                    <a:pt x="2869" y="3670"/>
                    <a:pt x="3670" y="2870"/>
                    <a:pt x="3670" y="1836"/>
                  </a:cubicBezTo>
                  <a:cubicBezTo>
                    <a:pt x="3670" y="835"/>
                    <a:pt x="2836"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39"/>
            <p:cNvSpPr/>
            <p:nvPr/>
          </p:nvSpPr>
          <p:spPr>
            <a:xfrm rot="10800000">
              <a:off x="6323197" y="2570459"/>
              <a:ext cx="86961" cy="86975"/>
            </a:xfrm>
            <a:custGeom>
              <a:rect b="b" l="l" r="r" t="t"/>
              <a:pathLst>
                <a:path extrusionOk="0" h="3671" w="367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39"/>
            <p:cNvSpPr/>
            <p:nvPr/>
          </p:nvSpPr>
          <p:spPr>
            <a:xfrm rot="10800000">
              <a:off x="5279073" y="2570459"/>
              <a:ext cx="86961" cy="86975"/>
            </a:xfrm>
            <a:custGeom>
              <a:rect b="b" l="l" r="r" t="t"/>
              <a:pathLst>
                <a:path extrusionOk="0" h="3671" w="3670">
                  <a:moveTo>
                    <a:pt x="1835" y="1"/>
                  </a:moveTo>
                  <a:cubicBezTo>
                    <a:pt x="834" y="1"/>
                    <a:pt x="0" y="835"/>
                    <a:pt x="0" y="1836"/>
                  </a:cubicBezTo>
                  <a:cubicBezTo>
                    <a:pt x="0" y="2870"/>
                    <a:pt x="834" y="3670"/>
                    <a:pt x="1835" y="3670"/>
                  </a:cubicBezTo>
                  <a:cubicBezTo>
                    <a:pt x="2836" y="3670"/>
                    <a:pt x="3670" y="2870"/>
                    <a:pt x="3670" y="1836"/>
                  </a:cubicBezTo>
                  <a:cubicBezTo>
                    <a:pt x="3670" y="835"/>
                    <a:pt x="2836"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39"/>
            <p:cNvSpPr/>
            <p:nvPr/>
          </p:nvSpPr>
          <p:spPr>
            <a:xfrm rot="10800000">
              <a:off x="4234950" y="2570459"/>
              <a:ext cx="86961" cy="86975"/>
            </a:xfrm>
            <a:custGeom>
              <a:rect b="b" l="l" r="r" t="t"/>
              <a:pathLst>
                <a:path extrusionOk="0" h="3671" w="3670">
                  <a:moveTo>
                    <a:pt x="1835" y="1"/>
                  </a:moveTo>
                  <a:cubicBezTo>
                    <a:pt x="834" y="1"/>
                    <a:pt x="0" y="835"/>
                    <a:pt x="0" y="1836"/>
                  </a:cubicBezTo>
                  <a:cubicBezTo>
                    <a:pt x="0" y="2870"/>
                    <a:pt x="834" y="3670"/>
                    <a:pt x="1835" y="3670"/>
                  </a:cubicBezTo>
                  <a:cubicBezTo>
                    <a:pt x="2836" y="3670"/>
                    <a:pt x="3669" y="2870"/>
                    <a:pt x="3669" y="1836"/>
                  </a:cubicBezTo>
                  <a:cubicBezTo>
                    <a:pt x="3669" y="835"/>
                    <a:pt x="2836" y="1"/>
                    <a:pt x="183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39"/>
            <p:cNvSpPr/>
            <p:nvPr/>
          </p:nvSpPr>
          <p:spPr>
            <a:xfrm rot="10800000">
              <a:off x="6488381" y="2192147"/>
              <a:ext cx="800701" cy="876987"/>
            </a:xfrm>
            <a:custGeom>
              <a:rect b="b" l="l" r="r" t="t"/>
              <a:pathLst>
                <a:path extrusionOk="0" h="33792" w="33792">
                  <a:moveTo>
                    <a:pt x="16912" y="1"/>
                  </a:moveTo>
                  <a:cubicBezTo>
                    <a:pt x="7572" y="1"/>
                    <a:pt x="0" y="7539"/>
                    <a:pt x="0" y="16879"/>
                  </a:cubicBezTo>
                  <a:cubicBezTo>
                    <a:pt x="0" y="26219"/>
                    <a:pt x="7572" y="33791"/>
                    <a:pt x="16912" y="33791"/>
                  </a:cubicBezTo>
                  <a:cubicBezTo>
                    <a:pt x="26219" y="33791"/>
                    <a:pt x="33791" y="26219"/>
                    <a:pt x="33791" y="16879"/>
                  </a:cubicBezTo>
                  <a:cubicBezTo>
                    <a:pt x="33791" y="7539"/>
                    <a:pt x="26252" y="1"/>
                    <a:pt x="16912" y="1"/>
                  </a:cubicBezTo>
                  <a:close/>
                  <a:moveTo>
                    <a:pt x="16912" y="31923"/>
                  </a:moveTo>
                  <a:cubicBezTo>
                    <a:pt x="8607" y="31923"/>
                    <a:pt x="1868" y="25185"/>
                    <a:pt x="1868" y="16879"/>
                  </a:cubicBezTo>
                  <a:cubicBezTo>
                    <a:pt x="1868" y="8573"/>
                    <a:pt x="8607" y="1835"/>
                    <a:pt x="16912" y="1835"/>
                  </a:cubicBezTo>
                  <a:cubicBezTo>
                    <a:pt x="25218" y="1835"/>
                    <a:pt x="31957" y="8573"/>
                    <a:pt x="31957" y="16879"/>
                  </a:cubicBezTo>
                  <a:cubicBezTo>
                    <a:pt x="31957" y="25185"/>
                    <a:pt x="25218" y="31923"/>
                    <a:pt x="16912" y="31923"/>
                  </a:cubicBezTo>
                  <a:close/>
                </a:path>
              </a:pathLst>
            </a:cu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39"/>
            <p:cNvSpPr/>
            <p:nvPr/>
          </p:nvSpPr>
          <p:spPr>
            <a:xfrm rot="10800000">
              <a:off x="5396155" y="2176941"/>
              <a:ext cx="865751" cy="912468"/>
            </a:xfrm>
            <a:custGeom>
              <a:rect b="b" l="l" r="r" t="t"/>
              <a:pathLst>
                <a:path extrusionOk="0" h="33792" w="33792">
                  <a:moveTo>
                    <a:pt x="16879" y="1"/>
                  </a:moveTo>
                  <a:cubicBezTo>
                    <a:pt x="7539" y="1"/>
                    <a:pt x="0" y="7539"/>
                    <a:pt x="0" y="16879"/>
                  </a:cubicBezTo>
                  <a:cubicBezTo>
                    <a:pt x="0" y="26219"/>
                    <a:pt x="7539" y="33791"/>
                    <a:pt x="16879" y="33791"/>
                  </a:cubicBezTo>
                  <a:cubicBezTo>
                    <a:pt x="26219" y="33791"/>
                    <a:pt x="33791" y="26219"/>
                    <a:pt x="33791" y="16879"/>
                  </a:cubicBezTo>
                  <a:cubicBezTo>
                    <a:pt x="33791" y="7539"/>
                    <a:pt x="26219" y="1"/>
                    <a:pt x="16879" y="1"/>
                  </a:cubicBezTo>
                  <a:close/>
                  <a:moveTo>
                    <a:pt x="16879" y="31923"/>
                  </a:moveTo>
                  <a:cubicBezTo>
                    <a:pt x="8573" y="31923"/>
                    <a:pt x="1835" y="25185"/>
                    <a:pt x="1835" y="16879"/>
                  </a:cubicBezTo>
                  <a:cubicBezTo>
                    <a:pt x="1835" y="8573"/>
                    <a:pt x="8573" y="1835"/>
                    <a:pt x="16879" y="1835"/>
                  </a:cubicBezTo>
                  <a:cubicBezTo>
                    <a:pt x="25185" y="1835"/>
                    <a:pt x="31923" y="8573"/>
                    <a:pt x="31923" y="16879"/>
                  </a:cubicBezTo>
                  <a:cubicBezTo>
                    <a:pt x="31923" y="25185"/>
                    <a:pt x="25185" y="31923"/>
                    <a:pt x="16879" y="31923"/>
                  </a:cubicBezTo>
                  <a:close/>
                </a:path>
              </a:pathLst>
            </a:cu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39"/>
            <p:cNvSpPr/>
            <p:nvPr/>
          </p:nvSpPr>
          <p:spPr>
            <a:xfrm rot="10800000">
              <a:off x="4381982" y="2176940"/>
              <a:ext cx="800678" cy="892193"/>
            </a:xfrm>
            <a:custGeom>
              <a:rect b="b" l="l" r="r" t="t"/>
              <a:pathLst>
                <a:path extrusionOk="0" h="33792" w="33791">
                  <a:moveTo>
                    <a:pt x="16912" y="1"/>
                  </a:moveTo>
                  <a:cubicBezTo>
                    <a:pt x="7572" y="1"/>
                    <a:pt x="0" y="7539"/>
                    <a:pt x="0" y="16879"/>
                  </a:cubicBezTo>
                  <a:cubicBezTo>
                    <a:pt x="0" y="26219"/>
                    <a:pt x="7572" y="33791"/>
                    <a:pt x="16912" y="33791"/>
                  </a:cubicBezTo>
                  <a:cubicBezTo>
                    <a:pt x="26252" y="33791"/>
                    <a:pt x="33791" y="26219"/>
                    <a:pt x="33791" y="16879"/>
                  </a:cubicBezTo>
                  <a:cubicBezTo>
                    <a:pt x="33791" y="7539"/>
                    <a:pt x="26252" y="1"/>
                    <a:pt x="16912" y="1"/>
                  </a:cubicBezTo>
                  <a:close/>
                  <a:moveTo>
                    <a:pt x="16912" y="31923"/>
                  </a:moveTo>
                  <a:cubicBezTo>
                    <a:pt x="8606" y="31923"/>
                    <a:pt x="1868" y="25185"/>
                    <a:pt x="1868" y="16879"/>
                  </a:cubicBezTo>
                  <a:cubicBezTo>
                    <a:pt x="1868" y="8573"/>
                    <a:pt x="8606" y="1835"/>
                    <a:pt x="16912" y="1835"/>
                  </a:cubicBezTo>
                  <a:cubicBezTo>
                    <a:pt x="25218" y="1835"/>
                    <a:pt x="31956" y="8573"/>
                    <a:pt x="31956" y="16879"/>
                  </a:cubicBezTo>
                  <a:cubicBezTo>
                    <a:pt x="31956" y="25185"/>
                    <a:pt x="25218" y="31923"/>
                    <a:pt x="16912" y="31923"/>
                  </a:cubicBezTo>
                  <a:close/>
                </a:path>
              </a:pathLst>
            </a:custGeom>
            <a:solidFill>
              <a:srgbClr val="F2F2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8" name="Google Shape;448;p39"/>
          <p:cNvSpPr txBox="1"/>
          <p:nvPr/>
        </p:nvSpPr>
        <p:spPr>
          <a:xfrm>
            <a:off x="1107150" y="1511016"/>
            <a:ext cx="18039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Is the involvement of spine (tuberculosis of spine).</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
        <p:nvSpPr>
          <p:cNvPr id="449" name="Google Shape;449;p39"/>
          <p:cNvSpPr txBox="1"/>
          <p:nvPr/>
        </p:nvSpPr>
        <p:spPr>
          <a:xfrm>
            <a:off x="3710325" y="1180941"/>
            <a:ext cx="1803900" cy="14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The infection breaks through the</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intervertebral discs and extends into the</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soft tissues forming abscesses</a:t>
            </a:r>
            <a:endParaRPr>
              <a:latin typeface="Lato"/>
              <a:ea typeface="Lato"/>
              <a:cs typeface="Lato"/>
              <a:sym typeface="Lato"/>
            </a:endParaRPr>
          </a:p>
        </p:txBody>
      </p:sp>
      <p:sp>
        <p:nvSpPr>
          <p:cNvPr id="450" name="Google Shape;450;p39"/>
          <p:cNvSpPr txBox="1"/>
          <p:nvPr/>
        </p:nvSpPr>
        <p:spPr>
          <a:xfrm>
            <a:off x="6313500" y="1169550"/>
            <a:ext cx="1852500" cy="14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The infection may breaks through the intervertebral discs and extends into the muscle forming Psoas abscess</a:t>
            </a:r>
            <a:endParaRPr>
              <a:solidFill>
                <a:schemeClr val="dk1"/>
              </a:solidFill>
              <a:latin typeface="Lato"/>
              <a:ea typeface="Lato"/>
              <a:cs typeface="Lato"/>
              <a:sym typeface="Lato"/>
            </a:endParaRPr>
          </a:p>
        </p:txBody>
      </p:sp>
      <p:pic>
        <p:nvPicPr>
          <p:cNvPr id="451" name="Google Shape;451;p39"/>
          <p:cNvPicPr preferRelativeResize="0"/>
          <p:nvPr/>
        </p:nvPicPr>
        <p:blipFill rotWithShape="1">
          <a:blip r:embed="rId3">
            <a:alphaModFix/>
          </a:blip>
          <a:srcRect b="35320" l="27442" r="27129" t="26659"/>
          <a:stretch/>
        </p:blipFill>
        <p:spPr>
          <a:xfrm>
            <a:off x="3817025" y="126065"/>
            <a:ext cx="1509944" cy="723299"/>
          </a:xfrm>
          <a:prstGeom prst="rect">
            <a:avLst/>
          </a:prstGeom>
          <a:noFill/>
          <a:ln>
            <a:noFill/>
          </a:ln>
        </p:spPr>
      </p:pic>
      <p:pic>
        <p:nvPicPr>
          <p:cNvPr id="452" name="Google Shape;452;p39"/>
          <p:cNvPicPr preferRelativeResize="0"/>
          <p:nvPr/>
        </p:nvPicPr>
        <p:blipFill rotWithShape="1">
          <a:blip r:embed="rId4">
            <a:alphaModFix/>
          </a:blip>
          <a:srcRect b="28163" l="46418" r="21019" t="39825"/>
          <a:stretch/>
        </p:blipFill>
        <p:spPr>
          <a:xfrm>
            <a:off x="7163999" y="126071"/>
            <a:ext cx="1053359" cy="723299"/>
          </a:xfrm>
          <a:prstGeom prst="rect">
            <a:avLst/>
          </a:prstGeom>
          <a:noFill/>
          <a:ln>
            <a:noFill/>
          </a:ln>
        </p:spPr>
      </p:pic>
      <p:pic>
        <p:nvPicPr>
          <p:cNvPr id="453" name="Google Shape;453;p39"/>
          <p:cNvPicPr preferRelativeResize="0"/>
          <p:nvPr/>
        </p:nvPicPr>
        <p:blipFill rotWithShape="1">
          <a:blip r:embed="rId4">
            <a:alphaModFix/>
          </a:blip>
          <a:srcRect b="23914" l="15402" r="65885" t="36583"/>
          <a:stretch/>
        </p:blipFill>
        <p:spPr>
          <a:xfrm>
            <a:off x="5690302" y="28287"/>
            <a:ext cx="623202" cy="918876"/>
          </a:xfrm>
          <a:prstGeom prst="rect">
            <a:avLst/>
          </a:prstGeom>
          <a:noFill/>
          <a:ln>
            <a:noFill/>
          </a:ln>
        </p:spPr>
      </p:pic>
      <p:cxnSp>
        <p:nvCxnSpPr>
          <p:cNvPr id="454" name="Google Shape;454;p39"/>
          <p:cNvCxnSpPr/>
          <p:nvPr/>
        </p:nvCxnSpPr>
        <p:spPr>
          <a:xfrm>
            <a:off x="6381600" y="627150"/>
            <a:ext cx="782400" cy="0"/>
          </a:xfrm>
          <a:prstGeom prst="straightConnector1">
            <a:avLst/>
          </a:prstGeom>
          <a:noFill/>
          <a:ln cap="flat" cmpd="sng" w="9525">
            <a:solidFill>
              <a:srgbClr val="C2C2C2"/>
            </a:solidFill>
            <a:prstDash val="solid"/>
            <a:round/>
            <a:headEnd len="med" w="med" type="none"/>
            <a:tailEnd len="med" w="med" type="triangle"/>
          </a:ln>
        </p:spPr>
      </p:cxnSp>
      <p:sp>
        <p:nvSpPr>
          <p:cNvPr id="455" name="Google Shape;455;p39"/>
          <p:cNvSpPr txBox="1"/>
          <p:nvPr/>
        </p:nvSpPr>
        <p:spPr>
          <a:xfrm>
            <a:off x="6313493" y="96150"/>
            <a:ext cx="918600" cy="53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Lato"/>
                <a:ea typeface="Lato"/>
                <a:cs typeface="Lato"/>
                <a:sym typeface="Lato"/>
              </a:rPr>
              <a:t>Psoas </a:t>
            </a:r>
            <a:r>
              <a:rPr lang="en" sz="1100">
                <a:latin typeface="Lato"/>
                <a:ea typeface="Lato"/>
                <a:cs typeface="Lato"/>
                <a:sym typeface="Lato"/>
              </a:rPr>
              <a:t>abscess</a:t>
            </a:r>
            <a:endParaRPr sz="1100">
              <a:latin typeface="Lato"/>
              <a:ea typeface="Lato"/>
              <a:cs typeface="Lato"/>
              <a:sym typeface="Lato"/>
            </a:endParaRPr>
          </a:p>
        </p:txBody>
      </p:sp>
      <p:sp>
        <p:nvSpPr>
          <p:cNvPr id="456" name="Google Shape;456;p39"/>
          <p:cNvSpPr txBox="1"/>
          <p:nvPr/>
        </p:nvSpPr>
        <p:spPr>
          <a:xfrm>
            <a:off x="426743" y="2967230"/>
            <a:ext cx="7315200" cy="396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Lato"/>
              <a:buChar char="●"/>
            </a:pPr>
            <a:r>
              <a:rPr b="1" lang="en">
                <a:latin typeface="Lato"/>
                <a:ea typeface="Lato"/>
                <a:cs typeface="Lato"/>
                <a:sym typeface="Lato"/>
              </a:rPr>
              <a:t>Complications</a:t>
            </a:r>
            <a:r>
              <a:rPr lang="en">
                <a:latin typeface="Lato"/>
                <a:ea typeface="Lato"/>
                <a:cs typeface="Lato"/>
                <a:sym typeface="Lato"/>
              </a:rPr>
              <a:t>:</a:t>
            </a:r>
            <a:endParaRPr>
              <a:latin typeface="Lato"/>
              <a:ea typeface="Lato"/>
              <a:cs typeface="Lato"/>
              <a:sym typeface="Lato"/>
            </a:endParaRPr>
          </a:p>
        </p:txBody>
      </p:sp>
      <p:sp>
        <p:nvSpPr>
          <p:cNvPr id="457" name="Google Shape;457;p39"/>
          <p:cNvSpPr txBox="1"/>
          <p:nvPr/>
        </p:nvSpPr>
        <p:spPr>
          <a:xfrm>
            <a:off x="914399" y="3330155"/>
            <a:ext cx="73152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 Destruction of discs and vertebrae results in</a:t>
            </a:r>
            <a:endParaRPr>
              <a:latin typeface="Lato"/>
              <a:ea typeface="Lato"/>
              <a:cs typeface="Lato"/>
              <a:sym typeface="Lato"/>
            </a:endParaRPr>
          </a:p>
          <a:p>
            <a:pPr indent="457200" lvl="0" marL="0" rtl="0" algn="l">
              <a:spcBef>
                <a:spcPts val="0"/>
              </a:spcBef>
              <a:spcAft>
                <a:spcPts val="0"/>
              </a:spcAft>
              <a:buNone/>
            </a:pPr>
            <a:r>
              <a:rPr lang="en">
                <a:latin typeface="Lato"/>
                <a:ea typeface="Lato"/>
                <a:cs typeface="Lato"/>
                <a:sym typeface="Lato"/>
              </a:rPr>
              <a:t>• Compression fractures that produce scoliosis or kyphosis </a:t>
            </a:r>
            <a:endParaRPr>
              <a:latin typeface="Lato"/>
              <a:ea typeface="Lato"/>
              <a:cs typeface="Lato"/>
              <a:sym typeface="Lato"/>
            </a:endParaRPr>
          </a:p>
          <a:p>
            <a:pPr indent="457200" lvl="0" marL="0" rtl="0" algn="l">
              <a:spcBef>
                <a:spcPts val="0"/>
              </a:spcBef>
              <a:spcAft>
                <a:spcPts val="0"/>
              </a:spcAft>
              <a:buNone/>
            </a:pPr>
            <a:r>
              <a:rPr lang="en">
                <a:latin typeface="Lato"/>
                <a:ea typeface="Lato"/>
                <a:cs typeface="Lato"/>
                <a:sym typeface="Lato"/>
              </a:rPr>
              <a:t>• Neurologic deficits secondary to spinal cord and nerve compression</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Tuberculous arthritis</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Sinus tract formation</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Psoas abscess</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Amyloidosis</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40"/>
          <p:cNvSpPr/>
          <p:nvPr/>
        </p:nvSpPr>
        <p:spPr>
          <a:xfrm>
            <a:off x="5339800" y="1219700"/>
            <a:ext cx="1911600" cy="1621800"/>
          </a:xfrm>
          <a:prstGeom prst="ellipse">
            <a:avLst/>
          </a:prstGeom>
          <a:solidFill>
            <a:srgbClr val="999999"/>
          </a:solidFill>
          <a:ln cap="flat" cmpd="sng" w="19050">
            <a:solidFill>
              <a:srgbClr val="666666"/>
            </a:solidFill>
            <a:prstDash val="solid"/>
            <a:round/>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Clr>
                <a:srgbClr val="000000"/>
              </a:buClr>
              <a:buSzPts val="1400"/>
              <a:buFont typeface="Arial"/>
              <a:buNone/>
            </a:pPr>
            <a:r>
              <a:t/>
            </a:r>
            <a:endParaRPr/>
          </a:p>
        </p:txBody>
      </p:sp>
      <p:sp>
        <p:nvSpPr>
          <p:cNvPr id="463" name="Google Shape;463;p40"/>
          <p:cNvSpPr txBox="1"/>
          <p:nvPr/>
        </p:nvSpPr>
        <p:spPr>
          <a:xfrm>
            <a:off x="4801920" y="1298450"/>
            <a:ext cx="2869800" cy="146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Lato"/>
                <a:ea typeface="Lato"/>
                <a:cs typeface="Lato"/>
                <a:sym typeface="Lato"/>
              </a:rPr>
              <a:t>7.</a:t>
            </a:r>
            <a:r>
              <a:rPr lang="en" sz="1200">
                <a:latin typeface="Lato"/>
                <a:ea typeface="Lato"/>
                <a:cs typeface="Lato"/>
                <a:sym typeface="Lato"/>
              </a:rPr>
              <a:t>Articular </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structure can also </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Become infected by direct</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inoculation or from </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contiguous spread from a</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 Soft-tissue abscess or</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 focus of osteomyelitis</a:t>
            </a:r>
            <a:endParaRPr sz="1200">
              <a:latin typeface="Lato"/>
              <a:ea typeface="Lato"/>
              <a:cs typeface="Lato"/>
              <a:sym typeface="Lato"/>
            </a:endParaRPr>
          </a:p>
        </p:txBody>
      </p:sp>
      <p:sp>
        <p:nvSpPr>
          <p:cNvPr id="464" name="Google Shape;464;p40"/>
          <p:cNvSpPr txBox="1"/>
          <p:nvPr>
            <p:ph type="title"/>
          </p:nvPr>
        </p:nvSpPr>
        <p:spPr>
          <a:xfrm>
            <a:off x="0" y="312575"/>
            <a:ext cx="5109000" cy="7233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en"/>
              <a:t>Infectious Arthritis</a:t>
            </a:r>
            <a:endParaRPr/>
          </a:p>
        </p:txBody>
      </p:sp>
      <p:grpSp>
        <p:nvGrpSpPr>
          <p:cNvPr id="465" name="Google Shape;465;p40"/>
          <p:cNvGrpSpPr/>
          <p:nvPr/>
        </p:nvGrpSpPr>
        <p:grpSpPr>
          <a:xfrm>
            <a:off x="103880" y="1184410"/>
            <a:ext cx="4975110" cy="3760343"/>
            <a:chOff x="685840" y="2877172"/>
            <a:chExt cx="2474564" cy="1840598"/>
          </a:xfrm>
        </p:grpSpPr>
        <p:cxnSp>
          <p:nvCxnSpPr>
            <p:cNvPr id="466" name="Google Shape;466;p40"/>
            <p:cNvCxnSpPr>
              <a:stCxn id="467" idx="4"/>
              <a:endCxn id="468" idx="0"/>
            </p:cNvCxnSpPr>
            <p:nvPr/>
          </p:nvCxnSpPr>
          <p:spPr>
            <a:xfrm>
              <a:off x="1054990" y="3670973"/>
              <a:ext cx="303300" cy="199200"/>
            </a:xfrm>
            <a:prstGeom prst="straightConnector1">
              <a:avLst/>
            </a:prstGeom>
            <a:noFill/>
            <a:ln cap="flat" cmpd="sng" w="19050">
              <a:solidFill>
                <a:srgbClr val="666666"/>
              </a:solidFill>
              <a:prstDash val="solid"/>
              <a:round/>
              <a:headEnd len="sm" w="sm" type="none"/>
              <a:tailEnd len="sm" w="sm" type="none"/>
            </a:ln>
          </p:spPr>
        </p:cxnSp>
        <p:cxnSp>
          <p:nvCxnSpPr>
            <p:cNvPr id="469" name="Google Shape;469;p40"/>
            <p:cNvCxnSpPr>
              <a:stCxn id="468" idx="0"/>
              <a:endCxn id="470" idx="4"/>
            </p:cNvCxnSpPr>
            <p:nvPr/>
          </p:nvCxnSpPr>
          <p:spPr>
            <a:xfrm flipH="1" rot="10800000">
              <a:off x="1358223" y="3691397"/>
              <a:ext cx="534900" cy="178800"/>
            </a:xfrm>
            <a:prstGeom prst="straightConnector1">
              <a:avLst/>
            </a:prstGeom>
            <a:noFill/>
            <a:ln cap="flat" cmpd="sng" w="19050">
              <a:solidFill>
                <a:srgbClr val="666666"/>
              </a:solidFill>
              <a:prstDash val="solid"/>
              <a:round/>
              <a:headEnd len="sm" w="sm" type="none"/>
              <a:tailEnd len="sm" w="sm" type="none"/>
            </a:ln>
          </p:spPr>
        </p:cxnSp>
        <p:cxnSp>
          <p:nvCxnSpPr>
            <p:cNvPr id="471" name="Google Shape;471;p40"/>
            <p:cNvCxnSpPr>
              <a:stCxn id="470" idx="4"/>
              <a:endCxn id="472" idx="0"/>
            </p:cNvCxnSpPr>
            <p:nvPr/>
          </p:nvCxnSpPr>
          <p:spPr>
            <a:xfrm>
              <a:off x="1893261" y="3691305"/>
              <a:ext cx="482400" cy="197700"/>
            </a:xfrm>
            <a:prstGeom prst="straightConnector1">
              <a:avLst/>
            </a:prstGeom>
            <a:noFill/>
            <a:ln cap="flat" cmpd="sng" w="19050">
              <a:solidFill>
                <a:srgbClr val="666666"/>
              </a:solidFill>
              <a:prstDash val="solid"/>
              <a:round/>
              <a:headEnd len="sm" w="sm" type="none"/>
              <a:tailEnd len="sm" w="sm" type="none"/>
            </a:ln>
          </p:spPr>
        </p:cxnSp>
        <p:cxnSp>
          <p:nvCxnSpPr>
            <p:cNvPr id="473" name="Google Shape;473;p40"/>
            <p:cNvCxnSpPr>
              <a:stCxn id="472" idx="0"/>
              <a:endCxn id="474" idx="4"/>
            </p:cNvCxnSpPr>
            <p:nvPr/>
          </p:nvCxnSpPr>
          <p:spPr>
            <a:xfrm flipH="1" rot="10800000">
              <a:off x="2375739" y="3671071"/>
              <a:ext cx="388200" cy="217800"/>
            </a:xfrm>
            <a:prstGeom prst="straightConnector1">
              <a:avLst/>
            </a:prstGeom>
            <a:noFill/>
            <a:ln cap="flat" cmpd="sng" w="19050">
              <a:solidFill>
                <a:srgbClr val="666666"/>
              </a:solidFill>
              <a:prstDash val="solid"/>
              <a:round/>
              <a:headEnd len="sm" w="sm" type="none"/>
              <a:tailEnd len="sm" w="sm" type="none"/>
            </a:ln>
          </p:spPr>
        </p:cxnSp>
        <p:sp>
          <p:nvSpPr>
            <p:cNvPr id="474" name="Google Shape;474;p40"/>
            <p:cNvSpPr/>
            <p:nvPr/>
          </p:nvSpPr>
          <p:spPr>
            <a:xfrm>
              <a:off x="2367203" y="2877172"/>
              <a:ext cx="793200" cy="793800"/>
            </a:xfrm>
            <a:prstGeom prst="ellipse">
              <a:avLst/>
            </a:prstGeom>
            <a:solidFill>
              <a:srgbClr val="999999"/>
            </a:solidFill>
            <a:ln cap="flat" cmpd="sng" w="19050">
              <a:solidFill>
                <a:srgbClr val="666666"/>
              </a:solidFill>
              <a:prstDash val="solid"/>
              <a:round/>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Clr>
                  <a:srgbClr val="000000"/>
                </a:buClr>
                <a:buSzPts val="1400"/>
                <a:buFont typeface="Arial"/>
                <a:buNone/>
              </a:pPr>
              <a:r>
                <a:t/>
              </a:r>
              <a:endParaRPr/>
            </a:p>
          </p:txBody>
        </p:sp>
        <p:sp>
          <p:nvSpPr>
            <p:cNvPr id="470" name="Google Shape;470;p40"/>
            <p:cNvSpPr/>
            <p:nvPr/>
          </p:nvSpPr>
          <p:spPr>
            <a:xfrm>
              <a:off x="1524111" y="2897505"/>
              <a:ext cx="738300" cy="793800"/>
            </a:xfrm>
            <a:prstGeom prst="ellipse">
              <a:avLst/>
            </a:prstGeom>
            <a:solidFill>
              <a:srgbClr val="999999"/>
            </a:solidFill>
            <a:ln cap="flat" cmpd="sng" w="19050">
              <a:solidFill>
                <a:srgbClr val="66666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C3B1"/>
                </a:solidFill>
                <a:latin typeface="Calibri"/>
                <a:ea typeface="Calibri"/>
                <a:cs typeface="Calibri"/>
                <a:sym typeface="Calibri"/>
              </a:endParaRPr>
            </a:p>
          </p:txBody>
        </p:sp>
        <p:sp>
          <p:nvSpPr>
            <p:cNvPr id="467" name="Google Shape;467;p40"/>
            <p:cNvSpPr/>
            <p:nvPr/>
          </p:nvSpPr>
          <p:spPr>
            <a:xfrm>
              <a:off x="685840" y="2877173"/>
              <a:ext cx="738300" cy="793800"/>
            </a:xfrm>
            <a:prstGeom prst="ellipse">
              <a:avLst/>
            </a:prstGeom>
            <a:solidFill>
              <a:srgbClr val="999999"/>
            </a:solidFill>
            <a:ln cap="flat" cmpd="sng" w="19050">
              <a:solidFill>
                <a:srgbClr val="66666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C3B1"/>
                </a:solidFill>
                <a:latin typeface="Calibri"/>
                <a:ea typeface="Calibri"/>
                <a:cs typeface="Calibri"/>
                <a:sym typeface="Calibri"/>
              </a:endParaRPr>
            </a:p>
          </p:txBody>
        </p:sp>
        <p:sp>
          <p:nvSpPr>
            <p:cNvPr id="472" name="Google Shape;472;p40"/>
            <p:cNvSpPr/>
            <p:nvPr/>
          </p:nvSpPr>
          <p:spPr>
            <a:xfrm>
              <a:off x="2006589" y="3888871"/>
              <a:ext cx="738300" cy="828900"/>
            </a:xfrm>
            <a:prstGeom prst="ellipse">
              <a:avLst/>
            </a:prstGeom>
            <a:solidFill>
              <a:srgbClr val="999999"/>
            </a:solidFill>
            <a:ln cap="flat" cmpd="sng" w="19050">
              <a:solidFill>
                <a:srgbClr val="66666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C3B1"/>
                </a:solidFill>
                <a:latin typeface="Calibri"/>
                <a:ea typeface="Calibri"/>
                <a:cs typeface="Calibri"/>
                <a:sym typeface="Calibri"/>
              </a:endParaRPr>
            </a:p>
          </p:txBody>
        </p:sp>
        <p:sp>
          <p:nvSpPr>
            <p:cNvPr id="468" name="Google Shape;468;p40"/>
            <p:cNvSpPr/>
            <p:nvPr/>
          </p:nvSpPr>
          <p:spPr>
            <a:xfrm>
              <a:off x="989073" y="3870197"/>
              <a:ext cx="738300" cy="828900"/>
            </a:xfrm>
            <a:prstGeom prst="ellipse">
              <a:avLst/>
            </a:prstGeom>
            <a:solidFill>
              <a:srgbClr val="999999"/>
            </a:solidFill>
            <a:ln cap="flat" cmpd="sng" w="19050">
              <a:solidFill>
                <a:srgbClr val="66666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sp>
        <p:nvSpPr>
          <p:cNvPr id="475" name="Google Shape;475;p40"/>
          <p:cNvSpPr/>
          <p:nvPr/>
        </p:nvSpPr>
        <p:spPr>
          <a:xfrm>
            <a:off x="4801917" y="3252700"/>
            <a:ext cx="1542000" cy="1693200"/>
          </a:xfrm>
          <a:prstGeom prst="ellipse">
            <a:avLst/>
          </a:prstGeom>
          <a:solidFill>
            <a:srgbClr val="999999"/>
          </a:solidFill>
          <a:ln cap="flat" cmpd="sng" w="19050">
            <a:solidFill>
              <a:srgbClr val="666666"/>
            </a:solidFill>
            <a:prstDash val="solid"/>
            <a:round/>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Clr>
                <a:srgbClr val="000000"/>
              </a:buClr>
              <a:buSzPts val="1400"/>
              <a:buFont typeface="Arial"/>
              <a:buNone/>
            </a:pPr>
            <a:r>
              <a:t/>
            </a:r>
            <a:endParaRPr/>
          </a:p>
        </p:txBody>
      </p:sp>
      <p:cxnSp>
        <p:nvCxnSpPr>
          <p:cNvPr id="476" name="Google Shape;476;p40"/>
          <p:cNvCxnSpPr>
            <a:stCxn id="475" idx="0"/>
            <a:endCxn id="462" idx="4"/>
          </p:cNvCxnSpPr>
          <p:nvPr/>
        </p:nvCxnSpPr>
        <p:spPr>
          <a:xfrm flipH="1" rot="10800000">
            <a:off x="5572917" y="2841400"/>
            <a:ext cx="722700" cy="411300"/>
          </a:xfrm>
          <a:prstGeom prst="straightConnector1">
            <a:avLst/>
          </a:prstGeom>
          <a:noFill/>
          <a:ln cap="flat" cmpd="sng" w="19050">
            <a:solidFill>
              <a:srgbClr val="666666"/>
            </a:solidFill>
            <a:prstDash val="solid"/>
            <a:round/>
            <a:headEnd len="sm" w="sm" type="none"/>
            <a:tailEnd len="sm" w="sm" type="none"/>
          </a:ln>
        </p:spPr>
      </p:cxnSp>
      <p:cxnSp>
        <p:nvCxnSpPr>
          <p:cNvPr id="477" name="Google Shape;477;p40"/>
          <p:cNvCxnSpPr>
            <a:stCxn id="475" idx="0"/>
            <a:endCxn id="474" idx="4"/>
          </p:cNvCxnSpPr>
          <p:nvPr/>
        </p:nvCxnSpPr>
        <p:spPr>
          <a:xfrm rot="10800000">
            <a:off x="4281717" y="2806000"/>
            <a:ext cx="1291200" cy="446700"/>
          </a:xfrm>
          <a:prstGeom prst="straightConnector1">
            <a:avLst/>
          </a:prstGeom>
          <a:noFill/>
          <a:ln cap="flat" cmpd="sng" w="19050">
            <a:solidFill>
              <a:srgbClr val="666666"/>
            </a:solidFill>
            <a:prstDash val="solid"/>
            <a:round/>
            <a:headEnd len="sm" w="sm" type="none"/>
            <a:tailEnd len="sm" w="sm" type="none"/>
          </a:ln>
        </p:spPr>
      </p:cxnSp>
      <p:sp>
        <p:nvSpPr>
          <p:cNvPr id="478" name="Google Shape;478;p40"/>
          <p:cNvSpPr txBox="1"/>
          <p:nvPr/>
        </p:nvSpPr>
        <p:spPr>
          <a:xfrm>
            <a:off x="-133325" y="1384100"/>
            <a:ext cx="1911600" cy="158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Lato"/>
                <a:ea typeface="Lato"/>
                <a:cs typeface="Lato"/>
                <a:sym typeface="Lato"/>
              </a:rPr>
              <a:t>1.microorganisms,</a:t>
            </a:r>
            <a:endParaRPr sz="1100">
              <a:solidFill>
                <a:schemeClr val="dk1"/>
              </a:solidFill>
              <a:latin typeface="Lato"/>
              <a:ea typeface="Lato"/>
              <a:cs typeface="Lato"/>
              <a:sym typeface="Lato"/>
            </a:endParaRPr>
          </a:p>
          <a:p>
            <a:pPr indent="0" lvl="0" marL="0" rtl="0" algn="ctr">
              <a:spcBef>
                <a:spcPts val="0"/>
              </a:spcBef>
              <a:spcAft>
                <a:spcPts val="0"/>
              </a:spcAft>
              <a:buNone/>
            </a:pPr>
            <a:r>
              <a:rPr lang="en" sz="1100">
                <a:solidFill>
                  <a:schemeClr val="dk1"/>
                </a:solidFill>
                <a:latin typeface="Lato"/>
                <a:ea typeface="Lato"/>
                <a:cs typeface="Lato"/>
                <a:sym typeface="Lato"/>
              </a:rPr>
              <a:t> all  types can seed</a:t>
            </a:r>
            <a:endParaRPr sz="1100">
              <a:solidFill>
                <a:schemeClr val="dk1"/>
              </a:solidFill>
              <a:latin typeface="Lato"/>
              <a:ea typeface="Lato"/>
              <a:cs typeface="Lato"/>
              <a:sym typeface="Lato"/>
            </a:endParaRPr>
          </a:p>
          <a:p>
            <a:pPr indent="0" lvl="0" marL="0" rtl="0" algn="ctr">
              <a:spcBef>
                <a:spcPts val="0"/>
              </a:spcBef>
              <a:spcAft>
                <a:spcPts val="0"/>
              </a:spcAft>
              <a:buNone/>
            </a:pPr>
            <a:r>
              <a:rPr lang="en" sz="1100">
                <a:solidFill>
                  <a:schemeClr val="dk1"/>
                </a:solidFill>
                <a:latin typeface="Lato"/>
                <a:ea typeface="Lato"/>
                <a:cs typeface="Lato"/>
                <a:sym typeface="Lato"/>
              </a:rPr>
              <a:t>(infect) joint during</a:t>
            </a:r>
            <a:endParaRPr sz="1100">
              <a:solidFill>
                <a:schemeClr val="dk1"/>
              </a:solidFill>
              <a:latin typeface="Lato"/>
              <a:ea typeface="Lato"/>
              <a:cs typeface="Lato"/>
              <a:sym typeface="Lato"/>
            </a:endParaRPr>
          </a:p>
          <a:p>
            <a:pPr indent="0" lvl="0" marL="0" rtl="0" algn="ctr">
              <a:spcBef>
                <a:spcPts val="0"/>
              </a:spcBef>
              <a:spcAft>
                <a:spcPts val="0"/>
              </a:spcAft>
              <a:buNone/>
            </a:pPr>
            <a:r>
              <a:rPr lang="en" sz="1100">
                <a:solidFill>
                  <a:schemeClr val="dk1"/>
                </a:solidFill>
                <a:latin typeface="Lato"/>
                <a:ea typeface="Lato"/>
                <a:cs typeface="Lato"/>
                <a:sym typeface="Lato"/>
              </a:rPr>
              <a:t>hematogenous</a:t>
            </a:r>
            <a:endParaRPr sz="1100">
              <a:solidFill>
                <a:schemeClr val="dk1"/>
              </a:solidFill>
              <a:latin typeface="Lato"/>
              <a:ea typeface="Lato"/>
              <a:cs typeface="Lato"/>
              <a:sym typeface="Lato"/>
            </a:endParaRPr>
          </a:p>
          <a:p>
            <a:pPr indent="0" lvl="0" marL="0" rtl="0" algn="ctr">
              <a:spcBef>
                <a:spcPts val="0"/>
              </a:spcBef>
              <a:spcAft>
                <a:spcPts val="0"/>
              </a:spcAft>
              <a:buNone/>
            </a:pPr>
            <a:r>
              <a:rPr lang="en" sz="1100">
                <a:solidFill>
                  <a:schemeClr val="dk1"/>
                </a:solidFill>
                <a:latin typeface="Lato"/>
                <a:ea typeface="Lato"/>
                <a:cs typeface="Lato"/>
                <a:sym typeface="Lato"/>
              </a:rPr>
              <a:t>dissemination</a:t>
            </a:r>
            <a:endParaRPr sz="1100">
              <a:solidFill>
                <a:schemeClr val="dk1"/>
              </a:solidFill>
              <a:latin typeface="Lato"/>
              <a:ea typeface="Lato"/>
              <a:cs typeface="Lato"/>
              <a:sym typeface="Lato"/>
            </a:endParaRPr>
          </a:p>
          <a:p>
            <a:pPr indent="0" lvl="0" marL="0" rtl="0" algn="ctr">
              <a:spcBef>
                <a:spcPts val="0"/>
              </a:spcBef>
              <a:spcAft>
                <a:spcPts val="0"/>
              </a:spcAft>
              <a:buNone/>
            </a:pPr>
            <a:r>
              <a:rPr lang="en" sz="1100">
                <a:solidFill>
                  <a:schemeClr val="dk1"/>
                </a:solidFill>
                <a:latin typeface="Lato"/>
                <a:ea typeface="Lato"/>
                <a:cs typeface="Lato"/>
                <a:sym typeface="Lato"/>
              </a:rPr>
              <a:t>(spreading through</a:t>
            </a:r>
            <a:endParaRPr sz="1100">
              <a:solidFill>
                <a:schemeClr val="dk1"/>
              </a:solidFill>
              <a:latin typeface="Lato"/>
              <a:ea typeface="Lato"/>
              <a:cs typeface="Lato"/>
              <a:sym typeface="Lato"/>
            </a:endParaRPr>
          </a:p>
          <a:p>
            <a:pPr indent="0" lvl="0" marL="0" rtl="0" algn="ctr">
              <a:spcBef>
                <a:spcPts val="0"/>
              </a:spcBef>
              <a:spcAft>
                <a:spcPts val="0"/>
              </a:spcAft>
              <a:buNone/>
            </a:pPr>
            <a:r>
              <a:rPr lang="en" sz="1100">
                <a:solidFill>
                  <a:schemeClr val="dk1"/>
                </a:solidFill>
                <a:latin typeface="Lato"/>
                <a:ea typeface="Lato"/>
                <a:cs typeface="Lato"/>
                <a:sym typeface="Lato"/>
              </a:rPr>
              <a:t>blood)</a:t>
            </a:r>
            <a:endParaRPr sz="1100">
              <a:solidFill>
                <a:schemeClr val="dk1"/>
              </a:solidFill>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p:txBody>
      </p:sp>
      <p:sp>
        <p:nvSpPr>
          <p:cNvPr id="479" name="Google Shape;479;p40"/>
          <p:cNvSpPr txBox="1"/>
          <p:nvPr/>
        </p:nvSpPr>
        <p:spPr>
          <a:xfrm>
            <a:off x="325325" y="3408125"/>
            <a:ext cx="2105700" cy="146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Lato"/>
                <a:ea typeface="Lato"/>
                <a:cs typeface="Lato"/>
                <a:sym typeface="Lato"/>
              </a:rPr>
              <a:t>2.is potentially</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serious (because</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of rapid</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destruction of the</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joint producing</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permanent</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deformities)</a:t>
            </a:r>
            <a:endParaRPr sz="1200">
              <a:latin typeface="Lato"/>
              <a:ea typeface="Lato"/>
              <a:cs typeface="Lato"/>
              <a:sym typeface="Lato"/>
            </a:endParaRPr>
          </a:p>
        </p:txBody>
      </p:sp>
      <p:sp>
        <p:nvSpPr>
          <p:cNvPr id="480" name="Google Shape;480;p40"/>
          <p:cNvSpPr txBox="1"/>
          <p:nvPr/>
        </p:nvSpPr>
        <p:spPr>
          <a:xfrm>
            <a:off x="1681450" y="1664150"/>
            <a:ext cx="1542000" cy="73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Lato"/>
                <a:ea typeface="Lato"/>
                <a:cs typeface="Lato"/>
                <a:sym typeface="Lato"/>
              </a:rPr>
              <a:t>3.culture allows</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identification of</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causal agent</a:t>
            </a:r>
            <a:endParaRPr sz="1200">
              <a:latin typeface="Lato"/>
              <a:ea typeface="Lato"/>
              <a:cs typeface="Lato"/>
              <a:sym typeface="Lato"/>
            </a:endParaRPr>
          </a:p>
        </p:txBody>
      </p:sp>
      <p:sp>
        <p:nvSpPr>
          <p:cNvPr id="481" name="Google Shape;481;p40"/>
          <p:cNvSpPr txBox="1"/>
          <p:nvPr/>
        </p:nvSpPr>
        <p:spPr>
          <a:xfrm>
            <a:off x="2727812" y="3549900"/>
            <a:ext cx="1542000" cy="109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Lato"/>
                <a:ea typeface="Lato"/>
                <a:cs typeface="Lato"/>
                <a:sym typeface="Lato"/>
              </a:rPr>
              <a:t>4.involves only</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a single joint</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in 90% of nongonococcal cases</a:t>
            </a:r>
            <a:endParaRPr sz="1200">
              <a:latin typeface="Lato"/>
              <a:ea typeface="Lato"/>
              <a:cs typeface="Lato"/>
              <a:sym typeface="Lato"/>
            </a:endParaRPr>
          </a:p>
        </p:txBody>
      </p:sp>
      <p:sp>
        <p:nvSpPr>
          <p:cNvPr id="482" name="Google Shape;482;p40"/>
          <p:cNvSpPr txBox="1"/>
          <p:nvPr/>
        </p:nvSpPr>
        <p:spPr>
          <a:xfrm>
            <a:off x="3316668" y="1389958"/>
            <a:ext cx="1929900" cy="128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Lato"/>
                <a:ea typeface="Lato"/>
                <a:cs typeface="Lato"/>
                <a:sym typeface="Lato"/>
              </a:rPr>
              <a:t>5.usually (in order):</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knee then, hip,</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shoulder,elbow,</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wrists, and</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sternoclavicular</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joints</a:t>
            </a:r>
            <a:endParaRPr sz="1200">
              <a:latin typeface="Lato"/>
              <a:ea typeface="Lato"/>
              <a:cs typeface="Lato"/>
              <a:sym typeface="Lato"/>
            </a:endParaRPr>
          </a:p>
        </p:txBody>
      </p:sp>
      <p:sp>
        <p:nvSpPr>
          <p:cNvPr id="483" name="Google Shape;483;p40"/>
          <p:cNvSpPr txBox="1"/>
          <p:nvPr/>
        </p:nvSpPr>
        <p:spPr>
          <a:xfrm>
            <a:off x="4970675" y="3641250"/>
            <a:ext cx="1204500" cy="915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Lato"/>
                <a:ea typeface="Lato"/>
                <a:cs typeface="Lato"/>
                <a:sym typeface="Lato"/>
              </a:rPr>
              <a:t>6.joint</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aspiration is</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typically</a:t>
            </a:r>
            <a:endParaRPr sz="1200">
              <a:latin typeface="Lato"/>
              <a:ea typeface="Lato"/>
              <a:cs typeface="Lato"/>
              <a:sym typeface="Lato"/>
            </a:endParaRPr>
          </a:p>
          <a:p>
            <a:pPr indent="0" lvl="0" marL="0" rtl="0" algn="ctr">
              <a:spcBef>
                <a:spcPts val="0"/>
              </a:spcBef>
              <a:spcAft>
                <a:spcPts val="0"/>
              </a:spcAft>
              <a:buNone/>
            </a:pPr>
            <a:r>
              <a:rPr lang="en" sz="1200">
                <a:latin typeface="Lato"/>
                <a:ea typeface="Lato"/>
                <a:cs typeface="Lato"/>
                <a:sym typeface="Lato"/>
              </a:rPr>
              <a:t>purulent.</a:t>
            </a:r>
            <a:endParaRPr sz="1200">
              <a:latin typeface="Lato"/>
              <a:ea typeface="Lato"/>
              <a:cs typeface="Lato"/>
              <a:sym typeface="Lato"/>
            </a:endParaRPr>
          </a:p>
        </p:txBody>
      </p:sp>
      <p:sp>
        <p:nvSpPr>
          <p:cNvPr id="484" name="Google Shape;484;p40"/>
          <p:cNvSpPr/>
          <p:nvPr/>
        </p:nvSpPr>
        <p:spPr>
          <a:xfrm>
            <a:off x="6640719" y="3252600"/>
            <a:ext cx="1542000" cy="1693200"/>
          </a:xfrm>
          <a:prstGeom prst="ellipse">
            <a:avLst/>
          </a:prstGeom>
          <a:solidFill>
            <a:srgbClr val="999999"/>
          </a:solidFill>
          <a:ln cap="flat" cmpd="sng" w="19050">
            <a:solidFill>
              <a:srgbClr val="666666"/>
            </a:solidFill>
            <a:prstDash val="solid"/>
            <a:round/>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Clr>
                <a:srgbClr val="000000"/>
              </a:buClr>
              <a:buSzPts val="1400"/>
              <a:buFont typeface="Arial"/>
              <a:buNone/>
            </a:pPr>
            <a:r>
              <a:t/>
            </a:r>
            <a:endParaRPr/>
          </a:p>
        </p:txBody>
      </p:sp>
      <p:sp>
        <p:nvSpPr>
          <p:cNvPr id="485" name="Google Shape;485;p40"/>
          <p:cNvSpPr/>
          <p:nvPr/>
        </p:nvSpPr>
        <p:spPr>
          <a:xfrm>
            <a:off x="7512192" y="1112800"/>
            <a:ext cx="1542000" cy="1693200"/>
          </a:xfrm>
          <a:prstGeom prst="ellipse">
            <a:avLst/>
          </a:prstGeom>
          <a:solidFill>
            <a:srgbClr val="999999"/>
          </a:solidFill>
          <a:ln cap="flat" cmpd="sng" w="19050">
            <a:solidFill>
              <a:srgbClr val="666666"/>
            </a:solidFill>
            <a:prstDash val="solid"/>
            <a:round/>
            <a:headEnd len="sm" w="sm" type="none"/>
            <a:tailEnd len="sm" w="sm" type="none"/>
          </a:ln>
        </p:spPr>
        <p:txBody>
          <a:bodyPr anchorCtr="0" anchor="ctr" bIns="34275" lIns="68575" spcFirstLastPara="1" rIns="68575" wrap="square" tIns="34275">
            <a:noAutofit/>
          </a:bodyPr>
          <a:lstStyle/>
          <a:p>
            <a:pPr indent="0" lvl="0" marL="0" rtl="0" algn="l">
              <a:spcBef>
                <a:spcPts val="0"/>
              </a:spcBef>
              <a:spcAft>
                <a:spcPts val="0"/>
              </a:spcAft>
              <a:buClr>
                <a:srgbClr val="000000"/>
              </a:buClr>
              <a:buSzPts val="1400"/>
              <a:buFont typeface="Arial"/>
              <a:buNone/>
            </a:pPr>
            <a:r>
              <a:t/>
            </a:r>
            <a:endParaRPr/>
          </a:p>
        </p:txBody>
      </p:sp>
      <p:cxnSp>
        <p:nvCxnSpPr>
          <p:cNvPr id="486" name="Google Shape;486;p40"/>
          <p:cNvCxnSpPr>
            <a:stCxn id="462" idx="4"/>
            <a:endCxn id="484" idx="0"/>
          </p:cNvCxnSpPr>
          <p:nvPr/>
        </p:nvCxnSpPr>
        <p:spPr>
          <a:xfrm>
            <a:off x="6295600" y="2841500"/>
            <a:ext cx="1116000" cy="411000"/>
          </a:xfrm>
          <a:prstGeom prst="straightConnector1">
            <a:avLst/>
          </a:prstGeom>
          <a:noFill/>
          <a:ln cap="flat" cmpd="sng" w="19050">
            <a:solidFill>
              <a:srgbClr val="666666"/>
            </a:solidFill>
            <a:prstDash val="solid"/>
            <a:round/>
            <a:headEnd len="sm" w="sm" type="none"/>
            <a:tailEnd len="sm" w="sm" type="none"/>
          </a:ln>
        </p:spPr>
      </p:cxnSp>
      <p:cxnSp>
        <p:nvCxnSpPr>
          <p:cNvPr id="487" name="Google Shape;487;p40"/>
          <p:cNvCxnSpPr>
            <a:stCxn id="485" idx="4"/>
            <a:endCxn id="484" idx="0"/>
          </p:cNvCxnSpPr>
          <p:nvPr/>
        </p:nvCxnSpPr>
        <p:spPr>
          <a:xfrm flipH="1">
            <a:off x="7411692" y="2806000"/>
            <a:ext cx="871500" cy="446700"/>
          </a:xfrm>
          <a:prstGeom prst="straightConnector1">
            <a:avLst/>
          </a:prstGeom>
          <a:noFill/>
          <a:ln cap="flat" cmpd="sng" w="19050">
            <a:solidFill>
              <a:srgbClr val="666666"/>
            </a:solidFill>
            <a:prstDash val="solid"/>
            <a:round/>
            <a:headEnd len="sm" w="sm" type="none"/>
            <a:tailEnd len="sm" w="sm" type="none"/>
          </a:ln>
        </p:spPr>
      </p:cxnSp>
      <p:sp>
        <p:nvSpPr>
          <p:cNvPr id="488" name="Google Shape;488;p40"/>
          <p:cNvSpPr txBox="1"/>
          <p:nvPr/>
        </p:nvSpPr>
        <p:spPr>
          <a:xfrm>
            <a:off x="6691725" y="3732750"/>
            <a:ext cx="1440000" cy="73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Lato"/>
                <a:ea typeface="Lato"/>
                <a:cs typeface="Lato"/>
                <a:sym typeface="Lato"/>
              </a:rPr>
              <a:t>8.Infection of one or more joints by microorganisms</a:t>
            </a:r>
            <a:endParaRPr sz="1200">
              <a:latin typeface="Lato"/>
              <a:ea typeface="Lato"/>
              <a:cs typeface="Lato"/>
              <a:sym typeface="Lato"/>
            </a:endParaRPr>
          </a:p>
        </p:txBody>
      </p:sp>
      <p:sp>
        <p:nvSpPr>
          <p:cNvPr id="489" name="Google Shape;489;p40"/>
          <p:cNvSpPr txBox="1"/>
          <p:nvPr/>
        </p:nvSpPr>
        <p:spPr>
          <a:xfrm>
            <a:off x="7512206" y="1481300"/>
            <a:ext cx="1542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Lato"/>
                <a:ea typeface="Lato"/>
                <a:cs typeface="Lato"/>
                <a:sym typeface="Lato"/>
              </a:rPr>
              <a:t>9</a:t>
            </a:r>
            <a:r>
              <a:rPr lang="en" sz="1200">
                <a:latin typeface="Lato"/>
                <a:ea typeface="Lato"/>
                <a:cs typeface="Lato"/>
                <a:sym typeface="Lato"/>
              </a:rPr>
              <a:t>.Can be caused by bacterial (commonest), fungal, and viral infections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41"/>
          <p:cNvSpPr txBox="1"/>
          <p:nvPr/>
        </p:nvSpPr>
        <p:spPr>
          <a:xfrm>
            <a:off x="619000" y="483300"/>
            <a:ext cx="3000000" cy="4311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Lato"/>
              <a:buChar char="●"/>
            </a:pPr>
            <a:r>
              <a:rPr lang="en" sz="1600">
                <a:latin typeface="Lato"/>
                <a:ea typeface="Lato"/>
                <a:cs typeface="Lato"/>
                <a:sym typeface="Lato"/>
              </a:rPr>
              <a:t>Routes of infection:</a:t>
            </a:r>
            <a:endParaRPr sz="1600">
              <a:latin typeface="Lato"/>
              <a:ea typeface="Lato"/>
              <a:cs typeface="Lato"/>
              <a:sym typeface="Lato"/>
            </a:endParaRPr>
          </a:p>
        </p:txBody>
      </p:sp>
      <p:sp>
        <p:nvSpPr>
          <p:cNvPr id="495" name="Google Shape;495;p41"/>
          <p:cNvSpPr txBox="1"/>
          <p:nvPr/>
        </p:nvSpPr>
        <p:spPr>
          <a:xfrm>
            <a:off x="734075" y="1105975"/>
            <a:ext cx="5345100" cy="36480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a:t>Hematogenous</a:t>
            </a:r>
            <a:endParaRPr/>
          </a:p>
          <a:p>
            <a:pPr indent="0" lvl="0" marL="0" rtl="0" algn="l">
              <a:lnSpc>
                <a:spcPct val="200000"/>
              </a:lnSpc>
              <a:spcBef>
                <a:spcPts val="0"/>
              </a:spcBef>
              <a:spcAft>
                <a:spcPts val="0"/>
              </a:spcAft>
              <a:buNone/>
            </a:pPr>
            <a:r>
              <a:rPr lang="en"/>
              <a:t>contiguous spread from osteomyelitis</a:t>
            </a:r>
            <a:endParaRPr/>
          </a:p>
          <a:p>
            <a:pPr indent="0" lvl="0" marL="0" rtl="0" algn="l">
              <a:lnSpc>
                <a:spcPct val="200000"/>
              </a:lnSpc>
              <a:spcBef>
                <a:spcPts val="0"/>
              </a:spcBef>
              <a:spcAft>
                <a:spcPts val="0"/>
              </a:spcAft>
              <a:buNone/>
            </a:pPr>
            <a:r>
              <a:rPr lang="en"/>
              <a:t>Iatrogenic</a:t>
            </a:r>
            <a:endParaRPr/>
          </a:p>
          <a:p>
            <a:pPr indent="0" lvl="0" marL="0" rtl="0" algn="l">
              <a:lnSpc>
                <a:spcPct val="200000"/>
              </a:lnSpc>
              <a:spcBef>
                <a:spcPts val="0"/>
              </a:spcBef>
              <a:spcAft>
                <a:spcPts val="0"/>
              </a:spcAft>
              <a:buNone/>
            </a:pPr>
            <a:r>
              <a:rPr lang="en"/>
              <a:t>contiguous spread from soft-tissue abscess </a:t>
            </a:r>
            <a:endParaRPr/>
          </a:p>
          <a:p>
            <a:pPr indent="0" lvl="0" marL="0" rtl="0" algn="l">
              <a:lnSpc>
                <a:spcPct val="200000"/>
              </a:lnSpc>
              <a:spcBef>
                <a:spcPts val="0"/>
              </a:spcBef>
              <a:spcAft>
                <a:spcPts val="0"/>
              </a:spcAft>
              <a:buNone/>
            </a:pPr>
            <a:r>
              <a:rPr lang="en"/>
              <a:t>Direct inoculation through skin (trauma)</a:t>
            </a:r>
            <a:endParaRPr/>
          </a:p>
          <a:p>
            <a:pPr indent="0" lvl="0" marL="0" rtl="0" algn="l">
              <a:lnSpc>
                <a:spcPct val="200000"/>
              </a:lnSpc>
              <a:spcBef>
                <a:spcPts val="0"/>
              </a:spcBef>
              <a:spcAft>
                <a:spcPts val="0"/>
              </a:spcAft>
              <a:buNone/>
            </a:pPr>
            <a:r>
              <a:rPr lang="en"/>
              <a:t>In neonates, contiguous spread from underlying epiphyseal</a:t>
            </a:r>
            <a:endParaRPr/>
          </a:p>
          <a:p>
            <a:pPr indent="0" lvl="0" marL="0" rtl="0" algn="l">
              <a:lnSpc>
                <a:spcPct val="200000"/>
              </a:lnSpc>
              <a:spcBef>
                <a:spcPts val="0"/>
              </a:spcBef>
              <a:spcAft>
                <a:spcPts val="0"/>
              </a:spcAft>
              <a:buNone/>
            </a:pPr>
            <a:r>
              <a:rPr lang="en"/>
              <a:t>osteomyelitis may occur</a:t>
            </a:r>
            <a:endParaRPr/>
          </a:p>
          <a:p>
            <a:pPr indent="0" lvl="0" marL="0" rtl="0" algn="l">
              <a:lnSpc>
                <a:spcPct val="200000"/>
              </a:lnSpc>
              <a:spcBef>
                <a:spcPts val="0"/>
              </a:spcBef>
              <a:spcAft>
                <a:spcPts val="0"/>
              </a:spcAft>
              <a:buNone/>
            </a:pPr>
            <a:r>
              <a:t/>
            </a:r>
            <a:endParaRPr/>
          </a:p>
        </p:txBody>
      </p:sp>
      <p:sp>
        <p:nvSpPr>
          <p:cNvPr id="496" name="Google Shape;496;p41"/>
          <p:cNvSpPr/>
          <p:nvPr/>
        </p:nvSpPr>
        <p:spPr>
          <a:xfrm>
            <a:off x="503227" y="1186537"/>
            <a:ext cx="230844" cy="296575"/>
          </a:xfrm>
          <a:custGeom>
            <a:rect b="b" l="l" r="r" t="t"/>
            <a:pathLst>
              <a:path extrusionOk="0" h="37553" w="2923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41"/>
          <p:cNvSpPr/>
          <p:nvPr/>
        </p:nvSpPr>
        <p:spPr>
          <a:xfrm>
            <a:off x="503227" y="1630837"/>
            <a:ext cx="230844" cy="296575"/>
          </a:xfrm>
          <a:custGeom>
            <a:rect b="b" l="l" r="r" t="t"/>
            <a:pathLst>
              <a:path extrusionOk="0" h="37553" w="2923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41"/>
          <p:cNvSpPr/>
          <p:nvPr/>
        </p:nvSpPr>
        <p:spPr>
          <a:xfrm>
            <a:off x="503227" y="2019699"/>
            <a:ext cx="230844" cy="296575"/>
          </a:xfrm>
          <a:custGeom>
            <a:rect b="b" l="l" r="r" t="t"/>
            <a:pathLst>
              <a:path extrusionOk="0" h="37553" w="2923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41"/>
          <p:cNvSpPr/>
          <p:nvPr/>
        </p:nvSpPr>
        <p:spPr>
          <a:xfrm>
            <a:off x="503227" y="2408587"/>
            <a:ext cx="230844" cy="296575"/>
          </a:xfrm>
          <a:custGeom>
            <a:rect b="b" l="l" r="r" t="t"/>
            <a:pathLst>
              <a:path extrusionOk="0" h="37553" w="2923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41"/>
          <p:cNvSpPr/>
          <p:nvPr/>
        </p:nvSpPr>
        <p:spPr>
          <a:xfrm>
            <a:off x="503227" y="2852887"/>
            <a:ext cx="230844" cy="296575"/>
          </a:xfrm>
          <a:custGeom>
            <a:rect b="b" l="l" r="r" t="t"/>
            <a:pathLst>
              <a:path extrusionOk="0" h="37553" w="2923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1" name="Google Shape;501;p41"/>
          <p:cNvPicPr preferRelativeResize="0"/>
          <p:nvPr/>
        </p:nvPicPr>
        <p:blipFill>
          <a:blip r:embed="rId3">
            <a:alphaModFix/>
          </a:blip>
          <a:stretch>
            <a:fillRect/>
          </a:stretch>
        </p:blipFill>
        <p:spPr>
          <a:xfrm>
            <a:off x="5969201" y="1529763"/>
            <a:ext cx="1705026" cy="1276450"/>
          </a:xfrm>
          <a:prstGeom prst="rect">
            <a:avLst/>
          </a:prstGeom>
          <a:noFill/>
          <a:ln>
            <a:noFill/>
          </a:ln>
        </p:spPr>
      </p:pic>
      <p:sp>
        <p:nvSpPr>
          <p:cNvPr id="502" name="Google Shape;502;p41"/>
          <p:cNvSpPr/>
          <p:nvPr/>
        </p:nvSpPr>
        <p:spPr>
          <a:xfrm>
            <a:off x="503227" y="3320420"/>
            <a:ext cx="230844" cy="296575"/>
          </a:xfrm>
          <a:custGeom>
            <a:rect b="b" l="l" r="r" t="t"/>
            <a:pathLst>
              <a:path extrusionOk="0" h="37553" w="2923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2"/>
          <p:cNvSpPr txBox="1"/>
          <p:nvPr/>
        </p:nvSpPr>
        <p:spPr>
          <a:xfrm>
            <a:off x="115075" y="103575"/>
            <a:ext cx="6374700" cy="615600"/>
          </a:xfrm>
          <a:prstGeom prst="rect">
            <a:avLst/>
          </a:prstGeom>
          <a:noFill/>
          <a:ln cap="flat" cmpd="sng" w="9525">
            <a:solidFill>
              <a:srgbClr val="000000"/>
            </a:solidFill>
            <a:prstDash val="lg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Bacterial infections almost always cause an </a:t>
            </a:r>
            <a:r>
              <a:rPr lang="en">
                <a:solidFill>
                  <a:srgbClr val="FF0000"/>
                </a:solidFill>
                <a:latin typeface="Lato"/>
                <a:ea typeface="Lato"/>
                <a:cs typeface="Lato"/>
                <a:sym typeface="Lato"/>
              </a:rPr>
              <a:t>acute suppurative arthritis</a:t>
            </a:r>
            <a:endParaRPr>
              <a:solidFill>
                <a:srgbClr val="FF0000"/>
              </a:solidFill>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any bacteria can be casual:</a:t>
            </a:r>
            <a:endParaRPr>
              <a:latin typeface="Lato"/>
              <a:ea typeface="Lato"/>
              <a:cs typeface="Lato"/>
              <a:sym typeface="Lato"/>
            </a:endParaRPr>
          </a:p>
        </p:txBody>
      </p:sp>
      <p:grpSp>
        <p:nvGrpSpPr>
          <p:cNvPr id="508" name="Google Shape;508;p42"/>
          <p:cNvGrpSpPr/>
          <p:nvPr/>
        </p:nvGrpSpPr>
        <p:grpSpPr>
          <a:xfrm>
            <a:off x="73" y="1104497"/>
            <a:ext cx="9144105" cy="3360092"/>
            <a:chOff x="5194708" y="3484366"/>
            <a:chExt cx="3148146" cy="987304"/>
          </a:xfrm>
        </p:grpSpPr>
        <p:grpSp>
          <p:nvGrpSpPr>
            <p:cNvPr id="509" name="Google Shape;509;p42"/>
            <p:cNvGrpSpPr/>
            <p:nvPr/>
          </p:nvGrpSpPr>
          <p:grpSpPr>
            <a:xfrm>
              <a:off x="7531519" y="3484366"/>
              <a:ext cx="811335" cy="987304"/>
              <a:chOff x="3379425" y="1617275"/>
              <a:chExt cx="1090650" cy="1327200"/>
            </a:xfrm>
          </p:grpSpPr>
          <p:sp>
            <p:nvSpPr>
              <p:cNvPr id="510" name="Google Shape;510;p42"/>
              <p:cNvSpPr/>
              <p:nvPr/>
            </p:nvSpPr>
            <p:spPr>
              <a:xfrm>
                <a:off x="3460427" y="1710077"/>
                <a:ext cx="915449" cy="882231"/>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777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42"/>
              <p:cNvSpPr/>
              <p:nvPr/>
            </p:nvSpPr>
            <p:spPr>
              <a:xfrm>
                <a:off x="3379425" y="1617275"/>
                <a:ext cx="1090650" cy="1273950"/>
              </a:xfrm>
              <a:custGeom>
                <a:rect b="b" l="l" r="r" t="t"/>
                <a:pathLst>
                  <a:path extrusionOk="0" h="50958" w="43626">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777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42"/>
              <p:cNvSpPr/>
              <p:nvPr/>
            </p:nvSpPr>
            <p:spPr>
              <a:xfrm>
                <a:off x="3775050" y="2771175"/>
                <a:ext cx="300875" cy="173300"/>
              </a:xfrm>
              <a:custGeom>
                <a:rect b="b" l="l" r="r" t="t"/>
                <a:pathLst>
                  <a:path extrusionOk="0" h="6932" w="12035">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7775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3" name="Google Shape;513;p42"/>
            <p:cNvGrpSpPr/>
            <p:nvPr/>
          </p:nvGrpSpPr>
          <p:grpSpPr>
            <a:xfrm>
              <a:off x="6752545" y="3484366"/>
              <a:ext cx="811428" cy="987304"/>
              <a:chOff x="2332275" y="1617275"/>
              <a:chExt cx="1090775" cy="1327200"/>
            </a:xfrm>
          </p:grpSpPr>
          <p:sp>
            <p:nvSpPr>
              <p:cNvPr id="514" name="Google Shape;514;p42"/>
              <p:cNvSpPr/>
              <p:nvPr/>
            </p:nvSpPr>
            <p:spPr>
              <a:xfrm>
                <a:off x="2419926" y="1710059"/>
                <a:ext cx="915474" cy="882231"/>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42"/>
              <p:cNvSpPr/>
              <p:nvPr/>
            </p:nvSpPr>
            <p:spPr>
              <a:xfrm>
                <a:off x="2332275" y="1617275"/>
                <a:ext cx="1090775" cy="1273950"/>
              </a:xfrm>
              <a:custGeom>
                <a:rect b="b" l="l" r="r" t="t"/>
                <a:pathLst>
                  <a:path extrusionOk="0" h="50958" w="43631">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42"/>
              <p:cNvSpPr/>
              <p:nvPr/>
            </p:nvSpPr>
            <p:spPr>
              <a:xfrm>
                <a:off x="2727925" y="2771175"/>
                <a:ext cx="300950" cy="173300"/>
              </a:xfrm>
              <a:custGeom>
                <a:rect b="b" l="l" r="r" t="t"/>
                <a:pathLst>
                  <a:path extrusionOk="0" h="6932" w="12038">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7" name="Google Shape;517;p42"/>
            <p:cNvGrpSpPr/>
            <p:nvPr/>
          </p:nvGrpSpPr>
          <p:grpSpPr>
            <a:xfrm>
              <a:off x="5973663" y="3484366"/>
              <a:ext cx="811335" cy="987304"/>
              <a:chOff x="1285250" y="1617275"/>
              <a:chExt cx="1090650" cy="1327200"/>
            </a:xfrm>
          </p:grpSpPr>
          <p:sp>
            <p:nvSpPr>
              <p:cNvPr id="518" name="Google Shape;518;p42"/>
              <p:cNvSpPr/>
              <p:nvPr/>
            </p:nvSpPr>
            <p:spPr>
              <a:xfrm>
                <a:off x="1379450" y="1721477"/>
                <a:ext cx="915449" cy="882231"/>
              </a:xfrm>
              <a:custGeom>
                <a:rect b="b" l="l" r="r" t="t"/>
                <a:pathLst>
                  <a:path extrusionOk="0" h="29615" w="29619">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42"/>
              <p:cNvSpPr/>
              <p:nvPr/>
            </p:nvSpPr>
            <p:spPr>
              <a:xfrm>
                <a:off x="1285250" y="1617275"/>
                <a:ext cx="1090650" cy="1273950"/>
              </a:xfrm>
              <a:custGeom>
                <a:rect b="b" l="l" r="r" t="t"/>
                <a:pathLst>
                  <a:path extrusionOk="0" h="50958" w="43626">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42"/>
              <p:cNvSpPr/>
              <p:nvPr/>
            </p:nvSpPr>
            <p:spPr>
              <a:xfrm>
                <a:off x="1680900" y="2771175"/>
                <a:ext cx="300850" cy="173300"/>
              </a:xfrm>
              <a:custGeom>
                <a:rect b="b" l="l" r="r" t="t"/>
                <a:pathLst>
                  <a:path extrusionOk="0" h="6932" w="12034">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B7B7B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1" name="Google Shape;521;p42"/>
            <p:cNvGrpSpPr/>
            <p:nvPr/>
          </p:nvGrpSpPr>
          <p:grpSpPr>
            <a:xfrm>
              <a:off x="5194708" y="3484366"/>
              <a:ext cx="811409" cy="987304"/>
              <a:chOff x="238125" y="1617275"/>
              <a:chExt cx="1090750" cy="1327200"/>
            </a:xfrm>
          </p:grpSpPr>
          <p:sp>
            <p:nvSpPr>
              <p:cNvPr id="522" name="Google Shape;522;p42"/>
              <p:cNvSpPr/>
              <p:nvPr/>
            </p:nvSpPr>
            <p:spPr>
              <a:xfrm>
                <a:off x="336939" y="1721478"/>
                <a:ext cx="915474" cy="882231"/>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42"/>
              <p:cNvSpPr/>
              <p:nvPr/>
            </p:nvSpPr>
            <p:spPr>
              <a:xfrm>
                <a:off x="238125" y="1617275"/>
                <a:ext cx="1090750" cy="1273950"/>
              </a:xfrm>
              <a:custGeom>
                <a:rect b="b" l="l" r="r" t="t"/>
                <a:pathLst>
                  <a:path extrusionOk="0" h="50958" w="4363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42"/>
              <p:cNvSpPr/>
              <p:nvPr/>
            </p:nvSpPr>
            <p:spPr>
              <a:xfrm>
                <a:off x="633750" y="2771175"/>
                <a:ext cx="300950" cy="173300"/>
              </a:xfrm>
              <a:custGeom>
                <a:rect b="b" l="l" r="r" t="t"/>
                <a:pathLst>
                  <a:path extrusionOk="0" h="6932" w="12038">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525" name="Google Shape;525;p42"/>
          <p:cNvSpPr txBox="1"/>
          <p:nvPr/>
        </p:nvSpPr>
        <p:spPr>
          <a:xfrm>
            <a:off x="529325" y="4349375"/>
            <a:ext cx="1357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haemophilus</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influenzae</a:t>
            </a:r>
            <a:endParaRPr>
              <a:latin typeface="Lato"/>
              <a:ea typeface="Lato"/>
              <a:cs typeface="Lato"/>
              <a:sym typeface="Lato"/>
            </a:endParaRPr>
          </a:p>
        </p:txBody>
      </p:sp>
      <p:sp>
        <p:nvSpPr>
          <p:cNvPr id="526" name="Google Shape;526;p42"/>
          <p:cNvSpPr txBox="1"/>
          <p:nvPr/>
        </p:nvSpPr>
        <p:spPr>
          <a:xfrm>
            <a:off x="3002113" y="4457075"/>
            <a:ext cx="100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S.aureus</a:t>
            </a:r>
            <a:endParaRPr>
              <a:latin typeface="Lato"/>
              <a:ea typeface="Lato"/>
              <a:cs typeface="Lato"/>
              <a:sym typeface="Lato"/>
            </a:endParaRPr>
          </a:p>
        </p:txBody>
      </p:sp>
      <p:sp>
        <p:nvSpPr>
          <p:cNvPr id="527" name="Google Shape;527;p42"/>
          <p:cNvSpPr txBox="1"/>
          <p:nvPr/>
        </p:nvSpPr>
        <p:spPr>
          <a:xfrm>
            <a:off x="5247075" y="4457075"/>
            <a:ext cx="135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gonococcus</a:t>
            </a:r>
            <a:endParaRPr>
              <a:latin typeface="Lato"/>
              <a:ea typeface="Lato"/>
              <a:cs typeface="Lato"/>
              <a:sym typeface="Lato"/>
            </a:endParaRPr>
          </a:p>
        </p:txBody>
      </p:sp>
      <p:sp>
        <p:nvSpPr>
          <p:cNvPr id="528" name="Google Shape;528;p42"/>
          <p:cNvSpPr txBox="1"/>
          <p:nvPr/>
        </p:nvSpPr>
        <p:spPr>
          <a:xfrm>
            <a:off x="7493150" y="4457075"/>
            <a:ext cx="125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salmonella</a:t>
            </a:r>
            <a:endParaRPr>
              <a:latin typeface="Lato"/>
              <a:ea typeface="Lato"/>
              <a:cs typeface="Lato"/>
              <a:sym typeface="Lato"/>
            </a:endParaRPr>
          </a:p>
        </p:txBody>
      </p:sp>
      <p:sp>
        <p:nvSpPr>
          <p:cNvPr id="529" name="Google Shape;529;p42"/>
          <p:cNvSpPr txBox="1"/>
          <p:nvPr/>
        </p:nvSpPr>
        <p:spPr>
          <a:xfrm>
            <a:off x="401550" y="2034400"/>
            <a:ext cx="1507500" cy="831300"/>
          </a:xfrm>
          <a:prstGeom prst="rect">
            <a:avLst/>
          </a:prstGeom>
          <a:noFill/>
          <a:ln>
            <a:noFill/>
          </a:ln>
        </p:spPr>
        <p:txBody>
          <a:bodyPr anchorCtr="0" anchor="t" bIns="91425" lIns="91425" spcFirstLastPara="1" rIns="91425" wrap="square" tIns="91425">
            <a:spAutoFit/>
          </a:bodyPr>
          <a:lstStyle/>
          <a:p>
            <a:pPr indent="-146050" lvl="0" marL="114300" rtl="0" algn="ctr">
              <a:spcBef>
                <a:spcPts val="0"/>
              </a:spcBef>
              <a:spcAft>
                <a:spcPts val="0"/>
              </a:spcAft>
              <a:buSzPts val="1400"/>
              <a:buFont typeface="Lato"/>
              <a:buChar char="●"/>
            </a:pPr>
            <a:r>
              <a:rPr lang="en">
                <a:latin typeface="Lato"/>
                <a:ea typeface="Lato"/>
                <a:cs typeface="Lato"/>
                <a:sym typeface="Lato"/>
              </a:rPr>
              <a:t>prominent in children under</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2 years of age</a:t>
            </a:r>
            <a:endParaRPr>
              <a:latin typeface="Lato"/>
              <a:ea typeface="Lato"/>
              <a:cs typeface="Lato"/>
              <a:sym typeface="Lato"/>
            </a:endParaRPr>
          </a:p>
        </p:txBody>
      </p:sp>
      <p:sp>
        <p:nvSpPr>
          <p:cNvPr id="530" name="Google Shape;530;p42"/>
          <p:cNvSpPr txBox="1"/>
          <p:nvPr/>
        </p:nvSpPr>
        <p:spPr>
          <a:xfrm>
            <a:off x="2547675" y="1926700"/>
            <a:ext cx="1662900" cy="1046700"/>
          </a:xfrm>
          <a:prstGeom prst="rect">
            <a:avLst/>
          </a:prstGeom>
          <a:noFill/>
          <a:ln>
            <a:noFill/>
          </a:ln>
        </p:spPr>
        <p:txBody>
          <a:bodyPr anchorCtr="0" anchor="t" bIns="91425" lIns="91425" spcFirstLastPara="1" rIns="91425" wrap="square" tIns="91425">
            <a:spAutoFit/>
          </a:bodyPr>
          <a:lstStyle/>
          <a:p>
            <a:pPr indent="-146050" lvl="0" marL="57150" rtl="0" algn="ctr">
              <a:spcBef>
                <a:spcPts val="0"/>
              </a:spcBef>
              <a:spcAft>
                <a:spcPts val="0"/>
              </a:spcAft>
              <a:buSzPts val="1400"/>
              <a:buFont typeface="Lato"/>
              <a:buChar char="●"/>
            </a:pPr>
            <a:r>
              <a:rPr lang="en">
                <a:latin typeface="Lato"/>
                <a:ea typeface="Lato"/>
                <a:cs typeface="Lato"/>
                <a:sym typeface="Lato"/>
              </a:rPr>
              <a:t>main causative agents in</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older children and adults</a:t>
            </a:r>
            <a:endParaRPr>
              <a:latin typeface="Lato"/>
              <a:ea typeface="Lato"/>
              <a:cs typeface="Lato"/>
              <a:sym typeface="Lato"/>
            </a:endParaRPr>
          </a:p>
        </p:txBody>
      </p:sp>
      <p:sp>
        <p:nvSpPr>
          <p:cNvPr id="531" name="Google Shape;531;p42"/>
          <p:cNvSpPr txBox="1"/>
          <p:nvPr/>
        </p:nvSpPr>
        <p:spPr>
          <a:xfrm>
            <a:off x="5005575" y="1426450"/>
            <a:ext cx="1840800" cy="2047200"/>
          </a:xfrm>
          <a:prstGeom prst="rect">
            <a:avLst/>
          </a:prstGeom>
          <a:noFill/>
          <a:ln>
            <a:noFill/>
          </a:ln>
        </p:spPr>
        <p:txBody>
          <a:bodyPr anchorCtr="0" anchor="t" bIns="91425" lIns="91425" spcFirstLastPara="1" rIns="91425" wrap="square" tIns="91425">
            <a:spAutoFit/>
          </a:bodyPr>
          <a:lstStyle/>
          <a:p>
            <a:pPr indent="-127000" lvl="0" marL="0" rtl="0" algn="l">
              <a:spcBef>
                <a:spcPts val="0"/>
              </a:spcBef>
              <a:spcAft>
                <a:spcPts val="0"/>
              </a:spcAft>
              <a:buSzPts val="1100"/>
              <a:buFont typeface="Lato"/>
              <a:buChar char="●"/>
            </a:pPr>
            <a:r>
              <a:rPr lang="en" sz="1100">
                <a:latin typeface="Lato"/>
                <a:ea typeface="Lato"/>
                <a:cs typeface="Lato"/>
                <a:sym typeface="Lato"/>
              </a:rPr>
              <a:t>prevalent during</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late adolescence and young adulthood.</a:t>
            </a:r>
            <a:endParaRPr sz="1100">
              <a:latin typeface="Lato"/>
              <a:ea typeface="Lato"/>
              <a:cs typeface="Lato"/>
              <a:sym typeface="Lato"/>
            </a:endParaRPr>
          </a:p>
          <a:p>
            <a:pPr indent="-127000" lvl="0" marL="0" rtl="0" algn="l">
              <a:spcBef>
                <a:spcPts val="0"/>
              </a:spcBef>
              <a:spcAft>
                <a:spcPts val="0"/>
              </a:spcAft>
              <a:buSzPts val="1100"/>
              <a:buFont typeface="Lato"/>
              <a:buChar char="●"/>
            </a:pPr>
            <a:r>
              <a:rPr lang="en" sz="1100">
                <a:latin typeface="Lato"/>
                <a:ea typeface="Lato"/>
                <a:cs typeface="Lato"/>
                <a:sym typeface="Lato"/>
              </a:rPr>
              <a:t>Sexually active</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women</a:t>
            </a:r>
            <a:endParaRPr sz="1100">
              <a:latin typeface="Lato"/>
              <a:ea typeface="Lato"/>
              <a:cs typeface="Lato"/>
              <a:sym typeface="Lato"/>
            </a:endParaRPr>
          </a:p>
          <a:p>
            <a:pPr indent="-127000" lvl="0" marL="0" rtl="0" algn="l">
              <a:spcBef>
                <a:spcPts val="0"/>
              </a:spcBef>
              <a:spcAft>
                <a:spcPts val="0"/>
              </a:spcAft>
              <a:buSzPts val="1100"/>
              <a:buFont typeface="Lato"/>
              <a:buChar char="●"/>
            </a:pPr>
            <a:r>
              <a:rPr lang="en" sz="1100">
                <a:latin typeface="Lato"/>
                <a:ea typeface="Lato"/>
                <a:cs typeface="Lato"/>
                <a:sym typeface="Lato"/>
              </a:rPr>
              <a:t>Disseminated gonococcal infection in individuals with deficiencies of complement</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components ( C5,C6,C7</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or C9)</a:t>
            </a:r>
            <a:endParaRPr>
              <a:latin typeface="Lato"/>
              <a:ea typeface="Lato"/>
              <a:cs typeface="Lato"/>
              <a:sym typeface="Lato"/>
            </a:endParaRPr>
          </a:p>
        </p:txBody>
      </p:sp>
      <p:sp>
        <p:nvSpPr>
          <p:cNvPr id="532" name="Google Shape;532;p42"/>
          <p:cNvSpPr txBox="1"/>
          <p:nvPr/>
        </p:nvSpPr>
        <p:spPr>
          <a:xfrm>
            <a:off x="7030600" y="1926700"/>
            <a:ext cx="1921500" cy="1046700"/>
          </a:xfrm>
          <a:prstGeom prst="rect">
            <a:avLst/>
          </a:prstGeom>
          <a:noFill/>
          <a:ln>
            <a:noFill/>
          </a:ln>
        </p:spPr>
        <p:txBody>
          <a:bodyPr anchorCtr="0" anchor="t" bIns="91425" lIns="91425" spcFirstLastPara="1" rIns="91425" wrap="square" tIns="91425">
            <a:spAutoFit/>
          </a:bodyPr>
          <a:lstStyle/>
          <a:p>
            <a:pPr indent="-146050" lvl="0" marL="0" rtl="0" algn="ctr">
              <a:spcBef>
                <a:spcPts val="0"/>
              </a:spcBef>
              <a:spcAft>
                <a:spcPts val="0"/>
              </a:spcAft>
              <a:buSzPts val="1400"/>
              <a:buFont typeface="Lato"/>
              <a:buChar char="●"/>
            </a:pPr>
            <a:r>
              <a:rPr lang="en">
                <a:latin typeface="Lato"/>
                <a:ea typeface="Lato"/>
                <a:cs typeface="Lato"/>
                <a:sym typeface="Lato"/>
              </a:rPr>
              <a:t>more prone to</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 Infec</a:t>
            </a:r>
            <a:r>
              <a:rPr lang="en">
                <a:latin typeface="Lato"/>
                <a:ea typeface="Lato"/>
                <a:cs typeface="Lato"/>
                <a:sym typeface="Lato"/>
              </a:rPr>
              <a:t>t </a:t>
            </a:r>
            <a:r>
              <a:rPr lang="en">
                <a:latin typeface="Lato"/>
                <a:ea typeface="Lato"/>
                <a:cs typeface="Lato"/>
                <a:sym typeface="Lato"/>
              </a:rPr>
              <a:t>individuals with sickle cell disease at any age</a:t>
            </a:r>
            <a:endParaRPr>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grpSp>
        <p:nvGrpSpPr>
          <p:cNvPr id="537" name="Google Shape;537;p43"/>
          <p:cNvGrpSpPr/>
          <p:nvPr/>
        </p:nvGrpSpPr>
        <p:grpSpPr>
          <a:xfrm>
            <a:off x="2090280" y="747996"/>
            <a:ext cx="4779286" cy="3647514"/>
            <a:chOff x="732428" y="1198513"/>
            <a:chExt cx="845921" cy="690752"/>
          </a:xfrm>
        </p:grpSpPr>
        <p:sp>
          <p:nvSpPr>
            <p:cNvPr id="538" name="Google Shape;538;p43"/>
            <p:cNvSpPr/>
            <p:nvPr/>
          </p:nvSpPr>
          <p:spPr>
            <a:xfrm>
              <a:off x="823030" y="1198513"/>
              <a:ext cx="755319" cy="690752"/>
            </a:xfrm>
            <a:custGeom>
              <a:rect b="b" l="l" r="r" t="t"/>
              <a:pathLst>
                <a:path extrusionOk="0" h="42771" w="46769">
                  <a:moveTo>
                    <a:pt x="21384" y="0"/>
                  </a:moveTo>
                  <a:cubicBezTo>
                    <a:pt x="9575" y="0"/>
                    <a:pt x="0" y="9575"/>
                    <a:pt x="0" y="21386"/>
                  </a:cubicBezTo>
                  <a:cubicBezTo>
                    <a:pt x="0" y="33196"/>
                    <a:pt x="9575" y="42770"/>
                    <a:pt x="21384" y="42770"/>
                  </a:cubicBezTo>
                  <a:cubicBezTo>
                    <a:pt x="33196" y="42770"/>
                    <a:pt x="42770" y="33196"/>
                    <a:pt x="42770" y="21386"/>
                  </a:cubicBezTo>
                  <a:cubicBezTo>
                    <a:pt x="42770" y="16313"/>
                    <a:pt x="41002" y="11653"/>
                    <a:pt x="38053" y="7988"/>
                  </a:cubicBezTo>
                  <a:lnTo>
                    <a:pt x="42775" y="7988"/>
                  </a:lnTo>
                  <a:cubicBezTo>
                    <a:pt x="44970" y="7988"/>
                    <a:pt x="46769" y="6191"/>
                    <a:pt x="46769" y="3994"/>
                  </a:cubicBezTo>
                  <a:cubicBezTo>
                    <a:pt x="46769" y="1797"/>
                    <a:pt x="44972" y="0"/>
                    <a:pt x="42775" y="0"/>
                  </a:cubicBezTo>
                  <a:lnTo>
                    <a:pt x="22286" y="0"/>
                  </a:lnTo>
                  <a:cubicBezTo>
                    <a:pt x="22196" y="0"/>
                    <a:pt x="22105" y="5"/>
                    <a:pt x="22018" y="10"/>
                  </a:cubicBezTo>
                  <a:cubicBezTo>
                    <a:pt x="21807" y="3"/>
                    <a:pt x="21597" y="0"/>
                    <a:pt x="21384" y="0"/>
                  </a:cubicBez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43"/>
            <p:cNvSpPr/>
            <p:nvPr/>
          </p:nvSpPr>
          <p:spPr>
            <a:xfrm>
              <a:off x="732428" y="1239937"/>
              <a:ext cx="739912" cy="607886"/>
            </a:xfrm>
            <a:custGeom>
              <a:rect b="b" l="l" r="r" t="t"/>
              <a:pathLst>
                <a:path extrusionOk="0" h="37640" w="45815">
                  <a:moveTo>
                    <a:pt x="26994" y="1"/>
                  </a:moveTo>
                  <a:cubicBezTo>
                    <a:pt x="16602" y="1"/>
                    <a:pt x="8175" y="8427"/>
                    <a:pt x="8175" y="18821"/>
                  </a:cubicBezTo>
                  <a:cubicBezTo>
                    <a:pt x="8169" y="22642"/>
                    <a:pt x="9333" y="26373"/>
                    <a:pt x="11509" y="29515"/>
                  </a:cubicBezTo>
                  <a:lnTo>
                    <a:pt x="3994" y="29515"/>
                  </a:lnTo>
                  <a:cubicBezTo>
                    <a:pt x="1797" y="29515"/>
                    <a:pt x="1" y="31311"/>
                    <a:pt x="1" y="33508"/>
                  </a:cubicBezTo>
                  <a:cubicBezTo>
                    <a:pt x="1" y="35704"/>
                    <a:pt x="1797" y="37502"/>
                    <a:pt x="3994" y="37502"/>
                  </a:cubicBezTo>
                  <a:lnTo>
                    <a:pt x="24483" y="37502"/>
                  </a:lnTo>
                  <a:cubicBezTo>
                    <a:pt x="24546" y="37502"/>
                    <a:pt x="24608" y="37500"/>
                    <a:pt x="24671" y="37497"/>
                  </a:cubicBezTo>
                  <a:cubicBezTo>
                    <a:pt x="25441" y="37592"/>
                    <a:pt x="26218" y="37640"/>
                    <a:pt x="26994" y="37640"/>
                  </a:cubicBezTo>
                  <a:cubicBezTo>
                    <a:pt x="37389" y="37640"/>
                    <a:pt x="45815" y="29214"/>
                    <a:pt x="45815" y="18821"/>
                  </a:cubicBezTo>
                  <a:cubicBezTo>
                    <a:pt x="45815" y="8427"/>
                    <a:pt x="37389" y="1"/>
                    <a:pt x="26994" y="1"/>
                  </a:cubicBezTo>
                  <a:close/>
                </a:path>
              </a:pathLst>
            </a:cu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43"/>
            <p:cNvSpPr/>
            <p:nvPr/>
          </p:nvSpPr>
          <p:spPr>
            <a:xfrm>
              <a:off x="732428" y="1277018"/>
              <a:ext cx="702832" cy="533758"/>
            </a:xfrm>
            <a:custGeom>
              <a:rect b="b" l="l" r="r" t="t"/>
              <a:pathLst>
                <a:path extrusionOk="0" h="33050" w="43519">
                  <a:moveTo>
                    <a:pt x="26994" y="1"/>
                  </a:moveTo>
                  <a:cubicBezTo>
                    <a:pt x="22006" y="1"/>
                    <a:pt x="17535" y="2211"/>
                    <a:pt x="14504" y="5705"/>
                  </a:cubicBezTo>
                  <a:lnTo>
                    <a:pt x="3994" y="5705"/>
                  </a:lnTo>
                  <a:cubicBezTo>
                    <a:pt x="1797" y="5705"/>
                    <a:pt x="1" y="7501"/>
                    <a:pt x="1" y="9698"/>
                  </a:cubicBezTo>
                  <a:cubicBezTo>
                    <a:pt x="1" y="11894"/>
                    <a:pt x="1797" y="13692"/>
                    <a:pt x="3994" y="13692"/>
                  </a:cubicBezTo>
                  <a:lnTo>
                    <a:pt x="10714" y="13692"/>
                  </a:lnTo>
                  <a:cubicBezTo>
                    <a:pt x="10552" y="14627"/>
                    <a:pt x="10470" y="15575"/>
                    <a:pt x="10472" y="16525"/>
                  </a:cubicBezTo>
                  <a:cubicBezTo>
                    <a:pt x="10472" y="25651"/>
                    <a:pt x="17870" y="33049"/>
                    <a:pt x="26996" y="33049"/>
                  </a:cubicBezTo>
                  <a:cubicBezTo>
                    <a:pt x="36122" y="33049"/>
                    <a:pt x="43519" y="25651"/>
                    <a:pt x="43519" y="16525"/>
                  </a:cubicBezTo>
                  <a:cubicBezTo>
                    <a:pt x="43519" y="7399"/>
                    <a:pt x="36122" y="1"/>
                    <a:pt x="26994" y="1"/>
                  </a:cubicBezTo>
                  <a:close/>
                </a:path>
              </a:pathLst>
            </a:custGeom>
            <a:solidFill>
              <a:srgbClr val="6666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43"/>
            <p:cNvSpPr/>
            <p:nvPr/>
          </p:nvSpPr>
          <p:spPr>
            <a:xfrm>
              <a:off x="931170" y="1306653"/>
              <a:ext cx="647179" cy="474455"/>
            </a:xfrm>
            <a:custGeom>
              <a:rect b="b" l="l" r="r" t="t"/>
              <a:pathLst>
                <a:path extrusionOk="0" h="29378" w="40073">
                  <a:moveTo>
                    <a:pt x="14688" y="1"/>
                  </a:moveTo>
                  <a:cubicBezTo>
                    <a:pt x="6578" y="1"/>
                    <a:pt x="1" y="6578"/>
                    <a:pt x="1" y="14690"/>
                  </a:cubicBezTo>
                  <a:cubicBezTo>
                    <a:pt x="1" y="22801"/>
                    <a:pt x="6578" y="29377"/>
                    <a:pt x="14688" y="29377"/>
                  </a:cubicBezTo>
                  <a:cubicBezTo>
                    <a:pt x="19883" y="29377"/>
                    <a:pt x="24445" y="26682"/>
                    <a:pt x="27057" y="22613"/>
                  </a:cubicBezTo>
                  <a:lnTo>
                    <a:pt x="36079" y="22613"/>
                  </a:lnTo>
                  <a:cubicBezTo>
                    <a:pt x="38276" y="22613"/>
                    <a:pt x="40073" y="20817"/>
                    <a:pt x="40073" y="18620"/>
                  </a:cubicBezTo>
                  <a:cubicBezTo>
                    <a:pt x="40073" y="16424"/>
                    <a:pt x="38276" y="14626"/>
                    <a:pt x="36079" y="14626"/>
                  </a:cubicBezTo>
                  <a:lnTo>
                    <a:pt x="29376" y="14626"/>
                  </a:lnTo>
                  <a:cubicBezTo>
                    <a:pt x="29342" y="6544"/>
                    <a:pt x="22780" y="1"/>
                    <a:pt x="14688" y="1"/>
                  </a:cubicBezTo>
                  <a:close/>
                </a:path>
              </a:pathLst>
            </a:custGeom>
            <a:solidFill>
              <a:srgbClr val="9999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43"/>
            <p:cNvSpPr/>
            <p:nvPr/>
          </p:nvSpPr>
          <p:spPr>
            <a:xfrm>
              <a:off x="1023010" y="1396812"/>
              <a:ext cx="264755" cy="250614"/>
            </a:xfrm>
            <a:custGeom>
              <a:rect b="b" l="l" r="r" t="t"/>
              <a:pathLst>
                <a:path extrusionOk="0" h="22517" w="22518">
                  <a:moveTo>
                    <a:pt x="11258" y="0"/>
                  </a:moveTo>
                  <a:cubicBezTo>
                    <a:pt x="8273" y="0"/>
                    <a:pt x="5409" y="1187"/>
                    <a:pt x="3298" y="3297"/>
                  </a:cubicBezTo>
                  <a:cubicBezTo>
                    <a:pt x="1186" y="5409"/>
                    <a:pt x="1" y="8272"/>
                    <a:pt x="1" y="11259"/>
                  </a:cubicBezTo>
                  <a:cubicBezTo>
                    <a:pt x="1" y="14244"/>
                    <a:pt x="1186" y="17109"/>
                    <a:pt x="3298" y="19219"/>
                  </a:cubicBezTo>
                  <a:cubicBezTo>
                    <a:pt x="5409" y="21331"/>
                    <a:pt x="8273" y="22516"/>
                    <a:pt x="11258" y="22516"/>
                  </a:cubicBezTo>
                  <a:cubicBezTo>
                    <a:pt x="14245" y="22516"/>
                    <a:pt x="17108" y="21331"/>
                    <a:pt x="19220" y="19219"/>
                  </a:cubicBezTo>
                  <a:cubicBezTo>
                    <a:pt x="21331" y="17109"/>
                    <a:pt x="22517" y="14244"/>
                    <a:pt x="22517" y="11259"/>
                  </a:cubicBezTo>
                  <a:cubicBezTo>
                    <a:pt x="22517" y="8272"/>
                    <a:pt x="21331" y="5409"/>
                    <a:pt x="19220" y="3297"/>
                  </a:cubicBezTo>
                  <a:cubicBezTo>
                    <a:pt x="17108" y="1187"/>
                    <a:pt x="14245" y="0"/>
                    <a:pt x="11258" y="0"/>
                  </a:cubicBezTo>
                  <a:close/>
                </a:path>
              </a:pathLst>
            </a:custGeom>
            <a:solidFill>
              <a:srgbClr val="EFEFE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latin typeface="Lato"/>
                  <a:ea typeface="Lato"/>
                  <a:cs typeface="Lato"/>
                  <a:sym typeface="Lato"/>
                </a:rPr>
                <a:t>Risk factors</a:t>
              </a:r>
              <a:endParaRPr b="1" i="0" sz="1400" u="none" cap="none" strike="noStrike">
                <a:solidFill>
                  <a:srgbClr val="000000"/>
                </a:solidFill>
                <a:latin typeface="Lato"/>
                <a:ea typeface="Lato"/>
                <a:cs typeface="Lato"/>
                <a:sym typeface="Lato"/>
              </a:endParaRPr>
            </a:p>
          </p:txBody>
        </p:sp>
      </p:grpSp>
      <p:sp>
        <p:nvSpPr>
          <p:cNvPr id="543" name="Google Shape;543;p43"/>
          <p:cNvSpPr txBox="1"/>
          <p:nvPr/>
        </p:nvSpPr>
        <p:spPr>
          <a:xfrm>
            <a:off x="5799488" y="817038"/>
            <a:ext cx="1001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Joint</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trauma</a:t>
            </a:r>
            <a:endParaRPr>
              <a:latin typeface="Lato"/>
              <a:ea typeface="Lato"/>
              <a:cs typeface="Lato"/>
              <a:sym typeface="Lato"/>
            </a:endParaRPr>
          </a:p>
        </p:txBody>
      </p:sp>
      <p:sp>
        <p:nvSpPr>
          <p:cNvPr id="544" name="Google Shape;544;p43"/>
          <p:cNvSpPr txBox="1"/>
          <p:nvPr/>
        </p:nvSpPr>
        <p:spPr>
          <a:xfrm>
            <a:off x="5109113" y="2520038"/>
            <a:ext cx="1944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Immune Deficiencies</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(congenital &amp;</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acquired)</a:t>
            </a:r>
            <a:endParaRPr>
              <a:latin typeface="Lato"/>
              <a:ea typeface="Lato"/>
              <a:cs typeface="Lato"/>
              <a:sym typeface="Lato"/>
            </a:endParaRPr>
          </a:p>
        </p:txBody>
      </p:sp>
      <p:sp>
        <p:nvSpPr>
          <p:cNvPr id="545" name="Google Shape;545;p43"/>
          <p:cNvSpPr txBox="1"/>
          <p:nvPr/>
        </p:nvSpPr>
        <p:spPr>
          <a:xfrm>
            <a:off x="2182338" y="1645538"/>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Debilitating</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illness</a:t>
            </a:r>
            <a:endParaRPr>
              <a:latin typeface="Lato"/>
              <a:ea typeface="Lato"/>
              <a:cs typeface="Lato"/>
              <a:sym typeface="Lato"/>
            </a:endParaRPr>
          </a:p>
        </p:txBody>
      </p:sp>
      <p:sp>
        <p:nvSpPr>
          <p:cNvPr id="546" name="Google Shape;546;p43"/>
          <p:cNvSpPr txBox="1"/>
          <p:nvPr/>
        </p:nvSpPr>
        <p:spPr>
          <a:xfrm>
            <a:off x="2182338" y="3544138"/>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Intravenous drug</a:t>
            </a:r>
            <a:endParaRPr/>
          </a:p>
          <a:p>
            <a:pPr indent="0" lvl="0" marL="0" rtl="0" algn="l">
              <a:spcBef>
                <a:spcPts val="0"/>
              </a:spcBef>
              <a:spcAft>
                <a:spcPts val="0"/>
              </a:spcAft>
              <a:buNone/>
            </a:pPr>
            <a:r>
              <a:rPr lang="en"/>
              <a:t>Abuse (axial joints)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grpSp>
        <p:nvGrpSpPr>
          <p:cNvPr id="551" name="Google Shape;551;p44"/>
          <p:cNvGrpSpPr/>
          <p:nvPr/>
        </p:nvGrpSpPr>
        <p:grpSpPr>
          <a:xfrm>
            <a:off x="110296" y="16"/>
            <a:ext cx="4174106" cy="2395260"/>
            <a:chOff x="4392845" y="3547899"/>
            <a:chExt cx="1208100" cy="843580"/>
          </a:xfrm>
        </p:grpSpPr>
        <p:grpSp>
          <p:nvGrpSpPr>
            <p:cNvPr id="552" name="Google Shape;552;p44"/>
            <p:cNvGrpSpPr/>
            <p:nvPr/>
          </p:nvGrpSpPr>
          <p:grpSpPr>
            <a:xfrm>
              <a:off x="4392845" y="4166778"/>
              <a:ext cx="1208100" cy="224700"/>
              <a:chOff x="4392845" y="4166778"/>
              <a:chExt cx="1208100" cy="224700"/>
            </a:xfrm>
          </p:grpSpPr>
          <p:sp>
            <p:nvSpPr>
              <p:cNvPr id="553" name="Google Shape;553;p44"/>
              <p:cNvSpPr/>
              <p:nvPr/>
            </p:nvSpPr>
            <p:spPr>
              <a:xfrm>
                <a:off x="4392845" y="4209978"/>
                <a:ext cx="1208100" cy="181500"/>
              </a:xfrm>
              <a:prstGeom prst="rect">
                <a:avLst/>
              </a:prstGeom>
              <a:solidFill>
                <a:srgbClr val="77757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latin typeface="Lato"/>
                    <a:ea typeface="Lato"/>
                    <a:cs typeface="Lato"/>
                    <a:sym typeface="Lato"/>
                  </a:rPr>
                  <a:t>3-fever, leukocytosis, and elevated</a:t>
                </a:r>
                <a:endParaRPr>
                  <a:latin typeface="Lato"/>
                  <a:ea typeface="Lato"/>
                  <a:cs typeface="Lato"/>
                  <a:sym typeface="Lato"/>
                </a:endParaRPr>
              </a:p>
              <a:p>
                <a:pPr indent="0" lvl="0" marL="0" marR="0" rtl="0" algn="ctr">
                  <a:lnSpc>
                    <a:spcPct val="100000"/>
                  </a:lnSpc>
                  <a:spcBef>
                    <a:spcPts val="0"/>
                  </a:spcBef>
                  <a:spcAft>
                    <a:spcPts val="0"/>
                  </a:spcAft>
                  <a:buNone/>
                </a:pPr>
                <a:r>
                  <a:rPr lang="en">
                    <a:latin typeface="Lato"/>
                    <a:ea typeface="Lato"/>
                    <a:cs typeface="Lato"/>
                    <a:sym typeface="Lato"/>
                  </a:rPr>
                  <a:t>erythrocyte sedimentation rate</a:t>
                </a:r>
                <a:endParaRPr>
                  <a:latin typeface="Lato"/>
                  <a:ea typeface="Lato"/>
                  <a:cs typeface="Lato"/>
                  <a:sym typeface="Lato"/>
                </a:endParaRPr>
              </a:p>
            </p:txBody>
          </p:sp>
          <p:cxnSp>
            <p:nvCxnSpPr>
              <p:cNvPr id="554" name="Google Shape;554;p44"/>
              <p:cNvCxnSpPr>
                <a:stCxn id="553" idx="0"/>
              </p:cNvCxnSpPr>
              <p:nvPr/>
            </p:nvCxnSpPr>
            <p:spPr>
              <a:xfrm rot="10800000">
                <a:off x="4996295" y="4166778"/>
                <a:ext cx="600" cy="43200"/>
              </a:xfrm>
              <a:prstGeom prst="straightConnector1">
                <a:avLst/>
              </a:prstGeom>
              <a:noFill/>
              <a:ln cap="flat" cmpd="sng" w="28575">
                <a:solidFill>
                  <a:srgbClr val="B7B7B7"/>
                </a:solidFill>
                <a:prstDash val="solid"/>
                <a:round/>
                <a:headEnd len="sm" w="sm" type="none"/>
                <a:tailEnd len="sm" w="sm" type="none"/>
              </a:ln>
            </p:spPr>
          </p:cxnSp>
        </p:grpSp>
        <p:grpSp>
          <p:nvGrpSpPr>
            <p:cNvPr id="555" name="Google Shape;555;p44"/>
            <p:cNvGrpSpPr/>
            <p:nvPr/>
          </p:nvGrpSpPr>
          <p:grpSpPr>
            <a:xfrm>
              <a:off x="4471897" y="3948095"/>
              <a:ext cx="1040700" cy="218700"/>
              <a:chOff x="4471897" y="3948095"/>
              <a:chExt cx="1040700" cy="218700"/>
            </a:xfrm>
          </p:grpSpPr>
          <p:sp>
            <p:nvSpPr>
              <p:cNvPr id="556" name="Google Shape;556;p44"/>
              <p:cNvSpPr/>
              <p:nvPr/>
            </p:nvSpPr>
            <p:spPr>
              <a:xfrm>
                <a:off x="4471897" y="3985295"/>
                <a:ext cx="1040700" cy="181500"/>
              </a:xfrm>
              <a:prstGeom prst="rect">
                <a:avLst/>
              </a:prstGeom>
              <a:solidFill>
                <a:srgbClr val="99999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latin typeface="Lato"/>
                    <a:ea typeface="Lato"/>
                    <a:cs typeface="Lato"/>
                    <a:sym typeface="Lato"/>
                  </a:rPr>
                  <a:t>2-warmth, </a:t>
                </a:r>
                <a:r>
                  <a:rPr lang="en">
                    <a:latin typeface="Lato"/>
                    <a:ea typeface="Lato"/>
                    <a:cs typeface="Lato"/>
                    <a:sym typeface="Lato"/>
                  </a:rPr>
                  <a:t>redness &amp; swelling of the joint with restricted range of motion</a:t>
                </a:r>
                <a:endParaRPr>
                  <a:latin typeface="Lato"/>
                  <a:ea typeface="Lato"/>
                  <a:cs typeface="Lato"/>
                  <a:sym typeface="Lato"/>
                </a:endParaRPr>
              </a:p>
            </p:txBody>
          </p:sp>
          <p:cxnSp>
            <p:nvCxnSpPr>
              <p:cNvPr id="557" name="Google Shape;557;p44"/>
              <p:cNvCxnSpPr>
                <a:endCxn id="556" idx="0"/>
              </p:cNvCxnSpPr>
              <p:nvPr/>
            </p:nvCxnSpPr>
            <p:spPr>
              <a:xfrm>
                <a:off x="4991047" y="3948095"/>
                <a:ext cx="1200" cy="37200"/>
              </a:xfrm>
              <a:prstGeom prst="straightConnector1">
                <a:avLst/>
              </a:prstGeom>
              <a:noFill/>
              <a:ln cap="flat" cmpd="sng" w="28575">
                <a:solidFill>
                  <a:srgbClr val="B7B7B7"/>
                </a:solidFill>
                <a:prstDash val="solid"/>
                <a:round/>
                <a:headEnd len="sm" w="sm" type="none"/>
                <a:tailEnd len="sm" w="sm" type="none"/>
              </a:ln>
            </p:spPr>
          </p:cxnSp>
        </p:grpSp>
        <p:sp>
          <p:nvSpPr>
            <p:cNvPr id="558" name="Google Shape;558;p44"/>
            <p:cNvSpPr/>
            <p:nvPr/>
          </p:nvSpPr>
          <p:spPr>
            <a:xfrm>
              <a:off x="4618765" y="3766649"/>
              <a:ext cx="747000" cy="181500"/>
            </a:xfrm>
            <a:prstGeom prst="rect">
              <a:avLst/>
            </a:prstGeom>
            <a:solidFill>
              <a:srgbClr val="C2C2C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
                  <a:latin typeface="Lato"/>
                  <a:ea typeface="Lato"/>
                  <a:cs typeface="Lato"/>
                  <a:sym typeface="Lato"/>
                </a:rPr>
                <a:t>1-sudden </a:t>
              </a:r>
              <a:r>
                <a:rPr lang="en">
                  <a:latin typeface="Lato"/>
                  <a:ea typeface="Lato"/>
                  <a:cs typeface="Lato"/>
                  <a:sym typeface="Lato"/>
                </a:rPr>
                <a:t>onset</a:t>
              </a:r>
              <a:r>
                <a:rPr lang="en">
                  <a:latin typeface="Lato"/>
                  <a:ea typeface="Lato"/>
                  <a:cs typeface="Lato"/>
                  <a:sym typeface="Lato"/>
                </a:rPr>
                <a:t> of pain</a:t>
              </a:r>
              <a:endParaRPr i="0" sz="1400" u="none" cap="none" strike="noStrike">
                <a:solidFill>
                  <a:srgbClr val="000000"/>
                </a:solidFill>
                <a:latin typeface="Lato"/>
                <a:ea typeface="Lato"/>
                <a:cs typeface="Lato"/>
                <a:sym typeface="Lato"/>
              </a:endParaRPr>
            </a:p>
          </p:txBody>
        </p:sp>
        <p:grpSp>
          <p:nvGrpSpPr>
            <p:cNvPr id="559" name="Google Shape;559;p44"/>
            <p:cNvGrpSpPr/>
            <p:nvPr/>
          </p:nvGrpSpPr>
          <p:grpSpPr>
            <a:xfrm>
              <a:off x="4786346" y="3547899"/>
              <a:ext cx="411600" cy="218700"/>
              <a:chOff x="4786346" y="3547899"/>
              <a:chExt cx="411600" cy="218700"/>
            </a:xfrm>
          </p:grpSpPr>
          <p:sp>
            <p:nvSpPr>
              <p:cNvPr id="560" name="Google Shape;560;p44"/>
              <p:cNvSpPr/>
              <p:nvPr/>
            </p:nvSpPr>
            <p:spPr>
              <a:xfrm>
                <a:off x="4786346" y="3547899"/>
                <a:ext cx="411600" cy="1815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sz="1700">
                    <a:latin typeface="Lato"/>
                    <a:ea typeface="Lato"/>
                    <a:cs typeface="Lato"/>
                    <a:sym typeface="Lato"/>
                  </a:rPr>
                  <a:t>Clinical features:</a:t>
                </a:r>
                <a:endParaRPr b="1" i="0" sz="1700" u="none" cap="none" strike="noStrike">
                  <a:solidFill>
                    <a:srgbClr val="000000"/>
                  </a:solidFill>
                  <a:latin typeface="Lato"/>
                  <a:ea typeface="Lato"/>
                  <a:cs typeface="Lato"/>
                  <a:sym typeface="Lato"/>
                </a:endParaRPr>
              </a:p>
            </p:txBody>
          </p:sp>
          <p:cxnSp>
            <p:nvCxnSpPr>
              <p:cNvPr id="561" name="Google Shape;561;p44"/>
              <p:cNvCxnSpPr>
                <a:endCxn id="560" idx="2"/>
              </p:cNvCxnSpPr>
              <p:nvPr/>
            </p:nvCxnSpPr>
            <p:spPr>
              <a:xfrm rot="10800000">
                <a:off x="4992146" y="3729399"/>
                <a:ext cx="0" cy="37200"/>
              </a:xfrm>
              <a:prstGeom prst="straightConnector1">
                <a:avLst/>
              </a:prstGeom>
              <a:noFill/>
              <a:ln cap="flat" cmpd="sng" w="28575">
                <a:solidFill>
                  <a:srgbClr val="D9D9D9"/>
                </a:solidFill>
                <a:prstDash val="solid"/>
                <a:round/>
                <a:headEnd len="sm" w="sm" type="none"/>
                <a:tailEnd len="sm" w="sm" type="none"/>
              </a:ln>
            </p:spPr>
          </p:cxnSp>
        </p:grpSp>
      </p:grpSp>
      <p:sp>
        <p:nvSpPr>
          <p:cNvPr id="562" name="Google Shape;562;p44"/>
          <p:cNvSpPr txBox="1"/>
          <p:nvPr/>
        </p:nvSpPr>
        <p:spPr>
          <a:xfrm>
            <a:off x="5798250" y="135415"/>
            <a:ext cx="2013600" cy="1908600"/>
          </a:xfrm>
          <a:prstGeom prst="rect">
            <a:avLst/>
          </a:prstGeom>
          <a:solidFill>
            <a:srgbClr val="D9D9D9"/>
          </a:solidFill>
          <a:ln cap="flat" cmpd="sng" w="9525">
            <a:solidFill>
              <a:srgbClr val="000000"/>
            </a:solidFill>
            <a:prstDash val="lg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Infection arthritis is</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potentially</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serious,because it can</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cause rapid</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destruction of the</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joint &amp; produce</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permanent</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deformities</a:t>
            </a:r>
            <a:endParaRPr>
              <a:latin typeface="Lato"/>
              <a:ea typeface="Lato"/>
              <a:cs typeface="Lato"/>
              <a:sym typeface="Lato"/>
            </a:endParaRPr>
          </a:p>
        </p:txBody>
      </p:sp>
      <p:sp>
        <p:nvSpPr>
          <p:cNvPr id="563" name="Google Shape;563;p44"/>
          <p:cNvSpPr/>
          <p:nvPr/>
        </p:nvSpPr>
        <p:spPr>
          <a:xfrm>
            <a:off x="3590100" y="3210375"/>
            <a:ext cx="1622400" cy="494700"/>
          </a:xfrm>
          <a:prstGeom prst="flowChartAlternateProcess">
            <a:avLst/>
          </a:prstGeom>
          <a:solidFill>
            <a:srgbClr val="CCCC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Complications</a:t>
            </a:r>
            <a:endParaRPr>
              <a:latin typeface="Lato"/>
              <a:ea typeface="Lato"/>
              <a:cs typeface="Lato"/>
              <a:sym typeface="Lato"/>
            </a:endParaRPr>
          </a:p>
        </p:txBody>
      </p:sp>
      <p:sp>
        <p:nvSpPr>
          <p:cNvPr id="564" name="Google Shape;564;p44"/>
          <p:cNvSpPr/>
          <p:nvPr/>
        </p:nvSpPr>
        <p:spPr>
          <a:xfrm>
            <a:off x="589650" y="3900775"/>
            <a:ext cx="2275500" cy="1119000"/>
          </a:xfrm>
          <a:prstGeom prst="flowChartAlternateProcess">
            <a:avLst/>
          </a:prstGeom>
          <a:solidFill>
            <a:srgbClr val="CCCC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septic arthritis can</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lead to ankylosis and</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even fatal septicemia.</a:t>
            </a:r>
            <a:endParaRPr>
              <a:latin typeface="Lato"/>
              <a:ea typeface="Lato"/>
              <a:cs typeface="Lato"/>
              <a:sym typeface="Lato"/>
            </a:endParaRPr>
          </a:p>
        </p:txBody>
      </p:sp>
      <p:sp>
        <p:nvSpPr>
          <p:cNvPr id="565" name="Google Shape;565;p44"/>
          <p:cNvSpPr/>
          <p:nvPr/>
        </p:nvSpPr>
        <p:spPr>
          <a:xfrm>
            <a:off x="6052525" y="3900775"/>
            <a:ext cx="2451000" cy="1119000"/>
          </a:xfrm>
          <a:prstGeom prst="flowChartAlternateProcess">
            <a:avLst/>
          </a:prstGeom>
          <a:solidFill>
            <a:srgbClr val="CCCCCC"/>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however, prompt antibiotic therapy and joint aspiration or septicemia drainage cures most patients.</a:t>
            </a:r>
            <a:endParaRPr/>
          </a:p>
          <a:p>
            <a:pPr indent="0" lvl="0" marL="0" rtl="0" algn="l">
              <a:spcBef>
                <a:spcPts val="0"/>
              </a:spcBef>
              <a:spcAft>
                <a:spcPts val="0"/>
              </a:spcAft>
              <a:buNone/>
            </a:pPr>
            <a:r>
              <a:t/>
            </a:r>
            <a:endParaRPr/>
          </a:p>
        </p:txBody>
      </p:sp>
      <p:cxnSp>
        <p:nvCxnSpPr>
          <p:cNvPr id="566" name="Google Shape;566;p44"/>
          <p:cNvCxnSpPr>
            <a:stCxn id="563" idx="1"/>
            <a:endCxn id="564" idx="0"/>
          </p:cNvCxnSpPr>
          <p:nvPr/>
        </p:nvCxnSpPr>
        <p:spPr>
          <a:xfrm flipH="1">
            <a:off x="1727400" y="3457725"/>
            <a:ext cx="1862700" cy="443100"/>
          </a:xfrm>
          <a:prstGeom prst="bentConnector2">
            <a:avLst/>
          </a:prstGeom>
          <a:noFill/>
          <a:ln cap="flat" cmpd="sng" w="9525">
            <a:solidFill>
              <a:srgbClr val="666666"/>
            </a:solidFill>
            <a:prstDash val="solid"/>
            <a:round/>
            <a:headEnd len="med" w="med" type="none"/>
            <a:tailEnd len="med" w="med" type="none"/>
          </a:ln>
        </p:spPr>
      </p:cxnSp>
      <p:cxnSp>
        <p:nvCxnSpPr>
          <p:cNvPr id="567" name="Google Shape;567;p44"/>
          <p:cNvCxnSpPr>
            <a:stCxn id="563" idx="3"/>
            <a:endCxn id="565" idx="0"/>
          </p:cNvCxnSpPr>
          <p:nvPr/>
        </p:nvCxnSpPr>
        <p:spPr>
          <a:xfrm>
            <a:off x="5212500" y="3457725"/>
            <a:ext cx="2065500" cy="443100"/>
          </a:xfrm>
          <a:prstGeom prst="bentConnector2">
            <a:avLst/>
          </a:prstGeom>
          <a:noFill/>
          <a:ln cap="flat" cmpd="sng" w="9525">
            <a:solidFill>
              <a:srgbClr val="666666"/>
            </a:solidFill>
            <a:prstDash val="solid"/>
            <a:round/>
            <a:headEnd len="med" w="med" type="none"/>
            <a:tailEnd len="med" w="med" type="none"/>
          </a:ln>
        </p:spPr>
      </p:cxnSp>
      <p:pic>
        <p:nvPicPr>
          <p:cNvPr id="568" name="Google Shape;568;p44"/>
          <p:cNvPicPr preferRelativeResize="0"/>
          <p:nvPr/>
        </p:nvPicPr>
        <p:blipFill>
          <a:blip r:embed="rId3">
            <a:alphaModFix/>
          </a:blip>
          <a:stretch>
            <a:fillRect/>
          </a:stretch>
        </p:blipFill>
        <p:spPr>
          <a:xfrm>
            <a:off x="8001576" y="2258900"/>
            <a:ext cx="1142425" cy="880626"/>
          </a:xfrm>
          <a:prstGeom prst="rect">
            <a:avLst/>
          </a:prstGeom>
          <a:noFill/>
          <a:ln>
            <a:noFill/>
          </a:ln>
        </p:spPr>
      </p:pic>
      <p:pic>
        <p:nvPicPr>
          <p:cNvPr id="569" name="Google Shape;569;p44"/>
          <p:cNvPicPr preferRelativeResize="0"/>
          <p:nvPr/>
        </p:nvPicPr>
        <p:blipFill>
          <a:blip r:embed="rId4">
            <a:alphaModFix/>
          </a:blip>
          <a:stretch>
            <a:fillRect/>
          </a:stretch>
        </p:blipFill>
        <p:spPr>
          <a:xfrm>
            <a:off x="4655826" y="2295111"/>
            <a:ext cx="1142417" cy="880625"/>
          </a:xfrm>
          <a:prstGeom prst="rect">
            <a:avLst/>
          </a:prstGeom>
          <a:noFill/>
          <a:ln>
            <a:noFill/>
          </a:ln>
        </p:spPr>
      </p:pic>
      <p:cxnSp>
        <p:nvCxnSpPr>
          <p:cNvPr id="570" name="Google Shape;570;p44"/>
          <p:cNvCxnSpPr/>
          <p:nvPr/>
        </p:nvCxnSpPr>
        <p:spPr>
          <a:xfrm rot="10800000">
            <a:off x="7278025" y="3095675"/>
            <a:ext cx="0" cy="414300"/>
          </a:xfrm>
          <a:prstGeom prst="straightConnector1">
            <a:avLst/>
          </a:prstGeom>
          <a:noFill/>
          <a:ln cap="flat" cmpd="sng" w="9525">
            <a:solidFill>
              <a:srgbClr val="666666"/>
            </a:solidFill>
            <a:prstDash val="solid"/>
            <a:round/>
            <a:headEnd len="med" w="med" type="none"/>
            <a:tailEnd len="med" w="med" type="none"/>
          </a:ln>
        </p:spPr>
      </p:cxnSp>
      <p:cxnSp>
        <p:nvCxnSpPr>
          <p:cNvPr id="571" name="Google Shape;571;p44"/>
          <p:cNvCxnSpPr/>
          <p:nvPr/>
        </p:nvCxnSpPr>
        <p:spPr>
          <a:xfrm>
            <a:off x="6045225" y="3018000"/>
            <a:ext cx="1690500" cy="8100"/>
          </a:xfrm>
          <a:prstGeom prst="straightConnector1">
            <a:avLst/>
          </a:prstGeom>
          <a:noFill/>
          <a:ln cap="flat" cmpd="sng" w="9525">
            <a:solidFill>
              <a:srgbClr val="666666"/>
            </a:solidFill>
            <a:prstDash val="solid"/>
            <a:round/>
            <a:headEnd len="med" w="med" type="stealth"/>
            <a:tailEnd len="med" w="med" type="stealth"/>
          </a:ln>
        </p:spPr>
      </p:cxnSp>
      <p:sp>
        <p:nvSpPr>
          <p:cNvPr id="572" name="Google Shape;572;p44"/>
          <p:cNvSpPr txBox="1"/>
          <p:nvPr/>
        </p:nvSpPr>
        <p:spPr>
          <a:xfrm>
            <a:off x="5549925" y="2299000"/>
            <a:ext cx="26811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Lato"/>
                <a:ea typeface="Lato"/>
                <a:cs typeface="Lato"/>
                <a:sym typeface="Lato"/>
              </a:rPr>
              <a:t>Infectious arthritis must </a:t>
            </a:r>
            <a:r>
              <a:rPr lang="en" sz="1000">
                <a:latin typeface="Lato"/>
                <a:ea typeface="Lato"/>
                <a:cs typeface="Lato"/>
                <a:sym typeface="Lato"/>
              </a:rPr>
              <a:t>be</a:t>
            </a:r>
            <a:r>
              <a:rPr lang="en" sz="1000">
                <a:latin typeface="Lato"/>
                <a:ea typeface="Lato"/>
                <a:cs typeface="Lato"/>
                <a:sym typeface="Lato"/>
              </a:rPr>
              <a:t> </a:t>
            </a:r>
            <a:r>
              <a:rPr lang="en" sz="1000">
                <a:latin typeface="Lato"/>
                <a:ea typeface="Lato"/>
                <a:cs typeface="Lato"/>
                <a:sym typeface="Lato"/>
              </a:rPr>
              <a:t>rapidly</a:t>
            </a:r>
            <a:r>
              <a:rPr lang="en" sz="1000">
                <a:latin typeface="Lato"/>
                <a:ea typeface="Lato"/>
                <a:cs typeface="Lato"/>
                <a:sym typeface="Lato"/>
              </a:rPr>
              <a:t> </a:t>
            </a:r>
            <a:endParaRPr sz="1000">
              <a:latin typeface="Lato"/>
              <a:ea typeface="Lato"/>
              <a:cs typeface="Lato"/>
              <a:sym typeface="Lato"/>
            </a:endParaRPr>
          </a:p>
          <a:p>
            <a:pPr indent="0" lvl="0" marL="0" rtl="0" algn="ctr">
              <a:spcBef>
                <a:spcPts val="0"/>
              </a:spcBef>
              <a:spcAft>
                <a:spcPts val="0"/>
              </a:spcAft>
              <a:buNone/>
            </a:pPr>
            <a:r>
              <a:rPr lang="en" sz="1000">
                <a:latin typeface="Lato"/>
                <a:ea typeface="Lato"/>
                <a:cs typeface="Lato"/>
                <a:sym typeface="Lato"/>
              </a:rPr>
              <a:t>diagnosed and treated promptly to </a:t>
            </a:r>
            <a:endParaRPr sz="1000">
              <a:latin typeface="Lato"/>
              <a:ea typeface="Lato"/>
              <a:cs typeface="Lato"/>
              <a:sym typeface="Lato"/>
            </a:endParaRPr>
          </a:p>
          <a:p>
            <a:pPr indent="0" lvl="0" marL="0" rtl="0" algn="ctr">
              <a:spcBef>
                <a:spcPts val="0"/>
              </a:spcBef>
              <a:spcAft>
                <a:spcPts val="0"/>
              </a:spcAft>
              <a:buNone/>
            </a:pPr>
            <a:r>
              <a:rPr lang="en" sz="1000">
                <a:latin typeface="Lato"/>
                <a:ea typeface="Lato"/>
                <a:cs typeface="Lato"/>
                <a:sym typeface="Lato"/>
              </a:rPr>
              <a:t>prevent irreversible and </a:t>
            </a:r>
            <a:endParaRPr sz="1000">
              <a:latin typeface="Lato"/>
              <a:ea typeface="Lato"/>
              <a:cs typeface="Lato"/>
              <a:sym typeface="Lato"/>
            </a:endParaRPr>
          </a:p>
          <a:p>
            <a:pPr indent="0" lvl="0" marL="0" rtl="0" algn="ctr">
              <a:spcBef>
                <a:spcPts val="0"/>
              </a:spcBef>
              <a:spcAft>
                <a:spcPts val="0"/>
              </a:spcAft>
              <a:buNone/>
            </a:pPr>
            <a:r>
              <a:rPr lang="en" sz="1000">
                <a:latin typeface="Lato"/>
                <a:ea typeface="Lato"/>
                <a:cs typeface="Lato"/>
                <a:sym typeface="Lato"/>
              </a:rPr>
              <a:t>permanent</a:t>
            </a:r>
            <a:r>
              <a:rPr lang="en" sz="1000">
                <a:latin typeface="Lato"/>
                <a:ea typeface="Lato"/>
                <a:cs typeface="Lato"/>
                <a:sym typeface="Lato"/>
              </a:rPr>
              <a:t> joint damage.</a:t>
            </a:r>
            <a:endParaRPr sz="1000">
              <a:latin typeface="Lato"/>
              <a:ea typeface="Lato"/>
              <a:cs typeface="Lato"/>
              <a:sym typeface="Lato"/>
            </a:endParaRPr>
          </a:p>
        </p:txBody>
      </p:sp>
      <p:sp>
        <p:nvSpPr>
          <p:cNvPr id="573" name="Google Shape;573;p44"/>
          <p:cNvSpPr/>
          <p:nvPr/>
        </p:nvSpPr>
        <p:spPr>
          <a:xfrm>
            <a:off x="1" y="2545125"/>
            <a:ext cx="4606800" cy="515400"/>
          </a:xfrm>
          <a:prstGeom prst="rect">
            <a:avLst/>
          </a:prstGeom>
          <a:solidFill>
            <a:srgbClr val="77757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a:latin typeface="Lato"/>
              <a:ea typeface="Lato"/>
              <a:cs typeface="Lato"/>
              <a:sym typeface="Lato"/>
            </a:endParaRPr>
          </a:p>
        </p:txBody>
      </p:sp>
      <p:cxnSp>
        <p:nvCxnSpPr>
          <p:cNvPr id="574" name="Google Shape;574;p44"/>
          <p:cNvCxnSpPr>
            <a:stCxn id="553" idx="2"/>
            <a:endCxn id="573" idx="0"/>
          </p:cNvCxnSpPr>
          <p:nvPr/>
        </p:nvCxnSpPr>
        <p:spPr>
          <a:xfrm>
            <a:off x="2197349" y="2395276"/>
            <a:ext cx="106200" cy="149700"/>
          </a:xfrm>
          <a:prstGeom prst="straightConnector1">
            <a:avLst/>
          </a:prstGeom>
          <a:noFill/>
          <a:ln cap="flat" cmpd="sng" w="28575">
            <a:solidFill>
              <a:srgbClr val="D9D9D9"/>
            </a:solidFill>
            <a:prstDash val="solid"/>
            <a:round/>
            <a:headEnd len="sm" w="sm" type="none"/>
            <a:tailEnd len="sm" w="sm" type="none"/>
          </a:ln>
        </p:spPr>
      </p:cxnSp>
      <p:cxnSp>
        <p:nvCxnSpPr>
          <p:cNvPr id="575" name="Google Shape;575;p44"/>
          <p:cNvCxnSpPr/>
          <p:nvPr/>
        </p:nvCxnSpPr>
        <p:spPr>
          <a:xfrm rot="10800000">
            <a:off x="2803911" y="820218"/>
            <a:ext cx="0" cy="105600"/>
          </a:xfrm>
          <a:prstGeom prst="straightConnector1">
            <a:avLst/>
          </a:prstGeom>
          <a:noFill/>
          <a:ln cap="flat" cmpd="sng" w="28575">
            <a:solidFill>
              <a:srgbClr val="D9D9D9"/>
            </a:solidFill>
            <a:prstDash val="solid"/>
            <a:round/>
            <a:headEnd len="sm" w="sm" type="none"/>
            <a:tailEnd len="sm" w="sm" type="none"/>
          </a:ln>
        </p:spPr>
      </p:cxnSp>
      <p:cxnSp>
        <p:nvCxnSpPr>
          <p:cNvPr id="576" name="Google Shape;576;p44"/>
          <p:cNvCxnSpPr/>
          <p:nvPr/>
        </p:nvCxnSpPr>
        <p:spPr>
          <a:xfrm rot="10800000">
            <a:off x="2956311" y="972618"/>
            <a:ext cx="0" cy="105600"/>
          </a:xfrm>
          <a:prstGeom prst="straightConnector1">
            <a:avLst/>
          </a:prstGeom>
          <a:noFill/>
          <a:ln cap="flat" cmpd="sng" w="28575">
            <a:solidFill>
              <a:srgbClr val="D9D9D9"/>
            </a:solidFill>
            <a:prstDash val="solid"/>
            <a:round/>
            <a:headEnd len="sm" w="sm" type="none"/>
            <a:tailEnd len="sm" w="sm" type="none"/>
          </a:ln>
        </p:spPr>
      </p:cxnSp>
      <p:sp>
        <p:nvSpPr>
          <p:cNvPr id="577" name="Google Shape;577;p44"/>
          <p:cNvSpPr txBox="1"/>
          <p:nvPr/>
        </p:nvSpPr>
        <p:spPr>
          <a:xfrm>
            <a:off x="-166938" y="2450775"/>
            <a:ext cx="4940700" cy="70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Lato"/>
                <a:ea typeface="Lato"/>
                <a:cs typeface="Lato"/>
                <a:sym typeface="Lato"/>
              </a:rPr>
              <a:t>4-Cartilage has limited repair potential, so prompt recognition and effective anti-microbial therapy is vital to prevent permanent joint</a:t>
            </a:r>
            <a:endParaRPr sz="1100">
              <a:latin typeface="Lato"/>
              <a:ea typeface="Lato"/>
              <a:cs typeface="Lato"/>
              <a:sym typeface="Lato"/>
            </a:endParaRPr>
          </a:p>
          <a:p>
            <a:pPr indent="0" lvl="0" marL="0" rtl="0" algn="ctr">
              <a:spcBef>
                <a:spcPts val="0"/>
              </a:spcBef>
              <a:spcAft>
                <a:spcPts val="0"/>
              </a:spcAft>
              <a:buNone/>
            </a:pPr>
            <a:r>
              <a:rPr lang="en" sz="1100">
                <a:latin typeface="Lato"/>
                <a:ea typeface="Lato"/>
                <a:cs typeface="Lato"/>
                <a:sym typeface="Lato"/>
              </a:rPr>
              <a:t>destruction</a:t>
            </a:r>
            <a:endParaRPr sz="1100">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grpSp>
        <p:nvGrpSpPr>
          <p:cNvPr id="582" name="Google Shape;582;p45"/>
          <p:cNvGrpSpPr/>
          <p:nvPr/>
        </p:nvGrpSpPr>
        <p:grpSpPr>
          <a:xfrm>
            <a:off x="1113150" y="552075"/>
            <a:ext cx="7469750" cy="1310950"/>
            <a:chOff x="522875" y="849050"/>
            <a:chExt cx="7469750" cy="1310950"/>
          </a:xfrm>
        </p:grpSpPr>
        <p:sp>
          <p:nvSpPr>
            <p:cNvPr id="583" name="Google Shape;583;p45"/>
            <p:cNvSpPr/>
            <p:nvPr/>
          </p:nvSpPr>
          <p:spPr>
            <a:xfrm>
              <a:off x="992425" y="849050"/>
              <a:ext cx="7000200" cy="787800"/>
            </a:xfrm>
            <a:prstGeom prst="roundRect">
              <a:avLst>
                <a:gd fmla="val 16667" name="adj"/>
              </a:avLst>
            </a:prstGeom>
            <a:solidFill>
              <a:srgbClr val="33333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Lato"/>
                  <a:ea typeface="Lato"/>
                  <a:cs typeface="Lato"/>
                  <a:sym typeface="Lato"/>
                </a:rPr>
                <a:t>patient came to orthopedist ,upon examination pt tell you i have pain in my leg bone   </a:t>
              </a:r>
              <a:endParaRPr b="1" sz="1200">
                <a:solidFill>
                  <a:srgbClr val="FFFFFF"/>
                </a:solidFill>
                <a:latin typeface="Lato"/>
                <a:ea typeface="Lato"/>
                <a:cs typeface="Lato"/>
                <a:sym typeface="Lato"/>
              </a:endParaRPr>
            </a:p>
            <a:p>
              <a:pPr indent="0" lvl="0" marL="0" rtl="0" algn="l">
                <a:spcBef>
                  <a:spcPts val="0"/>
                </a:spcBef>
                <a:spcAft>
                  <a:spcPts val="0"/>
                </a:spcAft>
                <a:buNone/>
              </a:pPr>
              <a:r>
                <a:rPr b="1" lang="en" sz="1200">
                  <a:solidFill>
                    <a:srgbClr val="FFFFFF"/>
                  </a:solidFill>
                  <a:latin typeface="Lato"/>
                  <a:ea typeface="Lato"/>
                  <a:cs typeface="Lato"/>
                  <a:sym typeface="Lato"/>
                </a:rPr>
                <a:t>       then you refer her to pathology lab and pathology lab report bacteria,neutrophil and  </a:t>
              </a:r>
              <a:endParaRPr b="1" sz="1200">
                <a:solidFill>
                  <a:srgbClr val="FFFFFF"/>
                </a:solidFill>
                <a:latin typeface="Lato"/>
                <a:ea typeface="Lato"/>
                <a:cs typeface="Lato"/>
                <a:sym typeface="Lato"/>
              </a:endParaRPr>
            </a:p>
            <a:p>
              <a:pPr indent="0" lvl="0" marL="0" rtl="0" algn="l">
                <a:spcBef>
                  <a:spcPts val="0"/>
                </a:spcBef>
                <a:spcAft>
                  <a:spcPts val="0"/>
                </a:spcAft>
                <a:buNone/>
              </a:pPr>
              <a:r>
                <a:rPr b="1" lang="en" sz="1200">
                  <a:solidFill>
                    <a:srgbClr val="FFFFFF"/>
                  </a:solidFill>
                  <a:latin typeface="Lato"/>
                  <a:ea typeface="Lato"/>
                  <a:cs typeface="Lato"/>
                  <a:sym typeface="Lato"/>
                </a:rPr>
                <a:t>            sequestrum . What is the most likely diagnosis?</a:t>
              </a:r>
              <a:endParaRPr b="1" sz="1200">
                <a:solidFill>
                  <a:srgbClr val="FFFFFF"/>
                </a:solidFill>
                <a:latin typeface="Lato"/>
                <a:ea typeface="Lato"/>
                <a:cs typeface="Lato"/>
                <a:sym typeface="Lato"/>
              </a:endParaRPr>
            </a:p>
          </p:txBody>
        </p:sp>
        <p:sp>
          <p:nvSpPr>
            <p:cNvPr id="584" name="Google Shape;584;p45"/>
            <p:cNvSpPr txBox="1"/>
            <p:nvPr/>
          </p:nvSpPr>
          <p:spPr>
            <a:xfrm>
              <a:off x="1183675"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A-</a:t>
              </a:r>
              <a:r>
                <a:rPr lang="en" sz="1100">
                  <a:solidFill>
                    <a:srgbClr val="191919"/>
                  </a:solidFill>
                  <a:latin typeface="Lato"/>
                  <a:ea typeface="Lato"/>
                  <a:cs typeface="Lato"/>
                  <a:sym typeface="Lato"/>
                </a:rPr>
                <a:t>Acute pyogenic</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osteomyelitis</a:t>
              </a:r>
              <a:r>
                <a:rPr lang="en" sz="1100">
                  <a:solidFill>
                    <a:srgbClr val="191919"/>
                  </a:solidFill>
                  <a:latin typeface="Lato"/>
                  <a:ea typeface="Lato"/>
                  <a:cs typeface="Lato"/>
                  <a:sym typeface="Lato"/>
                </a:rPr>
                <a:t>   </a:t>
              </a:r>
              <a:endParaRPr sz="1100">
                <a:latin typeface="Lato"/>
                <a:ea typeface="Lato"/>
                <a:cs typeface="Lato"/>
                <a:sym typeface="Lato"/>
              </a:endParaRPr>
            </a:p>
          </p:txBody>
        </p:sp>
        <p:sp>
          <p:nvSpPr>
            <p:cNvPr id="585" name="Google Shape;585;p45"/>
            <p:cNvSpPr txBox="1"/>
            <p:nvPr/>
          </p:nvSpPr>
          <p:spPr>
            <a:xfrm>
              <a:off x="2872550"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B-</a:t>
              </a:r>
              <a:r>
                <a:rPr lang="en" sz="1100">
                  <a:solidFill>
                    <a:srgbClr val="191919"/>
                  </a:solidFill>
                  <a:latin typeface="Lato"/>
                  <a:ea typeface="Lato"/>
                  <a:cs typeface="Lato"/>
                  <a:sym typeface="Lato"/>
                </a:rPr>
                <a:t>Chronic pyogenic osteomyelitis</a:t>
              </a:r>
              <a:r>
                <a:rPr lang="en" sz="1100">
                  <a:solidFill>
                    <a:srgbClr val="191919"/>
                  </a:solidFill>
                  <a:latin typeface="Lato"/>
                  <a:ea typeface="Lato"/>
                  <a:cs typeface="Lato"/>
                  <a:sym typeface="Lato"/>
                </a:rPr>
                <a:t> </a:t>
              </a:r>
              <a:endParaRPr>
                <a:latin typeface="Lato"/>
                <a:ea typeface="Lato"/>
                <a:cs typeface="Lato"/>
                <a:sym typeface="Lato"/>
              </a:endParaRPr>
            </a:p>
          </p:txBody>
        </p:sp>
        <p:sp>
          <p:nvSpPr>
            <p:cNvPr id="586" name="Google Shape;586;p45"/>
            <p:cNvSpPr txBox="1"/>
            <p:nvPr/>
          </p:nvSpPr>
          <p:spPr>
            <a:xfrm>
              <a:off x="4561406"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C-</a:t>
              </a:r>
              <a:r>
                <a:rPr lang="en" sz="1100">
                  <a:solidFill>
                    <a:srgbClr val="191919"/>
                  </a:solidFill>
                  <a:latin typeface="Lato"/>
                  <a:ea typeface="Lato"/>
                  <a:cs typeface="Lato"/>
                  <a:sym typeface="Lato"/>
                </a:rPr>
                <a:t>Septic</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 arthritis</a:t>
              </a:r>
              <a:endParaRPr>
                <a:latin typeface="Lato"/>
                <a:ea typeface="Lato"/>
                <a:cs typeface="Lato"/>
                <a:sym typeface="Lato"/>
              </a:endParaRPr>
            </a:p>
          </p:txBody>
        </p:sp>
        <p:sp>
          <p:nvSpPr>
            <p:cNvPr id="587" name="Google Shape;587;p45"/>
            <p:cNvSpPr txBox="1"/>
            <p:nvPr/>
          </p:nvSpPr>
          <p:spPr>
            <a:xfrm>
              <a:off x="6250303"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D-</a:t>
              </a:r>
              <a:r>
                <a:rPr lang="en" sz="1100">
                  <a:solidFill>
                    <a:srgbClr val="191919"/>
                  </a:solidFill>
                  <a:latin typeface="Lato"/>
                  <a:ea typeface="Lato"/>
                  <a:cs typeface="Lato"/>
                  <a:sym typeface="Lato"/>
                </a:rPr>
                <a:t>Mycobacterial</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osteomyelitis</a:t>
              </a:r>
              <a:endParaRPr sz="1100">
                <a:solidFill>
                  <a:srgbClr val="191919"/>
                </a:solidFill>
                <a:latin typeface="Lato"/>
                <a:ea typeface="Lato"/>
                <a:cs typeface="Lato"/>
                <a:sym typeface="Lato"/>
              </a:endParaRPr>
            </a:p>
          </p:txBody>
        </p:sp>
        <p:sp>
          <p:nvSpPr>
            <p:cNvPr id="588" name="Google Shape;588;p45"/>
            <p:cNvSpPr/>
            <p:nvPr/>
          </p:nvSpPr>
          <p:spPr>
            <a:xfrm>
              <a:off x="522875" y="1014750"/>
              <a:ext cx="901200" cy="828000"/>
            </a:xfrm>
            <a:prstGeom prst="diamond">
              <a:avLst/>
            </a:prstGeom>
            <a:solidFill>
              <a:srgbClr val="595959"/>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Q1</a:t>
              </a:r>
              <a:endParaRPr b="1">
                <a:solidFill>
                  <a:srgbClr val="FFFFFF"/>
                </a:solidFill>
              </a:endParaRPr>
            </a:p>
          </p:txBody>
        </p:sp>
      </p:grpSp>
      <p:sp>
        <p:nvSpPr>
          <p:cNvPr id="589" name="Google Shape;589;p45"/>
          <p:cNvSpPr/>
          <p:nvPr/>
        </p:nvSpPr>
        <p:spPr>
          <a:xfrm>
            <a:off x="248850" y="110600"/>
            <a:ext cx="1257600" cy="6171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300">
                <a:solidFill>
                  <a:srgbClr val="191919"/>
                </a:solidFill>
                <a:latin typeface="Fjalla One"/>
                <a:ea typeface="Fjalla One"/>
                <a:cs typeface="Fjalla One"/>
                <a:sym typeface="Fjalla One"/>
              </a:rPr>
              <a:t>MCQs</a:t>
            </a:r>
            <a:endParaRPr b="1" sz="3300">
              <a:solidFill>
                <a:srgbClr val="191919"/>
              </a:solidFill>
              <a:latin typeface="Fjalla One"/>
              <a:ea typeface="Fjalla One"/>
              <a:cs typeface="Fjalla One"/>
              <a:sym typeface="Fjalla One"/>
            </a:endParaRPr>
          </a:p>
        </p:txBody>
      </p:sp>
      <p:grpSp>
        <p:nvGrpSpPr>
          <p:cNvPr id="590" name="Google Shape;590;p45"/>
          <p:cNvGrpSpPr/>
          <p:nvPr/>
        </p:nvGrpSpPr>
        <p:grpSpPr>
          <a:xfrm>
            <a:off x="1113150" y="1740800"/>
            <a:ext cx="7469750" cy="976050"/>
            <a:chOff x="522875" y="1014750"/>
            <a:chExt cx="7469750" cy="976050"/>
          </a:xfrm>
        </p:grpSpPr>
        <p:sp>
          <p:nvSpPr>
            <p:cNvPr id="591" name="Google Shape;591;p45"/>
            <p:cNvSpPr/>
            <p:nvPr/>
          </p:nvSpPr>
          <p:spPr>
            <a:xfrm>
              <a:off x="992425" y="1220700"/>
              <a:ext cx="7000200" cy="416100"/>
            </a:xfrm>
            <a:prstGeom prst="roundRect">
              <a:avLst>
                <a:gd fmla="val 16667" name="adj"/>
              </a:avLst>
            </a:prstGeom>
            <a:solidFill>
              <a:srgbClr val="33333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	</a:t>
              </a:r>
              <a:r>
                <a:rPr b="1" lang="en">
                  <a:solidFill>
                    <a:srgbClr val="FFFFFF"/>
                  </a:solidFill>
                  <a:latin typeface="Lato"/>
                  <a:ea typeface="Lato"/>
                  <a:cs typeface="Lato"/>
                  <a:sym typeface="Lato"/>
                </a:rPr>
                <a:t>in previous question what is the most likely organism cause this condition ?</a:t>
              </a:r>
              <a:endParaRPr b="1">
                <a:solidFill>
                  <a:srgbClr val="FFFFFF"/>
                </a:solidFill>
                <a:latin typeface="Lato"/>
                <a:ea typeface="Lato"/>
                <a:cs typeface="Lato"/>
                <a:sym typeface="Lato"/>
              </a:endParaRPr>
            </a:p>
          </p:txBody>
        </p:sp>
        <p:sp>
          <p:nvSpPr>
            <p:cNvPr id="592" name="Google Shape;592;p45"/>
            <p:cNvSpPr txBox="1"/>
            <p:nvPr/>
          </p:nvSpPr>
          <p:spPr>
            <a:xfrm>
              <a:off x="1183675" y="1636800"/>
              <a:ext cx="1689000" cy="354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A-</a:t>
              </a:r>
              <a:r>
                <a:rPr lang="en" sz="1100">
                  <a:solidFill>
                    <a:srgbClr val="191919"/>
                  </a:solidFill>
                  <a:latin typeface="Lato"/>
                  <a:ea typeface="Lato"/>
                  <a:cs typeface="Lato"/>
                  <a:sym typeface="Lato"/>
                </a:rPr>
                <a:t>Staph aureus</a:t>
              </a:r>
              <a:r>
                <a:rPr lang="en" sz="1100">
                  <a:solidFill>
                    <a:srgbClr val="191919"/>
                  </a:solidFill>
                  <a:latin typeface="Lato"/>
                  <a:ea typeface="Lato"/>
                  <a:cs typeface="Lato"/>
                  <a:sym typeface="Lato"/>
                </a:rPr>
                <a:t>              </a:t>
              </a:r>
              <a:endParaRPr sz="1100">
                <a:latin typeface="Lato"/>
                <a:ea typeface="Lato"/>
                <a:cs typeface="Lato"/>
                <a:sym typeface="Lato"/>
              </a:endParaRPr>
            </a:p>
          </p:txBody>
        </p:sp>
        <p:sp>
          <p:nvSpPr>
            <p:cNvPr id="593" name="Google Shape;593;p45"/>
            <p:cNvSpPr txBox="1"/>
            <p:nvPr/>
          </p:nvSpPr>
          <p:spPr>
            <a:xfrm>
              <a:off x="2872540" y="1636800"/>
              <a:ext cx="1689000" cy="354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B-</a:t>
              </a:r>
              <a:r>
                <a:rPr lang="en" sz="1100">
                  <a:solidFill>
                    <a:srgbClr val="191919"/>
                  </a:solidFill>
                  <a:latin typeface="Lato"/>
                  <a:ea typeface="Lato"/>
                  <a:cs typeface="Lato"/>
                  <a:sym typeface="Lato"/>
                </a:rPr>
                <a:t>E.coli</a:t>
              </a:r>
              <a:endParaRPr sz="1100">
                <a:latin typeface="Lato"/>
                <a:ea typeface="Lato"/>
                <a:cs typeface="Lato"/>
                <a:sym typeface="Lato"/>
              </a:endParaRPr>
            </a:p>
          </p:txBody>
        </p:sp>
        <p:sp>
          <p:nvSpPr>
            <p:cNvPr id="594" name="Google Shape;594;p45"/>
            <p:cNvSpPr txBox="1"/>
            <p:nvPr/>
          </p:nvSpPr>
          <p:spPr>
            <a:xfrm>
              <a:off x="4561406" y="1636800"/>
              <a:ext cx="1689000" cy="354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C-</a:t>
              </a:r>
              <a:r>
                <a:rPr lang="en" sz="1100">
                  <a:solidFill>
                    <a:srgbClr val="191919"/>
                  </a:solidFill>
                  <a:latin typeface="Lato"/>
                  <a:ea typeface="Lato"/>
                  <a:cs typeface="Lato"/>
                  <a:sym typeface="Lato"/>
                </a:rPr>
                <a:t>Salmonella</a:t>
              </a:r>
              <a:endParaRPr sz="1100">
                <a:latin typeface="Lato"/>
                <a:ea typeface="Lato"/>
                <a:cs typeface="Lato"/>
                <a:sym typeface="Lato"/>
              </a:endParaRPr>
            </a:p>
          </p:txBody>
        </p:sp>
        <p:sp>
          <p:nvSpPr>
            <p:cNvPr id="595" name="Google Shape;595;p45"/>
            <p:cNvSpPr txBox="1"/>
            <p:nvPr/>
          </p:nvSpPr>
          <p:spPr>
            <a:xfrm>
              <a:off x="6250303" y="1636800"/>
              <a:ext cx="1689000" cy="354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D-</a:t>
              </a:r>
              <a:r>
                <a:rPr lang="en" sz="1100">
                  <a:solidFill>
                    <a:srgbClr val="191919"/>
                  </a:solidFill>
                  <a:latin typeface="Lato"/>
                  <a:ea typeface="Lato"/>
                  <a:cs typeface="Lato"/>
                  <a:sym typeface="Lato"/>
                </a:rPr>
                <a:t>Klebsiella</a:t>
              </a:r>
              <a:endParaRPr sz="1100">
                <a:latin typeface="Lato"/>
                <a:ea typeface="Lato"/>
                <a:cs typeface="Lato"/>
                <a:sym typeface="Lato"/>
              </a:endParaRPr>
            </a:p>
          </p:txBody>
        </p:sp>
        <p:sp>
          <p:nvSpPr>
            <p:cNvPr id="596" name="Google Shape;596;p45"/>
            <p:cNvSpPr/>
            <p:nvPr/>
          </p:nvSpPr>
          <p:spPr>
            <a:xfrm>
              <a:off x="522875" y="1014750"/>
              <a:ext cx="901200" cy="828000"/>
            </a:xfrm>
            <a:prstGeom prst="diamond">
              <a:avLst/>
            </a:prstGeom>
            <a:solidFill>
              <a:srgbClr val="595959"/>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Q2</a:t>
              </a:r>
              <a:endParaRPr b="1">
                <a:solidFill>
                  <a:srgbClr val="FFFFFF"/>
                </a:solidFill>
              </a:endParaRPr>
            </a:p>
          </p:txBody>
        </p:sp>
      </p:grpSp>
      <p:grpSp>
        <p:nvGrpSpPr>
          <p:cNvPr id="597" name="Google Shape;597;p45"/>
          <p:cNvGrpSpPr/>
          <p:nvPr/>
        </p:nvGrpSpPr>
        <p:grpSpPr>
          <a:xfrm>
            <a:off x="1113065" y="2643233"/>
            <a:ext cx="7469897" cy="1194615"/>
            <a:chOff x="522875" y="1014750"/>
            <a:chExt cx="7683498" cy="1107150"/>
          </a:xfrm>
        </p:grpSpPr>
        <p:sp>
          <p:nvSpPr>
            <p:cNvPr id="598" name="Google Shape;598;p45"/>
            <p:cNvSpPr/>
            <p:nvPr/>
          </p:nvSpPr>
          <p:spPr>
            <a:xfrm>
              <a:off x="992413" y="1220697"/>
              <a:ext cx="7213800" cy="416100"/>
            </a:xfrm>
            <a:prstGeom prst="roundRect">
              <a:avLst>
                <a:gd fmla="val 16667" name="adj"/>
              </a:avLst>
            </a:prstGeom>
            <a:solidFill>
              <a:srgbClr val="33333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	</a:t>
              </a:r>
              <a:r>
                <a:rPr b="1" lang="en">
                  <a:solidFill>
                    <a:srgbClr val="191919"/>
                  </a:solidFill>
                  <a:latin typeface="Lato"/>
                  <a:ea typeface="Lato"/>
                  <a:cs typeface="Lato"/>
                  <a:sym typeface="Lato"/>
                </a:rPr>
                <a:t> </a:t>
              </a:r>
              <a:r>
                <a:rPr b="1" lang="en">
                  <a:solidFill>
                    <a:srgbClr val="FFFFFF"/>
                  </a:solidFill>
                  <a:latin typeface="Lato"/>
                  <a:ea typeface="Lato"/>
                  <a:cs typeface="Lato"/>
                  <a:sym typeface="Lato"/>
                </a:rPr>
                <a:t>what is the most complication of previous case?</a:t>
              </a:r>
              <a:endParaRPr b="1">
                <a:solidFill>
                  <a:srgbClr val="FFFFFF"/>
                </a:solidFill>
                <a:latin typeface="Lato"/>
                <a:ea typeface="Lato"/>
                <a:cs typeface="Lato"/>
                <a:sym typeface="Lato"/>
              </a:endParaRPr>
            </a:p>
          </p:txBody>
        </p:sp>
        <p:sp>
          <p:nvSpPr>
            <p:cNvPr id="599" name="Google Shape;599;p45"/>
            <p:cNvSpPr txBox="1"/>
            <p:nvPr/>
          </p:nvSpPr>
          <p:spPr>
            <a:xfrm>
              <a:off x="1183679" y="1636800"/>
              <a:ext cx="1809600" cy="4851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A-</a:t>
              </a:r>
              <a:r>
                <a:rPr lang="en" sz="1100">
                  <a:solidFill>
                    <a:srgbClr val="191919"/>
                  </a:solidFill>
                  <a:latin typeface="Lato"/>
                  <a:ea typeface="Lato"/>
                  <a:cs typeface="Lato"/>
                  <a:sym typeface="Lato"/>
                </a:rPr>
                <a:t>SCD</a:t>
              </a:r>
              <a:endParaRPr sz="1100">
                <a:solidFill>
                  <a:srgbClr val="191919"/>
                </a:solidFill>
                <a:latin typeface="Lato"/>
                <a:ea typeface="Lato"/>
                <a:cs typeface="Lato"/>
                <a:sym typeface="Lato"/>
              </a:endParaRPr>
            </a:p>
            <a:p>
              <a:pPr indent="0" lvl="0" marL="0" rtl="0" algn="ctr">
                <a:spcBef>
                  <a:spcPts val="0"/>
                </a:spcBef>
                <a:spcAft>
                  <a:spcPts val="0"/>
                </a:spcAft>
                <a:buNone/>
              </a:pPr>
              <a:r>
                <a:t/>
              </a:r>
              <a:endParaRPr sz="1100">
                <a:solidFill>
                  <a:srgbClr val="191919"/>
                </a:solidFill>
                <a:latin typeface="Lato"/>
                <a:ea typeface="Lato"/>
                <a:cs typeface="Lato"/>
                <a:sym typeface="Lato"/>
              </a:endParaRPr>
            </a:p>
          </p:txBody>
        </p:sp>
        <p:sp>
          <p:nvSpPr>
            <p:cNvPr id="600" name="Google Shape;600;p45"/>
            <p:cNvSpPr txBox="1"/>
            <p:nvPr/>
          </p:nvSpPr>
          <p:spPr>
            <a:xfrm>
              <a:off x="2993285" y="1636800"/>
              <a:ext cx="1624200" cy="4851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B-</a:t>
              </a:r>
              <a:r>
                <a:rPr lang="en" sz="1100">
                  <a:solidFill>
                    <a:srgbClr val="191919"/>
                  </a:solidFill>
                  <a:latin typeface="Lato"/>
                  <a:ea typeface="Lato"/>
                  <a:cs typeface="Lato"/>
                  <a:sym typeface="Lato"/>
                </a:rPr>
                <a:t>Chronic pyogenic</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osteomyelitis</a:t>
              </a:r>
              <a:endParaRPr sz="1100">
                <a:solidFill>
                  <a:srgbClr val="191919"/>
                </a:solidFill>
                <a:latin typeface="Lato"/>
                <a:ea typeface="Lato"/>
                <a:cs typeface="Lato"/>
                <a:sym typeface="Lato"/>
              </a:endParaRPr>
            </a:p>
          </p:txBody>
        </p:sp>
        <p:sp>
          <p:nvSpPr>
            <p:cNvPr id="601" name="Google Shape;601;p45"/>
            <p:cNvSpPr txBox="1"/>
            <p:nvPr/>
          </p:nvSpPr>
          <p:spPr>
            <a:xfrm>
              <a:off x="4617466" y="1636800"/>
              <a:ext cx="1809600" cy="4851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C- </a:t>
              </a:r>
              <a:r>
                <a:rPr lang="en" sz="1100">
                  <a:solidFill>
                    <a:srgbClr val="191919"/>
                  </a:solidFill>
                  <a:latin typeface="Lato"/>
                  <a:ea typeface="Lato"/>
                  <a:cs typeface="Lato"/>
                  <a:sym typeface="Lato"/>
                </a:rPr>
                <a:t>Septic </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arthritis</a:t>
              </a:r>
              <a:r>
                <a:rPr lang="en" sz="1100">
                  <a:solidFill>
                    <a:srgbClr val="191919"/>
                  </a:solidFill>
                  <a:latin typeface="Lato"/>
                  <a:ea typeface="Lato"/>
                  <a:cs typeface="Lato"/>
                  <a:sym typeface="Lato"/>
                </a:rPr>
                <a:t> </a:t>
              </a:r>
              <a:endParaRPr sz="1100">
                <a:latin typeface="Lato"/>
                <a:ea typeface="Lato"/>
                <a:cs typeface="Lato"/>
                <a:sym typeface="Lato"/>
              </a:endParaRPr>
            </a:p>
          </p:txBody>
        </p:sp>
        <p:sp>
          <p:nvSpPr>
            <p:cNvPr id="602" name="Google Shape;602;p45"/>
            <p:cNvSpPr txBox="1"/>
            <p:nvPr/>
          </p:nvSpPr>
          <p:spPr>
            <a:xfrm>
              <a:off x="6427073" y="1636800"/>
              <a:ext cx="1779300" cy="4851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D</a:t>
              </a:r>
              <a:r>
                <a:rPr lang="en" sz="1100">
                  <a:solidFill>
                    <a:srgbClr val="191919"/>
                  </a:solidFill>
                  <a:latin typeface="Lato"/>
                  <a:ea typeface="Lato"/>
                  <a:cs typeface="Lato"/>
                  <a:sym typeface="Lato"/>
                </a:rPr>
                <a:t>-Mycobacterial</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osteomyelitis</a:t>
              </a:r>
              <a:endParaRPr sz="1100">
                <a:solidFill>
                  <a:srgbClr val="191919"/>
                </a:solidFill>
                <a:latin typeface="Lato"/>
                <a:ea typeface="Lato"/>
                <a:cs typeface="Lato"/>
                <a:sym typeface="Lato"/>
              </a:endParaRPr>
            </a:p>
          </p:txBody>
        </p:sp>
        <p:sp>
          <p:nvSpPr>
            <p:cNvPr id="603" name="Google Shape;603;p45"/>
            <p:cNvSpPr/>
            <p:nvPr/>
          </p:nvSpPr>
          <p:spPr>
            <a:xfrm>
              <a:off x="522875" y="1014750"/>
              <a:ext cx="901200" cy="828000"/>
            </a:xfrm>
            <a:prstGeom prst="diamond">
              <a:avLst/>
            </a:prstGeom>
            <a:solidFill>
              <a:srgbClr val="595959"/>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Q3</a:t>
              </a:r>
              <a:endParaRPr b="1">
                <a:solidFill>
                  <a:srgbClr val="FFFFFF"/>
                </a:solidFill>
              </a:endParaRPr>
            </a:p>
          </p:txBody>
        </p:sp>
      </p:grpSp>
      <p:grpSp>
        <p:nvGrpSpPr>
          <p:cNvPr id="604" name="Google Shape;604;p45"/>
          <p:cNvGrpSpPr/>
          <p:nvPr/>
        </p:nvGrpSpPr>
        <p:grpSpPr>
          <a:xfrm>
            <a:off x="1113113" y="3897125"/>
            <a:ext cx="7469825" cy="1145250"/>
            <a:chOff x="522875" y="1014750"/>
            <a:chExt cx="7469825" cy="1145250"/>
          </a:xfrm>
        </p:grpSpPr>
        <p:sp>
          <p:nvSpPr>
            <p:cNvPr id="605" name="Google Shape;605;p45"/>
            <p:cNvSpPr/>
            <p:nvPr/>
          </p:nvSpPr>
          <p:spPr>
            <a:xfrm>
              <a:off x="992438" y="1019700"/>
              <a:ext cx="7000200" cy="617100"/>
            </a:xfrm>
            <a:prstGeom prst="roundRect">
              <a:avLst>
                <a:gd fmla="val 16667" name="adj"/>
              </a:avLst>
            </a:prstGeom>
            <a:solidFill>
              <a:srgbClr val="33333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Lato"/>
                  <a:ea typeface="Lato"/>
                  <a:cs typeface="Lato"/>
                  <a:sym typeface="Lato"/>
                </a:rPr>
                <a:t>         </a:t>
              </a:r>
              <a:r>
                <a:rPr b="1" lang="en" sz="1100">
                  <a:solidFill>
                    <a:srgbClr val="FFFFFF"/>
                  </a:solidFill>
                  <a:latin typeface="Lato"/>
                  <a:ea typeface="Lato"/>
                  <a:cs typeface="Lato"/>
                  <a:sym typeface="Lato"/>
                </a:rPr>
                <a:t> </a:t>
              </a:r>
              <a:r>
                <a:rPr b="1" lang="en" sz="1100">
                  <a:solidFill>
                    <a:srgbClr val="FFFFFF"/>
                  </a:solidFill>
                  <a:latin typeface="Lato"/>
                  <a:ea typeface="Lato"/>
                  <a:cs typeface="Lato"/>
                  <a:sym typeface="Lato"/>
                </a:rPr>
                <a:t>patient came to neurosurgeon complain from pain in her back,x-ray show psoas abscess involve  </a:t>
              </a:r>
              <a:endParaRPr b="1" sz="1100">
                <a:solidFill>
                  <a:srgbClr val="FFFFFF"/>
                </a:solidFill>
                <a:latin typeface="Lato"/>
                <a:ea typeface="Lato"/>
                <a:cs typeface="Lato"/>
                <a:sym typeface="Lato"/>
              </a:endParaRPr>
            </a:p>
            <a:p>
              <a:pPr indent="0" lvl="0" marL="0" rtl="0" algn="l">
                <a:spcBef>
                  <a:spcPts val="0"/>
                </a:spcBef>
                <a:spcAft>
                  <a:spcPts val="0"/>
                </a:spcAft>
                <a:buNone/>
              </a:pPr>
              <a:r>
                <a:rPr b="1" lang="en" sz="1100">
                  <a:solidFill>
                    <a:srgbClr val="FFFFFF"/>
                  </a:solidFill>
                  <a:latin typeface="Lato"/>
                  <a:ea typeface="Lato"/>
                  <a:cs typeface="Lato"/>
                  <a:sym typeface="Lato"/>
                </a:rPr>
                <a:t>             intervertebral disc.  What is the most  likely diagnosis?</a:t>
              </a:r>
              <a:endParaRPr b="1" sz="1100">
                <a:solidFill>
                  <a:srgbClr val="FFFFFF"/>
                </a:solidFill>
                <a:latin typeface="Lato"/>
                <a:ea typeface="Lato"/>
                <a:cs typeface="Lato"/>
                <a:sym typeface="Lato"/>
              </a:endParaRPr>
            </a:p>
            <a:p>
              <a:pPr indent="0" lvl="0" marL="0" rtl="0" algn="l">
                <a:spcBef>
                  <a:spcPts val="0"/>
                </a:spcBef>
                <a:spcAft>
                  <a:spcPts val="0"/>
                </a:spcAft>
                <a:buNone/>
              </a:pPr>
              <a:r>
                <a:t/>
              </a:r>
              <a:endParaRPr b="1" sz="400">
                <a:solidFill>
                  <a:srgbClr val="FFFFFF"/>
                </a:solidFill>
                <a:latin typeface="Lato"/>
                <a:ea typeface="Lato"/>
                <a:cs typeface="Lato"/>
                <a:sym typeface="Lato"/>
              </a:endParaRPr>
            </a:p>
          </p:txBody>
        </p:sp>
        <p:sp>
          <p:nvSpPr>
            <p:cNvPr id="606" name="Google Shape;606;p45"/>
            <p:cNvSpPr txBox="1"/>
            <p:nvPr/>
          </p:nvSpPr>
          <p:spPr>
            <a:xfrm>
              <a:off x="1183675"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A- </a:t>
              </a:r>
              <a:r>
                <a:rPr lang="en" sz="1100">
                  <a:solidFill>
                    <a:srgbClr val="191919"/>
                  </a:solidFill>
                  <a:latin typeface="Lato"/>
                  <a:ea typeface="Lato"/>
                  <a:cs typeface="Lato"/>
                  <a:sym typeface="Lato"/>
                </a:rPr>
                <a:t>Acute pyogenic</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osteomyelitis</a:t>
              </a:r>
              <a:r>
                <a:rPr lang="en" sz="1100">
                  <a:solidFill>
                    <a:srgbClr val="191919"/>
                  </a:solidFill>
                  <a:latin typeface="Lato"/>
                  <a:ea typeface="Lato"/>
                  <a:cs typeface="Lato"/>
                  <a:sym typeface="Lato"/>
                </a:rPr>
                <a:t> </a:t>
              </a:r>
              <a:endParaRPr sz="1100">
                <a:latin typeface="Lato"/>
                <a:ea typeface="Lato"/>
                <a:cs typeface="Lato"/>
                <a:sym typeface="Lato"/>
              </a:endParaRPr>
            </a:p>
          </p:txBody>
        </p:sp>
        <p:sp>
          <p:nvSpPr>
            <p:cNvPr id="607" name="Google Shape;607;p45"/>
            <p:cNvSpPr txBox="1"/>
            <p:nvPr/>
          </p:nvSpPr>
          <p:spPr>
            <a:xfrm>
              <a:off x="2872540"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B- </a:t>
              </a:r>
              <a:r>
                <a:rPr lang="en" sz="1100">
                  <a:solidFill>
                    <a:srgbClr val="191919"/>
                  </a:solidFill>
                  <a:latin typeface="Lato"/>
                  <a:ea typeface="Lato"/>
                  <a:cs typeface="Lato"/>
                  <a:sym typeface="Lato"/>
                </a:rPr>
                <a:t>Chronic pyogenic</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osteomyelitis</a:t>
              </a:r>
              <a:endParaRPr sz="1100">
                <a:solidFill>
                  <a:srgbClr val="191919"/>
                </a:solidFill>
                <a:latin typeface="Lato"/>
                <a:ea typeface="Lato"/>
                <a:cs typeface="Lato"/>
                <a:sym typeface="Lato"/>
              </a:endParaRPr>
            </a:p>
          </p:txBody>
        </p:sp>
        <p:sp>
          <p:nvSpPr>
            <p:cNvPr id="608" name="Google Shape;608;p45"/>
            <p:cNvSpPr txBox="1"/>
            <p:nvPr/>
          </p:nvSpPr>
          <p:spPr>
            <a:xfrm>
              <a:off x="4561406"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C-</a:t>
              </a:r>
              <a:r>
                <a:rPr lang="en" sz="1100">
                  <a:solidFill>
                    <a:srgbClr val="191919"/>
                  </a:solidFill>
                  <a:latin typeface="Lato"/>
                  <a:ea typeface="Lato"/>
                  <a:cs typeface="Lato"/>
                  <a:sym typeface="Lato"/>
                </a:rPr>
                <a:t>Septic </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arthritis</a:t>
              </a:r>
              <a:endParaRPr sz="1100">
                <a:latin typeface="Lato"/>
                <a:ea typeface="Lato"/>
                <a:cs typeface="Lato"/>
                <a:sym typeface="Lato"/>
              </a:endParaRPr>
            </a:p>
          </p:txBody>
        </p:sp>
        <p:sp>
          <p:nvSpPr>
            <p:cNvPr id="609" name="Google Shape;609;p45"/>
            <p:cNvSpPr txBox="1"/>
            <p:nvPr/>
          </p:nvSpPr>
          <p:spPr>
            <a:xfrm>
              <a:off x="6250300" y="1636800"/>
              <a:ext cx="17424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D-</a:t>
              </a:r>
              <a:r>
                <a:rPr lang="en" sz="1100">
                  <a:solidFill>
                    <a:srgbClr val="191919"/>
                  </a:solidFill>
                  <a:latin typeface="Lato"/>
                  <a:ea typeface="Lato"/>
                  <a:cs typeface="Lato"/>
                  <a:sym typeface="Lato"/>
                </a:rPr>
                <a:t>Pott's </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disease</a:t>
              </a:r>
              <a:endParaRPr sz="1100">
                <a:latin typeface="Lato"/>
                <a:ea typeface="Lato"/>
                <a:cs typeface="Lato"/>
                <a:sym typeface="Lato"/>
              </a:endParaRPr>
            </a:p>
          </p:txBody>
        </p:sp>
        <p:sp>
          <p:nvSpPr>
            <p:cNvPr id="610" name="Google Shape;610;p45"/>
            <p:cNvSpPr/>
            <p:nvPr/>
          </p:nvSpPr>
          <p:spPr>
            <a:xfrm>
              <a:off x="522875" y="1014750"/>
              <a:ext cx="901200" cy="828000"/>
            </a:xfrm>
            <a:prstGeom prst="diamond">
              <a:avLst/>
            </a:prstGeom>
            <a:solidFill>
              <a:srgbClr val="595959"/>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Q4</a:t>
              </a:r>
              <a:endParaRPr b="1">
                <a:solidFill>
                  <a:srgbClr val="FFFFFF"/>
                </a:solidFill>
              </a:endParaRPr>
            </a:p>
          </p:txBody>
        </p:sp>
      </p:grpSp>
      <p:sp>
        <p:nvSpPr>
          <p:cNvPr id="611" name="Google Shape;611;p45"/>
          <p:cNvSpPr txBox="1"/>
          <p:nvPr/>
        </p:nvSpPr>
        <p:spPr>
          <a:xfrm rot="-5400000">
            <a:off x="-837525" y="1693750"/>
            <a:ext cx="219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99999"/>
                </a:solidFill>
                <a:latin typeface="Lato"/>
                <a:ea typeface="Lato"/>
                <a:cs typeface="Lato"/>
                <a:sym typeface="Lato"/>
              </a:rPr>
              <a:t>1.A            2.A           3. C        4. D</a:t>
            </a:r>
            <a:endParaRPr sz="1200">
              <a:solidFill>
                <a:srgbClr val="999999"/>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8"/>
          <p:cNvSpPr/>
          <p:nvPr/>
        </p:nvSpPr>
        <p:spPr>
          <a:xfrm rot="-5400000">
            <a:off x="-752655" y="1933966"/>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8"/>
          <p:cNvSpPr/>
          <p:nvPr/>
        </p:nvSpPr>
        <p:spPr>
          <a:xfrm rot="-5400000">
            <a:off x="-570387" y="2059706"/>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8"/>
          <p:cNvSpPr/>
          <p:nvPr/>
        </p:nvSpPr>
        <p:spPr>
          <a:xfrm flipH="1" rot="5400000">
            <a:off x="7344870" y="1933966"/>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8"/>
          <p:cNvSpPr/>
          <p:nvPr/>
        </p:nvSpPr>
        <p:spPr>
          <a:xfrm flipH="1" rot="5400000">
            <a:off x="7665686" y="2059706"/>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8"/>
          <p:cNvSpPr/>
          <p:nvPr/>
        </p:nvSpPr>
        <p:spPr>
          <a:xfrm>
            <a:off x="1213750" y="951125"/>
            <a:ext cx="6686700" cy="3505200"/>
          </a:xfrm>
          <a:prstGeom prst="roundRect">
            <a:avLst>
              <a:gd fmla="val 7002"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8"/>
          <p:cNvSpPr txBox="1"/>
          <p:nvPr>
            <p:ph type="title"/>
          </p:nvPr>
        </p:nvSpPr>
        <p:spPr>
          <a:xfrm>
            <a:off x="705100" y="378425"/>
            <a:ext cx="7704000" cy="57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000"/>
              <a:t>Objectives</a:t>
            </a:r>
            <a:endParaRPr sz="4000"/>
          </a:p>
        </p:txBody>
      </p:sp>
      <p:sp>
        <p:nvSpPr>
          <p:cNvPr id="229" name="Google Shape;229;p28"/>
          <p:cNvSpPr txBox="1"/>
          <p:nvPr>
            <p:ph idx="4294967295" type="body"/>
          </p:nvPr>
        </p:nvSpPr>
        <p:spPr>
          <a:xfrm>
            <a:off x="1341750" y="1295850"/>
            <a:ext cx="6460500" cy="33876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 sz="1650"/>
              <a:t>Understand the etiology, pathogenesis and clinical features of</a:t>
            </a:r>
            <a:endParaRPr sz="1650"/>
          </a:p>
          <a:p>
            <a:pPr indent="0" lvl="0" marL="0" rtl="0" algn="l">
              <a:lnSpc>
                <a:spcPct val="100000"/>
              </a:lnSpc>
              <a:spcBef>
                <a:spcPts val="0"/>
              </a:spcBef>
              <a:spcAft>
                <a:spcPts val="0"/>
              </a:spcAft>
              <a:buNone/>
            </a:pPr>
            <a:r>
              <a:rPr lang="en" sz="1650"/>
              <a:t>osteomyelitis.</a:t>
            </a:r>
            <a:endParaRPr sz="1650"/>
          </a:p>
          <a:p>
            <a:pPr indent="-330200" lvl="0" marL="457200" rtl="0" algn="l">
              <a:lnSpc>
                <a:spcPct val="100000"/>
              </a:lnSpc>
              <a:spcBef>
                <a:spcPts val="0"/>
              </a:spcBef>
              <a:spcAft>
                <a:spcPts val="0"/>
              </a:spcAft>
              <a:buSzPts val="1600"/>
              <a:buChar char="●"/>
            </a:pPr>
            <a:r>
              <a:rPr lang="en" sz="1650"/>
              <a:t> Be familiar with some of the terminology used in bone infections like:</a:t>
            </a:r>
            <a:endParaRPr sz="1650"/>
          </a:p>
          <a:p>
            <a:pPr indent="0" lvl="0" marL="0" rtl="0" algn="l">
              <a:lnSpc>
                <a:spcPct val="100000"/>
              </a:lnSpc>
              <a:spcBef>
                <a:spcPts val="0"/>
              </a:spcBef>
              <a:spcAft>
                <a:spcPts val="0"/>
              </a:spcAft>
              <a:buNone/>
            </a:pPr>
            <a:r>
              <a:rPr lang="en" sz="1650"/>
              <a:t>sequestrum, involucrum, Brodie abscess and Pott’s disease.</a:t>
            </a:r>
            <a:endParaRPr sz="1650"/>
          </a:p>
          <a:p>
            <a:pPr indent="-330200" lvl="0" marL="457200" rtl="0" algn="l">
              <a:lnSpc>
                <a:spcPct val="100000"/>
              </a:lnSpc>
              <a:spcBef>
                <a:spcPts val="0"/>
              </a:spcBef>
              <a:spcAft>
                <a:spcPts val="0"/>
              </a:spcAft>
              <a:buSzPts val="1600"/>
              <a:buChar char="●"/>
            </a:pPr>
            <a:r>
              <a:rPr lang="en" sz="1650"/>
              <a:t>Understand the clinicopathological features of tuberculous</a:t>
            </a:r>
            <a:endParaRPr sz="1650"/>
          </a:p>
          <a:p>
            <a:pPr indent="0" lvl="0" marL="0" rtl="0" algn="l">
              <a:lnSpc>
                <a:spcPct val="100000"/>
              </a:lnSpc>
              <a:spcBef>
                <a:spcPts val="0"/>
              </a:spcBef>
              <a:spcAft>
                <a:spcPts val="0"/>
              </a:spcAft>
              <a:buNone/>
            </a:pPr>
            <a:r>
              <a:rPr lang="en" sz="1650"/>
              <a:t>Osteomyelitis </a:t>
            </a:r>
            <a:endParaRPr sz="1650"/>
          </a:p>
          <a:p>
            <a:pPr indent="-330200" lvl="0" marL="457200" rtl="0" algn="l">
              <a:lnSpc>
                <a:spcPct val="100000"/>
              </a:lnSpc>
              <a:spcBef>
                <a:spcPts val="0"/>
              </a:spcBef>
              <a:spcAft>
                <a:spcPts val="0"/>
              </a:spcAft>
              <a:buSzPts val="1600"/>
              <a:buChar char="●"/>
            </a:pPr>
            <a:r>
              <a:rPr lang="en" sz="1650"/>
              <a:t>Identify the bacteria commonly involved in septic arthritis, the</a:t>
            </a:r>
            <a:endParaRPr sz="1650"/>
          </a:p>
          <a:p>
            <a:pPr indent="0" lvl="0" marL="0" rtl="0" algn="l">
              <a:lnSpc>
                <a:spcPct val="100000"/>
              </a:lnSpc>
              <a:spcBef>
                <a:spcPts val="0"/>
              </a:spcBef>
              <a:spcAft>
                <a:spcPts val="0"/>
              </a:spcAft>
              <a:buNone/>
            </a:pPr>
            <a:r>
              <a:rPr lang="en" sz="1650"/>
              <a:t>clinicopathological features and the characteristics of the joint fluid</a:t>
            </a:r>
            <a:endParaRPr sz="1650"/>
          </a:p>
          <a:p>
            <a:pPr indent="0" lvl="0" marL="0" rtl="0" algn="l">
              <a:lnSpc>
                <a:spcPct val="100000"/>
              </a:lnSpc>
              <a:spcBef>
                <a:spcPts val="0"/>
              </a:spcBef>
              <a:spcAft>
                <a:spcPts val="0"/>
              </a:spcAft>
              <a:buNone/>
            </a:pPr>
            <a:r>
              <a:t/>
            </a:r>
            <a:endParaRPr sz="1250"/>
          </a:p>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sz="115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grpSp>
        <p:nvGrpSpPr>
          <p:cNvPr id="616" name="Google Shape;616;p46"/>
          <p:cNvGrpSpPr/>
          <p:nvPr/>
        </p:nvGrpSpPr>
        <p:grpSpPr>
          <a:xfrm>
            <a:off x="1076375" y="598075"/>
            <a:ext cx="7469750" cy="2571525"/>
            <a:chOff x="522875" y="-411525"/>
            <a:chExt cx="7469750" cy="2571525"/>
          </a:xfrm>
        </p:grpSpPr>
        <p:sp>
          <p:nvSpPr>
            <p:cNvPr id="617" name="Google Shape;617;p46"/>
            <p:cNvSpPr/>
            <p:nvPr/>
          </p:nvSpPr>
          <p:spPr>
            <a:xfrm>
              <a:off x="992425" y="-411525"/>
              <a:ext cx="7000200" cy="2048400"/>
            </a:xfrm>
            <a:prstGeom prst="roundRect">
              <a:avLst>
                <a:gd fmla="val 16667" name="adj"/>
              </a:avLst>
            </a:prstGeom>
            <a:solidFill>
              <a:srgbClr val="33333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FFFFFF"/>
                  </a:solidFill>
                  <a:latin typeface="Lato"/>
                  <a:ea typeface="Lato"/>
                  <a:cs typeface="Lato"/>
                  <a:sym typeface="Lato"/>
                </a:rPr>
                <a:t>A 5 year old girl is brought to the clinic one day after she develops a fever and has increasingly severe left knee pain/swelling. Her parents explain she was unable to sleep last night due to the severity of the pain. She is unable to bear weight on her left leg in the clinic, and appears visibly uncomfortable. Her temperature is 102.0°F, pulse is 115min, respirations are 26/min, and her blood pressure is 100/55 mm Hg. A physical exam reveals a swollen, red, warm, and  tender left knee. The patient constantly keep the knee bent during the exam. She refuses to move the knee and resists passive movement of the knee.  </a:t>
              </a:r>
              <a:endParaRPr b="1" sz="1300">
                <a:solidFill>
                  <a:srgbClr val="FFFFFF"/>
                </a:solidFill>
                <a:latin typeface="Lato"/>
                <a:ea typeface="Lato"/>
                <a:cs typeface="Lato"/>
                <a:sym typeface="Lato"/>
              </a:endParaRPr>
            </a:p>
            <a:p>
              <a:pPr indent="0" lvl="0" marL="0" rtl="0" algn="l">
                <a:spcBef>
                  <a:spcPts val="0"/>
                </a:spcBef>
                <a:spcAft>
                  <a:spcPts val="0"/>
                </a:spcAft>
                <a:buNone/>
              </a:pPr>
              <a:r>
                <a:rPr b="1" lang="en" sz="1300">
                  <a:solidFill>
                    <a:srgbClr val="FFFFFF"/>
                  </a:solidFill>
                  <a:latin typeface="Lato"/>
                  <a:ea typeface="Lato"/>
                  <a:cs typeface="Lato"/>
                  <a:sym typeface="Lato"/>
                </a:rPr>
                <a:t>       The rest of the physical exam is non contributory. What is the likely  diagnosis?</a:t>
              </a:r>
              <a:endParaRPr b="1" sz="1300">
                <a:solidFill>
                  <a:srgbClr val="FFFFFF"/>
                </a:solidFill>
                <a:latin typeface="Lato"/>
                <a:ea typeface="Lato"/>
                <a:cs typeface="Lato"/>
                <a:sym typeface="Lato"/>
              </a:endParaRPr>
            </a:p>
          </p:txBody>
        </p:sp>
        <p:sp>
          <p:nvSpPr>
            <p:cNvPr id="618" name="Google Shape;618;p46"/>
            <p:cNvSpPr txBox="1"/>
            <p:nvPr/>
          </p:nvSpPr>
          <p:spPr>
            <a:xfrm>
              <a:off x="1183675"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A-</a:t>
              </a:r>
              <a:r>
                <a:rPr lang="en" sz="1100">
                  <a:solidFill>
                    <a:srgbClr val="191919"/>
                  </a:solidFill>
                  <a:latin typeface="Lato"/>
                  <a:ea typeface="Lato"/>
                  <a:cs typeface="Lato"/>
                  <a:sym typeface="Lato"/>
                </a:rPr>
                <a:t>Acute pyogenic</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osteomyelitis</a:t>
              </a:r>
              <a:r>
                <a:rPr lang="en" sz="1100">
                  <a:solidFill>
                    <a:srgbClr val="191919"/>
                  </a:solidFill>
                  <a:latin typeface="Lato"/>
                  <a:ea typeface="Lato"/>
                  <a:cs typeface="Lato"/>
                  <a:sym typeface="Lato"/>
                </a:rPr>
                <a:t>   </a:t>
              </a:r>
              <a:endParaRPr sz="1100">
                <a:latin typeface="Lato"/>
                <a:ea typeface="Lato"/>
                <a:cs typeface="Lato"/>
                <a:sym typeface="Lato"/>
              </a:endParaRPr>
            </a:p>
          </p:txBody>
        </p:sp>
        <p:sp>
          <p:nvSpPr>
            <p:cNvPr id="619" name="Google Shape;619;p46"/>
            <p:cNvSpPr txBox="1"/>
            <p:nvPr/>
          </p:nvSpPr>
          <p:spPr>
            <a:xfrm>
              <a:off x="2872550"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B-</a:t>
              </a:r>
              <a:r>
                <a:rPr lang="en" sz="1100">
                  <a:solidFill>
                    <a:srgbClr val="191919"/>
                  </a:solidFill>
                  <a:latin typeface="Lato"/>
                  <a:ea typeface="Lato"/>
                  <a:cs typeface="Lato"/>
                  <a:sym typeface="Lato"/>
                </a:rPr>
                <a:t>Chronic pyogenic</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osteomyelitis</a:t>
              </a:r>
              <a:r>
                <a:rPr lang="en" sz="1100">
                  <a:solidFill>
                    <a:srgbClr val="191919"/>
                  </a:solidFill>
                  <a:latin typeface="Lato"/>
                  <a:ea typeface="Lato"/>
                  <a:cs typeface="Lato"/>
                  <a:sym typeface="Lato"/>
                </a:rPr>
                <a:t> </a:t>
              </a:r>
              <a:endParaRPr>
                <a:latin typeface="Lato"/>
                <a:ea typeface="Lato"/>
                <a:cs typeface="Lato"/>
                <a:sym typeface="Lato"/>
              </a:endParaRPr>
            </a:p>
          </p:txBody>
        </p:sp>
        <p:sp>
          <p:nvSpPr>
            <p:cNvPr id="620" name="Google Shape;620;p46"/>
            <p:cNvSpPr txBox="1"/>
            <p:nvPr/>
          </p:nvSpPr>
          <p:spPr>
            <a:xfrm>
              <a:off x="4561406"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C-Septic</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 arthritis</a:t>
              </a:r>
              <a:endParaRPr>
                <a:latin typeface="Lato"/>
                <a:ea typeface="Lato"/>
                <a:cs typeface="Lato"/>
                <a:sym typeface="Lato"/>
              </a:endParaRPr>
            </a:p>
          </p:txBody>
        </p:sp>
        <p:sp>
          <p:nvSpPr>
            <p:cNvPr id="621" name="Google Shape;621;p46"/>
            <p:cNvSpPr txBox="1"/>
            <p:nvPr/>
          </p:nvSpPr>
          <p:spPr>
            <a:xfrm>
              <a:off x="6250303"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D-Mycobacterial</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osteomyelitis</a:t>
              </a:r>
              <a:endParaRPr sz="1100">
                <a:solidFill>
                  <a:srgbClr val="191919"/>
                </a:solidFill>
                <a:latin typeface="Lato"/>
                <a:ea typeface="Lato"/>
                <a:cs typeface="Lato"/>
                <a:sym typeface="Lato"/>
              </a:endParaRPr>
            </a:p>
          </p:txBody>
        </p:sp>
        <p:sp>
          <p:nvSpPr>
            <p:cNvPr id="622" name="Google Shape;622;p46"/>
            <p:cNvSpPr/>
            <p:nvPr/>
          </p:nvSpPr>
          <p:spPr>
            <a:xfrm>
              <a:off x="522875" y="1014750"/>
              <a:ext cx="901200" cy="828000"/>
            </a:xfrm>
            <a:prstGeom prst="diamond">
              <a:avLst/>
            </a:prstGeom>
            <a:solidFill>
              <a:srgbClr val="595959"/>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Q5</a:t>
              </a:r>
              <a:endParaRPr b="1">
                <a:solidFill>
                  <a:srgbClr val="FFFFFF"/>
                </a:solidFill>
              </a:endParaRPr>
            </a:p>
          </p:txBody>
        </p:sp>
      </p:grpSp>
      <p:sp>
        <p:nvSpPr>
          <p:cNvPr id="623" name="Google Shape;623;p46"/>
          <p:cNvSpPr/>
          <p:nvPr/>
        </p:nvSpPr>
        <p:spPr>
          <a:xfrm>
            <a:off x="248850" y="110600"/>
            <a:ext cx="1257600" cy="6171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300">
                <a:solidFill>
                  <a:srgbClr val="191919"/>
                </a:solidFill>
                <a:latin typeface="Fjalla One"/>
                <a:ea typeface="Fjalla One"/>
                <a:cs typeface="Fjalla One"/>
                <a:sym typeface="Fjalla One"/>
              </a:rPr>
              <a:t>MCQs</a:t>
            </a:r>
            <a:endParaRPr b="1" sz="3300">
              <a:solidFill>
                <a:srgbClr val="191919"/>
              </a:solidFill>
              <a:latin typeface="Fjalla One"/>
              <a:ea typeface="Fjalla One"/>
              <a:cs typeface="Fjalla One"/>
              <a:sym typeface="Fjalla One"/>
            </a:endParaRPr>
          </a:p>
        </p:txBody>
      </p:sp>
      <p:grpSp>
        <p:nvGrpSpPr>
          <p:cNvPr id="624" name="Google Shape;624;p46"/>
          <p:cNvGrpSpPr/>
          <p:nvPr/>
        </p:nvGrpSpPr>
        <p:grpSpPr>
          <a:xfrm>
            <a:off x="1076375" y="3065775"/>
            <a:ext cx="7469750" cy="1145250"/>
            <a:chOff x="522875" y="1014750"/>
            <a:chExt cx="7469750" cy="1145250"/>
          </a:xfrm>
        </p:grpSpPr>
        <p:sp>
          <p:nvSpPr>
            <p:cNvPr id="625" name="Google Shape;625;p46"/>
            <p:cNvSpPr/>
            <p:nvPr/>
          </p:nvSpPr>
          <p:spPr>
            <a:xfrm>
              <a:off x="992425" y="1220700"/>
              <a:ext cx="7000200" cy="416100"/>
            </a:xfrm>
            <a:prstGeom prst="roundRect">
              <a:avLst>
                <a:gd fmla="val 16667" name="adj"/>
              </a:avLst>
            </a:prstGeom>
            <a:solidFill>
              <a:srgbClr val="33333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          </a:t>
              </a:r>
              <a:r>
                <a:rPr b="1" lang="en">
                  <a:solidFill>
                    <a:srgbClr val="FFFFFF"/>
                  </a:solidFill>
                  <a:latin typeface="Lato"/>
                  <a:ea typeface="Lato"/>
                  <a:cs typeface="Lato"/>
                  <a:sym typeface="Lato"/>
                </a:rPr>
                <a:t>what is the treatment of previous case?</a:t>
              </a:r>
              <a:endParaRPr b="1">
                <a:solidFill>
                  <a:srgbClr val="FFFFFF"/>
                </a:solidFill>
                <a:latin typeface="Lato"/>
                <a:ea typeface="Lato"/>
                <a:cs typeface="Lato"/>
                <a:sym typeface="Lato"/>
              </a:endParaRPr>
            </a:p>
          </p:txBody>
        </p:sp>
        <p:sp>
          <p:nvSpPr>
            <p:cNvPr id="626" name="Google Shape;626;p46"/>
            <p:cNvSpPr txBox="1"/>
            <p:nvPr/>
          </p:nvSpPr>
          <p:spPr>
            <a:xfrm>
              <a:off x="1183675"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A-</a:t>
              </a:r>
              <a:r>
                <a:rPr lang="en" sz="1100">
                  <a:solidFill>
                    <a:srgbClr val="191919"/>
                  </a:solidFill>
                  <a:latin typeface="Lato"/>
                  <a:ea typeface="Lato"/>
                  <a:cs typeface="Lato"/>
                  <a:sym typeface="Lato"/>
                </a:rPr>
                <a:t>Aggressive</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antibiotic</a:t>
              </a:r>
              <a:r>
                <a:rPr lang="en" sz="1100">
                  <a:solidFill>
                    <a:srgbClr val="191919"/>
                  </a:solidFill>
                  <a:latin typeface="Lato"/>
                  <a:ea typeface="Lato"/>
                  <a:cs typeface="Lato"/>
                  <a:sym typeface="Lato"/>
                </a:rPr>
                <a:t>              </a:t>
              </a:r>
              <a:endParaRPr sz="1100">
                <a:latin typeface="Lato"/>
                <a:ea typeface="Lato"/>
                <a:cs typeface="Lato"/>
                <a:sym typeface="Lato"/>
              </a:endParaRPr>
            </a:p>
          </p:txBody>
        </p:sp>
        <p:sp>
          <p:nvSpPr>
            <p:cNvPr id="627" name="Google Shape;627;p46"/>
            <p:cNvSpPr txBox="1"/>
            <p:nvPr/>
          </p:nvSpPr>
          <p:spPr>
            <a:xfrm>
              <a:off x="2872540"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B-</a:t>
              </a:r>
              <a:r>
                <a:rPr lang="en" sz="1100">
                  <a:solidFill>
                    <a:srgbClr val="191919"/>
                  </a:solidFill>
                  <a:latin typeface="Lato"/>
                  <a:ea typeface="Lato"/>
                  <a:cs typeface="Lato"/>
                  <a:sym typeface="Lato"/>
                </a:rPr>
                <a:t>NSAIDs</a:t>
              </a:r>
              <a:endParaRPr sz="1100">
                <a:solidFill>
                  <a:srgbClr val="191919"/>
                </a:solidFill>
                <a:latin typeface="Lato"/>
                <a:ea typeface="Lato"/>
                <a:cs typeface="Lato"/>
                <a:sym typeface="Lato"/>
              </a:endParaRPr>
            </a:p>
            <a:p>
              <a:pPr indent="0" lvl="0" marL="0" rtl="0" algn="ctr">
                <a:spcBef>
                  <a:spcPts val="0"/>
                </a:spcBef>
                <a:spcAft>
                  <a:spcPts val="0"/>
                </a:spcAft>
                <a:buNone/>
              </a:pPr>
              <a:r>
                <a:t/>
              </a:r>
              <a:endParaRPr sz="1100">
                <a:solidFill>
                  <a:srgbClr val="191919"/>
                </a:solidFill>
                <a:latin typeface="Lato"/>
                <a:ea typeface="Lato"/>
                <a:cs typeface="Lato"/>
                <a:sym typeface="Lato"/>
              </a:endParaRPr>
            </a:p>
          </p:txBody>
        </p:sp>
        <p:sp>
          <p:nvSpPr>
            <p:cNvPr id="628" name="Google Shape;628;p46"/>
            <p:cNvSpPr txBox="1"/>
            <p:nvPr/>
          </p:nvSpPr>
          <p:spPr>
            <a:xfrm>
              <a:off x="4561406"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C-</a:t>
              </a:r>
              <a:r>
                <a:rPr lang="en" sz="1100">
                  <a:solidFill>
                    <a:srgbClr val="191919"/>
                  </a:solidFill>
                  <a:latin typeface="Lato"/>
                  <a:ea typeface="Lato"/>
                  <a:cs typeface="Lato"/>
                  <a:sym typeface="Lato"/>
                </a:rPr>
                <a:t>Direct cholinergic</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drugs</a:t>
              </a:r>
              <a:endParaRPr sz="1100">
                <a:solidFill>
                  <a:srgbClr val="191919"/>
                </a:solidFill>
                <a:latin typeface="Lato"/>
                <a:ea typeface="Lato"/>
                <a:cs typeface="Lato"/>
                <a:sym typeface="Lato"/>
              </a:endParaRPr>
            </a:p>
          </p:txBody>
        </p:sp>
        <p:sp>
          <p:nvSpPr>
            <p:cNvPr id="629" name="Google Shape;629;p46"/>
            <p:cNvSpPr txBox="1"/>
            <p:nvPr/>
          </p:nvSpPr>
          <p:spPr>
            <a:xfrm>
              <a:off x="6250303"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D-</a:t>
              </a:r>
              <a:r>
                <a:rPr lang="en" sz="1100">
                  <a:solidFill>
                    <a:srgbClr val="191919"/>
                  </a:solidFill>
                  <a:latin typeface="Lato"/>
                  <a:ea typeface="Lato"/>
                  <a:cs typeface="Lato"/>
                  <a:sym typeface="Lato"/>
                </a:rPr>
                <a:t>Indirect cholinergic</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drugs</a:t>
              </a:r>
              <a:endParaRPr sz="1100">
                <a:solidFill>
                  <a:srgbClr val="191919"/>
                </a:solidFill>
                <a:latin typeface="Lato"/>
                <a:ea typeface="Lato"/>
                <a:cs typeface="Lato"/>
                <a:sym typeface="Lato"/>
              </a:endParaRPr>
            </a:p>
          </p:txBody>
        </p:sp>
        <p:sp>
          <p:nvSpPr>
            <p:cNvPr id="630" name="Google Shape;630;p46"/>
            <p:cNvSpPr/>
            <p:nvPr/>
          </p:nvSpPr>
          <p:spPr>
            <a:xfrm>
              <a:off x="522875" y="1014750"/>
              <a:ext cx="901200" cy="828000"/>
            </a:xfrm>
            <a:prstGeom prst="diamond">
              <a:avLst/>
            </a:prstGeom>
            <a:solidFill>
              <a:srgbClr val="595959"/>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Q6</a:t>
              </a:r>
              <a:endParaRPr b="1">
                <a:solidFill>
                  <a:srgbClr val="FFFFFF"/>
                </a:solidFill>
              </a:endParaRPr>
            </a:p>
          </p:txBody>
        </p:sp>
      </p:grpSp>
      <p:sp>
        <p:nvSpPr>
          <p:cNvPr id="631" name="Google Shape;631;p46"/>
          <p:cNvSpPr txBox="1"/>
          <p:nvPr/>
        </p:nvSpPr>
        <p:spPr>
          <a:xfrm rot="-5400000">
            <a:off x="-230375" y="1187550"/>
            <a:ext cx="1014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99999"/>
                </a:solidFill>
                <a:latin typeface="Lato"/>
                <a:ea typeface="Lato"/>
                <a:cs typeface="Lato"/>
                <a:sym typeface="Lato"/>
              </a:rPr>
              <a:t>5.C</a:t>
            </a:r>
            <a:r>
              <a:rPr lang="en" sz="1200">
                <a:solidFill>
                  <a:srgbClr val="999999"/>
                </a:solidFill>
                <a:latin typeface="Lato"/>
                <a:ea typeface="Lato"/>
                <a:cs typeface="Lato"/>
                <a:sym typeface="Lato"/>
              </a:rPr>
              <a:t>           6.A      </a:t>
            </a:r>
            <a:endParaRPr sz="1200">
              <a:solidFill>
                <a:srgbClr val="999999"/>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grpSp>
        <p:nvGrpSpPr>
          <p:cNvPr id="636" name="Google Shape;636;p47"/>
          <p:cNvGrpSpPr/>
          <p:nvPr/>
        </p:nvGrpSpPr>
        <p:grpSpPr>
          <a:xfrm>
            <a:off x="1113150" y="450850"/>
            <a:ext cx="7469750" cy="1412175"/>
            <a:chOff x="522875" y="747825"/>
            <a:chExt cx="7469750" cy="1412175"/>
          </a:xfrm>
        </p:grpSpPr>
        <p:sp>
          <p:nvSpPr>
            <p:cNvPr id="637" name="Google Shape;637;p47"/>
            <p:cNvSpPr/>
            <p:nvPr/>
          </p:nvSpPr>
          <p:spPr>
            <a:xfrm>
              <a:off x="992425" y="747825"/>
              <a:ext cx="7000200" cy="888900"/>
            </a:xfrm>
            <a:prstGeom prst="roundRect">
              <a:avLst>
                <a:gd fmla="val 16667" name="adj"/>
              </a:avLst>
            </a:prstGeom>
            <a:solidFill>
              <a:srgbClr val="33333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FFFFFF"/>
                  </a:solidFill>
                  <a:latin typeface="Lato"/>
                  <a:ea typeface="Lato"/>
                  <a:cs typeface="Lato"/>
                  <a:sym typeface="Lato"/>
                </a:rPr>
                <a:t>A 26 year-old female is seen for evaluation of diffuse polyarthralgias that began one week ago. At the time, she developed a flu-like illness with joint pain and low grade fever. She noticed a skin rash  </a:t>
              </a:r>
              <a:endParaRPr b="1" sz="1200">
                <a:solidFill>
                  <a:srgbClr val="FFFFFF"/>
                </a:solidFill>
                <a:latin typeface="Lato"/>
                <a:ea typeface="Lato"/>
                <a:cs typeface="Lato"/>
                <a:sym typeface="Lato"/>
              </a:endParaRPr>
            </a:p>
            <a:p>
              <a:pPr indent="0" lvl="0" marL="0" rtl="0" algn="l">
                <a:spcBef>
                  <a:spcPts val="0"/>
                </a:spcBef>
                <a:spcAft>
                  <a:spcPts val="0"/>
                </a:spcAft>
                <a:buNone/>
              </a:pPr>
              <a:r>
                <a:rPr b="1" lang="en" sz="1200">
                  <a:solidFill>
                    <a:srgbClr val="FFFFFF"/>
                  </a:solidFill>
                  <a:latin typeface="Lato"/>
                  <a:ea typeface="Lato"/>
                  <a:cs typeface="Lato"/>
                  <a:sym typeface="Lato"/>
                </a:rPr>
                <a:t>        over her face which resolved after 4 days. Her joints still continue to ache, particularly her </a:t>
              </a:r>
              <a:endParaRPr b="1" sz="1200">
                <a:solidFill>
                  <a:srgbClr val="FFFFFF"/>
                </a:solidFill>
                <a:latin typeface="Lato"/>
                <a:ea typeface="Lato"/>
                <a:cs typeface="Lato"/>
                <a:sym typeface="Lato"/>
              </a:endParaRPr>
            </a:p>
            <a:p>
              <a:pPr indent="0" lvl="0" marL="0" rtl="0" algn="l">
                <a:spcBef>
                  <a:spcPts val="0"/>
                </a:spcBef>
                <a:spcAft>
                  <a:spcPts val="0"/>
                </a:spcAft>
                <a:buNone/>
              </a:pPr>
              <a:r>
                <a:rPr b="1" lang="en" sz="1200">
                  <a:solidFill>
                    <a:srgbClr val="FFFFFF"/>
                  </a:solidFill>
                  <a:latin typeface="Lato"/>
                  <a:ea typeface="Lato"/>
                  <a:cs typeface="Lato"/>
                  <a:sym typeface="Lato"/>
                </a:rPr>
                <a:t>           fingers, wrists, and feet, what is the most likely diagnosis?</a:t>
              </a:r>
              <a:endParaRPr b="1" sz="1200">
                <a:solidFill>
                  <a:srgbClr val="FFFFFF"/>
                </a:solidFill>
                <a:latin typeface="Lato"/>
                <a:ea typeface="Lato"/>
                <a:cs typeface="Lato"/>
                <a:sym typeface="Lato"/>
              </a:endParaRPr>
            </a:p>
          </p:txBody>
        </p:sp>
        <p:sp>
          <p:nvSpPr>
            <p:cNvPr id="638" name="Google Shape;638;p47"/>
            <p:cNvSpPr txBox="1"/>
            <p:nvPr/>
          </p:nvSpPr>
          <p:spPr>
            <a:xfrm>
              <a:off x="1183675"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A-</a:t>
              </a:r>
              <a:r>
                <a:rPr lang="en" sz="1100">
                  <a:solidFill>
                    <a:srgbClr val="191919"/>
                  </a:solidFill>
                  <a:latin typeface="Lato"/>
                  <a:ea typeface="Lato"/>
                  <a:cs typeface="Lato"/>
                  <a:sym typeface="Lato"/>
                </a:rPr>
                <a:t>Infectious </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arthritis</a:t>
              </a:r>
              <a:r>
                <a:rPr lang="en" sz="1100">
                  <a:solidFill>
                    <a:srgbClr val="191919"/>
                  </a:solidFill>
                  <a:latin typeface="Lato"/>
                  <a:ea typeface="Lato"/>
                  <a:cs typeface="Lato"/>
                  <a:sym typeface="Lato"/>
                </a:rPr>
                <a:t>  </a:t>
              </a:r>
              <a:endParaRPr sz="1100">
                <a:latin typeface="Lato"/>
                <a:ea typeface="Lato"/>
                <a:cs typeface="Lato"/>
                <a:sym typeface="Lato"/>
              </a:endParaRPr>
            </a:p>
          </p:txBody>
        </p:sp>
        <p:sp>
          <p:nvSpPr>
            <p:cNvPr id="639" name="Google Shape;639;p47"/>
            <p:cNvSpPr txBox="1"/>
            <p:nvPr/>
          </p:nvSpPr>
          <p:spPr>
            <a:xfrm>
              <a:off x="2872550"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B-</a:t>
              </a:r>
              <a:r>
                <a:rPr lang="en" sz="1100">
                  <a:solidFill>
                    <a:srgbClr val="191919"/>
                  </a:solidFill>
                  <a:latin typeface="Lato"/>
                  <a:ea typeface="Lato"/>
                  <a:cs typeface="Lato"/>
                  <a:sym typeface="Lato"/>
                </a:rPr>
                <a:t>Chronic pyogenic</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osteomyelitis</a:t>
              </a:r>
              <a:r>
                <a:rPr lang="en" sz="1100">
                  <a:solidFill>
                    <a:srgbClr val="191919"/>
                  </a:solidFill>
                  <a:latin typeface="Lato"/>
                  <a:ea typeface="Lato"/>
                  <a:cs typeface="Lato"/>
                  <a:sym typeface="Lato"/>
                </a:rPr>
                <a:t> </a:t>
              </a:r>
              <a:endParaRPr>
                <a:latin typeface="Lato"/>
                <a:ea typeface="Lato"/>
                <a:cs typeface="Lato"/>
                <a:sym typeface="Lato"/>
              </a:endParaRPr>
            </a:p>
          </p:txBody>
        </p:sp>
        <p:sp>
          <p:nvSpPr>
            <p:cNvPr id="640" name="Google Shape;640;p47"/>
            <p:cNvSpPr txBox="1"/>
            <p:nvPr/>
          </p:nvSpPr>
          <p:spPr>
            <a:xfrm>
              <a:off x="4561406"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C-Septic</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 arthritis</a:t>
              </a:r>
              <a:endParaRPr>
                <a:latin typeface="Lato"/>
                <a:ea typeface="Lato"/>
                <a:cs typeface="Lato"/>
                <a:sym typeface="Lato"/>
              </a:endParaRPr>
            </a:p>
          </p:txBody>
        </p:sp>
        <p:sp>
          <p:nvSpPr>
            <p:cNvPr id="641" name="Google Shape;641;p47"/>
            <p:cNvSpPr txBox="1"/>
            <p:nvPr/>
          </p:nvSpPr>
          <p:spPr>
            <a:xfrm>
              <a:off x="6250303" y="1636800"/>
              <a:ext cx="1689000" cy="523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D-</a:t>
              </a:r>
              <a:r>
                <a:rPr lang="en" sz="1100">
                  <a:solidFill>
                    <a:srgbClr val="191919"/>
                  </a:solidFill>
                  <a:latin typeface="Lato"/>
                  <a:ea typeface="Lato"/>
                  <a:cs typeface="Lato"/>
                  <a:sym typeface="Lato"/>
                </a:rPr>
                <a:t>Pott's </a:t>
              </a:r>
              <a:endParaRPr sz="1100">
                <a:solidFill>
                  <a:srgbClr val="191919"/>
                </a:solidFill>
                <a:latin typeface="Lato"/>
                <a:ea typeface="Lato"/>
                <a:cs typeface="Lato"/>
                <a:sym typeface="Lato"/>
              </a:endParaRPr>
            </a:p>
            <a:p>
              <a:pPr indent="0" lvl="0" marL="0" rtl="0" algn="ctr">
                <a:spcBef>
                  <a:spcPts val="0"/>
                </a:spcBef>
                <a:spcAft>
                  <a:spcPts val="0"/>
                </a:spcAft>
                <a:buNone/>
              </a:pPr>
              <a:r>
                <a:rPr lang="en" sz="1100">
                  <a:solidFill>
                    <a:srgbClr val="191919"/>
                  </a:solidFill>
                  <a:latin typeface="Lato"/>
                  <a:ea typeface="Lato"/>
                  <a:cs typeface="Lato"/>
                  <a:sym typeface="Lato"/>
                </a:rPr>
                <a:t>disease</a:t>
              </a:r>
              <a:endParaRPr sz="1100">
                <a:solidFill>
                  <a:srgbClr val="191919"/>
                </a:solidFill>
                <a:latin typeface="Lato"/>
                <a:ea typeface="Lato"/>
                <a:cs typeface="Lato"/>
                <a:sym typeface="Lato"/>
              </a:endParaRPr>
            </a:p>
          </p:txBody>
        </p:sp>
        <p:sp>
          <p:nvSpPr>
            <p:cNvPr id="642" name="Google Shape;642;p47"/>
            <p:cNvSpPr/>
            <p:nvPr/>
          </p:nvSpPr>
          <p:spPr>
            <a:xfrm>
              <a:off x="522875" y="1014750"/>
              <a:ext cx="901200" cy="828000"/>
            </a:xfrm>
            <a:prstGeom prst="diamond">
              <a:avLst/>
            </a:prstGeom>
            <a:solidFill>
              <a:srgbClr val="595959"/>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Q7</a:t>
              </a:r>
              <a:endParaRPr b="1">
                <a:solidFill>
                  <a:srgbClr val="FFFFFF"/>
                </a:solidFill>
              </a:endParaRPr>
            </a:p>
          </p:txBody>
        </p:sp>
      </p:grpSp>
      <p:sp>
        <p:nvSpPr>
          <p:cNvPr id="643" name="Google Shape;643;p47"/>
          <p:cNvSpPr/>
          <p:nvPr/>
        </p:nvSpPr>
        <p:spPr>
          <a:xfrm>
            <a:off x="248850" y="110600"/>
            <a:ext cx="1257600" cy="6171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300">
                <a:solidFill>
                  <a:srgbClr val="191919"/>
                </a:solidFill>
                <a:latin typeface="Fjalla One"/>
                <a:ea typeface="Fjalla One"/>
                <a:cs typeface="Fjalla One"/>
                <a:sym typeface="Fjalla One"/>
              </a:rPr>
              <a:t>MCQs</a:t>
            </a:r>
            <a:endParaRPr b="1" sz="3300">
              <a:solidFill>
                <a:srgbClr val="191919"/>
              </a:solidFill>
              <a:latin typeface="Fjalla One"/>
              <a:ea typeface="Fjalla One"/>
              <a:cs typeface="Fjalla One"/>
              <a:sym typeface="Fjalla One"/>
            </a:endParaRPr>
          </a:p>
        </p:txBody>
      </p:sp>
      <p:grpSp>
        <p:nvGrpSpPr>
          <p:cNvPr id="644" name="Google Shape;644;p47"/>
          <p:cNvGrpSpPr/>
          <p:nvPr/>
        </p:nvGrpSpPr>
        <p:grpSpPr>
          <a:xfrm>
            <a:off x="1113150" y="1740800"/>
            <a:ext cx="7469750" cy="976050"/>
            <a:chOff x="522875" y="1014750"/>
            <a:chExt cx="7469750" cy="976050"/>
          </a:xfrm>
        </p:grpSpPr>
        <p:sp>
          <p:nvSpPr>
            <p:cNvPr id="645" name="Google Shape;645;p47"/>
            <p:cNvSpPr/>
            <p:nvPr/>
          </p:nvSpPr>
          <p:spPr>
            <a:xfrm>
              <a:off x="992425" y="1220700"/>
              <a:ext cx="7000200" cy="416100"/>
            </a:xfrm>
            <a:prstGeom prst="roundRect">
              <a:avLst>
                <a:gd fmla="val 16667" name="adj"/>
              </a:avLst>
            </a:prstGeom>
            <a:solidFill>
              <a:srgbClr val="33333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	</a:t>
              </a:r>
              <a:r>
                <a:rPr b="1" lang="en">
                  <a:solidFill>
                    <a:srgbClr val="FFFFFF"/>
                  </a:solidFill>
                  <a:latin typeface="Lato"/>
                  <a:ea typeface="Lato"/>
                  <a:cs typeface="Lato"/>
                  <a:sym typeface="Lato"/>
                </a:rPr>
                <a:t>what is the most complication of previous condition ?</a:t>
              </a:r>
              <a:endParaRPr b="1">
                <a:solidFill>
                  <a:srgbClr val="FFFFFF"/>
                </a:solidFill>
                <a:latin typeface="Lato"/>
                <a:ea typeface="Lato"/>
                <a:cs typeface="Lato"/>
                <a:sym typeface="Lato"/>
              </a:endParaRPr>
            </a:p>
          </p:txBody>
        </p:sp>
        <p:sp>
          <p:nvSpPr>
            <p:cNvPr id="646" name="Google Shape;646;p47"/>
            <p:cNvSpPr txBox="1"/>
            <p:nvPr/>
          </p:nvSpPr>
          <p:spPr>
            <a:xfrm>
              <a:off x="1183675" y="1636800"/>
              <a:ext cx="1689000" cy="354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A-</a:t>
              </a:r>
              <a:r>
                <a:rPr lang="en" sz="1100">
                  <a:solidFill>
                    <a:srgbClr val="191919"/>
                  </a:solidFill>
                  <a:latin typeface="Lato"/>
                  <a:ea typeface="Lato"/>
                  <a:cs typeface="Lato"/>
                  <a:sym typeface="Lato"/>
                </a:rPr>
                <a:t>Septic arthritis</a:t>
              </a:r>
              <a:r>
                <a:rPr lang="en" sz="1100">
                  <a:solidFill>
                    <a:srgbClr val="191919"/>
                  </a:solidFill>
                  <a:latin typeface="Lato"/>
                  <a:ea typeface="Lato"/>
                  <a:cs typeface="Lato"/>
                  <a:sym typeface="Lato"/>
                </a:rPr>
                <a:t>            </a:t>
              </a:r>
              <a:endParaRPr sz="1100">
                <a:latin typeface="Lato"/>
                <a:ea typeface="Lato"/>
                <a:cs typeface="Lato"/>
                <a:sym typeface="Lato"/>
              </a:endParaRPr>
            </a:p>
          </p:txBody>
        </p:sp>
        <p:sp>
          <p:nvSpPr>
            <p:cNvPr id="647" name="Google Shape;647;p47"/>
            <p:cNvSpPr txBox="1"/>
            <p:nvPr/>
          </p:nvSpPr>
          <p:spPr>
            <a:xfrm>
              <a:off x="2872549" y="1636800"/>
              <a:ext cx="1515000" cy="354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B-</a:t>
              </a:r>
              <a:r>
                <a:rPr lang="en" sz="1100">
                  <a:solidFill>
                    <a:srgbClr val="191919"/>
                  </a:solidFill>
                  <a:latin typeface="Lato"/>
                  <a:ea typeface="Lato"/>
                  <a:cs typeface="Lato"/>
                  <a:sym typeface="Lato"/>
                </a:rPr>
                <a:t>Pott's disease</a:t>
              </a:r>
              <a:endParaRPr sz="1100">
                <a:latin typeface="Lato"/>
                <a:ea typeface="Lato"/>
                <a:cs typeface="Lato"/>
                <a:sym typeface="Lato"/>
              </a:endParaRPr>
            </a:p>
          </p:txBody>
        </p:sp>
        <p:sp>
          <p:nvSpPr>
            <p:cNvPr id="648" name="Google Shape;648;p47"/>
            <p:cNvSpPr txBox="1"/>
            <p:nvPr/>
          </p:nvSpPr>
          <p:spPr>
            <a:xfrm>
              <a:off x="4387549" y="1636800"/>
              <a:ext cx="1863000" cy="354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C-</a:t>
              </a:r>
              <a:r>
                <a:rPr lang="en" sz="1100">
                  <a:solidFill>
                    <a:srgbClr val="191919"/>
                  </a:solidFill>
                  <a:latin typeface="Lato"/>
                  <a:ea typeface="Lato"/>
                  <a:cs typeface="Lato"/>
                  <a:sym typeface="Lato"/>
                </a:rPr>
                <a:t>Chronic osteomyelitis</a:t>
              </a:r>
              <a:endParaRPr sz="1100">
                <a:solidFill>
                  <a:srgbClr val="191919"/>
                </a:solidFill>
                <a:latin typeface="Lato"/>
                <a:ea typeface="Lato"/>
                <a:cs typeface="Lato"/>
                <a:sym typeface="Lato"/>
              </a:endParaRPr>
            </a:p>
          </p:txBody>
        </p:sp>
        <p:sp>
          <p:nvSpPr>
            <p:cNvPr id="649" name="Google Shape;649;p47"/>
            <p:cNvSpPr txBox="1"/>
            <p:nvPr/>
          </p:nvSpPr>
          <p:spPr>
            <a:xfrm>
              <a:off x="6250303" y="1636800"/>
              <a:ext cx="1689000" cy="354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    D-</a:t>
              </a:r>
              <a:r>
                <a:rPr lang="en" sz="1100">
                  <a:solidFill>
                    <a:srgbClr val="191919"/>
                  </a:solidFill>
                  <a:latin typeface="Lato"/>
                  <a:ea typeface="Lato"/>
                  <a:cs typeface="Lato"/>
                  <a:sym typeface="Lato"/>
                </a:rPr>
                <a:t>Acute osteomyelitis</a:t>
              </a:r>
              <a:endParaRPr sz="1100">
                <a:latin typeface="Lato"/>
                <a:ea typeface="Lato"/>
                <a:cs typeface="Lato"/>
                <a:sym typeface="Lato"/>
              </a:endParaRPr>
            </a:p>
          </p:txBody>
        </p:sp>
        <p:sp>
          <p:nvSpPr>
            <p:cNvPr id="650" name="Google Shape;650;p47"/>
            <p:cNvSpPr/>
            <p:nvPr/>
          </p:nvSpPr>
          <p:spPr>
            <a:xfrm>
              <a:off x="522875" y="1014750"/>
              <a:ext cx="901200" cy="828000"/>
            </a:xfrm>
            <a:prstGeom prst="diamond">
              <a:avLst/>
            </a:prstGeom>
            <a:solidFill>
              <a:srgbClr val="595959"/>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Q8</a:t>
              </a:r>
              <a:endParaRPr b="1">
                <a:solidFill>
                  <a:srgbClr val="FFFFFF"/>
                </a:solidFill>
              </a:endParaRPr>
            </a:p>
          </p:txBody>
        </p:sp>
      </p:grpSp>
      <p:grpSp>
        <p:nvGrpSpPr>
          <p:cNvPr id="651" name="Google Shape;651;p47"/>
          <p:cNvGrpSpPr/>
          <p:nvPr/>
        </p:nvGrpSpPr>
        <p:grpSpPr>
          <a:xfrm>
            <a:off x="1113065" y="2643233"/>
            <a:ext cx="7469897" cy="1025320"/>
            <a:chOff x="522875" y="1014750"/>
            <a:chExt cx="7683498" cy="950250"/>
          </a:xfrm>
        </p:grpSpPr>
        <p:sp>
          <p:nvSpPr>
            <p:cNvPr id="652" name="Google Shape;652;p47"/>
            <p:cNvSpPr/>
            <p:nvPr/>
          </p:nvSpPr>
          <p:spPr>
            <a:xfrm>
              <a:off x="992413" y="1220697"/>
              <a:ext cx="7213800" cy="416100"/>
            </a:xfrm>
            <a:prstGeom prst="roundRect">
              <a:avLst>
                <a:gd fmla="val 16667" name="adj"/>
              </a:avLst>
            </a:prstGeom>
            <a:solidFill>
              <a:srgbClr val="33333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Lato"/>
                  <a:ea typeface="Lato"/>
                  <a:cs typeface="Lato"/>
                  <a:sym typeface="Lato"/>
                </a:rPr>
                <a:t>	</a:t>
              </a:r>
              <a:r>
                <a:rPr b="1" lang="en">
                  <a:solidFill>
                    <a:srgbClr val="191919"/>
                  </a:solidFill>
                  <a:latin typeface="Lato"/>
                  <a:ea typeface="Lato"/>
                  <a:cs typeface="Lato"/>
                  <a:sym typeface="Lato"/>
                </a:rPr>
                <a:t> </a:t>
              </a:r>
              <a:r>
                <a:rPr b="1" lang="en">
                  <a:solidFill>
                    <a:srgbClr val="FFFFFF"/>
                  </a:solidFill>
                  <a:latin typeface="Lato"/>
                  <a:ea typeface="Lato"/>
                  <a:cs typeface="Lato"/>
                  <a:sym typeface="Lato"/>
                </a:rPr>
                <a:t>what is the treatment of previous case?</a:t>
              </a:r>
              <a:endParaRPr b="1">
                <a:solidFill>
                  <a:srgbClr val="FFFFFF"/>
                </a:solidFill>
                <a:latin typeface="Lato"/>
                <a:ea typeface="Lato"/>
                <a:cs typeface="Lato"/>
                <a:sym typeface="Lato"/>
              </a:endParaRPr>
            </a:p>
          </p:txBody>
        </p:sp>
        <p:sp>
          <p:nvSpPr>
            <p:cNvPr id="653" name="Google Shape;653;p47"/>
            <p:cNvSpPr txBox="1"/>
            <p:nvPr/>
          </p:nvSpPr>
          <p:spPr>
            <a:xfrm>
              <a:off x="1183679" y="1636800"/>
              <a:ext cx="1809600" cy="328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A-</a:t>
              </a:r>
              <a:r>
                <a:rPr lang="en" sz="1100">
                  <a:solidFill>
                    <a:srgbClr val="191919"/>
                  </a:solidFill>
                  <a:latin typeface="Lato"/>
                  <a:ea typeface="Lato"/>
                  <a:cs typeface="Lato"/>
                  <a:sym typeface="Lato"/>
                </a:rPr>
                <a:t>Antibiotic</a:t>
              </a:r>
              <a:endParaRPr sz="1100">
                <a:solidFill>
                  <a:srgbClr val="191919"/>
                </a:solidFill>
                <a:latin typeface="Lato"/>
                <a:ea typeface="Lato"/>
                <a:cs typeface="Lato"/>
                <a:sym typeface="Lato"/>
              </a:endParaRPr>
            </a:p>
          </p:txBody>
        </p:sp>
        <p:sp>
          <p:nvSpPr>
            <p:cNvPr id="654" name="Google Shape;654;p47"/>
            <p:cNvSpPr txBox="1"/>
            <p:nvPr/>
          </p:nvSpPr>
          <p:spPr>
            <a:xfrm>
              <a:off x="2993287" y="1636800"/>
              <a:ext cx="1476600" cy="328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B-</a:t>
              </a:r>
              <a:r>
                <a:rPr lang="en" sz="1100">
                  <a:solidFill>
                    <a:srgbClr val="191919"/>
                  </a:solidFill>
                  <a:latin typeface="Lato"/>
                  <a:ea typeface="Lato"/>
                  <a:cs typeface="Lato"/>
                  <a:sym typeface="Lato"/>
                </a:rPr>
                <a:t>Joint aspiration</a:t>
              </a:r>
              <a:endParaRPr sz="1100">
                <a:solidFill>
                  <a:srgbClr val="191919"/>
                </a:solidFill>
                <a:latin typeface="Lato"/>
                <a:ea typeface="Lato"/>
                <a:cs typeface="Lato"/>
                <a:sym typeface="Lato"/>
              </a:endParaRPr>
            </a:p>
          </p:txBody>
        </p:sp>
        <p:sp>
          <p:nvSpPr>
            <p:cNvPr id="655" name="Google Shape;655;p47"/>
            <p:cNvSpPr txBox="1"/>
            <p:nvPr/>
          </p:nvSpPr>
          <p:spPr>
            <a:xfrm>
              <a:off x="4469887" y="1636800"/>
              <a:ext cx="1957200" cy="328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C- </a:t>
              </a:r>
              <a:r>
                <a:rPr lang="en" sz="1100">
                  <a:solidFill>
                    <a:srgbClr val="191919"/>
                  </a:solidFill>
                  <a:latin typeface="Lato"/>
                  <a:ea typeface="Lato"/>
                  <a:cs typeface="Lato"/>
                  <a:sym typeface="Lato"/>
                </a:rPr>
                <a:t>Septicemia drainage</a:t>
              </a:r>
              <a:r>
                <a:rPr lang="en" sz="1100">
                  <a:solidFill>
                    <a:srgbClr val="191919"/>
                  </a:solidFill>
                  <a:latin typeface="Lato"/>
                  <a:ea typeface="Lato"/>
                  <a:cs typeface="Lato"/>
                  <a:sym typeface="Lato"/>
                </a:rPr>
                <a:t> </a:t>
              </a:r>
              <a:endParaRPr sz="1100">
                <a:latin typeface="Lato"/>
                <a:ea typeface="Lato"/>
                <a:cs typeface="Lato"/>
                <a:sym typeface="Lato"/>
              </a:endParaRPr>
            </a:p>
          </p:txBody>
        </p:sp>
        <p:sp>
          <p:nvSpPr>
            <p:cNvPr id="656" name="Google Shape;656;p47"/>
            <p:cNvSpPr txBox="1"/>
            <p:nvPr/>
          </p:nvSpPr>
          <p:spPr>
            <a:xfrm>
              <a:off x="6427073" y="1636800"/>
              <a:ext cx="1779300" cy="3282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D-</a:t>
              </a:r>
              <a:r>
                <a:rPr lang="en" sz="1100">
                  <a:solidFill>
                    <a:srgbClr val="191919"/>
                  </a:solidFill>
                  <a:latin typeface="Lato"/>
                  <a:ea typeface="Lato"/>
                  <a:cs typeface="Lato"/>
                  <a:sym typeface="Lato"/>
                </a:rPr>
                <a:t>A,B and C</a:t>
              </a:r>
              <a:endParaRPr sz="1100">
                <a:solidFill>
                  <a:srgbClr val="191919"/>
                </a:solidFill>
                <a:latin typeface="Lato"/>
                <a:ea typeface="Lato"/>
                <a:cs typeface="Lato"/>
                <a:sym typeface="Lato"/>
              </a:endParaRPr>
            </a:p>
          </p:txBody>
        </p:sp>
        <p:sp>
          <p:nvSpPr>
            <p:cNvPr id="657" name="Google Shape;657;p47"/>
            <p:cNvSpPr/>
            <p:nvPr/>
          </p:nvSpPr>
          <p:spPr>
            <a:xfrm>
              <a:off x="522875" y="1014750"/>
              <a:ext cx="901200" cy="828000"/>
            </a:xfrm>
            <a:prstGeom prst="diamond">
              <a:avLst/>
            </a:prstGeom>
            <a:solidFill>
              <a:srgbClr val="595959"/>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Q9</a:t>
              </a:r>
              <a:endParaRPr b="1">
                <a:solidFill>
                  <a:srgbClr val="FFFFFF"/>
                </a:solidFill>
              </a:endParaRPr>
            </a:p>
          </p:txBody>
        </p:sp>
      </p:grpSp>
      <p:grpSp>
        <p:nvGrpSpPr>
          <p:cNvPr id="658" name="Google Shape;658;p47"/>
          <p:cNvGrpSpPr/>
          <p:nvPr/>
        </p:nvGrpSpPr>
        <p:grpSpPr>
          <a:xfrm>
            <a:off x="1113100" y="3814325"/>
            <a:ext cx="7469825" cy="976050"/>
            <a:chOff x="522875" y="1014750"/>
            <a:chExt cx="7469825" cy="976050"/>
          </a:xfrm>
        </p:grpSpPr>
        <p:sp>
          <p:nvSpPr>
            <p:cNvPr id="659" name="Google Shape;659;p47"/>
            <p:cNvSpPr/>
            <p:nvPr/>
          </p:nvSpPr>
          <p:spPr>
            <a:xfrm>
              <a:off x="992438" y="1019700"/>
              <a:ext cx="7000200" cy="617100"/>
            </a:xfrm>
            <a:prstGeom prst="roundRect">
              <a:avLst>
                <a:gd fmla="val 16667" name="adj"/>
              </a:avLst>
            </a:prstGeom>
            <a:solidFill>
              <a:srgbClr val="33333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Lato"/>
                  <a:ea typeface="Lato"/>
                  <a:cs typeface="Lato"/>
                  <a:sym typeface="Lato"/>
                </a:rPr>
                <a:t>            </a:t>
              </a:r>
              <a:r>
                <a:rPr b="1" lang="en">
                  <a:solidFill>
                    <a:srgbClr val="FFFFFF"/>
                  </a:solidFill>
                  <a:latin typeface="Lato"/>
                  <a:ea typeface="Lato"/>
                  <a:cs typeface="Lato"/>
                  <a:sym typeface="Lato"/>
                </a:rPr>
                <a:t>what is the most clinical features you may confirm your diagnosis of previous  </a:t>
              </a:r>
              <a:endParaRPr b="1">
                <a:solidFill>
                  <a:srgbClr val="FFFFFF"/>
                </a:solidFill>
                <a:latin typeface="Lato"/>
                <a:ea typeface="Lato"/>
                <a:cs typeface="Lato"/>
                <a:sym typeface="Lato"/>
              </a:endParaRPr>
            </a:p>
            <a:p>
              <a:pPr indent="0" lvl="0" marL="0" rtl="0" algn="l">
                <a:spcBef>
                  <a:spcPts val="0"/>
                </a:spcBef>
                <a:spcAft>
                  <a:spcPts val="0"/>
                </a:spcAft>
                <a:buNone/>
              </a:pPr>
              <a:r>
                <a:rPr b="1" lang="en">
                  <a:solidFill>
                    <a:srgbClr val="FFFFFF"/>
                  </a:solidFill>
                  <a:latin typeface="Lato"/>
                  <a:ea typeface="Lato"/>
                  <a:cs typeface="Lato"/>
                  <a:sym typeface="Lato"/>
                </a:rPr>
                <a:t>          case?</a:t>
              </a:r>
              <a:endParaRPr b="1">
                <a:solidFill>
                  <a:srgbClr val="FFFFFF"/>
                </a:solidFill>
                <a:latin typeface="Lato"/>
                <a:ea typeface="Lato"/>
                <a:cs typeface="Lato"/>
                <a:sym typeface="Lato"/>
              </a:endParaRPr>
            </a:p>
            <a:p>
              <a:pPr indent="0" lvl="0" marL="0" rtl="0" algn="l">
                <a:spcBef>
                  <a:spcPts val="0"/>
                </a:spcBef>
                <a:spcAft>
                  <a:spcPts val="0"/>
                </a:spcAft>
                <a:buNone/>
              </a:pPr>
              <a:r>
                <a:t/>
              </a:r>
              <a:endParaRPr b="1" sz="400">
                <a:solidFill>
                  <a:srgbClr val="FFFFFF"/>
                </a:solidFill>
                <a:latin typeface="Lato"/>
                <a:ea typeface="Lato"/>
                <a:cs typeface="Lato"/>
                <a:sym typeface="Lato"/>
              </a:endParaRPr>
            </a:p>
          </p:txBody>
        </p:sp>
        <p:sp>
          <p:nvSpPr>
            <p:cNvPr id="660" name="Google Shape;660;p47"/>
            <p:cNvSpPr txBox="1"/>
            <p:nvPr/>
          </p:nvSpPr>
          <p:spPr>
            <a:xfrm>
              <a:off x="1183675" y="1636800"/>
              <a:ext cx="1421100" cy="354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A- </a:t>
              </a:r>
              <a:r>
                <a:rPr lang="en" sz="1100">
                  <a:solidFill>
                    <a:srgbClr val="191919"/>
                  </a:solidFill>
                  <a:latin typeface="Lato"/>
                  <a:ea typeface="Lato"/>
                  <a:cs typeface="Lato"/>
                  <a:sym typeface="Lato"/>
                </a:rPr>
                <a:t>Elevated ESR</a:t>
              </a:r>
              <a:endParaRPr sz="1100">
                <a:latin typeface="Lato"/>
                <a:ea typeface="Lato"/>
                <a:cs typeface="Lato"/>
                <a:sym typeface="Lato"/>
              </a:endParaRPr>
            </a:p>
          </p:txBody>
        </p:sp>
        <p:sp>
          <p:nvSpPr>
            <p:cNvPr id="661" name="Google Shape;661;p47"/>
            <p:cNvSpPr txBox="1"/>
            <p:nvPr/>
          </p:nvSpPr>
          <p:spPr>
            <a:xfrm>
              <a:off x="2604775" y="1636800"/>
              <a:ext cx="2224800" cy="354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B- </a:t>
              </a:r>
              <a:r>
                <a:rPr lang="en" sz="1100">
                  <a:solidFill>
                    <a:srgbClr val="191919"/>
                  </a:solidFill>
                  <a:latin typeface="Lato"/>
                  <a:ea typeface="Lato"/>
                  <a:cs typeface="Lato"/>
                  <a:sym typeface="Lato"/>
                </a:rPr>
                <a:t>Redness and swelling of joint</a:t>
              </a:r>
              <a:endParaRPr sz="1100">
                <a:solidFill>
                  <a:srgbClr val="191919"/>
                </a:solidFill>
                <a:latin typeface="Lato"/>
                <a:ea typeface="Lato"/>
                <a:cs typeface="Lato"/>
                <a:sym typeface="Lato"/>
              </a:endParaRPr>
            </a:p>
          </p:txBody>
        </p:sp>
        <p:sp>
          <p:nvSpPr>
            <p:cNvPr id="662" name="Google Shape;662;p47"/>
            <p:cNvSpPr txBox="1"/>
            <p:nvPr/>
          </p:nvSpPr>
          <p:spPr>
            <a:xfrm>
              <a:off x="4829326" y="1636800"/>
              <a:ext cx="1421100" cy="354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C-</a:t>
              </a:r>
              <a:r>
                <a:rPr lang="en" sz="1100">
                  <a:solidFill>
                    <a:srgbClr val="191919"/>
                  </a:solidFill>
                  <a:latin typeface="Lato"/>
                  <a:ea typeface="Lato"/>
                  <a:cs typeface="Lato"/>
                  <a:sym typeface="Lato"/>
                </a:rPr>
                <a:t>Hyperpyrexia</a:t>
              </a:r>
              <a:endParaRPr sz="1100">
                <a:latin typeface="Lato"/>
                <a:ea typeface="Lato"/>
                <a:cs typeface="Lato"/>
                <a:sym typeface="Lato"/>
              </a:endParaRPr>
            </a:p>
          </p:txBody>
        </p:sp>
        <p:sp>
          <p:nvSpPr>
            <p:cNvPr id="663" name="Google Shape;663;p47"/>
            <p:cNvSpPr txBox="1"/>
            <p:nvPr/>
          </p:nvSpPr>
          <p:spPr>
            <a:xfrm>
              <a:off x="6250300" y="1636800"/>
              <a:ext cx="1742400" cy="354000"/>
            </a:xfrm>
            <a:prstGeom prst="rect">
              <a:avLst/>
            </a:prstGeom>
            <a:noFill/>
            <a:ln cap="flat" cmpd="sng" w="9525">
              <a:solidFill>
                <a:srgbClr val="000000"/>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191919"/>
                  </a:solidFill>
                  <a:latin typeface="Lato"/>
                  <a:ea typeface="Lato"/>
                  <a:cs typeface="Lato"/>
                  <a:sym typeface="Lato"/>
                </a:rPr>
                <a:t>D-</a:t>
              </a:r>
              <a:r>
                <a:rPr lang="en" sz="1100">
                  <a:solidFill>
                    <a:srgbClr val="191919"/>
                  </a:solidFill>
                  <a:latin typeface="Lato"/>
                  <a:ea typeface="Lato"/>
                  <a:cs typeface="Lato"/>
                  <a:sym typeface="Lato"/>
                </a:rPr>
                <a:t>A,B and C</a:t>
              </a:r>
              <a:endParaRPr sz="1100">
                <a:latin typeface="Lato"/>
                <a:ea typeface="Lato"/>
                <a:cs typeface="Lato"/>
                <a:sym typeface="Lato"/>
              </a:endParaRPr>
            </a:p>
          </p:txBody>
        </p:sp>
        <p:sp>
          <p:nvSpPr>
            <p:cNvPr id="664" name="Google Shape;664;p47"/>
            <p:cNvSpPr/>
            <p:nvPr/>
          </p:nvSpPr>
          <p:spPr>
            <a:xfrm>
              <a:off x="522875" y="1014750"/>
              <a:ext cx="901200" cy="828000"/>
            </a:xfrm>
            <a:prstGeom prst="diamond">
              <a:avLst/>
            </a:prstGeom>
            <a:solidFill>
              <a:srgbClr val="595959"/>
            </a:solid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FFFFF"/>
                  </a:solidFill>
                </a:rPr>
                <a:t>Q10</a:t>
              </a:r>
              <a:endParaRPr b="1" sz="1100">
                <a:solidFill>
                  <a:srgbClr val="FFFFFF"/>
                </a:solidFill>
              </a:endParaRPr>
            </a:p>
          </p:txBody>
        </p:sp>
      </p:grpSp>
      <p:sp>
        <p:nvSpPr>
          <p:cNvPr id="665" name="Google Shape;665;p47"/>
          <p:cNvSpPr txBox="1"/>
          <p:nvPr/>
        </p:nvSpPr>
        <p:spPr>
          <a:xfrm rot="-5400000">
            <a:off x="-800700" y="1712150"/>
            <a:ext cx="219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999999"/>
                </a:solidFill>
                <a:latin typeface="Lato"/>
                <a:ea typeface="Lato"/>
                <a:cs typeface="Lato"/>
                <a:sym typeface="Lato"/>
              </a:rPr>
              <a:t>7</a:t>
            </a:r>
            <a:r>
              <a:rPr lang="en" sz="1200">
                <a:solidFill>
                  <a:srgbClr val="999999"/>
                </a:solidFill>
                <a:latin typeface="Lato"/>
                <a:ea typeface="Lato"/>
                <a:cs typeface="Lato"/>
                <a:sym typeface="Lato"/>
              </a:rPr>
              <a:t>.A            8.A           9. C        10. D</a:t>
            </a:r>
            <a:endParaRPr sz="1200">
              <a:solidFill>
                <a:srgbClr val="999999"/>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4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Team members</a:t>
            </a:r>
            <a:endParaRPr/>
          </a:p>
        </p:txBody>
      </p:sp>
      <p:sp>
        <p:nvSpPr>
          <p:cNvPr id="671" name="Google Shape;671;p48"/>
          <p:cNvSpPr txBox="1"/>
          <p:nvPr>
            <p:ph idx="14" type="title"/>
          </p:nvPr>
        </p:nvSpPr>
        <p:spPr>
          <a:xfrm>
            <a:off x="6265775" y="4172975"/>
            <a:ext cx="2305500" cy="42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a:t>Team Leader:</a:t>
            </a:r>
            <a:endParaRPr b="0"/>
          </a:p>
          <a:p>
            <a:pPr indent="0" lvl="0" marL="0" rtl="0" algn="ctr">
              <a:spcBef>
                <a:spcPts val="0"/>
              </a:spcBef>
              <a:spcAft>
                <a:spcPts val="0"/>
              </a:spcAft>
              <a:buNone/>
            </a:pPr>
            <a:r>
              <a:rPr b="0" lang="en"/>
              <a:t>Hissa Alshiqari &amp;</a:t>
            </a:r>
            <a:endParaRPr b="0"/>
          </a:p>
          <a:p>
            <a:pPr indent="0" lvl="0" marL="0" rtl="0" algn="ctr">
              <a:spcBef>
                <a:spcPts val="0"/>
              </a:spcBef>
              <a:spcAft>
                <a:spcPts val="0"/>
              </a:spcAft>
              <a:buNone/>
            </a:pPr>
            <a:r>
              <a:rPr b="0" lang="en">
                <a:solidFill>
                  <a:srgbClr val="333333"/>
                </a:solidFill>
              </a:rPr>
              <a:t>Hassan Alabdullatif &amp; </a:t>
            </a:r>
            <a:endParaRPr b="0">
              <a:solidFill>
                <a:srgbClr val="333333"/>
              </a:solidFill>
            </a:endParaRPr>
          </a:p>
          <a:p>
            <a:pPr indent="0" lvl="0" marL="0" rtl="0" algn="ctr">
              <a:spcBef>
                <a:spcPts val="0"/>
              </a:spcBef>
              <a:spcAft>
                <a:spcPts val="0"/>
              </a:spcAft>
              <a:buNone/>
            </a:pPr>
            <a:r>
              <a:t/>
            </a:r>
            <a:endParaRPr b="0"/>
          </a:p>
        </p:txBody>
      </p:sp>
      <p:sp>
        <p:nvSpPr>
          <p:cNvPr id="672" name="Google Shape;672;p48"/>
          <p:cNvSpPr txBox="1"/>
          <p:nvPr/>
        </p:nvSpPr>
        <p:spPr>
          <a:xfrm>
            <a:off x="720000" y="1159350"/>
            <a:ext cx="1941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202124"/>
                </a:solidFill>
                <a:highlight>
                  <a:srgbClr val="F8F9FA"/>
                </a:highlight>
                <a:latin typeface="Fjalla One"/>
                <a:ea typeface="Fjalla One"/>
                <a:cs typeface="Fjalla One"/>
                <a:sym typeface="Fjalla One"/>
              </a:rPr>
              <a:t>Norah Alrashoud</a:t>
            </a:r>
            <a:endParaRPr sz="2000">
              <a:latin typeface="Fjalla One"/>
              <a:ea typeface="Fjalla One"/>
              <a:cs typeface="Fjalla One"/>
              <a:sym typeface="Fjalla One"/>
            </a:endParaRPr>
          </a:p>
        </p:txBody>
      </p:sp>
      <p:sp>
        <p:nvSpPr>
          <p:cNvPr id="673" name="Google Shape;673;p48"/>
          <p:cNvSpPr txBox="1"/>
          <p:nvPr/>
        </p:nvSpPr>
        <p:spPr>
          <a:xfrm>
            <a:off x="720000" y="2217488"/>
            <a:ext cx="1941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highlight>
                  <a:srgbClr val="F8F9FA"/>
                </a:highlight>
                <a:latin typeface="Fjalla One"/>
                <a:ea typeface="Fjalla One"/>
                <a:cs typeface="Fjalla One"/>
                <a:sym typeface="Fjalla One"/>
              </a:rPr>
              <a:t>Tharaa Alhowaish</a:t>
            </a:r>
            <a:endParaRPr sz="2000">
              <a:solidFill>
                <a:schemeClr val="dk1"/>
              </a:solidFill>
              <a:latin typeface="Fjalla One"/>
              <a:ea typeface="Fjalla One"/>
              <a:cs typeface="Fjalla One"/>
              <a:sym typeface="Fjalla One"/>
            </a:endParaRPr>
          </a:p>
        </p:txBody>
      </p:sp>
      <p:sp>
        <p:nvSpPr>
          <p:cNvPr id="674" name="Google Shape;674;p48"/>
          <p:cNvSpPr txBox="1"/>
          <p:nvPr/>
        </p:nvSpPr>
        <p:spPr>
          <a:xfrm>
            <a:off x="3518275" y="2144550"/>
            <a:ext cx="1941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999999"/>
                </a:solidFill>
                <a:highlight>
                  <a:srgbClr val="F8F9FA"/>
                </a:highlight>
                <a:latin typeface="Fjalla One"/>
                <a:ea typeface="Fjalla One"/>
                <a:cs typeface="Fjalla One"/>
                <a:sym typeface="Fjalla One"/>
              </a:rPr>
              <a:t>Waad abunakha</a:t>
            </a:r>
            <a:endParaRPr b="1" sz="2000">
              <a:solidFill>
                <a:srgbClr val="999999"/>
              </a:solidFill>
              <a:latin typeface="Fjalla One"/>
              <a:ea typeface="Fjalla One"/>
              <a:cs typeface="Fjalla One"/>
              <a:sym typeface="Fjalla One"/>
            </a:endParaRPr>
          </a:p>
        </p:txBody>
      </p:sp>
      <p:sp>
        <p:nvSpPr>
          <p:cNvPr id="675" name="Google Shape;675;p48"/>
          <p:cNvSpPr txBox="1"/>
          <p:nvPr/>
        </p:nvSpPr>
        <p:spPr>
          <a:xfrm>
            <a:off x="874125" y="1651950"/>
            <a:ext cx="1554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highlight>
                  <a:srgbClr val="F8F9FA"/>
                </a:highlight>
                <a:latin typeface="Fjalla One"/>
                <a:ea typeface="Fjalla One"/>
                <a:cs typeface="Fjalla One"/>
                <a:sym typeface="Fjalla One"/>
              </a:rPr>
              <a:t>Haifa Alamri</a:t>
            </a:r>
            <a:endParaRPr sz="2000">
              <a:solidFill>
                <a:schemeClr val="dk1"/>
              </a:solidFill>
              <a:latin typeface="Fjalla One"/>
              <a:ea typeface="Fjalla One"/>
              <a:cs typeface="Fjalla One"/>
              <a:sym typeface="Fjalla One"/>
            </a:endParaRPr>
          </a:p>
        </p:txBody>
      </p:sp>
      <p:sp>
        <p:nvSpPr>
          <p:cNvPr id="676" name="Google Shape;676;p48"/>
          <p:cNvSpPr txBox="1"/>
          <p:nvPr/>
        </p:nvSpPr>
        <p:spPr>
          <a:xfrm>
            <a:off x="2953150" y="115935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999999"/>
                </a:solidFill>
                <a:highlight>
                  <a:srgbClr val="F8F9FA"/>
                </a:highlight>
                <a:latin typeface="Fjalla One"/>
                <a:ea typeface="Fjalla One"/>
                <a:cs typeface="Fjalla One"/>
                <a:sym typeface="Fjalla One"/>
              </a:rPr>
              <a:t>Ajwan Aljohani</a:t>
            </a:r>
            <a:endParaRPr b="1" sz="2000">
              <a:solidFill>
                <a:srgbClr val="999999"/>
              </a:solidFill>
              <a:latin typeface="Fjalla One"/>
              <a:ea typeface="Fjalla One"/>
              <a:cs typeface="Fjalla One"/>
              <a:sym typeface="Fjalla One"/>
            </a:endParaRPr>
          </a:p>
        </p:txBody>
      </p:sp>
      <p:sp>
        <p:nvSpPr>
          <p:cNvPr id="677" name="Google Shape;677;p48"/>
          <p:cNvSpPr txBox="1"/>
          <p:nvPr/>
        </p:nvSpPr>
        <p:spPr>
          <a:xfrm>
            <a:off x="6125875" y="1159350"/>
            <a:ext cx="2134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202124"/>
                </a:solidFill>
                <a:highlight>
                  <a:srgbClr val="F8F9FA"/>
                </a:highlight>
                <a:latin typeface="Fjalla One"/>
                <a:ea typeface="Fjalla One"/>
                <a:cs typeface="Fjalla One"/>
                <a:sym typeface="Fjalla One"/>
              </a:rPr>
              <a:t>Dena Alsuhaibani</a:t>
            </a:r>
            <a:endParaRPr sz="2000">
              <a:latin typeface="Fjalla One"/>
              <a:ea typeface="Fjalla One"/>
              <a:cs typeface="Fjalla One"/>
              <a:sym typeface="Fjalla One"/>
            </a:endParaRPr>
          </a:p>
        </p:txBody>
      </p:sp>
      <p:sp>
        <p:nvSpPr>
          <p:cNvPr id="678" name="Google Shape;678;p48"/>
          <p:cNvSpPr txBox="1"/>
          <p:nvPr/>
        </p:nvSpPr>
        <p:spPr>
          <a:xfrm>
            <a:off x="3440263" y="1651950"/>
            <a:ext cx="2097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Fjalla One"/>
                <a:ea typeface="Fjalla One"/>
                <a:cs typeface="Fjalla One"/>
                <a:sym typeface="Fjalla One"/>
              </a:rPr>
              <a:t>Mashael Alasmri</a:t>
            </a:r>
            <a:endParaRPr sz="2000">
              <a:latin typeface="Fjalla One"/>
              <a:ea typeface="Fjalla One"/>
              <a:cs typeface="Fjalla One"/>
              <a:sym typeface="Fjalla One"/>
            </a:endParaRPr>
          </a:p>
        </p:txBody>
      </p:sp>
      <p:sp>
        <p:nvSpPr>
          <p:cNvPr id="679" name="Google Shape;679;p48"/>
          <p:cNvSpPr txBox="1"/>
          <p:nvPr/>
        </p:nvSpPr>
        <p:spPr>
          <a:xfrm>
            <a:off x="582153" y="2710107"/>
            <a:ext cx="2305500" cy="42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19"/>
                </a:solidFill>
                <a:latin typeface="Fjalla One"/>
                <a:ea typeface="Fjalla One"/>
                <a:cs typeface="Fjalla One"/>
                <a:sym typeface="Fjalla One"/>
              </a:rPr>
              <a:t>Khalid Alrasheed</a:t>
            </a:r>
            <a:endParaRPr sz="2000">
              <a:solidFill>
                <a:srgbClr val="191919"/>
              </a:solidFill>
              <a:latin typeface="Fjalla One"/>
              <a:ea typeface="Fjalla One"/>
              <a:cs typeface="Fjalla One"/>
              <a:sym typeface="Fjalla One"/>
            </a:endParaRPr>
          </a:p>
        </p:txBody>
      </p:sp>
      <p:sp>
        <p:nvSpPr>
          <p:cNvPr id="680" name="Google Shape;680;p48"/>
          <p:cNvSpPr txBox="1"/>
          <p:nvPr/>
        </p:nvSpPr>
        <p:spPr>
          <a:xfrm>
            <a:off x="6040517" y="2080151"/>
            <a:ext cx="2305500" cy="42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Fjalla One"/>
                <a:ea typeface="Fjalla One"/>
                <a:cs typeface="Fjalla One"/>
                <a:sym typeface="Fjalla One"/>
              </a:rPr>
              <a:t>Abdullah Ali</a:t>
            </a:r>
            <a:endParaRPr sz="2000">
              <a:solidFill>
                <a:schemeClr val="dk1"/>
              </a:solidFill>
              <a:latin typeface="Fjalla One"/>
              <a:ea typeface="Fjalla One"/>
              <a:cs typeface="Fjalla One"/>
              <a:sym typeface="Fjalla One"/>
            </a:endParaRPr>
          </a:p>
        </p:txBody>
      </p:sp>
      <p:sp>
        <p:nvSpPr>
          <p:cNvPr id="681" name="Google Shape;681;p48"/>
          <p:cNvSpPr txBox="1"/>
          <p:nvPr/>
        </p:nvSpPr>
        <p:spPr>
          <a:xfrm>
            <a:off x="6040531" y="1621715"/>
            <a:ext cx="2305500" cy="42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Fjalla One"/>
                <a:ea typeface="Fjalla One"/>
                <a:cs typeface="Fjalla One"/>
                <a:sym typeface="Fjalla One"/>
              </a:rPr>
              <a:t>Omar Alkadhi</a:t>
            </a:r>
            <a:endParaRPr sz="2000">
              <a:solidFill>
                <a:schemeClr val="dk1"/>
              </a:solidFill>
              <a:latin typeface="Fjalla One"/>
              <a:ea typeface="Fjalla One"/>
              <a:cs typeface="Fjalla One"/>
              <a:sym typeface="Fjalla One"/>
            </a:endParaRPr>
          </a:p>
        </p:txBody>
      </p:sp>
      <p:sp>
        <p:nvSpPr>
          <p:cNvPr id="682" name="Google Shape;682;p48"/>
          <p:cNvSpPr txBox="1"/>
          <p:nvPr/>
        </p:nvSpPr>
        <p:spPr>
          <a:xfrm>
            <a:off x="6125875" y="2646325"/>
            <a:ext cx="2305500" cy="42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191919"/>
                </a:solidFill>
                <a:latin typeface="Fjalla One"/>
                <a:ea typeface="Fjalla One"/>
                <a:cs typeface="Fjalla One"/>
                <a:sym typeface="Fjalla One"/>
              </a:rPr>
              <a:t>Nawaf Alrefaei </a:t>
            </a:r>
            <a:endParaRPr sz="2000">
              <a:solidFill>
                <a:srgbClr val="191919"/>
              </a:solidFill>
              <a:latin typeface="Fjalla One"/>
              <a:ea typeface="Fjalla One"/>
              <a:cs typeface="Fjalla One"/>
              <a:sym typeface="Fjalla One"/>
            </a:endParaRPr>
          </a:p>
        </p:txBody>
      </p:sp>
      <p:sp>
        <p:nvSpPr>
          <p:cNvPr id="683" name="Google Shape;683;p48"/>
          <p:cNvSpPr txBox="1"/>
          <p:nvPr/>
        </p:nvSpPr>
        <p:spPr>
          <a:xfrm>
            <a:off x="3480549" y="2690413"/>
            <a:ext cx="2305500" cy="42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333333"/>
                </a:solidFill>
                <a:latin typeface="Fjalla One"/>
                <a:ea typeface="Fjalla One"/>
                <a:cs typeface="Fjalla One"/>
                <a:sym typeface="Fjalla One"/>
              </a:rPr>
              <a:t>Malik Halees</a:t>
            </a:r>
            <a:endParaRPr sz="2000">
              <a:solidFill>
                <a:srgbClr val="333333"/>
              </a:solidFill>
              <a:latin typeface="Fjalla One"/>
              <a:ea typeface="Fjalla One"/>
              <a:cs typeface="Fjalla One"/>
              <a:sym typeface="Fjalla On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9"/>
          <p:cNvSpPr/>
          <p:nvPr/>
        </p:nvSpPr>
        <p:spPr>
          <a:xfrm>
            <a:off x="493750" y="1073650"/>
            <a:ext cx="6686700" cy="3505200"/>
          </a:xfrm>
          <a:prstGeom prst="roundRect">
            <a:avLst>
              <a:gd fmla="val 7002"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9"/>
          <p:cNvSpPr txBox="1"/>
          <p:nvPr>
            <p:ph type="title"/>
          </p:nvPr>
        </p:nvSpPr>
        <p:spPr>
          <a:xfrm>
            <a:off x="625725" y="29357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Osteomyelitis</a:t>
            </a:r>
            <a:endParaRPr/>
          </a:p>
        </p:txBody>
      </p:sp>
      <p:sp>
        <p:nvSpPr>
          <p:cNvPr id="236" name="Google Shape;236;p29"/>
          <p:cNvSpPr txBox="1"/>
          <p:nvPr>
            <p:ph idx="1" type="body"/>
          </p:nvPr>
        </p:nvSpPr>
        <p:spPr>
          <a:xfrm>
            <a:off x="691725" y="1132450"/>
            <a:ext cx="6406800" cy="338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000000"/>
                </a:solidFill>
              </a:rPr>
              <a:t>Its an Inflammation of bone and marrow, virtually always secondary to infection.</a:t>
            </a:r>
            <a:endParaRPr sz="1500">
              <a:solidFill>
                <a:srgbClr val="000000"/>
              </a:solidFill>
            </a:endParaRPr>
          </a:p>
          <a:p>
            <a:pPr indent="0" lvl="0" marL="0" rtl="0" algn="l">
              <a:spcBef>
                <a:spcPts val="0"/>
              </a:spcBef>
              <a:spcAft>
                <a:spcPts val="0"/>
              </a:spcAft>
              <a:buNone/>
            </a:pPr>
            <a:r>
              <a:t/>
            </a:r>
            <a:endParaRPr sz="1500">
              <a:solidFill>
                <a:srgbClr val="000000"/>
              </a:solidFill>
            </a:endParaRPr>
          </a:p>
          <a:p>
            <a:pPr indent="0" lvl="0" marL="0" rtl="0" algn="l">
              <a:spcBef>
                <a:spcPts val="0"/>
              </a:spcBef>
              <a:spcAft>
                <a:spcPts val="0"/>
              </a:spcAft>
              <a:buNone/>
            </a:pPr>
            <a:r>
              <a:rPr lang="en" sz="1500">
                <a:solidFill>
                  <a:srgbClr val="000000"/>
                </a:solidFill>
              </a:rPr>
              <a:t>Can be: </a:t>
            </a:r>
            <a:endParaRPr sz="1500">
              <a:solidFill>
                <a:srgbClr val="000000"/>
              </a:solidFill>
            </a:endParaRPr>
          </a:p>
          <a:p>
            <a:pPr indent="-323850" lvl="0" marL="457200" rtl="0" algn="l">
              <a:lnSpc>
                <a:spcPct val="115000"/>
              </a:lnSpc>
              <a:spcBef>
                <a:spcPts val="0"/>
              </a:spcBef>
              <a:spcAft>
                <a:spcPts val="0"/>
              </a:spcAft>
              <a:buClr>
                <a:srgbClr val="000000"/>
              </a:buClr>
              <a:buSzPts val="1500"/>
              <a:buFont typeface="Lato"/>
              <a:buChar char="●"/>
            </a:pPr>
            <a:r>
              <a:rPr lang="en" sz="1500">
                <a:solidFill>
                  <a:srgbClr val="000000"/>
                </a:solidFill>
              </a:rPr>
              <a:t>part of systemic infection</a:t>
            </a:r>
            <a:endParaRPr sz="1500">
              <a:solidFill>
                <a:srgbClr val="000000"/>
              </a:solidFill>
            </a:endParaRPr>
          </a:p>
          <a:p>
            <a:pPr indent="-323850" lvl="0" marL="457200" rtl="0" algn="l">
              <a:lnSpc>
                <a:spcPct val="115000"/>
              </a:lnSpc>
              <a:spcBef>
                <a:spcPts val="0"/>
              </a:spcBef>
              <a:spcAft>
                <a:spcPts val="0"/>
              </a:spcAft>
              <a:buClr>
                <a:srgbClr val="000000"/>
              </a:buClr>
              <a:buSzPts val="1500"/>
              <a:buFont typeface="Lato"/>
              <a:buChar char="●"/>
            </a:pPr>
            <a:r>
              <a:rPr lang="en" sz="1500">
                <a:solidFill>
                  <a:srgbClr val="000000"/>
                </a:solidFill>
              </a:rPr>
              <a:t>primary solitary focus of disease.</a:t>
            </a:r>
            <a:endParaRPr sz="1500">
              <a:solidFill>
                <a:srgbClr val="000000"/>
              </a:solidFill>
            </a:endParaRPr>
          </a:p>
          <a:p>
            <a:pPr indent="0" lvl="0" marL="0" rtl="0" algn="l">
              <a:spcBef>
                <a:spcPts val="0"/>
              </a:spcBef>
              <a:spcAft>
                <a:spcPts val="0"/>
              </a:spcAft>
              <a:buNone/>
            </a:pPr>
            <a:r>
              <a:t/>
            </a:r>
            <a:endParaRPr sz="1500">
              <a:solidFill>
                <a:srgbClr val="000000"/>
              </a:solidFill>
            </a:endParaRPr>
          </a:p>
          <a:p>
            <a:pPr indent="0" lvl="0" marL="0" rtl="0" algn="l">
              <a:spcBef>
                <a:spcPts val="0"/>
              </a:spcBef>
              <a:spcAft>
                <a:spcPts val="0"/>
              </a:spcAft>
              <a:buNone/>
            </a:pPr>
            <a:r>
              <a:t/>
            </a:r>
            <a:endParaRPr sz="1500">
              <a:solidFill>
                <a:srgbClr val="000000"/>
              </a:solidFill>
            </a:endParaRPr>
          </a:p>
          <a:p>
            <a:pPr indent="0" lvl="0" marL="0" rtl="0" algn="l">
              <a:spcBef>
                <a:spcPts val="0"/>
              </a:spcBef>
              <a:spcAft>
                <a:spcPts val="0"/>
              </a:spcAft>
              <a:buNone/>
            </a:pPr>
            <a:r>
              <a:rPr lang="en" sz="1500">
                <a:solidFill>
                  <a:srgbClr val="000000"/>
                </a:solidFill>
              </a:rPr>
              <a:t>All organisms: viruses, fungi, parasite, bacteria </a:t>
            </a:r>
            <a:r>
              <a:rPr lang="en" sz="1500"/>
              <a:t>can produce osteomyelitis</a:t>
            </a:r>
            <a:r>
              <a:rPr lang="en" sz="1500">
                <a:solidFill>
                  <a:srgbClr val="999999"/>
                </a:solidFill>
              </a:rPr>
              <a:t> </a:t>
            </a:r>
            <a:r>
              <a:rPr lang="en" sz="1500"/>
              <a:t>but infections that are caused by Pyogenic bacteria</a:t>
            </a:r>
            <a:endParaRPr sz="1500"/>
          </a:p>
          <a:p>
            <a:pPr indent="0" lvl="0" marL="0" rtl="0" algn="l">
              <a:spcBef>
                <a:spcPts val="0"/>
              </a:spcBef>
              <a:spcAft>
                <a:spcPts val="0"/>
              </a:spcAft>
              <a:buNone/>
            </a:pPr>
            <a:r>
              <a:rPr lang="en" sz="1500"/>
              <a:t>and Mycobacteria are the most common.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150">
              <a:solidFill>
                <a:schemeClr val="dk1"/>
              </a:solidFill>
            </a:endParaRPr>
          </a:p>
        </p:txBody>
      </p:sp>
      <p:sp>
        <p:nvSpPr>
          <p:cNvPr id="237" name="Google Shape;237;p29"/>
          <p:cNvSpPr txBox="1"/>
          <p:nvPr/>
        </p:nvSpPr>
        <p:spPr>
          <a:xfrm>
            <a:off x="3203575" y="404575"/>
            <a:ext cx="1989000" cy="461700"/>
          </a:xfrm>
          <a:prstGeom prst="rect">
            <a:avLst/>
          </a:prstGeom>
          <a:noFill/>
          <a:ln cap="flat" cmpd="sng" w="9525">
            <a:solidFill>
              <a:srgbClr val="9E9E9E"/>
            </a:solidFill>
            <a:prstDash val="dash"/>
            <a:round/>
            <a:headEnd len="sm" w="sm" type="none"/>
            <a:tailEnd len="sm" w="sm" type="none"/>
          </a:ln>
        </p:spPr>
        <p:txBody>
          <a:bodyPr anchorCtr="0" anchor="t" bIns="91425" lIns="91425" spcFirstLastPara="1" rIns="91425" wrap="square" tIns="91425">
            <a:spAutoFit/>
          </a:bodyPr>
          <a:lstStyle/>
          <a:p>
            <a:pPr indent="0" lvl="0" marL="0" rtl="1" algn="r">
              <a:spcBef>
                <a:spcPts val="0"/>
              </a:spcBef>
              <a:spcAft>
                <a:spcPts val="0"/>
              </a:spcAft>
              <a:buNone/>
            </a:pPr>
            <a:r>
              <a:rPr lang="en" sz="900">
                <a:solidFill>
                  <a:srgbClr val="93C47D"/>
                </a:solidFill>
                <a:latin typeface="Lato"/>
                <a:ea typeface="Lato"/>
                <a:cs typeface="Lato"/>
                <a:sym typeface="Lato"/>
              </a:rPr>
              <a:t>هو inflammation للعظام ولكن يجي بسبب العدوى فيعتبر كأنه complication</a:t>
            </a:r>
            <a:endParaRPr sz="900">
              <a:solidFill>
                <a:srgbClr val="93C47D"/>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0"/>
          <p:cNvSpPr/>
          <p:nvPr/>
        </p:nvSpPr>
        <p:spPr>
          <a:xfrm>
            <a:off x="5565775" y="2954425"/>
            <a:ext cx="2164200" cy="1410000"/>
          </a:xfrm>
          <a:prstGeom prst="roundRect">
            <a:avLst>
              <a:gd fmla="val 7002" name="adj"/>
            </a:avLst>
          </a:prstGeom>
          <a:solidFill>
            <a:schemeClr val="dk2"/>
          </a:solidFill>
          <a:ln cap="flat" cmpd="sng" w="9525">
            <a:solidFill>
              <a:schemeClr val="l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latin typeface="Lato"/>
              <a:ea typeface="Lato"/>
              <a:cs typeface="Lato"/>
              <a:sym typeface="Lato"/>
            </a:endParaRPr>
          </a:p>
          <a:p>
            <a:pPr indent="0" lvl="0" marL="0" rtl="0" algn="l">
              <a:spcBef>
                <a:spcPts val="0"/>
              </a:spcBef>
              <a:spcAft>
                <a:spcPts val="0"/>
              </a:spcAft>
              <a:buNone/>
            </a:pPr>
            <a:r>
              <a:rPr lang="en" sz="1000">
                <a:latin typeface="Lato"/>
                <a:ea typeface="Lato"/>
                <a:cs typeface="Lato"/>
                <a:sym typeface="Lato"/>
              </a:rPr>
              <a:t>IN ADULTS</a:t>
            </a:r>
            <a:endParaRPr sz="1000">
              <a:latin typeface="Lato"/>
              <a:ea typeface="Lato"/>
              <a:cs typeface="Lato"/>
              <a:sym typeface="Lato"/>
            </a:endParaRPr>
          </a:p>
          <a:p>
            <a:pPr indent="0" lvl="0" marL="0" rtl="0" algn="l">
              <a:spcBef>
                <a:spcPts val="0"/>
              </a:spcBef>
              <a:spcAft>
                <a:spcPts val="0"/>
              </a:spcAft>
              <a:buNone/>
            </a:pPr>
            <a:r>
              <a:rPr lang="en" sz="1000">
                <a:latin typeface="Lato"/>
                <a:ea typeface="Lato"/>
                <a:cs typeface="Lato"/>
                <a:sym typeface="Lato"/>
              </a:rPr>
              <a:t>● As complication of open</a:t>
            </a:r>
            <a:endParaRPr sz="1000">
              <a:latin typeface="Lato"/>
              <a:ea typeface="Lato"/>
              <a:cs typeface="Lato"/>
              <a:sym typeface="Lato"/>
            </a:endParaRPr>
          </a:p>
          <a:p>
            <a:pPr indent="0" lvl="0" marL="0" rtl="0" algn="l">
              <a:spcBef>
                <a:spcPts val="0"/>
              </a:spcBef>
              <a:spcAft>
                <a:spcPts val="0"/>
              </a:spcAft>
              <a:buNone/>
            </a:pPr>
            <a:r>
              <a:rPr lang="en" sz="1000">
                <a:latin typeface="Lato"/>
                <a:ea typeface="Lato"/>
                <a:cs typeface="Lato"/>
                <a:sym typeface="Lato"/>
              </a:rPr>
              <a:t>fracture, surgical</a:t>
            </a:r>
            <a:endParaRPr sz="1000">
              <a:latin typeface="Lato"/>
              <a:ea typeface="Lato"/>
              <a:cs typeface="Lato"/>
              <a:sym typeface="Lato"/>
            </a:endParaRPr>
          </a:p>
          <a:p>
            <a:pPr indent="0" lvl="0" marL="0" rtl="0" algn="l">
              <a:spcBef>
                <a:spcPts val="0"/>
              </a:spcBef>
              <a:spcAft>
                <a:spcPts val="0"/>
              </a:spcAft>
              <a:buNone/>
            </a:pPr>
            <a:r>
              <a:rPr lang="en" sz="1000">
                <a:latin typeface="Lato"/>
                <a:ea typeface="Lato"/>
                <a:cs typeface="Lato"/>
                <a:sym typeface="Lato"/>
              </a:rPr>
              <a:t>procedures.</a:t>
            </a:r>
            <a:endParaRPr sz="1000">
              <a:latin typeface="Lato"/>
              <a:ea typeface="Lato"/>
              <a:cs typeface="Lato"/>
              <a:sym typeface="Lato"/>
            </a:endParaRPr>
          </a:p>
          <a:p>
            <a:pPr indent="0" lvl="0" marL="0" rtl="0" algn="l">
              <a:spcBef>
                <a:spcPts val="0"/>
              </a:spcBef>
              <a:spcAft>
                <a:spcPts val="0"/>
              </a:spcAft>
              <a:buNone/>
            </a:pPr>
            <a:r>
              <a:rPr lang="en" sz="1000">
                <a:latin typeface="Lato"/>
                <a:ea typeface="Lato"/>
                <a:cs typeface="Lato"/>
                <a:sym typeface="Lato"/>
              </a:rPr>
              <a:t>● Ex: Diabetic foot</a:t>
            </a:r>
            <a:r>
              <a:rPr lang="en" sz="1000">
                <a:solidFill>
                  <a:srgbClr val="999999"/>
                </a:solidFill>
                <a:latin typeface="Lato"/>
                <a:ea typeface="Lato"/>
                <a:cs typeface="Lato"/>
                <a:sym typeface="Lato"/>
              </a:rPr>
              <a:t> (because of poor blood supply)</a:t>
            </a:r>
            <a:r>
              <a:rPr lang="en" sz="1000">
                <a:latin typeface="Lato"/>
                <a:ea typeface="Lato"/>
                <a:cs typeface="Lato"/>
                <a:sym typeface="Lato"/>
              </a:rPr>
              <a:t>.</a:t>
            </a:r>
            <a:endParaRPr sz="1000">
              <a:latin typeface="Lato"/>
              <a:ea typeface="Lato"/>
              <a:cs typeface="Lato"/>
              <a:sym typeface="Lato"/>
            </a:endParaRPr>
          </a:p>
          <a:p>
            <a:pPr indent="0" lvl="0" marL="0" rtl="0" algn="l">
              <a:spcBef>
                <a:spcPts val="0"/>
              </a:spcBef>
              <a:spcAft>
                <a:spcPts val="0"/>
              </a:spcAft>
              <a:buNone/>
            </a:pPr>
            <a:r>
              <a:t/>
            </a:r>
            <a:endParaRPr/>
          </a:p>
        </p:txBody>
      </p:sp>
      <p:sp>
        <p:nvSpPr>
          <p:cNvPr id="243" name="Google Shape;243;p30"/>
          <p:cNvSpPr txBox="1"/>
          <p:nvPr>
            <p:ph type="title"/>
          </p:nvPr>
        </p:nvSpPr>
        <p:spPr>
          <a:xfrm>
            <a:off x="522025" y="982163"/>
            <a:ext cx="4232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Pyogenic Osteomyelitis</a:t>
            </a:r>
            <a:endParaRPr/>
          </a:p>
        </p:txBody>
      </p:sp>
      <p:sp>
        <p:nvSpPr>
          <p:cNvPr id="244" name="Google Shape;244;p30"/>
          <p:cNvSpPr txBox="1"/>
          <p:nvPr>
            <p:ph idx="4294967295" type="body"/>
          </p:nvPr>
        </p:nvSpPr>
        <p:spPr>
          <a:xfrm>
            <a:off x="522025" y="1784125"/>
            <a:ext cx="4728600" cy="298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rPr>
              <a:t>Almost always caused by bacteria and rarely by fungi.</a:t>
            </a:r>
            <a:endParaRPr sz="1600">
              <a:solidFill>
                <a:schemeClr val="dk1"/>
              </a:solidFill>
            </a:endParaRPr>
          </a:p>
          <a:p>
            <a:pPr indent="0" lvl="0" marL="0" rtl="0" algn="l">
              <a:spcBef>
                <a:spcPts val="1600"/>
              </a:spcBef>
              <a:spcAft>
                <a:spcPts val="0"/>
              </a:spcAft>
              <a:buNone/>
            </a:pPr>
            <a:r>
              <a:rPr lang="en" sz="1600"/>
              <a:t>Organisms </a:t>
            </a:r>
            <a:r>
              <a:rPr lang="en" sz="1600">
                <a:solidFill>
                  <a:schemeClr val="dk1"/>
                </a:solidFill>
              </a:rPr>
              <a:t>Reach bone by :</a:t>
            </a:r>
            <a:endParaRPr sz="1600">
              <a:solidFill>
                <a:schemeClr val="dk1"/>
              </a:solidFill>
            </a:endParaRPr>
          </a:p>
          <a:p>
            <a:pPr indent="-330200" lvl="0" marL="457200" rtl="0" algn="l">
              <a:lnSpc>
                <a:spcPct val="150000"/>
              </a:lnSpc>
              <a:spcBef>
                <a:spcPts val="0"/>
              </a:spcBef>
              <a:spcAft>
                <a:spcPts val="0"/>
              </a:spcAft>
              <a:buClr>
                <a:schemeClr val="dk1"/>
              </a:buClr>
              <a:buSzPts val="1600"/>
              <a:buChar char="●"/>
            </a:pPr>
            <a:r>
              <a:rPr lang="en" sz="1600">
                <a:solidFill>
                  <a:schemeClr val="dk1"/>
                </a:solidFill>
              </a:rPr>
              <a:t> Hematogenous </a:t>
            </a:r>
            <a:r>
              <a:rPr lang="en" sz="1600">
                <a:solidFill>
                  <a:srgbClr val="999999"/>
                </a:solidFill>
              </a:rPr>
              <a:t>(through the blood)</a:t>
            </a:r>
            <a:r>
              <a:rPr lang="en" sz="1600">
                <a:solidFill>
                  <a:schemeClr val="dk1"/>
                </a:solidFill>
              </a:rPr>
              <a:t> spread </a:t>
            </a:r>
            <a:endParaRPr sz="1600">
              <a:solidFill>
                <a:schemeClr val="dk1"/>
              </a:solidFill>
            </a:endParaRPr>
          </a:p>
          <a:p>
            <a:pPr indent="-330200" lvl="0" marL="457200" rtl="0" algn="l">
              <a:lnSpc>
                <a:spcPct val="150000"/>
              </a:lnSpc>
              <a:spcBef>
                <a:spcPts val="0"/>
              </a:spcBef>
              <a:spcAft>
                <a:spcPts val="0"/>
              </a:spcAft>
              <a:buClr>
                <a:schemeClr val="dk1"/>
              </a:buClr>
              <a:buSzPts val="1600"/>
              <a:buChar char="●"/>
            </a:pPr>
            <a:r>
              <a:rPr lang="en" sz="1600">
                <a:solidFill>
                  <a:schemeClr val="dk1"/>
                </a:solidFill>
              </a:rPr>
              <a:t>Extension from contiguous site</a:t>
            </a:r>
            <a:endParaRPr sz="1600">
              <a:solidFill>
                <a:schemeClr val="dk1"/>
              </a:solidFill>
            </a:endParaRPr>
          </a:p>
          <a:p>
            <a:pPr indent="-330200" lvl="0" marL="457200" rtl="0" algn="l">
              <a:lnSpc>
                <a:spcPct val="150000"/>
              </a:lnSpc>
              <a:spcBef>
                <a:spcPts val="0"/>
              </a:spcBef>
              <a:spcAft>
                <a:spcPts val="0"/>
              </a:spcAft>
              <a:buClr>
                <a:schemeClr val="dk1"/>
              </a:buClr>
              <a:buSzPts val="1600"/>
              <a:buChar char="●"/>
            </a:pPr>
            <a:r>
              <a:rPr lang="en" sz="1600">
                <a:solidFill>
                  <a:schemeClr val="dk1"/>
                </a:solidFill>
              </a:rPr>
              <a:t>Direct implantation after compound fractures </a:t>
            </a:r>
            <a:r>
              <a:rPr lang="en" sz="1600">
                <a:solidFill>
                  <a:srgbClr val="999999"/>
                </a:solidFill>
              </a:rPr>
              <a:t>(the bone is out of the skin)</a:t>
            </a:r>
            <a:r>
              <a:rPr lang="en" sz="1600">
                <a:solidFill>
                  <a:schemeClr val="dk1"/>
                </a:solidFill>
              </a:rPr>
              <a:t> or orthopedic procedures.</a:t>
            </a:r>
            <a:endParaRPr sz="1600">
              <a:solidFill>
                <a:schemeClr val="dk1"/>
              </a:solidFill>
            </a:endParaRPr>
          </a:p>
          <a:p>
            <a:pPr indent="0" lvl="0" marL="0" rtl="0" algn="l">
              <a:lnSpc>
                <a:spcPct val="115000"/>
              </a:lnSpc>
              <a:spcBef>
                <a:spcPts val="0"/>
              </a:spcBef>
              <a:spcAft>
                <a:spcPts val="1600"/>
              </a:spcAft>
              <a:buNone/>
            </a:pPr>
            <a:r>
              <a:t/>
            </a:r>
            <a:endParaRPr>
              <a:solidFill>
                <a:schemeClr val="dk1"/>
              </a:solidFill>
            </a:endParaRPr>
          </a:p>
        </p:txBody>
      </p:sp>
      <p:sp>
        <p:nvSpPr>
          <p:cNvPr id="245" name="Google Shape;245;p30"/>
          <p:cNvSpPr/>
          <p:nvPr/>
        </p:nvSpPr>
        <p:spPr>
          <a:xfrm>
            <a:off x="6592209" y="-9"/>
            <a:ext cx="2551785" cy="127557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0"/>
          <p:cNvSpPr/>
          <p:nvPr/>
        </p:nvSpPr>
        <p:spPr>
          <a:xfrm>
            <a:off x="6843751" y="56456"/>
            <a:ext cx="2048701" cy="1024096"/>
          </a:xfrm>
          <a:custGeom>
            <a:rect b="b" l="l" r="r" t="t"/>
            <a:pathLst>
              <a:path extrusionOk="0" h="46313" w="92649">
                <a:moveTo>
                  <a:pt x="0" y="0"/>
                </a:moveTo>
                <a:cubicBezTo>
                  <a:pt x="0" y="936"/>
                  <a:pt x="366" y="1872"/>
                  <a:pt x="1096" y="2602"/>
                </a:cubicBezTo>
                <a:lnTo>
                  <a:pt x="43711" y="45217"/>
                </a:lnTo>
                <a:cubicBezTo>
                  <a:pt x="44430" y="45947"/>
                  <a:pt x="45377" y="46312"/>
                  <a:pt x="46324" y="46312"/>
                </a:cubicBezTo>
                <a:cubicBezTo>
                  <a:pt x="47272" y="46312"/>
                  <a:pt x="48219" y="45947"/>
                  <a:pt x="48938" y="45217"/>
                </a:cubicBezTo>
                <a:lnTo>
                  <a:pt x="91553" y="2602"/>
                </a:lnTo>
                <a:cubicBezTo>
                  <a:pt x="92283" y="1872"/>
                  <a:pt x="92648" y="936"/>
                  <a:pt x="926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0"/>
          <p:cNvSpPr/>
          <p:nvPr/>
        </p:nvSpPr>
        <p:spPr>
          <a:xfrm>
            <a:off x="5565775" y="1225850"/>
            <a:ext cx="2164200" cy="1553700"/>
          </a:xfrm>
          <a:prstGeom prst="roundRect">
            <a:avLst>
              <a:gd fmla="val 7002" name="adj"/>
            </a:avLst>
          </a:prstGeom>
          <a:solidFill>
            <a:schemeClr val="dk2"/>
          </a:solidFill>
          <a:ln cap="flat" cmpd="sng" w="9525">
            <a:solidFill>
              <a:schemeClr val="lt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IN HEALTHY CHILDREN</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 Hematogenous</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 </a:t>
            </a:r>
            <a:r>
              <a:rPr lang="en" sz="1100">
                <a:solidFill>
                  <a:srgbClr val="999999"/>
                </a:solidFill>
                <a:latin typeface="Lato"/>
                <a:ea typeface="Lato"/>
                <a:cs typeface="Lato"/>
                <a:sym typeface="Lato"/>
              </a:rPr>
              <a:t>develops in </a:t>
            </a:r>
            <a:r>
              <a:rPr lang="en" sz="1100">
                <a:latin typeface="Lato"/>
                <a:ea typeface="Lato"/>
                <a:cs typeface="Lato"/>
                <a:sym typeface="Lato"/>
              </a:rPr>
              <a:t>Long bones.</a:t>
            </a:r>
            <a:endParaRPr sz="1100">
              <a:latin typeface="Lato"/>
              <a:ea typeface="Lato"/>
              <a:cs typeface="Lato"/>
              <a:sym typeface="Lato"/>
            </a:endParaRPr>
          </a:p>
          <a:p>
            <a:pPr indent="0" lvl="0" marL="0" rtl="0" algn="l">
              <a:spcBef>
                <a:spcPts val="0"/>
              </a:spcBef>
              <a:spcAft>
                <a:spcPts val="0"/>
              </a:spcAft>
              <a:buNone/>
            </a:pPr>
            <a:r>
              <a:rPr lang="en" sz="1100">
                <a:latin typeface="Lato"/>
                <a:ea typeface="Lato"/>
                <a:cs typeface="Lato"/>
                <a:sym typeface="Lato"/>
              </a:rPr>
              <a:t>● </a:t>
            </a:r>
            <a:r>
              <a:rPr lang="en" sz="1100">
                <a:solidFill>
                  <a:srgbClr val="3C78D8"/>
                </a:solidFill>
                <a:latin typeface="Lato"/>
                <a:ea typeface="Lato"/>
                <a:cs typeface="Lato"/>
                <a:sym typeface="Lato"/>
              </a:rPr>
              <a:t>from trivial mucosal injuries, such as may occur during defecation or vigorous chewing of hard foods, or from minor infections of skin</a:t>
            </a:r>
            <a:endParaRPr sz="1100">
              <a:solidFill>
                <a:srgbClr val="3C78D8"/>
              </a:solidFill>
              <a:latin typeface="Lato"/>
              <a:ea typeface="Lato"/>
              <a:cs typeface="Lato"/>
              <a:sym typeface="Lato"/>
            </a:endParaRPr>
          </a:p>
          <a:p>
            <a:pPr indent="0" lvl="0" marL="0" rtl="0" algn="l">
              <a:spcBef>
                <a:spcPts val="0"/>
              </a:spcBef>
              <a:spcAft>
                <a:spcPts val="0"/>
              </a:spcAft>
              <a:buNone/>
            </a:pPr>
            <a:r>
              <a:t/>
            </a: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cxnSp>
        <p:nvCxnSpPr>
          <p:cNvPr id="252" name="Google Shape;252;p31"/>
          <p:cNvCxnSpPr/>
          <p:nvPr/>
        </p:nvCxnSpPr>
        <p:spPr>
          <a:xfrm rot="10800000">
            <a:off x="3428570" y="3213825"/>
            <a:ext cx="0" cy="333600"/>
          </a:xfrm>
          <a:prstGeom prst="straightConnector1">
            <a:avLst/>
          </a:prstGeom>
          <a:noFill/>
          <a:ln cap="flat" cmpd="sng" w="9525">
            <a:solidFill>
              <a:schemeClr val="accent1"/>
            </a:solidFill>
            <a:prstDash val="solid"/>
            <a:round/>
            <a:headEnd len="med" w="med" type="diamond"/>
            <a:tailEnd len="med" w="med" type="none"/>
          </a:ln>
        </p:spPr>
      </p:cxnSp>
      <p:cxnSp>
        <p:nvCxnSpPr>
          <p:cNvPr id="253" name="Google Shape;253;p31"/>
          <p:cNvCxnSpPr/>
          <p:nvPr/>
        </p:nvCxnSpPr>
        <p:spPr>
          <a:xfrm>
            <a:off x="1485162" y="3214420"/>
            <a:ext cx="5990400" cy="0"/>
          </a:xfrm>
          <a:prstGeom prst="straightConnector1">
            <a:avLst/>
          </a:prstGeom>
          <a:noFill/>
          <a:ln cap="flat" cmpd="sng" w="9525">
            <a:solidFill>
              <a:schemeClr val="accent1"/>
            </a:solidFill>
            <a:prstDash val="solid"/>
            <a:round/>
            <a:headEnd len="med" w="med" type="none"/>
            <a:tailEnd len="med" w="med" type="none"/>
          </a:ln>
        </p:spPr>
      </p:cxnSp>
      <p:cxnSp>
        <p:nvCxnSpPr>
          <p:cNvPr id="254" name="Google Shape;254;p31"/>
          <p:cNvCxnSpPr/>
          <p:nvPr/>
        </p:nvCxnSpPr>
        <p:spPr>
          <a:xfrm rot="10800000">
            <a:off x="2193651" y="2885019"/>
            <a:ext cx="0" cy="329400"/>
          </a:xfrm>
          <a:prstGeom prst="straightConnector1">
            <a:avLst/>
          </a:prstGeom>
          <a:noFill/>
          <a:ln cap="flat" cmpd="sng" w="9525">
            <a:solidFill>
              <a:schemeClr val="accent1"/>
            </a:solidFill>
            <a:prstDash val="solid"/>
            <a:round/>
            <a:headEnd len="med" w="med" type="none"/>
            <a:tailEnd len="med" w="med" type="diamond"/>
          </a:ln>
        </p:spPr>
      </p:cxnSp>
      <p:cxnSp>
        <p:nvCxnSpPr>
          <p:cNvPr id="255" name="Google Shape;255;p31"/>
          <p:cNvCxnSpPr/>
          <p:nvPr/>
        </p:nvCxnSpPr>
        <p:spPr>
          <a:xfrm rot="10800000">
            <a:off x="6693135" y="2884448"/>
            <a:ext cx="0" cy="329400"/>
          </a:xfrm>
          <a:prstGeom prst="straightConnector1">
            <a:avLst/>
          </a:prstGeom>
          <a:noFill/>
          <a:ln cap="flat" cmpd="sng" w="9525">
            <a:solidFill>
              <a:schemeClr val="accent1"/>
            </a:solidFill>
            <a:prstDash val="solid"/>
            <a:round/>
            <a:headEnd len="med" w="med" type="none"/>
            <a:tailEnd len="med" w="med" type="diamond"/>
          </a:ln>
        </p:spPr>
      </p:cxnSp>
      <p:cxnSp>
        <p:nvCxnSpPr>
          <p:cNvPr id="256" name="Google Shape;256;p31"/>
          <p:cNvCxnSpPr/>
          <p:nvPr/>
        </p:nvCxnSpPr>
        <p:spPr>
          <a:xfrm rot="10800000">
            <a:off x="5793219" y="3213825"/>
            <a:ext cx="0" cy="333600"/>
          </a:xfrm>
          <a:prstGeom prst="straightConnector1">
            <a:avLst/>
          </a:prstGeom>
          <a:noFill/>
          <a:ln cap="flat" cmpd="sng" w="9525">
            <a:solidFill>
              <a:schemeClr val="accent1"/>
            </a:solidFill>
            <a:prstDash val="solid"/>
            <a:round/>
            <a:headEnd len="med" w="med" type="diamond"/>
            <a:tailEnd len="med" w="med" type="none"/>
          </a:ln>
        </p:spPr>
      </p:cxnSp>
      <p:sp>
        <p:nvSpPr>
          <p:cNvPr id="257" name="Google Shape;257;p31"/>
          <p:cNvSpPr txBox="1"/>
          <p:nvPr>
            <p:ph type="title"/>
          </p:nvPr>
        </p:nvSpPr>
        <p:spPr>
          <a:xfrm>
            <a:off x="342925" y="2367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Causative Organisms</a:t>
            </a:r>
            <a:endParaRPr/>
          </a:p>
        </p:txBody>
      </p:sp>
      <p:sp>
        <p:nvSpPr>
          <p:cNvPr id="258" name="Google Shape;258;p31"/>
          <p:cNvSpPr txBox="1"/>
          <p:nvPr/>
        </p:nvSpPr>
        <p:spPr>
          <a:xfrm>
            <a:off x="2504725" y="3547425"/>
            <a:ext cx="1847700" cy="907800"/>
          </a:xfrm>
          <a:prstGeom prst="rect">
            <a:avLst/>
          </a:prstGeom>
          <a:noFill/>
          <a:ln>
            <a:noFill/>
          </a:ln>
        </p:spPr>
        <p:txBody>
          <a:bodyPr anchorCtr="0" anchor="ctr" bIns="91425" lIns="91425" spcFirstLastPara="1" rIns="91425" wrap="square" tIns="91425">
            <a:noAutofit/>
          </a:bodyPr>
          <a:lstStyle/>
          <a:p>
            <a:pPr indent="-146050" lvl="0" marL="171450" rtl="0" algn="ctr">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Neonates : Haemophilus influenzae and Group B.Streptococci</a:t>
            </a:r>
            <a:endParaRPr>
              <a:solidFill>
                <a:schemeClr val="dk1"/>
              </a:solidFill>
              <a:latin typeface="Lato"/>
              <a:ea typeface="Lato"/>
              <a:cs typeface="Lato"/>
              <a:sym typeface="Lato"/>
            </a:endParaRPr>
          </a:p>
        </p:txBody>
      </p:sp>
      <p:sp>
        <p:nvSpPr>
          <p:cNvPr id="259" name="Google Shape;259;p31"/>
          <p:cNvSpPr txBox="1"/>
          <p:nvPr/>
        </p:nvSpPr>
        <p:spPr>
          <a:xfrm>
            <a:off x="5498125" y="1830463"/>
            <a:ext cx="2548800" cy="1262100"/>
          </a:xfrm>
          <a:prstGeom prst="rect">
            <a:avLst/>
          </a:prstGeom>
          <a:noFill/>
          <a:ln>
            <a:noFill/>
          </a:ln>
        </p:spPr>
        <p:txBody>
          <a:bodyPr anchorCtr="0" anchor="ctr" bIns="91425" lIns="91425" spcFirstLastPara="1" rIns="91425" wrap="square" tIns="91425">
            <a:spAutoFit/>
          </a:bodyPr>
          <a:lstStyle/>
          <a:p>
            <a:pPr indent="-88900" lvl="0" marL="228600" rtl="0" algn="ctr">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People with GUT infections or IV drug abusers:</a:t>
            </a:r>
            <a:endParaRPr>
              <a:solidFill>
                <a:schemeClr val="dk1"/>
              </a:solidFill>
              <a:latin typeface="Lato"/>
              <a:ea typeface="Lato"/>
              <a:cs typeface="Lato"/>
              <a:sym typeface="Lato"/>
            </a:endParaRPr>
          </a:p>
          <a:p>
            <a:pPr indent="0" lvl="0" marL="0" rtl="0" algn="ctr">
              <a:spcBef>
                <a:spcPts val="0"/>
              </a:spcBef>
              <a:spcAft>
                <a:spcPts val="0"/>
              </a:spcAft>
              <a:buNone/>
            </a:pPr>
            <a:r>
              <a:rPr lang="en">
                <a:solidFill>
                  <a:schemeClr val="dk1"/>
                </a:solidFill>
                <a:latin typeface="Lato"/>
                <a:ea typeface="Lato"/>
                <a:cs typeface="Lato"/>
                <a:sym typeface="Lato"/>
              </a:rPr>
              <a:t>E.Coli, pseudomonas,</a:t>
            </a:r>
            <a:endParaRPr>
              <a:solidFill>
                <a:schemeClr val="dk1"/>
              </a:solidFill>
              <a:latin typeface="Lato"/>
              <a:ea typeface="Lato"/>
              <a:cs typeface="Lato"/>
              <a:sym typeface="Lato"/>
            </a:endParaRPr>
          </a:p>
          <a:p>
            <a:pPr indent="0" lvl="0" marL="0" rtl="0" algn="ctr">
              <a:spcBef>
                <a:spcPts val="0"/>
              </a:spcBef>
              <a:spcAft>
                <a:spcPts val="0"/>
              </a:spcAft>
              <a:buNone/>
            </a:pPr>
            <a:r>
              <a:rPr lang="en">
                <a:solidFill>
                  <a:schemeClr val="dk1"/>
                </a:solidFill>
                <a:latin typeface="Lato"/>
                <a:ea typeface="Lato"/>
                <a:cs typeface="Lato"/>
                <a:sym typeface="Lato"/>
              </a:rPr>
              <a:t>and Klebsiella</a:t>
            </a:r>
            <a:endParaRPr>
              <a:solidFill>
                <a:schemeClr val="dk1"/>
              </a:solidFill>
              <a:latin typeface="Lato"/>
              <a:ea typeface="Lato"/>
              <a:cs typeface="Lato"/>
              <a:sym typeface="Lato"/>
            </a:endParaRPr>
          </a:p>
          <a:p>
            <a:pPr indent="0" lvl="0" marL="0" rtl="0" algn="ctr">
              <a:spcBef>
                <a:spcPts val="0"/>
              </a:spcBef>
              <a:spcAft>
                <a:spcPts val="0"/>
              </a:spcAft>
              <a:buNone/>
            </a:pPr>
            <a:r>
              <a:t/>
            </a:r>
            <a:endParaRPr>
              <a:solidFill>
                <a:schemeClr val="dk1"/>
              </a:solidFill>
              <a:latin typeface="Lato"/>
              <a:ea typeface="Lato"/>
              <a:cs typeface="Lato"/>
              <a:sym typeface="Lato"/>
            </a:endParaRPr>
          </a:p>
        </p:txBody>
      </p:sp>
      <p:sp>
        <p:nvSpPr>
          <p:cNvPr id="260" name="Google Shape;260;p31"/>
          <p:cNvSpPr txBox="1"/>
          <p:nvPr/>
        </p:nvSpPr>
        <p:spPr>
          <a:xfrm>
            <a:off x="4728675" y="3629275"/>
            <a:ext cx="2407500" cy="1096500"/>
          </a:xfrm>
          <a:prstGeom prst="rect">
            <a:avLst/>
          </a:prstGeom>
          <a:noFill/>
          <a:ln>
            <a:noFill/>
          </a:ln>
        </p:spPr>
        <p:txBody>
          <a:bodyPr anchorCtr="0" anchor="ctr" bIns="91425" lIns="91425" spcFirstLastPara="1" rIns="91425" wrap="square" tIns="91425">
            <a:noAutofit/>
          </a:bodyPr>
          <a:lstStyle/>
          <a:p>
            <a:pPr indent="-146050" lvl="0" marL="171450" rtl="0" algn="ctr">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In case of direct spread, during surgery or open fracture:</a:t>
            </a:r>
            <a:endParaRPr>
              <a:solidFill>
                <a:schemeClr val="dk1"/>
              </a:solidFill>
              <a:latin typeface="Lato"/>
              <a:ea typeface="Lato"/>
              <a:cs typeface="Lato"/>
              <a:sym typeface="Lato"/>
            </a:endParaRPr>
          </a:p>
          <a:p>
            <a:pPr indent="0" lvl="0" marL="0" rtl="0" algn="ctr">
              <a:spcBef>
                <a:spcPts val="0"/>
              </a:spcBef>
              <a:spcAft>
                <a:spcPts val="0"/>
              </a:spcAft>
              <a:buNone/>
            </a:pPr>
            <a:r>
              <a:rPr lang="en">
                <a:solidFill>
                  <a:schemeClr val="dk1"/>
                </a:solidFill>
                <a:latin typeface="Lato"/>
                <a:ea typeface="Lato"/>
                <a:cs typeface="Lato"/>
                <a:sym typeface="Lato"/>
              </a:rPr>
              <a:t>Mixed bacteria including anaerobes.</a:t>
            </a:r>
            <a:endParaRPr>
              <a:solidFill>
                <a:schemeClr val="dk1"/>
              </a:solidFill>
              <a:latin typeface="Lato"/>
              <a:ea typeface="Lato"/>
              <a:cs typeface="Lato"/>
              <a:sym typeface="Lato"/>
            </a:endParaRPr>
          </a:p>
          <a:p>
            <a:pPr indent="0" lvl="0" marL="0" rtl="0" algn="ctr">
              <a:spcBef>
                <a:spcPts val="0"/>
              </a:spcBef>
              <a:spcAft>
                <a:spcPts val="0"/>
              </a:spcAft>
              <a:buNone/>
            </a:pPr>
            <a:r>
              <a:t/>
            </a:r>
            <a:endParaRPr>
              <a:solidFill>
                <a:schemeClr val="dk1"/>
              </a:solidFill>
              <a:latin typeface="Lato"/>
              <a:ea typeface="Lato"/>
              <a:cs typeface="Lato"/>
              <a:sym typeface="Lato"/>
            </a:endParaRPr>
          </a:p>
        </p:txBody>
      </p:sp>
      <p:sp>
        <p:nvSpPr>
          <p:cNvPr id="261" name="Google Shape;261;p31"/>
          <p:cNvSpPr txBox="1"/>
          <p:nvPr/>
        </p:nvSpPr>
        <p:spPr>
          <a:xfrm>
            <a:off x="1549524" y="1930025"/>
            <a:ext cx="1665000" cy="907800"/>
          </a:xfrm>
          <a:prstGeom prst="rect">
            <a:avLst/>
          </a:prstGeom>
          <a:noFill/>
          <a:ln>
            <a:noFill/>
          </a:ln>
        </p:spPr>
        <p:txBody>
          <a:bodyPr anchorCtr="0" anchor="ctr" bIns="91425" lIns="91425" spcFirstLastPara="1" rIns="91425" wrap="square" tIns="91425">
            <a:noAutofit/>
          </a:bodyPr>
          <a:lstStyle/>
          <a:p>
            <a:pPr indent="-88900" lvl="0" marL="57150" rtl="0" algn="ctr">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 80-90% of the cases is caused by </a:t>
            </a:r>
            <a:r>
              <a:rPr lang="en" sz="1200">
                <a:solidFill>
                  <a:schemeClr val="dk1"/>
                </a:solidFill>
                <a:latin typeface="Lato"/>
                <a:ea typeface="Lato"/>
                <a:cs typeface="Lato"/>
                <a:sym typeface="Lato"/>
              </a:rPr>
              <a:t>STAPHYLOCOCCUS AUREUS</a:t>
            </a:r>
            <a:endParaRPr sz="1200">
              <a:solidFill>
                <a:schemeClr val="dk1"/>
              </a:solidFill>
              <a:latin typeface="Lato"/>
              <a:ea typeface="Lato"/>
              <a:cs typeface="Lato"/>
              <a:sym typeface="Lato"/>
            </a:endParaRPr>
          </a:p>
        </p:txBody>
      </p:sp>
      <p:sp>
        <p:nvSpPr>
          <p:cNvPr id="262" name="Google Shape;262;p31"/>
          <p:cNvSpPr txBox="1"/>
          <p:nvPr>
            <p:ph idx="4294967295" type="body"/>
          </p:nvPr>
        </p:nvSpPr>
        <p:spPr>
          <a:xfrm>
            <a:off x="437200" y="914875"/>
            <a:ext cx="5831700" cy="378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In almost 50% of suspected cases, no organisms can be isolated.</a:t>
            </a:r>
            <a:endParaRPr/>
          </a:p>
        </p:txBody>
      </p:sp>
      <p:sp>
        <p:nvSpPr>
          <p:cNvPr id="263" name="Google Shape;263;p31"/>
          <p:cNvSpPr txBox="1"/>
          <p:nvPr/>
        </p:nvSpPr>
        <p:spPr>
          <a:xfrm>
            <a:off x="342925" y="1476925"/>
            <a:ext cx="1206600" cy="538800"/>
          </a:xfrm>
          <a:prstGeom prst="rect">
            <a:avLst/>
          </a:prstGeom>
          <a:solidFill>
            <a:schemeClr val="dk2"/>
          </a:solidFill>
          <a:ln cap="flat" cmpd="sng" w="9525">
            <a:solidFill>
              <a:schemeClr val="lt2"/>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300">
                <a:latin typeface="Fjalla One"/>
                <a:ea typeface="Fjalla One"/>
                <a:cs typeface="Fjalla One"/>
                <a:sym typeface="Fjalla One"/>
              </a:rPr>
              <a:t>Positive</a:t>
            </a:r>
            <a:endParaRPr sz="2300">
              <a:latin typeface="Fjalla One"/>
              <a:ea typeface="Fjalla One"/>
              <a:cs typeface="Fjalla One"/>
              <a:sym typeface="Fjalla One"/>
            </a:endParaRPr>
          </a:p>
        </p:txBody>
      </p:sp>
      <p:cxnSp>
        <p:nvCxnSpPr>
          <p:cNvPr id="264" name="Google Shape;264;p31"/>
          <p:cNvCxnSpPr/>
          <p:nvPr/>
        </p:nvCxnSpPr>
        <p:spPr>
          <a:xfrm rot="10800000">
            <a:off x="4524851" y="2885019"/>
            <a:ext cx="0" cy="329400"/>
          </a:xfrm>
          <a:prstGeom prst="straightConnector1">
            <a:avLst/>
          </a:prstGeom>
          <a:noFill/>
          <a:ln cap="flat" cmpd="sng" w="9525">
            <a:solidFill>
              <a:schemeClr val="accent1"/>
            </a:solidFill>
            <a:prstDash val="solid"/>
            <a:round/>
            <a:headEnd len="med" w="med" type="none"/>
            <a:tailEnd len="med" w="med" type="diamond"/>
          </a:ln>
        </p:spPr>
      </p:cxnSp>
      <p:sp>
        <p:nvSpPr>
          <p:cNvPr id="265" name="Google Shape;265;p31"/>
          <p:cNvSpPr txBox="1"/>
          <p:nvPr/>
        </p:nvSpPr>
        <p:spPr>
          <a:xfrm>
            <a:off x="3854700" y="1968275"/>
            <a:ext cx="1434600" cy="831300"/>
          </a:xfrm>
          <a:prstGeom prst="rect">
            <a:avLst/>
          </a:prstGeom>
          <a:noFill/>
          <a:ln>
            <a:noFill/>
          </a:ln>
        </p:spPr>
        <p:txBody>
          <a:bodyPr anchorCtr="0" anchor="t" bIns="91425" lIns="91425" spcFirstLastPara="1" rIns="91425" wrap="square" tIns="91425">
            <a:spAutoFit/>
          </a:bodyPr>
          <a:lstStyle/>
          <a:p>
            <a:pPr indent="-88900" lvl="0" marL="171450" rtl="0" algn="l">
              <a:spcBef>
                <a:spcPts val="0"/>
              </a:spcBef>
              <a:spcAft>
                <a:spcPts val="0"/>
              </a:spcAft>
              <a:buSzPts val="1400"/>
              <a:buFont typeface="Lato"/>
              <a:buChar char="●"/>
            </a:pPr>
            <a:r>
              <a:rPr lang="en">
                <a:latin typeface="Lato"/>
                <a:ea typeface="Lato"/>
                <a:cs typeface="Lato"/>
                <a:sym typeface="Lato"/>
              </a:rPr>
              <a:t>In sickle cell disease (SCD) : salmonella </a:t>
            </a:r>
            <a:endParaRPr>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p:nvPr/>
        </p:nvSpPr>
        <p:spPr>
          <a:xfrm>
            <a:off x="126325" y="2275600"/>
            <a:ext cx="5918400" cy="2838000"/>
          </a:xfrm>
          <a:prstGeom prst="rect">
            <a:avLst/>
          </a:prstGeom>
          <a:noFill/>
          <a:ln cap="flat" cmpd="sng" w="9525">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Lato"/>
                <a:ea typeface="Lato"/>
                <a:cs typeface="Lato"/>
                <a:sym typeface="Lato"/>
              </a:rPr>
              <a:t>•first 48 hours: Bacteria proliferation, neutrophilic inflammatory reaction that cause</a:t>
            </a:r>
            <a:r>
              <a:rPr lang="en" sz="1100">
                <a:solidFill>
                  <a:srgbClr val="999999"/>
                </a:solidFill>
                <a:latin typeface="Lato"/>
                <a:ea typeface="Lato"/>
                <a:cs typeface="Lato"/>
                <a:sym typeface="Lato"/>
              </a:rPr>
              <a:t> </a:t>
            </a:r>
            <a:r>
              <a:rPr lang="en" sz="1100">
                <a:solidFill>
                  <a:schemeClr val="dk1"/>
                </a:solidFill>
                <a:latin typeface="Lato"/>
                <a:ea typeface="Lato"/>
                <a:cs typeface="Lato"/>
                <a:sym typeface="Lato"/>
              </a:rPr>
              <a:t>necrosis of bone cells and marrow</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 </a:t>
            </a:r>
            <a:r>
              <a:rPr lang="en" sz="1100">
                <a:solidFill>
                  <a:srgbClr val="4A86E8"/>
                </a:solidFill>
                <a:latin typeface="Trebuchet MS"/>
                <a:ea typeface="Trebuchet MS"/>
                <a:cs typeface="Trebuchet MS"/>
                <a:sym typeface="Trebuchet MS"/>
              </a:rPr>
              <a:t>The bacteria and inflammation spread longitudinally and may percolate throughout the Haversian systems to reach the </a:t>
            </a:r>
            <a:r>
              <a:rPr lang="en" sz="1100">
                <a:solidFill>
                  <a:srgbClr val="FF2500"/>
                </a:solidFill>
                <a:latin typeface="Trebuchet MS"/>
                <a:ea typeface="Trebuchet MS"/>
                <a:cs typeface="Trebuchet MS"/>
                <a:sym typeface="Trebuchet MS"/>
              </a:rPr>
              <a:t>periosteum</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 in</a:t>
            </a:r>
            <a:r>
              <a:rPr lang="en" sz="1100">
                <a:solidFill>
                  <a:srgbClr val="999999"/>
                </a:solidFill>
                <a:latin typeface="Lato"/>
                <a:ea typeface="Lato"/>
                <a:cs typeface="Lato"/>
                <a:sym typeface="Lato"/>
              </a:rPr>
              <a:t> </a:t>
            </a:r>
            <a:r>
              <a:rPr lang="en" sz="1100">
                <a:solidFill>
                  <a:schemeClr val="dk1"/>
                </a:solidFill>
                <a:latin typeface="Lato"/>
                <a:ea typeface="Lato"/>
                <a:cs typeface="Lato"/>
                <a:sym typeface="Lato"/>
              </a:rPr>
              <a:t>Children it causes subperiosteal abscess that will</a:t>
            </a:r>
            <a:r>
              <a:rPr lang="en" sz="1100">
                <a:solidFill>
                  <a:srgbClr val="999999"/>
                </a:solidFill>
                <a:latin typeface="Lato"/>
                <a:ea typeface="Lato"/>
                <a:cs typeface="Lato"/>
                <a:sym typeface="Lato"/>
              </a:rPr>
              <a:t> </a:t>
            </a:r>
            <a:r>
              <a:rPr lang="en" sz="1100">
                <a:solidFill>
                  <a:schemeClr val="dk1"/>
                </a:solidFill>
                <a:latin typeface="Lato"/>
                <a:ea typeface="Lato"/>
                <a:cs typeface="Lato"/>
                <a:sym typeface="Lato"/>
              </a:rPr>
              <a:t>lift the</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periosteum and impair blood supply </a:t>
            </a:r>
            <a:r>
              <a:rPr lang="en" sz="1100">
                <a:solidFill>
                  <a:srgbClr val="4A86E8"/>
                </a:solidFill>
                <a:latin typeface="Lato"/>
                <a:ea typeface="Lato"/>
                <a:cs typeface="Lato"/>
                <a:sym typeface="Lato"/>
              </a:rPr>
              <a:t>(periosteum loosely attached to cortex).</a:t>
            </a:r>
            <a:endParaRPr sz="1100">
              <a:solidFill>
                <a:srgbClr val="4A86E8"/>
              </a:solidFill>
              <a:latin typeface="Lato"/>
              <a:ea typeface="Lato"/>
              <a:cs typeface="Lato"/>
              <a:sym typeface="Lato"/>
            </a:endParaRPr>
          </a:p>
          <a:p>
            <a:pPr indent="0" lvl="0" marL="0" rtl="0" algn="l">
              <a:lnSpc>
                <a:spcPct val="90000"/>
              </a:lnSpc>
              <a:spcBef>
                <a:spcPts val="500"/>
              </a:spcBef>
              <a:spcAft>
                <a:spcPts val="0"/>
              </a:spcAft>
              <a:buNone/>
            </a:pPr>
            <a:r>
              <a:rPr lang="en" sz="1100">
                <a:solidFill>
                  <a:srgbClr val="4A86E8"/>
                </a:solidFill>
                <a:latin typeface="Calibri"/>
                <a:ea typeface="Calibri"/>
                <a:cs typeface="Calibri"/>
                <a:sym typeface="Calibri"/>
              </a:rPr>
              <a:t>Subperiosteal abscesses may form that can dissect for long distances along the bone surface</a:t>
            </a:r>
            <a:endParaRPr sz="1100">
              <a:solidFill>
                <a:srgbClr val="4A86E8"/>
              </a:solidFill>
              <a:latin typeface="Calibri"/>
              <a:ea typeface="Calibri"/>
              <a:cs typeface="Calibri"/>
              <a:sym typeface="Calibri"/>
            </a:endParaRPr>
          </a:p>
          <a:p>
            <a:pPr indent="0" lvl="0" marL="0" rtl="0" algn="l">
              <a:lnSpc>
                <a:spcPct val="90000"/>
              </a:lnSpc>
              <a:spcBef>
                <a:spcPts val="500"/>
              </a:spcBef>
              <a:spcAft>
                <a:spcPts val="0"/>
              </a:spcAft>
              <a:buNone/>
            </a:pPr>
            <a:r>
              <a:rPr lang="en" sz="1100">
                <a:solidFill>
                  <a:srgbClr val="4A86E8"/>
                </a:solidFill>
                <a:latin typeface="Calibri"/>
                <a:ea typeface="Calibri"/>
                <a:cs typeface="Calibri"/>
                <a:sym typeface="Calibri"/>
              </a:rPr>
              <a:t>Lifting of the periosteum further impairs the blood supply to the affected region, contributing to the necrosis </a:t>
            </a:r>
            <a:endParaRPr sz="1100">
              <a:solidFill>
                <a:srgbClr val="4A86E8"/>
              </a:solidFill>
              <a:latin typeface="Lato"/>
              <a:ea typeface="Lato"/>
              <a:cs typeface="Lato"/>
              <a:sym typeface="Lato"/>
            </a:endParaRPr>
          </a:p>
          <a:p>
            <a:pPr indent="0" lvl="0" marL="0" rtl="0" algn="l">
              <a:spcBef>
                <a:spcPts val="0"/>
              </a:spcBef>
              <a:spcAft>
                <a:spcPts val="0"/>
              </a:spcAft>
              <a:buNone/>
            </a:pPr>
            <a:r>
              <a:rPr lang="en" sz="1100">
                <a:solidFill>
                  <a:srgbClr val="191919"/>
                </a:solidFill>
                <a:latin typeface="Lato"/>
                <a:ea typeface="Lato"/>
                <a:cs typeface="Lato"/>
                <a:sym typeface="Lato"/>
              </a:rPr>
              <a:t>• Rupture of periosteum will open a channel on the skin for the abscess to go out as draining sinus.</a:t>
            </a:r>
            <a:endParaRPr sz="1100">
              <a:solidFill>
                <a:srgbClr val="191919"/>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 Dead bone (SEQUESTRUM).</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 </a:t>
            </a:r>
            <a:r>
              <a:rPr lang="en" sz="1100">
                <a:solidFill>
                  <a:srgbClr val="C27BA0"/>
                </a:solidFill>
                <a:latin typeface="Lato"/>
                <a:ea typeface="Lato"/>
                <a:cs typeface="Lato"/>
                <a:sym typeface="Lato"/>
              </a:rPr>
              <a:t>Viable organisms can persist in the  sequestrum for years after the original</a:t>
            </a:r>
            <a:endParaRPr sz="1100">
              <a:solidFill>
                <a:srgbClr val="C27BA0"/>
              </a:solidFill>
              <a:latin typeface="Lato"/>
              <a:ea typeface="Lato"/>
              <a:cs typeface="Lato"/>
              <a:sym typeface="Lato"/>
            </a:endParaRPr>
          </a:p>
          <a:p>
            <a:pPr indent="0" lvl="0" marL="0" rtl="0" algn="l">
              <a:spcBef>
                <a:spcPts val="0"/>
              </a:spcBef>
              <a:spcAft>
                <a:spcPts val="0"/>
              </a:spcAft>
              <a:buNone/>
            </a:pPr>
            <a:r>
              <a:rPr lang="en" sz="1100">
                <a:solidFill>
                  <a:srgbClr val="C27BA0"/>
                </a:solidFill>
                <a:latin typeface="Lato"/>
                <a:ea typeface="Lato"/>
                <a:cs typeface="Lato"/>
                <a:sym typeface="Lato"/>
              </a:rPr>
              <a:t>Infection</a:t>
            </a:r>
            <a:r>
              <a:rPr lang="en" sz="1100">
                <a:solidFill>
                  <a:schemeClr val="dk1"/>
                </a:solidFill>
                <a:latin typeface="Lato"/>
                <a:ea typeface="Lato"/>
                <a:cs typeface="Lato"/>
                <a:sym typeface="Lato"/>
              </a:rPr>
              <a:t> </a:t>
            </a:r>
            <a:r>
              <a:rPr lang="en" sz="1100">
                <a:solidFill>
                  <a:srgbClr val="93C47D"/>
                </a:solidFill>
                <a:latin typeface="Lato"/>
                <a:ea typeface="Lato"/>
                <a:cs typeface="Lato"/>
                <a:sym typeface="Lato"/>
              </a:rPr>
              <a:t>(so sometimes in surgeries, they open the bone and remove the sequestrum because the organisms live in it)</a:t>
            </a:r>
            <a:endParaRPr/>
          </a:p>
        </p:txBody>
      </p:sp>
      <p:sp>
        <p:nvSpPr>
          <p:cNvPr id="271" name="Google Shape;271;p32"/>
          <p:cNvSpPr txBox="1"/>
          <p:nvPr>
            <p:ph type="title"/>
          </p:nvPr>
        </p:nvSpPr>
        <p:spPr>
          <a:xfrm>
            <a:off x="2299000" y="151500"/>
            <a:ext cx="4696800" cy="109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400"/>
              <a:t>Pyogenic</a:t>
            </a:r>
            <a:endParaRPr sz="3400"/>
          </a:p>
          <a:p>
            <a:pPr indent="0" lvl="0" marL="0" rtl="0" algn="ctr">
              <a:spcBef>
                <a:spcPts val="0"/>
              </a:spcBef>
              <a:spcAft>
                <a:spcPts val="0"/>
              </a:spcAft>
              <a:buNone/>
            </a:pPr>
            <a:r>
              <a:rPr lang="en" sz="3400"/>
              <a:t>Osteomyelitis stages</a:t>
            </a:r>
            <a:endParaRPr sz="3400"/>
          </a:p>
          <a:p>
            <a:pPr indent="0" lvl="0" marL="0" rtl="0" algn="ctr">
              <a:spcBef>
                <a:spcPts val="0"/>
              </a:spcBef>
              <a:spcAft>
                <a:spcPts val="0"/>
              </a:spcAft>
              <a:buNone/>
            </a:pPr>
            <a:r>
              <a:t/>
            </a:r>
            <a:endParaRPr/>
          </a:p>
        </p:txBody>
      </p:sp>
      <p:sp>
        <p:nvSpPr>
          <p:cNvPr id="272" name="Google Shape;272;p32"/>
          <p:cNvSpPr txBox="1"/>
          <p:nvPr>
            <p:ph idx="9" type="title"/>
          </p:nvPr>
        </p:nvSpPr>
        <p:spPr>
          <a:xfrm>
            <a:off x="5319321" y="1696550"/>
            <a:ext cx="3008400" cy="76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C</a:t>
            </a:r>
            <a:r>
              <a:rPr lang="en" sz="3100"/>
              <a:t>hronic</a:t>
            </a:r>
            <a:endParaRPr sz="3100"/>
          </a:p>
        </p:txBody>
      </p:sp>
      <p:sp>
        <p:nvSpPr>
          <p:cNvPr id="273" name="Google Shape;273;p32"/>
          <p:cNvSpPr txBox="1"/>
          <p:nvPr>
            <p:ph idx="16" type="title"/>
          </p:nvPr>
        </p:nvSpPr>
        <p:spPr>
          <a:xfrm>
            <a:off x="1527363" y="1630600"/>
            <a:ext cx="2592600" cy="76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Acute</a:t>
            </a:r>
            <a:endParaRPr sz="3100"/>
          </a:p>
        </p:txBody>
      </p:sp>
      <p:cxnSp>
        <p:nvCxnSpPr>
          <p:cNvPr id="274" name="Google Shape;274;p32"/>
          <p:cNvCxnSpPr>
            <a:stCxn id="271" idx="2"/>
          </p:cNvCxnSpPr>
          <p:nvPr/>
        </p:nvCxnSpPr>
        <p:spPr>
          <a:xfrm flipH="1" rot="-5400000">
            <a:off x="5505400" y="386400"/>
            <a:ext cx="310800" cy="2026800"/>
          </a:xfrm>
          <a:prstGeom prst="bentConnector2">
            <a:avLst/>
          </a:prstGeom>
          <a:noFill/>
          <a:ln cap="flat" cmpd="sng" w="9525">
            <a:solidFill>
              <a:schemeClr val="lt2"/>
            </a:solidFill>
            <a:prstDash val="dash"/>
            <a:round/>
            <a:headEnd len="med" w="med" type="none"/>
            <a:tailEnd len="med" w="med" type="none"/>
          </a:ln>
        </p:spPr>
      </p:cxnSp>
      <p:cxnSp>
        <p:nvCxnSpPr>
          <p:cNvPr id="275" name="Google Shape;275;p32"/>
          <p:cNvCxnSpPr>
            <a:stCxn id="271" idx="2"/>
          </p:cNvCxnSpPr>
          <p:nvPr/>
        </p:nvCxnSpPr>
        <p:spPr>
          <a:xfrm rot="5400000">
            <a:off x="3563350" y="480750"/>
            <a:ext cx="320400" cy="1847700"/>
          </a:xfrm>
          <a:prstGeom prst="bentConnector2">
            <a:avLst/>
          </a:prstGeom>
          <a:noFill/>
          <a:ln cap="flat" cmpd="sng" w="9525">
            <a:solidFill>
              <a:schemeClr val="lt2"/>
            </a:solidFill>
            <a:prstDash val="dash"/>
            <a:round/>
            <a:headEnd len="med" w="med" type="none"/>
            <a:tailEnd len="med" w="med" type="none"/>
          </a:ln>
        </p:spPr>
      </p:cxnSp>
      <p:cxnSp>
        <p:nvCxnSpPr>
          <p:cNvPr id="276" name="Google Shape;276;p32"/>
          <p:cNvCxnSpPr/>
          <p:nvPr/>
        </p:nvCxnSpPr>
        <p:spPr>
          <a:xfrm>
            <a:off x="6674200" y="1577763"/>
            <a:ext cx="9300" cy="260400"/>
          </a:xfrm>
          <a:prstGeom prst="straightConnector1">
            <a:avLst/>
          </a:prstGeom>
          <a:noFill/>
          <a:ln cap="flat" cmpd="sng" w="9525">
            <a:solidFill>
              <a:schemeClr val="lt2"/>
            </a:solidFill>
            <a:prstDash val="dash"/>
            <a:round/>
            <a:headEnd len="med" w="med" type="none"/>
            <a:tailEnd len="med" w="med" type="none"/>
          </a:ln>
        </p:spPr>
      </p:cxnSp>
      <p:cxnSp>
        <p:nvCxnSpPr>
          <p:cNvPr id="277" name="Google Shape;277;p32"/>
          <p:cNvCxnSpPr/>
          <p:nvPr/>
        </p:nvCxnSpPr>
        <p:spPr>
          <a:xfrm>
            <a:off x="2819025" y="1577763"/>
            <a:ext cx="9300" cy="260400"/>
          </a:xfrm>
          <a:prstGeom prst="straightConnector1">
            <a:avLst/>
          </a:prstGeom>
          <a:noFill/>
          <a:ln cap="flat" cmpd="sng" w="9525">
            <a:solidFill>
              <a:schemeClr val="lt2"/>
            </a:solidFill>
            <a:prstDash val="dash"/>
            <a:round/>
            <a:headEnd len="med" w="med" type="none"/>
            <a:tailEnd len="med" w="med" type="none"/>
          </a:ln>
        </p:spPr>
      </p:cxnSp>
      <p:sp>
        <p:nvSpPr>
          <p:cNvPr id="278" name="Google Shape;278;p32"/>
          <p:cNvSpPr/>
          <p:nvPr/>
        </p:nvSpPr>
        <p:spPr>
          <a:xfrm>
            <a:off x="6115875" y="2275600"/>
            <a:ext cx="2475600" cy="2419200"/>
          </a:xfrm>
          <a:prstGeom prst="rect">
            <a:avLst/>
          </a:prstGeom>
          <a:noFill/>
          <a:ln cap="flat" cmpd="sng" w="9525">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Lato"/>
                <a:ea typeface="Lato"/>
                <a:cs typeface="Lato"/>
                <a:sym typeface="Lato"/>
              </a:rPr>
              <a:t>• </a:t>
            </a:r>
            <a:r>
              <a:rPr lang="en" sz="1100">
                <a:solidFill>
                  <a:schemeClr val="dk1"/>
                </a:solidFill>
                <a:latin typeface="Lato"/>
                <a:ea typeface="Lato"/>
                <a:cs typeface="Lato"/>
                <a:sym typeface="Lato"/>
              </a:rPr>
              <a:t>After first week.. Chronic inflammatory cell release cytokines</a:t>
            </a:r>
            <a:r>
              <a:rPr lang="en" sz="1100">
                <a:solidFill>
                  <a:srgbClr val="999999"/>
                </a:solidFill>
                <a:latin typeface="Lato"/>
                <a:ea typeface="Lato"/>
                <a:cs typeface="Lato"/>
                <a:sym typeface="Lato"/>
              </a:rPr>
              <a:t> </a:t>
            </a:r>
            <a:r>
              <a:rPr lang="en" sz="1100">
                <a:solidFill>
                  <a:schemeClr val="dk1"/>
                </a:solidFill>
                <a:latin typeface="Lato"/>
                <a:ea typeface="Lato"/>
                <a:cs typeface="Lato"/>
                <a:sym typeface="Lato"/>
              </a:rPr>
              <a:t>that stimulate osteoclast bone resorption, ingrowth of fibrous tissue,</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deposition of reactive bone at periphery</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(shell/INVOLUCRUM).</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 Protean.. Marrow fibrosis, sequestrum,</a:t>
            </a:r>
            <a:endParaRPr sz="1100">
              <a:solidFill>
                <a:schemeClr val="dk1"/>
              </a:solidFill>
              <a:latin typeface="Lato"/>
              <a:ea typeface="Lato"/>
              <a:cs typeface="Lato"/>
              <a:sym typeface="Lato"/>
            </a:endParaRPr>
          </a:p>
          <a:p>
            <a:pPr indent="0" lvl="0" marL="0" rtl="0" algn="l">
              <a:spcBef>
                <a:spcPts val="0"/>
              </a:spcBef>
              <a:spcAft>
                <a:spcPts val="0"/>
              </a:spcAft>
              <a:buNone/>
            </a:pPr>
            <a:r>
              <a:rPr lang="en" sz="1100">
                <a:solidFill>
                  <a:schemeClr val="dk1"/>
                </a:solidFill>
                <a:latin typeface="Lato"/>
                <a:ea typeface="Lato"/>
                <a:cs typeface="Lato"/>
                <a:sym typeface="Lato"/>
              </a:rPr>
              <a:t>lymphocytes and plasma cell.</a:t>
            </a:r>
            <a:endParaRPr sz="1100">
              <a:solidFill>
                <a:schemeClr val="dk1"/>
              </a:solidFill>
              <a:latin typeface="Lato"/>
              <a:ea typeface="Lato"/>
              <a:cs typeface="Lato"/>
              <a:sym typeface="Lato"/>
            </a:endParaRPr>
          </a:p>
          <a:p>
            <a:pPr indent="0" lvl="0" marL="0" rtl="0" algn="l">
              <a:spcBef>
                <a:spcPts val="0"/>
              </a:spcBef>
              <a:spcAft>
                <a:spcPts val="0"/>
              </a:spcAft>
              <a:buNone/>
            </a:pPr>
            <a:r>
              <a:rPr lang="en" sz="1000">
                <a:solidFill>
                  <a:srgbClr val="999999"/>
                </a:solidFill>
                <a:latin typeface="Lato"/>
                <a:ea typeface="Lato"/>
                <a:cs typeface="Lato"/>
                <a:sym typeface="Lato"/>
              </a:rPr>
              <a:t>-Sequestrum:</a:t>
            </a:r>
            <a:r>
              <a:rPr lang="en" sz="1000">
                <a:solidFill>
                  <a:srgbClr val="999999"/>
                </a:solidFill>
                <a:latin typeface="Fjalla One"/>
                <a:ea typeface="Fjalla One"/>
                <a:cs typeface="Fjalla One"/>
                <a:sym typeface="Fjalla One"/>
              </a:rPr>
              <a:t> </a:t>
            </a:r>
            <a:r>
              <a:rPr lang="en" sz="1000">
                <a:solidFill>
                  <a:srgbClr val="999999"/>
                </a:solidFill>
                <a:latin typeface="Lato"/>
                <a:ea typeface="Lato"/>
                <a:cs typeface="Lato"/>
                <a:sym typeface="Lato"/>
              </a:rPr>
              <a:t>necrotic bone fragment</a:t>
            </a:r>
            <a:endParaRPr sz="1000">
              <a:solidFill>
                <a:srgbClr val="999999"/>
              </a:solidFill>
              <a:latin typeface="Lato"/>
              <a:ea typeface="Lato"/>
              <a:cs typeface="Lato"/>
              <a:sym typeface="Lato"/>
            </a:endParaRPr>
          </a:p>
          <a:p>
            <a:pPr indent="0" lvl="0" marL="0" rtl="0" algn="l">
              <a:spcBef>
                <a:spcPts val="0"/>
              </a:spcBef>
              <a:spcAft>
                <a:spcPts val="0"/>
              </a:spcAft>
              <a:buNone/>
            </a:pPr>
            <a:r>
              <a:rPr lang="en" sz="1000">
                <a:solidFill>
                  <a:srgbClr val="999999"/>
                </a:solidFill>
                <a:latin typeface="Lato"/>
                <a:ea typeface="Lato"/>
                <a:cs typeface="Lato"/>
                <a:sym typeface="Lato"/>
              </a:rPr>
              <a:t>(Dead bone)</a:t>
            </a:r>
            <a:endParaRPr sz="1000">
              <a:solidFill>
                <a:srgbClr val="999999"/>
              </a:solidFill>
              <a:latin typeface="Lato"/>
              <a:ea typeface="Lato"/>
              <a:cs typeface="Lato"/>
              <a:sym typeface="Lato"/>
            </a:endParaRPr>
          </a:p>
          <a:p>
            <a:pPr indent="0" lvl="0" marL="0" rtl="0" algn="l">
              <a:spcBef>
                <a:spcPts val="0"/>
              </a:spcBef>
              <a:spcAft>
                <a:spcPts val="0"/>
              </a:spcAft>
              <a:buNone/>
            </a:pPr>
            <a:r>
              <a:rPr lang="en" sz="1000">
                <a:solidFill>
                  <a:srgbClr val="999999"/>
                </a:solidFill>
                <a:latin typeface="Lato"/>
                <a:ea typeface="Lato"/>
                <a:cs typeface="Lato"/>
                <a:sym typeface="Lato"/>
              </a:rPr>
              <a:t>-Involucrum</a:t>
            </a:r>
            <a:r>
              <a:rPr lang="en" sz="1000">
                <a:solidFill>
                  <a:srgbClr val="999999"/>
                </a:solidFill>
                <a:latin typeface="Fjalla One"/>
                <a:ea typeface="Fjalla One"/>
                <a:cs typeface="Fjalla One"/>
                <a:sym typeface="Fjalla One"/>
              </a:rPr>
              <a:t>: </a:t>
            </a:r>
            <a:r>
              <a:rPr lang="en" sz="1000">
                <a:solidFill>
                  <a:srgbClr val="999999"/>
                </a:solidFill>
                <a:latin typeface="Lato"/>
                <a:ea typeface="Lato"/>
                <a:cs typeface="Lato"/>
                <a:sym typeface="Lato"/>
              </a:rPr>
              <a:t>periosteal new bone</a:t>
            </a:r>
            <a:endParaRPr sz="1000">
              <a:solidFill>
                <a:srgbClr val="999999"/>
              </a:solidFill>
              <a:latin typeface="Lato"/>
              <a:ea typeface="Lato"/>
              <a:cs typeface="Lato"/>
              <a:sym typeface="Lato"/>
            </a:endParaRPr>
          </a:p>
          <a:p>
            <a:pPr indent="0" lvl="0" marL="0" rtl="0" algn="l">
              <a:spcBef>
                <a:spcPts val="0"/>
              </a:spcBef>
              <a:spcAft>
                <a:spcPts val="0"/>
              </a:spcAft>
              <a:buNone/>
            </a:pPr>
            <a:r>
              <a:rPr lang="en" sz="1000">
                <a:solidFill>
                  <a:srgbClr val="999999"/>
                </a:solidFill>
                <a:latin typeface="Lato"/>
                <a:ea typeface="Lato"/>
                <a:cs typeface="Lato"/>
                <a:sym typeface="Lato"/>
              </a:rPr>
              <a:t>surrounding a sequestrum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33"/>
          <p:cNvPicPr preferRelativeResize="0"/>
          <p:nvPr/>
        </p:nvPicPr>
        <p:blipFill>
          <a:blip r:embed="rId3">
            <a:alphaModFix/>
          </a:blip>
          <a:stretch>
            <a:fillRect/>
          </a:stretch>
        </p:blipFill>
        <p:spPr>
          <a:xfrm>
            <a:off x="5124763" y="495450"/>
            <a:ext cx="2495525" cy="1878250"/>
          </a:xfrm>
          <a:prstGeom prst="rect">
            <a:avLst/>
          </a:prstGeom>
          <a:noFill/>
          <a:ln>
            <a:noFill/>
          </a:ln>
        </p:spPr>
      </p:pic>
      <p:pic>
        <p:nvPicPr>
          <p:cNvPr id="284" name="Google Shape;284;p33"/>
          <p:cNvPicPr preferRelativeResize="0"/>
          <p:nvPr/>
        </p:nvPicPr>
        <p:blipFill rotWithShape="1">
          <a:blip r:embed="rId4">
            <a:alphaModFix/>
          </a:blip>
          <a:srcRect b="0" l="0" r="0" t="25295"/>
          <a:stretch/>
        </p:blipFill>
        <p:spPr>
          <a:xfrm>
            <a:off x="4710013" y="2775487"/>
            <a:ext cx="3695058" cy="1702725"/>
          </a:xfrm>
          <a:prstGeom prst="rect">
            <a:avLst/>
          </a:prstGeom>
          <a:noFill/>
          <a:ln>
            <a:noFill/>
          </a:ln>
        </p:spPr>
      </p:pic>
      <p:pic>
        <p:nvPicPr>
          <p:cNvPr id="285" name="Google Shape;285;p33"/>
          <p:cNvPicPr preferRelativeResize="0"/>
          <p:nvPr/>
        </p:nvPicPr>
        <p:blipFill rotWithShape="1">
          <a:blip r:embed="rId5">
            <a:alphaModFix/>
          </a:blip>
          <a:srcRect b="2095" l="0" r="0" t="0"/>
          <a:stretch/>
        </p:blipFill>
        <p:spPr>
          <a:xfrm>
            <a:off x="835700" y="1003525"/>
            <a:ext cx="2209100" cy="2569226"/>
          </a:xfrm>
          <a:prstGeom prst="rect">
            <a:avLst/>
          </a:prstGeom>
          <a:noFill/>
          <a:ln>
            <a:noFill/>
          </a:ln>
        </p:spPr>
      </p:pic>
      <p:sp>
        <p:nvSpPr>
          <p:cNvPr id="286" name="Google Shape;286;p33"/>
          <p:cNvSpPr txBox="1"/>
          <p:nvPr/>
        </p:nvSpPr>
        <p:spPr>
          <a:xfrm>
            <a:off x="1072950" y="621500"/>
            <a:ext cx="1734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999999"/>
                </a:solidFill>
                <a:latin typeface="Lato"/>
                <a:ea typeface="Lato"/>
                <a:cs typeface="Lato"/>
                <a:sym typeface="Lato"/>
              </a:rPr>
              <a:t>Chronic Osteomyelitis</a:t>
            </a:r>
            <a:endParaRPr sz="1100">
              <a:solidFill>
                <a:srgbClr val="999999"/>
              </a:solidFill>
              <a:latin typeface="Lato"/>
              <a:ea typeface="Lato"/>
              <a:cs typeface="Lato"/>
              <a:sym typeface="Lato"/>
            </a:endParaRPr>
          </a:p>
        </p:txBody>
      </p:sp>
      <p:cxnSp>
        <p:nvCxnSpPr>
          <p:cNvPr id="287" name="Google Shape;287;p33"/>
          <p:cNvCxnSpPr/>
          <p:nvPr/>
        </p:nvCxnSpPr>
        <p:spPr>
          <a:xfrm>
            <a:off x="835700" y="3572750"/>
            <a:ext cx="650400" cy="358200"/>
          </a:xfrm>
          <a:prstGeom prst="bentConnector3">
            <a:avLst>
              <a:gd fmla="val 50000" name="adj1"/>
            </a:avLst>
          </a:prstGeom>
          <a:noFill/>
          <a:ln cap="flat" cmpd="sng" w="9525">
            <a:solidFill>
              <a:srgbClr val="999999"/>
            </a:solidFill>
            <a:prstDash val="solid"/>
            <a:round/>
            <a:headEnd len="med" w="med" type="none"/>
            <a:tailEnd len="med" w="med" type="none"/>
          </a:ln>
        </p:spPr>
      </p:cxnSp>
      <p:sp>
        <p:nvSpPr>
          <p:cNvPr id="288" name="Google Shape;288;p33"/>
          <p:cNvSpPr txBox="1"/>
          <p:nvPr/>
        </p:nvSpPr>
        <p:spPr>
          <a:xfrm>
            <a:off x="1438975" y="3714125"/>
            <a:ext cx="1813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999999"/>
                </a:solidFill>
                <a:latin typeface="Lato"/>
                <a:ea typeface="Lato"/>
                <a:cs typeface="Lato"/>
                <a:sym typeface="Lato"/>
              </a:rPr>
              <a:t>Femur in person with draining osteomyelitis</a:t>
            </a:r>
            <a:endParaRPr sz="1100">
              <a:solidFill>
                <a:srgbClr val="999999"/>
              </a:solidFill>
              <a:latin typeface="Lato"/>
              <a:ea typeface="Lato"/>
              <a:cs typeface="Lato"/>
              <a:sym typeface="Lato"/>
            </a:endParaRPr>
          </a:p>
          <a:p>
            <a:pPr indent="0" lvl="0" marL="0" rtl="0" algn="l">
              <a:spcBef>
                <a:spcPts val="0"/>
              </a:spcBef>
              <a:spcAft>
                <a:spcPts val="0"/>
              </a:spcAft>
              <a:buNone/>
            </a:pPr>
            <a:r>
              <a:rPr lang="en" sz="1100">
                <a:solidFill>
                  <a:srgbClr val="999999"/>
                </a:solidFill>
                <a:latin typeface="Lato"/>
                <a:ea typeface="Lato"/>
                <a:cs typeface="Lato"/>
                <a:sym typeface="Lato"/>
              </a:rPr>
              <a:t>Bone becomes deformed.</a:t>
            </a:r>
            <a:endParaRPr sz="1100">
              <a:solidFill>
                <a:srgbClr val="999999"/>
              </a:solidFill>
              <a:latin typeface="Lato"/>
              <a:ea typeface="Lato"/>
              <a:cs typeface="Lato"/>
              <a:sym typeface="Lato"/>
            </a:endParaRPr>
          </a:p>
        </p:txBody>
      </p:sp>
      <p:sp>
        <p:nvSpPr>
          <p:cNvPr id="289" name="Google Shape;289;p33"/>
          <p:cNvSpPr txBox="1"/>
          <p:nvPr/>
        </p:nvSpPr>
        <p:spPr>
          <a:xfrm>
            <a:off x="7555300" y="1338625"/>
            <a:ext cx="1409700" cy="646500"/>
          </a:xfrm>
          <a:prstGeom prst="rect">
            <a:avLst/>
          </a:prstGeom>
          <a:noFill/>
          <a:ln cap="flat" cmpd="sng" w="9525">
            <a:solidFill>
              <a:srgbClr val="C2C2C2"/>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3C47D"/>
                </a:solidFill>
                <a:latin typeface="Lato"/>
                <a:ea typeface="Lato"/>
                <a:cs typeface="Lato"/>
                <a:sym typeface="Lato"/>
              </a:rPr>
              <a:t>Green color is the pus and it’s eating the bone sequestrum</a:t>
            </a:r>
            <a:endParaRPr sz="1000">
              <a:solidFill>
                <a:srgbClr val="93C47D"/>
              </a:solidFill>
              <a:latin typeface="Lato"/>
              <a:ea typeface="Lato"/>
              <a:cs typeface="Lato"/>
              <a:sym typeface="Lato"/>
            </a:endParaRPr>
          </a:p>
        </p:txBody>
      </p:sp>
      <p:cxnSp>
        <p:nvCxnSpPr>
          <p:cNvPr id="290" name="Google Shape;290;p33"/>
          <p:cNvCxnSpPr/>
          <p:nvPr/>
        </p:nvCxnSpPr>
        <p:spPr>
          <a:xfrm rot="10800000">
            <a:off x="5024625" y="678825"/>
            <a:ext cx="1036800" cy="763500"/>
          </a:xfrm>
          <a:prstGeom prst="straightConnector1">
            <a:avLst/>
          </a:prstGeom>
          <a:noFill/>
          <a:ln cap="flat" cmpd="sng" w="9525">
            <a:solidFill>
              <a:srgbClr val="93C47D"/>
            </a:solidFill>
            <a:prstDash val="solid"/>
            <a:round/>
            <a:headEnd len="med" w="med" type="oval"/>
            <a:tailEnd len="med" w="med" type="triangle"/>
          </a:ln>
        </p:spPr>
      </p:cxnSp>
      <p:sp>
        <p:nvSpPr>
          <p:cNvPr id="291" name="Google Shape;291;p33"/>
          <p:cNvSpPr txBox="1"/>
          <p:nvPr/>
        </p:nvSpPr>
        <p:spPr>
          <a:xfrm>
            <a:off x="3780150" y="282800"/>
            <a:ext cx="1206600" cy="646500"/>
          </a:xfrm>
          <a:prstGeom prst="rect">
            <a:avLst/>
          </a:prstGeom>
          <a:noFill/>
          <a:ln cap="flat" cmpd="sng" w="9525">
            <a:solidFill>
              <a:srgbClr val="C2C2C2"/>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3C47D"/>
                </a:solidFill>
                <a:latin typeface="Lato"/>
                <a:ea typeface="Lato"/>
                <a:cs typeface="Lato"/>
                <a:sym typeface="Lato"/>
              </a:rPr>
              <a:t>Draining sinus can be present in the skin</a:t>
            </a:r>
            <a:endParaRPr sz="1000">
              <a:solidFill>
                <a:srgbClr val="93C47D"/>
              </a:solidFill>
              <a:latin typeface="Lato"/>
              <a:ea typeface="Lato"/>
              <a:cs typeface="Lato"/>
              <a:sym typeface="Lato"/>
            </a:endParaRPr>
          </a:p>
        </p:txBody>
      </p:sp>
      <p:cxnSp>
        <p:nvCxnSpPr>
          <p:cNvPr id="292" name="Google Shape;292;p33"/>
          <p:cNvCxnSpPr/>
          <p:nvPr/>
        </p:nvCxnSpPr>
        <p:spPr>
          <a:xfrm flipH="1">
            <a:off x="4722750" y="1649700"/>
            <a:ext cx="1734600" cy="254400"/>
          </a:xfrm>
          <a:prstGeom prst="straightConnector1">
            <a:avLst/>
          </a:prstGeom>
          <a:noFill/>
          <a:ln cap="flat" cmpd="sng" w="9525">
            <a:solidFill>
              <a:srgbClr val="93C47D"/>
            </a:solidFill>
            <a:prstDash val="solid"/>
            <a:round/>
            <a:headEnd len="med" w="med" type="none"/>
            <a:tailEnd len="med" w="med" type="triangle"/>
          </a:ln>
        </p:spPr>
      </p:cxnSp>
      <p:sp>
        <p:nvSpPr>
          <p:cNvPr id="293" name="Google Shape;293;p33"/>
          <p:cNvSpPr txBox="1"/>
          <p:nvPr/>
        </p:nvSpPr>
        <p:spPr>
          <a:xfrm>
            <a:off x="3725250" y="1649700"/>
            <a:ext cx="997500" cy="492600"/>
          </a:xfrm>
          <a:prstGeom prst="rect">
            <a:avLst/>
          </a:prstGeom>
          <a:noFill/>
          <a:ln cap="flat" cmpd="sng" w="9525">
            <a:solidFill>
              <a:srgbClr val="C2C2C2"/>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3C47D"/>
                </a:solidFill>
                <a:latin typeface="Lato"/>
                <a:ea typeface="Lato"/>
                <a:cs typeface="Lato"/>
                <a:sym typeface="Lato"/>
              </a:rPr>
              <a:t>Bacteria can stay here</a:t>
            </a:r>
            <a:endParaRPr sz="1000">
              <a:solidFill>
                <a:srgbClr val="93C47D"/>
              </a:solidFill>
              <a:latin typeface="Lato"/>
              <a:ea typeface="Lato"/>
              <a:cs typeface="Lato"/>
              <a:sym typeface="Lato"/>
            </a:endParaRPr>
          </a:p>
        </p:txBody>
      </p:sp>
      <p:sp>
        <p:nvSpPr>
          <p:cNvPr id="294" name="Google Shape;294;p33"/>
          <p:cNvSpPr txBox="1"/>
          <p:nvPr/>
        </p:nvSpPr>
        <p:spPr>
          <a:xfrm>
            <a:off x="5068200" y="282800"/>
            <a:ext cx="2978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99999"/>
                </a:solidFill>
                <a:latin typeface="Lato"/>
                <a:ea typeface="Lato"/>
                <a:cs typeface="Lato"/>
                <a:sym typeface="Lato"/>
              </a:rPr>
              <a:t>The focus of osteomyelitis is in the metaphysics</a:t>
            </a:r>
            <a:endParaRPr sz="1000">
              <a:solidFill>
                <a:srgbClr val="999999"/>
              </a:solidFill>
              <a:latin typeface="Lato"/>
              <a:ea typeface="Lato"/>
              <a:cs typeface="Lato"/>
              <a:sym typeface="Lato"/>
            </a:endParaRPr>
          </a:p>
        </p:txBody>
      </p:sp>
      <p:cxnSp>
        <p:nvCxnSpPr>
          <p:cNvPr id="295" name="Google Shape;295;p33"/>
          <p:cNvCxnSpPr/>
          <p:nvPr/>
        </p:nvCxnSpPr>
        <p:spPr>
          <a:xfrm>
            <a:off x="5793963" y="4081725"/>
            <a:ext cx="528000" cy="264000"/>
          </a:xfrm>
          <a:prstGeom prst="straightConnector1">
            <a:avLst/>
          </a:prstGeom>
          <a:noFill/>
          <a:ln cap="flat" cmpd="sng" w="9525">
            <a:solidFill>
              <a:srgbClr val="93C47D"/>
            </a:solidFill>
            <a:prstDash val="solid"/>
            <a:round/>
            <a:headEnd len="med" w="med" type="none"/>
            <a:tailEnd len="med" w="med" type="triangle"/>
          </a:ln>
        </p:spPr>
      </p:cxnSp>
      <p:sp>
        <p:nvSpPr>
          <p:cNvPr id="296" name="Google Shape;296;p33"/>
          <p:cNvSpPr txBox="1"/>
          <p:nvPr/>
        </p:nvSpPr>
        <p:spPr>
          <a:xfrm>
            <a:off x="6321963" y="4081725"/>
            <a:ext cx="1409700" cy="646500"/>
          </a:xfrm>
          <a:prstGeom prst="rect">
            <a:avLst/>
          </a:prstGeom>
          <a:noFill/>
          <a:ln cap="flat" cmpd="sng" w="9525">
            <a:solidFill>
              <a:srgbClr val="CCCCCC"/>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3C47D"/>
                </a:solidFill>
                <a:latin typeface="Lato"/>
                <a:ea typeface="Lato"/>
                <a:cs typeface="Lato"/>
                <a:sym typeface="Lato"/>
              </a:rPr>
              <a:t>Rupture to outside of the skin (draining sinus)</a:t>
            </a:r>
            <a:endParaRPr sz="1000">
              <a:solidFill>
                <a:srgbClr val="93C47D"/>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4"/>
          <p:cNvSpPr txBox="1"/>
          <p:nvPr>
            <p:ph type="title"/>
          </p:nvPr>
        </p:nvSpPr>
        <p:spPr>
          <a:xfrm>
            <a:off x="285600" y="388475"/>
            <a:ext cx="5577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300"/>
              <a:t>Septic (suppurative) arthritis</a:t>
            </a:r>
            <a:endParaRPr sz="3300"/>
          </a:p>
        </p:txBody>
      </p:sp>
      <p:sp>
        <p:nvSpPr>
          <p:cNvPr id="302" name="Google Shape;302;p34"/>
          <p:cNvSpPr txBox="1"/>
          <p:nvPr>
            <p:ph idx="1" type="body"/>
          </p:nvPr>
        </p:nvSpPr>
        <p:spPr>
          <a:xfrm>
            <a:off x="503200" y="1366875"/>
            <a:ext cx="3852000" cy="1894800"/>
          </a:xfrm>
          <a:prstGeom prst="rect">
            <a:avLst/>
          </a:prstGeom>
        </p:spPr>
        <p:txBody>
          <a:bodyPr anchorCtr="0" anchor="ctr" bIns="91425" lIns="91425" spcFirstLastPara="1" rIns="91425" wrap="square" tIns="91425">
            <a:noAutofit/>
          </a:bodyPr>
          <a:lstStyle/>
          <a:p>
            <a:pPr indent="-323850" lvl="0" marL="457200" rtl="0" algn="l">
              <a:spcBef>
                <a:spcPts val="0"/>
              </a:spcBef>
              <a:spcAft>
                <a:spcPts val="0"/>
              </a:spcAft>
              <a:buSzPts val="1500"/>
              <a:buChar char="●"/>
            </a:pPr>
            <a:r>
              <a:rPr lang="en" sz="1550"/>
              <a:t>One of the most complications of</a:t>
            </a:r>
            <a:endParaRPr sz="1550"/>
          </a:p>
          <a:p>
            <a:pPr indent="0" lvl="0" marL="0" rtl="0" algn="l">
              <a:spcBef>
                <a:spcPts val="0"/>
              </a:spcBef>
              <a:spcAft>
                <a:spcPts val="0"/>
              </a:spcAft>
              <a:buNone/>
            </a:pPr>
            <a:r>
              <a:rPr lang="en" sz="1550"/>
              <a:t>            osteomyelitis.</a:t>
            </a:r>
            <a:endParaRPr sz="1550"/>
          </a:p>
          <a:p>
            <a:pPr indent="-323850" lvl="0" marL="457200" rtl="0" algn="l">
              <a:spcBef>
                <a:spcPts val="0"/>
              </a:spcBef>
              <a:spcAft>
                <a:spcPts val="0"/>
              </a:spcAft>
              <a:buSzPts val="1500"/>
              <a:buChar char="●"/>
            </a:pPr>
            <a:r>
              <a:rPr lang="en" sz="1550"/>
              <a:t>Infants (uncommon in adults).</a:t>
            </a:r>
            <a:endParaRPr sz="1550"/>
          </a:p>
          <a:p>
            <a:pPr indent="-323850" lvl="0" marL="457200" rtl="0" algn="l">
              <a:spcBef>
                <a:spcPts val="0"/>
              </a:spcBef>
              <a:spcAft>
                <a:spcPts val="0"/>
              </a:spcAft>
              <a:buSzPts val="1500"/>
              <a:buChar char="●"/>
            </a:pPr>
            <a:r>
              <a:rPr lang="en" sz="1550"/>
              <a:t>Infection of epiphysis will spread to</a:t>
            </a:r>
            <a:endParaRPr sz="1550"/>
          </a:p>
          <a:p>
            <a:pPr indent="0" lvl="0" marL="0" rtl="0" algn="l">
              <a:spcBef>
                <a:spcPts val="0"/>
              </a:spcBef>
              <a:spcAft>
                <a:spcPts val="0"/>
              </a:spcAft>
              <a:buNone/>
            </a:pPr>
            <a:r>
              <a:rPr lang="en" sz="1550"/>
              <a:t>articular surface or along the capsule (tendoligamentous insertion)</a:t>
            </a:r>
            <a:r>
              <a:rPr lang="en" sz="1550">
                <a:solidFill>
                  <a:srgbClr val="999999"/>
                </a:solidFill>
              </a:rPr>
              <a:t> into a </a:t>
            </a:r>
            <a:r>
              <a:rPr lang="en" sz="1550"/>
              <a:t>Joint </a:t>
            </a:r>
            <a:r>
              <a:rPr lang="en" sz="1550">
                <a:solidFill>
                  <a:srgbClr val="999999"/>
                </a:solidFill>
              </a:rPr>
              <a:t>producing septic / suppurative arthritis</a:t>
            </a:r>
            <a:r>
              <a:rPr lang="en" sz="1550"/>
              <a:t>.</a:t>
            </a:r>
            <a:endParaRPr sz="1550"/>
          </a:p>
          <a:p>
            <a:pPr indent="-323850" lvl="0" marL="457200" rtl="0" algn="l">
              <a:spcBef>
                <a:spcPts val="0"/>
              </a:spcBef>
              <a:spcAft>
                <a:spcPts val="0"/>
              </a:spcAft>
              <a:buSzPts val="1500"/>
              <a:buChar char="●"/>
            </a:pPr>
            <a:r>
              <a:rPr lang="en" sz="1550"/>
              <a:t>Cause destruction to the articular cartilage and permanent disability.</a:t>
            </a:r>
            <a:endParaRPr sz="1550"/>
          </a:p>
          <a:p>
            <a:pPr indent="0" lvl="0" marL="0" rtl="0" algn="l">
              <a:spcBef>
                <a:spcPts val="0"/>
              </a:spcBef>
              <a:spcAft>
                <a:spcPts val="0"/>
              </a:spcAft>
              <a:buNone/>
            </a:pPr>
            <a:r>
              <a:t/>
            </a:r>
            <a:endParaRPr/>
          </a:p>
          <a:p>
            <a:pPr indent="0" lvl="0" marL="0" rtl="0" algn="l">
              <a:spcBef>
                <a:spcPts val="0"/>
              </a:spcBef>
              <a:spcAft>
                <a:spcPts val="0"/>
              </a:spcAft>
              <a:buNone/>
            </a:pPr>
            <a:r>
              <a:t/>
            </a:r>
            <a:endParaRPr sz="1150">
              <a:solidFill>
                <a:schemeClr val="dk1"/>
              </a:solidFill>
            </a:endParaRPr>
          </a:p>
        </p:txBody>
      </p:sp>
      <p:sp>
        <p:nvSpPr>
          <p:cNvPr id="303" name="Google Shape;303;p34"/>
          <p:cNvSpPr txBox="1"/>
          <p:nvPr/>
        </p:nvSpPr>
        <p:spPr>
          <a:xfrm>
            <a:off x="503200" y="3076775"/>
            <a:ext cx="4722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 An analogous </a:t>
            </a:r>
            <a:r>
              <a:rPr lang="en">
                <a:solidFill>
                  <a:srgbClr val="999999"/>
                </a:solidFill>
                <a:latin typeface="Lato"/>
                <a:ea typeface="Lato"/>
                <a:cs typeface="Lato"/>
                <a:sym typeface="Lato"/>
              </a:rPr>
              <a:t>(similar) </a:t>
            </a:r>
            <a:r>
              <a:rPr lang="en">
                <a:latin typeface="Lato"/>
                <a:ea typeface="Lato"/>
                <a:cs typeface="Lato"/>
                <a:sym typeface="Lato"/>
              </a:rPr>
              <a:t>process can involve vertebrae, with an</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infection destroying intervertebral discs and spreading</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into adjacent vertebrae.</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 </a:t>
            </a:r>
            <a:r>
              <a:rPr lang="en">
                <a:solidFill>
                  <a:srgbClr val="FF0000"/>
                </a:solidFill>
                <a:latin typeface="Lato"/>
                <a:ea typeface="Lato"/>
                <a:cs typeface="Lato"/>
                <a:sym typeface="Lato"/>
              </a:rPr>
              <a:t>Brodie abscess</a:t>
            </a:r>
            <a:r>
              <a:rPr lang="en">
                <a:latin typeface="Lato"/>
                <a:ea typeface="Lato"/>
                <a:cs typeface="Lato"/>
                <a:sym typeface="Lato"/>
              </a:rPr>
              <a:t> is a small intraosseous abscess that</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frequently involves the cortex.</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pic>
        <p:nvPicPr>
          <p:cNvPr id="304" name="Google Shape;304;p34"/>
          <p:cNvPicPr preferRelativeResize="0"/>
          <p:nvPr/>
        </p:nvPicPr>
        <p:blipFill>
          <a:blip r:embed="rId3">
            <a:alphaModFix/>
          </a:blip>
          <a:stretch>
            <a:fillRect/>
          </a:stretch>
        </p:blipFill>
        <p:spPr>
          <a:xfrm>
            <a:off x="5398425" y="1098350"/>
            <a:ext cx="2394401" cy="1574900"/>
          </a:xfrm>
          <a:prstGeom prst="rect">
            <a:avLst/>
          </a:prstGeom>
          <a:noFill/>
          <a:ln>
            <a:noFill/>
          </a:ln>
        </p:spPr>
      </p:pic>
      <p:pic>
        <p:nvPicPr>
          <p:cNvPr id="305" name="Google Shape;305;p34"/>
          <p:cNvPicPr preferRelativeResize="0"/>
          <p:nvPr/>
        </p:nvPicPr>
        <p:blipFill>
          <a:blip r:embed="rId4">
            <a:alphaModFix/>
          </a:blip>
          <a:stretch>
            <a:fillRect/>
          </a:stretch>
        </p:blipFill>
        <p:spPr>
          <a:xfrm>
            <a:off x="5377950" y="2810425"/>
            <a:ext cx="2346225" cy="1689825"/>
          </a:xfrm>
          <a:prstGeom prst="rect">
            <a:avLst/>
          </a:prstGeom>
          <a:noFill/>
          <a:ln>
            <a:noFill/>
          </a:ln>
        </p:spPr>
      </p:pic>
      <p:sp>
        <p:nvSpPr>
          <p:cNvPr id="306" name="Google Shape;306;p34"/>
          <p:cNvSpPr txBox="1"/>
          <p:nvPr/>
        </p:nvSpPr>
        <p:spPr>
          <a:xfrm>
            <a:off x="5372500" y="121475"/>
            <a:ext cx="2346300" cy="954300"/>
          </a:xfrm>
          <a:prstGeom prst="rect">
            <a:avLst/>
          </a:prstGeom>
          <a:noFill/>
          <a:ln cap="flat" cmpd="sng" w="9525">
            <a:solidFill>
              <a:srgbClr val="CCCCCC"/>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93C47D"/>
                </a:solidFill>
                <a:latin typeface="Lato"/>
                <a:ea typeface="Lato"/>
                <a:cs typeface="Lato"/>
                <a:sym typeface="Lato"/>
              </a:rPr>
              <a:t>If the osteomyelitis is in the epiphysis (this area is very close to the joint) so the infection can spread from the bone to the joint , here we call it </a:t>
            </a:r>
            <a:r>
              <a:rPr i="1" lang="en" sz="1000">
                <a:solidFill>
                  <a:srgbClr val="93C47D"/>
                </a:solidFill>
                <a:latin typeface="Lato"/>
                <a:ea typeface="Lato"/>
                <a:cs typeface="Lato"/>
                <a:sym typeface="Lato"/>
              </a:rPr>
              <a:t>septic arthritis.</a:t>
            </a:r>
            <a:endParaRPr i="1" sz="1000">
              <a:solidFill>
                <a:srgbClr val="93C47D"/>
              </a:solidFill>
              <a:latin typeface="Lato"/>
              <a:ea typeface="Lato"/>
              <a:cs typeface="Lato"/>
              <a:sym typeface="Lato"/>
            </a:endParaRPr>
          </a:p>
        </p:txBody>
      </p:sp>
      <p:sp>
        <p:nvSpPr>
          <p:cNvPr id="307" name="Google Shape;307;p34"/>
          <p:cNvSpPr txBox="1"/>
          <p:nvPr/>
        </p:nvSpPr>
        <p:spPr>
          <a:xfrm>
            <a:off x="2958475" y="4383450"/>
            <a:ext cx="2346300" cy="492600"/>
          </a:xfrm>
          <a:prstGeom prst="rect">
            <a:avLst/>
          </a:prstGeom>
          <a:noFill/>
          <a:ln cap="flat" cmpd="sng" w="9525">
            <a:solidFill>
              <a:srgbClr val="CCCCCC"/>
            </a:solidFill>
            <a:prstDash val="dash"/>
            <a:round/>
            <a:headEnd len="sm" w="sm" type="none"/>
            <a:tailEnd len="sm" w="sm" type="none"/>
          </a:ln>
        </p:spPr>
        <p:txBody>
          <a:bodyPr anchorCtr="0" anchor="t" bIns="91425" lIns="91425" spcFirstLastPara="1" rIns="91425" wrap="square" tIns="91425">
            <a:spAutoFit/>
          </a:bodyPr>
          <a:lstStyle/>
          <a:p>
            <a:pPr indent="0" lvl="0" marL="0" rtl="1" algn="r">
              <a:spcBef>
                <a:spcPts val="0"/>
              </a:spcBef>
              <a:spcAft>
                <a:spcPts val="0"/>
              </a:spcAft>
              <a:buNone/>
            </a:pPr>
            <a:r>
              <a:rPr lang="en" sz="1000">
                <a:solidFill>
                  <a:srgbClr val="93C47D"/>
                </a:solidFill>
                <a:latin typeface="Lato"/>
                <a:ea typeface="Lato"/>
                <a:cs typeface="Lato"/>
                <a:sym typeface="Lato"/>
              </a:rPr>
              <a:t>يعني ممكن العمود الفقري يصير له مثل اللي صار مع المفاصل septic (suppurative) arthritis </a:t>
            </a:r>
            <a:endParaRPr sz="1000">
              <a:solidFill>
                <a:srgbClr val="93C47D"/>
              </a:solidFill>
              <a:latin typeface="Lato"/>
              <a:ea typeface="Lato"/>
              <a:cs typeface="Lato"/>
              <a:sym typeface="Lato"/>
            </a:endParaRPr>
          </a:p>
        </p:txBody>
      </p:sp>
      <p:sp>
        <p:nvSpPr>
          <p:cNvPr id="308" name="Google Shape;308;p34"/>
          <p:cNvSpPr txBox="1"/>
          <p:nvPr/>
        </p:nvSpPr>
        <p:spPr>
          <a:xfrm>
            <a:off x="7131350" y="3892475"/>
            <a:ext cx="86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93C47D"/>
                </a:solidFill>
                <a:latin typeface="Lato"/>
                <a:ea typeface="Lato"/>
                <a:cs typeface="Lato"/>
                <a:sym typeface="Lato"/>
              </a:rPr>
              <a:t>Brodie abscess</a:t>
            </a:r>
            <a:endParaRPr sz="900">
              <a:solidFill>
                <a:srgbClr val="93C47D"/>
              </a:solidFill>
              <a:latin typeface="Lato"/>
              <a:ea typeface="Lato"/>
              <a:cs typeface="Lato"/>
              <a:sym typeface="Lato"/>
            </a:endParaRPr>
          </a:p>
        </p:txBody>
      </p:sp>
      <p:sp>
        <p:nvSpPr>
          <p:cNvPr id="309" name="Google Shape;309;p34"/>
          <p:cNvSpPr txBox="1"/>
          <p:nvPr/>
        </p:nvSpPr>
        <p:spPr>
          <a:xfrm>
            <a:off x="7810100" y="3753875"/>
            <a:ext cx="773100" cy="861900"/>
          </a:xfrm>
          <a:prstGeom prst="rect">
            <a:avLst/>
          </a:prstGeom>
          <a:noFill/>
          <a:ln cap="flat" cmpd="sng" w="9525">
            <a:solidFill>
              <a:srgbClr val="C2C2C2"/>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C2C2C2"/>
                </a:solidFill>
                <a:latin typeface="Lato"/>
                <a:ea typeface="Lato"/>
                <a:cs typeface="Lato"/>
                <a:sym typeface="Lato"/>
              </a:rPr>
              <a:t>Patient usually complains of pain.</a:t>
            </a:r>
            <a:endParaRPr sz="1100">
              <a:solidFill>
                <a:srgbClr val="C2C2C2"/>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grpSp>
        <p:nvGrpSpPr>
          <p:cNvPr id="314" name="Google Shape;314;p35"/>
          <p:cNvGrpSpPr/>
          <p:nvPr/>
        </p:nvGrpSpPr>
        <p:grpSpPr>
          <a:xfrm>
            <a:off x="661232" y="1213951"/>
            <a:ext cx="6050710" cy="572699"/>
            <a:chOff x="4404545" y="3301592"/>
            <a:chExt cx="782403" cy="129272"/>
          </a:xfrm>
        </p:grpSpPr>
        <p:sp>
          <p:nvSpPr>
            <p:cNvPr id="315" name="Google Shape;315;p35"/>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dk2"/>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9E9E9E"/>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t> </a:t>
              </a:r>
              <a:r>
                <a:rPr lang="en" sz="1800">
                  <a:latin typeface="Lato"/>
                  <a:ea typeface="Lato"/>
                  <a:cs typeface="Lato"/>
                  <a:sym typeface="Lato"/>
                </a:rPr>
                <a:t>1st</a:t>
              </a:r>
              <a:endParaRPr sz="1800">
                <a:latin typeface="Lato"/>
                <a:ea typeface="Lato"/>
                <a:cs typeface="Lato"/>
                <a:sym typeface="Lato"/>
              </a:endParaRPr>
            </a:p>
          </p:txBody>
        </p:sp>
      </p:grpSp>
      <p:grpSp>
        <p:nvGrpSpPr>
          <p:cNvPr id="317" name="Google Shape;317;p35"/>
          <p:cNvGrpSpPr/>
          <p:nvPr/>
        </p:nvGrpSpPr>
        <p:grpSpPr>
          <a:xfrm>
            <a:off x="661091" y="1883251"/>
            <a:ext cx="6050710" cy="572699"/>
            <a:chOff x="4404545" y="3301592"/>
            <a:chExt cx="782403" cy="129272"/>
          </a:xfrm>
        </p:grpSpPr>
        <p:sp>
          <p:nvSpPr>
            <p:cNvPr id="318" name="Google Shape;318;p35"/>
            <p:cNvSpPr/>
            <p:nvPr/>
          </p:nvSpPr>
          <p:spPr>
            <a:xfrm>
              <a:off x="4404545" y="3301592"/>
              <a:ext cx="782403" cy="129272"/>
            </a:xfrm>
            <a:custGeom>
              <a:rect b="b" l="l" r="r" t="t"/>
              <a:pathLst>
                <a:path extrusionOk="0" h="2863" w="17328">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chemeClr val="dk2"/>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5"/>
            <p:cNvSpPr/>
            <p:nvPr/>
          </p:nvSpPr>
          <p:spPr>
            <a:xfrm>
              <a:off x="4420869" y="3318308"/>
              <a:ext cx="92621" cy="95856"/>
            </a:xfrm>
            <a:custGeom>
              <a:rect b="b" l="l" r="r" t="t"/>
              <a:pathLst>
                <a:path extrusionOk="0" h="2563" w="2664">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9FA0A4"/>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 </a:t>
              </a:r>
              <a:r>
                <a:rPr lang="en" sz="1800">
                  <a:latin typeface="Lato"/>
                  <a:ea typeface="Lato"/>
                  <a:cs typeface="Lato"/>
                  <a:sym typeface="Lato"/>
                </a:rPr>
                <a:t>2nd</a:t>
              </a:r>
              <a:endParaRPr sz="1800">
                <a:latin typeface="Lato"/>
                <a:ea typeface="Lato"/>
                <a:cs typeface="Lato"/>
                <a:sym typeface="Lato"/>
              </a:endParaRPr>
            </a:p>
          </p:txBody>
        </p:sp>
      </p:grpSp>
      <p:sp>
        <p:nvSpPr>
          <p:cNvPr id="320" name="Google Shape;320;p35"/>
          <p:cNvSpPr txBox="1"/>
          <p:nvPr>
            <p:ph idx="1" type="body"/>
          </p:nvPr>
        </p:nvSpPr>
        <p:spPr>
          <a:xfrm>
            <a:off x="1461175" y="1066825"/>
            <a:ext cx="5345100" cy="99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50"/>
              <a:t>Acute systemic illness with malaise, fever, chills, leukocytosis, and marked throbbing pain over the affected region.</a:t>
            </a:r>
            <a:endParaRPr sz="1450"/>
          </a:p>
          <a:p>
            <a:pPr indent="0" lvl="0" marL="0" rtl="0" algn="l">
              <a:spcBef>
                <a:spcPts val="0"/>
              </a:spcBef>
              <a:spcAft>
                <a:spcPts val="0"/>
              </a:spcAft>
              <a:buNone/>
            </a:pPr>
            <a:r>
              <a:t/>
            </a:r>
            <a:endParaRPr sz="1150"/>
          </a:p>
        </p:txBody>
      </p:sp>
      <p:sp>
        <p:nvSpPr>
          <p:cNvPr id="321" name="Google Shape;321;p35"/>
          <p:cNvSpPr txBox="1"/>
          <p:nvPr>
            <p:ph idx="1" type="body"/>
          </p:nvPr>
        </p:nvSpPr>
        <p:spPr>
          <a:xfrm>
            <a:off x="1461175" y="1833800"/>
            <a:ext cx="5118900" cy="999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50"/>
              <a:t>Subtle, with only unexplained fever (infants) or localized pain (adults).</a:t>
            </a:r>
            <a:endParaRPr sz="1450"/>
          </a:p>
          <a:p>
            <a:pPr indent="0" lvl="0" marL="0" rtl="0" algn="l">
              <a:spcBef>
                <a:spcPts val="0"/>
              </a:spcBef>
              <a:spcAft>
                <a:spcPts val="0"/>
              </a:spcAft>
              <a:buNone/>
            </a:pPr>
            <a:r>
              <a:t/>
            </a:r>
            <a:endParaRPr sz="1150"/>
          </a:p>
          <a:p>
            <a:pPr indent="0" lvl="0" marL="0" rtl="0" algn="l">
              <a:spcBef>
                <a:spcPts val="0"/>
              </a:spcBef>
              <a:spcAft>
                <a:spcPts val="0"/>
              </a:spcAft>
              <a:buNone/>
            </a:pPr>
            <a:r>
              <a:t/>
            </a:r>
            <a:endParaRPr sz="1150"/>
          </a:p>
        </p:txBody>
      </p:sp>
      <p:sp>
        <p:nvSpPr>
          <p:cNvPr id="322" name="Google Shape;322;p35"/>
          <p:cNvSpPr txBox="1"/>
          <p:nvPr/>
        </p:nvSpPr>
        <p:spPr>
          <a:xfrm>
            <a:off x="490175" y="327925"/>
            <a:ext cx="3808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latin typeface="Fjalla One"/>
                <a:ea typeface="Fjalla One"/>
                <a:cs typeface="Fjalla One"/>
                <a:sym typeface="Fjalla One"/>
              </a:rPr>
              <a:t>Clinical features:</a:t>
            </a:r>
            <a:endParaRPr sz="3600">
              <a:latin typeface="Fjalla One"/>
              <a:ea typeface="Fjalla One"/>
              <a:cs typeface="Fjalla One"/>
              <a:sym typeface="Fjalla One"/>
            </a:endParaRPr>
          </a:p>
        </p:txBody>
      </p:sp>
      <p:sp>
        <p:nvSpPr>
          <p:cNvPr id="323" name="Google Shape;323;p35"/>
          <p:cNvSpPr txBox="1"/>
          <p:nvPr/>
        </p:nvSpPr>
        <p:spPr>
          <a:xfrm>
            <a:off x="1043900" y="2951525"/>
            <a:ext cx="3000000" cy="1693200"/>
          </a:xfrm>
          <a:prstGeom prst="rect">
            <a:avLst/>
          </a:prstGeom>
          <a:noFill/>
          <a:ln cap="flat" cmpd="sng" w="9525">
            <a:solidFill>
              <a:srgbClr val="9E9E9E"/>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jalla One"/>
                <a:ea typeface="Fjalla One"/>
                <a:cs typeface="Fjalla One"/>
                <a:sym typeface="Fjalla One"/>
              </a:rPr>
              <a:t>Diagnosis rely on :</a:t>
            </a:r>
            <a:endParaRPr>
              <a:latin typeface="Fjalla One"/>
              <a:ea typeface="Fjalla One"/>
              <a:cs typeface="Fjalla One"/>
              <a:sym typeface="Fjalla One"/>
            </a:endParaRPr>
          </a:p>
          <a:p>
            <a:pPr indent="0" lvl="0" marL="0" rtl="0" algn="l">
              <a:spcBef>
                <a:spcPts val="0"/>
              </a:spcBef>
              <a:spcAft>
                <a:spcPts val="0"/>
              </a:spcAft>
              <a:buNone/>
            </a:pPr>
            <a:r>
              <a:rPr lang="en">
                <a:latin typeface="Lato"/>
                <a:ea typeface="Lato"/>
                <a:cs typeface="Lato"/>
                <a:sym typeface="Lato"/>
              </a:rPr>
              <a:t>1- Signs and symptoms.</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2- Radiology ( lytic focus of bone destruction surrounded by a zone of sclerosis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3- Biopsy.</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4- Bone culture.</a:t>
            </a:r>
            <a:endParaRPr>
              <a:latin typeface="Lato"/>
              <a:ea typeface="Lato"/>
              <a:cs typeface="Lato"/>
              <a:sym typeface="Lato"/>
            </a:endParaRPr>
          </a:p>
        </p:txBody>
      </p:sp>
      <p:sp>
        <p:nvSpPr>
          <p:cNvPr id="324" name="Google Shape;324;p35"/>
          <p:cNvSpPr txBox="1"/>
          <p:nvPr/>
        </p:nvSpPr>
        <p:spPr>
          <a:xfrm>
            <a:off x="4809925" y="2951525"/>
            <a:ext cx="3000000" cy="1785600"/>
          </a:xfrm>
          <a:prstGeom prst="rect">
            <a:avLst/>
          </a:prstGeom>
          <a:noFill/>
          <a:ln cap="flat" cmpd="sng" w="9525">
            <a:solidFill>
              <a:srgbClr val="9E9E9E"/>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Fjalla One"/>
                <a:ea typeface="Fjalla One"/>
                <a:cs typeface="Fjalla One"/>
                <a:sym typeface="Fjalla One"/>
              </a:rPr>
              <a:t>Treatment:</a:t>
            </a:r>
            <a:endParaRPr sz="1300">
              <a:latin typeface="Fjalla One"/>
              <a:ea typeface="Fjalla One"/>
              <a:cs typeface="Fjalla One"/>
              <a:sym typeface="Fjalla One"/>
            </a:endParaRPr>
          </a:p>
          <a:p>
            <a:pPr indent="0" lvl="0" marL="0" rtl="0" algn="l">
              <a:spcBef>
                <a:spcPts val="0"/>
              </a:spcBef>
              <a:spcAft>
                <a:spcPts val="0"/>
              </a:spcAft>
              <a:buNone/>
            </a:pPr>
            <a:r>
              <a:rPr lang="en" sz="1300">
                <a:latin typeface="Lato"/>
                <a:ea typeface="Lato"/>
                <a:cs typeface="Lato"/>
                <a:sym typeface="Lato"/>
              </a:rPr>
              <a:t>-</a:t>
            </a:r>
            <a:r>
              <a:rPr lang="en" sz="1300">
                <a:latin typeface="Lato"/>
                <a:ea typeface="Lato"/>
                <a:cs typeface="Lato"/>
                <a:sym typeface="Lato"/>
              </a:rPr>
              <a:t>requires aggressive antibiotic therapy.</a:t>
            </a:r>
            <a:endParaRPr sz="1300">
              <a:latin typeface="Lato"/>
              <a:ea typeface="Lato"/>
              <a:cs typeface="Lato"/>
              <a:sym typeface="Lato"/>
            </a:endParaRPr>
          </a:p>
          <a:p>
            <a:pPr indent="0" lvl="0" marL="0" rtl="0" algn="l">
              <a:spcBef>
                <a:spcPts val="0"/>
              </a:spcBef>
              <a:spcAft>
                <a:spcPts val="0"/>
              </a:spcAft>
              <a:buNone/>
            </a:pPr>
            <a:r>
              <a:rPr lang="en" sz="1300">
                <a:latin typeface="Lato"/>
                <a:ea typeface="Lato"/>
                <a:cs typeface="Lato"/>
                <a:sym typeface="Lato"/>
              </a:rPr>
              <a:t>-Inadequate treatment of acute</a:t>
            </a:r>
            <a:endParaRPr sz="1300">
              <a:latin typeface="Lato"/>
              <a:ea typeface="Lato"/>
              <a:cs typeface="Lato"/>
              <a:sym typeface="Lato"/>
            </a:endParaRPr>
          </a:p>
          <a:p>
            <a:pPr indent="0" lvl="0" marL="0" rtl="0" algn="l">
              <a:spcBef>
                <a:spcPts val="0"/>
              </a:spcBef>
              <a:spcAft>
                <a:spcPts val="0"/>
              </a:spcAft>
              <a:buNone/>
            </a:pPr>
            <a:r>
              <a:rPr lang="en" sz="1300">
                <a:latin typeface="Lato"/>
                <a:ea typeface="Lato"/>
                <a:cs typeface="Lato"/>
                <a:sym typeface="Lato"/>
              </a:rPr>
              <a:t>osteomyelitis may lead to chronic</a:t>
            </a:r>
            <a:endParaRPr sz="1300">
              <a:latin typeface="Lato"/>
              <a:ea typeface="Lato"/>
              <a:cs typeface="Lato"/>
              <a:sym typeface="Lato"/>
            </a:endParaRPr>
          </a:p>
          <a:p>
            <a:pPr indent="0" lvl="0" marL="0" rtl="0" algn="l">
              <a:spcBef>
                <a:spcPts val="0"/>
              </a:spcBef>
              <a:spcAft>
                <a:spcPts val="0"/>
              </a:spcAft>
              <a:buNone/>
            </a:pPr>
            <a:r>
              <a:rPr lang="en" sz="1300">
                <a:latin typeface="Lato"/>
                <a:ea typeface="Lato"/>
                <a:cs typeface="Lato"/>
                <a:sym typeface="Lato"/>
              </a:rPr>
              <a:t>osteomyelitis which is notoriously</a:t>
            </a:r>
            <a:endParaRPr sz="1300">
              <a:latin typeface="Lato"/>
              <a:ea typeface="Lato"/>
              <a:cs typeface="Lato"/>
              <a:sym typeface="Lato"/>
            </a:endParaRPr>
          </a:p>
          <a:p>
            <a:pPr indent="0" lvl="0" marL="0" rtl="0" algn="l">
              <a:spcBef>
                <a:spcPts val="0"/>
              </a:spcBef>
              <a:spcAft>
                <a:spcPts val="0"/>
              </a:spcAft>
              <a:buNone/>
            </a:pPr>
            <a:r>
              <a:rPr lang="en" sz="1300">
                <a:latin typeface="Lato"/>
                <a:ea typeface="Lato"/>
                <a:cs typeface="Lato"/>
                <a:sym typeface="Lato"/>
              </a:rPr>
              <a:t>difficult to manage.</a:t>
            </a:r>
            <a:endParaRPr sz="1300">
              <a:latin typeface="Lato"/>
              <a:ea typeface="Lato"/>
              <a:cs typeface="Lato"/>
              <a:sym typeface="Lato"/>
            </a:endParaRPr>
          </a:p>
          <a:p>
            <a:pPr indent="0" lvl="0" marL="0" rtl="0" algn="l">
              <a:spcBef>
                <a:spcPts val="0"/>
              </a:spcBef>
              <a:spcAft>
                <a:spcPts val="0"/>
              </a:spcAft>
              <a:buNone/>
            </a:pPr>
            <a:r>
              <a:rPr lang="en" sz="1300">
                <a:latin typeface="Lato"/>
                <a:ea typeface="Lato"/>
                <a:cs typeface="Lato"/>
                <a:sym typeface="Lato"/>
              </a:rPr>
              <a:t>- Surgical removal of bony tissue may be required.</a:t>
            </a:r>
            <a:endParaRPr sz="1300">
              <a:latin typeface="Lato"/>
              <a:ea typeface="Lato"/>
              <a:cs typeface="Lato"/>
              <a:sym typeface="Lato"/>
            </a:endParaRPr>
          </a:p>
        </p:txBody>
      </p:sp>
      <p:sp>
        <p:nvSpPr>
          <p:cNvPr id="325" name="Google Shape;325;p35"/>
          <p:cNvSpPr txBox="1"/>
          <p:nvPr/>
        </p:nvSpPr>
        <p:spPr>
          <a:xfrm>
            <a:off x="6753725" y="1223250"/>
            <a:ext cx="1619400" cy="554100"/>
          </a:xfrm>
          <a:prstGeom prst="rect">
            <a:avLst/>
          </a:prstGeom>
          <a:noFill/>
          <a:ln cap="flat" cmpd="sng" w="9525">
            <a:solidFill>
              <a:srgbClr val="C2C2C2"/>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999999"/>
                </a:solidFill>
                <a:latin typeface="Lato"/>
                <a:ea typeface="Lato"/>
                <a:cs typeface="Lato"/>
                <a:sym typeface="Lato"/>
              </a:rPr>
              <a:t>Malaise : Discomfort</a:t>
            </a:r>
            <a:endParaRPr sz="1200">
              <a:solidFill>
                <a:srgbClr val="999999"/>
              </a:solidFill>
              <a:latin typeface="Lato"/>
              <a:ea typeface="Lato"/>
              <a:cs typeface="Lato"/>
              <a:sym typeface="Lato"/>
            </a:endParaRPr>
          </a:p>
          <a:p>
            <a:pPr indent="0" lvl="0" marL="0" rtl="0" algn="ctr">
              <a:spcBef>
                <a:spcPts val="0"/>
              </a:spcBef>
              <a:spcAft>
                <a:spcPts val="0"/>
              </a:spcAft>
              <a:buNone/>
            </a:pPr>
            <a:r>
              <a:rPr lang="en" sz="1200">
                <a:solidFill>
                  <a:srgbClr val="999999"/>
                </a:solidFill>
                <a:latin typeface="Lato"/>
                <a:ea typeface="Lato"/>
                <a:cs typeface="Lato"/>
                <a:sym typeface="Lato"/>
              </a:rPr>
              <a:t> or illness.</a:t>
            </a:r>
            <a:endParaRPr sz="1200">
              <a:solidFill>
                <a:srgbClr val="999999"/>
              </a:solidFill>
              <a:latin typeface="Lato"/>
              <a:ea typeface="Lato"/>
              <a:cs typeface="Lato"/>
              <a:sym typeface="Lato"/>
            </a:endParaRPr>
          </a:p>
        </p:txBody>
      </p:sp>
      <p:sp>
        <p:nvSpPr>
          <p:cNvPr id="326" name="Google Shape;326;p35"/>
          <p:cNvSpPr txBox="1"/>
          <p:nvPr/>
        </p:nvSpPr>
        <p:spPr>
          <a:xfrm>
            <a:off x="1774550" y="3845350"/>
            <a:ext cx="1845300" cy="5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93C47D"/>
                </a:solidFill>
                <a:latin typeface="Lato"/>
                <a:ea typeface="Lato"/>
                <a:cs typeface="Lato"/>
                <a:sym typeface="Lato"/>
              </a:rPr>
              <a:t>Sclerosis means hardening عشان كذا في  مرض التصلب اللويحي المتعدد اسم</a:t>
            </a:r>
            <a:r>
              <a:rPr lang="en" sz="900">
                <a:solidFill>
                  <a:srgbClr val="93C47D"/>
                </a:solidFill>
                <a:latin typeface="Lato"/>
                <a:ea typeface="Lato"/>
                <a:cs typeface="Lato"/>
                <a:sym typeface="Lato"/>
              </a:rPr>
              <a:t>ه </a:t>
            </a:r>
            <a:endParaRPr sz="900">
              <a:solidFill>
                <a:srgbClr val="93C47D"/>
              </a:solidFill>
              <a:latin typeface="Lato"/>
              <a:ea typeface="Lato"/>
              <a:cs typeface="Lato"/>
              <a:sym typeface="Lato"/>
            </a:endParaRPr>
          </a:p>
          <a:p>
            <a:pPr indent="0" lvl="0" marL="0" rtl="0" algn="l">
              <a:spcBef>
                <a:spcPts val="0"/>
              </a:spcBef>
              <a:spcAft>
                <a:spcPts val="0"/>
              </a:spcAft>
              <a:buNone/>
            </a:pPr>
            <a:r>
              <a:rPr i="1" lang="en" sz="900">
                <a:solidFill>
                  <a:srgbClr val="93C47D"/>
                </a:solidFill>
                <a:latin typeface="Lato"/>
                <a:ea typeface="Lato"/>
                <a:cs typeface="Lato"/>
                <a:sym typeface="Lato"/>
              </a:rPr>
              <a:t> Multiple sclerosis </a:t>
            </a:r>
            <a:endParaRPr i="1" sz="900">
              <a:solidFill>
                <a:srgbClr val="93C47D"/>
              </a:solidFill>
              <a:latin typeface="Lato"/>
              <a:ea typeface="Lato"/>
              <a:cs typeface="Lato"/>
              <a:sym typeface="Lato"/>
            </a:endParaRPr>
          </a:p>
          <a:p>
            <a:pPr indent="0" lvl="0" marL="0" rtl="0" algn="l">
              <a:spcBef>
                <a:spcPts val="0"/>
              </a:spcBef>
              <a:spcAft>
                <a:spcPts val="0"/>
              </a:spcAft>
              <a:buNone/>
            </a:pPr>
            <a:r>
              <a:rPr lang="en" sz="900">
                <a:solidFill>
                  <a:srgbClr val="93C47D"/>
                </a:solidFill>
                <a:latin typeface="Lato"/>
                <a:ea typeface="Lato"/>
                <a:cs typeface="Lato"/>
                <a:sym typeface="Lato"/>
              </a:rPr>
              <a:t> </a:t>
            </a:r>
            <a:endParaRPr sz="900">
              <a:solidFill>
                <a:srgbClr val="93C47D"/>
              </a:solidFill>
              <a:latin typeface="Lato"/>
              <a:ea typeface="Lato"/>
              <a:cs typeface="Lato"/>
              <a:sym typeface="Lato"/>
            </a:endParaRPr>
          </a:p>
        </p:txBody>
      </p:sp>
      <p:sp>
        <p:nvSpPr>
          <p:cNvPr id="327" name="Google Shape;327;p35"/>
          <p:cNvSpPr txBox="1"/>
          <p:nvPr/>
        </p:nvSpPr>
        <p:spPr>
          <a:xfrm>
            <a:off x="7946800" y="3044850"/>
            <a:ext cx="97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328" name="Google Shape;328;p35"/>
          <p:cNvSpPr txBox="1"/>
          <p:nvPr/>
        </p:nvSpPr>
        <p:spPr>
          <a:xfrm>
            <a:off x="7946800" y="2951525"/>
            <a:ext cx="895500" cy="1108200"/>
          </a:xfrm>
          <a:prstGeom prst="rect">
            <a:avLst/>
          </a:prstGeom>
          <a:noFill/>
          <a:ln cap="flat" cmpd="sng" w="9525">
            <a:solidFill>
              <a:srgbClr val="9E9E9E"/>
            </a:solidFill>
            <a:prstDash val="dash"/>
            <a:round/>
            <a:headEnd len="sm" w="sm" type="none"/>
            <a:tailEnd len="sm" w="sm" type="none"/>
          </a:ln>
        </p:spPr>
        <p:txBody>
          <a:bodyPr anchorCtr="0" anchor="t" bIns="91425" lIns="91425" spcFirstLastPara="1" rIns="91425" wrap="square" tIns="91425">
            <a:spAutoFit/>
          </a:bodyPr>
          <a:lstStyle/>
          <a:p>
            <a:pPr indent="0" lvl="0" marL="0" rtl="1" algn="r">
              <a:spcBef>
                <a:spcPts val="0"/>
              </a:spcBef>
              <a:spcAft>
                <a:spcPts val="0"/>
              </a:spcAft>
              <a:buNone/>
            </a:pPr>
            <a:r>
              <a:rPr lang="en" sz="1000">
                <a:solidFill>
                  <a:srgbClr val="93C47D"/>
                </a:solidFill>
                <a:latin typeface="Lato"/>
                <a:ea typeface="Lato"/>
                <a:cs typeface="Lato"/>
                <a:sym typeface="Lato"/>
              </a:rPr>
              <a:t>نستخدم مضادات حيوية لأن pyogenic osteomyelitis جاي من عدوى بكتيرية.</a:t>
            </a:r>
            <a:endParaRPr sz="1000">
              <a:solidFill>
                <a:srgbClr val="93C47D"/>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Proposition de projet minimaliste en niveaux de gris by Slidesgo">
  <a:themeElements>
    <a:clrScheme name="Simple Light">
      <a:dk1>
        <a:srgbClr val="191919"/>
      </a:dk1>
      <a:lt1>
        <a:srgbClr val="FFFFFF"/>
      </a:lt1>
      <a:dk2>
        <a:srgbClr val="EEEEEE"/>
      </a:dk2>
      <a:lt2>
        <a:srgbClr val="595959"/>
      </a:lt2>
      <a:accent1>
        <a:srgbClr val="333333"/>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