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Bebas Neue"/>
      <p:regular r:id="rId35"/>
    </p:embeddedFont>
    <p:embeddedFont>
      <p:font typeface="Roboto Mon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IySPDY8+BnziBH82PJXCuq9Qb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58EB6D-D963-461E-9C15-F2A1F6E1F880}">
  <a:tblStyle styleId="{E358EB6D-D963-461E-9C15-F2A1F6E1F88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BebasNeue-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RobotoMono-bold.fntdata"/><Relationship Id="rId14" Type="http://schemas.openxmlformats.org/officeDocument/2006/relationships/slide" Target="slides/slide9.xml"/><Relationship Id="rId36" Type="http://schemas.openxmlformats.org/officeDocument/2006/relationships/font" Target="fonts/RobotoMono-regular.fntdata"/><Relationship Id="rId17" Type="http://schemas.openxmlformats.org/officeDocument/2006/relationships/slide" Target="slides/slide12.xml"/><Relationship Id="rId39" Type="http://schemas.openxmlformats.org/officeDocument/2006/relationships/font" Target="fonts/RobotoMono-boldItalic.fntdata"/><Relationship Id="rId16" Type="http://schemas.openxmlformats.org/officeDocument/2006/relationships/slide" Target="slides/slide11.xml"/><Relationship Id="rId38" Type="http://schemas.openxmlformats.org/officeDocument/2006/relationships/font" Target="fonts/RobotoMon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0641a9fe2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10641a9fe25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7"/>
          <p:cNvSpPr txBox="1"/>
          <p:nvPr>
            <p:ph type="ctrTitle"/>
          </p:nvPr>
        </p:nvSpPr>
        <p:spPr>
          <a:xfrm>
            <a:off x="3333600" y="1058050"/>
            <a:ext cx="5090400" cy="22365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80000"/>
              </a:lnSpc>
              <a:spcBef>
                <a:spcPts val="0"/>
              </a:spcBef>
              <a:spcAft>
                <a:spcPts val="0"/>
              </a:spcAft>
              <a:buSzPts val="5200"/>
              <a:buNone/>
              <a:defRPr sz="6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7"/>
          <p:cNvSpPr txBox="1"/>
          <p:nvPr>
            <p:ph idx="1" type="subTitle"/>
          </p:nvPr>
        </p:nvSpPr>
        <p:spPr>
          <a:xfrm>
            <a:off x="3333600" y="3294276"/>
            <a:ext cx="5090400" cy="555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36"/>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0" name="Google Shape;80;p36"/>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6"/>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6"/>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3" name="Shape 83"/>
        <p:cNvGrpSpPr/>
        <p:nvPr/>
      </p:nvGrpSpPr>
      <p:grpSpPr>
        <a:xfrm>
          <a:off x="0" y="0"/>
          <a:ext cx="0" cy="0"/>
          <a:chOff x="0" y="0"/>
          <a:chExt cx="0" cy="0"/>
        </a:xfrm>
      </p:grpSpPr>
      <p:sp>
        <p:nvSpPr>
          <p:cNvPr id="84" name="Google Shape;84;p37"/>
          <p:cNvSpPr txBox="1"/>
          <p:nvPr>
            <p:ph hasCustomPrompt="1" type="title"/>
          </p:nvPr>
        </p:nvSpPr>
        <p:spPr>
          <a:xfrm>
            <a:off x="1474714" y="1469575"/>
            <a:ext cx="6194700" cy="16794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9600"/>
              <a:buNone/>
              <a:defRPr sz="9000">
                <a:solidFill>
                  <a:schemeClr val="dk1"/>
                </a:solidFill>
              </a:defRPr>
            </a:lvl1pPr>
            <a:lvl2pPr lvl="1" algn="ctr">
              <a:lnSpc>
                <a:spcPct val="100000"/>
              </a:lnSpc>
              <a:spcBef>
                <a:spcPts val="0"/>
              </a:spcBef>
              <a:spcAft>
                <a:spcPts val="0"/>
              </a:spcAft>
              <a:buClr>
                <a:schemeClr val="dk1"/>
              </a:buClr>
              <a:buSzPts val="9600"/>
              <a:buNone/>
              <a:defRPr sz="9600">
                <a:solidFill>
                  <a:schemeClr val="dk1"/>
                </a:solidFill>
              </a:defRPr>
            </a:lvl2pPr>
            <a:lvl3pPr lvl="2" algn="ctr">
              <a:lnSpc>
                <a:spcPct val="100000"/>
              </a:lnSpc>
              <a:spcBef>
                <a:spcPts val="0"/>
              </a:spcBef>
              <a:spcAft>
                <a:spcPts val="0"/>
              </a:spcAft>
              <a:buClr>
                <a:schemeClr val="dk1"/>
              </a:buClr>
              <a:buSzPts val="9600"/>
              <a:buNone/>
              <a:defRPr sz="9600">
                <a:solidFill>
                  <a:schemeClr val="dk1"/>
                </a:solidFill>
              </a:defRPr>
            </a:lvl3pPr>
            <a:lvl4pPr lvl="3" algn="ctr">
              <a:lnSpc>
                <a:spcPct val="100000"/>
              </a:lnSpc>
              <a:spcBef>
                <a:spcPts val="0"/>
              </a:spcBef>
              <a:spcAft>
                <a:spcPts val="0"/>
              </a:spcAft>
              <a:buClr>
                <a:schemeClr val="dk1"/>
              </a:buClr>
              <a:buSzPts val="9600"/>
              <a:buNone/>
              <a:defRPr sz="9600">
                <a:solidFill>
                  <a:schemeClr val="dk1"/>
                </a:solidFill>
              </a:defRPr>
            </a:lvl4pPr>
            <a:lvl5pPr lvl="4" algn="ctr">
              <a:lnSpc>
                <a:spcPct val="100000"/>
              </a:lnSpc>
              <a:spcBef>
                <a:spcPts val="0"/>
              </a:spcBef>
              <a:spcAft>
                <a:spcPts val="0"/>
              </a:spcAft>
              <a:buClr>
                <a:schemeClr val="dk1"/>
              </a:buClr>
              <a:buSzPts val="9600"/>
              <a:buNone/>
              <a:defRPr sz="9600">
                <a:solidFill>
                  <a:schemeClr val="dk1"/>
                </a:solidFill>
              </a:defRPr>
            </a:lvl5pPr>
            <a:lvl6pPr lvl="5" algn="ctr">
              <a:lnSpc>
                <a:spcPct val="100000"/>
              </a:lnSpc>
              <a:spcBef>
                <a:spcPts val="0"/>
              </a:spcBef>
              <a:spcAft>
                <a:spcPts val="0"/>
              </a:spcAft>
              <a:buClr>
                <a:schemeClr val="dk1"/>
              </a:buClr>
              <a:buSzPts val="9600"/>
              <a:buNone/>
              <a:defRPr sz="9600">
                <a:solidFill>
                  <a:schemeClr val="dk1"/>
                </a:solidFill>
              </a:defRPr>
            </a:lvl6pPr>
            <a:lvl7pPr lvl="6" algn="ctr">
              <a:lnSpc>
                <a:spcPct val="100000"/>
              </a:lnSpc>
              <a:spcBef>
                <a:spcPts val="0"/>
              </a:spcBef>
              <a:spcAft>
                <a:spcPts val="0"/>
              </a:spcAft>
              <a:buClr>
                <a:schemeClr val="dk1"/>
              </a:buClr>
              <a:buSzPts val="9600"/>
              <a:buNone/>
              <a:defRPr sz="9600">
                <a:solidFill>
                  <a:schemeClr val="dk1"/>
                </a:solidFill>
              </a:defRPr>
            </a:lvl7pPr>
            <a:lvl8pPr lvl="7" algn="ctr">
              <a:lnSpc>
                <a:spcPct val="100000"/>
              </a:lnSpc>
              <a:spcBef>
                <a:spcPts val="0"/>
              </a:spcBef>
              <a:spcAft>
                <a:spcPts val="0"/>
              </a:spcAft>
              <a:buClr>
                <a:schemeClr val="dk1"/>
              </a:buClr>
              <a:buSzPts val="9600"/>
              <a:buNone/>
              <a:defRPr sz="9600">
                <a:solidFill>
                  <a:schemeClr val="dk1"/>
                </a:solidFill>
              </a:defRPr>
            </a:lvl8pPr>
            <a:lvl9pPr lvl="8" algn="ctr">
              <a:lnSpc>
                <a:spcPct val="100000"/>
              </a:lnSpc>
              <a:spcBef>
                <a:spcPts val="0"/>
              </a:spcBef>
              <a:spcAft>
                <a:spcPts val="0"/>
              </a:spcAft>
              <a:buClr>
                <a:schemeClr val="dk1"/>
              </a:buClr>
              <a:buSzPts val="9600"/>
              <a:buNone/>
              <a:defRPr sz="9600">
                <a:solidFill>
                  <a:schemeClr val="dk1"/>
                </a:solidFill>
              </a:defRPr>
            </a:lvl9pPr>
          </a:lstStyle>
          <a:p>
            <a:r>
              <a:t>xx%</a:t>
            </a:r>
          </a:p>
        </p:txBody>
      </p:sp>
      <p:sp>
        <p:nvSpPr>
          <p:cNvPr id="85" name="Google Shape;85;p37"/>
          <p:cNvSpPr txBox="1"/>
          <p:nvPr>
            <p:ph idx="1" type="subTitle"/>
          </p:nvPr>
        </p:nvSpPr>
        <p:spPr>
          <a:xfrm>
            <a:off x="1474700" y="3149099"/>
            <a:ext cx="6194700" cy="524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86" name="Google Shape;86;p37"/>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7"/>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38"/>
          <p:cNvSpPr/>
          <p:nvPr/>
        </p:nvSpPr>
        <p:spPr>
          <a:xfrm flipH="1">
            <a:off x="1" y="11"/>
            <a:ext cx="3240327" cy="3239183"/>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8"/>
          <p:cNvSpPr txBox="1"/>
          <p:nvPr>
            <p:ph type="title"/>
          </p:nvPr>
        </p:nvSpPr>
        <p:spPr>
          <a:xfrm>
            <a:off x="2204927" y="2206700"/>
            <a:ext cx="4605900" cy="11550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1" name="Google Shape;91;p38"/>
          <p:cNvSpPr txBox="1"/>
          <p:nvPr>
            <p:ph idx="2" type="title"/>
          </p:nvPr>
        </p:nvSpPr>
        <p:spPr>
          <a:xfrm>
            <a:off x="938433" y="1042100"/>
            <a:ext cx="1554000" cy="1155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6000"/>
              <a:buNone/>
              <a:defRPr sz="100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92" name="Google Shape;92;p38"/>
          <p:cNvSpPr txBox="1"/>
          <p:nvPr>
            <p:ph idx="1" type="subTitle"/>
          </p:nvPr>
        </p:nvSpPr>
        <p:spPr>
          <a:xfrm>
            <a:off x="2204935" y="3361635"/>
            <a:ext cx="5852100" cy="457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3" name="Google Shape;93;p38"/>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8"/>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39"/>
          <p:cNvSpPr txBox="1"/>
          <p:nvPr>
            <p:ph type="title"/>
          </p:nvPr>
        </p:nvSpPr>
        <p:spPr>
          <a:xfrm>
            <a:off x="720000" y="1123800"/>
            <a:ext cx="7704000" cy="18975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sz="10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7" name="Google Shape;97;p39"/>
          <p:cNvSpPr txBox="1"/>
          <p:nvPr>
            <p:ph idx="1" type="subTitle"/>
          </p:nvPr>
        </p:nvSpPr>
        <p:spPr>
          <a:xfrm>
            <a:off x="2391925" y="3132175"/>
            <a:ext cx="43602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8" name="Google Shape;98;p39"/>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9"/>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40"/>
          <p:cNvSpPr txBox="1"/>
          <p:nvPr>
            <p:ph type="title"/>
          </p:nvPr>
        </p:nvSpPr>
        <p:spPr>
          <a:xfrm>
            <a:off x="2950850" y="675725"/>
            <a:ext cx="3071700" cy="379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solidFill>
                  <a:schemeClr val="dk2"/>
                </a:solidFill>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102" name="Google Shape;102;p40"/>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0"/>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04" name="Shape 10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05" name="Shape 105"/>
        <p:cNvGrpSpPr/>
        <p:nvPr/>
      </p:nvGrpSpPr>
      <p:grpSpPr>
        <a:xfrm>
          <a:off x="0" y="0"/>
          <a:ext cx="0" cy="0"/>
          <a:chOff x="0" y="0"/>
          <a:chExt cx="0" cy="0"/>
        </a:xfrm>
      </p:grpSpPr>
      <p:sp>
        <p:nvSpPr>
          <p:cNvPr id="106" name="Google Shape;106;p42"/>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07" name="Google Shape;107;p42"/>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2"/>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2"/>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10" name="Shape 110"/>
        <p:cNvGrpSpPr/>
        <p:nvPr/>
      </p:nvGrpSpPr>
      <p:grpSpPr>
        <a:xfrm>
          <a:off x="0" y="0"/>
          <a:ext cx="0" cy="0"/>
          <a:chOff x="0" y="0"/>
          <a:chExt cx="0" cy="0"/>
        </a:xfrm>
      </p:grpSpPr>
      <p:sp>
        <p:nvSpPr>
          <p:cNvPr id="111" name="Google Shape;111;p43"/>
          <p:cNvSpPr/>
          <p:nvPr/>
        </p:nvSpPr>
        <p:spPr>
          <a:xfrm>
            <a:off x="4571093"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3"/>
          <p:cNvSpPr/>
          <p:nvPr/>
        </p:nvSpPr>
        <p:spPr>
          <a:xfrm>
            <a:off x="7253068"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3"/>
          <p:cNvSpPr/>
          <p:nvPr/>
        </p:nvSpPr>
        <p:spPr>
          <a:xfrm>
            <a:off x="1889118"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3"/>
          <p:cNvSpPr txBox="1"/>
          <p:nvPr>
            <p:ph type="title"/>
          </p:nvPr>
        </p:nvSpPr>
        <p:spPr>
          <a:xfrm>
            <a:off x="720000" y="2806229"/>
            <a:ext cx="2336400" cy="5277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5" name="Google Shape;115;p43"/>
          <p:cNvSpPr txBox="1"/>
          <p:nvPr>
            <p:ph idx="2" type="title"/>
          </p:nvPr>
        </p:nvSpPr>
        <p:spPr>
          <a:xfrm>
            <a:off x="720000" y="1724388"/>
            <a:ext cx="1167300" cy="1081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000"/>
              <a:buNone/>
              <a:defRPr sz="6000">
                <a:solidFill>
                  <a:schemeClr val="lt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116" name="Google Shape;116;p43"/>
          <p:cNvSpPr txBox="1"/>
          <p:nvPr>
            <p:ph idx="1" type="subTitle"/>
          </p:nvPr>
        </p:nvSpPr>
        <p:spPr>
          <a:xfrm>
            <a:off x="720000" y="3444926"/>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3"/>
          <p:cNvSpPr txBox="1"/>
          <p:nvPr>
            <p:ph idx="3" type="title"/>
          </p:nvPr>
        </p:nvSpPr>
        <p:spPr>
          <a:xfrm>
            <a:off x="3403800" y="2806229"/>
            <a:ext cx="2336400" cy="5277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8" name="Google Shape;118;p43"/>
          <p:cNvSpPr txBox="1"/>
          <p:nvPr>
            <p:ph idx="4" type="title"/>
          </p:nvPr>
        </p:nvSpPr>
        <p:spPr>
          <a:xfrm>
            <a:off x="3403800"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000"/>
              <a:buNone/>
              <a:defRPr sz="6000">
                <a:solidFill>
                  <a:schemeClr val="lt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119" name="Google Shape;119;p43"/>
          <p:cNvSpPr txBox="1"/>
          <p:nvPr>
            <p:ph idx="5" type="subTitle"/>
          </p:nvPr>
        </p:nvSpPr>
        <p:spPr>
          <a:xfrm>
            <a:off x="3403800" y="3444926"/>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3"/>
          <p:cNvSpPr txBox="1"/>
          <p:nvPr>
            <p:ph idx="6" type="title"/>
          </p:nvPr>
        </p:nvSpPr>
        <p:spPr>
          <a:xfrm>
            <a:off x="6087600" y="2806229"/>
            <a:ext cx="2336400" cy="5277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1" name="Google Shape;121;p43"/>
          <p:cNvSpPr txBox="1"/>
          <p:nvPr>
            <p:ph idx="7" type="title"/>
          </p:nvPr>
        </p:nvSpPr>
        <p:spPr>
          <a:xfrm>
            <a:off x="6087600"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000"/>
              <a:buNone/>
              <a:defRPr sz="6000">
                <a:solidFill>
                  <a:schemeClr val="lt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122" name="Google Shape;122;p43"/>
          <p:cNvSpPr txBox="1"/>
          <p:nvPr>
            <p:ph idx="8" type="subTitle"/>
          </p:nvPr>
        </p:nvSpPr>
        <p:spPr>
          <a:xfrm>
            <a:off x="6087600" y="3444926"/>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43"/>
          <p:cNvSpPr txBox="1"/>
          <p:nvPr>
            <p:ph idx="9"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4" name="Google Shape;124;p43"/>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43"/>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3"/>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27" name="Shape 127"/>
        <p:cNvGrpSpPr/>
        <p:nvPr/>
      </p:nvGrpSpPr>
      <p:grpSpPr>
        <a:xfrm>
          <a:off x="0" y="0"/>
          <a:ext cx="0" cy="0"/>
          <a:chOff x="0" y="0"/>
          <a:chExt cx="0" cy="0"/>
        </a:xfrm>
      </p:grpSpPr>
      <p:sp>
        <p:nvSpPr>
          <p:cNvPr id="128" name="Google Shape;128;p44"/>
          <p:cNvSpPr txBox="1"/>
          <p:nvPr>
            <p:ph type="title"/>
          </p:nvPr>
        </p:nvSpPr>
        <p:spPr>
          <a:xfrm>
            <a:off x="2290025" y="3392700"/>
            <a:ext cx="4563900" cy="5319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29" name="Google Shape;129;p44"/>
          <p:cNvSpPr txBox="1"/>
          <p:nvPr>
            <p:ph idx="1" type="subTitle"/>
          </p:nvPr>
        </p:nvSpPr>
        <p:spPr>
          <a:xfrm>
            <a:off x="1458125" y="1188100"/>
            <a:ext cx="6227700" cy="1740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0" name="Google Shape;130;p44"/>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4"/>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132" name="Shape 132"/>
        <p:cNvGrpSpPr/>
        <p:nvPr/>
      </p:nvGrpSpPr>
      <p:grpSpPr>
        <a:xfrm>
          <a:off x="0" y="0"/>
          <a:ext cx="0" cy="0"/>
          <a:chOff x="0" y="0"/>
          <a:chExt cx="0" cy="0"/>
        </a:xfrm>
      </p:grpSpPr>
      <p:sp>
        <p:nvSpPr>
          <p:cNvPr id="133" name="Google Shape;133;p45"/>
          <p:cNvSpPr txBox="1"/>
          <p:nvPr>
            <p:ph idx="1" type="subTitle"/>
          </p:nvPr>
        </p:nvSpPr>
        <p:spPr>
          <a:xfrm>
            <a:off x="720000" y="1894650"/>
            <a:ext cx="2286000" cy="13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4" name="Google Shape;134;p45"/>
          <p:cNvSpPr txBox="1"/>
          <p:nvPr>
            <p:ph type="title"/>
          </p:nvPr>
        </p:nvSpPr>
        <p:spPr>
          <a:xfrm>
            <a:off x="720000" y="445025"/>
            <a:ext cx="3852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35" name="Google Shape;135;p45"/>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45"/>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5"/>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28"/>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3" name="Google Shape;13;p28"/>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AutoNum type="arabicPeriod"/>
              <a:defRPr sz="1100"/>
            </a:lvl1pPr>
            <a:lvl2pPr indent="-304800" lvl="1" marL="914400" algn="l">
              <a:lnSpc>
                <a:spcPct val="115000"/>
              </a:lnSpc>
              <a:spcBef>
                <a:spcPts val="0"/>
              </a:spcBef>
              <a:spcAft>
                <a:spcPts val="0"/>
              </a:spcAft>
              <a:buSzPts val="1200"/>
              <a:buFont typeface="Roboto Condensed Light"/>
              <a:buAutoNum type="alphaLcPeriod"/>
              <a:defRPr/>
            </a:lvl2pPr>
            <a:lvl3pPr indent="-304800" lvl="2" marL="1371600" algn="l">
              <a:lnSpc>
                <a:spcPct val="115000"/>
              </a:lnSpc>
              <a:spcBef>
                <a:spcPts val="0"/>
              </a:spcBef>
              <a:spcAft>
                <a:spcPts val="0"/>
              </a:spcAft>
              <a:buSzPts val="1200"/>
              <a:buFont typeface="Roboto Condensed Light"/>
              <a:buAutoNum type="romanLcPeriod"/>
              <a:defRPr/>
            </a:lvl3pPr>
            <a:lvl4pPr indent="-304800" lvl="3" marL="1828800" algn="l">
              <a:lnSpc>
                <a:spcPct val="115000"/>
              </a:lnSpc>
              <a:spcBef>
                <a:spcPts val="0"/>
              </a:spcBef>
              <a:spcAft>
                <a:spcPts val="0"/>
              </a:spcAft>
              <a:buSzPts val="1200"/>
              <a:buFont typeface="Roboto Condensed Light"/>
              <a:buAutoNum type="arabicPeriod"/>
              <a:defRPr/>
            </a:lvl4pPr>
            <a:lvl5pPr indent="-304800" lvl="4" marL="2286000" algn="l">
              <a:lnSpc>
                <a:spcPct val="115000"/>
              </a:lnSpc>
              <a:spcBef>
                <a:spcPts val="0"/>
              </a:spcBef>
              <a:spcAft>
                <a:spcPts val="0"/>
              </a:spcAft>
              <a:buSzPts val="1200"/>
              <a:buFont typeface="Roboto Condensed Light"/>
              <a:buAutoNum type="alphaLcPeriod"/>
              <a:defRPr/>
            </a:lvl5pPr>
            <a:lvl6pPr indent="-304800" lvl="5" marL="2743200" algn="l">
              <a:lnSpc>
                <a:spcPct val="115000"/>
              </a:lnSpc>
              <a:spcBef>
                <a:spcPts val="0"/>
              </a:spcBef>
              <a:spcAft>
                <a:spcPts val="0"/>
              </a:spcAft>
              <a:buSzPts val="1200"/>
              <a:buFont typeface="Roboto Condensed Light"/>
              <a:buAutoNum type="romanLcPeriod"/>
              <a:defRPr/>
            </a:lvl6pPr>
            <a:lvl7pPr indent="-304800" lvl="6" marL="3200400" algn="l">
              <a:lnSpc>
                <a:spcPct val="115000"/>
              </a:lnSpc>
              <a:spcBef>
                <a:spcPts val="0"/>
              </a:spcBef>
              <a:spcAft>
                <a:spcPts val="0"/>
              </a:spcAft>
              <a:buSzPts val="1200"/>
              <a:buFont typeface="Roboto Condensed Light"/>
              <a:buAutoNum type="arabicPeriod"/>
              <a:defRPr/>
            </a:lvl7pPr>
            <a:lvl8pPr indent="-304800" lvl="7" marL="3657600" algn="l">
              <a:lnSpc>
                <a:spcPct val="115000"/>
              </a:lnSpc>
              <a:spcBef>
                <a:spcPts val="0"/>
              </a:spcBef>
              <a:spcAft>
                <a:spcPts val="0"/>
              </a:spcAft>
              <a:buSzPts val="1200"/>
              <a:buFont typeface="Roboto Condensed Light"/>
              <a:buAutoNum type="alphaLcPeriod"/>
              <a:defRPr/>
            </a:lvl8pPr>
            <a:lvl9pPr indent="-304800" lvl="8" marL="4114800" algn="l">
              <a:lnSpc>
                <a:spcPct val="115000"/>
              </a:lnSpc>
              <a:spcBef>
                <a:spcPts val="0"/>
              </a:spcBef>
              <a:spcAft>
                <a:spcPts val="0"/>
              </a:spcAft>
              <a:buSzPts val="1200"/>
              <a:buFont typeface="Roboto Condensed Light"/>
              <a:buAutoNum type="romanLcPeriod"/>
              <a:defRPr/>
            </a:lvl9pPr>
          </a:lstStyle>
          <a:p/>
        </p:txBody>
      </p:sp>
      <p:sp>
        <p:nvSpPr>
          <p:cNvPr id="14" name="Google Shape;14;p28"/>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8"/>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38" name="Shape 138"/>
        <p:cNvGrpSpPr/>
        <p:nvPr/>
      </p:nvGrpSpPr>
      <p:grpSpPr>
        <a:xfrm>
          <a:off x="0" y="0"/>
          <a:ext cx="0" cy="0"/>
          <a:chOff x="0" y="0"/>
          <a:chExt cx="0" cy="0"/>
        </a:xfrm>
      </p:grpSpPr>
      <p:sp>
        <p:nvSpPr>
          <p:cNvPr id="139" name="Google Shape;139;p46"/>
          <p:cNvSpPr txBox="1"/>
          <p:nvPr>
            <p:ph type="title"/>
          </p:nvPr>
        </p:nvSpPr>
        <p:spPr>
          <a:xfrm>
            <a:off x="720000" y="2563916"/>
            <a:ext cx="23364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40" name="Google Shape;140;p46"/>
          <p:cNvSpPr txBox="1"/>
          <p:nvPr>
            <p:ph idx="1" type="subTitle"/>
          </p:nvPr>
        </p:nvSpPr>
        <p:spPr>
          <a:xfrm>
            <a:off x="720000" y="3066716"/>
            <a:ext cx="2336400" cy="105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1" name="Google Shape;141;p46"/>
          <p:cNvSpPr txBox="1"/>
          <p:nvPr>
            <p:ph idx="2" type="title"/>
          </p:nvPr>
        </p:nvSpPr>
        <p:spPr>
          <a:xfrm>
            <a:off x="3403800" y="2563916"/>
            <a:ext cx="23364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42" name="Google Shape;142;p46"/>
          <p:cNvSpPr txBox="1"/>
          <p:nvPr>
            <p:ph idx="3" type="subTitle"/>
          </p:nvPr>
        </p:nvSpPr>
        <p:spPr>
          <a:xfrm>
            <a:off x="3403800" y="3066716"/>
            <a:ext cx="2336400" cy="105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3" name="Google Shape;143;p46"/>
          <p:cNvSpPr txBox="1"/>
          <p:nvPr>
            <p:ph idx="4" type="title"/>
          </p:nvPr>
        </p:nvSpPr>
        <p:spPr>
          <a:xfrm>
            <a:off x="6087600" y="2563916"/>
            <a:ext cx="23364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44" name="Google Shape;144;p46"/>
          <p:cNvSpPr txBox="1"/>
          <p:nvPr>
            <p:ph idx="5" type="subTitle"/>
          </p:nvPr>
        </p:nvSpPr>
        <p:spPr>
          <a:xfrm>
            <a:off x="6087600" y="3066716"/>
            <a:ext cx="2336400" cy="105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5" name="Google Shape;145;p46"/>
          <p:cNvSpPr txBox="1"/>
          <p:nvPr>
            <p:ph idx="6"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46" name="Google Shape;146;p46"/>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6"/>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6"/>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49" name="Shape 149"/>
        <p:cNvGrpSpPr/>
        <p:nvPr/>
      </p:nvGrpSpPr>
      <p:grpSpPr>
        <a:xfrm>
          <a:off x="0" y="0"/>
          <a:ext cx="0" cy="0"/>
          <a:chOff x="0" y="0"/>
          <a:chExt cx="0" cy="0"/>
        </a:xfrm>
      </p:grpSpPr>
      <p:sp>
        <p:nvSpPr>
          <p:cNvPr id="150" name="Google Shape;150;p47"/>
          <p:cNvSpPr txBox="1"/>
          <p:nvPr>
            <p:ph type="ctrTitle"/>
          </p:nvPr>
        </p:nvSpPr>
        <p:spPr>
          <a:xfrm>
            <a:off x="1461103" y="1457750"/>
            <a:ext cx="6212100" cy="997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1" name="Google Shape;151;p47"/>
          <p:cNvSpPr txBox="1"/>
          <p:nvPr>
            <p:ph idx="1" type="subTitle"/>
          </p:nvPr>
        </p:nvSpPr>
        <p:spPr>
          <a:xfrm>
            <a:off x="710650" y="2569340"/>
            <a:ext cx="7713300" cy="548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2" name="Google Shape;152;p47"/>
          <p:cNvSpPr txBox="1"/>
          <p:nvPr/>
        </p:nvSpPr>
        <p:spPr>
          <a:xfrm>
            <a:off x="1277850" y="3948300"/>
            <a:ext cx="65883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300"/>
              </a:spcBef>
              <a:spcAft>
                <a:spcPts val="0"/>
              </a:spcAft>
              <a:buClr>
                <a:srgbClr val="000000"/>
              </a:buClr>
              <a:buSzPts val="1200"/>
              <a:buFont typeface="Arial"/>
              <a:buNone/>
            </a:pPr>
            <a:r>
              <a:rPr b="0" i="0" lang="en" sz="1200" u="none" cap="none" strike="noStrike">
                <a:solidFill>
                  <a:schemeClr val="lt1"/>
                </a:solidFill>
                <a:latin typeface="Roboto Mono"/>
                <a:ea typeface="Roboto Mono"/>
                <a:cs typeface="Roboto Mono"/>
                <a:sym typeface="Roboto Mono"/>
              </a:rPr>
              <a:t>CREDITS: This presentation template was created by </a:t>
            </a:r>
            <a:r>
              <a:rPr b="1" i="0" lang="en" sz="1200" u="none" cap="none" strike="noStrike">
                <a:solidFill>
                  <a:schemeClr val="lt1"/>
                </a:solidFill>
                <a:uFill>
                  <a:noFill/>
                </a:uFill>
                <a:latin typeface="Roboto Mono"/>
                <a:ea typeface="Roboto Mono"/>
                <a:cs typeface="Roboto Mono"/>
                <a:sym typeface="Roboto Mono"/>
                <a:hlinkClick r:id="rId2">
                  <a:extLst>
                    <a:ext uri="{A12FA001-AC4F-418D-AE19-62706E023703}">
                      <ahyp:hlinkClr val="tx"/>
                    </a:ext>
                  </a:extLst>
                </a:hlinkClick>
              </a:rPr>
              <a:t>Slidesgo</a:t>
            </a:r>
            <a:r>
              <a:rPr b="0" i="0" lang="en" sz="1200" u="none" cap="none" strike="noStrike">
                <a:solidFill>
                  <a:schemeClr val="lt1"/>
                </a:solidFill>
                <a:latin typeface="Roboto Mono"/>
                <a:ea typeface="Roboto Mono"/>
                <a:cs typeface="Roboto Mono"/>
                <a:sym typeface="Roboto Mono"/>
              </a:rPr>
              <a:t>, including icons by </a:t>
            </a:r>
            <a:r>
              <a:rPr b="1" i="0" lang="en" sz="1200" u="none" cap="none" strike="noStrike">
                <a:solidFill>
                  <a:schemeClr val="lt1"/>
                </a:solidFill>
                <a:uFill>
                  <a:noFill/>
                </a:uFill>
                <a:latin typeface="Roboto Mono"/>
                <a:ea typeface="Roboto Mono"/>
                <a:cs typeface="Roboto Mono"/>
                <a:sym typeface="Roboto Mono"/>
                <a:hlinkClick r:id="rId3">
                  <a:extLst>
                    <a:ext uri="{A12FA001-AC4F-418D-AE19-62706E023703}">
                      <ahyp:hlinkClr val="tx"/>
                    </a:ext>
                  </a:extLst>
                </a:hlinkClick>
              </a:rPr>
              <a:t>Flaticon</a:t>
            </a:r>
            <a:r>
              <a:rPr b="0" i="0" lang="en" sz="1200" u="none" cap="none" strike="noStrike">
                <a:solidFill>
                  <a:schemeClr val="lt1"/>
                </a:solidFill>
                <a:latin typeface="Roboto Mono"/>
                <a:ea typeface="Roboto Mono"/>
                <a:cs typeface="Roboto Mono"/>
                <a:sym typeface="Roboto Mono"/>
              </a:rPr>
              <a:t>, and infographics &amp; images by </a:t>
            </a:r>
            <a:r>
              <a:rPr b="1" i="0" lang="en" sz="1200" u="none" cap="none" strike="noStrike">
                <a:solidFill>
                  <a:schemeClr val="lt1"/>
                </a:solidFill>
                <a:uFill>
                  <a:noFill/>
                </a:uFill>
                <a:latin typeface="Roboto Mono"/>
                <a:ea typeface="Roboto Mono"/>
                <a:cs typeface="Roboto Mono"/>
                <a:sym typeface="Roboto Mono"/>
                <a:hlinkClick r:id="rId4">
                  <a:extLst>
                    <a:ext uri="{A12FA001-AC4F-418D-AE19-62706E023703}">
                      <ahyp:hlinkClr val="tx"/>
                    </a:ext>
                  </a:extLst>
                </a:hlinkClick>
              </a:rPr>
              <a:t>Freepik</a:t>
            </a:r>
            <a:endParaRPr b="1" i="0" sz="1200" u="none" cap="none" strike="noStrike">
              <a:solidFill>
                <a:schemeClr val="lt1"/>
              </a:solidFill>
              <a:latin typeface="Roboto Mono"/>
              <a:ea typeface="Roboto Mono"/>
              <a:cs typeface="Roboto Mono"/>
              <a:sym typeface="Roboto Mono"/>
            </a:endParaRPr>
          </a:p>
        </p:txBody>
      </p:sp>
      <p:sp>
        <p:nvSpPr>
          <p:cNvPr id="153" name="Google Shape;153;p47"/>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7"/>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55" name="Shape 155"/>
        <p:cNvGrpSpPr/>
        <p:nvPr/>
      </p:nvGrpSpPr>
      <p:grpSpPr>
        <a:xfrm>
          <a:off x="0" y="0"/>
          <a:ext cx="0" cy="0"/>
          <a:chOff x="0" y="0"/>
          <a:chExt cx="0" cy="0"/>
        </a:xfrm>
      </p:grpSpPr>
      <p:sp>
        <p:nvSpPr>
          <p:cNvPr id="156" name="Google Shape;156;p48"/>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8"/>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_1">
    <p:spTree>
      <p:nvGrpSpPr>
        <p:cNvPr id="158" name="Shape 158"/>
        <p:cNvGrpSpPr/>
        <p:nvPr/>
      </p:nvGrpSpPr>
      <p:grpSpPr>
        <a:xfrm>
          <a:off x="0" y="0"/>
          <a:ext cx="0" cy="0"/>
          <a:chOff x="0" y="0"/>
          <a:chExt cx="0" cy="0"/>
        </a:xfrm>
      </p:grpSpPr>
      <p:sp>
        <p:nvSpPr>
          <p:cNvPr id="159" name="Google Shape;159;p49"/>
          <p:cNvSpPr txBox="1"/>
          <p:nvPr>
            <p:ph type="title"/>
          </p:nvPr>
        </p:nvSpPr>
        <p:spPr>
          <a:xfrm>
            <a:off x="717850" y="405200"/>
            <a:ext cx="7708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6" name="Shape 16"/>
        <p:cNvGrpSpPr/>
        <p:nvPr/>
      </p:nvGrpSpPr>
      <p:grpSpPr>
        <a:xfrm>
          <a:off x="0" y="0"/>
          <a:ext cx="0" cy="0"/>
          <a:chOff x="0" y="0"/>
          <a:chExt cx="0" cy="0"/>
        </a:xfrm>
      </p:grpSpPr>
      <p:sp>
        <p:nvSpPr>
          <p:cNvPr id="17" name="Google Shape;17;p29"/>
          <p:cNvSpPr txBox="1"/>
          <p:nvPr>
            <p:ph idx="1" type="subTitle"/>
          </p:nvPr>
        </p:nvSpPr>
        <p:spPr>
          <a:xfrm>
            <a:off x="720000" y="1840200"/>
            <a:ext cx="4846200" cy="14631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 name="Google Shape;18;p29"/>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29"/>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9"/>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9"/>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2" name="Shape 22"/>
        <p:cNvGrpSpPr/>
        <p:nvPr/>
      </p:nvGrpSpPr>
      <p:grpSpPr>
        <a:xfrm>
          <a:off x="0" y="0"/>
          <a:ext cx="0" cy="0"/>
          <a:chOff x="0" y="0"/>
          <a:chExt cx="0" cy="0"/>
        </a:xfrm>
      </p:grpSpPr>
      <p:sp>
        <p:nvSpPr>
          <p:cNvPr id="23" name="Google Shape;23;p30"/>
          <p:cNvSpPr txBox="1"/>
          <p:nvPr>
            <p:ph type="title"/>
          </p:nvPr>
        </p:nvSpPr>
        <p:spPr>
          <a:xfrm>
            <a:off x="2863399" y="2675718"/>
            <a:ext cx="5093100" cy="9144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6200"/>
              <a:buNone/>
              <a:defRPr sz="6000">
                <a:solidFill>
                  <a:schemeClr val="dk1"/>
                </a:solidFill>
              </a:defRPr>
            </a:lvl1pPr>
            <a:lvl2pPr lvl="1" algn="ctr">
              <a:lnSpc>
                <a:spcPct val="100000"/>
              </a:lnSpc>
              <a:spcBef>
                <a:spcPts val="0"/>
              </a:spcBef>
              <a:spcAft>
                <a:spcPts val="0"/>
              </a:spcAft>
              <a:buClr>
                <a:schemeClr val="dk1"/>
              </a:buClr>
              <a:buSzPts val="6200"/>
              <a:buNone/>
              <a:defRPr sz="6200">
                <a:solidFill>
                  <a:schemeClr val="dk1"/>
                </a:solidFill>
              </a:defRPr>
            </a:lvl2pPr>
            <a:lvl3pPr lvl="2" algn="ctr">
              <a:lnSpc>
                <a:spcPct val="100000"/>
              </a:lnSpc>
              <a:spcBef>
                <a:spcPts val="0"/>
              </a:spcBef>
              <a:spcAft>
                <a:spcPts val="0"/>
              </a:spcAft>
              <a:buClr>
                <a:schemeClr val="dk1"/>
              </a:buClr>
              <a:buSzPts val="6200"/>
              <a:buNone/>
              <a:defRPr sz="6200">
                <a:solidFill>
                  <a:schemeClr val="dk1"/>
                </a:solidFill>
              </a:defRPr>
            </a:lvl3pPr>
            <a:lvl4pPr lvl="3" algn="ctr">
              <a:lnSpc>
                <a:spcPct val="100000"/>
              </a:lnSpc>
              <a:spcBef>
                <a:spcPts val="0"/>
              </a:spcBef>
              <a:spcAft>
                <a:spcPts val="0"/>
              </a:spcAft>
              <a:buClr>
                <a:schemeClr val="dk1"/>
              </a:buClr>
              <a:buSzPts val="6200"/>
              <a:buNone/>
              <a:defRPr sz="6200">
                <a:solidFill>
                  <a:schemeClr val="dk1"/>
                </a:solidFill>
              </a:defRPr>
            </a:lvl4pPr>
            <a:lvl5pPr lvl="4" algn="ctr">
              <a:lnSpc>
                <a:spcPct val="100000"/>
              </a:lnSpc>
              <a:spcBef>
                <a:spcPts val="0"/>
              </a:spcBef>
              <a:spcAft>
                <a:spcPts val="0"/>
              </a:spcAft>
              <a:buClr>
                <a:schemeClr val="dk1"/>
              </a:buClr>
              <a:buSzPts val="6200"/>
              <a:buNone/>
              <a:defRPr sz="6200">
                <a:solidFill>
                  <a:schemeClr val="dk1"/>
                </a:solidFill>
              </a:defRPr>
            </a:lvl5pPr>
            <a:lvl6pPr lvl="5" algn="ctr">
              <a:lnSpc>
                <a:spcPct val="100000"/>
              </a:lnSpc>
              <a:spcBef>
                <a:spcPts val="0"/>
              </a:spcBef>
              <a:spcAft>
                <a:spcPts val="0"/>
              </a:spcAft>
              <a:buClr>
                <a:schemeClr val="dk1"/>
              </a:buClr>
              <a:buSzPts val="6200"/>
              <a:buNone/>
              <a:defRPr sz="6200">
                <a:solidFill>
                  <a:schemeClr val="dk1"/>
                </a:solidFill>
              </a:defRPr>
            </a:lvl6pPr>
            <a:lvl7pPr lvl="6" algn="ctr">
              <a:lnSpc>
                <a:spcPct val="100000"/>
              </a:lnSpc>
              <a:spcBef>
                <a:spcPts val="0"/>
              </a:spcBef>
              <a:spcAft>
                <a:spcPts val="0"/>
              </a:spcAft>
              <a:buClr>
                <a:schemeClr val="dk1"/>
              </a:buClr>
              <a:buSzPts val="6200"/>
              <a:buNone/>
              <a:defRPr sz="6200">
                <a:solidFill>
                  <a:schemeClr val="dk1"/>
                </a:solidFill>
              </a:defRPr>
            </a:lvl7pPr>
            <a:lvl8pPr lvl="7" algn="ctr">
              <a:lnSpc>
                <a:spcPct val="100000"/>
              </a:lnSpc>
              <a:spcBef>
                <a:spcPts val="0"/>
              </a:spcBef>
              <a:spcAft>
                <a:spcPts val="0"/>
              </a:spcAft>
              <a:buClr>
                <a:schemeClr val="dk1"/>
              </a:buClr>
              <a:buSzPts val="6200"/>
              <a:buNone/>
              <a:defRPr sz="6200">
                <a:solidFill>
                  <a:schemeClr val="dk1"/>
                </a:solidFill>
              </a:defRPr>
            </a:lvl8pPr>
            <a:lvl9pPr lvl="8" algn="ctr">
              <a:lnSpc>
                <a:spcPct val="100000"/>
              </a:lnSpc>
              <a:spcBef>
                <a:spcPts val="0"/>
              </a:spcBef>
              <a:spcAft>
                <a:spcPts val="0"/>
              </a:spcAft>
              <a:buClr>
                <a:schemeClr val="dk1"/>
              </a:buClr>
              <a:buSzPts val="6200"/>
              <a:buNone/>
              <a:defRPr sz="6200">
                <a:solidFill>
                  <a:schemeClr val="dk1"/>
                </a:solidFill>
              </a:defRPr>
            </a:lvl9pPr>
          </a:lstStyle>
          <a:p/>
        </p:txBody>
      </p:sp>
      <p:sp>
        <p:nvSpPr>
          <p:cNvPr id="24" name="Google Shape;24;p30"/>
          <p:cNvSpPr txBox="1"/>
          <p:nvPr>
            <p:ph idx="1" type="subTitle"/>
          </p:nvPr>
        </p:nvSpPr>
        <p:spPr>
          <a:xfrm>
            <a:off x="2863336" y="3590120"/>
            <a:ext cx="5093100" cy="365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 name="Google Shape;25;p30"/>
          <p:cNvSpPr txBox="1"/>
          <p:nvPr>
            <p:ph idx="2" type="title"/>
          </p:nvPr>
        </p:nvSpPr>
        <p:spPr>
          <a:xfrm>
            <a:off x="1190930" y="1192932"/>
            <a:ext cx="5093100" cy="9144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6200"/>
              <a:buNone/>
              <a:defRPr sz="6000">
                <a:solidFill>
                  <a:schemeClr val="dk1"/>
                </a:solidFill>
              </a:defRPr>
            </a:lvl1pPr>
            <a:lvl2pPr lvl="1" algn="ctr">
              <a:lnSpc>
                <a:spcPct val="100000"/>
              </a:lnSpc>
              <a:spcBef>
                <a:spcPts val="0"/>
              </a:spcBef>
              <a:spcAft>
                <a:spcPts val="0"/>
              </a:spcAft>
              <a:buClr>
                <a:schemeClr val="dk1"/>
              </a:buClr>
              <a:buSzPts val="6200"/>
              <a:buNone/>
              <a:defRPr sz="6200">
                <a:solidFill>
                  <a:schemeClr val="dk1"/>
                </a:solidFill>
              </a:defRPr>
            </a:lvl2pPr>
            <a:lvl3pPr lvl="2" algn="ctr">
              <a:lnSpc>
                <a:spcPct val="100000"/>
              </a:lnSpc>
              <a:spcBef>
                <a:spcPts val="0"/>
              </a:spcBef>
              <a:spcAft>
                <a:spcPts val="0"/>
              </a:spcAft>
              <a:buClr>
                <a:schemeClr val="dk1"/>
              </a:buClr>
              <a:buSzPts val="6200"/>
              <a:buNone/>
              <a:defRPr sz="6200">
                <a:solidFill>
                  <a:schemeClr val="dk1"/>
                </a:solidFill>
              </a:defRPr>
            </a:lvl3pPr>
            <a:lvl4pPr lvl="3" algn="ctr">
              <a:lnSpc>
                <a:spcPct val="100000"/>
              </a:lnSpc>
              <a:spcBef>
                <a:spcPts val="0"/>
              </a:spcBef>
              <a:spcAft>
                <a:spcPts val="0"/>
              </a:spcAft>
              <a:buClr>
                <a:schemeClr val="dk1"/>
              </a:buClr>
              <a:buSzPts val="6200"/>
              <a:buNone/>
              <a:defRPr sz="6200">
                <a:solidFill>
                  <a:schemeClr val="dk1"/>
                </a:solidFill>
              </a:defRPr>
            </a:lvl4pPr>
            <a:lvl5pPr lvl="4" algn="ctr">
              <a:lnSpc>
                <a:spcPct val="100000"/>
              </a:lnSpc>
              <a:spcBef>
                <a:spcPts val="0"/>
              </a:spcBef>
              <a:spcAft>
                <a:spcPts val="0"/>
              </a:spcAft>
              <a:buClr>
                <a:schemeClr val="dk1"/>
              </a:buClr>
              <a:buSzPts val="6200"/>
              <a:buNone/>
              <a:defRPr sz="6200">
                <a:solidFill>
                  <a:schemeClr val="dk1"/>
                </a:solidFill>
              </a:defRPr>
            </a:lvl5pPr>
            <a:lvl6pPr lvl="5" algn="ctr">
              <a:lnSpc>
                <a:spcPct val="100000"/>
              </a:lnSpc>
              <a:spcBef>
                <a:spcPts val="0"/>
              </a:spcBef>
              <a:spcAft>
                <a:spcPts val="0"/>
              </a:spcAft>
              <a:buClr>
                <a:schemeClr val="dk1"/>
              </a:buClr>
              <a:buSzPts val="6200"/>
              <a:buNone/>
              <a:defRPr sz="6200">
                <a:solidFill>
                  <a:schemeClr val="dk1"/>
                </a:solidFill>
              </a:defRPr>
            </a:lvl6pPr>
            <a:lvl7pPr lvl="6" algn="ctr">
              <a:lnSpc>
                <a:spcPct val="100000"/>
              </a:lnSpc>
              <a:spcBef>
                <a:spcPts val="0"/>
              </a:spcBef>
              <a:spcAft>
                <a:spcPts val="0"/>
              </a:spcAft>
              <a:buClr>
                <a:schemeClr val="dk1"/>
              </a:buClr>
              <a:buSzPts val="6200"/>
              <a:buNone/>
              <a:defRPr sz="6200">
                <a:solidFill>
                  <a:schemeClr val="dk1"/>
                </a:solidFill>
              </a:defRPr>
            </a:lvl7pPr>
            <a:lvl8pPr lvl="7" algn="ctr">
              <a:lnSpc>
                <a:spcPct val="100000"/>
              </a:lnSpc>
              <a:spcBef>
                <a:spcPts val="0"/>
              </a:spcBef>
              <a:spcAft>
                <a:spcPts val="0"/>
              </a:spcAft>
              <a:buClr>
                <a:schemeClr val="dk1"/>
              </a:buClr>
              <a:buSzPts val="6200"/>
              <a:buNone/>
              <a:defRPr sz="6200">
                <a:solidFill>
                  <a:schemeClr val="dk1"/>
                </a:solidFill>
              </a:defRPr>
            </a:lvl8pPr>
            <a:lvl9pPr lvl="8" algn="ctr">
              <a:lnSpc>
                <a:spcPct val="100000"/>
              </a:lnSpc>
              <a:spcBef>
                <a:spcPts val="0"/>
              </a:spcBef>
              <a:spcAft>
                <a:spcPts val="0"/>
              </a:spcAft>
              <a:buClr>
                <a:schemeClr val="dk1"/>
              </a:buClr>
              <a:buSzPts val="6200"/>
              <a:buNone/>
              <a:defRPr sz="6200">
                <a:solidFill>
                  <a:schemeClr val="dk1"/>
                </a:solidFill>
              </a:defRPr>
            </a:lvl9pPr>
          </a:lstStyle>
          <a:p/>
        </p:txBody>
      </p:sp>
      <p:sp>
        <p:nvSpPr>
          <p:cNvPr id="26" name="Google Shape;26;p30"/>
          <p:cNvSpPr txBox="1"/>
          <p:nvPr>
            <p:ph idx="3" type="subTitle"/>
          </p:nvPr>
        </p:nvSpPr>
        <p:spPr>
          <a:xfrm>
            <a:off x="1190868" y="2107332"/>
            <a:ext cx="5093100" cy="365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 name="Google Shape;27;p30"/>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0"/>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31"/>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31"/>
          <p:cNvSpPr txBox="1"/>
          <p:nvPr>
            <p:ph idx="1" type="body"/>
          </p:nvPr>
        </p:nvSpPr>
        <p:spPr>
          <a:xfrm>
            <a:off x="720000" y="902225"/>
            <a:ext cx="3852000" cy="3701100"/>
          </a:xfrm>
          <a:prstGeom prst="rect">
            <a:avLst/>
          </a:prstGeom>
          <a:noFill/>
          <a:ln>
            <a:noFill/>
          </a:ln>
        </p:spPr>
        <p:txBody>
          <a:bodyPr anchorCtr="0" anchor="ctr" bIns="91425" lIns="91425" spcFirstLastPara="1" rIns="91425" wrap="square" tIns="91425">
            <a:noAutofit/>
          </a:bodyPr>
          <a:lstStyle>
            <a:lvl1pPr indent="-279400" lvl="0" marL="457200" algn="l">
              <a:lnSpc>
                <a:spcPct val="100000"/>
              </a:lnSpc>
              <a:spcBef>
                <a:spcPts val="0"/>
              </a:spcBef>
              <a:spcAft>
                <a:spcPts val="0"/>
              </a:spcAft>
              <a:buSzPts val="800"/>
              <a:buFont typeface="Open Sans"/>
              <a:buChar char="●"/>
              <a:defRPr sz="1400"/>
            </a:lvl1pPr>
            <a:lvl2pPr indent="-279400" lvl="1" marL="914400" algn="l">
              <a:lnSpc>
                <a:spcPct val="115000"/>
              </a:lnSpc>
              <a:spcBef>
                <a:spcPts val="0"/>
              </a:spcBef>
              <a:spcAft>
                <a:spcPts val="0"/>
              </a:spcAft>
              <a:buClr>
                <a:srgbClr val="999999"/>
              </a:buClr>
              <a:buSzPts val="800"/>
              <a:buFont typeface="Open Sans"/>
              <a:buChar char="○"/>
              <a:defRPr/>
            </a:lvl2pPr>
            <a:lvl3pPr indent="-279400" lvl="2" marL="1371600" algn="l">
              <a:lnSpc>
                <a:spcPct val="115000"/>
              </a:lnSpc>
              <a:spcBef>
                <a:spcPts val="0"/>
              </a:spcBef>
              <a:spcAft>
                <a:spcPts val="0"/>
              </a:spcAft>
              <a:buClr>
                <a:srgbClr val="999999"/>
              </a:buClr>
              <a:buSzPts val="800"/>
              <a:buFont typeface="Open Sans"/>
              <a:buChar char="■"/>
              <a:defRPr/>
            </a:lvl3pPr>
            <a:lvl4pPr indent="-279400" lvl="3" marL="1828800" algn="l">
              <a:lnSpc>
                <a:spcPct val="115000"/>
              </a:lnSpc>
              <a:spcBef>
                <a:spcPts val="0"/>
              </a:spcBef>
              <a:spcAft>
                <a:spcPts val="0"/>
              </a:spcAft>
              <a:buClr>
                <a:srgbClr val="999999"/>
              </a:buClr>
              <a:buSzPts val="800"/>
              <a:buFont typeface="Open Sans"/>
              <a:buChar char="●"/>
              <a:defRPr/>
            </a:lvl4pPr>
            <a:lvl5pPr indent="-304800" lvl="4" marL="2286000" algn="l">
              <a:lnSpc>
                <a:spcPct val="115000"/>
              </a:lnSpc>
              <a:spcBef>
                <a:spcPts val="0"/>
              </a:spcBef>
              <a:spcAft>
                <a:spcPts val="0"/>
              </a:spcAft>
              <a:buClr>
                <a:srgbClr val="999999"/>
              </a:buClr>
              <a:buSzPts val="1200"/>
              <a:buFont typeface="Open Sans"/>
              <a:buChar char="○"/>
              <a:defRPr/>
            </a:lvl5pPr>
            <a:lvl6pPr indent="-304800" lvl="5" marL="2743200" algn="l">
              <a:lnSpc>
                <a:spcPct val="115000"/>
              </a:lnSpc>
              <a:spcBef>
                <a:spcPts val="0"/>
              </a:spcBef>
              <a:spcAft>
                <a:spcPts val="0"/>
              </a:spcAft>
              <a:buClr>
                <a:srgbClr val="999999"/>
              </a:buClr>
              <a:buSzPts val="1200"/>
              <a:buFont typeface="Open Sans"/>
              <a:buChar char="■"/>
              <a:defRPr/>
            </a:lvl6pPr>
            <a:lvl7pPr indent="-273050" lvl="6" marL="3200400" algn="l">
              <a:lnSpc>
                <a:spcPct val="115000"/>
              </a:lnSpc>
              <a:spcBef>
                <a:spcPts val="0"/>
              </a:spcBef>
              <a:spcAft>
                <a:spcPts val="0"/>
              </a:spcAft>
              <a:buClr>
                <a:srgbClr val="999999"/>
              </a:buClr>
              <a:buSzPts val="700"/>
              <a:buFont typeface="Open Sans"/>
              <a:buChar char="●"/>
              <a:defRPr/>
            </a:lvl7pPr>
            <a:lvl8pPr indent="-273050" lvl="7" marL="3657600" algn="l">
              <a:lnSpc>
                <a:spcPct val="115000"/>
              </a:lnSpc>
              <a:spcBef>
                <a:spcPts val="0"/>
              </a:spcBef>
              <a:spcAft>
                <a:spcPts val="0"/>
              </a:spcAft>
              <a:buClr>
                <a:srgbClr val="999999"/>
              </a:buClr>
              <a:buSzPts val="700"/>
              <a:buFont typeface="Open Sans"/>
              <a:buChar char="○"/>
              <a:defRPr/>
            </a:lvl8pPr>
            <a:lvl9pPr indent="-266700" lvl="8" marL="4114800" algn="l">
              <a:lnSpc>
                <a:spcPct val="115000"/>
              </a:lnSpc>
              <a:spcBef>
                <a:spcPts val="0"/>
              </a:spcBef>
              <a:spcAft>
                <a:spcPts val="0"/>
              </a:spcAft>
              <a:buClr>
                <a:srgbClr val="999999"/>
              </a:buClr>
              <a:buSzPts val="600"/>
              <a:buFont typeface="Open Sans"/>
              <a:buChar char="■"/>
              <a:defRPr/>
            </a:lvl9pPr>
          </a:lstStyle>
          <a:p/>
        </p:txBody>
      </p:sp>
      <p:sp>
        <p:nvSpPr>
          <p:cNvPr id="32" name="Google Shape;32;p31"/>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1"/>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1"/>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32"/>
          <p:cNvSpPr txBox="1"/>
          <p:nvPr>
            <p:ph type="title"/>
          </p:nvPr>
        </p:nvSpPr>
        <p:spPr>
          <a:xfrm>
            <a:off x="1466275" y="1461700"/>
            <a:ext cx="6203100" cy="22200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80000"/>
              </a:lnSpc>
              <a:spcBef>
                <a:spcPts val="0"/>
              </a:spcBef>
              <a:spcAft>
                <a:spcPts val="0"/>
              </a:spcAft>
              <a:buClr>
                <a:schemeClr val="dk1"/>
              </a:buClr>
              <a:buSzPts val="6000"/>
              <a:buNone/>
              <a:defRPr sz="8000">
                <a:solidFill>
                  <a:schemeClr val="dk1"/>
                </a:solidFill>
              </a:defRPr>
            </a:lvl1pPr>
            <a:lvl2pPr lvl="1" algn="ctr">
              <a:lnSpc>
                <a:spcPct val="100000"/>
              </a:lnSpc>
              <a:spcBef>
                <a:spcPts val="0"/>
              </a:spcBef>
              <a:spcAft>
                <a:spcPts val="0"/>
              </a:spcAft>
              <a:buClr>
                <a:schemeClr val="dk1"/>
              </a:buClr>
              <a:buSzPts val="6000"/>
              <a:buNone/>
              <a:defRPr sz="6000">
                <a:solidFill>
                  <a:schemeClr val="dk1"/>
                </a:solidFill>
              </a:defRPr>
            </a:lvl2pPr>
            <a:lvl3pPr lvl="2" algn="ctr">
              <a:lnSpc>
                <a:spcPct val="100000"/>
              </a:lnSpc>
              <a:spcBef>
                <a:spcPts val="0"/>
              </a:spcBef>
              <a:spcAft>
                <a:spcPts val="0"/>
              </a:spcAft>
              <a:buClr>
                <a:schemeClr val="dk1"/>
              </a:buClr>
              <a:buSzPts val="6000"/>
              <a:buNone/>
              <a:defRPr sz="6000">
                <a:solidFill>
                  <a:schemeClr val="dk1"/>
                </a:solidFill>
              </a:defRPr>
            </a:lvl3pPr>
            <a:lvl4pPr lvl="3" algn="ctr">
              <a:lnSpc>
                <a:spcPct val="100000"/>
              </a:lnSpc>
              <a:spcBef>
                <a:spcPts val="0"/>
              </a:spcBef>
              <a:spcAft>
                <a:spcPts val="0"/>
              </a:spcAft>
              <a:buClr>
                <a:schemeClr val="dk1"/>
              </a:buClr>
              <a:buSzPts val="6000"/>
              <a:buNone/>
              <a:defRPr sz="6000">
                <a:solidFill>
                  <a:schemeClr val="dk1"/>
                </a:solidFill>
              </a:defRPr>
            </a:lvl4pPr>
            <a:lvl5pPr lvl="4" algn="ctr">
              <a:lnSpc>
                <a:spcPct val="100000"/>
              </a:lnSpc>
              <a:spcBef>
                <a:spcPts val="0"/>
              </a:spcBef>
              <a:spcAft>
                <a:spcPts val="0"/>
              </a:spcAft>
              <a:buClr>
                <a:schemeClr val="dk1"/>
              </a:buClr>
              <a:buSzPts val="6000"/>
              <a:buNone/>
              <a:defRPr sz="6000">
                <a:solidFill>
                  <a:schemeClr val="dk1"/>
                </a:solidFill>
              </a:defRPr>
            </a:lvl5pPr>
            <a:lvl6pPr lvl="5" algn="ctr">
              <a:lnSpc>
                <a:spcPct val="100000"/>
              </a:lnSpc>
              <a:spcBef>
                <a:spcPts val="0"/>
              </a:spcBef>
              <a:spcAft>
                <a:spcPts val="0"/>
              </a:spcAft>
              <a:buClr>
                <a:schemeClr val="dk1"/>
              </a:buClr>
              <a:buSzPts val="6000"/>
              <a:buNone/>
              <a:defRPr sz="6000">
                <a:solidFill>
                  <a:schemeClr val="dk1"/>
                </a:solidFill>
              </a:defRPr>
            </a:lvl6pPr>
            <a:lvl7pPr lvl="6" algn="ctr">
              <a:lnSpc>
                <a:spcPct val="100000"/>
              </a:lnSpc>
              <a:spcBef>
                <a:spcPts val="0"/>
              </a:spcBef>
              <a:spcAft>
                <a:spcPts val="0"/>
              </a:spcAft>
              <a:buClr>
                <a:schemeClr val="dk1"/>
              </a:buClr>
              <a:buSzPts val="6000"/>
              <a:buNone/>
              <a:defRPr sz="6000">
                <a:solidFill>
                  <a:schemeClr val="dk1"/>
                </a:solidFill>
              </a:defRPr>
            </a:lvl7pPr>
            <a:lvl8pPr lvl="7" algn="ctr">
              <a:lnSpc>
                <a:spcPct val="100000"/>
              </a:lnSpc>
              <a:spcBef>
                <a:spcPts val="0"/>
              </a:spcBef>
              <a:spcAft>
                <a:spcPts val="0"/>
              </a:spcAft>
              <a:buClr>
                <a:schemeClr val="dk1"/>
              </a:buClr>
              <a:buSzPts val="6000"/>
              <a:buNone/>
              <a:defRPr sz="6000">
                <a:solidFill>
                  <a:schemeClr val="dk1"/>
                </a:solidFill>
              </a:defRPr>
            </a:lvl8pPr>
            <a:lvl9pPr lvl="8" algn="ctr">
              <a:lnSpc>
                <a:spcPct val="100000"/>
              </a:lnSpc>
              <a:spcBef>
                <a:spcPts val="0"/>
              </a:spcBef>
              <a:spcAft>
                <a:spcPts val="0"/>
              </a:spcAft>
              <a:buClr>
                <a:schemeClr val="dk1"/>
              </a:buClr>
              <a:buSzPts val="6000"/>
              <a:buNone/>
              <a:defRPr sz="6000">
                <a:solidFill>
                  <a:schemeClr val="dk1"/>
                </a:solidFill>
              </a:defRPr>
            </a:lvl9pPr>
          </a:lstStyle>
          <a:p/>
        </p:txBody>
      </p:sp>
      <p:sp>
        <p:nvSpPr>
          <p:cNvPr id="37" name="Google Shape;37;p32"/>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2"/>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 name="Shape 39"/>
        <p:cNvGrpSpPr/>
        <p:nvPr/>
      </p:nvGrpSpPr>
      <p:grpSpPr>
        <a:xfrm>
          <a:off x="0" y="0"/>
          <a:ext cx="0" cy="0"/>
          <a:chOff x="0" y="0"/>
          <a:chExt cx="0" cy="0"/>
        </a:xfrm>
      </p:grpSpPr>
      <p:sp>
        <p:nvSpPr>
          <p:cNvPr id="40" name="Google Shape;40;p33"/>
          <p:cNvSpPr txBox="1"/>
          <p:nvPr>
            <p:ph idx="1" type="subTitle"/>
          </p:nvPr>
        </p:nvSpPr>
        <p:spPr>
          <a:xfrm>
            <a:off x="857190" y="2575700"/>
            <a:ext cx="3474600" cy="502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500"/>
              <a:buFont typeface="Bebas Neue"/>
              <a:buNone/>
              <a:defRPr b="1" sz="2000">
                <a:solidFill>
                  <a:schemeClr val="dk1"/>
                </a:solidFill>
                <a:latin typeface="Roboto"/>
                <a:ea typeface="Roboto"/>
                <a:cs typeface="Roboto"/>
                <a:sym typeface="Roboto"/>
              </a:defRPr>
            </a:lvl1pPr>
            <a:lvl2pPr lvl="1"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2pPr>
            <a:lvl3pPr lvl="2"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3pPr>
            <a:lvl4pPr lvl="3"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4pPr>
            <a:lvl5pPr lvl="4"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5pPr>
            <a:lvl6pPr lvl="5"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6pPr>
            <a:lvl7pPr lvl="6"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7pPr>
            <a:lvl8pPr lvl="7"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8pPr>
            <a:lvl9pPr lvl="8"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9pPr>
          </a:lstStyle>
          <a:p/>
        </p:txBody>
      </p:sp>
      <p:sp>
        <p:nvSpPr>
          <p:cNvPr id="41" name="Google Shape;41;p33"/>
          <p:cNvSpPr txBox="1"/>
          <p:nvPr>
            <p:ph idx="2" type="subTitle"/>
          </p:nvPr>
        </p:nvSpPr>
        <p:spPr>
          <a:xfrm>
            <a:off x="4812221" y="2575700"/>
            <a:ext cx="3474600" cy="502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500"/>
              <a:buFont typeface="Bebas Neue"/>
              <a:buNone/>
              <a:defRPr b="1" sz="2000">
                <a:solidFill>
                  <a:schemeClr val="dk1"/>
                </a:solidFill>
                <a:latin typeface="Roboto"/>
                <a:ea typeface="Roboto"/>
                <a:cs typeface="Roboto"/>
                <a:sym typeface="Roboto"/>
              </a:defRPr>
            </a:lvl1pPr>
            <a:lvl2pPr lvl="1"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2pPr>
            <a:lvl3pPr lvl="2"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3pPr>
            <a:lvl4pPr lvl="3"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4pPr>
            <a:lvl5pPr lvl="4"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5pPr>
            <a:lvl6pPr lvl="5"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6pPr>
            <a:lvl7pPr lvl="6"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7pPr>
            <a:lvl8pPr lvl="7"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8pPr>
            <a:lvl9pPr lvl="8"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9pPr>
          </a:lstStyle>
          <a:p/>
        </p:txBody>
      </p:sp>
      <p:sp>
        <p:nvSpPr>
          <p:cNvPr id="42" name="Google Shape;42;p33"/>
          <p:cNvSpPr txBox="1"/>
          <p:nvPr>
            <p:ph idx="3" type="subTitle"/>
          </p:nvPr>
        </p:nvSpPr>
        <p:spPr>
          <a:xfrm>
            <a:off x="857175" y="3078489"/>
            <a:ext cx="3474600" cy="914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3" name="Google Shape;43;p33"/>
          <p:cNvSpPr txBox="1"/>
          <p:nvPr>
            <p:ph idx="4" type="subTitle"/>
          </p:nvPr>
        </p:nvSpPr>
        <p:spPr>
          <a:xfrm>
            <a:off x="4812206" y="3078489"/>
            <a:ext cx="3474600" cy="914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33"/>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5" name="Google Shape;45;p33"/>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3"/>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3"/>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48" name="Shape 48"/>
        <p:cNvGrpSpPr/>
        <p:nvPr/>
      </p:nvGrpSpPr>
      <p:grpSpPr>
        <a:xfrm>
          <a:off x="0" y="0"/>
          <a:ext cx="0" cy="0"/>
          <a:chOff x="0" y="0"/>
          <a:chExt cx="0" cy="0"/>
        </a:xfrm>
      </p:grpSpPr>
      <p:sp>
        <p:nvSpPr>
          <p:cNvPr id="49" name="Google Shape;49;p34"/>
          <p:cNvSpPr txBox="1"/>
          <p:nvPr>
            <p:ph type="title"/>
          </p:nvPr>
        </p:nvSpPr>
        <p:spPr>
          <a:xfrm>
            <a:off x="720000" y="2165916"/>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0" name="Google Shape;50;p34"/>
          <p:cNvSpPr txBox="1"/>
          <p:nvPr>
            <p:ph idx="1" type="subTitle"/>
          </p:nvPr>
        </p:nvSpPr>
        <p:spPr>
          <a:xfrm>
            <a:off x="720000" y="2577516"/>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34"/>
          <p:cNvSpPr txBox="1"/>
          <p:nvPr>
            <p:ph idx="2" type="title"/>
          </p:nvPr>
        </p:nvSpPr>
        <p:spPr>
          <a:xfrm>
            <a:off x="3429000" y="2165916"/>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2" name="Google Shape;52;p34"/>
          <p:cNvSpPr txBox="1"/>
          <p:nvPr>
            <p:ph idx="3" type="subTitle"/>
          </p:nvPr>
        </p:nvSpPr>
        <p:spPr>
          <a:xfrm>
            <a:off x="3429000" y="2577516"/>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3" name="Google Shape;53;p34"/>
          <p:cNvSpPr txBox="1"/>
          <p:nvPr>
            <p:ph idx="4" type="title"/>
          </p:nvPr>
        </p:nvSpPr>
        <p:spPr>
          <a:xfrm>
            <a:off x="720000" y="3872300"/>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4" name="Google Shape;54;p34"/>
          <p:cNvSpPr txBox="1"/>
          <p:nvPr>
            <p:ph idx="5" type="subTitle"/>
          </p:nvPr>
        </p:nvSpPr>
        <p:spPr>
          <a:xfrm>
            <a:off x="720000" y="4283900"/>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5" name="Google Shape;55;p34"/>
          <p:cNvSpPr txBox="1"/>
          <p:nvPr>
            <p:ph idx="6" type="title"/>
          </p:nvPr>
        </p:nvSpPr>
        <p:spPr>
          <a:xfrm>
            <a:off x="3429000" y="3872300"/>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6" name="Google Shape;56;p34"/>
          <p:cNvSpPr txBox="1"/>
          <p:nvPr>
            <p:ph idx="7" type="subTitle"/>
          </p:nvPr>
        </p:nvSpPr>
        <p:spPr>
          <a:xfrm>
            <a:off x="3429000" y="4283900"/>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7" name="Google Shape;57;p34"/>
          <p:cNvSpPr txBox="1"/>
          <p:nvPr>
            <p:ph idx="8" type="title"/>
          </p:nvPr>
        </p:nvSpPr>
        <p:spPr>
          <a:xfrm>
            <a:off x="6137995" y="2165916"/>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8" name="Google Shape;58;p34"/>
          <p:cNvSpPr txBox="1"/>
          <p:nvPr>
            <p:ph idx="9" type="subTitle"/>
          </p:nvPr>
        </p:nvSpPr>
        <p:spPr>
          <a:xfrm>
            <a:off x="6137995" y="2577516"/>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9" name="Google Shape;59;p34"/>
          <p:cNvSpPr txBox="1"/>
          <p:nvPr>
            <p:ph idx="13" type="title"/>
          </p:nvPr>
        </p:nvSpPr>
        <p:spPr>
          <a:xfrm>
            <a:off x="6137995" y="3872300"/>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60" name="Google Shape;60;p34"/>
          <p:cNvSpPr txBox="1"/>
          <p:nvPr>
            <p:ph idx="14" type="subTitle"/>
          </p:nvPr>
        </p:nvSpPr>
        <p:spPr>
          <a:xfrm>
            <a:off x="6137995" y="4283900"/>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1" name="Google Shape;61;p34"/>
          <p:cNvSpPr txBox="1"/>
          <p:nvPr>
            <p:ph idx="15"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2" name="Google Shape;62;p34"/>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4"/>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4"/>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65" name="Shape 65"/>
        <p:cNvGrpSpPr/>
        <p:nvPr/>
      </p:nvGrpSpPr>
      <p:grpSpPr>
        <a:xfrm>
          <a:off x="0" y="0"/>
          <a:ext cx="0" cy="0"/>
          <a:chOff x="0" y="0"/>
          <a:chExt cx="0" cy="0"/>
        </a:xfrm>
      </p:grpSpPr>
      <p:sp>
        <p:nvSpPr>
          <p:cNvPr id="66" name="Google Shape;66;p35"/>
          <p:cNvSpPr txBox="1"/>
          <p:nvPr>
            <p:ph type="title"/>
          </p:nvPr>
        </p:nvSpPr>
        <p:spPr>
          <a:xfrm>
            <a:off x="720009"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67" name="Google Shape;67;p35"/>
          <p:cNvSpPr txBox="1"/>
          <p:nvPr>
            <p:ph idx="1" type="subTitle"/>
          </p:nvPr>
        </p:nvSpPr>
        <p:spPr>
          <a:xfrm>
            <a:off x="720009"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8" name="Google Shape;68;p35"/>
          <p:cNvSpPr txBox="1"/>
          <p:nvPr>
            <p:ph idx="2" type="title"/>
          </p:nvPr>
        </p:nvSpPr>
        <p:spPr>
          <a:xfrm>
            <a:off x="4636795"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69" name="Google Shape;69;p35"/>
          <p:cNvSpPr txBox="1"/>
          <p:nvPr>
            <p:ph idx="3" type="subTitle"/>
          </p:nvPr>
        </p:nvSpPr>
        <p:spPr>
          <a:xfrm>
            <a:off x="4636790"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0" name="Google Shape;70;p35"/>
          <p:cNvSpPr txBox="1"/>
          <p:nvPr>
            <p:ph idx="4" type="title"/>
          </p:nvPr>
        </p:nvSpPr>
        <p:spPr>
          <a:xfrm>
            <a:off x="2678402"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1" name="Google Shape;71;p35"/>
          <p:cNvSpPr txBox="1"/>
          <p:nvPr>
            <p:ph idx="5" type="subTitle"/>
          </p:nvPr>
        </p:nvSpPr>
        <p:spPr>
          <a:xfrm>
            <a:off x="2678399"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2" name="Google Shape;72;p35"/>
          <p:cNvSpPr txBox="1"/>
          <p:nvPr>
            <p:ph idx="6" type="title"/>
          </p:nvPr>
        </p:nvSpPr>
        <p:spPr>
          <a:xfrm>
            <a:off x="6595188"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3" name="Google Shape;73;p35"/>
          <p:cNvSpPr txBox="1"/>
          <p:nvPr>
            <p:ph idx="7" type="subTitle"/>
          </p:nvPr>
        </p:nvSpPr>
        <p:spPr>
          <a:xfrm>
            <a:off x="6595180"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35"/>
          <p:cNvSpPr txBox="1"/>
          <p:nvPr>
            <p:ph idx="8"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5" name="Google Shape;75;p35"/>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5"/>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5"/>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9pPr>
          </a:lstStyle>
          <a:p/>
        </p:txBody>
      </p:sp>
      <p:sp>
        <p:nvSpPr>
          <p:cNvPr id="7" name="Google Shape;7;p26"/>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1pPr>
            <a:lvl2pPr indent="-317500" lvl="1" marL="9144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2pPr>
            <a:lvl3pPr indent="-317500" lvl="2" marL="13716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3pPr>
            <a:lvl4pPr indent="-317500" lvl="3" marL="18288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4pPr>
            <a:lvl5pPr indent="-317500" lvl="4" marL="22860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5pPr>
            <a:lvl6pPr indent="-317500" lvl="5" marL="27432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6pPr>
            <a:lvl7pPr indent="-317500" lvl="6" marL="32004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7pPr>
            <a:lvl8pPr indent="-317500" lvl="7" marL="36576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8pPr>
            <a:lvl9pPr indent="-317500" lvl="8" marL="4114800" marR="0" rtl="0" algn="l">
              <a:lnSpc>
                <a:spcPct val="100000"/>
              </a:lnSpc>
              <a:spcBef>
                <a:spcPts val="1600"/>
              </a:spcBef>
              <a:spcAft>
                <a:spcPts val="160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qFrwJwPpNRkeuXhJK_mTytLGLo_bK_J-sNgo7wsKlg/edit" TargetMode="External"/><Relationship Id="rId4" Type="http://schemas.openxmlformats.org/officeDocument/2006/relationships/image" Target="../media/image6.jp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youtu.be/3MwHeqqaMD8" TargetMode="External"/><Relationship Id="rId4" Type="http://schemas.openxmlformats.org/officeDocument/2006/relationships/image" Target="../media/image11.jpg"/><Relationship Id="rId5" Type="http://schemas.openxmlformats.org/officeDocument/2006/relationships/image" Target="../media/image8.jpg"/><Relationship Id="rId6"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13.png"/><Relationship Id="rId6" Type="http://schemas.openxmlformats.org/officeDocument/2006/relationships/hyperlink" Target="https://www.youtube.com/watch?v=eTYxzLw6jeo" TargetMode="External"/><Relationship Id="rId7" Type="http://schemas.openxmlformats.org/officeDocument/2006/relationships/hyperlink" Target="https://www.youtube.com/watch?v=eTYxzLw6jeo" TargetMode="External"/><Relationship Id="rId8"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flipH="1">
            <a:off x="10" y="11"/>
            <a:ext cx="3333597" cy="3332420"/>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6" name="Google Shape;166;p1"/>
          <p:cNvGrpSpPr/>
          <p:nvPr/>
        </p:nvGrpSpPr>
        <p:grpSpPr>
          <a:xfrm flipH="1">
            <a:off x="558602" y="192917"/>
            <a:ext cx="2489793" cy="4905724"/>
            <a:chOff x="7024925" y="1031225"/>
            <a:chExt cx="1639100" cy="3229575"/>
          </a:xfrm>
        </p:grpSpPr>
        <p:sp>
          <p:nvSpPr>
            <p:cNvPr id="167" name="Google Shape;167;p1"/>
            <p:cNvSpPr/>
            <p:nvPr/>
          </p:nvSpPr>
          <p:spPr>
            <a:xfrm>
              <a:off x="8543950" y="3741700"/>
              <a:ext cx="12925" cy="9975"/>
            </a:xfrm>
            <a:custGeom>
              <a:rect b="b" l="l" r="r" t="t"/>
              <a:pathLst>
                <a:path extrusionOk="0" h="399" w="517">
                  <a:moveTo>
                    <a:pt x="272" y="1"/>
                  </a:moveTo>
                  <a:cubicBezTo>
                    <a:pt x="238" y="1"/>
                    <a:pt x="206" y="11"/>
                    <a:pt x="183" y="34"/>
                  </a:cubicBezTo>
                  <a:cubicBezTo>
                    <a:pt x="152" y="34"/>
                    <a:pt x="122" y="64"/>
                    <a:pt x="91" y="95"/>
                  </a:cubicBezTo>
                  <a:cubicBezTo>
                    <a:pt x="31" y="156"/>
                    <a:pt x="0" y="247"/>
                    <a:pt x="61" y="338"/>
                  </a:cubicBezTo>
                  <a:cubicBezTo>
                    <a:pt x="91" y="368"/>
                    <a:pt x="152" y="399"/>
                    <a:pt x="243" y="399"/>
                  </a:cubicBezTo>
                  <a:cubicBezTo>
                    <a:pt x="274" y="399"/>
                    <a:pt x="304" y="399"/>
                    <a:pt x="335" y="368"/>
                  </a:cubicBezTo>
                  <a:cubicBezTo>
                    <a:pt x="365" y="368"/>
                    <a:pt x="365" y="368"/>
                    <a:pt x="395" y="338"/>
                  </a:cubicBezTo>
                  <a:cubicBezTo>
                    <a:pt x="395" y="338"/>
                    <a:pt x="426" y="308"/>
                    <a:pt x="426" y="308"/>
                  </a:cubicBezTo>
                  <a:cubicBezTo>
                    <a:pt x="517" y="247"/>
                    <a:pt x="487" y="156"/>
                    <a:pt x="426" y="64"/>
                  </a:cubicBezTo>
                  <a:cubicBezTo>
                    <a:pt x="388" y="27"/>
                    <a:pt x="327" y="1"/>
                    <a:pt x="272"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a:off x="7024925" y="1031225"/>
              <a:ext cx="1639100" cy="3229575"/>
            </a:xfrm>
            <a:custGeom>
              <a:rect b="b" l="l" r="r" t="t"/>
              <a:pathLst>
                <a:path extrusionOk="0" h="129183" w="65564">
                  <a:moveTo>
                    <a:pt x="36034" y="13976"/>
                  </a:moveTo>
                  <a:cubicBezTo>
                    <a:pt x="36407" y="13976"/>
                    <a:pt x="36779" y="14060"/>
                    <a:pt x="37053" y="14227"/>
                  </a:cubicBezTo>
                  <a:cubicBezTo>
                    <a:pt x="37296" y="14348"/>
                    <a:pt x="37417" y="14531"/>
                    <a:pt x="37417" y="14713"/>
                  </a:cubicBezTo>
                  <a:cubicBezTo>
                    <a:pt x="37417" y="14895"/>
                    <a:pt x="37265" y="15017"/>
                    <a:pt x="37144" y="15108"/>
                  </a:cubicBezTo>
                  <a:cubicBezTo>
                    <a:pt x="37113" y="15139"/>
                    <a:pt x="37083" y="15169"/>
                    <a:pt x="37053" y="15169"/>
                  </a:cubicBezTo>
                  <a:cubicBezTo>
                    <a:pt x="36931" y="15230"/>
                    <a:pt x="36809" y="15291"/>
                    <a:pt x="36657" y="15321"/>
                  </a:cubicBezTo>
                  <a:cubicBezTo>
                    <a:pt x="36460" y="15382"/>
                    <a:pt x="36247" y="15412"/>
                    <a:pt x="36034" y="15412"/>
                  </a:cubicBezTo>
                  <a:cubicBezTo>
                    <a:pt x="35822" y="15412"/>
                    <a:pt x="35609" y="15382"/>
                    <a:pt x="35411" y="15321"/>
                  </a:cubicBezTo>
                  <a:cubicBezTo>
                    <a:pt x="35259" y="15291"/>
                    <a:pt x="35138" y="15230"/>
                    <a:pt x="35046" y="15169"/>
                  </a:cubicBezTo>
                  <a:cubicBezTo>
                    <a:pt x="34986" y="15169"/>
                    <a:pt x="34955" y="15139"/>
                    <a:pt x="34925" y="15108"/>
                  </a:cubicBezTo>
                  <a:cubicBezTo>
                    <a:pt x="34834" y="15047"/>
                    <a:pt x="34773" y="14987"/>
                    <a:pt x="34743" y="14956"/>
                  </a:cubicBezTo>
                  <a:lnTo>
                    <a:pt x="34743" y="14926"/>
                  </a:lnTo>
                  <a:lnTo>
                    <a:pt x="34712" y="14895"/>
                  </a:lnTo>
                  <a:cubicBezTo>
                    <a:pt x="34682" y="14835"/>
                    <a:pt x="34651" y="14774"/>
                    <a:pt x="34651" y="14713"/>
                  </a:cubicBezTo>
                  <a:cubicBezTo>
                    <a:pt x="34651" y="14531"/>
                    <a:pt x="34773" y="14348"/>
                    <a:pt x="35016" y="14227"/>
                  </a:cubicBezTo>
                  <a:cubicBezTo>
                    <a:pt x="35290" y="14060"/>
                    <a:pt x="35662" y="13976"/>
                    <a:pt x="36034" y="13976"/>
                  </a:cubicBezTo>
                  <a:close/>
                  <a:moveTo>
                    <a:pt x="37417" y="15382"/>
                  </a:moveTo>
                  <a:lnTo>
                    <a:pt x="37417" y="15625"/>
                  </a:lnTo>
                  <a:cubicBezTo>
                    <a:pt x="37417" y="15807"/>
                    <a:pt x="37296" y="15959"/>
                    <a:pt x="37053" y="16111"/>
                  </a:cubicBezTo>
                  <a:cubicBezTo>
                    <a:pt x="36992" y="16142"/>
                    <a:pt x="36961" y="16172"/>
                    <a:pt x="36901" y="16172"/>
                  </a:cubicBezTo>
                  <a:cubicBezTo>
                    <a:pt x="36688" y="16263"/>
                    <a:pt x="36445" y="16324"/>
                    <a:pt x="36202" y="16354"/>
                  </a:cubicBezTo>
                  <a:cubicBezTo>
                    <a:pt x="36144" y="16358"/>
                    <a:pt x="36086" y="16360"/>
                    <a:pt x="36029" y="16360"/>
                  </a:cubicBezTo>
                  <a:cubicBezTo>
                    <a:pt x="35639" y="16360"/>
                    <a:pt x="35281" y="16270"/>
                    <a:pt x="35016" y="16111"/>
                  </a:cubicBezTo>
                  <a:cubicBezTo>
                    <a:pt x="34803" y="15990"/>
                    <a:pt x="34682" y="15807"/>
                    <a:pt x="34651" y="15625"/>
                  </a:cubicBezTo>
                  <a:lnTo>
                    <a:pt x="34651" y="15382"/>
                  </a:lnTo>
                  <a:cubicBezTo>
                    <a:pt x="34651" y="15382"/>
                    <a:pt x="34682" y="15412"/>
                    <a:pt x="34682" y="15412"/>
                  </a:cubicBezTo>
                  <a:cubicBezTo>
                    <a:pt x="34743" y="15443"/>
                    <a:pt x="34773" y="15473"/>
                    <a:pt x="34834" y="15503"/>
                  </a:cubicBezTo>
                  <a:cubicBezTo>
                    <a:pt x="34955" y="15595"/>
                    <a:pt x="35138" y="15655"/>
                    <a:pt x="35290" y="15686"/>
                  </a:cubicBezTo>
                  <a:cubicBezTo>
                    <a:pt x="35518" y="15762"/>
                    <a:pt x="35768" y="15800"/>
                    <a:pt x="36019" y="15800"/>
                  </a:cubicBezTo>
                  <a:cubicBezTo>
                    <a:pt x="36270" y="15800"/>
                    <a:pt x="36521" y="15762"/>
                    <a:pt x="36749" y="15686"/>
                  </a:cubicBezTo>
                  <a:cubicBezTo>
                    <a:pt x="36931" y="15655"/>
                    <a:pt x="37083" y="15595"/>
                    <a:pt x="37235" y="15503"/>
                  </a:cubicBezTo>
                  <a:cubicBezTo>
                    <a:pt x="37235" y="15503"/>
                    <a:pt x="37265" y="15473"/>
                    <a:pt x="37265" y="15473"/>
                  </a:cubicBezTo>
                  <a:cubicBezTo>
                    <a:pt x="37296" y="15473"/>
                    <a:pt x="37326" y="15443"/>
                    <a:pt x="37357" y="15412"/>
                  </a:cubicBezTo>
                  <a:cubicBezTo>
                    <a:pt x="37387" y="15412"/>
                    <a:pt x="37387" y="15412"/>
                    <a:pt x="37417" y="15382"/>
                  </a:cubicBezTo>
                  <a:close/>
                  <a:moveTo>
                    <a:pt x="36779" y="16628"/>
                  </a:moveTo>
                  <a:lnTo>
                    <a:pt x="36779" y="18604"/>
                  </a:lnTo>
                  <a:cubicBezTo>
                    <a:pt x="36657" y="18634"/>
                    <a:pt x="36536" y="18634"/>
                    <a:pt x="36414" y="18634"/>
                  </a:cubicBezTo>
                  <a:lnTo>
                    <a:pt x="36414" y="16689"/>
                  </a:lnTo>
                  <a:cubicBezTo>
                    <a:pt x="36536" y="16689"/>
                    <a:pt x="36657" y="16658"/>
                    <a:pt x="36779" y="16628"/>
                  </a:cubicBezTo>
                  <a:close/>
                  <a:moveTo>
                    <a:pt x="35350" y="8178"/>
                  </a:moveTo>
                  <a:lnTo>
                    <a:pt x="52889" y="18300"/>
                  </a:lnTo>
                  <a:cubicBezTo>
                    <a:pt x="52950" y="18330"/>
                    <a:pt x="52980" y="18360"/>
                    <a:pt x="53010" y="18391"/>
                  </a:cubicBezTo>
                  <a:lnTo>
                    <a:pt x="53041" y="18421"/>
                  </a:lnTo>
                  <a:cubicBezTo>
                    <a:pt x="53132" y="18482"/>
                    <a:pt x="53162" y="18543"/>
                    <a:pt x="53193" y="18573"/>
                  </a:cubicBezTo>
                  <a:lnTo>
                    <a:pt x="53223" y="18634"/>
                  </a:lnTo>
                  <a:cubicBezTo>
                    <a:pt x="53254" y="18634"/>
                    <a:pt x="53254" y="18664"/>
                    <a:pt x="53254" y="18664"/>
                  </a:cubicBezTo>
                  <a:cubicBezTo>
                    <a:pt x="53314" y="18786"/>
                    <a:pt x="53345" y="18847"/>
                    <a:pt x="53375" y="18938"/>
                  </a:cubicBezTo>
                  <a:cubicBezTo>
                    <a:pt x="53405" y="19029"/>
                    <a:pt x="53405" y="19090"/>
                    <a:pt x="53405" y="19181"/>
                  </a:cubicBezTo>
                  <a:cubicBezTo>
                    <a:pt x="53436" y="19272"/>
                    <a:pt x="53405" y="19333"/>
                    <a:pt x="53375" y="19364"/>
                  </a:cubicBezTo>
                  <a:cubicBezTo>
                    <a:pt x="53375" y="19394"/>
                    <a:pt x="53345" y="19394"/>
                    <a:pt x="53345" y="19394"/>
                  </a:cubicBezTo>
                  <a:cubicBezTo>
                    <a:pt x="53324" y="19394"/>
                    <a:pt x="53318" y="19407"/>
                    <a:pt x="53297" y="19407"/>
                  </a:cubicBezTo>
                  <a:cubicBezTo>
                    <a:pt x="53287" y="19407"/>
                    <a:pt x="53274" y="19404"/>
                    <a:pt x="53254" y="19394"/>
                  </a:cubicBezTo>
                  <a:lnTo>
                    <a:pt x="53193" y="19394"/>
                  </a:lnTo>
                  <a:cubicBezTo>
                    <a:pt x="53162" y="19394"/>
                    <a:pt x="53132" y="19364"/>
                    <a:pt x="53102" y="19364"/>
                  </a:cubicBezTo>
                  <a:lnTo>
                    <a:pt x="48056" y="16446"/>
                  </a:lnTo>
                  <a:lnTo>
                    <a:pt x="35624" y="9272"/>
                  </a:lnTo>
                  <a:cubicBezTo>
                    <a:pt x="35563" y="9211"/>
                    <a:pt x="35533" y="9181"/>
                    <a:pt x="35472" y="9120"/>
                  </a:cubicBezTo>
                  <a:lnTo>
                    <a:pt x="35442" y="9120"/>
                  </a:lnTo>
                  <a:cubicBezTo>
                    <a:pt x="35350" y="9029"/>
                    <a:pt x="35290" y="8907"/>
                    <a:pt x="35229" y="8755"/>
                  </a:cubicBezTo>
                  <a:cubicBezTo>
                    <a:pt x="35198" y="8725"/>
                    <a:pt x="35198" y="8695"/>
                    <a:pt x="35168" y="8634"/>
                  </a:cubicBezTo>
                  <a:cubicBezTo>
                    <a:pt x="35138" y="8543"/>
                    <a:pt x="35138" y="8482"/>
                    <a:pt x="35138" y="8421"/>
                  </a:cubicBezTo>
                  <a:cubicBezTo>
                    <a:pt x="35138" y="8330"/>
                    <a:pt x="35168" y="8239"/>
                    <a:pt x="35198" y="8208"/>
                  </a:cubicBezTo>
                  <a:cubicBezTo>
                    <a:pt x="35198" y="8208"/>
                    <a:pt x="35229" y="8178"/>
                    <a:pt x="35229" y="8178"/>
                  </a:cubicBezTo>
                  <a:close/>
                  <a:moveTo>
                    <a:pt x="26688" y="6537"/>
                  </a:moveTo>
                  <a:lnTo>
                    <a:pt x="37752" y="12950"/>
                  </a:lnTo>
                  <a:lnTo>
                    <a:pt x="36657" y="13619"/>
                  </a:lnTo>
                  <a:cubicBezTo>
                    <a:pt x="36657" y="13649"/>
                    <a:pt x="36627" y="13649"/>
                    <a:pt x="36627" y="13649"/>
                  </a:cubicBezTo>
                  <a:cubicBezTo>
                    <a:pt x="36435" y="13611"/>
                    <a:pt x="36233" y="13590"/>
                    <a:pt x="36032" y="13590"/>
                  </a:cubicBezTo>
                  <a:cubicBezTo>
                    <a:pt x="35598" y="13590"/>
                    <a:pt x="35166" y="13685"/>
                    <a:pt x="34834" y="13892"/>
                  </a:cubicBezTo>
                  <a:cubicBezTo>
                    <a:pt x="34469" y="14105"/>
                    <a:pt x="34256" y="14379"/>
                    <a:pt x="34256" y="14683"/>
                  </a:cubicBezTo>
                  <a:cubicBezTo>
                    <a:pt x="34256" y="14713"/>
                    <a:pt x="34256" y="14713"/>
                    <a:pt x="34256" y="14713"/>
                  </a:cubicBezTo>
                  <a:lnTo>
                    <a:pt x="34256" y="15017"/>
                  </a:lnTo>
                  <a:lnTo>
                    <a:pt x="26657" y="19728"/>
                  </a:lnTo>
                  <a:lnTo>
                    <a:pt x="26688" y="6537"/>
                  </a:lnTo>
                  <a:close/>
                  <a:moveTo>
                    <a:pt x="38268" y="18360"/>
                  </a:moveTo>
                  <a:lnTo>
                    <a:pt x="38268" y="21157"/>
                  </a:lnTo>
                  <a:cubicBezTo>
                    <a:pt x="38147" y="21278"/>
                    <a:pt x="37630" y="21734"/>
                    <a:pt x="36718" y="21917"/>
                  </a:cubicBezTo>
                  <a:cubicBezTo>
                    <a:pt x="36475" y="21947"/>
                    <a:pt x="36262" y="21978"/>
                    <a:pt x="36019" y="21978"/>
                  </a:cubicBezTo>
                  <a:cubicBezTo>
                    <a:pt x="34773" y="21978"/>
                    <a:pt x="34074" y="21400"/>
                    <a:pt x="33861" y="21187"/>
                  </a:cubicBezTo>
                  <a:lnTo>
                    <a:pt x="33861" y="18360"/>
                  </a:lnTo>
                  <a:cubicBezTo>
                    <a:pt x="34226" y="18664"/>
                    <a:pt x="34955" y="19060"/>
                    <a:pt x="36050" y="19060"/>
                  </a:cubicBezTo>
                  <a:lnTo>
                    <a:pt x="36232" y="19060"/>
                  </a:lnTo>
                  <a:cubicBezTo>
                    <a:pt x="36505" y="19029"/>
                    <a:pt x="36749" y="18999"/>
                    <a:pt x="36992" y="18938"/>
                  </a:cubicBezTo>
                  <a:cubicBezTo>
                    <a:pt x="37569" y="18816"/>
                    <a:pt x="37995" y="18573"/>
                    <a:pt x="38268" y="18360"/>
                  </a:cubicBezTo>
                  <a:close/>
                  <a:moveTo>
                    <a:pt x="36536" y="22312"/>
                  </a:moveTo>
                  <a:lnTo>
                    <a:pt x="36536" y="23315"/>
                  </a:lnTo>
                  <a:cubicBezTo>
                    <a:pt x="36445" y="23345"/>
                    <a:pt x="36323" y="23345"/>
                    <a:pt x="36232" y="23376"/>
                  </a:cubicBezTo>
                  <a:lnTo>
                    <a:pt x="36232" y="22342"/>
                  </a:lnTo>
                  <a:cubicBezTo>
                    <a:pt x="36323" y="22342"/>
                    <a:pt x="36445" y="22342"/>
                    <a:pt x="36536" y="22312"/>
                  </a:cubicBezTo>
                  <a:close/>
                  <a:moveTo>
                    <a:pt x="53045" y="22509"/>
                  </a:moveTo>
                  <a:cubicBezTo>
                    <a:pt x="53413" y="22509"/>
                    <a:pt x="53785" y="22585"/>
                    <a:pt x="54074" y="22737"/>
                  </a:cubicBezTo>
                  <a:cubicBezTo>
                    <a:pt x="54317" y="22889"/>
                    <a:pt x="54439" y="23041"/>
                    <a:pt x="54439" y="23224"/>
                  </a:cubicBezTo>
                  <a:cubicBezTo>
                    <a:pt x="54439" y="23376"/>
                    <a:pt x="54348" y="23528"/>
                    <a:pt x="54165" y="23649"/>
                  </a:cubicBezTo>
                  <a:lnTo>
                    <a:pt x="54135" y="23649"/>
                  </a:lnTo>
                  <a:cubicBezTo>
                    <a:pt x="54105" y="23680"/>
                    <a:pt x="54105" y="23680"/>
                    <a:pt x="54074" y="23710"/>
                  </a:cubicBezTo>
                  <a:cubicBezTo>
                    <a:pt x="53953" y="23771"/>
                    <a:pt x="53831" y="23832"/>
                    <a:pt x="53679" y="23862"/>
                  </a:cubicBezTo>
                  <a:cubicBezTo>
                    <a:pt x="53495" y="23919"/>
                    <a:pt x="53299" y="23942"/>
                    <a:pt x="53098" y="23942"/>
                  </a:cubicBezTo>
                  <a:cubicBezTo>
                    <a:pt x="52867" y="23942"/>
                    <a:pt x="52630" y="23911"/>
                    <a:pt x="52402" y="23862"/>
                  </a:cubicBezTo>
                  <a:cubicBezTo>
                    <a:pt x="52281" y="23832"/>
                    <a:pt x="52159" y="23771"/>
                    <a:pt x="52038" y="23710"/>
                  </a:cubicBezTo>
                  <a:cubicBezTo>
                    <a:pt x="52007" y="23680"/>
                    <a:pt x="51977" y="23649"/>
                    <a:pt x="51916" y="23619"/>
                  </a:cubicBezTo>
                  <a:cubicBezTo>
                    <a:pt x="51855" y="23589"/>
                    <a:pt x="51795" y="23528"/>
                    <a:pt x="51764" y="23497"/>
                  </a:cubicBezTo>
                  <a:cubicBezTo>
                    <a:pt x="51764" y="23467"/>
                    <a:pt x="51734" y="23437"/>
                    <a:pt x="51703" y="23406"/>
                  </a:cubicBezTo>
                  <a:cubicBezTo>
                    <a:pt x="51673" y="23345"/>
                    <a:pt x="51673" y="23285"/>
                    <a:pt x="51673" y="23224"/>
                  </a:cubicBezTo>
                  <a:cubicBezTo>
                    <a:pt x="51643" y="23072"/>
                    <a:pt x="51795" y="22889"/>
                    <a:pt x="52038" y="22737"/>
                  </a:cubicBezTo>
                  <a:cubicBezTo>
                    <a:pt x="52311" y="22585"/>
                    <a:pt x="52676" y="22509"/>
                    <a:pt x="53045" y="22509"/>
                  </a:cubicBezTo>
                  <a:close/>
                  <a:moveTo>
                    <a:pt x="51673" y="23892"/>
                  </a:moveTo>
                  <a:cubicBezTo>
                    <a:pt x="51673" y="23923"/>
                    <a:pt x="51703" y="23923"/>
                    <a:pt x="51703" y="23923"/>
                  </a:cubicBezTo>
                  <a:cubicBezTo>
                    <a:pt x="51764" y="23953"/>
                    <a:pt x="51795" y="23984"/>
                    <a:pt x="51855" y="24014"/>
                  </a:cubicBezTo>
                  <a:cubicBezTo>
                    <a:pt x="51977" y="24105"/>
                    <a:pt x="52159" y="24166"/>
                    <a:pt x="52311" y="24227"/>
                  </a:cubicBezTo>
                  <a:cubicBezTo>
                    <a:pt x="52554" y="24288"/>
                    <a:pt x="52805" y="24318"/>
                    <a:pt x="53052" y="24318"/>
                  </a:cubicBezTo>
                  <a:cubicBezTo>
                    <a:pt x="53299" y="24318"/>
                    <a:pt x="53542" y="24288"/>
                    <a:pt x="53770" y="24227"/>
                  </a:cubicBezTo>
                  <a:cubicBezTo>
                    <a:pt x="53953" y="24166"/>
                    <a:pt x="54135" y="24105"/>
                    <a:pt x="54257" y="24014"/>
                  </a:cubicBezTo>
                  <a:lnTo>
                    <a:pt x="54348" y="23953"/>
                  </a:lnTo>
                  <a:lnTo>
                    <a:pt x="54378" y="23953"/>
                  </a:lnTo>
                  <a:lnTo>
                    <a:pt x="54439" y="23923"/>
                  </a:lnTo>
                  <a:lnTo>
                    <a:pt x="54439" y="24166"/>
                  </a:lnTo>
                  <a:cubicBezTo>
                    <a:pt x="54439" y="24318"/>
                    <a:pt x="54287" y="24500"/>
                    <a:pt x="54074" y="24622"/>
                  </a:cubicBezTo>
                  <a:cubicBezTo>
                    <a:pt x="54013" y="24652"/>
                    <a:pt x="53953" y="24683"/>
                    <a:pt x="53892" y="24713"/>
                  </a:cubicBezTo>
                  <a:cubicBezTo>
                    <a:pt x="53709" y="24804"/>
                    <a:pt x="53466" y="24835"/>
                    <a:pt x="53223" y="24865"/>
                  </a:cubicBezTo>
                  <a:cubicBezTo>
                    <a:pt x="53165" y="24869"/>
                    <a:pt x="53108" y="24871"/>
                    <a:pt x="53051" y="24871"/>
                  </a:cubicBezTo>
                  <a:cubicBezTo>
                    <a:pt x="52661" y="24871"/>
                    <a:pt x="52303" y="24781"/>
                    <a:pt x="52038" y="24622"/>
                  </a:cubicBezTo>
                  <a:cubicBezTo>
                    <a:pt x="51825" y="24500"/>
                    <a:pt x="51673" y="24348"/>
                    <a:pt x="51673" y="24196"/>
                  </a:cubicBezTo>
                  <a:cubicBezTo>
                    <a:pt x="51673" y="24166"/>
                    <a:pt x="51673" y="24136"/>
                    <a:pt x="51673" y="24136"/>
                  </a:cubicBezTo>
                  <a:lnTo>
                    <a:pt x="51673" y="23892"/>
                  </a:lnTo>
                  <a:close/>
                  <a:moveTo>
                    <a:pt x="26657" y="20397"/>
                  </a:moveTo>
                  <a:lnTo>
                    <a:pt x="33800" y="24622"/>
                  </a:lnTo>
                  <a:lnTo>
                    <a:pt x="30001" y="26871"/>
                  </a:lnTo>
                  <a:cubicBezTo>
                    <a:pt x="29879" y="26658"/>
                    <a:pt x="29727" y="26446"/>
                    <a:pt x="29484" y="26263"/>
                  </a:cubicBezTo>
                  <a:cubicBezTo>
                    <a:pt x="29160" y="26020"/>
                    <a:pt x="28755" y="25939"/>
                    <a:pt x="28385" y="25939"/>
                  </a:cubicBezTo>
                  <a:cubicBezTo>
                    <a:pt x="28201" y="25939"/>
                    <a:pt x="28025" y="25959"/>
                    <a:pt x="27873" y="25990"/>
                  </a:cubicBezTo>
                  <a:cubicBezTo>
                    <a:pt x="27600" y="26020"/>
                    <a:pt x="27296" y="26081"/>
                    <a:pt x="27022" y="26142"/>
                  </a:cubicBezTo>
                  <a:cubicBezTo>
                    <a:pt x="26900" y="26172"/>
                    <a:pt x="26779" y="26203"/>
                    <a:pt x="26657" y="26263"/>
                  </a:cubicBezTo>
                  <a:cubicBezTo>
                    <a:pt x="26657" y="26203"/>
                    <a:pt x="26657" y="26172"/>
                    <a:pt x="26657" y="26111"/>
                  </a:cubicBezTo>
                  <a:lnTo>
                    <a:pt x="26657" y="20397"/>
                  </a:lnTo>
                  <a:close/>
                  <a:moveTo>
                    <a:pt x="53801" y="25139"/>
                  </a:moveTo>
                  <a:lnTo>
                    <a:pt x="53801" y="27114"/>
                  </a:lnTo>
                  <a:cubicBezTo>
                    <a:pt x="53679" y="27145"/>
                    <a:pt x="53557" y="27175"/>
                    <a:pt x="53405" y="27175"/>
                  </a:cubicBezTo>
                  <a:lnTo>
                    <a:pt x="53405" y="25230"/>
                  </a:lnTo>
                  <a:cubicBezTo>
                    <a:pt x="53557" y="25200"/>
                    <a:pt x="53679" y="25169"/>
                    <a:pt x="53801" y="25139"/>
                  </a:cubicBezTo>
                  <a:close/>
                  <a:moveTo>
                    <a:pt x="22402" y="26567"/>
                  </a:moveTo>
                  <a:lnTo>
                    <a:pt x="19119" y="28634"/>
                  </a:lnTo>
                  <a:cubicBezTo>
                    <a:pt x="19241" y="28178"/>
                    <a:pt x="19484" y="27722"/>
                    <a:pt x="19818" y="27418"/>
                  </a:cubicBezTo>
                  <a:cubicBezTo>
                    <a:pt x="20396" y="26871"/>
                    <a:pt x="21277" y="26598"/>
                    <a:pt x="22402" y="26567"/>
                  </a:cubicBezTo>
                  <a:close/>
                  <a:moveTo>
                    <a:pt x="23010" y="26598"/>
                  </a:moveTo>
                  <a:cubicBezTo>
                    <a:pt x="23314" y="26628"/>
                    <a:pt x="23618" y="26628"/>
                    <a:pt x="23891" y="26658"/>
                  </a:cubicBezTo>
                  <a:cubicBezTo>
                    <a:pt x="24013" y="26689"/>
                    <a:pt x="24134" y="26689"/>
                    <a:pt x="24256" y="26689"/>
                  </a:cubicBezTo>
                  <a:lnTo>
                    <a:pt x="19180" y="29880"/>
                  </a:lnTo>
                  <a:cubicBezTo>
                    <a:pt x="19119" y="29728"/>
                    <a:pt x="19089" y="29576"/>
                    <a:pt x="19089" y="29394"/>
                  </a:cubicBezTo>
                  <a:cubicBezTo>
                    <a:pt x="19058" y="29303"/>
                    <a:pt x="19058" y="29212"/>
                    <a:pt x="19058" y="29121"/>
                  </a:cubicBezTo>
                  <a:cubicBezTo>
                    <a:pt x="19089" y="29090"/>
                    <a:pt x="19119" y="29090"/>
                    <a:pt x="19150" y="29090"/>
                  </a:cubicBezTo>
                  <a:lnTo>
                    <a:pt x="22949" y="26689"/>
                  </a:lnTo>
                  <a:cubicBezTo>
                    <a:pt x="22979" y="26658"/>
                    <a:pt x="23010" y="26628"/>
                    <a:pt x="23010" y="26598"/>
                  </a:cubicBezTo>
                  <a:close/>
                  <a:moveTo>
                    <a:pt x="55260" y="26902"/>
                  </a:moveTo>
                  <a:lnTo>
                    <a:pt x="55260" y="29668"/>
                  </a:lnTo>
                  <a:lnTo>
                    <a:pt x="55290" y="29668"/>
                  </a:lnTo>
                  <a:cubicBezTo>
                    <a:pt x="55168" y="29789"/>
                    <a:pt x="54652" y="30276"/>
                    <a:pt x="53709" y="30428"/>
                  </a:cubicBezTo>
                  <a:cubicBezTo>
                    <a:pt x="53497" y="30458"/>
                    <a:pt x="53284" y="30488"/>
                    <a:pt x="53041" y="30488"/>
                  </a:cubicBezTo>
                  <a:cubicBezTo>
                    <a:pt x="51764" y="30488"/>
                    <a:pt x="51065" y="29911"/>
                    <a:pt x="50883" y="29698"/>
                  </a:cubicBezTo>
                  <a:lnTo>
                    <a:pt x="50883" y="26902"/>
                  </a:lnTo>
                  <a:cubicBezTo>
                    <a:pt x="51247" y="27175"/>
                    <a:pt x="51977" y="27570"/>
                    <a:pt x="53071" y="27570"/>
                  </a:cubicBezTo>
                  <a:lnTo>
                    <a:pt x="53254" y="27570"/>
                  </a:lnTo>
                  <a:cubicBezTo>
                    <a:pt x="53527" y="27570"/>
                    <a:pt x="53770" y="27540"/>
                    <a:pt x="54013" y="27479"/>
                  </a:cubicBezTo>
                  <a:cubicBezTo>
                    <a:pt x="54591" y="27327"/>
                    <a:pt x="55016" y="27084"/>
                    <a:pt x="55260" y="26902"/>
                  </a:cubicBezTo>
                  <a:close/>
                  <a:moveTo>
                    <a:pt x="27600" y="26415"/>
                  </a:moveTo>
                  <a:cubicBezTo>
                    <a:pt x="26627" y="27023"/>
                    <a:pt x="25350" y="27753"/>
                    <a:pt x="24104" y="28482"/>
                  </a:cubicBezTo>
                  <a:cubicBezTo>
                    <a:pt x="22615" y="29364"/>
                    <a:pt x="21064" y="30276"/>
                    <a:pt x="20061" y="30944"/>
                  </a:cubicBezTo>
                  <a:cubicBezTo>
                    <a:pt x="20001" y="30975"/>
                    <a:pt x="19970" y="31005"/>
                    <a:pt x="19970" y="31035"/>
                  </a:cubicBezTo>
                  <a:cubicBezTo>
                    <a:pt x="19697" y="30823"/>
                    <a:pt x="19484" y="30549"/>
                    <a:pt x="19332" y="30245"/>
                  </a:cubicBezTo>
                  <a:lnTo>
                    <a:pt x="24894" y="26750"/>
                  </a:lnTo>
                  <a:cubicBezTo>
                    <a:pt x="25016" y="26758"/>
                    <a:pt x="25139" y="26762"/>
                    <a:pt x="25261" y="26762"/>
                  </a:cubicBezTo>
                  <a:cubicBezTo>
                    <a:pt x="25595" y="26762"/>
                    <a:pt x="25928" y="26733"/>
                    <a:pt x="26262" y="26689"/>
                  </a:cubicBezTo>
                  <a:lnTo>
                    <a:pt x="26262" y="26841"/>
                  </a:lnTo>
                  <a:cubicBezTo>
                    <a:pt x="26262" y="26902"/>
                    <a:pt x="26293" y="26962"/>
                    <a:pt x="26353" y="26993"/>
                  </a:cubicBezTo>
                  <a:cubicBezTo>
                    <a:pt x="26384" y="26993"/>
                    <a:pt x="26414" y="27023"/>
                    <a:pt x="26444" y="27023"/>
                  </a:cubicBezTo>
                  <a:cubicBezTo>
                    <a:pt x="26444" y="27023"/>
                    <a:pt x="26444" y="26993"/>
                    <a:pt x="26444" y="26993"/>
                  </a:cubicBezTo>
                  <a:cubicBezTo>
                    <a:pt x="26505" y="26993"/>
                    <a:pt x="26536" y="26993"/>
                    <a:pt x="26566" y="26962"/>
                  </a:cubicBezTo>
                  <a:cubicBezTo>
                    <a:pt x="26596" y="26962"/>
                    <a:pt x="26596" y="26932"/>
                    <a:pt x="26627" y="26902"/>
                  </a:cubicBezTo>
                  <a:cubicBezTo>
                    <a:pt x="26627" y="26871"/>
                    <a:pt x="26657" y="26841"/>
                    <a:pt x="26657" y="26810"/>
                  </a:cubicBezTo>
                  <a:lnTo>
                    <a:pt x="26657" y="26628"/>
                  </a:lnTo>
                  <a:cubicBezTo>
                    <a:pt x="26809" y="26598"/>
                    <a:pt x="26961" y="26567"/>
                    <a:pt x="27144" y="26537"/>
                  </a:cubicBezTo>
                  <a:cubicBezTo>
                    <a:pt x="27296" y="26476"/>
                    <a:pt x="27448" y="26446"/>
                    <a:pt x="27600" y="26415"/>
                  </a:cubicBezTo>
                  <a:close/>
                  <a:moveTo>
                    <a:pt x="28420" y="26324"/>
                  </a:moveTo>
                  <a:cubicBezTo>
                    <a:pt x="28724" y="26355"/>
                    <a:pt x="29028" y="26415"/>
                    <a:pt x="29271" y="26598"/>
                  </a:cubicBezTo>
                  <a:cubicBezTo>
                    <a:pt x="29454" y="26719"/>
                    <a:pt x="29575" y="26902"/>
                    <a:pt x="29697" y="27084"/>
                  </a:cubicBezTo>
                  <a:cubicBezTo>
                    <a:pt x="27113" y="28725"/>
                    <a:pt x="24469" y="30245"/>
                    <a:pt x="21764" y="31674"/>
                  </a:cubicBezTo>
                  <a:cubicBezTo>
                    <a:pt x="21247" y="31643"/>
                    <a:pt x="20730" y="31522"/>
                    <a:pt x="20274" y="31248"/>
                  </a:cubicBezTo>
                  <a:cubicBezTo>
                    <a:pt x="21277" y="30610"/>
                    <a:pt x="22797" y="29698"/>
                    <a:pt x="24317" y="28817"/>
                  </a:cubicBezTo>
                  <a:cubicBezTo>
                    <a:pt x="25806" y="27935"/>
                    <a:pt x="27387" y="27023"/>
                    <a:pt x="28390" y="26355"/>
                  </a:cubicBezTo>
                  <a:cubicBezTo>
                    <a:pt x="28390" y="26355"/>
                    <a:pt x="28420" y="26355"/>
                    <a:pt x="28420" y="26324"/>
                  </a:cubicBezTo>
                  <a:close/>
                  <a:moveTo>
                    <a:pt x="29818" y="27449"/>
                  </a:moveTo>
                  <a:cubicBezTo>
                    <a:pt x="29940" y="27814"/>
                    <a:pt x="29970" y="28269"/>
                    <a:pt x="29970" y="28725"/>
                  </a:cubicBezTo>
                  <a:lnTo>
                    <a:pt x="25806" y="31157"/>
                  </a:lnTo>
                  <a:cubicBezTo>
                    <a:pt x="25776" y="31157"/>
                    <a:pt x="25776" y="31187"/>
                    <a:pt x="25745" y="31218"/>
                  </a:cubicBezTo>
                  <a:cubicBezTo>
                    <a:pt x="24651" y="31491"/>
                    <a:pt x="23678" y="31643"/>
                    <a:pt x="22736" y="31674"/>
                  </a:cubicBezTo>
                  <a:lnTo>
                    <a:pt x="22554" y="31674"/>
                  </a:lnTo>
                  <a:cubicBezTo>
                    <a:pt x="25016" y="30367"/>
                    <a:pt x="27478" y="28938"/>
                    <a:pt x="29818" y="27449"/>
                  </a:cubicBezTo>
                  <a:close/>
                  <a:moveTo>
                    <a:pt x="53557" y="30853"/>
                  </a:moveTo>
                  <a:lnTo>
                    <a:pt x="53557" y="31856"/>
                  </a:lnTo>
                  <a:cubicBezTo>
                    <a:pt x="53466" y="31856"/>
                    <a:pt x="53345" y="31887"/>
                    <a:pt x="53254" y="31887"/>
                  </a:cubicBezTo>
                  <a:lnTo>
                    <a:pt x="53254" y="30853"/>
                  </a:lnTo>
                  <a:close/>
                  <a:moveTo>
                    <a:pt x="30122" y="29060"/>
                  </a:moveTo>
                  <a:cubicBezTo>
                    <a:pt x="30122" y="29060"/>
                    <a:pt x="30122" y="29090"/>
                    <a:pt x="30122" y="29090"/>
                  </a:cubicBezTo>
                  <a:cubicBezTo>
                    <a:pt x="30578" y="29121"/>
                    <a:pt x="31004" y="29394"/>
                    <a:pt x="31338" y="29789"/>
                  </a:cubicBezTo>
                  <a:lnTo>
                    <a:pt x="31308" y="29789"/>
                  </a:lnTo>
                  <a:lnTo>
                    <a:pt x="27903" y="31978"/>
                  </a:lnTo>
                  <a:cubicBezTo>
                    <a:pt x="27691" y="31461"/>
                    <a:pt x="27326" y="31096"/>
                    <a:pt x="26870" y="30975"/>
                  </a:cubicBezTo>
                  <a:lnTo>
                    <a:pt x="30122" y="29060"/>
                  </a:lnTo>
                  <a:close/>
                  <a:moveTo>
                    <a:pt x="31521" y="30063"/>
                  </a:moveTo>
                  <a:cubicBezTo>
                    <a:pt x="31581" y="30154"/>
                    <a:pt x="31612" y="30215"/>
                    <a:pt x="31642" y="30306"/>
                  </a:cubicBezTo>
                  <a:cubicBezTo>
                    <a:pt x="31794" y="30701"/>
                    <a:pt x="31855" y="31096"/>
                    <a:pt x="31825" y="31491"/>
                  </a:cubicBezTo>
                  <a:lnTo>
                    <a:pt x="31794" y="31491"/>
                  </a:lnTo>
                  <a:lnTo>
                    <a:pt x="28116" y="33497"/>
                  </a:lnTo>
                  <a:cubicBezTo>
                    <a:pt x="28116" y="33102"/>
                    <a:pt x="28116" y="32707"/>
                    <a:pt x="28025" y="32342"/>
                  </a:cubicBezTo>
                  <a:cubicBezTo>
                    <a:pt x="28025" y="32342"/>
                    <a:pt x="28025" y="32342"/>
                    <a:pt x="28025" y="32312"/>
                  </a:cubicBezTo>
                  <a:lnTo>
                    <a:pt x="31521" y="30093"/>
                  </a:lnTo>
                  <a:cubicBezTo>
                    <a:pt x="31521" y="30093"/>
                    <a:pt x="31521" y="30093"/>
                    <a:pt x="31521" y="30063"/>
                  </a:cubicBezTo>
                  <a:close/>
                  <a:moveTo>
                    <a:pt x="30359" y="378"/>
                  </a:moveTo>
                  <a:cubicBezTo>
                    <a:pt x="31005" y="378"/>
                    <a:pt x="31727" y="597"/>
                    <a:pt x="32493" y="1035"/>
                  </a:cubicBezTo>
                  <a:lnTo>
                    <a:pt x="59728" y="16750"/>
                  </a:lnTo>
                  <a:cubicBezTo>
                    <a:pt x="62372" y="18269"/>
                    <a:pt x="64500" y="22008"/>
                    <a:pt x="64500" y="25048"/>
                  </a:cubicBezTo>
                  <a:lnTo>
                    <a:pt x="64470" y="33254"/>
                  </a:lnTo>
                  <a:lnTo>
                    <a:pt x="62980" y="34105"/>
                  </a:lnTo>
                  <a:lnTo>
                    <a:pt x="62980" y="27844"/>
                  </a:lnTo>
                  <a:lnTo>
                    <a:pt x="62980" y="26142"/>
                  </a:lnTo>
                  <a:cubicBezTo>
                    <a:pt x="62980" y="26051"/>
                    <a:pt x="62980" y="25959"/>
                    <a:pt x="62980" y="25899"/>
                  </a:cubicBezTo>
                  <a:cubicBezTo>
                    <a:pt x="62980" y="25868"/>
                    <a:pt x="62980" y="25838"/>
                    <a:pt x="62980" y="25838"/>
                  </a:cubicBezTo>
                  <a:cubicBezTo>
                    <a:pt x="62980" y="25777"/>
                    <a:pt x="62980" y="25686"/>
                    <a:pt x="62980" y="25625"/>
                  </a:cubicBezTo>
                  <a:cubicBezTo>
                    <a:pt x="62980" y="25564"/>
                    <a:pt x="62980" y="25503"/>
                    <a:pt x="62950" y="25443"/>
                  </a:cubicBezTo>
                  <a:cubicBezTo>
                    <a:pt x="62950" y="25351"/>
                    <a:pt x="62950" y="25230"/>
                    <a:pt x="62919" y="25169"/>
                  </a:cubicBezTo>
                  <a:cubicBezTo>
                    <a:pt x="62919" y="25139"/>
                    <a:pt x="62919" y="25139"/>
                    <a:pt x="62919" y="25108"/>
                  </a:cubicBezTo>
                  <a:cubicBezTo>
                    <a:pt x="62919" y="25078"/>
                    <a:pt x="62919" y="25048"/>
                    <a:pt x="62919" y="25017"/>
                  </a:cubicBezTo>
                  <a:lnTo>
                    <a:pt x="62889" y="24987"/>
                  </a:lnTo>
                  <a:cubicBezTo>
                    <a:pt x="62889" y="24926"/>
                    <a:pt x="62889" y="24896"/>
                    <a:pt x="62889" y="24865"/>
                  </a:cubicBezTo>
                  <a:cubicBezTo>
                    <a:pt x="62889" y="24804"/>
                    <a:pt x="62859" y="24744"/>
                    <a:pt x="62859" y="24683"/>
                  </a:cubicBezTo>
                  <a:lnTo>
                    <a:pt x="62859" y="24622"/>
                  </a:lnTo>
                  <a:lnTo>
                    <a:pt x="62828" y="24561"/>
                  </a:lnTo>
                  <a:cubicBezTo>
                    <a:pt x="62828" y="24531"/>
                    <a:pt x="62828" y="24531"/>
                    <a:pt x="62828" y="24500"/>
                  </a:cubicBezTo>
                  <a:lnTo>
                    <a:pt x="62798" y="24470"/>
                  </a:lnTo>
                  <a:cubicBezTo>
                    <a:pt x="62798" y="24409"/>
                    <a:pt x="62798" y="24379"/>
                    <a:pt x="62767" y="24318"/>
                  </a:cubicBezTo>
                  <a:cubicBezTo>
                    <a:pt x="62767" y="24227"/>
                    <a:pt x="62737" y="24136"/>
                    <a:pt x="62707" y="24044"/>
                  </a:cubicBezTo>
                  <a:cubicBezTo>
                    <a:pt x="62707" y="23953"/>
                    <a:pt x="62676" y="23892"/>
                    <a:pt x="62646" y="23801"/>
                  </a:cubicBezTo>
                  <a:cubicBezTo>
                    <a:pt x="62615" y="23710"/>
                    <a:pt x="62615" y="23649"/>
                    <a:pt x="62585" y="23558"/>
                  </a:cubicBezTo>
                  <a:lnTo>
                    <a:pt x="62403" y="23619"/>
                  </a:lnTo>
                  <a:lnTo>
                    <a:pt x="62403" y="23619"/>
                  </a:lnTo>
                  <a:lnTo>
                    <a:pt x="62555" y="23497"/>
                  </a:lnTo>
                  <a:cubicBezTo>
                    <a:pt x="62524" y="23406"/>
                    <a:pt x="62494" y="23345"/>
                    <a:pt x="62494" y="23254"/>
                  </a:cubicBezTo>
                  <a:cubicBezTo>
                    <a:pt x="62372" y="22920"/>
                    <a:pt x="62251" y="22616"/>
                    <a:pt x="62099" y="22282"/>
                  </a:cubicBezTo>
                  <a:cubicBezTo>
                    <a:pt x="62038" y="22160"/>
                    <a:pt x="61977" y="22008"/>
                    <a:pt x="61916" y="21886"/>
                  </a:cubicBezTo>
                  <a:cubicBezTo>
                    <a:pt x="61886" y="21826"/>
                    <a:pt x="61855" y="21795"/>
                    <a:pt x="61825" y="21704"/>
                  </a:cubicBezTo>
                  <a:cubicBezTo>
                    <a:pt x="61795" y="21704"/>
                    <a:pt x="61795" y="21674"/>
                    <a:pt x="61795" y="21674"/>
                  </a:cubicBezTo>
                  <a:cubicBezTo>
                    <a:pt x="61795" y="21643"/>
                    <a:pt x="61764" y="21643"/>
                    <a:pt x="61764" y="21643"/>
                  </a:cubicBezTo>
                  <a:cubicBezTo>
                    <a:pt x="61764" y="21613"/>
                    <a:pt x="61734" y="21582"/>
                    <a:pt x="61704" y="21552"/>
                  </a:cubicBezTo>
                  <a:cubicBezTo>
                    <a:pt x="61491" y="21126"/>
                    <a:pt x="61248" y="20731"/>
                    <a:pt x="61004" y="20367"/>
                  </a:cubicBezTo>
                  <a:cubicBezTo>
                    <a:pt x="60883" y="20184"/>
                    <a:pt x="60731" y="20002"/>
                    <a:pt x="60609" y="19819"/>
                  </a:cubicBezTo>
                  <a:lnTo>
                    <a:pt x="60427" y="19607"/>
                  </a:lnTo>
                  <a:lnTo>
                    <a:pt x="60275" y="19728"/>
                  </a:lnTo>
                  <a:lnTo>
                    <a:pt x="60396" y="19546"/>
                  </a:lnTo>
                  <a:cubicBezTo>
                    <a:pt x="60062" y="19151"/>
                    <a:pt x="59697" y="18786"/>
                    <a:pt x="59363" y="18482"/>
                  </a:cubicBezTo>
                  <a:cubicBezTo>
                    <a:pt x="59302" y="18452"/>
                    <a:pt x="59272" y="18391"/>
                    <a:pt x="59241" y="18360"/>
                  </a:cubicBezTo>
                  <a:cubicBezTo>
                    <a:pt x="59150" y="18300"/>
                    <a:pt x="59059" y="18209"/>
                    <a:pt x="58968" y="18148"/>
                  </a:cubicBezTo>
                  <a:lnTo>
                    <a:pt x="58755" y="17996"/>
                  </a:lnTo>
                  <a:cubicBezTo>
                    <a:pt x="58512" y="17813"/>
                    <a:pt x="58269" y="17631"/>
                    <a:pt x="58026" y="17509"/>
                  </a:cubicBezTo>
                  <a:lnTo>
                    <a:pt x="31703" y="2312"/>
                  </a:lnTo>
                  <a:lnTo>
                    <a:pt x="30791" y="1765"/>
                  </a:lnTo>
                  <a:cubicBezTo>
                    <a:pt x="30700" y="1734"/>
                    <a:pt x="30639" y="1673"/>
                    <a:pt x="30548" y="1643"/>
                  </a:cubicBezTo>
                  <a:cubicBezTo>
                    <a:pt x="30487" y="1613"/>
                    <a:pt x="30396" y="1582"/>
                    <a:pt x="30335" y="1552"/>
                  </a:cubicBezTo>
                  <a:cubicBezTo>
                    <a:pt x="30214" y="1491"/>
                    <a:pt x="30092" y="1430"/>
                    <a:pt x="30001" y="1400"/>
                  </a:cubicBezTo>
                  <a:cubicBezTo>
                    <a:pt x="29879" y="1339"/>
                    <a:pt x="29758" y="1309"/>
                    <a:pt x="29636" y="1278"/>
                  </a:cubicBezTo>
                  <a:cubicBezTo>
                    <a:pt x="29636" y="1248"/>
                    <a:pt x="29606" y="1248"/>
                    <a:pt x="29606" y="1248"/>
                  </a:cubicBezTo>
                  <a:cubicBezTo>
                    <a:pt x="29514" y="1217"/>
                    <a:pt x="29423" y="1217"/>
                    <a:pt x="29362" y="1187"/>
                  </a:cubicBezTo>
                  <a:cubicBezTo>
                    <a:pt x="29302" y="1187"/>
                    <a:pt x="29241" y="1157"/>
                    <a:pt x="29210" y="1157"/>
                  </a:cubicBezTo>
                  <a:cubicBezTo>
                    <a:pt x="29059" y="1126"/>
                    <a:pt x="28876" y="1096"/>
                    <a:pt x="28694" y="1096"/>
                  </a:cubicBezTo>
                  <a:lnTo>
                    <a:pt x="28663" y="1065"/>
                  </a:lnTo>
                  <a:lnTo>
                    <a:pt x="28511" y="1065"/>
                  </a:lnTo>
                  <a:lnTo>
                    <a:pt x="29180" y="670"/>
                  </a:lnTo>
                  <a:cubicBezTo>
                    <a:pt x="29533" y="476"/>
                    <a:pt x="29929" y="378"/>
                    <a:pt x="30359" y="378"/>
                  </a:cubicBezTo>
                  <a:close/>
                  <a:moveTo>
                    <a:pt x="31794" y="31947"/>
                  </a:moveTo>
                  <a:lnTo>
                    <a:pt x="31794" y="31947"/>
                  </a:lnTo>
                  <a:cubicBezTo>
                    <a:pt x="31764" y="32099"/>
                    <a:pt x="31733" y="32251"/>
                    <a:pt x="31703" y="32403"/>
                  </a:cubicBezTo>
                  <a:cubicBezTo>
                    <a:pt x="31581" y="32829"/>
                    <a:pt x="31338" y="33194"/>
                    <a:pt x="31095" y="33589"/>
                  </a:cubicBezTo>
                  <a:cubicBezTo>
                    <a:pt x="31034" y="33680"/>
                    <a:pt x="31004" y="33771"/>
                    <a:pt x="30943" y="33862"/>
                  </a:cubicBezTo>
                  <a:cubicBezTo>
                    <a:pt x="30761" y="33619"/>
                    <a:pt x="30518" y="33467"/>
                    <a:pt x="30244" y="33406"/>
                  </a:cubicBezTo>
                  <a:cubicBezTo>
                    <a:pt x="30205" y="33401"/>
                    <a:pt x="30166" y="33399"/>
                    <a:pt x="30127" y="33399"/>
                  </a:cubicBezTo>
                  <a:cubicBezTo>
                    <a:pt x="29712" y="33399"/>
                    <a:pt x="29319" y="33686"/>
                    <a:pt x="29180" y="34075"/>
                  </a:cubicBezTo>
                  <a:cubicBezTo>
                    <a:pt x="29119" y="34349"/>
                    <a:pt x="29150" y="34592"/>
                    <a:pt x="29180" y="34805"/>
                  </a:cubicBezTo>
                  <a:cubicBezTo>
                    <a:pt x="29180" y="34896"/>
                    <a:pt x="29210" y="34956"/>
                    <a:pt x="29210" y="35048"/>
                  </a:cubicBezTo>
                  <a:cubicBezTo>
                    <a:pt x="29210" y="35260"/>
                    <a:pt x="29180" y="35534"/>
                    <a:pt x="28998" y="35625"/>
                  </a:cubicBezTo>
                  <a:cubicBezTo>
                    <a:pt x="28964" y="35640"/>
                    <a:pt x="28927" y="35647"/>
                    <a:pt x="28890" y="35647"/>
                  </a:cubicBezTo>
                  <a:cubicBezTo>
                    <a:pt x="28692" y="35647"/>
                    <a:pt x="28462" y="35460"/>
                    <a:pt x="28359" y="35230"/>
                  </a:cubicBezTo>
                  <a:cubicBezTo>
                    <a:pt x="28147" y="34835"/>
                    <a:pt x="28116" y="34349"/>
                    <a:pt x="28116" y="33923"/>
                  </a:cubicBezTo>
                  <a:lnTo>
                    <a:pt x="31794" y="31947"/>
                  </a:lnTo>
                  <a:close/>
                  <a:moveTo>
                    <a:pt x="38116" y="13163"/>
                  </a:moveTo>
                  <a:lnTo>
                    <a:pt x="53649" y="22190"/>
                  </a:lnTo>
                  <a:cubicBezTo>
                    <a:pt x="53451" y="22141"/>
                    <a:pt x="53243" y="22117"/>
                    <a:pt x="53035" y="22117"/>
                  </a:cubicBezTo>
                  <a:cubicBezTo>
                    <a:pt x="52605" y="22117"/>
                    <a:pt x="52173" y="22219"/>
                    <a:pt x="51825" y="22403"/>
                  </a:cubicBezTo>
                  <a:cubicBezTo>
                    <a:pt x="51491" y="22616"/>
                    <a:pt x="51278" y="22920"/>
                    <a:pt x="51278" y="23224"/>
                  </a:cubicBezTo>
                  <a:lnTo>
                    <a:pt x="51278" y="24044"/>
                  </a:lnTo>
                  <a:cubicBezTo>
                    <a:pt x="51156" y="24075"/>
                    <a:pt x="51035" y="24136"/>
                    <a:pt x="50943" y="24257"/>
                  </a:cubicBezTo>
                  <a:cubicBezTo>
                    <a:pt x="50487" y="24713"/>
                    <a:pt x="50487" y="25716"/>
                    <a:pt x="50487" y="25838"/>
                  </a:cubicBezTo>
                  <a:lnTo>
                    <a:pt x="50487" y="29698"/>
                  </a:lnTo>
                  <a:cubicBezTo>
                    <a:pt x="50457" y="29728"/>
                    <a:pt x="50457" y="29789"/>
                    <a:pt x="50487" y="29850"/>
                  </a:cubicBezTo>
                  <a:lnTo>
                    <a:pt x="50487" y="30428"/>
                  </a:lnTo>
                  <a:cubicBezTo>
                    <a:pt x="50487" y="30823"/>
                    <a:pt x="50639" y="31157"/>
                    <a:pt x="50913" y="31431"/>
                  </a:cubicBezTo>
                  <a:cubicBezTo>
                    <a:pt x="51308" y="31826"/>
                    <a:pt x="52007" y="32282"/>
                    <a:pt x="53041" y="32282"/>
                  </a:cubicBezTo>
                  <a:cubicBezTo>
                    <a:pt x="53314" y="32282"/>
                    <a:pt x="53557" y="32251"/>
                    <a:pt x="53801" y="32190"/>
                  </a:cubicBezTo>
                  <a:cubicBezTo>
                    <a:pt x="54469" y="32039"/>
                    <a:pt x="54925" y="31674"/>
                    <a:pt x="55229" y="31431"/>
                  </a:cubicBezTo>
                  <a:cubicBezTo>
                    <a:pt x="55503" y="31187"/>
                    <a:pt x="55655" y="30823"/>
                    <a:pt x="55655" y="30428"/>
                  </a:cubicBezTo>
                  <a:lnTo>
                    <a:pt x="55655" y="25838"/>
                  </a:lnTo>
                  <a:cubicBezTo>
                    <a:pt x="55655" y="25655"/>
                    <a:pt x="55594" y="24166"/>
                    <a:pt x="54804" y="23984"/>
                  </a:cubicBezTo>
                  <a:lnTo>
                    <a:pt x="54804" y="23224"/>
                  </a:lnTo>
                  <a:cubicBezTo>
                    <a:pt x="54804" y="23072"/>
                    <a:pt x="54743" y="22920"/>
                    <a:pt x="54652" y="22768"/>
                  </a:cubicBezTo>
                  <a:lnTo>
                    <a:pt x="54652" y="22768"/>
                  </a:lnTo>
                  <a:lnTo>
                    <a:pt x="61916" y="26993"/>
                  </a:lnTo>
                  <a:lnTo>
                    <a:pt x="61886" y="33862"/>
                  </a:lnTo>
                  <a:lnTo>
                    <a:pt x="61886" y="34197"/>
                  </a:lnTo>
                  <a:lnTo>
                    <a:pt x="61886" y="40732"/>
                  </a:lnTo>
                  <a:lnTo>
                    <a:pt x="26809" y="20063"/>
                  </a:lnTo>
                  <a:lnTo>
                    <a:pt x="34256" y="15443"/>
                  </a:lnTo>
                  <a:lnTo>
                    <a:pt x="34256" y="15503"/>
                  </a:lnTo>
                  <a:cubicBezTo>
                    <a:pt x="34135" y="15564"/>
                    <a:pt x="34013" y="15625"/>
                    <a:pt x="33922" y="15716"/>
                  </a:cubicBezTo>
                  <a:cubicBezTo>
                    <a:pt x="33466" y="16172"/>
                    <a:pt x="33466" y="17205"/>
                    <a:pt x="33466" y="17297"/>
                  </a:cubicBezTo>
                  <a:lnTo>
                    <a:pt x="33466" y="21218"/>
                  </a:lnTo>
                  <a:cubicBezTo>
                    <a:pt x="33466" y="21248"/>
                    <a:pt x="33466" y="21278"/>
                    <a:pt x="33466" y="21278"/>
                  </a:cubicBezTo>
                  <a:lnTo>
                    <a:pt x="33466" y="21917"/>
                  </a:lnTo>
                  <a:cubicBezTo>
                    <a:pt x="33466" y="22282"/>
                    <a:pt x="33618" y="22646"/>
                    <a:pt x="33891" y="22889"/>
                  </a:cubicBezTo>
                  <a:cubicBezTo>
                    <a:pt x="34287" y="23285"/>
                    <a:pt x="34986" y="23741"/>
                    <a:pt x="36019" y="23741"/>
                  </a:cubicBezTo>
                  <a:cubicBezTo>
                    <a:pt x="36293" y="23741"/>
                    <a:pt x="36536" y="23741"/>
                    <a:pt x="36779" y="23680"/>
                  </a:cubicBezTo>
                  <a:cubicBezTo>
                    <a:pt x="37448" y="23528"/>
                    <a:pt x="37934" y="23163"/>
                    <a:pt x="38208" y="22889"/>
                  </a:cubicBezTo>
                  <a:cubicBezTo>
                    <a:pt x="38481" y="22646"/>
                    <a:pt x="38633" y="22282"/>
                    <a:pt x="38633" y="21917"/>
                  </a:cubicBezTo>
                  <a:lnTo>
                    <a:pt x="38633" y="17297"/>
                  </a:lnTo>
                  <a:cubicBezTo>
                    <a:pt x="38633" y="17114"/>
                    <a:pt x="38572" y="15625"/>
                    <a:pt x="37782" y="15443"/>
                  </a:cubicBezTo>
                  <a:lnTo>
                    <a:pt x="37782" y="14713"/>
                  </a:lnTo>
                  <a:cubicBezTo>
                    <a:pt x="37782" y="14379"/>
                    <a:pt x="37600" y="14105"/>
                    <a:pt x="37235" y="13892"/>
                  </a:cubicBezTo>
                  <a:cubicBezTo>
                    <a:pt x="37174" y="13862"/>
                    <a:pt x="37144" y="13832"/>
                    <a:pt x="37083" y="13801"/>
                  </a:cubicBezTo>
                  <a:lnTo>
                    <a:pt x="38116" y="13163"/>
                  </a:lnTo>
                  <a:close/>
                  <a:moveTo>
                    <a:pt x="29940" y="40762"/>
                  </a:moveTo>
                  <a:cubicBezTo>
                    <a:pt x="30019" y="40789"/>
                    <a:pt x="30076" y="40838"/>
                    <a:pt x="30149" y="40871"/>
                  </a:cubicBezTo>
                  <a:lnTo>
                    <a:pt x="30149" y="40871"/>
                  </a:lnTo>
                  <a:cubicBezTo>
                    <a:pt x="30091" y="40853"/>
                    <a:pt x="30016" y="40853"/>
                    <a:pt x="29940" y="40853"/>
                  </a:cubicBezTo>
                  <a:lnTo>
                    <a:pt x="29940" y="40762"/>
                  </a:lnTo>
                  <a:close/>
                  <a:moveTo>
                    <a:pt x="24013" y="41826"/>
                  </a:moveTo>
                  <a:lnTo>
                    <a:pt x="23435" y="42160"/>
                  </a:lnTo>
                  <a:cubicBezTo>
                    <a:pt x="23466" y="42069"/>
                    <a:pt x="23496" y="41978"/>
                    <a:pt x="23496" y="41917"/>
                  </a:cubicBezTo>
                  <a:cubicBezTo>
                    <a:pt x="23678" y="41917"/>
                    <a:pt x="23830" y="41887"/>
                    <a:pt x="24013" y="41826"/>
                  </a:cubicBezTo>
                  <a:close/>
                  <a:moveTo>
                    <a:pt x="26809" y="31339"/>
                  </a:moveTo>
                  <a:cubicBezTo>
                    <a:pt x="27235" y="31491"/>
                    <a:pt x="27508" y="31947"/>
                    <a:pt x="27630" y="32312"/>
                  </a:cubicBezTo>
                  <a:cubicBezTo>
                    <a:pt x="27721" y="32707"/>
                    <a:pt x="27721" y="33163"/>
                    <a:pt x="27721" y="33619"/>
                  </a:cubicBezTo>
                  <a:lnTo>
                    <a:pt x="27721" y="33801"/>
                  </a:lnTo>
                  <a:cubicBezTo>
                    <a:pt x="27721" y="34288"/>
                    <a:pt x="27751" y="34865"/>
                    <a:pt x="28025" y="35382"/>
                  </a:cubicBezTo>
                  <a:cubicBezTo>
                    <a:pt x="28193" y="35741"/>
                    <a:pt x="28530" y="36025"/>
                    <a:pt x="28874" y="36025"/>
                  </a:cubicBezTo>
                  <a:cubicBezTo>
                    <a:pt x="28967" y="36025"/>
                    <a:pt x="29060" y="36005"/>
                    <a:pt x="29150" y="35960"/>
                  </a:cubicBezTo>
                  <a:cubicBezTo>
                    <a:pt x="29454" y="35808"/>
                    <a:pt x="29606" y="35443"/>
                    <a:pt x="29575" y="35017"/>
                  </a:cubicBezTo>
                  <a:cubicBezTo>
                    <a:pt x="29575" y="34926"/>
                    <a:pt x="29575" y="34835"/>
                    <a:pt x="29545" y="34774"/>
                  </a:cubicBezTo>
                  <a:cubicBezTo>
                    <a:pt x="29514" y="34561"/>
                    <a:pt x="29514" y="34379"/>
                    <a:pt x="29545" y="34197"/>
                  </a:cubicBezTo>
                  <a:cubicBezTo>
                    <a:pt x="29624" y="33959"/>
                    <a:pt x="29841" y="33790"/>
                    <a:pt x="30077" y="33790"/>
                  </a:cubicBezTo>
                  <a:cubicBezTo>
                    <a:pt x="30112" y="33790"/>
                    <a:pt x="30148" y="33794"/>
                    <a:pt x="30183" y="33801"/>
                  </a:cubicBezTo>
                  <a:cubicBezTo>
                    <a:pt x="30396" y="33801"/>
                    <a:pt x="30518" y="33923"/>
                    <a:pt x="30639" y="34105"/>
                  </a:cubicBezTo>
                  <a:cubicBezTo>
                    <a:pt x="30639" y="34105"/>
                    <a:pt x="30669" y="34136"/>
                    <a:pt x="30669" y="34166"/>
                  </a:cubicBezTo>
                  <a:cubicBezTo>
                    <a:pt x="30669" y="34166"/>
                    <a:pt x="30669" y="34197"/>
                    <a:pt x="30669" y="34227"/>
                  </a:cubicBezTo>
                  <a:cubicBezTo>
                    <a:pt x="30669" y="34257"/>
                    <a:pt x="30700" y="34318"/>
                    <a:pt x="30700" y="34349"/>
                  </a:cubicBezTo>
                  <a:cubicBezTo>
                    <a:pt x="30700" y="34409"/>
                    <a:pt x="30730" y="34470"/>
                    <a:pt x="30791" y="34501"/>
                  </a:cubicBezTo>
                  <a:cubicBezTo>
                    <a:pt x="30882" y="35048"/>
                    <a:pt x="30761" y="35747"/>
                    <a:pt x="30609" y="36112"/>
                  </a:cubicBezTo>
                  <a:cubicBezTo>
                    <a:pt x="30396" y="36719"/>
                    <a:pt x="29940" y="37236"/>
                    <a:pt x="29393" y="37571"/>
                  </a:cubicBezTo>
                  <a:lnTo>
                    <a:pt x="29362" y="37571"/>
                  </a:lnTo>
                  <a:cubicBezTo>
                    <a:pt x="29362" y="37571"/>
                    <a:pt x="29332" y="37601"/>
                    <a:pt x="29332" y="37601"/>
                  </a:cubicBezTo>
                  <a:cubicBezTo>
                    <a:pt x="29332" y="37601"/>
                    <a:pt x="29332" y="37631"/>
                    <a:pt x="29302" y="37631"/>
                  </a:cubicBezTo>
                  <a:cubicBezTo>
                    <a:pt x="29302" y="37662"/>
                    <a:pt x="29302" y="37662"/>
                    <a:pt x="29302" y="37662"/>
                  </a:cubicBezTo>
                  <a:cubicBezTo>
                    <a:pt x="29302" y="37692"/>
                    <a:pt x="29302" y="37692"/>
                    <a:pt x="29302" y="37722"/>
                  </a:cubicBezTo>
                  <a:cubicBezTo>
                    <a:pt x="29302" y="37722"/>
                    <a:pt x="29302" y="37722"/>
                    <a:pt x="29302" y="37753"/>
                  </a:cubicBezTo>
                  <a:lnTo>
                    <a:pt x="29666" y="41917"/>
                  </a:lnTo>
                  <a:cubicBezTo>
                    <a:pt x="29666" y="41947"/>
                    <a:pt x="29697" y="42008"/>
                    <a:pt x="29727" y="42039"/>
                  </a:cubicBezTo>
                  <a:cubicBezTo>
                    <a:pt x="29758" y="42069"/>
                    <a:pt x="30335" y="42616"/>
                    <a:pt x="29940" y="44136"/>
                  </a:cubicBezTo>
                  <a:cubicBezTo>
                    <a:pt x="29910" y="44166"/>
                    <a:pt x="29910" y="44166"/>
                    <a:pt x="29910" y="44197"/>
                  </a:cubicBezTo>
                  <a:cubicBezTo>
                    <a:pt x="29393" y="45595"/>
                    <a:pt x="27995" y="46628"/>
                    <a:pt x="26475" y="46689"/>
                  </a:cubicBezTo>
                  <a:cubicBezTo>
                    <a:pt x="26434" y="46691"/>
                    <a:pt x="26392" y="46691"/>
                    <a:pt x="26351" y="46691"/>
                  </a:cubicBezTo>
                  <a:cubicBezTo>
                    <a:pt x="25572" y="46691"/>
                    <a:pt x="24800" y="46422"/>
                    <a:pt x="24165" y="45960"/>
                  </a:cubicBezTo>
                  <a:lnTo>
                    <a:pt x="27508" y="43893"/>
                  </a:lnTo>
                  <a:cubicBezTo>
                    <a:pt x="27600" y="43862"/>
                    <a:pt x="27630" y="43741"/>
                    <a:pt x="27600" y="43650"/>
                  </a:cubicBezTo>
                  <a:cubicBezTo>
                    <a:pt x="27560" y="43591"/>
                    <a:pt x="27496" y="43557"/>
                    <a:pt x="27430" y="43557"/>
                  </a:cubicBezTo>
                  <a:cubicBezTo>
                    <a:pt x="27394" y="43557"/>
                    <a:pt x="27358" y="43567"/>
                    <a:pt x="27326" y="43589"/>
                  </a:cubicBezTo>
                  <a:lnTo>
                    <a:pt x="23830" y="45717"/>
                  </a:lnTo>
                  <a:cubicBezTo>
                    <a:pt x="23648" y="45534"/>
                    <a:pt x="23496" y="45382"/>
                    <a:pt x="23344" y="45169"/>
                  </a:cubicBezTo>
                  <a:lnTo>
                    <a:pt x="26840" y="43011"/>
                  </a:lnTo>
                  <a:cubicBezTo>
                    <a:pt x="26931" y="42951"/>
                    <a:pt x="26961" y="42829"/>
                    <a:pt x="26900" y="42738"/>
                  </a:cubicBezTo>
                  <a:cubicBezTo>
                    <a:pt x="26861" y="42679"/>
                    <a:pt x="26797" y="42645"/>
                    <a:pt x="26731" y="42645"/>
                  </a:cubicBezTo>
                  <a:cubicBezTo>
                    <a:pt x="26695" y="42645"/>
                    <a:pt x="26659" y="42655"/>
                    <a:pt x="26627" y="42677"/>
                  </a:cubicBezTo>
                  <a:lnTo>
                    <a:pt x="23131" y="44865"/>
                  </a:lnTo>
                  <a:cubicBezTo>
                    <a:pt x="23071" y="44774"/>
                    <a:pt x="23010" y="44653"/>
                    <a:pt x="22949" y="44561"/>
                  </a:cubicBezTo>
                  <a:cubicBezTo>
                    <a:pt x="23010" y="44318"/>
                    <a:pt x="23040" y="44075"/>
                    <a:pt x="23101" y="43862"/>
                  </a:cubicBezTo>
                  <a:lnTo>
                    <a:pt x="23253" y="43862"/>
                  </a:lnTo>
                  <a:lnTo>
                    <a:pt x="26110" y="42191"/>
                  </a:lnTo>
                  <a:cubicBezTo>
                    <a:pt x="26201" y="42130"/>
                    <a:pt x="26232" y="42008"/>
                    <a:pt x="26171" y="41917"/>
                  </a:cubicBezTo>
                  <a:cubicBezTo>
                    <a:pt x="26132" y="41858"/>
                    <a:pt x="26067" y="41825"/>
                    <a:pt x="26002" y="41825"/>
                  </a:cubicBezTo>
                  <a:cubicBezTo>
                    <a:pt x="25966" y="41825"/>
                    <a:pt x="25930" y="41835"/>
                    <a:pt x="25897" y="41856"/>
                  </a:cubicBezTo>
                  <a:lnTo>
                    <a:pt x="23162" y="43467"/>
                  </a:lnTo>
                  <a:cubicBezTo>
                    <a:pt x="23223" y="43133"/>
                    <a:pt x="23283" y="42859"/>
                    <a:pt x="23344" y="42616"/>
                  </a:cubicBezTo>
                  <a:cubicBezTo>
                    <a:pt x="23375" y="42616"/>
                    <a:pt x="23405" y="42616"/>
                    <a:pt x="23435" y="42586"/>
                  </a:cubicBezTo>
                  <a:lnTo>
                    <a:pt x="24773" y="41826"/>
                  </a:lnTo>
                  <a:cubicBezTo>
                    <a:pt x="24834" y="41795"/>
                    <a:pt x="24864" y="41674"/>
                    <a:pt x="24834" y="41613"/>
                  </a:cubicBezTo>
                  <a:cubicBezTo>
                    <a:pt x="26293" y="41096"/>
                    <a:pt x="26961" y="40245"/>
                    <a:pt x="27022" y="40215"/>
                  </a:cubicBezTo>
                  <a:cubicBezTo>
                    <a:pt x="27083" y="40124"/>
                    <a:pt x="27052" y="40002"/>
                    <a:pt x="26992" y="39941"/>
                  </a:cubicBezTo>
                  <a:cubicBezTo>
                    <a:pt x="26951" y="39914"/>
                    <a:pt x="26903" y="39899"/>
                    <a:pt x="26858" y="39899"/>
                  </a:cubicBezTo>
                  <a:cubicBezTo>
                    <a:pt x="26803" y="39899"/>
                    <a:pt x="26752" y="39922"/>
                    <a:pt x="26718" y="39972"/>
                  </a:cubicBezTo>
                  <a:cubicBezTo>
                    <a:pt x="26688" y="39972"/>
                    <a:pt x="25654" y="41309"/>
                    <a:pt x="23314" y="41552"/>
                  </a:cubicBezTo>
                  <a:cubicBezTo>
                    <a:pt x="23187" y="41570"/>
                    <a:pt x="23063" y="41578"/>
                    <a:pt x="22942" y="41578"/>
                  </a:cubicBezTo>
                  <a:cubicBezTo>
                    <a:pt x="22218" y="41578"/>
                    <a:pt x="21589" y="41270"/>
                    <a:pt x="21095" y="40671"/>
                  </a:cubicBezTo>
                  <a:cubicBezTo>
                    <a:pt x="20609" y="40124"/>
                    <a:pt x="20335" y="39394"/>
                    <a:pt x="20305" y="38574"/>
                  </a:cubicBezTo>
                  <a:lnTo>
                    <a:pt x="20061" y="31583"/>
                  </a:lnTo>
                  <a:lnTo>
                    <a:pt x="20061" y="31583"/>
                  </a:lnTo>
                  <a:cubicBezTo>
                    <a:pt x="20748" y="31989"/>
                    <a:pt x="21562" y="32077"/>
                    <a:pt x="22326" y="32077"/>
                  </a:cubicBezTo>
                  <a:cubicBezTo>
                    <a:pt x="22475" y="32077"/>
                    <a:pt x="22623" y="32074"/>
                    <a:pt x="22767" y="32069"/>
                  </a:cubicBezTo>
                  <a:cubicBezTo>
                    <a:pt x="24013" y="32008"/>
                    <a:pt x="25289" y="31765"/>
                    <a:pt x="26809" y="31339"/>
                  </a:cubicBezTo>
                  <a:close/>
                  <a:moveTo>
                    <a:pt x="23101" y="41947"/>
                  </a:moveTo>
                  <a:cubicBezTo>
                    <a:pt x="23010" y="42343"/>
                    <a:pt x="22827" y="43163"/>
                    <a:pt x="22615" y="44349"/>
                  </a:cubicBezTo>
                  <a:cubicBezTo>
                    <a:pt x="22523" y="44410"/>
                    <a:pt x="22493" y="44501"/>
                    <a:pt x="22523" y="44592"/>
                  </a:cubicBezTo>
                  <a:cubicBezTo>
                    <a:pt x="22554" y="44592"/>
                    <a:pt x="22554" y="44622"/>
                    <a:pt x="22554" y="44622"/>
                  </a:cubicBezTo>
                  <a:cubicBezTo>
                    <a:pt x="22341" y="45717"/>
                    <a:pt x="22098" y="47115"/>
                    <a:pt x="21824" y="48786"/>
                  </a:cubicBezTo>
                  <a:cubicBezTo>
                    <a:pt x="21794" y="48756"/>
                    <a:pt x="21764" y="48695"/>
                    <a:pt x="21733" y="48665"/>
                  </a:cubicBezTo>
                  <a:cubicBezTo>
                    <a:pt x="21368" y="48361"/>
                    <a:pt x="20973" y="48179"/>
                    <a:pt x="20578" y="48118"/>
                  </a:cubicBezTo>
                  <a:cubicBezTo>
                    <a:pt x="20609" y="45808"/>
                    <a:pt x="21460" y="43680"/>
                    <a:pt x="23040" y="41947"/>
                  </a:cubicBezTo>
                  <a:close/>
                  <a:moveTo>
                    <a:pt x="33132" y="43558"/>
                  </a:moveTo>
                  <a:cubicBezTo>
                    <a:pt x="33831" y="43741"/>
                    <a:pt x="35746" y="44349"/>
                    <a:pt x="37174" y="45321"/>
                  </a:cubicBezTo>
                  <a:cubicBezTo>
                    <a:pt x="36232" y="45625"/>
                    <a:pt x="35381" y="46172"/>
                    <a:pt x="34773" y="46932"/>
                  </a:cubicBezTo>
                  <a:cubicBezTo>
                    <a:pt x="34287" y="47540"/>
                    <a:pt x="33952" y="48209"/>
                    <a:pt x="33770" y="48938"/>
                  </a:cubicBezTo>
                  <a:cubicBezTo>
                    <a:pt x="33587" y="47358"/>
                    <a:pt x="33405" y="45777"/>
                    <a:pt x="33223" y="44197"/>
                  </a:cubicBezTo>
                  <a:cubicBezTo>
                    <a:pt x="33192" y="43984"/>
                    <a:pt x="33162" y="43741"/>
                    <a:pt x="33132" y="43558"/>
                  </a:cubicBezTo>
                  <a:close/>
                  <a:moveTo>
                    <a:pt x="3617" y="48665"/>
                  </a:moveTo>
                  <a:lnTo>
                    <a:pt x="4742" y="48938"/>
                  </a:lnTo>
                  <a:lnTo>
                    <a:pt x="3830" y="49486"/>
                  </a:lnTo>
                  <a:lnTo>
                    <a:pt x="3617" y="48665"/>
                  </a:lnTo>
                  <a:close/>
                  <a:moveTo>
                    <a:pt x="21156" y="44014"/>
                  </a:moveTo>
                  <a:cubicBezTo>
                    <a:pt x="20548" y="45291"/>
                    <a:pt x="20213" y="46689"/>
                    <a:pt x="20183" y="48148"/>
                  </a:cubicBezTo>
                  <a:cubicBezTo>
                    <a:pt x="19514" y="48270"/>
                    <a:pt x="18967" y="48817"/>
                    <a:pt x="18511" y="49790"/>
                  </a:cubicBezTo>
                  <a:cubicBezTo>
                    <a:pt x="18390" y="50063"/>
                    <a:pt x="18268" y="50367"/>
                    <a:pt x="18177" y="50671"/>
                  </a:cubicBezTo>
                  <a:cubicBezTo>
                    <a:pt x="18754" y="48331"/>
                    <a:pt x="19727" y="46142"/>
                    <a:pt x="21156" y="44014"/>
                  </a:cubicBezTo>
                  <a:close/>
                  <a:moveTo>
                    <a:pt x="5259" y="49060"/>
                  </a:moveTo>
                  <a:lnTo>
                    <a:pt x="6535" y="49394"/>
                  </a:lnTo>
                  <a:lnTo>
                    <a:pt x="4195" y="50823"/>
                  </a:lnTo>
                  <a:lnTo>
                    <a:pt x="3952" y="49881"/>
                  </a:lnTo>
                  <a:lnTo>
                    <a:pt x="5259" y="49060"/>
                  </a:lnTo>
                  <a:close/>
                  <a:moveTo>
                    <a:pt x="64378" y="33771"/>
                  </a:moveTo>
                  <a:lnTo>
                    <a:pt x="64621" y="33923"/>
                  </a:lnTo>
                  <a:cubicBezTo>
                    <a:pt x="64925" y="34105"/>
                    <a:pt x="65169" y="34531"/>
                    <a:pt x="65169" y="34865"/>
                  </a:cubicBezTo>
                  <a:lnTo>
                    <a:pt x="65138" y="50245"/>
                  </a:lnTo>
                  <a:cubicBezTo>
                    <a:pt x="65138" y="50367"/>
                    <a:pt x="65077" y="50458"/>
                    <a:pt x="65047" y="50489"/>
                  </a:cubicBezTo>
                  <a:lnTo>
                    <a:pt x="64287" y="50914"/>
                  </a:lnTo>
                  <a:cubicBezTo>
                    <a:pt x="64287" y="50914"/>
                    <a:pt x="64257" y="50945"/>
                    <a:pt x="64257" y="50945"/>
                  </a:cubicBezTo>
                  <a:lnTo>
                    <a:pt x="63892" y="51097"/>
                  </a:lnTo>
                  <a:lnTo>
                    <a:pt x="63922" y="35747"/>
                  </a:lnTo>
                  <a:cubicBezTo>
                    <a:pt x="63922" y="35260"/>
                    <a:pt x="63618" y="34713"/>
                    <a:pt x="63193" y="34470"/>
                  </a:cubicBezTo>
                  <a:lnTo>
                    <a:pt x="63132" y="34440"/>
                  </a:lnTo>
                  <a:lnTo>
                    <a:pt x="64378" y="33771"/>
                  </a:lnTo>
                  <a:close/>
                  <a:moveTo>
                    <a:pt x="6961" y="49516"/>
                  </a:moveTo>
                  <a:lnTo>
                    <a:pt x="8602" y="49911"/>
                  </a:lnTo>
                  <a:lnTo>
                    <a:pt x="4590" y="52282"/>
                  </a:lnTo>
                  <a:lnTo>
                    <a:pt x="4286" y="51218"/>
                  </a:lnTo>
                  <a:cubicBezTo>
                    <a:pt x="4316" y="51188"/>
                    <a:pt x="4347" y="51188"/>
                    <a:pt x="4347" y="51188"/>
                  </a:cubicBezTo>
                  <a:lnTo>
                    <a:pt x="6870" y="49638"/>
                  </a:lnTo>
                  <a:cubicBezTo>
                    <a:pt x="6930" y="49607"/>
                    <a:pt x="6961" y="49546"/>
                    <a:pt x="6961" y="49516"/>
                  </a:cubicBezTo>
                  <a:close/>
                  <a:moveTo>
                    <a:pt x="9119" y="50063"/>
                  </a:moveTo>
                  <a:lnTo>
                    <a:pt x="10548" y="50428"/>
                  </a:lnTo>
                  <a:lnTo>
                    <a:pt x="4955" y="53680"/>
                  </a:lnTo>
                  <a:lnTo>
                    <a:pt x="4681" y="52647"/>
                  </a:lnTo>
                  <a:lnTo>
                    <a:pt x="4742" y="52647"/>
                  </a:lnTo>
                  <a:lnTo>
                    <a:pt x="9058" y="50093"/>
                  </a:lnTo>
                  <a:cubicBezTo>
                    <a:pt x="9089" y="50093"/>
                    <a:pt x="9119" y="50063"/>
                    <a:pt x="9119" y="50063"/>
                  </a:cubicBezTo>
                  <a:close/>
                  <a:moveTo>
                    <a:pt x="34135" y="24804"/>
                  </a:moveTo>
                  <a:lnTo>
                    <a:pt x="61855" y="41157"/>
                  </a:lnTo>
                  <a:lnTo>
                    <a:pt x="61886" y="41157"/>
                  </a:lnTo>
                  <a:lnTo>
                    <a:pt x="61855" y="47662"/>
                  </a:lnTo>
                  <a:lnTo>
                    <a:pt x="61855" y="47753"/>
                  </a:lnTo>
                  <a:lnTo>
                    <a:pt x="61855" y="51005"/>
                  </a:lnTo>
                  <a:lnTo>
                    <a:pt x="61855" y="54045"/>
                  </a:lnTo>
                  <a:lnTo>
                    <a:pt x="31034" y="36112"/>
                  </a:lnTo>
                  <a:cubicBezTo>
                    <a:pt x="31156" y="35686"/>
                    <a:pt x="31277" y="34926"/>
                    <a:pt x="31125" y="34318"/>
                  </a:cubicBezTo>
                  <a:cubicBezTo>
                    <a:pt x="31217" y="34136"/>
                    <a:pt x="31338" y="33953"/>
                    <a:pt x="31429" y="33801"/>
                  </a:cubicBezTo>
                  <a:cubicBezTo>
                    <a:pt x="31673" y="33406"/>
                    <a:pt x="31946" y="32981"/>
                    <a:pt x="32068" y="32494"/>
                  </a:cubicBezTo>
                  <a:cubicBezTo>
                    <a:pt x="32220" y="31887"/>
                    <a:pt x="32341" y="31005"/>
                    <a:pt x="32007" y="30154"/>
                  </a:cubicBezTo>
                  <a:cubicBezTo>
                    <a:pt x="31703" y="29424"/>
                    <a:pt x="31065" y="28877"/>
                    <a:pt x="30335" y="28725"/>
                  </a:cubicBezTo>
                  <a:cubicBezTo>
                    <a:pt x="30366" y="28209"/>
                    <a:pt x="30305" y="27692"/>
                    <a:pt x="30153" y="27236"/>
                  </a:cubicBezTo>
                  <a:lnTo>
                    <a:pt x="34074" y="24896"/>
                  </a:lnTo>
                  <a:cubicBezTo>
                    <a:pt x="34104" y="24865"/>
                    <a:pt x="34135" y="24835"/>
                    <a:pt x="34135" y="24804"/>
                  </a:cubicBezTo>
                  <a:close/>
                  <a:moveTo>
                    <a:pt x="11095" y="50549"/>
                  </a:moveTo>
                  <a:lnTo>
                    <a:pt x="12523" y="50914"/>
                  </a:lnTo>
                  <a:lnTo>
                    <a:pt x="5411" y="55352"/>
                  </a:lnTo>
                  <a:lnTo>
                    <a:pt x="5046" y="54045"/>
                  </a:lnTo>
                  <a:lnTo>
                    <a:pt x="5076" y="54045"/>
                  </a:lnTo>
                  <a:lnTo>
                    <a:pt x="11095" y="50549"/>
                  </a:lnTo>
                  <a:close/>
                  <a:moveTo>
                    <a:pt x="33040" y="53011"/>
                  </a:moveTo>
                  <a:cubicBezTo>
                    <a:pt x="33071" y="53103"/>
                    <a:pt x="33101" y="53194"/>
                    <a:pt x="33101" y="53315"/>
                  </a:cubicBezTo>
                  <a:lnTo>
                    <a:pt x="33040" y="53315"/>
                  </a:lnTo>
                  <a:lnTo>
                    <a:pt x="28542" y="56051"/>
                  </a:lnTo>
                  <a:cubicBezTo>
                    <a:pt x="29727" y="54896"/>
                    <a:pt x="31125" y="53923"/>
                    <a:pt x="32645" y="53194"/>
                  </a:cubicBezTo>
                  <a:cubicBezTo>
                    <a:pt x="32767" y="53133"/>
                    <a:pt x="32919" y="53072"/>
                    <a:pt x="33040" y="53011"/>
                  </a:cubicBezTo>
                  <a:close/>
                  <a:moveTo>
                    <a:pt x="12706" y="51249"/>
                  </a:moveTo>
                  <a:lnTo>
                    <a:pt x="13070" y="52404"/>
                  </a:lnTo>
                  <a:lnTo>
                    <a:pt x="6748" y="56233"/>
                  </a:lnTo>
                  <a:cubicBezTo>
                    <a:pt x="6748" y="56233"/>
                    <a:pt x="6748" y="56233"/>
                    <a:pt x="6748" y="56264"/>
                  </a:cubicBezTo>
                  <a:lnTo>
                    <a:pt x="6535" y="56021"/>
                  </a:lnTo>
                  <a:cubicBezTo>
                    <a:pt x="6292" y="55777"/>
                    <a:pt x="6049" y="55625"/>
                    <a:pt x="5806" y="55534"/>
                  </a:cubicBezTo>
                  <a:lnTo>
                    <a:pt x="12706" y="51249"/>
                  </a:lnTo>
                  <a:close/>
                  <a:moveTo>
                    <a:pt x="13192" y="52768"/>
                  </a:moveTo>
                  <a:lnTo>
                    <a:pt x="13739" y="54440"/>
                  </a:lnTo>
                  <a:cubicBezTo>
                    <a:pt x="13678" y="54440"/>
                    <a:pt x="13617" y="54440"/>
                    <a:pt x="13587" y="54470"/>
                  </a:cubicBezTo>
                  <a:lnTo>
                    <a:pt x="8055" y="57692"/>
                  </a:lnTo>
                  <a:cubicBezTo>
                    <a:pt x="7873" y="57480"/>
                    <a:pt x="7690" y="57267"/>
                    <a:pt x="7508" y="57054"/>
                  </a:cubicBezTo>
                  <a:lnTo>
                    <a:pt x="6991" y="56537"/>
                  </a:lnTo>
                  <a:lnTo>
                    <a:pt x="13192" y="52768"/>
                  </a:lnTo>
                  <a:close/>
                  <a:moveTo>
                    <a:pt x="13830" y="54714"/>
                  </a:moveTo>
                  <a:lnTo>
                    <a:pt x="14256" y="56112"/>
                  </a:lnTo>
                  <a:lnTo>
                    <a:pt x="8967" y="59243"/>
                  </a:lnTo>
                  <a:cubicBezTo>
                    <a:pt x="8906" y="59060"/>
                    <a:pt x="8815" y="58847"/>
                    <a:pt x="8724" y="58665"/>
                  </a:cubicBezTo>
                  <a:cubicBezTo>
                    <a:pt x="8602" y="58422"/>
                    <a:pt x="8450" y="58209"/>
                    <a:pt x="8298" y="57996"/>
                  </a:cubicBezTo>
                  <a:lnTo>
                    <a:pt x="13769" y="54774"/>
                  </a:lnTo>
                  <a:cubicBezTo>
                    <a:pt x="13800" y="54774"/>
                    <a:pt x="13800" y="54744"/>
                    <a:pt x="13830" y="54714"/>
                  </a:cubicBezTo>
                  <a:close/>
                  <a:moveTo>
                    <a:pt x="5471" y="55869"/>
                  </a:moveTo>
                  <a:cubicBezTo>
                    <a:pt x="5715" y="55869"/>
                    <a:pt x="5988" y="56021"/>
                    <a:pt x="6231" y="56264"/>
                  </a:cubicBezTo>
                  <a:lnTo>
                    <a:pt x="7204" y="57328"/>
                  </a:lnTo>
                  <a:cubicBezTo>
                    <a:pt x="7660" y="57784"/>
                    <a:pt x="8085" y="58270"/>
                    <a:pt x="8389" y="58847"/>
                  </a:cubicBezTo>
                  <a:cubicBezTo>
                    <a:pt x="8693" y="59455"/>
                    <a:pt x="8785" y="60094"/>
                    <a:pt x="8602" y="60610"/>
                  </a:cubicBezTo>
                  <a:cubicBezTo>
                    <a:pt x="8409" y="61107"/>
                    <a:pt x="7914" y="61504"/>
                    <a:pt x="7438" y="61504"/>
                  </a:cubicBezTo>
                  <a:cubicBezTo>
                    <a:pt x="7390" y="61504"/>
                    <a:pt x="7342" y="61500"/>
                    <a:pt x="7295" y="61492"/>
                  </a:cubicBezTo>
                  <a:cubicBezTo>
                    <a:pt x="6839" y="61431"/>
                    <a:pt x="6444" y="61097"/>
                    <a:pt x="6049" y="60458"/>
                  </a:cubicBezTo>
                  <a:cubicBezTo>
                    <a:pt x="5411" y="59425"/>
                    <a:pt x="4924" y="58148"/>
                    <a:pt x="4772" y="57054"/>
                  </a:cubicBezTo>
                  <a:cubicBezTo>
                    <a:pt x="4712" y="56537"/>
                    <a:pt x="4864" y="56112"/>
                    <a:pt x="5198" y="55929"/>
                  </a:cubicBezTo>
                  <a:cubicBezTo>
                    <a:pt x="5289" y="55899"/>
                    <a:pt x="5380" y="55869"/>
                    <a:pt x="5471" y="55869"/>
                  </a:cubicBezTo>
                  <a:close/>
                  <a:moveTo>
                    <a:pt x="14408" y="56477"/>
                  </a:moveTo>
                  <a:lnTo>
                    <a:pt x="14925" y="58148"/>
                  </a:lnTo>
                  <a:lnTo>
                    <a:pt x="7660" y="62343"/>
                  </a:lnTo>
                  <a:lnTo>
                    <a:pt x="7508" y="61887"/>
                  </a:lnTo>
                  <a:cubicBezTo>
                    <a:pt x="8146" y="61826"/>
                    <a:pt x="8724" y="61370"/>
                    <a:pt x="8967" y="60732"/>
                  </a:cubicBezTo>
                  <a:cubicBezTo>
                    <a:pt x="9089" y="60398"/>
                    <a:pt x="9089" y="60033"/>
                    <a:pt x="9058" y="59638"/>
                  </a:cubicBezTo>
                  <a:lnTo>
                    <a:pt x="14408" y="56477"/>
                  </a:lnTo>
                  <a:close/>
                  <a:moveTo>
                    <a:pt x="15046" y="58513"/>
                  </a:moveTo>
                  <a:lnTo>
                    <a:pt x="15472" y="59850"/>
                  </a:lnTo>
                  <a:lnTo>
                    <a:pt x="8177" y="64015"/>
                  </a:lnTo>
                  <a:lnTo>
                    <a:pt x="7782" y="62708"/>
                  </a:lnTo>
                  <a:lnTo>
                    <a:pt x="7842" y="62708"/>
                  </a:lnTo>
                  <a:lnTo>
                    <a:pt x="15046" y="58513"/>
                  </a:lnTo>
                  <a:close/>
                  <a:moveTo>
                    <a:pt x="15624" y="60215"/>
                  </a:moveTo>
                  <a:lnTo>
                    <a:pt x="16080" y="61644"/>
                  </a:lnTo>
                  <a:lnTo>
                    <a:pt x="16049" y="61644"/>
                  </a:lnTo>
                  <a:lnTo>
                    <a:pt x="8906" y="65565"/>
                  </a:lnTo>
                  <a:lnTo>
                    <a:pt x="8663" y="65534"/>
                  </a:lnTo>
                  <a:lnTo>
                    <a:pt x="8298" y="64379"/>
                  </a:lnTo>
                  <a:lnTo>
                    <a:pt x="8329" y="64379"/>
                  </a:lnTo>
                  <a:lnTo>
                    <a:pt x="15624" y="60215"/>
                  </a:lnTo>
                  <a:close/>
                  <a:moveTo>
                    <a:pt x="16201" y="62009"/>
                  </a:moveTo>
                  <a:lnTo>
                    <a:pt x="16627" y="63376"/>
                  </a:lnTo>
                  <a:lnTo>
                    <a:pt x="16505" y="63376"/>
                  </a:lnTo>
                  <a:lnTo>
                    <a:pt x="11946" y="66051"/>
                  </a:lnTo>
                  <a:lnTo>
                    <a:pt x="9514" y="65686"/>
                  </a:lnTo>
                  <a:lnTo>
                    <a:pt x="16201" y="62009"/>
                  </a:lnTo>
                  <a:close/>
                  <a:moveTo>
                    <a:pt x="16748" y="63680"/>
                  </a:moveTo>
                  <a:lnTo>
                    <a:pt x="17143" y="64957"/>
                  </a:lnTo>
                  <a:lnTo>
                    <a:pt x="14651" y="66477"/>
                  </a:lnTo>
                  <a:lnTo>
                    <a:pt x="12554" y="66142"/>
                  </a:lnTo>
                  <a:lnTo>
                    <a:pt x="16718" y="63711"/>
                  </a:lnTo>
                  <a:cubicBezTo>
                    <a:pt x="16718" y="63711"/>
                    <a:pt x="16718" y="63711"/>
                    <a:pt x="16748" y="63680"/>
                  </a:cubicBezTo>
                  <a:close/>
                  <a:moveTo>
                    <a:pt x="4590" y="47966"/>
                  </a:moveTo>
                  <a:lnTo>
                    <a:pt x="13709" y="50306"/>
                  </a:lnTo>
                  <a:lnTo>
                    <a:pt x="18390" y="65869"/>
                  </a:lnTo>
                  <a:lnTo>
                    <a:pt x="18086" y="66629"/>
                  </a:lnTo>
                  <a:lnTo>
                    <a:pt x="14681" y="56173"/>
                  </a:lnTo>
                  <a:cubicBezTo>
                    <a:pt x="14681" y="56142"/>
                    <a:pt x="14681" y="56112"/>
                    <a:pt x="14681" y="56081"/>
                  </a:cubicBezTo>
                  <a:lnTo>
                    <a:pt x="14651" y="56081"/>
                  </a:lnTo>
                  <a:lnTo>
                    <a:pt x="12918" y="50701"/>
                  </a:lnTo>
                  <a:cubicBezTo>
                    <a:pt x="12918" y="50641"/>
                    <a:pt x="12858" y="50610"/>
                    <a:pt x="12797" y="50580"/>
                  </a:cubicBezTo>
                  <a:lnTo>
                    <a:pt x="11125" y="50154"/>
                  </a:lnTo>
                  <a:lnTo>
                    <a:pt x="11095" y="50154"/>
                  </a:lnTo>
                  <a:lnTo>
                    <a:pt x="5350" y="48695"/>
                  </a:lnTo>
                  <a:cubicBezTo>
                    <a:pt x="5319" y="48665"/>
                    <a:pt x="5259" y="48665"/>
                    <a:pt x="5228" y="48665"/>
                  </a:cubicBezTo>
                  <a:lnTo>
                    <a:pt x="3891" y="48331"/>
                  </a:lnTo>
                  <a:lnTo>
                    <a:pt x="4590" y="47966"/>
                  </a:lnTo>
                  <a:close/>
                  <a:moveTo>
                    <a:pt x="17265" y="65322"/>
                  </a:moveTo>
                  <a:lnTo>
                    <a:pt x="17812" y="66963"/>
                  </a:lnTo>
                  <a:lnTo>
                    <a:pt x="15228" y="66568"/>
                  </a:lnTo>
                  <a:lnTo>
                    <a:pt x="17265" y="65322"/>
                  </a:lnTo>
                  <a:close/>
                  <a:moveTo>
                    <a:pt x="30882" y="36476"/>
                  </a:moveTo>
                  <a:lnTo>
                    <a:pt x="61855" y="54501"/>
                  </a:lnTo>
                  <a:lnTo>
                    <a:pt x="61795" y="68027"/>
                  </a:lnTo>
                  <a:lnTo>
                    <a:pt x="41095" y="56264"/>
                  </a:lnTo>
                  <a:cubicBezTo>
                    <a:pt x="40335" y="52008"/>
                    <a:pt x="39454" y="47692"/>
                    <a:pt x="38876" y="46598"/>
                  </a:cubicBezTo>
                  <a:cubicBezTo>
                    <a:pt x="38664" y="46142"/>
                    <a:pt x="38299" y="45747"/>
                    <a:pt x="37873" y="45413"/>
                  </a:cubicBezTo>
                  <a:cubicBezTo>
                    <a:pt x="37873" y="45382"/>
                    <a:pt x="37904" y="45352"/>
                    <a:pt x="37873" y="45352"/>
                  </a:cubicBezTo>
                  <a:cubicBezTo>
                    <a:pt x="37873" y="45251"/>
                    <a:pt x="37790" y="45192"/>
                    <a:pt x="37709" y="45192"/>
                  </a:cubicBezTo>
                  <a:cubicBezTo>
                    <a:pt x="37693" y="45192"/>
                    <a:pt x="37676" y="45195"/>
                    <a:pt x="37660" y="45200"/>
                  </a:cubicBezTo>
                  <a:lnTo>
                    <a:pt x="37630" y="45200"/>
                  </a:lnTo>
                  <a:cubicBezTo>
                    <a:pt x="36019" y="43954"/>
                    <a:pt x="33587" y="43254"/>
                    <a:pt x="33040" y="43133"/>
                  </a:cubicBezTo>
                  <a:cubicBezTo>
                    <a:pt x="32980" y="42859"/>
                    <a:pt x="32888" y="42616"/>
                    <a:pt x="32797" y="42434"/>
                  </a:cubicBezTo>
                  <a:cubicBezTo>
                    <a:pt x="32311" y="41461"/>
                    <a:pt x="30852" y="40792"/>
                    <a:pt x="29910" y="40336"/>
                  </a:cubicBezTo>
                  <a:lnTo>
                    <a:pt x="29697" y="37814"/>
                  </a:lnTo>
                  <a:cubicBezTo>
                    <a:pt x="30214" y="37510"/>
                    <a:pt x="30609" y="37023"/>
                    <a:pt x="30882" y="36476"/>
                  </a:cubicBezTo>
                  <a:close/>
                  <a:moveTo>
                    <a:pt x="30639" y="41096"/>
                  </a:moveTo>
                  <a:lnTo>
                    <a:pt x="30639" y="41096"/>
                  </a:lnTo>
                  <a:cubicBezTo>
                    <a:pt x="31369" y="41492"/>
                    <a:pt x="32159" y="42008"/>
                    <a:pt x="32463" y="42586"/>
                  </a:cubicBezTo>
                  <a:cubicBezTo>
                    <a:pt x="32554" y="42799"/>
                    <a:pt x="32645" y="43042"/>
                    <a:pt x="32706" y="43315"/>
                  </a:cubicBezTo>
                  <a:cubicBezTo>
                    <a:pt x="32767" y="43619"/>
                    <a:pt x="32797" y="43923"/>
                    <a:pt x="32828" y="44227"/>
                  </a:cubicBezTo>
                  <a:cubicBezTo>
                    <a:pt x="33071" y="46203"/>
                    <a:pt x="33284" y="48179"/>
                    <a:pt x="33527" y="50154"/>
                  </a:cubicBezTo>
                  <a:cubicBezTo>
                    <a:pt x="33587" y="50884"/>
                    <a:pt x="33679" y="51583"/>
                    <a:pt x="33770" y="52282"/>
                  </a:cubicBezTo>
                  <a:cubicBezTo>
                    <a:pt x="33314" y="52464"/>
                    <a:pt x="32858" y="52647"/>
                    <a:pt x="32463" y="52829"/>
                  </a:cubicBezTo>
                  <a:cubicBezTo>
                    <a:pt x="30548" y="53741"/>
                    <a:pt x="28785" y="55078"/>
                    <a:pt x="27387" y="56689"/>
                  </a:cubicBezTo>
                  <a:cubicBezTo>
                    <a:pt x="27356" y="56720"/>
                    <a:pt x="27326" y="56781"/>
                    <a:pt x="27356" y="56841"/>
                  </a:cubicBezTo>
                  <a:cubicBezTo>
                    <a:pt x="27356" y="56902"/>
                    <a:pt x="27417" y="56963"/>
                    <a:pt x="27478" y="56993"/>
                  </a:cubicBezTo>
                  <a:cubicBezTo>
                    <a:pt x="28268" y="57236"/>
                    <a:pt x="29028" y="57571"/>
                    <a:pt x="29210" y="58239"/>
                  </a:cubicBezTo>
                  <a:cubicBezTo>
                    <a:pt x="29332" y="58574"/>
                    <a:pt x="29241" y="58999"/>
                    <a:pt x="29180" y="59334"/>
                  </a:cubicBezTo>
                  <a:cubicBezTo>
                    <a:pt x="28815" y="61097"/>
                    <a:pt x="28359" y="63042"/>
                    <a:pt x="27934" y="64927"/>
                  </a:cubicBezTo>
                  <a:cubicBezTo>
                    <a:pt x="27660" y="66051"/>
                    <a:pt x="27387" y="67176"/>
                    <a:pt x="27144" y="68300"/>
                  </a:cubicBezTo>
                  <a:lnTo>
                    <a:pt x="27174" y="66841"/>
                  </a:lnTo>
                  <a:cubicBezTo>
                    <a:pt x="27113" y="64957"/>
                    <a:pt x="26931" y="62890"/>
                    <a:pt x="26748" y="61097"/>
                  </a:cubicBezTo>
                  <a:cubicBezTo>
                    <a:pt x="26596" y="59516"/>
                    <a:pt x="26444" y="57996"/>
                    <a:pt x="26414" y="56811"/>
                  </a:cubicBezTo>
                  <a:cubicBezTo>
                    <a:pt x="26353" y="54987"/>
                    <a:pt x="26323" y="53923"/>
                    <a:pt x="26323" y="53498"/>
                  </a:cubicBezTo>
                  <a:cubicBezTo>
                    <a:pt x="26323" y="51887"/>
                    <a:pt x="27569" y="49638"/>
                    <a:pt x="28663" y="47662"/>
                  </a:cubicBezTo>
                  <a:cubicBezTo>
                    <a:pt x="29210" y="46689"/>
                    <a:pt x="29697" y="45777"/>
                    <a:pt x="30001" y="45017"/>
                  </a:cubicBezTo>
                  <a:cubicBezTo>
                    <a:pt x="30122" y="44774"/>
                    <a:pt x="30183" y="44531"/>
                    <a:pt x="30274" y="44318"/>
                  </a:cubicBezTo>
                  <a:cubicBezTo>
                    <a:pt x="30700" y="42738"/>
                    <a:pt x="30214" y="42008"/>
                    <a:pt x="30031" y="41795"/>
                  </a:cubicBezTo>
                  <a:lnTo>
                    <a:pt x="29970" y="41218"/>
                  </a:lnTo>
                  <a:lnTo>
                    <a:pt x="29970" y="41218"/>
                  </a:lnTo>
                  <a:cubicBezTo>
                    <a:pt x="30274" y="41279"/>
                    <a:pt x="30426" y="41431"/>
                    <a:pt x="30700" y="41704"/>
                  </a:cubicBezTo>
                  <a:cubicBezTo>
                    <a:pt x="30973" y="42008"/>
                    <a:pt x="31156" y="42373"/>
                    <a:pt x="31247" y="42859"/>
                  </a:cubicBezTo>
                  <a:cubicBezTo>
                    <a:pt x="31521" y="44166"/>
                    <a:pt x="31004" y="45595"/>
                    <a:pt x="30609" y="46750"/>
                  </a:cubicBezTo>
                  <a:lnTo>
                    <a:pt x="28633" y="52252"/>
                  </a:lnTo>
                  <a:cubicBezTo>
                    <a:pt x="28603" y="52373"/>
                    <a:pt x="28663" y="52464"/>
                    <a:pt x="28755" y="52495"/>
                  </a:cubicBezTo>
                  <a:cubicBezTo>
                    <a:pt x="28785" y="52525"/>
                    <a:pt x="28815" y="52525"/>
                    <a:pt x="28815" y="52525"/>
                  </a:cubicBezTo>
                  <a:cubicBezTo>
                    <a:pt x="28907" y="52525"/>
                    <a:pt x="28967" y="52464"/>
                    <a:pt x="28998" y="52373"/>
                  </a:cubicBezTo>
                  <a:lnTo>
                    <a:pt x="29028" y="52282"/>
                  </a:lnTo>
                  <a:cubicBezTo>
                    <a:pt x="29028" y="52373"/>
                    <a:pt x="29089" y="52434"/>
                    <a:pt x="29180" y="52464"/>
                  </a:cubicBezTo>
                  <a:cubicBezTo>
                    <a:pt x="29271" y="52495"/>
                    <a:pt x="29362" y="52647"/>
                    <a:pt x="29332" y="52768"/>
                  </a:cubicBezTo>
                  <a:cubicBezTo>
                    <a:pt x="29302" y="52920"/>
                    <a:pt x="29180" y="53042"/>
                    <a:pt x="28998" y="53103"/>
                  </a:cubicBezTo>
                  <a:cubicBezTo>
                    <a:pt x="28933" y="53128"/>
                    <a:pt x="28864" y="53138"/>
                    <a:pt x="28789" y="53138"/>
                  </a:cubicBezTo>
                  <a:cubicBezTo>
                    <a:pt x="28686" y="53138"/>
                    <a:pt x="28573" y="53120"/>
                    <a:pt x="28451" y="53103"/>
                  </a:cubicBezTo>
                  <a:cubicBezTo>
                    <a:pt x="28268" y="53042"/>
                    <a:pt x="28055" y="52951"/>
                    <a:pt x="27964" y="52768"/>
                  </a:cubicBezTo>
                  <a:cubicBezTo>
                    <a:pt x="27903" y="52647"/>
                    <a:pt x="27934" y="52464"/>
                    <a:pt x="28025" y="52373"/>
                  </a:cubicBezTo>
                  <a:cubicBezTo>
                    <a:pt x="28086" y="52292"/>
                    <a:pt x="28187" y="52252"/>
                    <a:pt x="28284" y="52252"/>
                  </a:cubicBezTo>
                  <a:cubicBezTo>
                    <a:pt x="28332" y="52252"/>
                    <a:pt x="28380" y="52262"/>
                    <a:pt x="28420" y="52282"/>
                  </a:cubicBezTo>
                  <a:cubicBezTo>
                    <a:pt x="28442" y="52289"/>
                    <a:pt x="28465" y="52293"/>
                    <a:pt x="28488" y="52293"/>
                  </a:cubicBezTo>
                  <a:cubicBezTo>
                    <a:pt x="28564" y="52293"/>
                    <a:pt x="28640" y="52253"/>
                    <a:pt x="28663" y="52160"/>
                  </a:cubicBezTo>
                  <a:cubicBezTo>
                    <a:pt x="28694" y="52069"/>
                    <a:pt x="28663" y="51948"/>
                    <a:pt x="28572" y="51917"/>
                  </a:cubicBezTo>
                  <a:cubicBezTo>
                    <a:pt x="28481" y="51890"/>
                    <a:pt x="28387" y="51876"/>
                    <a:pt x="28295" y="51876"/>
                  </a:cubicBezTo>
                  <a:cubicBezTo>
                    <a:pt x="28081" y="51876"/>
                    <a:pt x="27879" y="51951"/>
                    <a:pt x="27751" y="52100"/>
                  </a:cubicBezTo>
                  <a:cubicBezTo>
                    <a:pt x="27539" y="52343"/>
                    <a:pt x="27478" y="52677"/>
                    <a:pt x="27630" y="52951"/>
                  </a:cubicBezTo>
                  <a:cubicBezTo>
                    <a:pt x="27660" y="53011"/>
                    <a:pt x="27721" y="53103"/>
                    <a:pt x="27782" y="53163"/>
                  </a:cubicBezTo>
                  <a:cubicBezTo>
                    <a:pt x="27751" y="53163"/>
                    <a:pt x="27691" y="53194"/>
                    <a:pt x="27660" y="53255"/>
                  </a:cubicBezTo>
                  <a:cubicBezTo>
                    <a:pt x="27478" y="53528"/>
                    <a:pt x="27296" y="53863"/>
                    <a:pt x="27387" y="54197"/>
                  </a:cubicBezTo>
                  <a:cubicBezTo>
                    <a:pt x="27478" y="54470"/>
                    <a:pt x="27721" y="54683"/>
                    <a:pt x="28086" y="54805"/>
                  </a:cubicBezTo>
                  <a:cubicBezTo>
                    <a:pt x="28207" y="54835"/>
                    <a:pt x="28329" y="54866"/>
                    <a:pt x="28451" y="54866"/>
                  </a:cubicBezTo>
                  <a:cubicBezTo>
                    <a:pt x="28694" y="54866"/>
                    <a:pt x="28907" y="54774"/>
                    <a:pt x="29089" y="54653"/>
                  </a:cubicBezTo>
                  <a:cubicBezTo>
                    <a:pt x="29423" y="54410"/>
                    <a:pt x="29514" y="53923"/>
                    <a:pt x="29302" y="53619"/>
                  </a:cubicBezTo>
                  <a:cubicBezTo>
                    <a:pt x="29263" y="53562"/>
                    <a:pt x="29200" y="53540"/>
                    <a:pt x="29136" y="53540"/>
                  </a:cubicBezTo>
                  <a:cubicBezTo>
                    <a:pt x="29099" y="53540"/>
                    <a:pt x="29061" y="53547"/>
                    <a:pt x="29028" y="53559"/>
                  </a:cubicBezTo>
                  <a:cubicBezTo>
                    <a:pt x="28937" y="53619"/>
                    <a:pt x="28937" y="53741"/>
                    <a:pt x="28998" y="53832"/>
                  </a:cubicBezTo>
                  <a:cubicBezTo>
                    <a:pt x="29089" y="53984"/>
                    <a:pt x="28998" y="54227"/>
                    <a:pt x="28846" y="54349"/>
                  </a:cubicBezTo>
                  <a:cubicBezTo>
                    <a:pt x="28744" y="54430"/>
                    <a:pt x="28603" y="54470"/>
                    <a:pt x="28438" y="54470"/>
                  </a:cubicBezTo>
                  <a:cubicBezTo>
                    <a:pt x="28356" y="54470"/>
                    <a:pt x="28268" y="54460"/>
                    <a:pt x="28177" y="54440"/>
                  </a:cubicBezTo>
                  <a:cubicBezTo>
                    <a:pt x="28025" y="54379"/>
                    <a:pt x="27812" y="54258"/>
                    <a:pt x="27751" y="54075"/>
                  </a:cubicBezTo>
                  <a:cubicBezTo>
                    <a:pt x="27721" y="53893"/>
                    <a:pt x="27843" y="53650"/>
                    <a:pt x="27964" y="53437"/>
                  </a:cubicBezTo>
                  <a:cubicBezTo>
                    <a:pt x="27995" y="53407"/>
                    <a:pt x="27995" y="53346"/>
                    <a:pt x="27995" y="53315"/>
                  </a:cubicBezTo>
                  <a:cubicBezTo>
                    <a:pt x="28086" y="53376"/>
                    <a:pt x="28207" y="53407"/>
                    <a:pt x="28359" y="53467"/>
                  </a:cubicBezTo>
                  <a:cubicBezTo>
                    <a:pt x="28481" y="53498"/>
                    <a:pt x="28633" y="53498"/>
                    <a:pt x="28785" y="53498"/>
                  </a:cubicBezTo>
                  <a:cubicBezTo>
                    <a:pt x="28907" y="53498"/>
                    <a:pt x="28998" y="53498"/>
                    <a:pt x="29119" y="53467"/>
                  </a:cubicBezTo>
                  <a:cubicBezTo>
                    <a:pt x="29423" y="53376"/>
                    <a:pt x="29636" y="53133"/>
                    <a:pt x="29697" y="52859"/>
                  </a:cubicBezTo>
                  <a:cubicBezTo>
                    <a:pt x="29788" y="52525"/>
                    <a:pt x="29575" y="52191"/>
                    <a:pt x="29271" y="52100"/>
                  </a:cubicBezTo>
                  <a:cubicBezTo>
                    <a:pt x="29255" y="52091"/>
                    <a:pt x="29237" y="52088"/>
                    <a:pt x="29218" y="52088"/>
                  </a:cubicBezTo>
                  <a:cubicBezTo>
                    <a:pt x="29166" y="52088"/>
                    <a:pt x="29111" y="52116"/>
                    <a:pt x="29089" y="52160"/>
                  </a:cubicBezTo>
                  <a:lnTo>
                    <a:pt x="30973" y="46872"/>
                  </a:lnTo>
                  <a:cubicBezTo>
                    <a:pt x="31399" y="45686"/>
                    <a:pt x="31916" y="44197"/>
                    <a:pt x="31612" y="42768"/>
                  </a:cubicBezTo>
                  <a:cubicBezTo>
                    <a:pt x="31490" y="42221"/>
                    <a:pt x="31277" y="41795"/>
                    <a:pt x="30973" y="41461"/>
                  </a:cubicBezTo>
                  <a:cubicBezTo>
                    <a:pt x="30882" y="41340"/>
                    <a:pt x="30761" y="41218"/>
                    <a:pt x="30639" y="41096"/>
                  </a:cubicBezTo>
                  <a:close/>
                  <a:moveTo>
                    <a:pt x="20487" y="48513"/>
                  </a:moveTo>
                  <a:cubicBezTo>
                    <a:pt x="20821" y="48513"/>
                    <a:pt x="21156" y="48665"/>
                    <a:pt x="21460" y="48969"/>
                  </a:cubicBezTo>
                  <a:cubicBezTo>
                    <a:pt x="21551" y="49060"/>
                    <a:pt x="21672" y="49151"/>
                    <a:pt x="21764" y="49273"/>
                  </a:cubicBezTo>
                  <a:cubicBezTo>
                    <a:pt x="21064" y="53650"/>
                    <a:pt x="20274" y="59698"/>
                    <a:pt x="19909" y="66568"/>
                  </a:cubicBezTo>
                  <a:cubicBezTo>
                    <a:pt x="19879" y="67145"/>
                    <a:pt x="19849" y="67723"/>
                    <a:pt x="19818" y="68331"/>
                  </a:cubicBezTo>
                  <a:cubicBezTo>
                    <a:pt x="19636" y="67024"/>
                    <a:pt x="19453" y="65656"/>
                    <a:pt x="19271" y="64288"/>
                  </a:cubicBezTo>
                  <a:cubicBezTo>
                    <a:pt x="19028" y="62434"/>
                    <a:pt x="18785" y="60519"/>
                    <a:pt x="18481" y="58878"/>
                  </a:cubicBezTo>
                  <a:cubicBezTo>
                    <a:pt x="18298" y="57996"/>
                    <a:pt x="18116" y="56963"/>
                    <a:pt x="18390" y="56021"/>
                  </a:cubicBezTo>
                  <a:cubicBezTo>
                    <a:pt x="18663" y="55139"/>
                    <a:pt x="19180" y="54379"/>
                    <a:pt x="20061" y="53528"/>
                  </a:cubicBezTo>
                  <a:cubicBezTo>
                    <a:pt x="20122" y="53467"/>
                    <a:pt x="20153" y="53346"/>
                    <a:pt x="20092" y="53285"/>
                  </a:cubicBezTo>
                  <a:cubicBezTo>
                    <a:pt x="19727" y="52859"/>
                    <a:pt x="19423" y="52434"/>
                    <a:pt x="19089" y="52008"/>
                  </a:cubicBezTo>
                  <a:cubicBezTo>
                    <a:pt x="18846" y="51704"/>
                    <a:pt x="18633" y="51431"/>
                    <a:pt x="18420" y="51127"/>
                  </a:cubicBezTo>
                  <a:cubicBezTo>
                    <a:pt x="18542" y="50732"/>
                    <a:pt x="18663" y="50337"/>
                    <a:pt x="18846" y="49941"/>
                  </a:cubicBezTo>
                  <a:cubicBezTo>
                    <a:pt x="19241" y="49090"/>
                    <a:pt x="19727" y="48604"/>
                    <a:pt x="20244" y="48513"/>
                  </a:cubicBezTo>
                  <a:lnTo>
                    <a:pt x="20305" y="48513"/>
                  </a:lnTo>
                  <a:cubicBezTo>
                    <a:pt x="20335" y="48543"/>
                    <a:pt x="20365" y="48543"/>
                    <a:pt x="20396" y="48543"/>
                  </a:cubicBezTo>
                  <a:cubicBezTo>
                    <a:pt x="20426" y="48543"/>
                    <a:pt x="20457" y="48543"/>
                    <a:pt x="20487" y="48513"/>
                  </a:cubicBezTo>
                  <a:close/>
                  <a:moveTo>
                    <a:pt x="35168" y="62738"/>
                  </a:moveTo>
                  <a:lnTo>
                    <a:pt x="35168" y="62738"/>
                  </a:lnTo>
                  <a:cubicBezTo>
                    <a:pt x="35806" y="65474"/>
                    <a:pt x="36384" y="67662"/>
                    <a:pt x="36445" y="67996"/>
                  </a:cubicBezTo>
                  <a:lnTo>
                    <a:pt x="35958" y="70762"/>
                  </a:lnTo>
                  <a:lnTo>
                    <a:pt x="35259" y="69000"/>
                  </a:lnTo>
                  <a:lnTo>
                    <a:pt x="35168" y="62738"/>
                  </a:lnTo>
                  <a:close/>
                  <a:moveTo>
                    <a:pt x="42068" y="70793"/>
                  </a:moveTo>
                  <a:lnTo>
                    <a:pt x="47539" y="73924"/>
                  </a:lnTo>
                  <a:lnTo>
                    <a:pt x="40761" y="77936"/>
                  </a:lnTo>
                  <a:cubicBezTo>
                    <a:pt x="41308" y="75747"/>
                    <a:pt x="41764" y="73073"/>
                    <a:pt x="42068" y="70793"/>
                  </a:cubicBezTo>
                  <a:close/>
                  <a:moveTo>
                    <a:pt x="22068" y="42160"/>
                  </a:moveTo>
                  <a:cubicBezTo>
                    <a:pt x="19879" y="44896"/>
                    <a:pt x="18450" y="47723"/>
                    <a:pt x="17751" y="50793"/>
                  </a:cubicBezTo>
                  <a:cubicBezTo>
                    <a:pt x="17721" y="50823"/>
                    <a:pt x="17751" y="50884"/>
                    <a:pt x="17782" y="50945"/>
                  </a:cubicBezTo>
                  <a:cubicBezTo>
                    <a:pt x="17842" y="51036"/>
                    <a:pt x="17903" y="51127"/>
                    <a:pt x="17994" y="51218"/>
                  </a:cubicBezTo>
                  <a:cubicBezTo>
                    <a:pt x="17691" y="52343"/>
                    <a:pt x="17599" y="53559"/>
                    <a:pt x="17721" y="54714"/>
                  </a:cubicBezTo>
                  <a:cubicBezTo>
                    <a:pt x="17751" y="54835"/>
                    <a:pt x="17812" y="54896"/>
                    <a:pt x="17934" y="54896"/>
                  </a:cubicBezTo>
                  <a:cubicBezTo>
                    <a:pt x="18055" y="54896"/>
                    <a:pt x="18116" y="54774"/>
                    <a:pt x="18116" y="54683"/>
                  </a:cubicBezTo>
                  <a:cubicBezTo>
                    <a:pt x="17994" y="53650"/>
                    <a:pt x="18055" y="52616"/>
                    <a:pt x="18298" y="51583"/>
                  </a:cubicBezTo>
                  <a:cubicBezTo>
                    <a:pt x="18450" y="51796"/>
                    <a:pt x="18602" y="52008"/>
                    <a:pt x="18785" y="52221"/>
                  </a:cubicBezTo>
                  <a:cubicBezTo>
                    <a:pt x="19058" y="52616"/>
                    <a:pt x="19362" y="52981"/>
                    <a:pt x="19666" y="53376"/>
                  </a:cubicBezTo>
                  <a:cubicBezTo>
                    <a:pt x="18815" y="54197"/>
                    <a:pt x="18298" y="54987"/>
                    <a:pt x="18025" y="55899"/>
                  </a:cubicBezTo>
                  <a:cubicBezTo>
                    <a:pt x="17721" y="56932"/>
                    <a:pt x="17934" y="57996"/>
                    <a:pt x="18116" y="58969"/>
                  </a:cubicBezTo>
                  <a:cubicBezTo>
                    <a:pt x="18420" y="60580"/>
                    <a:pt x="18663" y="62495"/>
                    <a:pt x="18906" y="64319"/>
                  </a:cubicBezTo>
                  <a:cubicBezTo>
                    <a:pt x="19119" y="66173"/>
                    <a:pt x="19393" y="68088"/>
                    <a:pt x="19697" y="69729"/>
                  </a:cubicBezTo>
                  <a:cubicBezTo>
                    <a:pt x="19697" y="69790"/>
                    <a:pt x="19727" y="69820"/>
                    <a:pt x="19757" y="69851"/>
                  </a:cubicBezTo>
                  <a:cubicBezTo>
                    <a:pt x="19697" y="72191"/>
                    <a:pt x="19666" y="74410"/>
                    <a:pt x="19697" y="76598"/>
                  </a:cubicBezTo>
                  <a:cubicBezTo>
                    <a:pt x="19697" y="77237"/>
                    <a:pt x="19727" y="77875"/>
                    <a:pt x="19727" y="78513"/>
                  </a:cubicBezTo>
                  <a:lnTo>
                    <a:pt x="16110" y="76355"/>
                  </a:lnTo>
                  <a:lnTo>
                    <a:pt x="16171" y="67085"/>
                  </a:lnTo>
                  <a:lnTo>
                    <a:pt x="18025" y="67358"/>
                  </a:lnTo>
                  <a:lnTo>
                    <a:pt x="18177" y="67358"/>
                  </a:lnTo>
                  <a:cubicBezTo>
                    <a:pt x="18177" y="67328"/>
                    <a:pt x="18177" y="67328"/>
                    <a:pt x="18177" y="67328"/>
                  </a:cubicBezTo>
                  <a:cubicBezTo>
                    <a:pt x="18207" y="67328"/>
                    <a:pt x="18207" y="67328"/>
                    <a:pt x="18207" y="67297"/>
                  </a:cubicBezTo>
                  <a:cubicBezTo>
                    <a:pt x="18238" y="67297"/>
                    <a:pt x="18238" y="67267"/>
                    <a:pt x="18238" y="67267"/>
                  </a:cubicBezTo>
                  <a:cubicBezTo>
                    <a:pt x="18238" y="67267"/>
                    <a:pt x="18238" y="67267"/>
                    <a:pt x="18238" y="67237"/>
                  </a:cubicBezTo>
                  <a:lnTo>
                    <a:pt x="18785" y="65930"/>
                  </a:lnTo>
                  <a:cubicBezTo>
                    <a:pt x="18785" y="65899"/>
                    <a:pt x="18785" y="65838"/>
                    <a:pt x="18785" y="65808"/>
                  </a:cubicBezTo>
                  <a:lnTo>
                    <a:pt x="16566" y="58513"/>
                  </a:lnTo>
                  <a:cubicBezTo>
                    <a:pt x="16627" y="58483"/>
                    <a:pt x="16627" y="58422"/>
                    <a:pt x="16627" y="58391"/>
                  </a:cubicBezTo>
                  <a:cubicBezTo>
                    <a:pt x="16870" y="55018"/>
                    <a:pt x="17295" y="50063"/>
                    <a:pt x="17903" y="45717"/>
                  </a:cubicBezTo>
                  <a:cubicBezTo>
                    <a:pt x="18025" y="44835"/>
                    <a:pt x="18177" y="44075"/>
                    <a:pt x="18602" y="43467"/>
                  </a:cubicBezTo>
                  <a:cubicBezTo>
                    <a:pt x="19241" y="42586"/>
                    <a:pt x="20730" y="42373"/>
                    <a:pt x="21916" y="42160"/>
                  </a:cubicBezTo>
                  <a:close/>
                  <a:moveTo>
                    <a:pt x="37539" y="45595"/>
                  </a:moveTo>
                  <a:cubicBezTo>
                    <a:pt x="37964" y="45960"/>
                    <a:pt x="38329" y="46324"/>
                    <a:pt x="38542" y="46750"/>
                  </a:cubicBezTo>
                  <a:cubicBezTo>
                    <a:pt x="39119" y="47844"/>
                    <a:pt x="40001" y="52160"/>
                    <a:pt x="40761" y="56416"/>
                  </a:cubicBezTo>
                  <a:cubicBezTo>
                    <a:pt x="40761" y="56416"/>
                    <a:pt x="40761" y="56446"/>
                    <a:pt x="40761" y="56446"/>
                  </a:cubicBezTo>
                  <a:cubicBezTo>
                    <a:pt x="41551" y="60945"/>
                    <a:pt x="42220" y="65352"/>
                    <a:pt x="42220" y="65778"/>
                  </a:cubicBezTo>
                  <a:cubicBezTo>
                    <a:pt x="42250" y="66112"/>
                    <a:pt x="42068" y="68027"/>
                    <a:pt x="41734" y="70459"/>
                  </a:cubicBezTo>
                  <a:lnTo>
                    <a:pt x="41734" y="70489"/>
                  </a:lnTo>
                  <a:cubicBezTo>
                    <a:pt x="41399" y="72890"/>
                    <a:pt x="40913" y="75778"/>
                    <a:pt x="40335" y="78088"/>
                  </a:cubicBezTo>
                  <a:cubicBezTo>
                    <a:pt x="40305" y="78118"/>
                    <a:pt x="40335" y="78149"/>
                    <a:pt x="40335" y="78179"/>
                  </a:cubicBezTo>
                  <a:lnTo>
                    <a:pt x="37022" y="80124"/>
                  </a:lnTo>
                  <a:cubicBezTo>
                    <a:pt x="37022" y="80064"/>
                    <a:pt x="36992" y="80003"/>
                    <a:pt x="36931" y="79972"/>
                  </a:cubicBezTo>
                  <a:cubicBezTo>
                    <a:pt x="36293" y="79638"/>
                    <a:pt x="35958" y="79304"/>
                    <a:pt x="35472" y="78422"/>
                  </a:cubicBezTo>
                  <a:cubicBezTo>
                    <a:pt x="35350" y="78209"/>
                    <a:pt x="35259" y="77966"/>
                    <a:pt x="35168" y="77693"/>
                  </a:cubicBezTo>
                  <a:lnTo>
                    <a:pt x="36840" y="68027"/>
                  </a:lnTo>
                  <a:cubicBezTo>
                    <a:pt x="36840" y="67996"/>
                    <a:pt x="36840" y="67966"/>
                    <a:pt x="36840" y="67936"/>
                  </a:cubicBezTo>
                  <a:cubicBezTo>
                    <a:pt x="36809" y="67844"/>
                    <a:pt x="34226" y="57753"/>
                    <a:pt x="33405" y="52859"/>
                  </a:cubicBezTo>
                  <a:cubicBezTo>
                    <a:pt x="33618" y="52768"/>
                    <a:pt x="33831" y="52677"/>
                    <a:pt x="34043" y="52616"/>
                  </a:cubicBezTo>
                  <a:cubicBezTo>
                    <a:pt x="34135" y="52586"/>
                    <a:pt x="34165" y="52495"/>
                    <a:pt x="34165" y="52404"/>
                  </a:cubicBezTo>
                  <a:cubicBezTo>
                    <a:pt x="34074" y="51704"/>
                    <a:pt x="34013" y="50975"/>
                    <a:pt x="33922" y="50276"/>
                  </a:cubicBezTo>
                  <a:cubicBezTo>
                    <a:pt x="33983" y="50245"/>
                    <a:pt x="34013" y="50185"/>
                    <a:pt x="34013" y="50124"/>
                  </a:cubicBezTo>
                  <a:cubicBezTo>
                    <a:pt x="34013" y="49060"/>
                    <a:pt x="34378" y="47996"/>
                    <a:pt x="35046" y="47176"/>
                  </a:cubicBezTo>
                  <a:cubicBezTo>
                    <a:pt x="35685" y="46416"/>
                    <a:pt x="36597" y="45838"/>
                    <a:pt x="37539" y="45595"/>
                  </a:cubicBezTo>
                  <a:close/>
                  <a:moveTo>
                    <a:pt x="41186" y="56750"/>
                  </a:moveTo>
                  <a:lnTo>
                    <a:pt x="61795" y="68452"/>
                  </a:lnTo>
                  <a:lnTo>
                    <a:pt x="61764" y="81674"/>
                  </a:lnTo>
                  <a:lnTo>
                    <a:pt x="49940" y="74987"/>
                  </a:lnTo>
                  <a:lnTo>
                    <a:pt x="50487" y="72556"/>
                  </a:lnTo>
                  <a:cubicBezTo>
                    <a:pt x="50518" y="72495"/>
                    <a:pt x="50487" y="72404"/>
                    <a:pt x="50427" y="72373"/>
                  </a:cubicBezTo>
                  <a:cubicBezTo>
                    <a:pt x="50391" y="72338"/>
                    <a:pt x="50345" y="72323"/>
                    <a:pt x="50301" y="72323"/>
                  </a:cubicBezTo>
                  <a:cubicBezTo>
                    <a:pt x="50269" y="72323"/>
                    <a:pt x="50239" y="72330"/>
                    <a:pt x="50214" y="72343"/>
                  </a:cubicBezTo>
                  <a:lnTo>
                    <a:pt x="47934" y="73711"/>
                  </a:lnTo>
                  <a:lnTo>
                    <a:pt x="42129" y="70398"/>
                  </a:lnTo>
                  <a:cubicBezTo>
                    <a:pt x="42463" y="67996"/>
                    <a:pt x="42615" y="66082"/>
                    <a:pt x="42615" y="65747"/>
                  </a:cubicBezTo>
                  <a:cubicBezTo>
                    <a:pt x="42585" y="65352"/>
                    <a:pt x="41977" y="61157"/>
                    <a:pt x="41186" y="56750"/>
                  </a:cubicBezTo>
                  <a:close/>
                  <a:moveTo>
                    <a:pt x="35290" y="78848"/>
                  </a:moveTo>
                  <a:cubicBezTo>
                    <a:pt x="35746" y="79608"/>
                    <a:pt x="36080" y="79972"/>
                    <a:pt x="36718" y="80307"/>
                  </a:cubicBezTo>
                  <a:lnTo>
                    <a:pt x="35259" y="81158"/>
                  </a:lnTo>
                  <a:cubicBezTo>
                    <a:pt x="35229" y="81188"/>
                    <a:pt x="35198" y="81219"/>
                    <a:pt x="35168" y="81279"/>
                  </a:cubicBezTo>
                  <a:lnTo>
                    <a:pt x="34986" y="81918"/>
                  </a:lnTo>
                  <a:lnTo>
                    <a:pt x="32980" y="82708"/>
                  </a:lnTo>
                  <a:cubicBezTo>
                    <a:pt x="32852" y="82763"/>
                    <a:pt x="32702" y="82806"/>
                    <a:pt x="32577" y="82806"/>
                  </a:cubicBezTo>
                  <a:cubicBezTo>
                    <a:pt x="32493" y="82806"/>
                    <a:pt x="32420" y="82787"/>
                    <a:pt x="32372" y="82738"/>
                  </a:cubicBezTo>
                  <a:cubicBezTo>
                    <a:pt x="32311" y="82678"/>
                    <a:pt x="32341" y="82556"/>
                    <a:pt x="32372" y="82465"/>
                  </a:cubicBezTo>
                  <a:cubicBezTo>
                    <a:pt x="32402" y="82343"/>
                    <a:pt x="32493" y="82222"/>
                    <a:pt x="32584" y="82100"/>
                  </a:cubicBezTo>
                  <a:lnTo>
                    <a:pt x="35290" y="78848"/>
                  </a:lnTo>
                  <a:close/>
                  <a:moveTo>
                    <a:pt x="34773" y="82678"/>
                  </a:moveTo>
                  <a:lnTo>
                    <a:pt x="34439" y="83863"/>
                  </a:lnTo>
                  <a:lnTo>
                    <a:pt x="33557" y="84380"/>
                  </a:lnTo>
                  <a:cubicBezTo>
                    <a:pt x="33891" y="83802"/>
                    <a:pt x="34317" y="83194"/>
                    <a:pt x="34773" y="82678"/>
                  </a:cubicBezTo>
                  <a:close/>
                  <a:moveTo>
                    <a:pt x="50001" y="72921"/>
                  </a:moveTo>
                  <a:lnTo>
                    <a:pt x="48968" y="77389"/>
                  </a:lnTo>
                  <a:cubicBezTo>
                    <a:pt x="48968" y="77389"/>
                    <a:pt x="48937" y="77419"/>
                    <a:pt x="48937" y="77419"/>
                  </a:cubicBezTo>
                  <a:lnTo>
                    <a:pt x="44955" y="84380"/>
                  </a:lnTo>
                  <a:lnTo>
                    <a:pt x="45229" y="83133"/>
                  </a:lnTo>
                  <a:cubicBezTo>
                    <a:pt x="45229" y="83073"/>
                    <a:pt x="45199" y="82981"/>
                    <a:pt x="45138" y="82951"/>
                  </a:cubicBezTo>
                  <a:cubicBezTo>
                    <a:pt x="45102" y="82915"/>
                    <a:pt x="45056" y="82901"/>
                    <a:pt x="45012" y="82901"/>
                  </a:cubicBezTo>
                  <a:cubicBezTo>
                    <a:pt x="44981" y="82901"/>
                    <a:pt x="44950" y="82908"/>
                    <a:pt x="44925" y="82921"/>
                  </a:cubicBezTo>
                  <a:lnTo>
                    <a:pt x="43041" y="84045"/>
                  </a:lnTo>
                  <a:lnTo>
                    <a:pt x="49028" y="73559"/>
                  </a:lnTo>
                  <a:cubicBezTo>
                    <a:pt x="49059" y="73528"/>
                    <a:pt x="49059" y="73498"/>
                    <a:pt x="49059" y="73468"/>
                  </a:cubicBezTo>
                  <a:lnTo>
                    <a:pt x="50001" y="72921"/>
                  </a:lnTo>
                  <a:close/>
                  <a:moveTo>
                    <a:pt x="35381" y="74167"/>
                  </a:moveTo>
                  <a:lnTo>
                    <a:pt x="34773" y="77693"/>
                  </a:lnTo>
                  <a:cubicBezTo>
                    <a:pt x="34773" y="77723"/>
                    <a:pt x="34773" y="77753"/>
                    <a:pt x="34773" y="77784"/>
                  </a:cubicBezTo>
                  <a:cubicBezTo>
                    <a:pt x="34864" y="78027"/>
                    <a:pt x="34986" y="78270"/>
                    <a:pt x="35077" y="78483"/>
                  </a:cubicBezTo>
                  <a:lnTo>
                    <a:pt x="32311" y="81857"/>
                  </a:lnTo>
                  <a:cubicBezTo>
                    <a:pt x="32189" y="82009"/>
                    <a:pt x="32068" y="82130"/>
                    <a:pt x="32007" y="82313"/>
                  </a:cubicBezTo>
                  <a:cubicBezTo>
                    <a:pt x="31916" y="82556"/>
                    <a:pt x="31946" y="82799"/>
                    <a:pt x="32098" y="82981"/>
                  </a:cubicBezTo>
                  <a:cubicBezTo>
                    <a:pt x="32202" y="83120"/>
                    <a:pt x="32366" y="83190"/>
                    <a:pt x="32578" y="83190"/>
                  </a:cubicBezTo>
                  <a:cubicBezTo>
                    <a:pt x="32737" y="83190"/>
                    <a:pt x="32923" y="83151"/>
                    <a:pt x="33132" y="83073"/>
                  </a:cubicBezTo>
                  <a:lnTo>
                    <a:pt x="34347" y="82586"/>
                  </a:lnTo>
                  <a:lnTo>
                    <a:pt x="34347" y="82586"/>
                  </a:lnTo>
                  <a:cubicBezTo>
                    <a:pt x="33800" y="83255"/>
                    <a:pt x="33314" y="83985"/>
                    <a:pt x="32949" y="84744"/>
                  </a:cubicBezTo>
                  <a:lnTo>
                    <a:pt x="32919" y="84744"/>
                  </a:lnTo>
                  <a:lnTo>
                    <a:pt x="32402" y="85079"/>
                  </a:lnTo>
                  <a:cubicBezTo>
                    <a:pt x="31916" y="84988"/>
                    <a:pt x="31399" y="84684"/>
                    <a:pt x="31065" y="84258"/>
                  </a:cubicBezTo>
                  <a:cubicBezTo>
                    <a:pt x="30548" y="83650"/>
                    <a:pt x="30426" y="83194"/>
                    <a:pt x="30335" y="82434"/>
                  </a:cubicBezTo>
                  <a:lnTo>
                    <a:pt x="30335" y="77237"/>
                  </a:lnTo>
                  <a:lnTo>
                    <a:pt x="35381" y="74167"/>
                  </a:lnTo>
                  <a:close/>
                  <a:moveTo>
                    <a:pt x="37265" y="80398"/>
                  </a:moveTo>
                  <a:lnTo>
                    <a:pt x="34439" y="85352"/>
                  </a:lnTo>
                  <a:lnTo>
                    <a:pt x="34439" y="85352"/>
                  </a:lnTo>
                  <a:lnTo>
                    <a:pt x="35502" y="81462"/>
                  </a:lnTo>
                  <a:lnTo>
                    <a:pt x="37265" y="80398"/>
                  </a:lnTo>
                  <a:close/>
                  <a:moveTo>
                    <a:pt x="48664" y="78696"/>
                  </a:moveTo>
                  <a:lnTo>
                    <a:pt x="48025" y="81431"/>
                  </a:lnTo>
                  <a:lnTo>
                    <a:pt x="47357" y="84015"/>
                  </a:lnTo>
                  <a:lnTo>
                    <a:pt x="44743" y="85474"/>
                  </a:lnTo>
                  <a:lnTo>
                    <a:pt x="44743" y="85444"/>
                  </a:lnTo>
                  <a:cubicBezTo>
                    <a:pt x="44803" y="85444"/>
                    <a:pt x="44803" y="85413"/>
                    <a:pt x="44834" y="85383"/>
                  </a:cubicBezTo>
                  <a:lnTo>
                    <a:pt x="48664" y="78696"/>
                  </a:lnTo>
                  <a:close/>
                  <a:moveTo>
                    <a:pt x="33192" y="53711"/>
                  </a:moveTo>
                  <a:cubicBezTo>
                    <a:pt x="33223" y="53954"/>
                    <a:pt x="33284" y="54197"/>
                    <a:pt x="33314" y="54440"/>
                  </a:cubicBezTo>
                  <a:cubicBezTo>
                    <a:pt x="33284" y="54440"/>
                    <a:pt x="33223" y="54440"/>
                    <a:pt x="33162" y="54470"/>
                  </a:cubicBezTo>
                  <a:lnTo>
                    <a:pt x="29849" y="56537"/>
                  </a:lnTo>
                  <a:cubicBezTo>
                    <a:pt x="29758" y="56598"/>
                    <a:pt x="29727" y="56689"/>
                    <a:pt x="29788" y="56781"/>
                  </a:cubicBezTo>
                  <a:cubicBezTo>
                    <a:pt x="29818" y="56841"/>
                    <a:pt x="29879" y="56872"/>
                    <a:pt x="29940" y="56872"/>
                  </a:cubicBezTo>
                  <a:cubicBezTo>
                    <a:pt x="29970" y="56872"/>
                    <a:pt x="30001" y="56872"/>
                    <a:pt x="30031" y="56841"/>
                  </a:cubicBezTo>
                  <a:lnTo>
                    <a:pt x="33375" y="54774"/>
                  </a:lnTo>
                  <a:cubicBezTo>
                    <a:pt x="33435" y="55109"/>
                    <a:pt x="33527" y="55473"/>
                    <a:pt x="33587" y="55838"/>
                  </a:cubicBezTo>
                  <a:lnTo>
                    <a:pt x="30366" y="57753"/>
                  </a:lnTo>
                  <a:cubicBezTo>
                    <a:pt x="30274" y="57814"/>
                    <a:pt x="30244" y="57936"/>
                    <a:pt x="30305" y="58027"/>
                  </a:cubicBezTo>
                  <a:cubicBezTo>
                    <a:pt x="30335" y="58088"/>
                    <a:pt x="30396" y="58118"/>
                    <a:pt x="30457" y="58118"/>
                  </a:cubicBezTo>
                  <a:cubicBezTo>
                    <a:pt x="30487" y="58118"/>
                    <a:pt x="30518" y="58118"/>
                    <a:pt x="30548" y="58088"/>
                  </a:cubicBezTo>
                  <a:lnTo>
                    <a:pt x="33679" y="56233"/>
                  </a:lnTo>
                  <a:cubicBezTo>
                    <a:pt x="33770" y="56629"/>
                    <a:pt x="33861" y="57024"/>
                    <a:pt x="33952" y="57449"/>
                  </a:cubicBezTo>
                  <a:lnTo>
                    <a:pt x="33891" y="57449"/>
                  </a:lnTo>
                  <a:lnTo>
                    <a:pt x="30821" y="59091"/>
                  </a:lnTo>
                  <a:cubicBezTo>
                    <a:pt x="30730" y="59121"/>
                    <a:pt x="30700" y="59243"/>
                    <a:pt x="30730" y="59334"/>
                  </a:cubicBezTo>
                  <a:cubicBezTo>
                    <a:pt x="30761" y="59395"/>
                    <a:pt x="30821" y="59455"/>
                    <a:pt x="30913" y="59455"/>
                  </a:cubicBezTo>
                  <a:cubicBezTo>
                    <a:pt x="30943" y="59455"/>
                    <a:pt x="30973" y="59425"/>
                    <a:pt x="31004" y="59425"/>
                  </a:cubicBezTo>
                  <a:lnTo>
                    <a:pt x="34013" y="57814"/>
                  </a:lnTo>
                  <a:cubicBezTo>
                    <a:pt x="34135" y="58300"/>
                    <a:pt x="34226" y="58756"/>
                    <a:pt x="34347" y="59243"/>
                  </a:cubicBezTo>
                  <a:lnTo>
                    <a:pt x="31460" y="60762"/>
                  </a:lnTo>
                  <a:cubicBezTo>
                    <a:pt x="31369" y="60823"/>
                    <a:pt x="31308" y="60914"/>
                    <a:pt x="31369" y="61036"/>
                  </a:cubicBezTo>
                  <a:cubicBezTo>
                    <a:pt x="31399" y="61097"/>
                    <a:pt x="31460" y="61127"/>
                    <a:pt x="31551" y="61127"/>
                  </a:cubicBezTo>
                  <a:cubicBezTo>
                    <a:pt x="31581" y="61127"/>
                    <a:pt x="31612" y="61127"/>
                    <a:pt x="31612" y="61097"/>
                  </a:cubicBezTo>
                  <a:lnTo>
                    <a:pt x="34408" y="59638"/>
                  </a:lnTo>
                  <a:lnTo>
                    <a:pt x="34621" y="60458"/>
                  </a:lnTo>
                  <a:cubicBezTo>
                    <a:pt x="34591" y="60489"/>
                    <a:pt x="34591" y="60489"/>
                    <a:pt x="34560" y="60489"/>
                  </a:cubicBezTo>
                  <a:lnTo>
                    <a:pt x="31855" y="62100"/>
                  </a:lnTo>
                  <a:cubicBezTo>
                    <a:pt x="31764" y="62161"/>
                    <a:pt x="31733" y="62282"/>
                    <a:pt x="31794" y="62373"/>
                  </a:cubicBezTo>
                  <a:cubicBezTo>
                    <a:pt x="31825" y="62434"/>
                    <a:pt x="31885" y="62464"/>
                    <a:pt x="31946" y="62464"/>
                  </a:cubicBezTo>
                  <a:cubicBezTo>
                    <a:pt x="31977" y="62464"/>
                    <a:pt x="32007" y="62434"/>
                    <a:pt x="32037" y="62434"/>
                  </a:cubicBezTo>
                  <a:lnTo>
                    <a:pt x="34712" y="60854"/>
                  </a:lnTo>
                  <a:cubicBezTo>
                    <a:pt x="34712" y="60914"/>
                    <a:pt x="34743" y="60975"/>
                    <a:pt x="34743" y="61036"/>
                  </a:cubicBezTo>
                  <a:lnTo>
                    <a:pt x="34773" y="62039"/>
                  </a:lnTo>
                  <a:cubicBezTo>
                    <a:pt x="34712" y="62039"/>
                    <a:pt x="34651" y="62039"/>
                    <a:pt x="34621" y="62069"/>
                  </a:cubicBezTo>
                  <a:lnTo>
                    <a:pt x="33040" y="62890"/>
                  </a:lnTo>
                  <a:cubicBezTo>
                    <a:pt x="32919" y="62920"/>
                    <a:pt x="32888" y="63042"/>
                    <a:pt x="32949" y="63133"/>
                  </a:cubicBezTo>
                  <a:cubicBezTo>
                    <a:pt x="32980" y="63194"/>
                    <a:pt x="33040" y="63255"/>
                    <a:pt x="33101" y="63255"/>
                  </a:cubicBezTo>
                  <a:cubicBezTo>
                    <a:pt x="33132" y="63255"/>
                    <a:pt x="33162" y="63224"/>
                    <a:pt x="33192" y="63224"/>
                  </a:cubicBezTo>
                  <a:lnTo>
                    <a:pt x="34773" y="62404"/>
                  </a:lnTo>
                  <a:lnTo>
                    <a:pt x="34773" y="63407"/>
                  </a:lnTo>
                  <a:lnTo>
                    <a:pt x="34712" y="63407"/>
                  </a:lnTo>
                  <a:lnTo>
                    <a:pt x="33861" y="63771"/>
                  </a:lnTo>
                  <a:cubicBezTo>
                    <a:pt x="33770" y="63832"/>
                    <a:pt x="33709" y="63923"/>
                    <a:pt x="33770" y="64015"/>
                  </a:cubicBezTo>
                  <a:cubicBezTo>
                    <a:pt x="33800" y="64106"/>
                    <a:pt x="33861" y="64136"/>
                    <a:pt x="33952" y="64136"/>
                  </a:cubicBezTo>
                  <a:lnTo>
                    <a:pt x="34013" y="64136"/>
                  </a:lnTo>
                  <a:lnTo>
                    <a:pt x="34803" y="63802"/>
                  </a:lnTo>
                  <a:lnTo>
                    <a:pt x="34864" y="69060"/>
                  </a:lnTo>
                  <a:cubicBezTo>
                    <a:pt x="34864" y="69060"/>
                    <a:pt x="34864" y="69091"/>
                    <a:pt x="34864" y="69121"/>
                  </a:cubicBezTo>
                  <a:lnTo>
                    <a:pt x="35837" y="71492"/>
                  </a:lnTo>
                  <a:lnTo>
                    <a:pt x="35472" y="73680"/>
                  </a:lnTo>
                  <a:lnTo>
                    <a:pt x="30183" y="76902"/>
                  </a:lnTo>
                  <a:cubicBezTo>
                    <a:pt x="30153" y="76872"/>
                    <a:pt x="30153" y="76872"/>
                    <a:pt x="30122" y="76872"/>
                  </a:cubicBezTo>
                  <a:cubicBezTo>
                    <a:pt x="30031" y="76872"/>
                    <a:pt x="29940" y="76963"/>
                    <a:pt x="29940" y="77054"/>
                  </a:cubicBezTo>
                  <a:lnTo>
                    <a:pt x="29940" y="82465"/>
                  </a:lnTo>
                  <a:cubicBezTo>
                    <a:pt x="30062" y="83316"/>
                    <a:pt x="30214" y="83833"/>
                    <a:pt x="30761" y="84501"/>
                  </a:cubicBezTo>
                  <a:cubicBezTo>
                    <a:pt x="31065" y="84896"/>
                    <a:pt x="31490" y="85170"/>
                    <a:pt x="31916" y="85352"/>
                  </a:cubicBezTo>
                  <a:lnTo>
                    <a:pt x="31612" y="85535"/>
                  </a:lnTo>
                  <a:lnTo>
                    <a:pt x="27782" y="83285"/>
                  </a:lnTo>
                  <a:lnTo>
                    <a:pt x="27782" y="78635"/>
                  </a:lnTo>
                  <a:cubicBezTo>
                    <a:pt x="27812" y="78544"/>
                    <a:pt x="27721" y="78453"/>
                    <a:pt x="27630" y="78453"/>
                  </a:cubicBezTo>
                  <a:cubicBezTo>
                    <a:pt x="27508" y="78453"/>
                    <a:pt x="27417" y="78544"/>
                    <a:pt x="27417" y="78635"/>
                  </a:cubicBezTo>
                  <a:lnTo>
                    <a:pt x="27417" y="83042"/>
                  </a:lnTo>
                  <a:lnTo>
                    <a:pt x="26961" y="82769"/>
                  </a:lnTo>
                  <a:cubicBezTo>
                    <a:pt x="26961" y="82738"/>
                    <a:pt x="26961" y="82708"/>
                    <a:pt x="26961" y="82678"/>
                  </a:cubicBezTo>
                  <a:cubicBezTo>
                    <a:pt x="26992" y="79152"/>
                    <a:pt x="27022" y="77115"/>
                    <a:pt x="26992" y="76598"/>
                  </a:cubicBezTo>
                  <a:lnTo>
                    <a:pt x="27113" y="70094"/>
                  </a:lnTo>
                  <a:cubicBezTo>
                    <a:pt x="27144" y="70063"/>
                    <a:pt x="27174" y="70033"/>
                    <a:pt x="27174" y="70003"/>
                  </a:cubicBezTo>
                  <a:cubicBezTo>
                    <a:pt x="27508" y="68422"/>
                    <a:pt x="27903" y="66689"/>
                    <a:pt x="28299" y="65018"/>
                  </a:cubicBezTo>
                  <a:cubicBezTo>
                    <a:pt x="28755" y="63133"/>
                    <a:pt x="29210" y="61188"/>
                    <a:pt x="29545" y="59425"/>
                  </a:cubicBezTo>
                  <a:cubicBezTo>
                    <a:pt x="29636" y="59030"/>
                    <a:pt x="29727" y="58574"/>
                    <a:pt x="29606" y="58118"/>
                  </a:cubicBezTo>
                  <a:cubicBezTo>
                    <a:pt x="29393" y="57449"/>
                    <a:pt x="28755" y="57054"/>
                    <a:pt x="28055" y="56781"/>
                  </a:cubicBezTo>
                  <a:lnTo>
                    <a:pt x="33192" y="53711"/>
                  </a:lnTo>
                  <a:close/>
                  <a:moveTo>
                    <a:pt x="48451" y="73832"/>
                  </a:moveTo>
                  <a:lnTo>
                    <a:pt x="42402" y="84440"/>
                  </a:lnTo>
                  <a:lnTo>
                    <a:pt x="38937" y="86507"/>
                  </a:lnTo>
                  <a:lnTo>
                    <a:pt x="38937" y="86507"/>
                  </a:lnTo>
                  <a:lnTo>
                    <a:pt x="44955" y="75930"/>
                  </a:lnTo>
                  <a:cubicBezTo>
                    <a:pt x="44986" y="75930"/>
                    <a:pt x="44986" y="75899"/>
                    <a:pt x="44986" y="75869"/>
                  </a:cubicBezTo>
                  <a:lnTo>
                    <a:pt x="48451" y="73832"/>
                  </a:lnTo>
                  <a:close/>
                  <a:moveTo>
                    <a:pt x="44348" y="76264"/>
                  </a:moveTo>
                  <a:lnTo>
                    <a:pt x="38420" y="86629"/>
                  </a:lnTo>
                  <a:cubicBezTo>
                    <a:pt x="38390" y="86690"/>
                    <a:pt x="38390" y="86751"/>
                    <a:pt x="38420" y="86811"/>
                  </a:cubicBezTo>
                  <a:lnTo>
                    <a:pt x="37569" y="87328"/>
                  </a:lnTo>
                  <a:cubicBezTo>
                    <a:pt x="37509" y="87328"/>
                    <a:pt x="37478" y="87389"/>
                    <a:pt x="37478" y="87450"/>
                  </a:cubicBezTo>
                  <a:lnTo>
                    <a:pt x="36931" y="89881"/>
                  </a:lnTo>
                  <a:lnTo>
                    <a:pt x="33223" y="92009"/>
                  </a:lnTo>
                  <a:lnTo>
                    <a:pt x="41369" y="77997"/>
                  </a:lnTo>
                  <a:lnTo>
                    <a:pt x="44348" y="76264"/>
                  </a:lnTo>
                  <a:close/>
                  <a:moveTo>
                    <a:pt x="40700" y="78392"/>
                  </a:moveTo>
                  <a:lnTo>
                    <a:pt x="32554" y="92374"/>
                  </a:lnTo>
                  <a:lnTo>
                    <a:pt x="32463" y="92435"/>
                  </a:lnTo>
                  <a:lnTo>
                    <a:pt x="32463" y="92435"/>
                  </a:lnTo>
                  <a:lnTo>
                    <a:pt x="33405" y="89000"/>
                  </a:lnTo>
                  <a:lnTo>
                    <a:pt x="34013" y="86811"/>
                  </a:lnTo>
                  <a:lnTo>
                    <a:pt x="37812" y="80246"/>
                  </a:lnTo>
                  <a:cubicBezTo>
                    <a:pt x="37843" y="80185"/>
                    <a:pt x="37843" y="80124"/>
                    <a:pt x="37843" y="80094"/>
                  </a:cubicBezTo>
                  <a:lnTo>
                    <a:pt x="40700" y="78392"/>
                  </a:lnTo>
                  <a:close/>
                  <a:moveTo>
                    <a:pt x="44773" y="83468"/>
                  </a:moveTo>
                  <a:lnTo>
                    <a:pt x="44287" y="85778"/>
                  </a:lnTo>
                  <a:lnTo>
                    <a:pt x="44287" y="85808"/>
                  </a:lnTo>
                  <a:lnTo>
                    <a:pt x="44044" y="87146"/>
                  </a:lnTo>
                  <a:lnTo>
                    <a:pt x="43588" y="89365"/>
                  </a:lnTo>
                  <a:lnTo>
                    <a:pt x="36566" y="93316"/>
                  </a:lnTo>
                  <a:lnTo>
                    <a:pt x="36566" y="93316"/>
                  </a:lnTo>
                  <a:lnTo>
                    <a:pt x="37812" y="87602"/>
                  </a:lnTo>
                  <a:lnTo>
                    <a:pt x="44773" y="83468"/>
                  </a:lnTo>
                  <a:close/>
                  <a:moveTo>
                    <a:pt x="44348" y="87510"/>
                  </a:moveTo>
                  <a:lnTo>
                    <a:pt x="47904" y="89699"/>
                  </a:lnTo>
                  <a:lnTo>
                    <a:pt x="36353" y="96386"/>
                  </a:lnTo>
                  <a:lnTo>
                    <a:pt x="28785" y="91766"/>
                  </a:lnTo>
                  <a:lnTo>
                    <a:pt x="32919" y="89365"/>
                  </a:lnTo>
                  <a:lnTo>
                    <a:pt x="31977" y="92769"/>
                  </a:lnTo>
                  <a:cubicBezTo>
                    <a:pt x="31946" y="92860"/>
                    <a:pt x="31977" y="92921"/>
                    <a:pt x="32037" y="92982"/>
                  </a:cubicBezTo>
                  <a:cubicBezTo>
                    <a:pt x="32068" y="93012"/>
                    <a:pt x="32098" y="93012"/>
                    <a:pt x="32128" y="93012"/>
                  </a:cubicBezTo>
                  <a:lnTo>
                    <a:pt x="32159" y="93012"/>
                  </a:lnTo>
                  <a:cubicBezTo>
                    <a:pt x="32189" y="93012"/>
                    <a:pt x="32220" y="93012"/>
                    <a:pt x="32250" y="92982"/>
                  </a:cubicBezTo>
                  <a:lnTo>
                    <a:pt x="32341" y="92921"/>
                  </a:lnTo>
                  <a:cubicBezTo>
                    <a:pt x="32372" y="92951"/>
                    <a:pt x="32402" y="92982"/>
                    <a:pt x="32402" y="92982"/>
                  </a:cubicBezTo>
                  <a:cubicBezTo>
                    <a:pt x="32432" y="93012"/>
                    <a:pt x="32493" y="93012"/>
                    <a:pt x="32524" y="93012"/>
                  </a:cubicBezTo>
                  <a:cubicBezTo>
                    <a:pt x="32584" y="93012"/>
                    <a:pt x="32645" y="92982"/>
                    <a:pt x="32676" y="92921"/>
                  </a:cubicBezTo>
                  <a:lnTo>
                    <a:pt x="32828" y="92647"/>
                  </a:lnTo>
                  <a:lnTo>
                    <a:pt x="36809" y="90398"/>
                  </a:lnTo>
                  <a:lnTo>
                    <a:pt x="36809" y="90398"/>
                  </a:lnTo>
                  <a:lnTo>
                    <a:pt x="36110" y="93650"/>
                  </a:lnTo>
                  <a:cubicBezTo>
                    <a:pt x="36080" y="93742"/>
                    <a:pt x="36110" y="93802"/>
                    <a:pt x="36171" y="93863"/>
                  </a:cubicBezTo>
                  <a:cubicBezTo>
                    <a:pt x="36202" y="93863"/>
                    <a:pt x="36262" y="93894"/>
                    <a:pt x="36293" y="93894"/>
                  </a:cubicBezTo>
                  <a:cubicBezTo>
                    <a:pt x="36323" y="93894"/>
                    <a:pt x="36353" y="93863"/>
                    <a:pt x="36384" y="93863"/>
                  </a:cubicBezTo>
                  <a:lnTo>
                    <a:pt x="43831" y="89669"/>
                  </a:lnTo>
                  <a:cubicBezTo>
                    <a:pt x="43892" y="89638"/>
                    <a:pt x="43922" y="89608"/>
                    <a:pt x="43922" y="89547"/>
                  </a:cubicBezTo>
                  <a:lnTo>
                    <a:pt x="44348" y="87510"/>
                  </a:lnTo>
                  <a:close/>
                  <a:moveTo>
                    <a:pt x="15776" y="67176"/>
                  </a:moveTo>
                  <a:lnTo>
                    <a:pt x="15715" y="76386"/>
                  </a:lnTo>
                  <a:cubicBezTo>
                    <a:pt x="15684" y="76477"/>
                    <a:pt x="15715" y="76568"/>
                    <a:pt x="15806" y="76629"/>
                  </a:cubicBezTo>
                  <a:lnTo>
                    <a:pt x="31521" y="85899"/>
                  </a:lnTo>
                  <a:cubicBezTo>
                    <a:pt x="31551" y="85930"/>
                    <a:pt x="31581" y="85930"/>
                    <a:pt x="31612" y="85930"/>
                  </a:cubicBezTo>
                  <a:cubicBezTo>
                    <a:pt x="31642" y="85930"/>
                    <a:pt x="31673" y="85930"/>
                    <a:pt x="31703" y="85899"/>
                  </a:cubicBezTo>
                  <a:lnTo>
                    <a:pt x="32493" y="85444"/>
                  </a:lnTo>
                  <a:lnTo>
                    <a:pt x="34317" y="84380"/>
                  </a:lnTo>
                  <a:lnTo>
                    <a:pt x="33071" y="88848"/>
                  </a:lnTo>
                  <a:lnTo>
                    <a:pt x="28329" y="91614"/>
                  </a:lnTo>
                  <a:cubicBezTo>
                    <a:pt x="28268" y="91644"/>
                    <a:pt x="28207" y="91705"/>
                    <a:pt x="28207" y="91766"/>
                  </a:cubicBezTo>
                  <a:cubicBezTo>
                    <a:pt x="28207" y="91827"/>
                    <a:pt x="28268" y="91887"/>
                    <a:pt x="28299" y="91918"/>
                  </a:cubicBezTo>
                  <a:lnTo>
                    <a:pt x="36262" y="96781"/>
                  </a:lnTo>
                  <a:lnTo>
                    <a:pt x="36445" y="96781"/>
                  </a:lnTo>
                  <a:lnTo>
                    <a:pt x="48390" y="89851"/>
                  </a:lnTo>
                  <a:cubicBezTo>
                    <a:pt x="48451" y="89820"/>
                    <a:pt x="48481" y="89760"/>
                    <a:pt x="48481" y="89699"/>
                  </a:cubicBezTo>
                  <a:cubicBezTo>
                    <a:pt x="48481" y="89638"/>
                    <a:pt x="48451" y="89577"/>
                    <a:pt x="48390" y="89547"/>
                  </a:cubicBezTo>
                  <a:lnTo>
                    <a:pt x="44439" y="87115"/>
                  </a:lnTo>
                  <a:lnTo>
                    <a:pt x="44652" y="85960"/>
                  </a:lnTo>
                  <a:lnTo>
                    <a:pt x="47600" y="84289"/>
                  </a:lnTo>
                  <a:cubicBezTo>
                    <a:pt x="47661" y="84258"/>
                    <a:pt x="47691" y="84228"/>
                    <a:pt x="47691" y="84167"/>
                  </a:cubicBezTo>
                  <a:lnTo>
                    <a:pt x="48329" y="81766"/>
                  </a:lnTo>
                  <a:lnTo>
                    <a:pt x="56232" y="86264"/>
                  </a:lnTo>
                  <a:lnTo>
                    <a:pt x="34378" y="98574"/>
                  </a:lnTo>
                  <a:cubicBezTo>
                    <a:pt x="33716" y="98951"/>
                    <a:pt x="32972" y="99141"/>
                    <a:pt x="32227" y="99141"/>
                  </a:cubicBezTo>
                  <a:cubicBezTo>
                    <a:pt x="31467" y="99141"/>
                    <a:pt x="30706" y="98943"/>
                    <a:pt x="30031" y="98544"/>
                  </a:cubicBezTo>
                  <a:lnTo>
                    <a:pt x="2553" y="82495"/>
                  </a:lnTo>
                  <a:cubicBezTo>
                    <a:pt x="1520" y="81887"/>
                    <a:pt x="791" y="80915"/>
                    <a:pt x="517" y="79790"/>
                  </a:cubicBezTo>
                  <a:lnTo>
                    <a:pt x="395" y="78544"/>
                  </a:lnTo>
                  <a:cubicBezTo>
                    <a:pt x="456" y="77054"/>
                    <a:pt x="1246" y="75747"/>
                    <a:pt x="2523" y="74987"/>
                  </a:cubicBezTo>
                  <a:lnTo>
                    <a:pt x="15776" y="67176"/>
                  </a:lnTo>
                  <a:close/>
                  <a:moveTo>
                    <a:pt x="49819" y="75352"/>
                  </a:moveTo>
                  <a:lnTo>
                    <a:pt x="61764" y="82100"/>
                  </a:lnTo>
                  <a:lnTo>
                    <a:pt x="61734" y="86599"/>
                  </a:lnTo>
                  <a:lnTo>
                    <a:pt x="61673" y="100884"/>
                  </a:lnTo>
                  <a:lnTo>
                    <a:pt x="61673" y="102921"/>
                  </a:lnTo>
                  <a:lnTo>
                    <a:pt x="56810" y="100094"/>
                  </a:lnTo>
                  <a:lnTo>
                    <a:pt x="56810" y="86264"/>
                  </a:lnTo>
                  <a:cubicBezTo>
                    <a:pt x="56810" y="86234"/>
                    <a:pt x="56810" y="86203"/>
                    <a:pt x="56779" y="86173"/>
                  </a:cubicBezTo>
                  <a:cubicBezTo>
                    <a:pt x="56779" y="86143"/>
                    <a:pt x="56749" y="86112"/>
                    <a:pt x="56719" y="86112"/>
                  </a:cubicBezTo>
                  <a:lnTo>
                    <a:pt x="56688" y="86082"/>
                  </a:lnTo>
                  <a:lnTo>
                    <a:pt x="48421" y="81371"/>
                  </a:lnTo>
                  <a:lnTo>
                    <a:pt x="49819" y="75352"/>
                  </a:lnTo>
                  <a:close/>
                  <a:moveTo>
                    <a:pt x="64409" y="51309"/>
                  </a:moveTo>
                  <a:lnTo>
                    <a:pt x="64287" y="104897"/>
                  </a:lnTo>
                  <a:cubicBezTo>
                    <a:pt x="64287" y="106325"/>
                    <a:pt x="63801" y="107389"/>
                    <a:pt x="62950" y="107875"/>
                  </a:cubicBezTo>
                  <a:lnTo>
                    <a:pt x="62251" y="108301"/>
                  </a:lnTo>
                  <a:cubicBezTo>
                    <a:pt x="62281" y="108271"/>
                    <a:pt x="62281" y="108240"/>
                    <a:pt x="62311" y="108210"/>
                  </a:cubicBezTo>
                  <a:cubicBezTo>
                    <a:pt x="62311" y="108149"/>
                    <a:pt x="62342" y="108119"/>
                    <a:pt x="62372" y="108088"/>
                  </a:cubicBezTo>
                  <a:cubicBezTo>
                    <a:pt x="62372" y="108088"/>
                    <a:pt x="62372" y="108088"/>
                    <a:pt x="62372" y="108058"/>
                  </a:cubicBezTo>
                  <a:cubicBezTo>
                    <a:pt x="62372" y="108058"/>
                    <a:pt x="62372" y="108058"/>
                    <a:pt x="62372" y="108027"/>
                  </a:cubicBezTo>
                  <a:cubicBezTo>
                    <a:pt x="62433" y="107906"/>
                    <a:pt x="62494" y="107754"/>
                    <a:pt x="62555" y="107602"/>
                  </a:cubicBezTo>
                  <a:cubicBezTo>
                    <a:pt x="62555" y="107541"/>
                    <a:pt x="62585" y="107480"/>
                    <a:pt x="62615" y="107420"/>
                  </a:cubicBezTo>
                  <a:lnTo>
                    <a:pt x="62615" y="107389"/>
                  </a:lnTo>
                  <a:cubicBezTo>
                    <a:pt x="62646" y="107268"/>
                    <a:pt x="62676" y="107176"/>
                    <a:pt x="62676" y="107085"/>
                  </a:cubicBezTo>
                  <a:cubicBezTo>
                    <a:pt x="62707" y="107024"/>
                    <a:pt x="62707" y="106994"/>
                    <a:pt x="62707" y="106964"/>
                  </a:cubicBezTo>
                  <a:cubicBezTo>
                    <a:pt x="62737" y="106781"/>
                    <a:pt x="62767" y="106660"/>
                    <a:pt x="62767" y="106508"/>
                  </a:cubicBezTo>
                  <a:cubicBezTo>
                    <a:pt x="62767" y="106447"/>
                    <a:pt x="62767" y="106386"/>
                    <a:pt x="62767" y="106295"/>
                  </a:cubicBezTo>
                  <a:cubicBezTo>
                    <a:pt x="62767" y="106204"/>
                    <a:pt x="62798" y="106113"/>
                    <a:pt x="62798" y="105991"/>
                  </a:cubicBezTo>
                  <a:lnTo>
                    <a:pt x="62828" y="86386"/>
                  </a:lnTo>
                  <a:lnTo>
                    <a:pt x="62919" y="51917"/>
                  </a:lnTo>
                  <a:lnTo>
                    <a:pt x="62980" y="51948"/>
                  </a:lnTo>
                  <a:cubicBezTo>
                    <a:pt x="63100" y="52016"/>
                    <a:pt x="63229" y="52055"/>
                    <a:pt x="63351" y="52055"/>
                  </a:cubicBezTo>
                  <a:cubicBezTo>
                    <a:pt x="63447" y="52055"/>
                    <a:pt x="63538" y="52031"/>
                    <a:pt x="63618" y="51978"/>
                  </a:cubicBezTo>
                  <a:cubicBezTo>
                    <a:pt x="63649" y="51978"/>
                    <a:pt x="63710" y="51917"/>
                    <a:pt x="63710" y="51887"/>
                  </a:cubicBezTo>
                  <a:cubicBezTo>
                    <a:pt x="63740" y="51887"/>
                    <a:pt x="63740" y="51887"/>
                    <a:pt x="63740" y="51856"/>
                  </a:cubicBezTo>
                  <a:cubicBezTo>
                    <a:pt x="63770" y="51826"/>
                    <a:pt x="63801" y="51796"/>
                    <a:pt x="63801" y="51765"/>
                  </a:cubicBezTo>
                  <a:cubicBezTo>
                    <a:pt x="63801" y="51765"/>
                    <a:pt x="63831" y="51735"/>
                    <a:pt x="63831" y="51735"/>
                  </a:cubicBezTo>
                  <a:cubicBezTo>
                    <a:pt x="63831" y="51704"/>
                    <a:pt x="63862" y="51674"/>
                    <a:pt x="63862" y="51644"/>
                  </a:cubicBezTo>
                  <a:cubicBezTo>
                    <a:pt x="63862" y="51613"/>
                    <a:pt x="63862" y="51583"/>
                    <a:pt x="63862" y="51583"/>
                  </a:cubicBezTo>
                  <a:cubicBezTo>
                    <a:pt x="63892" y="51552"/>
                    <a:pt x="63892" y="51552"/>
                    <a:pt x="63892" y="51552"/>
                  </a:cubicBezTo>
                  <a:lnTo>
                    <a:pt x="64348" y="51309"/>
                  </a:lnTo>
                  <a:close/>
                  <a:moveTo>
                    <a:pt x="56840" y="100520"/>
                  </a:moveTo>
                  <a:lnTo>
                    <a:pt x="61704" y="103347"/>
                  </a:lnTo>
                  <a:lnTo>
                    <a:pt x="61704" y="104927"/>
                  </a:lnTo>
                  <a:cubicBezTo>
                    <a:pt x="61673" y="105079"/>
                    <a:pt x="61673" y="105231"/>
                    <a:pt x="61673" y="105383"/>
                  </a:cubicBezTo>
                  <a:cubicBezTo>
                    <a:pt x="61673" y="105657"/>
                    <a:pt x="61673" y="105930"/>
                    <a:pt x="61673" y="106173"/>
                  </a:cubicBezTo>
                  <a:cubicBezTo>
                    <a:pt x="61673" y="106204"/>
                    <a:pt x="61673" y="106234"/>
                    <a:pt x="61673" y="106265"/>
                  </a:cubicBezTo>
                  <a:cubicBezTo>
                    <a:pt x="61673" y="106386"/>
                    <a:pt x="61643" y="106508"/>
                    <a:pt x="61643" y="106629"/>
                  </a:cubicBezTo>
                  <a:cubicBezTo>
                    <a:pt x="61643" y="106660"/>
                    <a:pt x="61643" y="106660"/>
                    <a:pt x="61643" y="106690"/>
                  </a:cubicBezTo>
                  <a:cubicBezTo>
                    <a:pt x="61643" y="106720"/>
                    <a:pt x="61643" y="106751"/>
                    <a:pt x="61643" y="106751"/>
                  </a:cubicBezTo>
                  <a:cubicBezTo>
                    <a:pt x="61612" y="106781"/>
                    <a:pt x="61612" y="106812"/>
                    <a:pt x="61612" y="106812"/>
                  </a:cubicBezTo>
                  <a:cubicBezTo>
                    <a:pt x="61612" y="106842"/>
                    <a:pt x="61612" y="106842"/>
                    <a:pt x="61612" y="106842"/>
                  </a:cubicBezTo>
                  <a:cubicBezTo>
                    <a:pt x="61300" y="107876"/>
                    <a:pt x="60587" y="108454"/>
                    <a:pt x="59625" y="108454"/>
                  </a:cubicBezTo>
                  <a:cubicBezTo>
                    <a:pt x="59372" y="108454"/>
                    <a:pt x="59101" y="108414"/>
                    <a:pt x="58816" y="108331"/>
                  </a:cubicBezTo>
                  <a:lnTo>
                    <a:pt x="58786" y="108331"/>
                  </a:lnTo>
                  <a:cubicBezTo>
                    <a:pt x="58725" y="108301"/>
                    <a:pt x="58634" y="108271"/>
                    <a:pt x="58573" y="108240"/>
                  </a:cubicBezTo>
                  <a:cubicBezTo>
                    <a:pt x="58573" y="108240"/>
                    <a:pt x="58542" y="108240"/>
                    <a:pt x="58542" y="108210"/>
                  </a:cubicBezTo>
                  <a:cubicBezTo>
                    <a:pt x="58512" y="108210"/>
                    <a:pt x="58512" y="108210"/>
                    <a:pt x="58482" y="108179"/>
                  </a:cubicBezTo>
                  <a:lnTo>
                    <a:pt x="58421" y="108179"/>
                  </a:lnTo>
                  <a:cubicBezTo>
                    <a:pt x="58390" y="108149"/>
                    <a:pt x="58330" y="108119"/>
                    <a:pt x="58269" y="108088"/>
                  </a:cubicBezTo>
                  <a:cubicBezTo>
                    <a:pt x="58117" y="107997"/>
                    <a:pt x="57965" y="107906"/>
                    <a:pt x="57752" y="107815"/>
                  </a:cubicBezTo>
                  <a:cubicBezTo>
                    <a:pt x="57600" y="107723"/>
                    <a:pt x="57509" y="107663"/>
                    <a:pt x="57448" y="107602"/>
                  </a:cubicBezTo>
                  <a:lnTo>
                    <a:pt x="57387" y="107602"/>
                  </a:lnTo>
                  <a:lnTo>
                    <a:pt x="56840" y="107268"/>
                  </a:lnTo>
                  <a:lnTo>
                    <a:pt x="56840" y="100520"/>
                  </a:lnTo>
                  <a:close/>
                  <a:moveTo>
                    <a:pt x="28663" y="1461"/>
                  </a:moveTo>
                  <a:cubicBezTo>
                    <a:pt x="28815" y="1461"/>
                    <a:pt x="28967" y="1491"/>
                    <a:pt x="29119" y="1521"/>
                  </a:cubicBezTo>
                  <a:cubicBezTo>
                    <a:pt x="29150" y="1521"/>
                    <a:pt x="29180" y="1521"/>
                    <a:pt x="29241" y="1552"/>
                  </a:cubicBezTo>
                  <a:cubicBezTo>
                    <a:pt x="29332" y="1552"/>
                    <a:pt x="29393" y="1582"/>
                    <a:pt x="29454" y="1582"/>
                  </a:cubicBezTo>
                  <a:cubicBezTo>
                    <a:pt x="29484" y="1613"/>
                    <a:pt x="29484" y="1613"/>
                    <a:pt x="29514" y="1613"/>
                  </a:cubicBezTo>
                  <a:cubicBezTo>
                    <a:pt x="29727" y="1673"/>
                    <a:pt x="29910" y="1765"/>
                    <a:pt x="30153" y="1856"/>
                  </a:cubicBezTo>
                  <a:cubicBezTo>
                    <a:pt x="30214" y="1886"/>
                    <a:pt x="30305" y="1947"/>
                    <a:pt x="30366" y="1977"/>
                  </a:cubicBezTo>
                  <a:lnTo>
                    <a:pt x="57813" y="17813"/>
                  </a:lnTo>
                  <a:cubicBezTo>
                    <a:pt x="58056" y="17935"/>
                    <a:pt x="58269" y="18117"/>
                    <a:pt x="58512" y="18269"/>
                  </a:cubicBezTo>
                  <a:lnTo>
                    <a:pt x="58725" y="18421"/>
                  </a:lnTo>
                  <a:cubicBezTo>
                    <a:pt x="58816" y="18512"/>
                    <a:pt x="58877" y="18573"/>
                    <a:pt x="58968" y="18634"/>
                  </a:cubicBezTo>
                  <a:cubicBezTo>
                    <a:pt x="58998" y="18664"/>
                    <a:pt x="59029" y="18695"/>
                    <a:pt x="59059" y="18725"/>
                  </a:cubicBezTo>
                  <a:cubicBezTo>
                    <a:pt x="59424" y="19060"/>
                    <a:pt x="59758" y="19394"/>
                    <a:pt x="60093" y="19819"/>
                  </a:cubicBezTo>
                  <a:lnTo>
                    <a:pt x="60275" y="20032"/>
                  </a:lnTo>
                  <a:cubicBezTo>
                    <a:pt x="60427" y="20215"/>
                    <a:pt x="60548" y="20367"/>
                    <a:pt x="60670" y="20549"/>
                  </a:cubicBezTo>
                  <a:cubicBezTo>
                    <a:pt x="60913" y="20914"/>
                    <a:pt x="61156" y="21309"/>
                    <a:pt x="61369" y="21704"/>
                  </a:cubicBezTo>
                  <a:cubicBezTo>
                    <a:pt x="61400" y="21734"/>
                    <a:pt x="61400" y="21765"/>
                    <a:pt x="61430" y="21795"/>
                  </a:cubicBezTo>
                  <a:cubicBezTo>
                    <a:pt x="61430" y="21795"/>
                    <a:pt x="61460" y="21886"/>
                    <a:pt x="61460" y="21886"/>
                  </a:cubicBezTo>
                  <a:cubicBezTo>
                    <a:pt x="61491" y="21947"/>
                    <a:pt x="61521" y="21978"/>
                    <a:pt x="61552" y="22038"/>
                  </a:cubicBezTo>
                  <a:cubicBezTo>
                    <a:pt x="61612" y="22160"/>
                    <a:pt x="61673" y="22282"/>
                    <a:pt x="61734" y="22434"/>
                  </a:cubicBezTo>
                  <a:cubicBezTo>
                    <a:pt x="61886" y="22737"/>
                    <a:pt x="62007" y="23041"/>
                    <a:pt x="62099" y="23376"/>
                  </a:cubicBezTo>
                  <a:cubicBezTo>
                    <a:pt x="62129" y="23467"/>
                    <a:pt x="62159" y="23528"/>
                    <a:pt x="62190" y="23619"/>
                  </a:cubicBezTo>
                  <a:lnTo>
                    <a:pt x="62372" y="23589"/>
                  </a:lnTo>
                  <a:lnTo>
                    <a:pt x="62190" y="23680"/>
                  </a:lnTo>
                  <a:cubicBezTo>
                    <a:pt x="62220" y="23741"/>
                    <a:pt x="62251" y="23832"/>
                    <a:pt x="62251" y="23892"/>
                  </a:cubicBezTo>
                  <a:cubicBezTo>
                    <a:pt x="62281" y="23984"/>
                    <a:pt x="62311" y="24044"/>
                    <a:pt x="62342" y="24136"/>
                  </a:cubicBezTo>
                  <a:cubicBezTo>
                    <a:pt x="62342" y="24227"/>
                    <a:pt x="62372" y="24318"/>
                    <a:pt x="62403" y="24409"/>
                  </a:cubicBezTo>
                  <a:cubicBezTo>
                    <a:pt x="62403" y="24440"/>
                    <a:pt x="62403" y="24470"/>
                    <a:pt x="62433" y="24531"/>
                  </a:cubicBezTo>
                  <a:lnTo>
                    <a:pt x="62433" y="24561"/>
                  </a:lnTo>
                  <a:cubicBezTo>
                    <a:pt x="62433" y="24592"/>
                    <a:pt x="62433" y="24622"/>
                    <a:pt x="62433" y="24622"/>
                  </a:cubicBezTo>
                  <a:cubicBezTo>
                    <a:pt x="62463" y="24652"/>
                    <a:pt x="62463" y="24652"/>
                    <a:pt x="62463" y="24713"/>
                  </a:cubicBezTo>
                  <a:cubicBezTo>
                    <a:pt x="62463" y="24774"/>
                    <a:pt x="62494" y="24835"/>
                    <a:pt x="62494" y="24896"/>
                  </a:cubicBezTo>
                  <a:cubicBezTo>
                    <a:pt x="62494" y="24926"/>
                    <a:pt x="62494" y="24956"/>
                    <a:pt x="62524" y="25017"/>
                  </a:cubicBezTo>
                  <a:lnTo>
                    <a:pt x="62524" y="25078"/>
                  </a:lnTo>
                  <a:cubicBezTo>
                    <a:pt x="62524" y="25078"/>
                    <a:pt x="62524" y="25108"/>
                    <a:pt x="62524" y="25139"/>
                  </a:cubicBezTo>
                  <a:cubicBezTo>
                    <a:pt x="62524" y="25139"/>
                    <a:pt x="62524" y="25139"/>
                    <a:pt x="62524" y="25169"/>
                  </a:cubicBezTo>
                  <a:cubicBezTo>
                    <a:pt x="62555" y="25260"/>
                    <a:pt x="62555" y="25351"/>
                    <a:pt x="62555" y="25473"/>
                  </a:cubicBezTo>
                  <a:cubicBezTo>
                    <a:pt x="62585" y="25534"/>
                    <a:pt x="62585" y="25564"/>
                    <a:pt x="62585" y="25655"/>
                  </a:cubicBezTo>
                  <a:cubicBezTo>
                    <a:pt x="62585" y="25716"/>
                    <a:pt x="62585" y="25777"/>
                    <a:pt x="62585" y="25838"/>
                  </a:cubicBezTo>
                  <a:cubicBezTo>
                    <a:pt x="62585" y="25838"/>
                    <a:pt x="62585" y="25868"/>
                    <a:pt x="62585" y="25899"/>
                  </a:cubicBezTo>
                  <a:cubicBezTo>
                    <a:pt x="62585" y="25959"/>
                    <a:pt x="62585" y="26051"/>
                    <a:pt x="62585" y="26111"/>
                  </a:cubicBezTo>
                  <a:lnTo>
                    <a:pt x="62555" y="34440"/>
                  </a:lnTo>
                  <a:lnTo>
                    <a:pt x="62585" y="34440"/>
                  </a:lnTo>
                  <a:cubicBezTo>
                    <a:pt x="62585" y="34470"/>
                    <a:pt x="62585" y="34501"/>
                    <a:pt x="62585" y="34501"/>
                  </a:cubicBezTo>
                  <a:cubicBezTo>
                    <a:pt x="62585" y="34531"/>
                    <a:pt x="62585" y="34531"/>
                    <a:pt x="62615" y="34531"/>
                  </a:cubicBezTo>
                  <a:cubicBezTo>
                    <a:pt x="62615" y="34561"/>
                    <a:pt x="62646" y="34592"/>
                    <a:pt x="62676" y="34592"/>
                  </a:cubicBezTo>
                  <a:lnTo>
                    <a:pt x="63011" y="34805"/>
                  </a:lnTo>
                  <a:cubicBezTo>
                    <a:pt x="63314" y="34956"/>
                    <a:pt x="63558" y="35382"/>
                    <a:pt x="63558" y="35716"/>
                  </a:cubicBezTo>
                  <a:lnTo>
                    <a:pt x="63497" y="51005"/>
                  </a:lnTo>
                  <a:lnTo>
                    <a:pt x="63497" y="51400"/>
                  </a:lnTo>
                  <a:cubicBezTo>
                    <a:pt x="63497" y="51522"/>
                    <a:pt x="63466" y="51613"/>
                    <a:pt x="63406" y="51644"/>
                  </a:cubicBezTo>
                  <a:cubicBezTo>
                    <a:pt x="63380" y="51656"/>
                    <a:pt x="63350" y="51664"/>
                    <a:pt x="63314" y="51664"/>
                  </a:cubicBezTo>
                  <a:cubicBezTo>
                    <a:pt x="63264" y="51664"/>
                    <a:pt x="63203" y="51649"/>
                    <a:pt x="63132" y="51613"/>
                  </a:cubicBezTo>
                  <a:lnTo>
                    <a:pt x="62798" y="51400"/>
                  </a:lnTo>
                  <a:cubicBezTo>
                    <a:pt x="62767" y="51385"/>
                    <a:pt x="62737" y="51378"/>
                    <a:pt x="62707" y="51378"/>
                  </a:cubicBezTo>
                  <a:cubicBezTo>
                    <a:pt x="62676" y="51378"/>
                    <a:pt x="62646" y="51385"/>
                    <a:pt x="62615" y="51400"/>
                  </a:cubicBezTo>
                  <a:cubicBezTo>
                    <a:pt x="62555" y="51431"/>
                    <a:pt x="62524" y="51492"/>
                    <a:pt x="62524" y="51583"/>
                  </a:cubicBezTo>
                  <a:lnTo>
                    <a:pt x="62433" y="86386"/>
                  </a:lnTo>
                  <a:lnTo>
                    <a:pt x="62403" y="101067"/>
                  </a:lnTo>
                  <a:lnTo>
                    <a:pt x="62403" y="105991"/>
                  </a:lnTo>
                  <a:cubicBezTo>
                    <a:pt x="62403" y="106082"/>
                    <a:pt x="62403" y="106173"/>
                    <a:pt x="62372" y="106265"/>
                  </a:cubicBezTo>
                  <a:cubicBezTo>
                    <a:pt x="62372" y="106325"/>
                    <a:pt x="62372" y="106386"/>
                    <a:pt x="62372" y="106447"/>
                  </a:cubicBezTo>
                  <a:cubicBezTo>
                    <a:pt x="62372" y="106599"/>
                    <a:pt x="62342" y="106720"/>
                    <a:pt x="62311" y="106872"/>
                  </a:cubicBezTo>
                  <a:cubicBezTo>
                    <a:pt x="62311" y="106903"/>
                    <a:pt x="62311" y="106933"/>
                    <a:pt x="62311" y="106994"/>
                  </a:cubicBezTo>
                  <a:cubicBezTo>
                    <a:pt x="62281" y="107085"/>
                    <a:pt x="62251" y="107176"/>
                    <a:pt x="62251" y="107237"/>
                  </a:cubicBezTo>
                  <a:lnTo>
                    <a:pt x="62220" y="107298"/>
                  </a:lnTo>
                  <a:cubicBezTo>
                    <a:pt x="62220" y="107359"/>
                    <a:pt x="62190" y="107389"/>
                    <a:pt x="62190" y="107450"/>
                  </a:cubicBezTo>
                  <a:cubicBezTo>
                    <a:pt x="62129" y="107602"/>
                    <a:pt x="62068" y="107723"/>
                    <a:pt x="62038" y="107845"/>
                  </a:cubicBezTo>
                  <a:cubicBezTo>
                    <a:pt x="62038" y="107845"/>
                    <a:pt x="62038" y="107845"/>
                    <a:pt x="62007" y="107875"/>
                  </a:cubicBezTo>
                  <a:cubicBezTo>
                    <a:pt x="62007" y="107875"/>
                    <a:pt x="62007" y="107906"/>
                    <a:pt x="61977" y="107906"/>
                  </a:cubicBezTo>
                  <a:cubicBezTo>
                    <a:pt x="61977" y="107936"/>
                    <a:pt x="61977" y="107967"/>
                    <a:pt x="61947" y="107997"/>
                  </a:cubicBezTo>
                  <a:lnTo>
                    <a:pt x="61916" y="108027"/>
                  </a:lnTo>
                  <a:cubicBezTo>
                    <a:pt x="61886" y="108149"/>
                    <a:pt x="61795" y="108240"/>
                    <a:pt x="61704" y="108392"/>
                  </a:cubicBezTo>
                  <a:cubicBezTo>
                    <a:pt x="61704" y="108392"/>
                    <a:pt x="61673" y="108423"/>
                    <a:pt x="61643" y="108453"/>
                  </a:cubicBezTo>
                  <a:cubicBezTo>
                    <a:pt x="61582" y="108514"/>
                    <a:pt x="61552" y="108544"/>
                    <a:pt x="61491" y="108605"/>
                  </a:cubicBezTo>
                  <a:lnTo>
                    <a:pt x="61460" y="108666"/>
                  </a:lnTo>
                  <a:cubicBezTo>
                    <a:pt x="61430" y="108696"/>
                    <a:pt x="61369" y="108727"/>
                    <a:pt x="61339" y="108757"/>
                  </a:cubicBezTo>
                  <a:cubicBezTo>
                    <a:pt x="61308" y="108757"/>
                    <a:pt x="61308" y="108787"/>
                    <a:pt x="61278" y="108787"/>
                  </a:cubicBezTo>
                  <a:cubicBezTo>
                    <a:pt x="61217" y="108848"/>
                    <a:pt x="61156" y="108879"/>
                    <a:pt x="61096" y="108909"/>
                  </a:cubicBezTo>
                  <a:cubicBezTo>
                    <a:pt x="60734" y="109154"/>
                    <a:pt x="60307" y="109273"/>
                    <a:pt x="59839" y="109273"/>
                  </a:cubicBezTo>
                  <a:cubicBezTo>
                    <a:pt x="59206" y="109273"/>
                    <a:pt x="58499" y="109055"/>
                    <a:pt x="57782" y="108635"/>
                  </a:cubicBezTo>
                  <a:lnTo>
                    <a:pt x="56810" y="108088"/>
                  </a:lnTo>
                  <a:lnTo>
                    <a:pt x="56810" y="107693"/>
                  </a:lnTo>
                  <a:lnTo>
                    <a:pt x="57235" y="107936"/>
                  </a:lnTo>
                  <a:cubicBezTo>
                    <a:pt x="57327" y="107997"/>
                    <a:pt x="57418" y="108058"/>
                    <a:pt x="57570" y="108149"/>
                  </a:cubicBezTo>
                  <a:cubicBezTo>
                    <a:pt x="57752" y="108240"/>
                    <a:pt x="57934" y="108362"/>
                    <a:pt x="58086" y="108423"/>
                  </a:cubicBezTo>
                  <a:cubicBezTo>
                    <a:pt x="58117" y="108453"/>
                    <a:pt x="58178" y="108483"/>
                    <a:pt x="58208" y="108483"/>
                  </a:cubicBezTo>
                  <a:cubicBezTo>
                    <a:pt x="58238" y="108514"/>
                    <a:pt x="58238" y="108514"/>
                    <a:pt x="58269" y="108514"/>
                  </a:cubicBezTo>
                  <a:cubicBezTo>
                    <a:pt x="58269" y="108514"/>
                    <a:pt x="58299" y="108544"/>
                    <a:pt x="58299" y="108544"/>
                  </a:cubicBezTo>
                  <a:cubicBezTo>
                    <a:pt x="58360" y="108575"/>
                    <a:pt x="58390" y="108575"/>
                    <a:pt x="58390" y="108575"/>
                  </a:cubicBezTo>
                  <a:cubicBezTo>
                    <a:pt x="58482" y="108635"/>
                    <a:pt x="58542" y="108666"/>
                    <a:pt x="58634" y="108696"/>
                  </a:cubicBezTo>
                  <a:lnTo>
                    <a:pt x="58664" y="108696"/>
                  </a:lnTo>
                  <a:cubicBezTo>
                    <a:pt x="58998" y="108787"/>
                    <a:pt x="59302" y="108848"/>
                    <a:pt x="59606" y="108848"/>
                  </a:cubicBezTo>
                  <a:cubicBezTo>
                    <a:pt x="60731" y="108848"/>
                    <a:pt x="61612" y="108179"/>
                    <a:pt x="61977" y="106964"/>
                  </a:cubicBezTo>
                  <a:cubicBezTo>
                    <a:pt x="61977" y="106933"/>
                    <a:pt x="61977" y="106903"/>
                    <a:pt x="61977" y="106903"/>
                  </a:cubicBezTo>
                  <a:cubicBezTo>
                    <a:pt x="61977" y="106872"/>
                    <a:pt x="61977" y="106872"/>
                    <a:pt x="61977" y="106812"/>
                  </a:cubicBezTo>
                  <a:cubicBezTo>
                    <a:pt x="62007" y="106812"/>
                    <a:pt x="62007" y="106751"/>
                    <a:pt x="62007" y="106720"/>
                  </a:cubicBezTo>
                  <a:cubicBezTo>
                    <a:pt x="62007" y="106690"/>
                    <a:pt x="62007" y="106660"/>
                    <a:pt x="62007" y="106660"/>
                  </a:cubicBezTo>
                  <a:cubicBezTo>
                    <a:pt x="62038" y="106538"/>
                    <a:pt x="62038" y="106416"/>
                    <a:pt x="62038" y="106295"/>
                  </a:cubicBezTo>
                  <a:cubicBezTo>
                    <a:pt x="62038" y="106265"/>
                    <a:pt x="62038" y="106234"/>
                    <a:pt x="62038" y="106204"/>
                  </a:cubicBezTo>
                  <a:cubicBezTo>
                    <a:pt x="62068" y="105930"/>
                    <a:pt x="62068" y="105657"/>
                    <a:pt x="62068" y="105383"/>
                  </a:cubicBezTo>
                  <a:lnTo>
                    <a:pt x="62068" y="104927"/>
                  </a:lnTo>
                  <a:lnTo>
                    <a:pt x="62068" y="103407"/>
                  </a:lnTo>
                  <a:cubicBezTo>
                    <a:pt x="62068" y="103377"/>
                    <a:pt x="62068" y="103377"/>
                    <a:pt x="62068" y="103377"/>
                  </a:cubicBezTo>
                  <a:cubicBezTo>
                    <a:pt x="62068" y="103377"/>
                    <a:pt x="62068" y="103377"/>
                    <a:pt x="62099" y="103347"/>
                  </a:cubicBezTo>
                  <a:cubicBezTo>
                    <a:pt x="62099" y="103316"/>
                    <a:pt x="62099" y="103316"/>
                    <a:pt x="62099" y="103286"/>
                  </a:cubicBezTo>
                  <a:lnTo>
                    <a:pt x="62159" y="82252"/>
                  </a:lnTo>
                  <a:cubicBezTo>
                    <a:pt x="62190" y="82252"/>
                    <a:pt x="62251" y="82222"/>
                    <a:pt x="62281" y="82161"/>
                  </a:cubicBezTo>
                  <a:cubicBezTo>
                    <a:pt x="62311" y="82070"/>
                    <a:pt x="62281" y="81978"/>
                    <a:pt x="62190" y="81918"/>
                  </a:cubicBezTo>
                  <a:lnTo>
                    <a:pt x="62159" y="81887"/>
                  </a:lnTo>
                  <a:lnTo>
                    <a:pt x="62220" y="54531"/>
                  </a:lnTo>
                  <a:cubicBezTo>
                    <a:pt x="62220" y="54531"/>
                    <a:pt x="62220" y="54501"/>
                    <a:pt x="62251" y="54501"/>
                  </a:cubicBezTo>
                  <a:cubicBezTo>
                    <a:pt x="62281" y="54440"/>
                    <a:pt x="62281" y="54349"/>
                    <a:pt x="62220" y="54288"/>
                  </a:cubicBezTo>
                  <a:lnTo>
                    <a:pt x="62281" y="35108"/>
                  </a:lnTo>
                  <a:lnTo>
                    <a:pt x="62281" y="28482"/>
                  </a:lnTo>
                  <a:lnTo>
                    <a:pt x="62281" y="27844"/>
                  </a:lnTo>
                  <a:lnTo>
                    <a:pt x="62281" y="25321"/>
                  </a:lnTo>
                  <a:lnTo>
                    <a:pt x="62281" y="25230"/>
                  </a:lnTo>
                  <a:cubicBezTo>
                    <a:pt x="62281" y="25200"/>
                    <a:pt x="62281" y="25200"/>
                    <a:pt x="62281" y="25169"/>
                  </a:cubicBezTo>
                  <a:cubicBezTo>
                    <a:pt x="62281" y="25139"/>
                    <a:pt x="62281" y="25139"/>
                    <a:pt x="62281" y="25108"/>
                  </a:cubicBezTo>
                  <a:cubicBezTo>
                    <a:pt x="62281" y="25017"/>
                    <a:pt x="62281" y="24896"/>
                    <a:pt x="62281" y="24804"/>
                  </a:cubicBezTo>
                  <a:cubicBezTo>
                    <a:pt x="62281" y="24774"/>
                    <a:pt x="62281" y="24744"/>
                    <a:pt x="62251" y="24744"/>
                  </a:cubicBezTo>
                  <a:cubicBezTo>
                    <a:pt x="61916" y="22525"/>
                    <a:pt x="60579" y="20215"/>
                    <a:pt x="58846" y="18816"/>
                  </a:cubicBezTo>
                  <a:cubicBezTo>
                    <a:pt x="58786" y="18756"/>
                    <a:pt x="58725" y="18725"/>
                    <a:pt x="58694" y="18695"/>
                  </a:cubicBezTo>
                  <a:lnTo>
                    <a:pt x="58664" y="18695"/>
                  </a:lnTo>
                  <a:cubicBezTo>
                    <a:pt x="58664" y="18695"/>
                    <a:pt x="58634" y="18664"/>
                    <a:pt x="58634" y="18664"/>
                  </a:cubicBezTo>
                  <a:lnTo>
                    <a:pt x="58512" y="18573"/>
                  </a:lnTo>
                  <a:lnTo>
                    <a:pt x="58451" y="18573"/>
                  </a:lnTo>
                  <a:lnTo>
                    <a:pt x="32919" y="3862"/>
                  </a:lnTo>
                  <a:lnTo>
                    <a:pt x="31308" y="2920"/>
                  </a:lnTo>
                  <a:cubicBezTo>
                    <a:pt x="31156" y="2859"/>
                    <a:pt x="31004" y="2768"/>
                    <a:pt x="30852" y="2676"/>
                  </a:cubicBezTo>
                  <a:cubicBezTo>
                    <a:pt x="30791" y="2646"/>
                    <a:pt x="30700" y="2585"/>
                    <a:pt x="30639" y="2555"/>
                  </a:cubicBezTo>
                  <a:lnTo>
                    <a:pt x="30578" y="2524"/>
                  </a:lnTo>
                  <a:cubicBezTo>
                    <a:pt x="30487" y="2464"/>
                    <a:pt x="30366" y="2403"/>
                    <a:pt x="30244" y="2342"/>
                  </a:cubicBezTo>
                  <a:lnTo>
                    <a:pt x="30153" y="2281"/>
                  </a:lnTo>
                  <a:cubicBezTo>
                    <a:pt x="30062" y="2251"/>
                    <a:pt x="29970" y="2190"/>
                    <a:pt x="29910" y="2160"/>
                  </a:cubicBezTo>
                  <a:lnTo>
                    <a:pt x="29849" y="2129"/>
                  </a:lnTo>
                  <a:cubicBezTo>
                    <a:pt x="29788" y="2099"/>
                    <a:pt x="29758" y="2099"/>
                    <a:pt x="29727" y="2068"/>
                  </a:cubicBezTo>
                  <a:cubicBezTo>
                    <a:pt x="29575" y="2038"/>
                    <a:pt x="29454" y="1977"/>
                    <a:pt x="29332" y="1947"/>
                  </a:cubicBezTo>
                  <a:cubicBezTo>
                    <a:pt x="29138" y="1912"/>
                    <a:pt x="28950" y="1894"/>
                    <a:pt x="28768" y="1894"/>
                  </a:cubicBezTo>
                  <a:cubicBezTo>
                    <a:pt x="27698" y="1894"/>
                    <a:pt x="26860" y="2497"/>
                    <a:pt x="26444" y="3588"/>
                  </a:cubicBezTo>
                  <a:cubicBezTo>
                    <a:pt x="26414" y="3710"/>
                    <a:pt x="26384" y="3862"/>
                    <a:pt x="26353" y="3983"/>
                  </a:cubicBezTo>
                  <a:cubicBezTo>
                    <a:pt x="26353" y="4135"/>
                    <a:pt x="26323" y="4257"/>
                    <a:pt x="26323" y="4409"/>
                  </a:cubicBezTo>
                  <a:cubicBezTo>
                    <a:pt x="26323" y="4500"/>
                    <a:pt x="26323" y="4561"/>
                    <a:pt x="26323" y="4622"/>
                  </a:cubicBezTo>
                  <a:cubicBezTo>
                    <a:pt x="26323" y="4834"/>
                    <a:pt x="26323" y="5078"/>
                    <a:pt x="26323" y="5290"/>
                  </a:cubicBezTo>
                  <a:cubicBezTo>
                    <a:pt x="26323" y="5442"/>
                    <a:pt x="26323" y="5625"/>
                    <a:pt x="26323" y="5807"/>
                  </a:cubicBezTo>
                  <a:lnTo>
                    <a:pt x="26232" y="26111"/>
                  </a:lnTo>
                  <a:lnTo>
                    <a:pt x="26232" y="26324"/>
                  </a:lnTo>
                  <a:cubicBezTo>
                    <a:pt x="26110" y="26324"/>
                    <a:pt x="25989" y="26355"/>
                    <a:pt x="25897" y="26355"/>
                  </a:cubicBezTo>
                  <a:lnTo>
                    <a:pt x="25958" y="4743"/>
                  </a:lnTo>
                  <a:cubicBezTo>
                    <a:pt x="25958" y="3284"/>
                    <a:pt x="26444" y="2190"/>
                    <a:pt x="27356" y="1734"/>
                  </a:cubicBezTo>
                  <a:cubicBezTo>
                    <a:pt x="27387" y="1704"/>
                    <a:pt x="27417" y="1673"/>
                    <a:pt x="27448" y="1673"/>
                  </a:cubicBezTo>
                  <a:cubicBezTo>
                    <a:pt x="27539" y="1643"/>
                    <a:pt x="27600" y="1613"/>
                    <a:pt x="27691" y="1582"/>
                  </a:cubicBezTo>
                  <a:cubicBezTo>
                    <a:pt x="27751" y="1552"/>
                    <a:pt x="27782" y="1552"/>
                    <a:pt x="27812" y="1552"/>
                  </a:cubicBezTo>
                  <a:cubicBezTo>
                    <a:pt x="27812" y="1552"/>
                    <a:pt x="27843" y="1521"/>
                    <a:pt x="27843" y="1521"/>
                  </a:cubicBezTo>
                  <a:lnTo>
                    <a:pt x="27873" y="1521"/>
                  </a:lnTo>
                  <a:lnTo>
                    <a:pt x="27934" y="1491"/>
                  </a:lnTo>
                  <a:lnTo>
                    <a:pt x="28055" y="1491"/>
                  </a:lnTo>
                  <a:cubicBezTo>
                    <a:pt x="28086" y="1461"/>
                    <a:pt x="28116" y="1461"/>
                    <a:pt x="28177" y="1461"/>
                  </a:cubicBezTo>
                  <a:close/>
                  <a:moveTo>
                    <a:pt x="639" y="81097"/>
                  </a:moveTo>
                  <a:lnTo>
                    <a:pt x="639" y="81097"/>
                  </a:lnTo>
                  <a:cubicBezTo>
                    <a:pt x="1034" y="81766"/>
                    <a:pt x="1581" y="82343"/>
                    <a:pt x="2250" y="82769"/>
                  </a:cubicBezTo>
                  <a:lnTo>
                    <a:pt x="5198" y="114684"/>
                  </a:lnTo>
                  <a:lnTo>
                    <a:pt x="5198" y="114684"/>
                  </a:lnTo>
                  <a:lnTo>
                    <a:pt x="3860" y="113894"/>
                  </a:lnTo>
                  <a:lnTo>
                    <a:pt x="639" y="81097"/>
                  </a:lnTo>
                  <a:close/>
                  <a:moveTo>
                    <a:pt x="2675" y="82981"/>
                  </a:moveTo>
                  <a:lnTo>
                    <a:pt x="4955" y="84349"/>
                  </a:lnTo>
                  <a:lnTo>
                    <a:pt x="7508" y="116021"/>
                  </a:lnTo>
                  <a:lnTo>
                    <a:pt x="5593" y="114897"/>
                  </a:lnTo>
                  <a:lnTo>
                    <a:pt x="2675" y="82981"/>
                  </a:lnTo>
                  <a:close/>
                  <a:moveTo>
                    <a:pt x="56445" y="86599"/>
                  </a:moveTo>
                  <a:lnTo>
                    <a:pt x="56445" y="115657"/>
                  </a:lnTo>
                  <a:lnTo>
                    <a:pt x="53254" y="117450"/>
                  </a:lnTo>
                  <a:lnTo>
                    <a:pt x="53254" y="88392"/>
                  </a:lnTo>
                  <a:lnTo>
                    <a:pt x="56445" y="86599"/>
                  </a:lnTo>
                  <a:close/>
                  <a:moveTo>
                    <a:pt x="52889" y="88605"/>
                  </a:moveTo>
                  <a:lnTo>
                    <a:pt x="52889" y="117663"/>
                  </a:lnTo>
                  <a:lnTo>
                    <a:pt x="51551" y="118423"/>
                  </a:lnTo>
                  <a:lnTo>
                    <a:pt x="51551" y="89365"/>
                  </a:lnTo>
                  <a:lnTo>
                    <a:pt x="52889" y="88605"/>
                  </a:lnTo>
                  <a:close/>
                  <a:moveTo>
                    <a:pt x="51156" y="89577"/>
                  </a:moveTo>
                  <a:lnTo>
                    <a:pt x="51156" y="118636"/>
                  </a:lnTo>
                  <a:lnTo>
                    <a:pt x="43648" y="122860"/>
                  </a:lnTo>
                  <a:lnTo>
                    <a:pt x="43648" y="93802"/>
                  </a:lnTo>
                  <a:lnTo>
                    <a:pt x="51156" y="89577"/>
                  </a:lnTo>
                  <a:close/>
                  <a:moveTo>
                    <a:pt x="43253" y="94015"/>
                  </a:moveTo>
                  <a:lnTo>
                    <a:pt x="43253" y="123043"/>
                  </a:lnTo>
                  <a:lnTo>
                    <a:pt x="39758" y="125019"/>
                  </a:lnTo>
                  <a:lnTo>
                    <a:pt x="39758" y="95991"/>
                  </a:lnTo>
                  <a:lnTo>
                    <a:pt x="43253" y="94015"/>
                  </a:lnTo>
                  <a:close/>
                  <a:moveTo>
                    <a:pt x="39363" y="96204"/>
                  </a:moveTo>
                  <a:lnTo>
                    <a:pt x="39363" y="125231"/>
                  </a:lnTo>
                  <a:lnTo>
                    <a:pt x="37843" y="126082"/>
                  </a:lnTo>
                  <a:lnTo>
                    <a:pt x="37843" y="97055"/>
                  </a:lnTo>
                  <a:lnTo>
                    <a:pt x="39363" y="96204"/>
                  </a:lnTo>
                  <a:close/>
                  <a:moveTo>
                    <a:pt x="5350" y="84562"/>
                  </a:moveTo>
                  <a:lnTo>
                    <a:pt x="29849" y="98878"/>
                  </a:lnTo>
                  <a:cubicBezTo>
                    <a:pt x="30578" y="99304"/>
                    <a:pt x="31399" y="99517"/>
                    <a:pt x="32220" y="99517"/>
                  </a:cubicBezTo>
                  <a:cubicBezTo>
                    <a:pt x="33040" y="99517"/>
                    <a:pt x="33831" y="99304"/>
                    <a:pt x="34560" y="98909"/>
                  </a:cubicBezTo>
                  <a:lnTo>
                    <a:pt x="37478" y="97267"/>
                  </a:lnTo>
                  <a:lnTo>
                    <a:pt x="37478" y="126265"/>
                  </a:lnTo>
                  <a:cubicBezTo>
                    <a:pt x="37478" y="126265"/>
                    <a:pt x="37478" y="126295"/>
                    <a:pt x="37478" y="126295"/>
                  </a:cubicBezTo>
                  <a:lnTo>
                    <a:pt x="35776" y="127237"/>
                  </a:lnTo>
                  <a:lnTo>
                    <a:pt x="35776" y="98574"/>
                  </a:lnTo>
                  <a:cubicBezTo>
                    <a:pt x="35776" y="98483"/>
                    <a:pt x="35685" y="98392"/>
                    <a:pt x="35594" y="98392"/>
                  </a:cubicBezTo>
                  <a:cubicBezTo>
                    <a:pt x="35472" y="98392"/>
                    <a:pt x="35381" y="98483"/>
                    <a:pt x="35381" y="98574"/>
                  </a:cubicBezTo>
                  <a:lnTo>
                    <a:pt x="35381" y="127450"/>
                  </a:lnTo>
                  <a:lnTo>
                    <a:pt x="34499" y="127967"/>
                  </a:lnTo>
                  <a:cubicBezTo>
                    <a:pt x="33531" y="128518"/>
                    <a:pt x="32439" y="128792"/>
                    <a:pt x="31344" y="128792"/>
                  </a:cubicBezTo>
                  <a:cubicBezTo>
                    <a:pt x="30205" y="128792"/>
                    <a:pt x="29063" y="128495"/>
                    <a:pt x="28055" y="127906"/>
                  </a:cubicBezTo>
                  <a:lnTo>
                    <a:pt x="7903" y="116234"/>
                  </a:lnTo>
                  <a:lnTo>
                    <a:pt x="5350" y="84562"/>
                  </a:lnTo>
                  <a:close/>
                  <a:moveTo>
                    <a:pt x="30365" y="0"/>
                  </a:moveTo>
                  <a:cubicBezTo>
                    <a:pt x="29869" y="0"/>
                    <a:pt x="29408" y="112"/>
                    <a:pt x="28998" y="336"/>
                  </a:cubicBezTo>
                  <a:lnTo>
                    <a:pt x="27113" y="1400"/>
                  </a:lnTo>
                  <a:cubicBezTo>
                    <a:pt x="27113" y="1430"/>
                    <a:pt x="27113" y="1430"/>
                    <a:pt x="27083" y="1430"/>
                  </a:cubicBezTo>
                  <a:cubicBezTo>
                    <a:pt x="27083" y="1430"/>
                    <a:pt x="27052" y="1461"/>
                    <a:pt x="27052" y="1461"/>
                  </a:cubicBezTo>
                  <a:cubicBezTo>
                    <a:pt x="26110" y="2038"/>
                    <a:pt x="25593" y="3193"/>
                    <a:pt x="25563" y="4743"/>
                  </a:cubicBezTo>
                  <a:lnTo>
                    <a:pt x="25502" y="26355"/>
                  </a:lnTo>
                  <a:cubicBezTo>
                    <a:pt x="25404" y="26360"/>
                    <a:pt x="25305" y="26363"/>
                    <a:pt x="25206" y="26363"/>
                  </a:cubicBezTo>
                  <a:cubicBezTo>
                    <a:pt x="24787" y="26363"/>
                    <a:pt x="24364" y="26318"/>
                    <a:pt x="23922" y="26294"/>
                  </a:cubicBezTo>
                  <a:cubicBezTo>
                    <a:pt x="23618" y="26263"/>
                    <a:pt x="23283" y="26203"/>
                    <a:pt x="22949" y="26203"/>
                  </a:cubicBezTo>
                  <a:cubicBezTo>
                    <a:pt x="22777" y="26192"/>
                    <a:pt x="22610" y="26187"/>
                    <a:pt x="22447" y="26187"/>
                  </a:cubicBezTo>
                  <a:cubicBezTo>
                    <a:pt x="21199" y="26187"/>
                    <a:pt x="20220" y="26496"/>
                    <a:pt x="19575" y="27114"/>
                  </a:cubicBezTo>
                  <a:cubicBezTo>
                    <a:pt x="18937" y="27692"/>
                    <a:pt x="18602" y="28604"/>
                    <a:pt x="18694" y="29424"/>
                  </a:cubicBezTo>
                  <a:cubicBezTo>
                    <a:pt x="18724" y="29698"/>
                    <a:pt x="18785" y="29941"/>
                    <a:pt x="18906" y="30215"/>
                  </a:cubicBezTo>
                  <a:cubicBezTo>
                    <a:pt x="18906" y="30215"/>
                    <a:pt x="18906" y="30245"/>
                    <a:pt x="18906" y="30276"/>
                  </a:cubicBezTo>
                  <a:cubicBezTo>
                    <a:pt x="19089" y="30640"/>
                    <a:pt x="19332" y="31005"/>
                    <a:pt x="19666" y="31279"/>
                  </a:cubicBezTo>
                  <a:lnTo>
                    <a:pt x="19909" y="38604"/>
                  </a:lnTo>
                  <a:cubicBezTo>
                    <a:pt x="19940" y="39485"/>
                    <a:pt x="20274" y="40306"/>
                    <a:pt x="20791" y="40914"/>
                  </a:cubicBezTo>
                  <a:cubicBezTo>
                    <a:pt x="21156" y="41309"/>
                    <a:pt x="21551" y="41613"/>
                    <a:pt x="21976" y="41765"/>
                  </a:cubicBezTo>
                  <a:cubicBezTo>
                    <a:pt x="21946" y="41795"/>
                    <a:pt x="21916" y="41795"/>
                    <a:pt x="21855" y="41795"/>
                  </a:cubicBezTo>
                  <a:cubicBezTo>
                    <a:pt x="20578" y="42008"/>
                    <a:pt x="18998" y="42251"/>
                    <a:pt x="18298" y="43254"/>
                  </a:cubicBezTo>
                  <a:cubicBezTo>
                    <a:pt x="17812" y="43923"/>
                    <a:pt x="17660" y="44744"/>
                    <a:pt x="17539" y="45656"/>
                  </a:cubicBezTo>
                  <a:cubicBezTo>
                    <a:pt x="16961" y="49698"/>
                    <a:pt x="16566" y="54288"/>
                    <a:pt x="16323" y="57632"/>
                  </a:cubicBezTo>
                  <a:lnTo>
                    <a:pt x="14043" y="50063"/>
                  </a:lnTo>
                  <a:cubicBezTo>
                    <a:pt x="14013" y="50002"/>
                    <a:pt x="13952" y="49972"/>
                    <a:pt x="13891" y="49941"/>
                  </a:cubicBezTo>
                  <a:lnTo>
                    <a:pt x="4620" y="47571"/>
                  </a:lnTo>
                  <a:lnTo>
                    <a:pt x="4468" y="47571"/>
                  </a:lnTo>
                  <a:lnTo>
                    <a:pt x="3253" y="48209"/>
                  </a:lnTo>
                  <a:cubicBezTo>
                    <a:pt x="3253" y="48239"/>
                    <a:pt x="3222" y="48239"/>
                    <a:pt x="3222" y="48239"/>
                  </a:cubicBezTo>
                  <a:cubicBezTo>
                    <a:pt x="3222" y="48239"/>
                    <a:pt x="3222" y="48239"/>
                    <a:pt x="3192" y="48270"/>
                  </a:cubicBezTo>
                  <a:cubicBezTo>
                    <a:pt x="3192" y="48270"/>
                    <a:pt x="3161" y="48300"/>
                    <a:pt x="3161" y="48331"/>
                  </a:cubicBezTo>
                  <a:cubicBezTo>
                    <a:pt x="3161" y="48331"/>
                    <a:pt x="3161" y="48361"/>
                    <a:pt x="3161" y="48361"/>
                  </a:cubicBezTo>
                  <a:cubicBezTo>
                    <a:pt x="3161" y="48391"/>
                    <a:pt x="3161" y="48391"/>
                    <a:pt x="3161" y="48422"/>
                  </a:cubicBezTo>
                  <a:lnTo>
                    <a:pt x="3161" y="48452"/>
                  </a:lnTo>
                  <a:lnTo>
                    <a:pt x="3496" y="49729"/>
                  </a:lnTo>
                  <a:cubicBezTo>
                    <a:pt x="3465" y="49790"/>
                    <a:pt x="3465" y="49850"/>
                    <a:pt x="3496" y="49911"/>
                  </a:cubicBezTo>
                  <a:cubicBezTo>
                    <a:pt x="3526" y="49941"/>
                    <a:pt x="3557" y="49972"/>
                    <a:pt x="3557" y="49972"/>
                  </a:cubicBezTo>
                  <a:lnTo>
                    <a:pt x="5076" y="55565"/>
                  </a:lnTo>
                  <a:cubicBezTo>
                    <a:pt x="5076" y="55595"/>
                    <a:pt x="5046" y="55595"/>
                    <a:pt x="5046" y="55595"/>
                  </a:cubicBezTo>
                  <a:cubicBezTo>
                    <a:pt x="4560" y="55838"/>
                    <a:pt x="4286" y="56416"/>
                    <a:pt x="4408" y="57115"/>
                  </a:cubicBezTo>
                  <a:cubicBezTo>
                    <a:pt x="4560" y="58239"/>
                    <a:pt x="5076" y="59577"/>
                    <a:pt x="5715" y="60641"/>
                  </a:cubicBezTo>
                  <a:cubicBezTo>
                    <a:pt x="6140" y="61340"/>
                    <a:pt x="6596" y="61735"/>
                    <a:pt x="7113" y="61826"/>
                  </a:cubicBezTo>
                  <a:lnTo>
                    <a:pt x="8329" y="65778"/>
                  </a:lnTo>
                  <a:cubicBezTo>
                    <a:pt x="8359" y="65838"/>
                    <a:pt x="8420" y="65899"/>
                    <a:pt x="8481" y="65899"/>
                  </a:cubicBezTo>
                  <a:lnTo>
                    <a:pt x="8724" y="65930"/>
                  </a:lnTo>
                  <a:cubicBezTo>
                    <a:pt x="8754" y="65960"/>
                    <a:pt x="8815" y="65990"/>
                    <a:pt x="8845" y="65990"/>
                  </a:cubicBezTo>
                  <a:lnTo>
                    <a:pt x="8937" y="65990"/>
                  </a:lnTo>
                  <a:lnTo>
                    <a:pt x="8967" y="65960"/>
                  </a:lnTo>
                  <a:lnTo>
                    <a:pt x="15380" y="66963"/>
                  </a:lnTo>
                  <a:lnTo>
                    <a:pt x="2341" y="74653"/>
                  </a:lnTo>
                  <a:cubicBezTo>
                    <a:pt x="942" y="75474"/>
                    <a:pt x="61" y="76933"/>
                    <a:pt x="0" y="78544"/>
                  </a:cubicBezTo>
                  <a:cubicBezTo>
                    <a:pt x="0" y="78969"/>
                    <a:pt x="31" y="79425"/>
                    <a:pt x="122" y="79851"/>
                  </a:cubicBezTo>
                  <a:lnTo>
                    <a:pt x="3465" y="114046"/>
                  </a:lnTo>
                  <a:cubicBezTo>
                    <a:pt x="3465" y="114107"/>
                    <a:pt x="3526" y="114137"/>
                    <a:pt x="3557" y="114167"/>
                  </a:cubicBezTo>
                  <a:lnTo>
                    <a:pt x="27873" y="128241"/>
                  </a:lnTo>
                  <a:cubicBezTo>
                    <a:pt x="28937" y="128879"/>
                    <a:pt x="30122" y="129183"/>
                    <a:pt x="31308" y="129183"/>
                  </a:cubicBezTo>
                  <a:cubicBezTo>
                    <a:pt x="32493" y="129183"/>
                    <a:pt x="33648" y="128879"/>
                    <a:pt x="34682" y="128301"/>
                  </a:cubicBezTo>
                  <a:lnTo>
                    <a:pt x="51369" y="118939"/>
                  </a:lnTo>
                  <a:cubicBezTo>
                    <a:pt x="51430" y="118939"/>
                    <a:pt x="51460" y="118909"/>
                    <a:pt x="51491" y="118879"/>
                  </a:cubicBezTo>
                  <a:lnTo>
                    <a:pt x="56719" y="115961"/>
                  </a:lnTo>
                  <a:cubicBezTo>
                    <a:pt x="56779" y="115930"/>
                    <a:pt x="56810" y="115870"/>
                    <a:pt x="56810" y="115778"/>
                  </a:cubicBezTo>
                  <a:lnTo>
                    <a:pt x="56810" y="108514"/>
                  </a:lnTo>
                  <a:lnTo>
                    <a:pt x="57570" y="108970"/>
                  </a:lnTo>
                  <a:cubicBezTo>
                    <a:pt x="58360" y="109426"/>
                    <a:pt x="59150" y="109669"/>
                    <a:pt x="59880" y="109669"/>
                  </a:cubicBezTo>
                  <a:cubicBezTo>
                    <a:pt x="60366" y="109669"/>
                    <a:pt x="60822" y="109547"/>
                    <a:pt x="61217" y="109304"/>
                  </a:cubicBezTo>
                  <a:lnTo>
                    <a:pt x="61248" y="109304"/>
                  </a:lnTo>
                  <a:lnTo>
                    <a:pt x="63132" y="108210"/>
                  </a:lnTo>
                  <a:cubicBezTo>
                    <a:pt x="64105" y="107632"/>
                    <a:pt x="64652" y="106477"/>
                    <a:pt x="64652" y="104927"/>
                  </a:cubicBezTo>
                  <a:lnTo>
                    <a:pt x="64773" y="51097"/>
                  </a:lnTo>
                  <a:lnTo>
                    <a:pt x="65229" y="50823"/>
                  </a:lnTo>
                  <a:cubicBezTo>
                    <a:pt x="65412" y="50732"/>
                    <a:pt x="65503" y="50519"/>
                    <a:pt x="65503" y="50276"/>
                  </a:cubicBezTo>
                  <a:lnTo>
                    <a:pt x="65533" y="34865"/>
                  </a:lnTo>
                  <a:cubicBezTo>
                    <a:pt x="65564" y="34379"/>
                    <a:pt x="65229" y="33832"/>
                    <a:pt x="64834" y="33589"/>
                  </a:cubicBezTo>
                  <a:lnTo>
                    <a:pt x="64713" y="33528"/>
                  </a:lnTo>
                  <a:lnTo>
                    <a:pt x="64773" y="33528"/>
                  </a:lnTo>
                  <a:cubicBezTo>
                    <a:pt x="64834" y="33497"/>
                    <a:pt x="64865" y="33437"/>
                    <a:pt x="64865" y="33346"/>
                  </a:cubicBezTo>
                  <a:lnTo>
                    <a:pt x="64895" y="25048"/>
                  </a:lnTo>
                  <a:cubicBezTo>
                    <a:pt x="64895" y="21886"/>
                    <a:pt x="62646" y="17996"/>
                    <a:pt x="59910" y="16415"/>
                  </a:cubicBezTo>
                  <a:lnTo>
                    <a:pt x="32676" y="701"/>
                  </a:lnTo>
                  <a:cubicBezTo>
                    <a:pt x="31867" y="234"/>
                    <a:pt x="31080" y="0"/>
                    <a:pt x="30365"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
            <p:cNvSpPr/>
            <p:nvPr/>
          </p:nvSpPr>
          <p:spPr>
            <a:xfrm>
              <a:off x="7439050" y="2793425"/>
              <a:ext cx="11425" cy="120850"/>
            </a:xfrm>
            <a:custGeom>
              <a:rect b="b" l="l" r="r" t="t"/>
              <a:pathLst>
                <a:path extrusionOk="0" h="4834" w="457">
                  <a:moveTo>
                    <a:pt x="183" y="1"/>
                  </a:moveTo>
                  <a:cubicBezTo>
                    <a:pt x="92" y="1"/>
                    <a:pt x="1" y="92"/>
                    <a:pt x="1" y="183"/>
                  </a:cubicBezTo>
                  <a:lnTo>
                    <a:pt x="62" y="4651"/>
                  </a:lnTo>
                  <a:cubicBezTo>
                    <a:pt x="62" y="4773"/>
                    <a:pt x="153" y="4834"/>
                    <a:pt x="274" y="4834"/>
                  </a:cubicBezTo>
                  <a:cubicBezTo>
                    <a:pt x="366" y="4834"/>
                    <a:pt x="457" y="4773"/>
                    <a:pt x="457" y="4651"/>
                  </a:cubicBezTo>
                  <a:lnTo>
                    <a:pt x="396" y="183"/>
                  </a:lnTo>
                  <a:cubicBezTo>
                    <a:pt x="396" y="92"/>
                    <a:pt x="274" y="1"/>
                    <a:pt x="183"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
            <p:cNvSpPr/>
            <p:nvPr/>
          </p:nvSpPr>
          <p:spPr>
            <a:xfrm>
              <a:off x="7716425" y="2871700"/>
              <a:ext cx="9900" cy="101850"/>
            </a:xfrm>
            <a:custGeom>
              <a:rect b="b" l="l" r="r" t="t"/>
              <a:pathLst>
                <a:path extrusionOk="0" h="4074" w="396">
                  <a:moveTo>
                    <a:pt x="213" y="1"/>
                  </a:moveTo>
                  <a:cubicBezTo>
                    <a:pt x="91" y="1"/>
                    <a:pt x="0" y="92"/>
                    <a:pt x="0" y="183"/>
                  </a:cubicBezTo>
                  <a:lnTo>
                    <a:pt x="0" y="3891"/>
                  </a:lnTo>
                  <a:cubicBezTo>
                    <a:pt x="0" y="3982"/>
                    <a:pt x="91" y="4074"/>
                    <a:pt x="213" y="4074"/>
                  </a:cubicBezTo>
                  <a:cubicBezTo>
                    <a:pt x="304" y="4074"/>
                    <a:pt x="395" y="4013"/>
                    <a:pt x="395" y="3891"/>
                  </a:cubicBezTo>
                  <a:lnTo>
                    <a:pt x="395" y="183"/>
                  </a:lnTo>
                  <a:cubicBezTo>
                    <a:pt x="395" y="92"/>
                    <a:pt x="304" y="1"/>
                    <a:pt x="213"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
            <p:cNvSpPr/>
            <p:nvPr/>
          </p:nvSpPr>
          <p:spPr>
            <a:xfrm>
              <a:off x="7308350" y="3481900"/>
              <a:ext cx="326025" cy="446075"/>
            </a:xfrm>
            <a:custGeom>
              <a:rect b="b" l="l" r="r" t="t"/>
              <a:pathLst>
                <a:path extrusionOk="0" h="17843" w="13041">
                  <a:moveTo>
                    <a:pt x="4043" y="0"/>
                  </a:moveTo>
                  <a:lnTo>
                    <a:pt x="4013" y="4590"/>
                  </a:lnTo>
                  <a:lnTo>
                    <a:pt x="31" y="2280"/>
                  </a:lnTo>
                  <a:lnTo>
                    <a:pt x="1" y="8055"/>
                  </a:lnTo>
                  <a:lnTo>
                    <a:pt x="4013" y="10365"/>
                  </a:lnTo>
                  <a:lnTo>
                    <a:pt x="3983" y="14925"/>
                  </a:lnTo>
                  <a:lnTo>
                    <a:pt x="8998" y="17843"/>
                  </a:lnTo>
                  <a:lnTo>
                    <a:pt x="9028" y="13253"/>
                  </a:lnTo>
                  <a:lnTo>
                    <a:pt x="13010" y="15532"/>
                  </a:lnTo>
                  <a:lnTo>
                    <a:pt x="13041" y="9788"/>
                  </a:lnTo>
                  <a:lnTo>
                    <a:pt x="12828" y="9666"/>
                  </a:lnTo>
                  <a:lnTo>
                    <a:pt x="9028" y="7478"/>
                  </a:lnTo>
                  <a:lnTo>
                    <a:pt x="9059" y="2888"/>
                  </a:lnTo>
                  <a:lnTo>
                    <a:pt x="4043" y="0"/>
                  </a:ln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
            <p:cNvSpPr/>
            <p:nvPr/>
          </p:nvSpPr>
          <p:spPr>
            <a:xfrm>
              <a:off x="7234650" y="2822300"/>
              <a:ext cx="114775" cy="91225"/>
            </a:xfrm>
            <a:custGeom>
              <a:rect b="b" l="l" r="r" t="t"/>
              <a:pathLst>
                <a:path extrusionOk="0" h="3649" w="4591">
                  <a:moveTo>
                    <a:pt x="1429" y="396"/>
                  </a:moveTo>
                  <a:lnTo>
                    <a:pt x="1459" y="426"/>
                  </a:lnTo>
                  <a:lnTo>
                    <a:pt x="1520" y="426"/>
                  </a:lnTo>
                  <a:cubicBezTo>
                    <a:pt x="1551" y="457"/>
                    <a:pt x="1551" y="457"/>
                    <a:pt x="1611" y="487"/>
                  </a:cubicBezTo>
                  <a:lnTo>
                    <a:pt x="2402" y="913"/>
                  </a:lnTo>
                  <a:cubicBezTo>
                    <a:pt x="2219" y="1065"/>
                    <a:pt x="2067" y="1308"/>
                    <a:pt x="1976" y="1460"/>
                  </a:cubicBezTo>
                  <a:cubicBezTo>
                    <a:pt x="1946" y="1490"/>
                    <a:pt x="1915" y="1521"/>
                    <a:pt x="1885" y="1582"/>
                  </a:cubicBezTo>
                  <a:cubicBezTo>
                    <a:pt x="1855" y="1612"/>
                    <a:pt x="1824" y="1673"/>
                    <a:pt x="1824" y="1703"/>
                  </a:cubicBezTo>
                  <a:cubicBezTo>
                    <a:pt x="1763" y="1794"/>
                    <a:pt x="1733" y="1855"/>
                    <a:pt x="1703" y="1946"/>
                  </a:cubicBezTo>
                  <a:cubicBezTo>
                    <a:pt x="1703" y="1977"/>
                    <a:pt x="1672" y="2007"/>
                    <a:pt x="1672" y="2037"/>
                  </a:cubicBezTo>
                  <a:lnTo>
                    <a:pt x="1642" y="2159"/>
                  </a:lnTo>
                  <a:cubicBezTo>
                    <a:pt x="1611" y="2220"/>
                    <a:pt x="1611" y="2281"/>
                    <a:pt x="1611" y="2341"/>
                  </a:cubicBezTo>
                  <a:lnTo>
                    <a:pt x="791" y="1885"/>
                  </a:lnTo>
                  <a:lnTo>
                    <a:pt x="760" y="1885"/>
                  </a:lnTo>
                  <a:cubicBezTo>
                    <a:pt x="760" y="1885"/>
                    <a:pt x="730" y="1855"/>
                    <a:pt x="730" y="1855"/>
                  </a:cubicBezTo>
                  <a:cubicBezTo>
                    <a:pt x="730" y="1855"/>
                    <a:pt x="700" y="1855"/>
                    <a:pt x="700" y="1825"/>
                  </a:cubicBezTo>
                  <a:cubicBezTo>
                    <a:pt x="669" y="1794"/>
                    <a:pt x="639" y="1764"/>
                    <a:pt x="608" y="1733"/>
                  </a:cubicBezTo>
                  <a:cubicBezTo>
                    <a:pt x="608" y="1733"/>
                    <a:pt x="578" y="1703"/>
                    <a:pt x="578" y="1703"/>
                  </a:cubicBezTo>
                  <a:cubicBezTo>
                    <a:pt x="578" y="1673"/>
                    <a:pt x="548" y="1673"/>
                    <a:pt x="548" y="1642"/>
                  </a:cubicBezTo>
                  <a:lnTo>
                    <a:pt x="517" y="1642"/>
                  </a:lnTo>
                  <a:cubicBezTo>
                    <a:pt x="517" y="1642"/>
                    <a:pt x="517" y="1612"/>
                    <a:pt x="517" y="1612"/>
                  </a:cubicBezTo>
                  <a:cubicBezTo>
                    <a:pt x="517" y="1612"/>
                    <a:pt x="517" y="1612"/>
                    <a:pt x="517" y="1582"/>
                  </a:cubicBezTo>
                  <a:cubicBezTo>
                    <a:pt x="487" y="1582"/>
                    <a:pt x="487" y="1551"/>
                    <a:pt x="487" y="1551"/>
                  </a:cubicBezTo>
                  <a:cubicBezTo>
                    <a:pt x="487" y="1551"/>
                    <a:pt x="456" y="1490"/>
                    <a:pt x="456" y="1490"/>
                  </a:cubicBezTo>
                  <a:cubicBezTo>
                    <a:pt x="456" y="1430"/>
                    <a:pt x="426" y="1399"/>
                    <a:pt x="426" y="1338"/>
                  </a:cubicBezTo>
                  <a:lnTo>
                    <a:pt x="426" y="1308"/>
                  </a:lnTo>
                  <a:cubicBezTo>
                    <a:pt x="426" y="1278"/>
                    <a:pt x="426" y="1217"/>
                    <a:pt x="426" y="1156"/>
                  </a:cubicBezTo>
                  <a:cubicBezTo>
                    <a:pt x="426" y="1156"/>
                    <a:pt x="426" y="1126"/>
                    <a:pt x="426" y="1126"/>
                  </a:cubicBezTo>
                  <a:cubicBezTo>
                    <a:pt x="456" y="1065"/>
                    <a:pt x="456" y="1004"/>
                    <a:pt x="487" y="943"/>
                  </a:cubicBezTo>
                  <a:lnTo>
                    <a:pt x="335" y="852"/>
                  </a:lnTo>
                  <a:lnTo>
                    <a:pt x="335" y="852"/>
                  </a:lnTo>
                  <a:lnTo>
                    <a:pt x="487" y="882"/>
                  </a:lnTo>
                  <a:cubicBezTo>
                    <a:pt x="487" y="882"/>
                    <a:pt x="517" y="852"/>
                    <a:pt x="517" y="852"/>
                  </a:cubicBezTo>
                  <a:cubicBezTo>
                    <a:pt x="548" y="822"/>
                    <a:pt x="548" y="791"/>
                    <a:pt x="578" y="730"/>
                  </a:cubicBezTo>
                  <a:lnTo>
                    <a:pt x="608" y="730"/>
                  </a:lnTo>
                  <a:cubicBezTo>
                    <a:pt x="608" y="700"/>
                    <a:pt x="608" y="700"/>
                    <a:pt x="639" y="670"/>
                  </a:cubicBezTo>
                  <a:lnTo>
                    <a:pt x="669" y="639"/>
                  </a:lnTo>
                  <a:lnTo>
                    <a:pt x="700" y="609"/>
                  </a:lnTo>
                  <a:cubicBezTo>
                    <a:pt x="730" y="578"/>
                    <a:pt x="760" y="548"/>
                    <a:pt x="821" y="518"/>
                  </a:cubicBezTo>
                  <a:lnTo>
                    <a:pt x="852" y="487"/>
                  </a:lnTo>
                  <a:lnTo>
                    <a:pt x="882" y="487"/>
                  </a:lnTo>
                  <a:cubicBezTo>
                    <a:pt x="912" y="457"/>
                    <a:pt x="943" y="426"/>
                    <a:pt x="1003" y="426"/>
                  </a:cubicBezTo>
                  <a:cubicBezTo>
                    <a:pt x="1034" y="426"/>
                    <a:pt x="1064" y="396"/>
                    <a:pt x="1064" y="396"/>
                  </a:cubicBezTo>
                  <a:close/>
                  <a:moveTo>
                    <a:pt x="1034" y="1"/>
                  </a:moveTo>
                  <a:lnTo>
                    <a:pt x="1034" y="31"/>
                  </a:lnTo>
                  <a:lnTo>
                    <a:pt x="973" y="31"/>
                  </a:lnTo>
                  <a:cubicBezTo>
                    <a:pt x="943" y="31"/>
                    <a:pt x="912" y="31"/>
                    <a:pt x="882" y="62"/>
                  </a:cubicBezTo>
                  <a:cubicBezTo>
                    <a:pt x="791" y="92"/>
                    <a:pt x="730" y="92"/>
                    <a:pt x="669" y="123"/>
                  </a:cubicBezTo>
                  <a:cubicBezTo>
                    <a:pt x="669" y="153"/>
                    <a:pt x="639" y="153"/>
                    <a:pt x="608" y="153"/>
                  </a:cubicBezTo>
                  <a:lnTo>
                    <a:pt x="578" y="183"/>
                  </a:lnTo>
                  <a:cubicBezTo>
                    <a:pt x="517" y="244"/>
                    <a:pt x="456" y="275"/>
                    <a:pt x="396" y="335"/>
                  </a:cubicBezTo>
                  <a:lnTo>
                    <a:pt x="365" y="366"/>
                  </a:lnTo>
                  <a:cubicBezTo>
                    <a:pt x="365" y="396"/>
                    <a:pt x="335" y="396"/>
                    <a:pt x="365" y="396"/>
                  </a:cubicBezTo>
                  <a:cubicBezTo>
                    <a:pt x="335" y="396"/>
                    <a:pt x="335" y="426"/>
                    <a:pt x="304" y="426"/>
                  </a:cubicBezTo>
                  <a:cubicBezTo>
                    <a:pt x="304" y="457"/>
                    <a:pt x="274" y="487"/>
                    <a:pt x="274" y="487"/>
                  </a:cubicBezTo>
                  <a:cubicBezTo>
                    <a:pt x="244" y="518"/>
                    <a:pt x="244" y="518"/>
                    <a:pt x="244" y="548"/>
                  </a:cubicBezTo>
                  <a:cubicBezTo>
                    <a:pt x="213" y="578"/>
                    <a:pt x="183" y="609"/>
                    <a:pt x="152" y="670"/>
                  </a:cubicBezTo>
                  <a:cubicBezTo>
                    <a:pt x="152" y="670"/>
                    <a:pt x="152" y="700"/>
                    <a:pt x="122" y="730"/>
                  </a:cubicBezTo>
                  <a:cubicBezTo>
                    <a:pt x="122" y="730"/>
                    <a:pt x="122" y="761"/>
                    <a:pt x="122" y="761"/>
                  </a:cubicBezTo>
                  <a:cubicBezTo>
                    <a:pt x="122" y="761"/>
                    <a:pt x="92" y="791"/>
                    <a:pt x="92" y="791"/>
                  </a:cubicBezTo>
                  <a:cubicBezTo>
                    <a:pt x="61" y="882"/>
                    <a:pt x="61" y="974"/>
                    <a:pt x="31" y="1034"/>
                  </a:cubicBezTo>
                  <a:cubicBezTo>
                    <a:pt x="31" y="1065"/>
                    <a:pt x="31" y="1065"/>
                    <a:pt x="31" y="1065"/>
                  </a:cubicBezTo>
                  <a:cubicBezTo>
                    <a:pt x="31" y="1065"/>
                    <a:pt x="31" y="1126"/>
                    <a:pt x="31" y="1126"/>
                  </a:cubicBezTo>
                  <a:cubicBezTo>
                    <a:pt x="0" y="1186"/>
                    <a:pt x="0" y="1278"/>
                    <a:pt x="31" y="1338"/>
                  </a:cubicBezTo>
                  <a:cubicBezTo>
                    <a:pt x="31" y="1338"/>
                    <a:pt x="31" y="1369"/>
                    <a:pt x="31" y="1369"/>
                  </a:cubicBezTo>
                  <a:cubicBezTo>
                    <a:pt x="31" y="1399"/>
                    <a:pt x="31" y="1399"/>
                    <a:pt x="61" y="1399"/>
                  </a:cubicBezTo>
                  <a:cubicBezTo>
                    <a:pt x="61" y="1490"/>
                    <a:pt x="61" y="1551"/>
                    <a:pt x="92" y="1642"/>
                  </a:cubicBezTo>
                  <a:cubicBezTo>
                    <a:pt x="122" y="1642"/>
                    <a:pt x="122" y="1673"/>
                    <a:pt x="122" y="1703"/>
                  </a:cubicBezTo>
                  <a:cubicBezTo>
                    <a:pt x="152" y="1733"/>
                    <a:pt x="152" y="1733"/>
                    <a:pt x="152" y="1764"/>
                  </a:cubicBezTo>
                  <a:cubicBezTo>
                    <a:pt x="152" y="1764"/>
                    <a:pt x="152" y="1764"/>
                    <a:pt x="152" y="1794"/>
                  </a:cubicBezTo>
                  <a:cubicBezTo>
                    <a:pt x="183" y="1794"/>
                    <a:pt x="183" y="1825"/>
                    <a:pt x="183" y="1825"/>
                  </a:cubicBezTo>
                  <a:lnTo>
                    <a:pt x="213" y="1855"/>
                  </a:lnTo>
                  <a:cubicBezTo>
                    <a:pt x="213" y="1885"/>
                    <a:pt x="244" y="1916"/>
                    <a:pt x="274" y="1977"/>
                  </a:cubicBezTo>
                  <a:lnTo>
                    <a:pt x="304" y="2007"/>
                  </a:lnTo>
                  <a:cubicBezTo>
                    <a:pt x="304" y="2007"/>
                    <a:pt x="304" y="2037"/>
                    <a:pt x="335" y="2037"/>
                  </a:cubicBezTo>
                  <a:cubicBezTo>
                    <a:pt x="365" y="2068"/>
                    <a:pt x="396" y="2098"/>
                    <a:pt x="426" y="2129"/>
                  </a:cubicBezTo>
                  <a:cubicBezTo>
                    <a:pt x="426" y="2129"/>
                    <a:pt x="456" y="2159"/>
                    <a:pt x="456" y="2159"/>
                  </a:cubicBezTo>
                  <a:cubicBezTo>
                    <a:pt x="487" y="2159"/>
                    <a:pt x="487" y="2189"/>
                    <a:pt x="517" y="2189"/>
                  </a:cubicBezTo>
                  <a:cubicBezTo>
                    <a:pt x="517" y="2189"/>
                    <a:pt x="548" y="2220"/>
                    <a:pt x="578" y="2220"/>
                  </a:cubicBezTo>
                  <a:cubicBezTo>
                    <a:pt x="578" y="2220"/>
                    <a:pt x="608" y="2250"/>
                    <a:pt x="608" y="2250"/>
                  </a:cubicBezTo>
                  <a:lnTo>
                    <a:pt x="1733" y="2889"/>
                  </a:lnTo>
                  <a:lnTo>
                    <a:pt x="2858" y="3496"/>
                  </a:lnTo>
                  <a:cubicBezTo>
                    <a:pt x="2858" y="3496"/>
                    <a:pt x="2888" y="3527"/>
                    <a:pt x="2888" y="3527"/>
                  </a:cubicBezTo>
                  <a:lnTo>
                    <a:pt x="2979" y="3344"/>
                  </a:lnTo>
                  <a:lnTo>
                    <a:pt x="2918" y="3527"/>
                  </a:lnTo>
                  <a:cubicBezTo>
                    <a:pt x="2949" y="3557"/>
                    <a:pt x="2949" y="3557"/>
                    <a:pt x="3010" y="3557"/>
                  </a:cubicBezTo>
                  <a:cubicBezTo>
                    <a:pt x="3070" y="3588"/>
                    <a:pt x="3101" y="3588"/>
                    <a:pt x="3101" y="3618"/>
                  </a:cubicBezTo>
                  <a:lnTo>
                    <a:pt x="3222" y="3618"/>
                  </a:lnTo>
                  <a:cubicBezTo>
                    <a:pt x="3222" y="3618"/>
                    <a:pt x="3283" y="3648"/>
                    <a:pt x="3283" y="3648"/>
                  </a:cubicBezTo>
                  <a:lnTo>
                    <a:pt x="3435" y="3648"/>
                  </a:lnTo>
                  <a:cubicBezTo>
                    <a:pt x="3496" y="3648"/>
                    <a:pt x="3557" y="3618"/>
                    <a:pt x="3587" y="3618"/>
                  </a:cubicBezTo>
                  <a:lnTo>
                    <a:pt x="3648" y="3618"/>
                  </a:lnTo>
                  <a:lnTo>
                    <a:pt x="3709" y="3588"/>
                  </a:lnTo>
                  <a:cubicBezTo>
                    <a:pt x="3800" y="3557"/>
                    <a:pt x="3891" y="3527"/>
                    <a:pt x="3982" y="3466"/>
                  </a:cubicBezTo>
                  <a:lnTo>
                    <a:pt x="3891" y="3314"/>
                  </a:lnTo>
                  <a:lnTo>
                    <a:pt x="4043" y="3436"/>
                  </a:lnTo>
                  <a:cubicBezTo>
                    <a:pt x="4073" y="3405"/>
                    <a:pt x="4104" y="3405"/>
                    <a:pt x="4104" y="3375"/>
                  </a:cubicBezTo>
                  <a:lnTo>
                    <a:pt x="4134" y="3344"/>
                  </a:lnTo>
                  <a:cubicBezTo>
                    <a:pt x="4165" y="3344"/>
                    <a:pt x="4195" y="3314"/>
                    <a:pt x="4195" y="3284"/>
                  </a:cubicBezTo>
                  <a:lnTo>
                    <a:pt x="4073" y="3162"/>
                  </a:lnTo>
                  <a:lnTo>
                    <a:pt x="4256" y="3253"/>
                  </a:lnTo>
                  <a:cubicBezTo>
                    <a:pt x="4256" y="3223"/>
                    <a:pt x="4286" y="3223"/>
                    <a:pt x="4317" y="3192"/>
                  </a:cubicBezTo>
                  <a:cubicBezTo>
                    <a:pt x="4317" y="3162"/>
                    <a:pt x="4317" y="3162"/>
                    <a:pt x="4317" y="3162"/>
                  </a:cubicBezTo>
                  <a:cubicBezTo>
                    <a:pt x="4317" y="3132"/>
                    <a:pt x="4347" y="3101"/>
                    <a:pt x="4347" y="3101"/>
                  </a:cubicBezTo>
                  <a:lnTo>
                    <a:pt x="4377" y="3071"/>
                  </a:lnTo>
                  <a:lnTo>
                    <a:pt x="4408" y="3010"/>
                  </a:lnTo>
                  <a:cubicBezTo>
                    <a:pt x="4438" y="2949"/>
                    <a:pt x="4469" y="2919"/>
                    <a:pt x="4499" y="2858"/>
                  </a:cubicBezTo>
                  <a:cubicBezTo>
                    <a:pt x="4499" y="2828"/>
                    <a:pt x="4499" y="2797"/>
                    <a:pt x="4529" y="2797"/>
                  </a:cubicBezTo>
                  <a:cubicBezTo>
                    <a:pt x="4529" y="2767"/>
                    <a:pt x="4529" y="2737"/>
                    <a:pt x="4529" y="2706"/>
                  </a:cubicBezTo>
                  <a:cubicBezTo>
                    <a:pt x="4560" y="2676"/>
                    <a:pt x="4560" y="2615"/>
                    <a:pt x="4560" y="2585"/>
                  </a:cubicBezTo>
                  <a:lnTo>
                    <a:pt x="4590" y="2524"/>
                  </a:lnTo>
                  <a:cubicBezTo>
                    <a:pt x="4590" y="2493"/>
                    <a:pt x="4590" y="2463"/>
                    <a:pt x="4590" y="2402"/>
                  </a:cubicBezTo>
                  <a:cubicBezTo>
                    <a:pt x="4590" y="2372"/>
                    <a:pt x="4590" y="2372"/>
                    <a:pt x="4590" y="2311"/>
                  </a:cubicBezTo>
                  <a:cubicBezTo>
                    <a:pt x="4590" y="2281"/>
                    <a:pt x="4590" y="2250"/>
                    <a:pt x="4590" y="2220"/>
                  </a:cubicBezTo>
                  <a:cubicBezTo>
                    <a:pt x="4560" y="2189"/>
                    <a:pt x="4560" y="2159"/>
                    <a:pt x="4560" y="2129"/>
                  </a:cubicBezTo>
                  <a:cubicBezTo>
                    <a:pt x="4560" y="2129"/>
                    <a:pt x="4560" y="2098"/>
                    <a:pt x="4529" y="2068"/>
                  </a:cubicBezTo>
                  <a:cubicBezTo>
                    <a:pt x="4529" y="2037"/>
                    <a:pt x="4529" y="2007"/>
                    <a:pt x="4499" y="1977"/>
                  </a:cubicBezTo>
                  <a:cubicBezTo>
                    <a:pt x="4499" y="1977"/>
                    <a:pt x="4499" y="1916"/>
                    <a:pt x="4499" y="1916"/>
                  </a:cubicBezTo>
                  <a:cubicBezTo>
                    <a:pt x="4469" y="1885"/>
                    <a:pt x="4469" y="1855"/>
                    <a:pt x="4469" y="1855"/>
                  </a:cubicBezTo>
                  <a:cubicBezTo>
                    <a:pt x="4469" y="1855"/>
                    <a:pt x="4438" y="1794"/>
                    <a:pt x="4438" y="1794"/>
                  </a:cubicBezTo>
                  <a:cubicBezTo>
                    <a:pt x="4438" y="1794"/>
                    <a:pt x="4408" y="1764"/>
                    <a:pt x="4408" y="1764"/>
                  </a:cubicBezTo>
                  <a:cubicBezTo>
                    <a:pt x="4408" y="1764"/>
                    <a:pt x="4377" y="1733"/>
                    <a:pt x="4377" y="1703"/>
                  </a:cubicBezTo>
                  <a:cubicBezTo>
                    <a:pt x="4377" y="1703"/>
                    <a:pt x="4347" y="1673"/>
                    <a:pt x="4347" y="1673"/>
                  </a:cubicBezTo>
                  <a:cubicBezTo>
                    <a:pt x="4317" y="1642"/>
                    <a:pt x="4286" y="1612"/>
                    <a:pt x="4286" y="1582"/>
                  </a:cubicBezTo>
                  <a:lnTo>
                    <a:pt x="4256" y="1582"/>
                  </a:lnTo>
                  <a:cubicBezTo>
                    <a:pt x="4256" y="1582"/>
                    <a:pt x="4225" y="1551"/>
                    <a:pt x="4225" y="1551"/>
                  </a:cubicBezTo>
                  <a:cubicBezTo>
                    <a:pt x="4195" y="1521"/>
                    <a:pt x="4195" y="1521"/>
                    <a:pt x="4134" y="1490"/>
                  </a:cubicBezTo>
                  <a:cubicBezTo>
                    <a:pt x="4134" y="1460"/>
                    <a:pt x="4073" y="1430"/>
                    <a:pt x="4043" y="1430"/>
                  </a:cubicBezTo>
                  <a:cubicBezTo>
                    <a:pt x="4043" y="1430"/>
                    <a:pt x="4013" y="1399"/>
                    <a:pt x="4013" y="1399"/>
                  </a:cubicBezTo>
                  <a:lnTo>
                    <a:pt x="2888" y="761"/>
                  </a:lnTo>
                  <a:lnTo>
                    <a:pt x="1763" y="153"/>
                  </a:lnTo>
                  <a:cubicBezTo>
                    <a:pt x="1763" y="153"/>
                    <a:pt x="1733" y="123"/>
                    <a:pt x="1733" y="123"/>
                  </a:cubicBezTo>
                  <a:cubicBezTo>
                    <a:pt x="1703" y="92"/>
                    <a:pt x="1672" y="92"/>
                    <a:pt x="1672" y="92"/>
                  </a:cubicBezTo>
                  <a:cubicBezTo>
                    <a:pt x="1672" y="92"/>
                    <a:pt x="1611" y="62"/>
                    <a:pt x="1611" y="62"/>
                  </a:cubicBezTo>
                  <a:lnTo>
                    <a:pt x="1551" y="62"/>
                  </a:lnTo>
                  <a:lnTo>
                    <a:pt x="1490" y="31"/>
                  </a:lnTo>
                  <a:lnTo>
                    <a:pt x="1429" y="31"/>
                  </a:lnTo>
                  <a:cubicBezTo>
                    <a:pt x="1429" y="31"/>
                    <a:pt x="1399" y="1"/>
                    <a:pt x="1368"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
            <p:cNvSpPr/>
            <p:nvPr/>
          </p:nvSpPr>
          <p:spPr>
            <a:xfrm>
              <a:off x="7083425" y="2917300"/>
              <a:ext cx="60050" cy="121600"/>
            </a:xfrm>
            <a:custGeom>
              <a:rect b="b" l="l" r="r" t="t"/>
              <a:pathLst>
                <a:path extrusionOk="0" h="4864" w="2402">
                  <a:moveTo>
                    <a:pt x="2220" y="4073"/>
                  </a:moveTo>
                  <a:lnTo>
                    <a:pt x="2250" y="4104"/>
                  </a:lnTo>
                  <a:lnTo>
                    <a:pt x="2159" y="4073"/>
                  </a:lnTo>
                  <a:close/>
                  <a:moveTo>
                    <a:pt x="396" y="2797"/>
                  </a:moveTo>
                  <a:cubicBezTo>
                    <a:pt x="487" y="2858"/>
                    <a:pt x="609" y="2888"/>
                    <a:pt x="700" y="2888"/>
                  </a:cubicBezTo>
                  <a:cubicBezTo>
                    <a:pt x="730" y="2888"/>
                    <a:pt x="730" y="2918"/>
                    <a:pt x="761" y="2918"/>
                  </a:cubicBezTo>
                  <a:lnTo>
                    <a:pt x="913" y="2918"/>
                  </a:lnTo>
                  <a:cubicBezTo>
                    <a:pt x="973" y="2918"/>
                    <a:pt x="1034" y="2949"/>
                    <a:pt x="1065" y="2949"/>
                  </a:cubicBezTo>
                  <a:lnTo>
                    <a:pt x="1368" y="2949"/>
                  </a:lnTo>
                  <a:cubicBezTo>
                    <a:pt x="1460" y="2949"/>
                    <a:pt x="1551" y="2918"/>
                    <a:pt x="1642" y="2918"/>
                  </a:cubicBezTo>
                  <a:cubicBezTo>
                    <a:pt x="1672" y="2918"/>
                    <a:pt x="1703" y="2918"/>
                    <a:pt x="1733" y="2888"/>
                  </a:cubicBezTo>
                  <a:lnTo>
                    <a:pt x="1855" y="2888"/>
                  </a:lnTo>
                  <a:cubicBezTo>
                    <a:pt x="1916" y="2858"/>
                    <a:pt x="1976" y="2827"/>
                    <a:pt x="2007" y="2827"/>
                  </a:cubicBezTo>
                  <a:lnTo>
                    <a:pt x="2037" y="2827"/>
                  </a:lnTo>
                  <a:lnTo>
                    <a:pt x="2037" y="3739"/>
                  </a:lnTo>
                  <a:lnTo>
                    <a:pt x="2220" y="3769"/>
                  </a:lnTo>
                  <a:lnTo>
                    <a:pt x="2037" y="3769"/>
                  </a:lnTo>
                  <a:cubicBezTo>
                    <a:pt x="2037" y="3800"/>
                    <a:pt x="2037" y="3800"/>
                    <a:pt x="2037" y="3800"/>
                  </a:cubicBezTo>
                  <a:lnTo>
                    <a:pt x="2037" y="3861"/>
                  </a:lnTo>
                  <a:cubicBezTo>
                    <a:pt x="2007" y="3891"/>
                    <a:pt x="2007" y="3921"/>
                    <a:pt x="1976" y="3982"/>
                  </a:cubicBezTo>
                  <a:lnTo>
                    <a:pt x="2159" y="4043"/>
                  </a:lnTo>
                  <a:lnTo>
                    <a:pt x="2159" y="4043"/>
                  </a:lnTo>
                  <a:lnTo>
                    <a:pt x="1976" y="4013"/>
                  </a:lnTo>
                  <a:cubicBezTo>
                    <a:pt x="1946" y="4043"/>
                    <a:pt x="1946" y="4043"/>
                    <a:pt x="1946" y="4043"/>
                  </a:cubicBezTo>
                  <a:cubicBezTo>
                    <a:pt x="1946" y="4073"/>
                    <a:pt x="1946" y="4073"/>
                    <a:pt x="1946" y="4073"/>
                  </a:cubicBezTo>
                  <a:cubicBezTo>
                    <a:pt x="1946" y="4073"/>
                    <a:pt x="1916" y="4073"/>
                    <a:pt x="1916" y="4104"/>
                  </a:cubicBezTo>
                  <a:lnTo>
                    <a:pt x="1824" y="4225"/>
                  </a:lnTo>
                  <a:cubicBezTo>
                    <a:pt x="1794" y="4256"/>
                    <a:pt x="1764" y="4286"/>
                    <a:pt x="1733" y="4317"/>
                  </a:cubicBezTo>
                  <a:lnTo>
                    <a:pt x="1703" y="4317"/>
                  </a:lnTo>
                  <a:cubicBezTo>
                    <a:pt x="1703" y="4317"/>
                    <a:pt x="1703" y="4317"/>
                    <a:pt x="1703" y="4347"/>
                  </a:cubicBezTo>
                  <a:cubicBezTo>
                    <a:pt x="1672" y="4347"/>
                    <a:pt x="1612" y="4377"/>
                    <a:pt x="1551" y="4408"/>
                  </a:cubicBezTo>
                  <a:lnTo>
                    <a:pt x="1520" y="4408"/>
                  </a:lnTo>
                  <a:cubicBezTo>
                    <a:pt x="1460" y="4438"/>
                    <a:pt x="1399" y="4469"/>
                    <a:pt x="1338" y="4469"/>
                  </a:cubicBezTo>
                  <a:lnTo>
                    <a:pt x="1308" y="4469"/>
                  </a:lnTo>
                  <a:lnTo>
                    <a:pt x="1338" y="4651"/>
                  </a:lnTo>
                  <a:lnTo>
                    <a:pt x="1247" y="4469"/>
                  </a:lnTo>
                  <a:lnTo>
                    <a:pt x="1065" y="4469"/>
                  </a:lnTo>
                  <a:cubicBezTo>
                    <a:pt x="1034" y="4469"/>
                    <a:pt x="1004" y="4438"/>
                    <a:pt x="1004" y="4438"/>
                  </a:cubicBezTo>
                  <a:lnTo>
                    <a:pt x="943" y="4438"/>
                  </a:lnTo>
                  <a:cubicBezTo>
                    <a:pt x="913" y="4438"/>
                    <a:pt x="852" y="4408"/>
                    <a:pt x="821" y="4377"/>
                  </a:cubicBezTo>
                  <a:lnTo>
                    <a:pt x="791" y="4377"/>
                  </a:lnTo>
                  <a:lnTo>
                    <a:pt x="700" y="4529"/>
                  </a:lnTo>
                  <a:lnTo>
                    <a:pt x="730" y="4347"/>
                  </a:lnTo>
                  <a:cubicBezTo>
                    <a:pt x="700" y="4317"/>
                    <a:pt x="669" y="4286"/>
                    <a:pt x="639" y="4256"/>
                  </a:cubicBezTo>
                  <a:lnTo>
                    <a:pt x="609" y="4225"/>
                  </a:lnTo>
                  <a:cubicBezTo>
                    <a:pt x="578" y="4225"/>
                    <a:pt x="578" y="4195"/>
                    <a:pt x="548" y="4195"/>
                  </a:cubicBezTo>
                  <a:cubicBezTo>
                    <a:pt x="548" y="4195"/>
                    <a:pt x="548" y="4165"/>
                    <a:pt x="517" y="4165"/>
                  </a:cubicBezTo>
                  <a:cubicBezTo>
                    <a:pt x="517" y="4165"/>
                    <a:pt x="517" y="4134"/>
                    <a:pt x="517" y="4134"/>
                  </a:cubicBezTo>
                  <a:lnTo>
                    <a:pt x="517" y="4104"/>
                  </a:lnTo>
                  <a:lnTo>
                    <a:pt x="487" y="4073"/>
                  </a:lnTo>
                  <a:lnTo>
                    <a:pt x="457" y="4013"/>
                  </a:lnTo>
                  <a:cubicBezTo>
                    <a:pt x="457" y="4013"/>
                    <a:pt x="426" y="3982"/>
                    <a:pt x="426" y="3982"/>
                  </a:cubicBezTo>
                  <a:lnTo>
                    <a:pt x="244" y="4013"/>
                  </a:lnTo>
                  <a:lnTo>
                    <a:pt x="244" y="4013"/>
                  </a:lnTo>
                  <a:lnTo>
                    <a:pt x="426" y="3921"/>
                  </a:lnTo>
                  <a:lnTo>
                    <a:pt x="426" y="3861"/>
                  </a:lnTo>
                  <a:cubicBezTo>
                    <a:pt x="426" y="3861"/>
                    <a:pt x="396" y="3830"/>
                    <a:pt x="396" y="3800"/>
                  </a:cubicBezTo>
                  <a:cubicBezTo>
                    <a:pt x="396" y="3800"/>
                    <a:pt x="396" y="3769"/>
                    <a:pt x="396" y="3709"/>
                  </a:cubicBezTo>
                  <a:lnTo>
                    <a:pt x="396" y="2797"/>
                  </a:lnTo>
                  <a:close/>
                  <a:moveTo>
                    <a:pt x="973" y="0"/>
                  </a:moveTo>
                  <a:cubicBezTo>
                    <a:pt x="943" y="31"/>
                    <a:pt x="913" y="31"/>
                    <a:pt x="882" y="31"/>
                  </a:cubicBezTo>
                  <a:cubicBezTo>
                    <a:pt x="821" y="31"/>
                    <a:pt x="791" y="61"/>
                    <a:pt x="761" y="61"/>
                  </a:cubicBezTo>
                  <a:cubicBezTo>
                    <a:pt x="761" y="61"/>
                    <a:pt x="730" y="61"/>
                    <a:pt x="730" y="92"/>
                  </a:cubicBezTo>
                  <a:lnTo>
                    <a:pt x="700" y="92"/>
                  </a:lnTo>
                  <a:cubicBezTo>
                    <a:pt x="669" y="92"/>
                    <a:pt x="639" y="122"/>
                    <a:pt x="609" y="122"/>
                  </a:cubicBezTo>
                  <a:cubicBezTo>
                    <a:pt x="609" y="122"/>
                    <a:pt x="609" y="152"/>
                    <a:pt x="609" y="152"/>
                  </a:cubicBezTo>
                  <a:lnTo>
                    <a:pt x="578" y="152"/>
                  </a:lnTo>
                  <a:cubicBezTo>
                    <a:pt x="578" y="152"/>
                    <a:pt x="548" y="152"/>
                    <a:pt x="517" y="183"/>
                  </a:cubicBezTo>
                  <a:cubicBezTo>
                    <a:pt x="487" y="183"/>
                    <a:pt x="457" y="213"/>
                    <a:pt x="457" y="244"/>
                  </a:cubicBezTo>
                  <a:cubicBezTo>
                    <a:pt x="426" y="244"/>
                    <a:pt x="396" y="274"/>
                    <a:pt x="365" y="304"/>
                  </a:cubicBezTo>
                  <a:cubicBezTo>
                    <a:pt x="365" y="304"/>
                    <a:pt x="335" y="304"/>
                    <a:pt x="335" y="335"/>
                  </a:cubicBezTo>
                  <a:cubicBezTo>
                    <a:pt x="305" y="365"/>
                    <a:pt x="274" y="396"/>
                    <a:pt x="244" y="426"/>
                  </a:cubicBezTo>
                  <a:cubicBezTo>
                    <a:pt x="244" y="426"/>
                    <a:pt x="213" y="456"/>
                    <a:pt x="213" y="456"/>
                  </a:cubicBezTo>
                  <a:cubicBezTo>
                    <a:pt x="213" y="487"/>
                    <a:pt x="183" y="487"/>
                    <a:pt x="183" y="517"/>
                  </a:cubicBezTo>
                  <a:lnTo>
                    <a:pt x="153" y="578"/>
                  </a:lnTo>
                  <a:cubicBezTo>
                    <a:pt x="153" y="578"/>
                    <a:pt x="122" y="608"/>
                    <a:pt x="122" y="608"/>
                  </a:cubicBezTo>
                  <a:cubicBezTo>
                    <a:pt x="122" y="608"/>
                    <a:pt x="122" y="639"/>
                    <a:pt x="92" y="669"/>
                  </a:cubicBezTo>
                  <a:cubicBezTo>
                    <a:pt x="92" y="669"/>
                    <a:pt x="92" y="699"/>
                    <a:pt x="92" y="699"/>
                  </a:cubicBezTo>
                  <a:cubicBezTo>
                    <a:pt x="61" y="730"/>
                    <a:pt x="61" y="760"/>
                    <a:pt x="61" y="791"/>
                  </a:cubicBezTo>
                  <a:cubicBezTo>
                    <a:pt x="61" y="821"/>
                    <a:pt x="61" y="821"/>
                    <a:pt x="31" y="821"/>
                  </a:cubicBezTo>
                  <a:cubicBezTo>
                    <a:pt x="31" y="821"/>
                    <a:pt x="31" y="851"/>
                    <a:pt x="31" y="882"/>
                  </a:cubicBezTo>
                  <a:cubicBezTo>
                    <a:pt x="31" y="912"/>
                    <a:pt x="1" y="943"/>
                    <a:pt x="1" y="973"/>
                  </a:cubicBezTo>
                  <a:cubicBezTo>
                    <a:pt x="1" y="1003"/>
                    <a:pt x="1" y="1034"/>
                    <a:pt x="1" y="1034"/>
                  </a:cubicBezTo>
                  <a:lnTo>
                    <a:pt x="1" y="1095"/>
                  </a:lnTo>
                  <a:lnTo>
                    <a:pt x="1" y="1125"/>
                  </a:lnTo>
                  <a:lnTo>
                    <a:pt x="1" y="2402"/>
                  </a:lnTo>
                  <a:lnTo>
                    <a:pt x="1" y="3678"/>
                  </a:lnTo>
                  <a:cubicBezTo>
                    <a:pt x="1" y="3709"/>
                    <a:pt x="1" y="3739"/>
                    <a:pt x="1" y="3739"/>
                  </a:cubicBezTo>
                  <a:cubicBezTo>
                    <a:pt x="31" y="3800"/>
                    <a:pt x="31" y="3830"/>
                    <a:pt x="31" y="3830"/>
                  </a:cubicBezTo>
                  <a:cubicBezTo>
                    <a:pt x="31" y="3830"/>
                    <a:pt x="31" y="3861"/>
                    <a:pt x="31" y="3861"/>
                  </a:cubicBezTo>
                  <a:lnTo>
                    <a:pt x="31" y="3891"/>
                  </a:lnTo>
                  <a:cubicBezTo>
                    <a:pt x="31" y="3891"/>
                    <a:pt x="31" y="3921"/>
                    <a:pt x="31" y="3921"/>
                  </a:cubicBezTo>
                  <a:lnTo>
                    <a:pt x="61" y="3982"/>
                  </a:lnTo>
                  <a:cubicBezTo>
                    <a:pt x="61" y="3982"/>
                    <a:pt x="61" y="4043"/>
                    <a:pt x="61" y="4043"/>
                  </a:cubicBezTo>
                  <a:cubicBezTo>
                    <a:pt x="61" y="4043"/>
                    <a:pt x="61" y="4073"/>
                    <a:pt x="61" y="4073"/>
                  </a:cubicBezTo>
                  <a:cubicBezTo>
                    <a:pt x="61" y="4073"/>
                    <a:pt x="92" y="4104"/>
                    <a:pt x="92" y="4104"/>
                  </a:cubicBezTo>
                  <a:cubicBezTo>
                    <a:pt x="92" y="4134"/>
                    <a:pt x="92" y="4134"/>
                    <a:pt x="92" y="4165"/>
                  </a:cubicBezTo>
                  <a:lnTo>
                    <a:pt x="153" y="4256"/>
                  </a:lnTo>
                  <a:cubicBezTo>
                    <a:pt x="153" y="4256"/>
                    <a:pt x="153" y="4286"/>
                    <a:pt x="153" y="4286"/>
                  </a:cubicBezTo>
                  <a:cubicBezTo>
                    <a:pt x="183" y="4286"/>
                    <a:pt x="183" y="4317"/>
                    <a:pt x="183" y="4317"/>
                  </a:cubicBezTo>
                  <a:cubicBezTo>
                    <a:pt x="183" y="4347"/>
                    <a:pt x="213" y="4347"/>
                    <a:pt x="213" y="4377"/>
                  </a:cubicBezTo>
                  <a:lnTo>
                    <a:pt x="244" y="4377"/>
                  </a:lnTo>
                  <a:cubicBezTo>
                    <a:pt x="244" y="4408"/>
                    <a:pt x="244" y="4408"/>
                    <a:pt x="244" y="4408"/>
                  </a:cubicBezTo>
                  <a:cubicBezTo>
                    <a:pt x="274" y="4438"/>
                    <a:pt x="274" y="4438"/>
                    <a:pt x="274" y="4438"/>
                  </a:cubicBezTo>
                  <a:cubicBezTo>
                    <a:pt x="274" y="4469"/>
                    <a:pt x="305" y="4469"/>
                    <a:pt x="305" y="4469"/>
                  </a:cubicBezTo>
                  <a:cubicBezTo>
                    <a:pt x="305" y="4499"/>
                    <a:pt x="335" y="4499"/>
                    <a:pt x="365" y="4529"/>
                  </a:cubicBezTo>
                  <a:cubicBezTo>
                    <a:pt x="426" y="4590"/>
                    <a:pt x="487" y="4621"/>
                    <a:pt x="517" y="4651"/>
                  </a:cubicBezTo>
                  <a:cubicBezTo>
                    <a:pt x="548" y="4681"/>
                    <a:pt x="578" y="4681"/>
                    <a:pt x="578" y="4712"/>
                  </a:cubicBezTo>
                  <a:lnTo>
                    <a:pt x="639" y="4712"/>
                  </a:lnTo>
                  <a:cubicBezTo>
                    <a:pt x="700" y="4742"/>
                    <a:pt x="761" y="4772"/>
                    <a:pt x="852" y="4803"/>
                  </a:cubicBezTo>
                  <a:lnTo>
                    <a:pt x="882" y="4803"/>
                  </a:lnTo>
                  <a:cubicBezTo>
                    <a:pt x="913" y="4803"/>
                    <a:pt x="913" y="4833"/>
                    <a:pt x="913" y="4833"/>
                  </a:cubicBezTo>
                  <a:lnTo>
                    <a:pt x="1095" y="4833"/>
                  </a:lnTo>
                  <a:cubicBezTo>
                    <a:pt x="1125" y="4864"/>
                    <a:pt x="1156" y="4864"/>
                    <a:pt x="1186" y="4864"/>
                  </a:cubicBezTo>
                  <a:lnTo>
                    <a:pt x="1277" y="4864"/>
                  </a:lnTo>
                  <a:cubicBezTo>
                    <a:pt x="1277" y="4864"/>
                    <a:pt x="1338" y="4833"/>
                    <a:pt x="1338" y="4833"/>
                  </a:cubicBezTo>
                  <a:lnTo>
                    <a:pt x="1368" y="4833"/>
                  </a:lnTo>
                  <a:cubicBezTo>
                    <a:pt x="1460" y="4833"/>
                    <a:pt x="1551" y="4803"/>
                    <a:pt x="1642" y="4772"/>
                  </a:cubicBezTo>
                  <a:cubicBezTo>
                    <a:pt x="1672" y="4772"/>
                    <a:pt x="1703" y="4742"/>
                    <a:pt x="1703" y="4742"/>
                  </a:cubicBezTo>
                  <a:cubicBezTo>
                    <a:pt x="1764" y="4712"/>
                    <a:pt x="1824" y="4681"/>
                    <a:pt x="1885" y="4651"/>
                  </a:cubicBezTo>
                  <a:cubicBezTo>
                    <a:pt x="1885" y="4651"/>
                    <a:pt x="1916" y="4621"/>
                    <a:pt x="1916" y="4621"/>
                  </a:cubicBezTo>
                  <a:lnTo>
                    <a:pt x="1946" y="4621"/>
                  </a:lnTo>
                  <a:cubicBezTo>
                    <a:pt x="2007" y="4560"/>
                    <a:pt x="2037" y="4529"/>
                    <a:pt x="2098" y="4469"/>
                  </a:cubicBezTo>
                  <a:cubicBezTo>
                    <a:pt x="2128" y="4438"/>
                    <a:pt x="2128" y="4408"/>
                    <a:pt x="2159" y="4408"/>
                  </a:cubicBezTo>
                  <a:cubicBezTo>
                    <a:pt x="2159" y="4386"/>
                    <a:pt x="2174" y="4365"/>
                    <a:pt x="2172" y="4365"/>
                  </a:cubicBezTo>
                  <a:lnTo>
                    <a:pt x="2172" y="4365"/>
                  </a:lnTo>
                  <a:cubicBezTo>
                    <a:pt x="2171" y="4365"/>
                    <a:pt x="2168" y="4368"/>
                    <a:pt x="2159" y="4377"/>
                  </a:cubicBezTo>
                  <a:cubicBezTo>
                    <a:pt x="2189" y="4347"/>
                    <a:pt x="2189" y="4347"/>
                    <a:pt x="2189" y="4317"/>
                  </a:cubicBezTo>
                  <a:cubicBezTo>
                    <a:pt x="2220" y="4317"/>
                    <a:pt x="2220" y="4286"/>
                    <a:pt x="2220" y="4286"/>
                  </a:cubicBezTo>
                  <a:lnTo>
                    <a:pt x="2250" y="4256"/>
                  </a:lnTo>
                  <a:cubicBezTo>
                    <a:pt x="2250" y="4256"/>
                    <a:pt x="2250" y="4225"/>
                    <a:pt x="2250" y="4225"/>
                  </a:cubicBezTo>
                  <a:cubicBezTo>
                    <a:pt x="2280" y="4225"/>
                    <a:pt x="2280" y="4195"/>
                    <a:pt x="2311" y="4134"/>
                  </a:cubicBezTo>
                  <a:cubicBezTo>
                    <a:pt x="2311" y="4104"/>
                    <a:pt x="2311" y="4104"/>
                    <a:pt x="2311" y="4073"/>
                  </a:cubicBezTo>
                  <a:cubicBezTo>
                    <a:pt x="2341" y="4073"/>
                    <a:pt x="2341" y="4073"/>
                    <a:pt x="2341" y="4043"/>
                  </a:cubicBezTo>
                  <a:cubicBezTo>
                    <a:pt x="2341" y="4013"/>
                    <a:pt x="2372" y="3952"/>
                    <a:pt x="2372" y="3921"/>
                  </a:cubicBezTo>
                  <a:cubicBezTo>
                    <a:pt x="2372" y="3891"/>
                    <a:pt x="2372" y="3861"/>
                    <a:pt x="2372" y="3861"/>
                  </a:cubicBezTo>
                  <a:cubicBezTo>
                    <a:pt x="2372" y="3861"/>
                    <a:pt x="2372" y="3861"/>
                    <a:pt x="2372" y="3830"/>
                  </a:cubicBezTo>
                  <a:lnTo>
                    <a:pt x="2372" y="3800"/>
                  </a:lnTo>
                  <a:cubicBezTo>
                    <a:pt x="2372" y="3800"/>
                    <a:pt x="2402" y="3769"/>
                    <a:pt x="2402" y="3739"/>
                  </a:cubicBezTo>
                  <a:lnTo>
                    <a:pt x="2402" y="3709"/>
                  </a:lnTo>
                  <a:lnTo>
                    <a:pt x="2402" y="2432"/>
                  </a:lnTo>
                  <a:lnTo>
                    <a:pt x="2402" y="1125"/>
                  </a:lnTo>
                  <a:lnTo>
                    <a:pt x="2402" y="1095"/>
                  </a:lnTo>
                  <a:lnTo>
                    <a:pt x="2402" y="1064"/>
                  </a:lnTo>
                  <a:cubicBezTo>
                    <a:pt x="2402" y="1034"/>
                    <a:pt x="2402" y="1003"/>
                    <a:pt x="2372" y="973"/>
                  </a:cubicBezTo>
                  <a:cubicBezTo>
                    <a:pt x="2372" y="912"/>
                    <a:pt x="2372" y="882"/>
                    <a:pt x="2372" y="851"/>
                  </a:cubicBezTo>
                  <a:lnTo>
                    <a:pt x="2341" y="791"/>
                  </a:lnTo>
                  <a:cubicBezTo>
                    <a:pt x="2341" y="791"/>
                    <a:pt x="2341" y="760"/>
                    <a:pt x="2341" y="760"/>
                  </a:cubicBezTo>
                  <a:lnTo>
                    <a:pt x="2311" y="699"/>
                  </a:lnTo>
                  <a:cubicBezTo>
                    <a:pt x="2311" y="699"/>
                    <a:pt x="2311" y="669"/>
                    <a:pt x="2280" y="669"/>
                  </a:cubicBezTo>
                  <a:cubicBezTo>
                    <a:pt x="2280" y="669"/>
                    <a:pt x="2280" y="639"/>
                    <a:pt x="2280" y="639"/>
                  </a:cubicBezTo>
                  <a:lnTo>
                    <a:pt x="2098" y="699"/>
                  </a:lnTo>
                  <a:lnTo>
                    <a:pt x="2098" y="699"/>
                  </a:lnTo>
                  <a:lnTo>
                    <a:pt x="2250" y="608"/>
                  </a:lnTo>
                  <a:cubicBezTo>
                    <a:pt x="2250" y="608"/>
                    <a:pt x="2250" y="578"/>
                    <a:pt x="2250" y="578"/>
                  </a:cubicBezTo>
                  <a:lnTo>
                    <a:pt x="2220" y="548"/>
                  </a:lnTo>
                  <a:cubicBezTo>
                    <a:pt x="2189" y="487"/>
                    <a:pt x="2159" y="456"/>
                    <a:pt x="2159" y="426"/>
                  </a:cubicBezTo>
                  <a:cubicBezTo>
                    <a:pt x="2128" y="426"/>
                    <a:pt x="2128" y="396"/>
                    <a:pt x="2098" y="365"/>
                  </a:cubicBezTo>
                  <a:lnTo>
                    <a:pt x="1976" y="517"/>
                  </a:lnTo>
                  <a:lnTo>
                    <a:pt x="2068" y="335"/>
                  </a:lnTo>
                  <a:cubicBezTo>
                    <a:pt x="2007" y="274"/>
                    <a:pt x="1916" y="213"/>
                    <a:pt x="1824" y="152"/>
                  </a:cubicBezTo>
                  <a:cubicBezTo>
                    <a:pt x="1824" y="152"/>
                    <a:pt x="1794" y="122"/>
                    <a:pt x="1764" y="122"/>
                  </a:cubicBezTo>
                  <a:cubicBezTo>
                    <a:pt x="1733" y="92"/>
                    <a:pt x="1703" y="92"/>
                    <a:pt x="1642" y="61"/>
                  </a:cubicBezTo>
                  <a:cubicBezTo>
                    <a:pt x="1612" y="61"/>
                    <a:pt x="1581" y="61"/>
                    <a:pt x="1551" y="31"/>
                  </a:cubicBezTo>
                  <a:lnTo>
                    <a:pt x="1490" y="31"/>
                  </a:lnTo>
                  <a:cubicBezTo>
                    <a:pt x="1490" y="31"/>
                    <a:pt x="1460" y="0"/>
                    <a:pt x="1399"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
            <p:cNvSpPr/>
            <p:nvPr/>
          </p:nvSpPr>
          <p:spPr>
            <a:xfrm>
              <a:off x="7095600" y="3019875"/>
              <a:ext cx="775" cy="25"/>
            </a:xfrm>
            <a:custGeom>
              <a:rect b="b" l="l" r="r" t="t"/>
              <a:pathLst>
                <a:path extrusionOk="0" h="1" w="31">
                  <a:moveTo>
                    <a:pt x="0" y="1"/>
                  </a:moveTo>
                  <a:cubicBezTo>
                    <a:pt x="0" y="1"/>
                    <a:pt x="30" y="1"/>
                    <a:pt x="0" y="1"/>
                  </a:cubicBezTo>
                  <a:cubicBezTo>
                    <a:pt x="0" y="1"/>
                    <a:pt x="30" y="1"/>
                    <a:pt x="30" y="1"/>
                  </a:cubicBezTo>
                  <a:lnTo>
                    <a:pt x="30" y="1"/>
                  </a:lnTo>
                  <a:cubicBezTo>
                    <a:pt x="30" y="1"/>
                    <a:pt x="30" y="1"/>
                    <a:pt x="0"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
            <p:cNvSpPr/>
            <p:nvPr/>
          </p:nvSpPr>
          <p:spPr>
            <a:xfrm>
              <a:off x="7182975" y="2949975"/>
              <a:ext cx="114000" cy="90450"/>
            </a:xfrm>
            <a:custGeom>
              <a:rect b="b" l="l" r="r" t="t"/>
              <a:pathLst>
                <a:path extrusionOk="0" h="3618" w="4560">
                  <a:moveTo>
                    <a:pt x="3557" y="183"/>
                  </a:moveTo>
                  <a:lnTo>
                    <a:pt x="3557" y="304"/>
                  </a:lnTo>
                  <a:lnTo>
                    <a:pt x="3526" y="274"/>
                  </a:lnTo>
                  <a:lnTo>
                    <a:pt x="3557" y="183"/>
                  </a:lnTo>
                  <a:close/>
                  <a:moveTo>
                    <a:pt x="2919" y="304"/>
                  </a:moveTo>
                  <a:lnTo>
                    <a:pt x="3040" y="456"/>
                  </a:lnTo>
                  <a:lnTo>
                    <a:pt x="3101" y="426"/>
                  </a:lnTo>
                  <a:cubicBezTo>
                    <a:pt x="3131" y="426"/>
                    <a:pt x="3131" y="426"/>
                    <a:pt x="3131" y="396"/>
                  </a:cubicBezTo>
                  <a:lnTo>
                    <a:pt x="3222" y="396"/>
                  </a:lnTo>
                  <a:lnTo>
                    <a:pt x="3283" y="365"/>
                  </a:lnTo>
                  <a:lnTo>
                    <a:pt x="3557" y="365"/>
                  </a:lnTo>
                  <a:lnTo>
                    <a:pt x="3557" y="396"/>
                  </a:lnTo>
                  <a:lnTo>
                    <a:pt x="3618" y="396"/>
                  </a:lnTo>
                  <a:cubicBezTo>
                    <a:pt x="3648" y="426"/>
                    <a:pt x="3709" y="426"/>
                    <a:pt x="3739" y="456"/>
                  </a:cubicBezTo>
                  <a:cubicBezTo>
                    <a:pt x="3770" y="487"/>
                    <a:pt x="3800" y="487"/>
                    <a:pt x="3800" y="487"/>
                  </a:cubicBezTo>
                  <a:cubicBezTo>
                    <a:pt x="3830" y="517"/>
                    <a:pt x="3891" y="548"/>
                    <a:pt x="3922" y="608"/>
                  </a:cubicBezTo>
                  <a:lnTo>
                    <a:pt x="3952" y="608"/>
                  </a:lnTo>
                  <a:cubicBezTo>
                    <a:pt x="3952" y="608"/>
                    <a:pt x="3982" y="669"/>
                    <a:pt x="3982" y="669"/>
                  </a:cubicBezTo>
                  <a:cubicBezTo>
                    <a:pt x="3982" y="669"/>
                    <a:pt x="3982" y="699"/>
                    <a:pt x="4013" y="699"/>
                  </a:cubicBezTo>
                  <a:cubicBezTo>
                    <a:pt x="4043" y="730"/>
                    <a:pt x="4043" y="730"/>
                    <a:pt x="4043" y="730"/>
                  </a:cubicBezTo>
                  <a:cubicBezTo>
                    <a:pt x="4043" y="760"/>
                    <a:pt x="4074" y="791"/>
                    <a:pt x="4104" y="821"/>
                  </a:cubicBezTo>
                  <a:lnTo>
                    <a:pt x="4256" y="760"/>
                  </a:lnTo>
                  <a:lnTo>
                    <a:pt x="4104" y="882"/>
                  </a:lnTo>
                  <a:lnTo>
                    <a:pt x="4104" y="882"/>
                  </a:lnTo>
                  <a:lnTo>
                    <a:pt x="4286" y="821"/>
                  </a:lnTo>
                  <a:lnTo>
                    <a:pt x="4134" y="943"/>
                  </a:lnTo>
                  <a:cubicBezTo>
                    <a:pt x="4165" y="973"/>
                    <a:pt x="4165" y="1034"/>
                    <a:pt x="4195" y="1095"/>
                  </a:cubicBezTo>
                  <a:lnTo>
                    <a:pt x="4378" y="1064"/>
                  </a:lnTo>
                  <a:lnTo>
                    <a:pt x="4195" y="1155"/>
                  </a:lnTo>
                  <a:cubicBezTo>
                    <a:pt x="4195" y="1216"/>
                    <a:pt x="4195" y="1247"/>
                    <a:pt x="4195" y="1338"/>
                  </a:cubicBezTo>
                  <a:cubicBezTo>
                    <a:pt x="4165" y="1399"/>
                    <a:pt x="4165" y="1459"/>
                    <a:pt x="4134" y="1490"/>
                  </a:cubicBezTo>
                  <a:cubicBezTo>
                    <a:pt x="4134" y="1490"/>
                    <a:pt x="4134" y="1520"/>
                    <a:pt x="4134" y="1520"/>
                  </a:cubicBezTo>
                  <a:lnTo>
                    <a:pt x="4104" y="1581"/>
                  </a:lnTo>
                  <a:cubicBezTo>
                    <a:pt x="4104" y="1581"/>
                    <a:pt x="4104" y="1611"/>
                    <a:pt x="4074" y="1611"/>
                  </a:cubicBezTo>
                  <a:cubicBezTo>
                    <a:pt x="4074" y="1611"/>
                    <a:pt x="4074" y="1611"/>
                    <a:pt x="4074" y="1642"/>
                  </a:cubicBezTo>
                  <a:cubicBezTo>
                    <a:pt x="4074" y="1672"/>
                    <a:pt x="4043" y="1672"/>
                    <a:pt x="4043" y="1703"/>
                  </a:cubicBezTo>
                  <a:lnTo>
                    <a:pt x="4074" y="1733"/>
                  </a:lnTo>
                  <a:lnTo>
                    <a:pt x="4165" y="1824"/>
                  </a:lnTo>
                  <a:lnTo>
                    <a:pt x="4043" y="1763"/>
                  </a:lnTo>
                  <a:lnTo>
                    <a:pt x="4013" y="1733"/>
                  </a:lnTo>
                  <a:cubicBezTo>
                    <a:pt x="3982" y="1763"/>
                    <a:pt x="3952" y="1794"/>
                    <a:pt x="3952" y="1824"/>
                  </a:cubicBezTo>
                  <a:lnTo>
                    <a:pt x="3922" y="1824"/>
                  </a:lnTo>
                  <a:lnTo>
                    <a:pt x="3891" y="1855"/>
                  </a:lnTo>
                  <a:cubicBezTo>
                    <a:pt x="3861" y="1855"/>
                    <a:pt x="3861" y="1885"/>
                    <a:pt x="3861" y="1885"/>
                  </a:cubicBezTo>
                  <a:lnTo>
                    <a:pt x="3952" y="2037"/>
                  </a:lnTo>
                  <a:lnTo>
                    <a:pt x="3830" y="1885"/>
                  </a:lnTo>
                  <a:lnTo>
                    <a:pt x="3010" y="2341"/>
                  </a:lnTo>
                  <a:cubicBezTo>
                    <a:pt x="3010" y="2280"/>
                    <a:pt x="3010" y="2219"/>
                    <a:pt x="2979" y="2158"/>
                  </a:cubicBezTo>
                  <a:lnTo>
                    <a:pt x="2949" y="2037"/>
                  </a:lnTo>
                  <a:cubicBezTo>
                    <a:pt x="2949" y="2007"/>
                    <a:pt x="2919" y="1976"/>
                    <a:pt x="2919" y="1946"/>
                  </a:cubicBezTo>
                  <a:cubicBezTo>
                    <a:pt x="2888" y="1855"/>
                    <a:pt x="2858" y="1794"/>
                    <a:pt x="2797" y="1703"/>
                  </a:cubicBezTo>
                  <a:cubicBezTo>
                    <a:pt x="2797" y="1672"/>
                    <a:pt x="2767" y="1611"/>
                    <a:pt x="2736" y="1581"/>
                  </a:cubicBezTo>
                  <a:cubicBezTo>
                    <a:pt x="2706" y="1520"/>
                    <a:pt x="2675" y="1490"/>
                    <a:pt x="2645" y="1429"/>
                  </a:cubicBezTo>
                  <a:cubicBezTo>
                    <a:pt x="2615" y="1399"/>
                    <a:pt x="2584" y="1338"/>
                    <a:pt x="2554" y="1307"/>
                  </a:cubicBezTo>
                  <a:cubicBezTo>
                    <a:pt x="2554" y="1307"/>
                    <a:pt x="2554" y="1277"/>
                    <a:pt x="2554" y="1277"/>
                  </a:cubicBezTo>
                  <a:cubicBezTo>
                    <a:pt x="2523" y="1247"/>
                    <a:pt x="2493" y="1216"/>
                    <a:pt x="2463" y="1155"/>
                  </a:cubicBezTo>
                  <a:cubicBezTo>
                    <a:pt x="2463" y="1155"/>
                    <a:pt x="2432" y="1155"/>
                    <a:pt x="2432" y="1125"/>
                  </a:cubicBezTo>
                  <a:cubicBezTo>
                    <a:pt x="2402" y="1095"/>
                    <a:pt x="2371" y="1064"/>
                    <a:pt x="2341" y="1034"/>
                  </a:cubicBezTo>
                  <a:cubicBezTo>
                    <a:pt x="2341" y="1003"/>
                    <a:pt x="2311" y="1003"/>
                    <a:pt x="2311" y="1003"/>
                  </a:cubicBezTo>
                  <a:cubicBezTo>
                    <a:pt x="2280" y="973"/>
                    <a:pt x="2250" y="943"/>
                    <a:pt x="2219" y="912"/>
                  </a:cubicBezTo>
                  <a:lnTo>
                    <a:pt x="3010" y="456"/>
                  </a:lnTo>
                  <a:lnTo>
                    <a:pt x="2919" y="304"/>
                  </a:lnTo>
                  <a:close/>
                  <a:moveTo>
                    <a:pt x="3222" y="0"/>
                  </a:moveTo>
                  <a:cubicBezTo>
                    <a:pt x="3222" y="0"/>
                    <a:pt x="3192" y="31"/>
                    <a:pt x="3192" y="31"/>
                  </a:cubicBezTo>
                  <a:lnTo>
                    <a:pt x="3070" y="31"/>
                  </a:lnTo>
                  <a:lnTo>
                    <a:pt x="3010" y="61"/>
                  </a:lnTo>
                  <a:lnTo>
                    <a:pt x="2979" y="61"/>
                  </a:lnTo>
                  <a:cubicBezTo>
                    <a:pt x="2979" y="61"/>
                    <a:pt x="2949" y="92"/>
                    <a:pt x="2949" y="92"/>
                  </a:cubicBezTo>
                  <a:cubicBezTo>
                    <a:pt x="2919" y="92"/>
                    <a:pt x="2888" y="92"/>
                    <a:pt x="2858" y="122"/>
                  </a:cubicBezTo>
                  <a:cubicBezTo>
                    <a:pt x="2858" y="122"/>
                    <a:pt x="2827" y="152"/>
                    <a:pt x="2797" y="152"/>
                  </a:cubicBezTo>
                  <a:lnTo>
                    <a:pt x="1703" y="760"/>
                  </a:lnTo>
                  <a:lnTo>
                    <a:pt x="548" y="1399"/>
                  </a:lnTo>
                  <a:cubicBezTo>
                    <a:pt x="548" y="1399"/>
                    <a:pt x="517" y="1429"/>
                    <a:pt x="517" y="1429"/>
                  </a:cubicBezTo>
                  <a:lnTo>
                    <a:pt x="456" y="1459"/>
                  </a:lnTo>
                  <a:cubicBezTo>
                    <a:pt x="456" y="1459"/>
                    <a:pt x="426" y="1490"/>
                    <a:pt x="426" y="1490"/>
                  </a:cubicBezTo>
                  <a:cubicBezTo>
                    <a:pt x="396" y="1490"/>
                    <a:pt x="396" y="1520"/>
                    <a:pt x="365" y="1520"/>
                  </a:cubicBezTo>
                  <a:cubicBezTo>
                    <a:pt x="365" y="1520"/>
                    <a:pt x="335" y="1551"/>
                    <a:pt x="335" y="1551"/>
                  </a:cubicBezTo>
                  <a:lnTo>
                    <a:pt x="304" y="1581"/>
                  </a:lnTo>
                  <a:cubicBezTo>
                    <a:pt x="274" y="1611"/>
                    <a:pt x="274" y="1642"/>
                    <a:pt x="244" y="1672"/>
                  </a:cubicBezTo>
                  <a:lnTo>
                    <a:pt x="213" y="1703"/>
                  </a:lnTo>
                  <a:cubicBezTo>
                    <a:pt x="183" y="1733"/>
                    <a:pt x="183" y="1763"/>
                    <a:pt x="183" y="1763"/>
                  </a:cubicBezTo>
                  <a:cubicBezTo>
                    <a:pt x="183" y="1763"/>
                    <a:pt x="153" y="1794"/>
                    <a:pt x="153" y="1794"/>
                  </a:cubicBezTo>
                  <a:cubicBezTo>
                    <a:pt x="153" y="1794"/>
                    <a:pt x="122" y="1855"/>
                    <a:pt x="122" y="1855"/>
                  </a:cubicBezTo>
                  <a:cubicBezTo>
                    <a:pt x="122" y="1885"/>
                    <a:pt x="122" y="1885"/>
                    <a:pt x="92" y="1915"/>
                  </a:cubicBezTo>
                  <a:lnTo>
                    <a:pt x="274" y="2007"/>
                  </a:lnTo>
                  <a:lnTo>
                    <a:pt x="92" y="1976"/>
                  </a:lnTo>
                  <a:cubicBezTo>
                    <a:pt x="61" y="2007"/>
                    <a:pt x="61" y="2037"/>
                    <a:pt x="31" y="2098"/>
                  </a:cubicBezTo>
                  <a:cubicBezTo>
                    <a:pt x="31" y="2098"/>
                    <a:pt x="31" y="2128"/>
                    <a:pt x="31" y="2128"/>
                  </a:cubicBezTo>
                  <a:cubicBezTo>
                    <a:pt x="31" y="2128"/>
                    <a:pt x="31" y="2158"/>
                    <a:pt x="31" y="2158"/>
                  </a:cubicBezTo>
                  <a:cubicBezTo>
                    <a:pt x="31" y="2189"/>
                    <a:pt x="31" y="2189"/>
                    <a:pt x="31" y="2219"/>
                  </a:cubicBezTo>
                  <a:cubicBezTo>
                    <a:pt x="1" y="2250"/>
                    <a:pt x="1" y="2280"/>
                    <a:pt x="1" y="2341"/>
                  </a:cubicBezTo>
                  <a:lnTo>
                    <a:pt x="1" y="2402"/>
                  </a:lnTo>
                  <a:cubicBezTo>
                    <a:pt x="1" y="2432"/>
                    <a:pt x="1" y="2462"/>
                    <a:pt x="31" y="2523"/>
                  </a:cubicBezTo>
                  <a:cubicBezTo>
                    <a:pt x="31" y="2523"/>
                    <a:pt x="31" y="2554"/>
                    <a:pt x="31" y="2554"/>
                  </a:cubicBezTo>
                  <a:cubicBezTo>
                    <a:pt x="31" y="2614"/>
                    <a:pt x="31" y="2645"/>
                    <a:pt x="61" y="2706"/>
                  </a:cubicBezTo>
                  <a:cubicBezTo>
                    <a:pt x="61" y="2736"/>
                    <a:pt x="61" y="2736"/>
                    <a:pt x="92" y="2766"/>
                  </a:cubicBezTo>
                  <a:cubicBezTo>
                    <a:pt x="92" y="2797"/>
                    <a:pt x="92" y="2827"/>
                    <a:pt x="122" y="2858"/>
                  </a:cubicBezTo>
                  <a:cubicBezTo>
                    <a:pt x="122" y="2888"/>
                    <a:pt x="153" y="2949"/>
                    <a:pt x="183" y="2979"/>
                  </a:cubicBezTo>
                  <a:lnTo>
                    <a:pt x="213" y="3070"/>
                  </a:lnTo>
                  <a:cubicBezTo>
                    <a:pt x="213" y="3070"/>
                    <a:pt x="274" y="3131"/>
                    <a:pt x="274" y="3131"/>
                  </a:cubicBezTo>
                  <a:cubicBezTo>
                    <a:pt x="274" y="3131"/>
                    <a:pt x="274" y="3162"/>
                    <a:pt x="304" y="3162"/>
                  </a:cubicBezTo>
                  <a:cubicBezTo>
                    <a:pt x="304" y="3192"/>
                    <a:pt x="335" y="3222"/>
                    <a:pt x="365" y="3253"/>
                  </a:cubicBezTo>
                  <a:lnTo>
                    <a:pt x="487" y="3101"/>
                  </a:lnTo>
                  <a:lnTo>
                    <a:pt x="396" y="3283"/>
                  </a:lnTo>
                  <a:cubicBezTo>
                    <a:pt x="396" y="3283"/>
                    <a:pt x="426" y="3314"/>
                    <a:pt x="456" y="3344"/>
                  </a:cubicBezTo>
                  <a:lnTo>
                    <a:pt x="487" y="3344"/>
                  </a:lnTo>
                  <a:cubicBezTo>
                    <a:pt x="517" y="3374"/>
                    <a:pt x="517" y="3405"/>
                    <a:pt x="548" y="3405"/>
                  </a:cubicBezTo>
                  <a:lnTo>
                    <a:pt x="669" y="3253"/>
                  </a:lnTo>
                  <a:lnTo>
                    <a:pt x="608" y="3465"/>
                  </a:lnTo>
                  <a:cubicBezTo>
                    <a:pt x="700" y="3496"/>
                    <a:pt x="791" y="3557"/>
                    <a:pt x="912" y="3587"/>
                  </a:cubicBezTo>
                  <a:lnTo>
                    <a:pt x="943" y="3587"/>
                  </a:lnTo>
                  <a:cubicBezTo>
                    <a:pt x="973" y="3587"/>
                    <a:pt x="1004" y="3617"/>
                    <a:pt x="1004" y="3617"/>
                  </a:cubicBezTo>
                  <a:lnTo>
                    <a:pt x="1399" y="3617"/>
                  </a:lnTo>
                  <a:cubicBezTo>
                    <a:pt x="1429" y="3617"/>
                    <a:pt x="1460" y="3587"/>
                    <a:pt x="1490" y="3587"/>
                  </a:cubicBezTo>
                  <a:cubicBezTo>
                    <a:pt x="1490" y="3587"/>
                    <a:pt x="1551" y="3587"/>
                    <a:pt x="1611" y="3557"/>
                  </a:cubicBezTo>
                  <a:cubicBezTo>
                    <a:pt x="1642" y="3526"/>
                    <a:pt x="1642" y="3526"/>
                    <a:pt x="1703" y="3496"/>
                  </a:cubicBezTo>
                  <a:lnTo>
                    <a:pt x="1763" y="3496"/>
                  </a:lnTo>
                  <a:lnTo>
                    <a:pt x="2858" y="2858"/>
                  </a:lnTo>
                  <a:lnTo>
                    <a:pt x="2888" y="2858"/>
                  </a:lnTo>
                  <a:lnTo>
                    <a:pt x="4013" y="2219"/>
                  </a:lnTo>
                  <a:lnTo>
                    <a:pt x="4074" y="2189"/>
                  </a:lnTo>
                  <a:cubicBezTo>
                    <a:pt x="4074" y="2189"/>
                    <a:pt x="4104" y="2158"/>
                    <a:pt x="4104" y="2158"/>
                  </a:cubicBezTo>
                  <a:lnTo>
                    <a:pt x="4165" y="2128"/>
                  </a:lnTo>
                  <a:cubicBezTo>
                    <a:pt x="4195" y="2098"/>
                    <a:pt x="4256" y="2037"/>
                    <a:pt x="4286" y="2007"/>
                  </a:cubicBezTo>
                  <a:lnTo>
                    <a:pt x="4317" y="1976"/>
                  </a:lnTo>
                  <a:cubicBezTo>
                    <a:pt x="4317" y="1976"/>
                    <a:pt x="4317" y="1976"/>
                    <a:pt x="4317" y="1946"/>
                  </a:cubicBezTo>
                  <a:cubicBezTo>
                    <a:pt x="4317" y="1946"/>
                    <a:pt x="4347" y="1915"/>
                    <a:pt x="4347" y="1915"/>
                  </a:cubicBezTo>
                  <a:cubicBezTo>
                    <a:pt x="4378" y="1915"/>
                    <a:pt x="4378" y="1885"/>
                    <a:pt x="4378" y="1885"/>
                  </a:cubicBezTo>
                  <a:cubicBezTo>
                    <a:pt x="4378" y="1855"/>
                    <a:pt x="4408" y="1855"/>
                    <a:pt x="4408" y="1855"/>
                  </a:cubicBezTo>
                  <a:cubicBezTo>
                    <a:pt x="4408" y="1855"/>
                    <a:pt x="4408" y="1824"/>
                    <a:pt x="4408" y="1824"/>
                  </a:cubicBezTo>
                  <a:cubicBezTo>
                    <a:pt x="4438" y="1824"/>
                    <a:pt x="4438" y="1794"/>
                    <a:pt x="4469" y="1763"/>
                  </a:cubicBezTo>
                  <a:cubicBezTo>
                    <a:pt x="4469" y="1763"/>
                    <a:pt x="4469" y="1763"/>
                    <a:pt x="4469" y="1733"/>
                  </a:cubicBezTo>
                  <a:cubicBezTo>
                    <a:pt x="4469" y="1733"/>
                    <a:pt x="4469" y="1703"/>
                    <a:pt x="4469" y="1703"/>
                  </a:cubicBezTo>
                  <a:cubicBezTo>
                    <a:pt x="4499" y="1672"/>
                    <a:pt x="4499" y="1642"/>
                    <a:pt x="4529" y="1611"/>
                  </a:cubicBezTo>
                  <a:cubicBezTo>
                    <a:pt x="4529" y="1551"/>
                    <a:pt x="4560" y="1490"/>
                    <a:pt x="4560" y="1399"/>
                  </a:cubicBezTo>
                  <a:cubicBezTo>
                    <a:pt x="4560" y="1399"/>
                    <a:pt x="4560" y="1399"/>
                    <a:pt x="4560" y="1368"/>
                  </a:cubicBezTo>
                  <a:cubicBezTo>
                    <a:pt x="4560" y="1368"/>
                    <a:pt x="4560" y="1338"/>
                    <a:pt x="4560" y="1338"/>
                  </a:cubicBezTo>
                  <a:cubicBezTo>
                    <a:pt x="4560" y="1277"/>
                    <a:pt x="4560" y="1216"/>
                    <a:pt x="4560" y="1125"/>
                  </a:cubicBezTo>
                  <a:cubicBezTo>
                    <a:pt x="4560" y="1095"/>
                    <a:pt x="4560" y="1095"/>
                    <a:pt x="4560" y="1095"/>
                  </a:cubicBezTo>
                  <a:cubicBezTo>
                    <a:pt x="4560" y="1095"/>
                    <a:pt x="4560" y="1064"/>
                    <a:pt x="4560" y="1034"/>
                  </a:cubicBezTo>
                  <a:cubicBezTo>
                    <a:pt x="4529" y="973"/>
                    <a:pt x="4529" y="882"/>
                    <a:pt x="4499" y="791"/>
                  </a:cubicBezTo>
                  <a:lnTo>
                    <a:pt x="4469" y="760"/>
                  </a:lnTo>
                  <a:cubicBezTo>
                    <a:pt x="4469" y="760"/>
                    <a:pt x="4438" y="730"/>
                    <a:pt x="4438" y="699"/>
                  </a:cubicBezTo>
                  <a:lnTo>
                    <a:pt x="4438" y="669"/>
                  </a:lnTo>
                  <a:cubicBezTo>
                    <a:pt x="4408" y="608"/>
                    <a:pt x="4378" y="578"/>
                    <a:pt x="4317" y="517"/>
                  </a:cubicBezTo>
                  <a:cubicBezTo>
                    <a:pt x="4317" y="517"/>
                    <a:pt x="4317" y="487"/>
                    <a:pt x="4317" y="487"/>
                  </a:cubicBezTo>
                  <a:cubicBezTo>
                    <a:pt x="4286" y="456"/>
                    <a:pt x="4286" y="456"/>
                    <a:pt x="4256" y="426"/>
                  </a:cubicBezTo>
                  <a:lnTo>
                    <a:pt x="4256" y="396"/>
                  </a:lnTo>
                  <a:cubicBezTo>
                    <a:pt x="4226" y="396"/>
                    <a:pt x="4226" y="365"/>
                    <a:pt x="4226" y="365"/>
                  </a:cubicBezTo>
                  <a:lnTo>
                    <a:pt x="4165" y="335"/>
                  </a:lnTo>
                  <a:cubicBezTo>
                    <a:pt x="4134" y="274"/>
                    <a:pt x="4074" y="244"/>
                    <a:pt x="4013" y="183"/>
                  </a:cubicBezTo>
                  <a:cubicBezTo>
                    <a:pt x="3982" y="183"/>
                    <a:pt x="3982" y="183"/>
                    <a:pt x="3952" y="152"/>
                  </a:cubicBezTo>
                  <a:lnTo>
                    <a:pt x="3922" y="152"/>
                  </a:lnTo>
                  <a:cubicBezTo>
                    <a:pt x="3922" y="152"/>
                    <a:pt x="3922" y="122"/>
                    <a:pt x="3891" y="122"/>
                  </a:cubicBezTo>
                  <a:cubicBezTo>
                    <a:pt x="3830" y="92"/>
                    <a:pt x="3770" y="61"/>
                    <a:pt x="3709" y="61"/>
                  </a:cubicBezTo>
                  <a:cubicBezTo>
                    <a:pt x="3678" y="31"/>
                    <a:pt x="3648" y="31"/>
                    <a:pt x="3618" y="31"/>
                  </a:cubicBezTo>
                  <a:lnTo>
                    <a:pt x="3526" y="31"/>
                  </a:lnTo>
                  <a:cubicBezTo>
                    <a:pt x="3526" y="0"/>
                    <a:pt x="3496" y="0"/>
                    <a:pt x="3496"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
            <p:cNvSpPr/>
            <p:nvPr/>
          </p:nvSpPr>
          <p:spPr>
            <a:xfrm>
              <a:off x="7188300" y="2992725"/>
              <a:ext cx="551700" cy="328850"/>
            </a:xfrm>
            <a:custGeom>
              <a:rect b="b" l="l" r="r" t="t"/>
              <a:pathLst>
                <a:path extrusionOk="0" h="13154" w="22068">
                  <a:moveTo>
                    <a:pt x="7143" y="418"/>
                  </a:moveTo>
                  <a:lnTo>
                    <a:pt x="21520" y="8746"/>
                  </a:lnTo>
                  <a:lnTo>
                    <a:pt x="14955" y="12728"/>
                  </a:lnTo>
                  <a:lnTo>
                    <a:pt x="578" y="4278"/>
                  </a:lnTo>
                  <a:lnTo>
                    <a:pt x="7143" y="418"/>
                  </a:lnTo>
                  <a:close/>
                  <a:moveTo>
                    <a:pt x="7143" y="0"/>
                  </a:moveTo>
                  <a:cubicBezTo>
                    <a:pt x="7113" y="0"/>
                    <a:pt x="7082" y="8"/>
                    <a:pt x="7052" y="23"/>
                  </a:cubicBezTo>
                  <a:lnTo>
                    <a:pt x="91" y="4126"/>
                  </a:lnTo>
                  <a:cubicBezTo>
                    <a:pt x="31" y="4157"/>
                    <a:pt x="0" y="4218"/>
                    <a:pt x="0" y="4278"/>
                  </a:cubicBezTo>
                  <a:cubicBezTo>
                    <a:pt x="0" y="4339"/>
                    <a:pt x="31" y="4400"/>
                    <a:pt x="91" y="4430"/>
                  </a:cubicBezTo>
                  <a:lnTo>
                    <a:pt x="14864" y="13123"/>
                  </a:lnTo>
                  <a:cubicBezTo>
                    <a:pt x="14894" y="13154"/>
                    <a:pt x="14925" y="13154"/>
                    <a:pt x="14955" y="13154"/>
                  </a:cubicBezTo>
                  <a:cubicBezTo>
                    <a:pt x="14985" y="13154"/>
                    <a:pt x="15016" y="13154"/>
                    <a:pt x="15077" y="13123"/>
                  </a:cubicBezTo>
                  <a:lnTo>
                    <a:pt x="21976" y="8898"/>
                  </a:lnTo>
                  <a:cubicBezTo>
                    <a:pt x="22037" y="8868"/>
                    <a:pt x="22068" y="8807"/>
                    <a:pt x="22068" y="8746"/>
                  </a:cubicBezTo>
                  <a:cubicBezTo>
                    <a:pt x="22068" y="8655"/>
                    <a:pt x="22037" y="8595"/>
                    <a:pt x="21976" y="8564"/>
                  </a:cubicBezTo>
                  <a:lnTo>
                    <a:pt x="7234" y="23"/>
                  </a:lnTo>
                  <a:cubicBezTo>
                    <a:pt x="7204" y="8"/>
                    <a:pt x="7174" y="0"/>
                    <a:pt x="7143"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
            <p:cNvSpPr/>
            <p:nvPr/>
          </p:nvSpPr>
          <p:spPr>
            <a:xfrm>
              <a:off x="7849400" y="1690275"/>
              <a:ext cx="421775" cy="426125"/>
            </a:xfrm>
            <a:custGeom>
              <a:rect b="b" l="l" r="r" t="t"/>
              <a:pathLst>
                <a:path extrusionOk="0" h="17045" w="16871">
                  <a:moveTo>
                    <a:pt x="2402" y="418"/>
                  </a:moveTo>
                  <a:lnTo>
                    <a:pt x="8420" y="3914"/>
                  </a:lnTo>
                  <a:lnTo>
                    <a:pt x="6657" y="5008"/>
                  </a:lnTo>
                  <a:lnTo>
                    <a:pt x="578" y="1300"/>
                  </a:lnTo>
                  <a:lnTo>
                    <a:pt x="2402" y="418"/>
                  </a:lnTo>
                  <a:close/>
                  <a:moveTo>
                    <a:pt x="700" y="1816"/>
                  </a:moveTo>
                  <a:lnTo>
                    <a:pt x="6444" y="5312"/>
                  </a:lnTo>
                  <a:lnTo>
                    <a:pt x="6444" y="11938"/>
                  </a:lnTo>
                  <a:lnTo>
                    <a:pt x="700" y="1816"/>
                  </a:lnTo>
                  <a:close/>
                  <a:moveTo>
                    <a:pt x="8603" y="4248"/>
                  </a:moveTo>
                  <a:lnTo>
                    <a:pt x="8603" y="9020"/>
                  </a:lnTo>
                  <a:lnTo>
                    <a:pt x="8359" y="9142"/>
                  </a:lnTo>
                  <a:cubicBezTo>
                    <a:pt x="8329" y="9172"/>
                    <a:pt x="8299" y="9172"/>
                    <a:pt x="8299" y="9202"/>
                  </a:cubicBezTo>
                  <a:lnTo>
                    <a:pt x="8299" y="9233"/>
                  </a:lnTo>
                  <a:cubicBezTo>
                    <a:pt x="8268" y="9263"/>
                    <a:pt x="8268" y="9263"/>
                    <a:pt x="8268" y="9294"/>
                  </a:cubicBezTo>
                  <a:cubicBezTo>
                    <a:pt x="8268" y="9294"/>
                    <a:pt x="8268" y="9294"/>
                    <a:pt x="8268" y="9324"/>
                  </a:cubicBezTo>
                  <a:lnTo>
                    <a:pt x="8268" y="11482"/>
                  </a:lnTo>
                  <a:lnTo>
                    <a:pt x="6840" y="12333"/>
                  </a:lnTo>
                  <a:lnTo>
                    <a:pt x="6840" y="5312"/>
                  </a:lnTo>
                  <a:lnTo>
                    <a:pt x="8603" y="4248"/>
                  </a:lnTo>
                  <a:close/>
                  <a:moveTo>
                    <a:pt x="10122" y="8686"/>
                  </a:moveTo>
                  <a:lnTo>
                    <a:pt x="16293" y="12181"/>
                  </a:lnTo>
                  <a:lnTo>
                    <a:pt x="14925" y="12880"/>
                  </a:lnTo>
                  <a:lnTo>
                    <a:pt x="8967" y="9385"/>
                  </a:lnTo>
                  <a:lnTo>
                    <a:pt x="8967" y="9263"/>
                  </a:lnTo>
                  <a:lnTo>
                    <a:pt x="10122" y="8686"/>
                  </a:lnTo>
                  <a:close/>
                  <a:moveTo>
                    <a:pt x="10517" y="10722"/>
                  </a:moveTo>
                  <a:lnTo>
                    <a:pt x="11855" y="11512"/>
                  </a:lnTo>
                  <a:lnTo>
                    <a:pt x="11855" y="14856"/>
                  </a:lnTo>
                  <a:lnTo>
                    <a:pt x="10517" y="14066"/>
                  </a:lnTo>
                  <a:lnTo>
                    <a:pt x="10517" y="10722"/>
                  </a:lnTo>
                  <a:close/>
                  <a:moveTo>
                    <a:pt x="16505" y="12485"/>
                  </a:moveTo>
                  <a:lnTo>
                    <a:pt x="16505" y="15707"/>
                  </a:lnTo>
                  <a:lnTo>
                    <a:pt x="15138" y="16528"/>
                  </a:lnTo>
                  <a:lnTo>
                    <a:pt x="15138" y="13215"/>
                  </a:lnTo>
                  <a:lnTo>
                    <a:pt x="16505" y="12485"/>
                  </a:lnTo>
                  <a:close/>
                  <a:moveTo>
                    <a:pt x="2432" y="0"/>
                  </a:moveTo>
                  <a:cubicBezTo>
                    <a:pt x="2402" y="0"/>
                    <a:pt x="2371" y="8"/>
                    <a:pt x="2341" y="23"/>
                  </a:cubicBezTo>
                  <a:lnTo>
                    <a:pt x="92" y="1117"/>
                  </a:lnTo>
                  <a:cubicBezTo>
                    <a:pt x="61" y="1117"/>
                    <a:pt x="61" y="1148"/>
                    <a:pt x="31" y="1178"/>
                  </a:cubicBezTo>
                  <a:cubicBezTo>
                    <a:pt x="31" y="1178"/>
                    <a:pt x="31" y="1178"/>
                    <a:pt x="31" y="1208"/>
                  </a:cubicBezTo>
                  <a:lnTo>
                    <a:pt x="1" y="1208"/>
                  </a:lnTo>
                  <a:cubicBezTo>
                    <a:pt x="1" y="1239"/>
                    <a:pt x="1" y="1239"/>
                    <a:pt x="1" y="1269"/>
                  </a:cubicBezTo>
                  <a:lnTo>
                    <a:pt x="1" y="8868"/>
                  </a:lnTo>
                  <a:cubicBezTo>
                    <a:pt x="1" y="8929"/>
                    <a:pt x="31" y="8990"/>
                    <a:pt x="92" y="9050"/>
                  </a:cubicBezTo>
                  <a:lnTo>
                    <a:pt x="6566" y="12850"/>
                  </a:lnTo>
                  <a:lnTo>
                    <a:pt x="6748" y="12850"/>
                  </a:lnTo>
                  <a:lnTo>
                    <a:pt x="8268" y="11938"/>
                  </a:lnTo>
                  <a:lnTo>
                    <a:pt x="8268" y="13093"/>
                  </a:lnTo>
                  <a:cubicBezTo>
                    <a:pt x="8268" y="13154"/>
                    <a:pt x="8299" y="13215"/>
                    <a:pt x="8359" y="13245"/>
                  </a:cubicBezTo>
                  <a:lnTo>
                    <a:pt x="14834" y="17014"/>
                  </a:lnTo>
                  <a:cubicBezTo>
                    <a:pt x="14864" y="17044"/>
                    <a:pt x="14894" y="17044"/>
                    <a:pt x="14925" y="17044"/>
                  </a:cubicBezTo>
                  <a:cubicBezTo>
                    <a:pt x="14955" y="17044"/>
                    <a:pt x="14986" y="17044"/>
                    <a:pt x="15016" y="17014"/>
                  </a:cubicBezTo>
                  <a:lnTo>
                    <a:pt x="15046" y="17014"/>
                  </a:lnTo>
                  <a:lnTo>
                    <a:pt x="16779" y="15981"/>
                  </a:lnTo>
                  <a:cubicBezTo>
                    <a:pt x="16840" y="15950"/>
                    <a:pt x="16870" y="15889"/>
                    <a:pt x="16870" y="15798"/>
                  </a:cubicBezTo>
                  <a:lnTo>
                    <a:pt x="16870" y="12181"/>
                  </a:lnTo>
                  <a:cubicBezTo>
                    <a:pt x="16870" y="12120"/>
                    <a:pt x="16870" y="12090"/>
                    <a:pt x="16840" y="12060"/>
                  </a:cubicBezTo>
                  <a:cubicBezTo>
                    <a:pt x="16840" y="12060"/>
                    <a:pt x="16809" y="12029"/>
                    <a:pt x="16809" y="12029"/>
                  </a:cubicBezTo>
                  <a:lnTo>
                    <a:pt x="16779" y="11999"/>
                  </a:lnTo>
                  <a:lnTo>
                    <a:pt x="10244" y="8321"/>
                  </a:lnTo>
                  <a:cubicBezTo>
                    <a:pt x="10214" y="8306"/>
                    <a:pt x="10183" y="8298"/>
                    <a:pt x="10153" y="8298"/>
                  </a:cubicBezTo>
                  <a:cubicBezTo>
                    <a:pt x="10122" y="8298"/>
                    <a:pt x="10092" y="8306"/>
                    <a:pt x="10062" y="8321"/>
                  </a:cubicBezTo>
                  <a:lnTo>
                    <a:pt x="8967" y="8838"/>
                  </a:lnTo>
                  <a:lnTo>
                    <a:pt x="8967" y="3914"/>
                  </a:lnTo>
                  <a:cubicBezTo>
                    <a:pt x="8967" y="3883"/>
                    <a:pt x="8967" y="3853"/>
                    <a:pt x="8937" y="3853"/>
                  </a:cubicBezTo>
                  <a:cubicBezTo>
                    <a:pt x="8937" y="3822"/>
                    <a:pt x="8937" y="3822"/>
                    <a:pt x="8937" y="3822"/>
                  </a:cubicBezTo>
                  <a:cubicBezTo>
                    <a:pt x="8937" y="3792"/>
                    <a:pt x="8906" y="3792"/>
                    <a:pt x="8876" y="3762"/>
                  </a:cubicBezTo>
                  <a:lnTo>
                    <a:pt x="2523" y="23"/>
                  </a:lnTo>
                  <a:cubicBezTo>
                    <a:pt x="2493" y="8"/>
                    <a:pt x="2463" y="0"/>
                    <a:pt x="2432"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
            <p:cNvSpPr/>
            <p:nvPr/>
          </p:nvSpPr>
          <p:spPr>
            <a:xfrm>
              <a:off x="8099400" y="2301225"/>
              <a:ext cx="404300" cy="331900"/>
            </a:xfrm>
            <a:custGeom>
              <a:rect b="b" l="l" r="r" t="t"/>
              <a:pathLst>
                <a:path extrusionOk="0" h="13276" w="16172">
                  <a:moveTo>
                    <a:pt x="1855" y="418"/>
                  </a:moveTo>
                  <a:lnTo>
                    <a:pt x="8025" y="3914"/>
                  </a:lnTo>
                  <a:lnTo>
                    <a:pt x="6657" y="4613"/>
                  </a:lnTo>
                  <a:lnTo>
                    <a:pt x="3861" y="2971"/>
                  </a:lnTo>
                  <a:lnTo>
                    <a:pt x="2159" y="1968"/>
                  </a:lnTo>
                  <a:lnTo>
                    <a:pt x="609" y="1056"/>
                  </a:lnTo>
                  <a:lnTo>
                    <a:pt x="1855" y="418"/>
                  </a:lnTo>
                  <a:close/>
                  <a:moveTo>
                    <a:pt x="396" y="1391"/>
                  </a:moveTo>
                  <a:lnTo>
                    <a:pt x="1855" y="2242"/>
                  </a:lnTo>
                  <a:lnTo>
                    <a:pt x="1855" y="5585"/>
                  </a:lnTo>
                  <a:lnTo>
                    <a:pt x="396" y="4704"/>
                  </a:lnTo>
                  <a:lnTo>
                    <a:pt x="396" y="1391"/>
                  </a:lnTo>
                  <a:close/>
                  <a:moveTo>
                    <a:pt x="8238" y="5525"/>
                  </a:moveTo>
                  <a:lnTo>
                    <a:pt x="8238" y="5585"/>
                  </a:lnTo>
                  <a:lnTo>
                    <a:pt x="8177" y="5555"/>
                  </a:lnTo>
                  <a:lnTo>
                    <a:pt x="8238" y="5525"/>
                  </a:lnTo>
                  <a:close/>
                  <a:moveTo>
                    <a:pt x="3952" y="3458"/>
                  </a:moveTo>
                  <a:lnTo>
                    <a:pt x="6475" y="4917"/>
                  </a:lnTo>
                  <a:lnTo>
                    <a:pt x="6475" y="8260"/>
                  </a:lnTo>
                  <a:lnTo>
                    <a:pt x="3952" y="6801"/>
                  </a:lnTo>
                  <a:lnTo>
                    <a:pt x="3952" y="3458"/>
                  </a:lnTo>
                  <a:close/>
                  <a:moveTo>
                    <a:pt x="8238" y="4218"/>
                  </a:moveTo>
                  <a:lnTo>
                    <a:pt x="8238" y="5099"/>
                  </a:lnTo>
                  <a:lnTo>
                    <a:pt x="7691" y="5373"/>
                  </a:lnTo>
                  <a:lnTo>
                    <a:pt x="7660" y="5373"/>
                  </a:lnTo>
                  <a:cubicBezTo>
                    <a:pt x="7660" y="5403"/>
                    <a:pt x="7630" y="5403"/>
                    <a:pt x="7630" y="5433"/>
                  </a:cubicBezTo>
                  <a:lnTo>
                    <a:pt x="7600" y="5464"/>
                  </a:lnTo>
                  <a:cubicBezTo>
                    <a:pt x="7600" y="5464"/>
                    <a:pt x="7600" y="5494"/>
                    <a:pt x="7600" y="5525"/>
                  </a:cubicBezTo>
                  <a:lnTo>
                    <a:pt x="7600" y="7835"/>
                  </a:lnTo>
                  <a:lnTo>
                    <a:pt x="6870" y="8260"/>
                  </a:lnTo>
                  <a:lnTo>
                    <a:pt x="6870" y="4947"/>
                  </a:lnTo>
                  <a:lnTo>
                    <a:pt x="8238" y="4218"/>
                  </a:lnTo>
                  <a:close/>
                  <a:moveTo>
                    <a:pt x="9454" y="4917"/>
                  </a:moveTo>
                  <a:lnTo>
                    <a:pt x="15594" y="8382"/>
                  </a:lnTo>
                  <a:lnTo>
                    <a:pt x="14256" y="9081"/>
                  </a:lnTo>
                  <a:lnTo>
                    <a:pt x="11460" y="7439"/>
                  </a:lnTo>
                  <a:lnTo>
                    <a:pt x="11430" y="7439"/>
                  </a:lnTo>
                  <a:lnTo>
                    <a:pt x="9758" y="6467"/>
                  </a:lnTo>
                  <a:lnTo>
                    <a:pt x="9727" y="6467"/>
                  </a:lnTo>
                  <a:lnTo>
                    <a:pt x="8603" y="5798"/>
                  </a:lnTo>
                  <a:lnTo>
                    <a:pt x="8603" y="5312"/>
                  </a:lnTo>
                  <a:lnTo>
                    <a:pt x="9454" y="4917"/>
                  </a:lnTo>
                  <a:close/>
                  <a:moveTo>
                    <a:pt x="7964" y="5859"/>
                  </a:moveTo>
                  <a:lnTo>
                    <a:pt x="8299" y="6072"/>
                  </a:lnTo>
                  <a:cubicBezTo>
                    <a:pt x="8329" y="6072"/>
                    <a:pt x="8329" y="6102"/>
                    <a:pt x="8360" y="6102"/>
                  </a:cubicBezTo>
                  <a:lnTo>
                    <a:pt x="9454" y="6740"/>
                  </a:lnTo>
                  <a:lnTo>
                    <a:pt x="9454" y="10054"/>
                  </a:lnTo>
                  <a:lnTo>
                    <a:pt x="7964" y="9202"/>
                  </a:lnTo>
                  <a:lnTo>
                    <a:pt x="7964" y="5859"/>
                  </a:lnTo>
                  <a:close/>
                  <a:moveTo>
                    <a:pt x="11551" y="7956"/>
                  </a:moveTo>
                  <a:lnTo>
                    <a:pt x="14044" y="9415"/>
                  </a:lnTo>
                  <a:lnTo>
                    <a:pt x="14044" y="12759"/>
                  </a:lnTo>
                  <a:lnTo>
                    <a:pt x="11551" y="11269"/>
                  </a:lnTo>
                  <a:lnTo>
                    <a:pt x="11551" y="7956"/>
                  </a:lnTo>
                  <a:close/>
                  <a:moveTo>
                    <a:pt x="15807" y="8716"/>
                  </a:moveTo>
                  <a:lnTo>
                    <a:pt x="15807" y="11908"/>
                  </a:lnTo>
                  <a:lnTo>
                    <a:pt x="14439" y="12759"/>
                  </a:lnTo>
                  <a:lnTo>
                    <a:pt x="14439" y="9415"/>
                  </a:lnTo>
                  <a:lnTo>
                    <a:pt x="15807" y="8716"/>
                  </a:lnTo>
                  <a:close/>
                  <a:moveTo>
                    <a:pt x="1885" y="0"/>
                  </a:moveTo>
                  <a:cubicBezTo>
                    <a:pt x="1855" y="0"/>
                    <a:pt x="1824" y="8"/>
                    <a:pt x="1794" y="23"/>
                  </a:cubicBezTo>
                  <a:lnTo>
                    <a:pt x="92" y="874"/>
                  </a:lnTo>
                  <a:cubicBezTo>
                    <a:pt x="62" y="904"/>
                    <a:pt x="62" y="904"/>
                    <a:pt x="31" y="935"/>
                  </a:cubicBezTo>
                  <a:lnTo>
                    <a:pt x="31" y="965"/>
                  </a:lnTo>
                  <a:cubicBezTo>
                    <a:pt x="1" y="965"/>
                    <a:pt x="1" y="996"/>
                    <a:pt x="1" y="1026"/>
                  </a:cubicBezTo>
                  <a:lnTo>
                    <a:pt x="1" y="4825"/>
                  </a:lnTo>
                  <a:cubicBezTo>
                    <a:pt x="1" y="4886"/>
                    <a:pt x="31" y="4947"/>
                    <a:pt x="92" y="4977"/>
                  </a:cubicBezTo>
                  <a:lnTo>
                    <a:pt x="3648" y="7075"/>
                  </a:lnTo>
                  <a:lnTo>
                    <a:pt x="3679" y="7075"/>
                  </a:lnTo>
                  <a:lnTo>
                    <a:pt x="6566" y="8747"/>
                  </a:lnTo>
                  <a:cubicBezTo>
                    <a:pt x="6597" y="8777"/>
                    <a:pt x="6627" y="8777"/>
                    <a:pt x="6657" y="8777"/>
                  </a:cubicBezTo>
                  <a:cubicBezTo>
                    <a:pt x="6688" y="8777"/>
                    <a:pt x="6718" y="8777"/>
                    <a:pt x="6749" y="8747"/>
                  </a:cubicBezTo>
                  <a:lnTo>
                    <a:pt x="7569" y="8260"/>
                  </a:lnTo>
                  <a:lnTo>
                    <a:pt x="7569" y="9294"/>
                  </a:lnTo>
                  <a:cubicBezTo>
                    <a:pt x="7569" y="9385"/>
                    <a:pt x="7600" y="9446"/>
                    <a:pt x="7660" y="9476"/>
                  </a:cubicBezTo>
                  <a:lnTo>
                    <a:pt x="14135" y="13245"/>
                  </a:lnTo>
                  <a:cubicBezTo>
                    <a:pt x="14165" y="13245"/>
                    <a:pt x="14196" y="13275"/>
                    <a:pt x="14226" y="13275"/>
                  </a:cubicBezTo>
                  <a:cubicBezTo>
                    <a:pt x="14287" y="13275"/>
                    <a:pt x="14317" y="13245"/>
                    <a:pt x="14348" y="13245"/>
                  </a:cubicBezTo>
                  <a:lnTo>
                    <a:pt x="16080" y="12181"/>
                  </a:lnTo>
                  <a:cubicBezTo>
                    <a:pt x="16141" y="12151"/>
                    <a:pt x="16171" y="12090"/>
                    <a:pt x="16171" y="12029"/>
                  </a:cubicBezTo>
                  <a:lnTo>
                    <a:pt x="16171" y="8382"/>
                  </a:lnTo>
                  <a:cubicBezTo>
                    <a:pt x="16171" y="8351"/>
                    <a:pt x="16171" y="8291"/>
                    <a:pt x="16141" y="8260"/>
                  </a:cubicBezTo>
                  <a:lnTo>
                    <a:pt x="16110" y="8260"/>
                  </a:lnTo>
                  <a:cubicBezTo>
                    <a:pt x="16110" y="8230"/>
                    <a:pt x="16110" y="8230"/>
                    <a:pt x="16080" y="8230"/>
                  </a:cubicBezTo>
                  <a:lnTo>
                    <a:pt x="9545" y="4522"/>
                  </a:lnTo>
                  <a:cubicBezTo>
                    <a:pt x="9515" y="4506"/>
                    <a:pt x="9484" y="4499"/>
                    <a:pt x="9454" y="4499"/>
                  </a:cubicBezTo>
                  <a:cubicBezTo>
                    <a:pt x="9423" y="4499"/>
                    <a:pt x="9393" y="4506"/>
                    <a:pt x="9363" y="4522"/>
                  </a:cubicBezTo>
                  <a:lnTo>
                    <a:pt x="8603" y="4886"/>
                  </a:lnTo>
                  <a:lnTo>
                    <a:pt x="8603" y="3914"/>
                  </a:lnTo>
                  <a:cubicBezTo>
                    <a:pt x="8603" y="3883"/>
                    <a:pt x="8603" y="3853"/>
                    <a:pt x="8572" y="3822"/>
                  </a:cubicBezTo>
                  <a:cubicBezTo>
                    <a:pt x="8572" y="3822"/>
                    <a:pt x="8572" y="3822"/>
                    <a:pt x="8572" y="3792"/>
                  </a:cubicBezTo>
                  <a:cubicBezTo>
                    <a:pt x="8572" y="3792"/>
                    <a:pt x="8542" y="3762"/>
                    <a:pt x="8512" y="3762"/>
                  </a:cubicBezTo>
                  <a:lnTo>
                    <a:pt x="8512" y="3731"/>
                  </a:lnTo>
                  <a:lnTo>
                    <a:pt x="1976" y="23"/>
                  </a:lnTo>
                  <a:cubicBezTo>
                    <a:pt x="1946" y="8"/>
                    <a:pt x="1916" y="0"/>
                    <a:pt x="1885"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
            <p:cNvSpPr/>
            <p:nvPr/>
          </p:nvSpPr>
          <p:spPr>
            <a:xfrm>
              <a:off x="8300775" y="1966100"/>
              <a:ext cx="129975" cy="254400"/>
            </a:xfrm>
            <a:custGeom>
              <a:rect b="b" l="l" r="r" t="t"/>
              <a:pathLst>
                <a:path extrusionOk="0" h="10176" w="5199">
                  <a:moveTo>
                    <a:pt x="2569" y="403"/>
                  </a:moveTo>
                  <a:cubicBezTo>
                    <a:pt x="2941" y="403"/>
                    <a:pt x="3314" y="479"/>
                    <a:pt x="3587" y="631"/>
                  </a:cubicBezTo>
                  <a:cubicBezTo>
                    <a:pt x="3830" y="783"/>
                    <a:pt x="3952" y="935"/>
                    <a:pt x="3952" y="1118"/>
                  </a:cubicBezTo>
                  <a:cubicBezTo>
                    <a:pt x="3952" y="1270"/>
                    <a:pt x="3861" y="1422"/>
                    <a:pt x="3678" y="1543"/>
                  </a:cubicBezTo>
                  <a:cubicBezTo>
                    <a:pt x="3648" y="1543"/>
                    <a:pt x="3618" y="1574"/>
                    <a:pt x="3587" y="1604"/>
                  </a:cubicBezTo>
                  <a:cubicBezTo>
                    <a:pt x="3466" y="1665"/>
                    <a:pt x="3344" y="1726"/>
                    <a:pt x="3192" y="1756"/>
                  </a:cubicBezTo>
                  <a:cubicBezTo>
                    <a:pt x="2995" y="1802"/>
                    <a:pt x="2782" y="1824"/>
                    <a:pt x="2569" y="1824"/>
                  </a:cubicBezTo>
                  <a:cubicBezTo>
                    <a:pt x="2356" y="1824"/>
                    <a:pt x="2144" y="1802"/>
                    <a:pt x="1946" y="1756"/>
                  </a:cubicBezTo>
                  <a:cubicBezTo>
                    <a:pt x="1794" y="1695"/>
                    <a:pt x="1672" y="1665"/>
                    <a:pt x="1581" y="1604"/>
                  </a:cubicBezTo>
                  <a:cubicBezTo>
                    <a:pt x="1551" y="1574"/>
                    <a:pt x="1520" y="1543"/>
                    <a:pt x="1460" y="1513"/>
                  </a:cubicBezTo>
                  <a:cubicBezTo>
                    <a:pt x="1368" y="1452"/>
                    <a:pt x="1308" y="1391"/>
                    <a:pt x="1277" y="1361"/>
                  </a:cubicBezTo>
                  <a:cubicBezTo>
                    <a:pt x="1277" y="1331"/>
                    <a:pt x="1247" y="1331"/>
                    <a:pt x="1247" y="1300"/>
                  </a:cubicBezTo>
                  <a:cubicBezTo>
                    <a:pt x="1216" y="1239"/>
                    <a:pt x="1186" y="1179"/>
                    <a:pt x="1186" y="1118"/>
                  </a:cubicBezTo>
                  <a:cubicBezTo>
                    <a:pt x="1186" y="935"/>
                    <a:pt x="1308" y="783"/>
                    <a:pt x="1551" y="631"/>
                  </a:cubicBezTo>
                  <a:cubicBezTo>
                    <a:pt x="1824" y="479"/>
                    <a:pt x="2197" y="403"/>
                    <a:pt x="2569" y="403"/>
                  </a:cubicBezTo>
                  <a:close/>
                  <a:moveTo>
                    <a:pt x="1186" y="1786"/>
                  </a:moveTo>
                  <a:cubicBezTo>
                    <a:pt x="1216" y="1817"/>
                    <a:pt x="1216" y="1817"/>
                    <a:pt x="1216" y="1847"/>
                  </a:cubicBezTo>
                  <a:lnTo>
                    <a:pt x="1277" y="1847"/>
                  </a:lnTo>
                  <a:cubicBezTo>
                    <a:pt x="1308" y="1878"/>
                    <a:pt x="1338" y="1908"/>
                    <a:pt x="1368" y="1908"/>
                  </a:cubicBezTo>
                  <a:cubicBezTo>
                    <a:pt x="1520" y="1999"/>
                    <a:pt x="1672" y="2060"/>
                    <a:pt x="1824" y="2121"/>
                  </a:cubicBezTo>
                  <a:cubicBezTo>
                    <a:pt x="2068" y="2182"/>
                    <a:pt x="2318" y="2212"/>
                    <a:pt x="2565" y="2212"/>
                  </a:cubicBezTo>
                  <a:cubicBezTo>
                    <a:pt x="2812" y="2212"/>
                    <a:pt x="3055" y="2182"/>
                    <a:pt x="3283" y="2121"/>
                  </a:cubicBezTo>
                  <a:cubicBezTo>
                    <a:pt x="3466" y="2060"/>
                    <a:pt x="3618" y="1999"/>
                    <a:pt x="3770" y="1938"/>
                  </a:cubicBezTo>
                  <a:cubicBezTo>
                    <a:pt x="3830" y="1908"/>
                    <a:pt x="3861" y="1878"/>
                    <a:pt x="3891" y="1847"/>
                  </a:cubicBezTo>
                  <a:lnTo>
                    <a:pt x="3952" y="1817"/>
                  </a:lnTo>
                  <a:lnTo>
                    <a:pt x="3952" y="2060"/>
                  </a:lnTo>
                  <a:cubicBezTo>
                    <a:pt x="3952" y="2212"/>
                    <a:pt x="3830" y="2394"/>
                    <a:pt x="3587" y="2516"/>
                  </a:cubicBezTo>
                  <a:cubicBezTo>
                    <a:pt x="3527" y="2546"/>
                    <a:pt x="3496" y="2577"/>
                    <a:pt x="3435" y="2607"/>
                  </a:cubicBezTo>
                  <a:cubicBezTo>
                    <a:pt x="3223" y="2698"/>
                    <a:pt x="2979" y="2729"/>
                    <a:pt x="2736" y="2759"/>
                  </a:cubicBezTo>
                  <a:lnTo>
                    <a:pt x="2706" y="2759"/>
                  </a:lnTo>
                  <a:cubicBezTo>
                    <a:pt x="2652" y="2763"/>
                    <a:pt x="2598" y="2765"/>
                    <a:pt x="2544" y="2765"/>
                  </a:cubicBezTo>
                  <a:cubicBezTo>
                    <a:pt x="2174" y="2765"/>
                    <a:pt x="1816" y="2675"/>
                    <a:pt x="1551" y="2516"/>
                  </a:cubicBezTo>
                  <a:cubicBezTo>
                    <a:pt x="1338" y="2394"/>
                    <a:pt x="1216" y="2242"/>
                    <a:pt x="1186" y="2090"/>
                  </a:cubicBezTo>
                  <a:cubicBezTo>
                    <a:pt x="1186" y="2060"/>
                    <a:pt x="1186" y="2030"/>
                    <a:pt x="1186" y="2030"/>
                  </a:cubicBezTo>
                  <a:lnTo>
                    <a:pt x="1186" y="1786"/>
                  </a:lnTo>
                  <a:close/>
                  <a:moveTo>
                    <a:pt x="4286" y="2273"/>
                  </a:moveTo>
                  <a:cubicBezTo>
                    <a:pt x="4682" y="2425"/>
                    <a:pt x="4803" y="3367"/>
                    <a:pt x="4803" y="3732"/>
                  </a:cubicBezTo>
                  <a:lnTo>
                    <a:pt x="4803" y="4279"/>
                  </a:lnTo>
                  <a:cubicBezTo>
                    <a:pt x="4682" y="4400"/>
                    <a:pt x="4317" y="4704"/>
                    <a:pt x="3678" y="4917"/>
                  </a:cubicBezTo>
                  <a:lnTo>
                    <a:pt x="3678" y="2911"/>
                  </a:lnTo>
                  <a:cubicBezTo>
                    <a:pt x="3709" y="2881"/>
                    <a:pt x="3739" y="2881"/>
                    <a:pt x="3770" y="2850"/>
                  </a:cubicBezTo>
                  <a:cubicBezTo>
                    <a:pt x="4043" y="2698"/>
                    <a:pt x="4226" y="2486"/>
                    <a:pt x="4286" y="2273"/>
                  </a:cubicBezTo>
                  <a:close/>
                  <a:moveTo>
                    <a:pt x="852" y="2303"/>
                  </a:moveTo>
                  <a:cubicBezTo>
                    <a:pt x="943" y="2516"/>
                    <a:pt x="1125" y="2698"/>
                    <a:pt x="1368" y="2850"/>
                  </a:cubicBezTo>
                  <a:cubicBezTo>
                    <a:pt x="1672" y="3033"/>
                    <a:pt x="2128" y="3124"/>
                    <a:pt x="2554" y="3154"/>
                  </a:cubicBezTo>
                  <a:lnTo>
                    <a:pt x="2554" y="5069"/>
                  </a:lnTo>
                  <a:cubicBezTo>
                    <a:pt x="1308" y="5069"/>
                    <a:pt x="578" y="4461"/>
                    <a:pt x="396" y="4279"/>
                  </a:cubicBezTo>
                  <a:lnTo>
                    <a:pt x="396" y="3732"/>
                  </a:lnTo>
                  <a:cubicBezTo>
                    <a:pt x="396" y="3458"/>
                    <a:pt x="426" y="2698"/>
                    <a:pt x="730" y="2394"/>
                  </a:cubicBezTo>
                  <a:cubicBezTo>
                    <a:pt x="761" y="2364"/>
                    <a:pt x="821" y="2334"/>
                    <a:pt x="852" y="2303"/>
                  </a:cubicBezTo>
                  <a:close/>
                  <a:moveTo>
                    <a:pt x="3314" y="3033"/>
                  </a:moveTo>
                  <a:lnTo>
                    <a:pt x="3314" y="5008"/>
                  </a:lnTo>
                  <a:cubicBezTo>
                    <a:pt x="3192" y="5039"/>
                    <a:pt x="3071" y="5069"/>
                    <a:pt x="2949" y="5069"/>
                  </a:cubicBezTo>
                  <a:lnTo>
                    <a:pt x="2949" y="3124"/>
                  </a:lnTo>
                  <a:cubicBezTo>
                    <a:pt x="3071" y="3093"/>
                    <a:pt x="3192" y="3063"/>
                    <a:pt x="3314" y="3033"/>
                  </a:cubicBezTo>
                  <a:close/>
                  <a:moveTo>
                    <a:pt x="4803" y="8048"/>
                  </a:moveTo>
                  <a:lnTo>
                    <a:pt x="4803" y="8322"/>
                  </a:lnTo>
                  <a:cubicBezTo>
                    <a:pt x="4803" y="8595"/>
                    <a:pt x="4682" y="8869"/>
                    <a:pt x="4499" y="9051"/>
                  </a:cubicBezTo>
                  <a:cubicBezTo>
                    <a:pt x="4286" y="9233"/>
                    <a:pt x="3922" y="9477"/>
                    <a:pt x="3466" y="9629"/>
                  </a:cubicBezTo>
                  <a:lnTo>
                    <a:pt x="3466" y="8656"/>
                  </a:lnTo>
                  <a:cubicBezTo>
                    <a:pt x="4074" y="8504"/>
                    <a:pt x="4530" y="8261"/>
                    <a:pt x="4803" y="8048"/>
                  </a:cubicBezTo>
                  <a:close/>
                  <a:moveTo>
                    <a:pt x="396" y="8109"/>
                  </a:moveTo>
                  <a:cubicBezTo>
                    <a:pt x="761" y="8352"/>
                    <a:pt x="1429" y="8717"/>
                    <a:pt x="2371" y="8747"/>
                  </a:cubicBezTo>
                  <a:lnTo>
                    <a:pt x="2371" y="9781"/>
                  </a:lnTo>
                  <a:cubicBezTo>
                    <a:pt x="1581" y="9720"/>
                    <a:pt x="1004" y="9355"/>
                    <a:pt x="700" y="9051"/>
                  </a:cubicBezTo>
                  <a:cubicBezTo>
                    <a:pt x="517" y="8869"/>
                    <a:pt x="396" y="8595"/>
                    <a:pt x="396" y="8322"/>
                  </a:cubicBezTo>
                  <a:lnTo>
                    <a:pt x="396" y="8109"/>
                  </a:lnTo>
                  <a:close/>
                  <a:moveTo>
                    <a:pt x="3101" y="8717"/>
                  </a:moveTo>
                  <a:lnTo>
                    <a:pt x="3101" y="9750"/>
                  </a:lnTo>
                  <a:cubicBezTo>
                    <a:pt x="2979" y="9781"/>
                    <a:pt x="2858" y="9781"/>
                    <a:pt x="2767" y="9781"/>
                  </a:cubicBezTo>
                  <a:lnTo>
                    <a:pt x="2767" y="8747"/>
                  </a:lnTo>
                  <a:cubicBezTo>
                    <a:pt x="2858" y="8747"/>
                    <a:pt x="2979" y="8747"/>
                    <a:pt x="3101" y="8717"/>
                  </a:cubicBezTo>
                  <a:close/>
                  <a:moveTo>
                    <a:pt x="2569" y="1"/>
                  </a:moveTo>
                  <a:cubicBezTo>
                    <a:pt x="2136" y="1"/>
                    <a:pt x="1703" y="100"/>
                    <a:pt x="1368" y="297"/>
                  </a:cubicBezTo>
                  <a:cubicBezTo>
                    <a:pt x="1004" y="510"/>
                    <a:pt x="821" y="814"/>
                    <a:pt x="821" y="1118"/>
                  </a:cubicBezTo>
                  <a:lnTo>
                    <a:pt x="821" y="1938"/>
                  </a:lnTo>
                  <a:cubicBezTo>
                    <a:pt x="669" y="1969"/>
                    <a:pt x="548" y="2030"/>
                    <a:pt x="457" y="2151"/>
                  </a:cubicBezTo>
                  <a:cubicBezTo>
                    <a:pt x="1" y="2607"/>
                    <a:pt x="1" y="3610"/>
                    <a:pt x="31" y="3701"/>
                  </a:cubicBezTo>
                  <a:lnTo>
                    <a:pt x="31" y="7622"/>
                  </a:lnTo>
                  <a:cubicBezTo>
                    <a:pt x="1" y="7653"/>
                    <a:pt x="1" y="7683"/>
                    <a:pt x="1" y="7714"/>
                  </a:cubicBezTo>
                  <a:lnTo>
                    <a:pt x="1" y="8322"/>
                  </a:lnTo>
                  <a:cubicBezTo>
                    <a:pt x="1" y="8717"/>
                    <a:pt x="153" y="9051"/>
                    <a:pt x="426" y="9325"/>
                  </a:cubicBezTo>
                  <a:cubicBezTo>
                    <a:pt x="821" y="9720"/>
                    <a:pt x="1520" y="10176"/>
                    <a:pt x="2584" y="10176"/>
                  </a:cubicBezTo>
                  <a:cubicBezTo>
                    <a:pt x="2827" y="10176"/>
                    <a:pt x="3071" y="10145"/>
                    <a:pt x="3314" y="10084"/>
                  </a:cubicBezTo>
                  <a:cubicBezTo>
                    <a:pt x="4013" y="9932"/>
                    <a:pt x="4469" y="9598"/>
                    <a:pt x="4773" y="9325"/>
                  </a:cubicBezTo>
                  <a:cubicBezTo>
                    <a:pt x="5016" y="9081"/>
                    <a:pt x="5198" y="8717"/>
                    <a:pt x="5198" y="8322"/>
                  </a:cubicBezTo>
                  <a:lnTo>
                    <a:pt x="5198" y="3732"/>
                  </a:lnTo>
                  <a:cubicBezTo>
                    <a:pt x="5168" y="3549"/>
                    <a:pt x="5137" y="2060"/>
                    <a:pt x="4347" y="1878"/>
                  </a:cubicBezTo>
                  <a:lnTo>
                    <a:pt x="4347" y="1118"/>
                  </a:lnTo>
                  <a:cubicBezTo>
                    <a:pt x="4347" y="814"/>
                    <a:pt x="4134" y="510"/>
                    <a:pt x="3770" y="297"/>
                  </a:cubicBezTo>
                  <a:cubicBezTo>
                    <a:pt x="3435" y="100"/>
                    <a:pt x="3002" y="1"/>
                    <a:pt x="2569"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
            <p:cNvSpPr/>
            <p:nvPr/>
          </p:nvSpPr>
          <p:spPr>
            <a:xfrm>
              <a:off x="8004425" y="1434950"/>
              <a:ext cx="129200" cy="254400"/>
            </a:xfrm>
            <a:custGeom>
              <a:rect b="b" l="l" r="r" t="t"/>
              <a:pathLst>
                <a:path extrusionOk="0" h="10176" w="5168">
                  <a:moveTo>
                    <a:pt x="2569" y="403"/>
                  </a:moveTo>
                  <a:cubicBezTo>
                    <a:pt x="2941" y="403"/>
                    <a:pt x="3313" y="479"/>
                    <a:pt x="3587" y="631"/>
                  </a:cubicBezTo>
                  <a:cubicBezTo>
                    <a:pt x="3830" y="783"/>
                    <a:pt x="3952" y="935"/>
                    <a:pt x="3952" y="1117"/>
                  </a:cubicBezTo>
                  <a:cubicBezTo>
                    <a:pt x="3952" y="1269"/>
                    <a:pt x="3861" y="1421"/>
                    <a:pt x="3678" y="1543"/>
                  </a:cubicBezTo>
                  <a:cubicBezTo>
                    <a:pt x="3678" y="1543"/>
                    <a:pt x="3648" y="1543"/>
                    <a:pt x="3617" y="1573"/>
                  </a:cubicBezTo>
                  <a:lnTo>
                    <a:pt x="3587" y="1604"/>
                  </a:lnTo>
                  <a:cubicBezTo>
                    <a:pt x="3465" y="1664"/>
                    <a:pt x="3344" y="1725"/>
                    <a:pt x="3192" y="1756"/>
                  </a:cubicBezTo>
                  <a:cubicBezTo>
                    <a:pt x="2994" y="1801"/>
                    <a:pt x="2781" y="1824"/>
                    <a:pt x="2569" y="1824"/>
                  </a:cubicBezTo>
                  <a:cubicBezTo>
                    <a:pt x="2356" y="1824"/>
                    <a:pt x="2143" y="1801"/>
                    <a:pt x="1946" y="1756"/>
                  </a:cubicBezTo>
                  <a:cubicBezTo>
                    <a:pt x="1794" y="1695"/>
                    <a:pt x="1672" y="1634"/>
                    <a:pt x="1550" y="1604"/>
                  </a:cubicBezTo>
                  <a:cubicBezTo>
                    <a:pt x="1520" y="1573"/>
                    <a:pt x="1490" y="1543"/>
                    <a:pt x="1459" y="1512"/>
                  </a:cubicBezTo>
                  <a:cubicBezTo>
                    <a:pt x="1368" y="1452"/>
                    <a:pt x="1307" y="1391"/>
                    <a:pt x="1277" y="1360"/>
                  </a:cubicBezTo>
                  <a:cubicBezTo>
                    <a:pt x="1277" y="1330"/>
                    <a:pt x="1247" y="1300"/>
                    <a:pt x="1247" y="1300"/>
                  </a:cubicBezTo>
                  <a:cubicBezTo>
                    <a:pt x="1216" y="1239"/>
                    <a:pt x="1186" y="1178"/>
                    <a:pt x="1186" y="1117"/>
                  </a:cubicBezTo>
                  <a:cubicBezTo>
                    <a:pt x="1186" y="965"/>
                    <a:pt x="1307" y="783"/>
                    <a:pt x="1550" y="631"/>
                  </a:cubicBezTo>
                  <a:cubicBezTo>
                    <a:pt x="1824" y="479"/>
                    <a:pt x="2196" y="403"/>
                    <a:pt x="2569" y="403"/>
                  </a:cubicBezTo>
                  <a:close/>
                  <a:moveTo>
                    <a:pt x="3952" y="1816"/>
                  </a:moveTo>
                  <a:lnTo>
                    <a:pt x="3952" y="2060"/>
                  </a:lnTo>
                  <a:cubicBezTo>
                    <a:pt x="3952" y="2211"/>
                    <a:pt x="3800" y="2394"/>
                    <a:pt x="3587" y="2515"/>
                  </a:cubicBezTo>
                  <a:cubicBezTo>
                    <a:pt x="3526" y="2546"/>
                    <a:pt x="3465" y="2576"/>
                    <a:pt x="3405" y="2607"/>
                  </a:cubicBezTo>
                  <a:cubicBezTo>
                    <a:pt x="3222" y="2698"/>
                    <a:pt x="2979" y="2759"/>
                    <a:pt x="2736" y="2759"/>
                  </a:cubicBezTo>
                  <a:cubicBezTo>
                    <a:pt x="2678" y="2762"/>
                    <a:pt x="2621" y="2764"/>
                    <a:pt x="2564" y="2764"/>
                  </a:cubicBezTo>
                  <a:cubicBezTo>
                    <a:pt x="2174" y="2764"/>
                    <a:pt x="1816" y="2675"/>
                    <a:pt x="1550" y="2515"/>
                  </a:cubicBezTo>
                  <a:cubicBezTo>
                    <a:pt x="1338" y="2394"/>
                    <a:pt x="1186" y="2242"/>
                    <a:pt x="1186" y="2090"/>
                  </a:cubicBezTo>
                  <a:cubicBezTo>
                    <a:pt x="1186" y="2090"/>
                    <a:pt x="1186" y="2060"/>
                    <a:pt x="1186" y="2060"/>
                  </a:cubicBezTo>
                  <a:lnTo>
                    <a:pt x="1186" y="1816"/>
                  </a:lnTo>
                  <a:cubicBezTo>
                    <a:pt x="1216" y="1816"/>
                    <a:pt x="1216" y="1847"/>
                    <a:pt x="1247" y="1847"/>
                  </a:cubicBezTo>
                  <a:cubicBezTo>
                    <a:pt x="1277" y="1877"/>
                    <a:pt x="1307" y="1908"/>
                    <a:pt x="1368" y="1938"/>
                  </a:cubicBezTo>
                  <a:cubicBezTo>
                    <a:pt x="1490" y="1999"/>
                    <a:pt x="1642" y="2060"/>
                    <a:pt x="1824" y="2120"/>
                  </a:cubicBezTo>
                  <a:cubicBezTo>
                    <a:pt x="2067" y="2181"/>
                    <a:pt x="2318" y="2211"/>
                    <a:pt x="2565" y="2211"/>
                  </a:cubicBezTo>
                  <a:cubicBezTo>
                    <a:pt x="2812" y="2211"/>
                    <a:pt x="3055" y="2181"/>
                    <a:pt x="3283" y="2120"/>
                  </a:cubicBezTo>
                  <a:cubicBezTo>
                    <a:pt x="3465" y="2090"/>
                    <a:pt x="3617" y="2029"/>
                    <a:pt x="3769" y="1938"/>
                  </a:cubicBezTo>
                  <a:lnTo>
                    <a:pt x="3830" y="1908"/>
                  </a:lnTo>
                  <a:cubicBezTo>
                    <a:pt x="3861" y="1877"/>
                    <a:pt x="3861" y="1877"/>
                    <a:pt x="3891" y="1847"/>
                  </a:cubicBezTo>
                  <a:lnTo>
                    <a:pt x="3952" y="1816"/>
                  </a:lnTo>
                  <a:close/>
                  <a:moveTo>
                    <a:pt x="3313" y="3032"/>
                  </a:moveTo>
                  <a:lnTo>
                    <a:pt x="3313" y="5008"/>
                  </a:lnTo>
                  <a:cubicBezTo>
                    <a:pt x="3192" y="5038"/>
                    <a:pt x="3070" y="5069"/>
                    <a:pt x="2949" y="5069"/>
                  </a:cubicBezTo>
                  <a:lnTo>
                    <a:pt x="2949" y="3123"/>
                  </a:lnTo>
                  <a:cubicBezTo>
                    <a:pt x="3070" y="3093"/>
                    <a:pt x="3192" y="3063"/>
                    <a:pt x="3313" y="3032"/>
                  </a:cubicBezTo>
                  <a:close/>
                  <a:moveTo>
                    <a:pt x="4803" y="4765"/>
                  </a:moveTo>
                  <a:lnTo>
                    <a:pt x="4803" y="7561"/>
                  </a:lnTo>
                  <a:cubicBezTo>
                    <a:pt x="4712" y="7652"/>
                    <a:pt x="4195" y="8169"/>
                    <a:pt x="3253" y="8321"/>
                  </a:cubicBezTo>
                  <a:cubicBezTo>
                    <a:pt x="3009" y="8351"/>
                    <a:pt x="2797" y="8382"/>
                    <a:pt x="2584" y="8382"/>
                  </a:cubicBezTo>
                  <a:cubicBezTo>
                    <a:pt x="1307" y="8382"/>
                    <a:pt x="578" y="7804"/>
                    <a:pt x="395" y="7622"/>
                  </a:cubicBezTo>
                  <a:lnTo>
                    <a:pt x="395" y="4795"/>
                  </a:lnTo>
                  <a:cubicBezTo>
                    <a:pt x="791" y="5069"/>
                    <a:pt x="1520" y="5464"/>
                    <a:pt x="2584" y="5464"/>
                  </a:cubicBezTo>
                  <a:lnTo>
                    <a:pt x="2766" y="5464"/>
                  </a:lnTo>
                  <a:cubicBezTo>
                    <a:pt x="3009" y="5464"/>
                    <a:pt x="3283" y="5433"/>
                    <a:pt x="3526" y="5373"/>
                  </a:cubicBezTo>
                  <a:cubicBezTo>
                    <a:pt x="4104" y="5221"/>
                    <a:pt x="4529" y="4977"/>
                    <a:pt x="4803" y="4765"/>
                  </a:cubicBezTo>
                  <a:close/>
                  <a:moveTo>
                    <a:pt x="3070" y="8747"/>
                  </a:moveTo>
                  <a:lnTo>
                    <a:pt x="3070" y="9750"/>
                  </a:lnTo>
                  <a:cubicBezTo>
                    <a:pt x="2979" y="9780"/>
                    <a:pt x="2857" y="9780"/>
                    <a:pt x="2766" y="9780"/>
                  </a:cubicBezTo>
                  <a:lnTo>
                    <a:pt x="2766" y="8747"/>
                  </a:lnTo>
                  <a:close/>
                  <a:moveTo>
                    <a:pt x="2569" y="0"/>
                  </a:moveTo>
                  <a:cubicBezTo>
                    <a:pt x="2136" y="0"/>
                    <a:pt x="1702" y="99"/>
                    <a:pt x="1368" y="297"/>
                  </a:cubicBezTo>
                  <a:cubicBezTo>
                    <a:pt x="1003" y="509"/>
                    <a:pt x="821" y="813"/>
                    <a:pt x="821" y="1117"/>
                  </a:cubicBezTo>
                  <a:lnTo>
                    <a:pt x="791" y="1938"/>
                  </a:lnTo>
                  <a:cubicBezTo>
                    <a:pt x="669" y="1968"/>
                    <a:pt x="547" y="2029"/>
                    <a:pt x="456" y="2151"/>
                  </a:cubicBezTo>
                  <a:cubicBezTo>
                    <a:pt x="0" y="2607"/>
                    <a:pt x="0" y="3610"/>
                    <a:pt x="0" y="3731"/>
                  </a:cubicBezTo>
                  <a:lnTo>
                    <a:pt x="0" y="7622"/>
                  </a:lnTo>
                  <a:cubicBezTo>
                    <a:pt x="0" y="7652"/>
                    <a:pt x="0" y="7683"/>
                    <a:pt x="0" y="7713"/>
                  </a:cubicBezTo>
                  <a:lnTo>
                    <a:pt x="0" y="8321"/>
                  </a:lnTo>
                  <a:cubicBezTo>
                    <a:pt x="0" y="8686"/>
                    <a:pt x="152" y="9051"/>
                    <a:pt x="426" y="9324"/>
                  </a:cubicBezTo>
                  <a:cubicBezTo>
                    <a:pt x="821" y="9719"/>
                    <a:pt x="1520" y="10175"/>
                    <a:pt x="2584" y="10175"/>
                  </a:cubicBezTo>
                  <a:cubicBezTo>
                    <a:pt x="2827" y="10175"/>
                    <a:pt x="3070" y="10145"/>
                    <a:pt x="3313" y="10084"/>
                  </a:cubicBezTo>
                  <a:cubicBezTo>
                    <a:pt x="3982" y="9932"/>
                    <a:pt x="4468" y="9567"/>
                    <a:pt x="4742" y="9324"/>
                  </a:cubicBezTo>
                  <a:cubicBezTo>
                    <a:pt x="5016" y="9081"/>
                    <a:pt x="5168" y="8716"/>
                    <a:pt x="5168" y="8321"/>
                  </a:cubicBezTo>
                  <a:lnTo>
                    <a:pt x="5168" y="3701"/>
                  </a:lnTo>
                  <a:cubicBezTo>
                    <a:pt x="5168" y="3549"/>
                    <a:pt x="5107" y="2060"/>
                    <a:pt x="4316" y="1877"/>
                  </a:cubicBezTo>
                  <a:lnTo>
                    <a:pt x="4316" y="1117"/>
                  </a:lnTo>
                  <a:cubicBezTo>
                    <a:pt x="4316" y="813"/>
                    <a:pt x="4134" y="509"/>
                    <a:pt x="3769" y="297"/>
                  </a:cubicBezTo>
                  <a:cubicBezTo>
                    <a:pt x="3435" y="99"/>
                    <a:pt x="3002" y="0"/>
                    <a:pt x="2569"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
            <p:cNvSpPr/>
            <p:nvPr/>
          </p:nvSpPr>
          <p:spPr>
            <a:xfrm>
              <a:off x="8144250" y="1520050"/>
              <a:ext cx="129200" cy="253650"/>
            </a:xfrm>
            <a:custGeom>
              <a:rect b="b" l="l" r="r" t="t"/>
              <a:pathLst>
                <a:path extrusionOk="0" h="10146" w="5168">
                  <a:moveTo>
                    <a:pt x="2557" y="380"/>
                  </a:moveTo>
                  <a:cubicBezTo>
                    <a:pt x="2926" y="380"/>
                    <a:pt x="3298" y="464"/>
                    <a:pt x="3587" y="631"/>
                  </a:cubicBezTo>
                  <a:cubicBezTo>
                    <a:pt x="3830" y="753"/>
                    <a:pt x="3952" y="935"/>
                    <a:pt x="3952" y="1087"/>
                  </a:cubicBezTo>
                  <a:cubicBezTo>
                    <a:pt x="3952" y="1239"/>
                    <a:pt x="3860" y="1391"/>
                    <a:pt x="3678" y="1513"/>
                  </a:cubicBezTo>
                  <a:cubicBezTo>
                    <a:pt x="3648" y="1513"/>
                    <a:pt x="3648" y="1543"/>
                    <a:pt x="3617" y="1543"/>
                  </a:cubicBezTo>
                  <a:lnTo>
                    <a:pt x="3587" y="1573"/>
                  </a:lnTo>
                  <a:cubicBezTo>
                    <a:pt x="3465" y="1634"/>
                    <a:pt x="3344" y="1695"/>
                    <a:pt x="3192" y="1725"/>
                  </a:cubicBezTo>
                  <a:cubicBezTo>
                    <a:pt x="2994" y="1786"/>
                    <a:pt x="2781" y="1817"/>
                    <a:pt x="2569" y="1817"/>
                  </a:cubicBezTo>
                  <a:cubicBezTo>
                    <a:pt x="2356" y="1817"/>
                    <a:pt x="2143" y="1786"/>
                    <a:pt x="1945" y="1725"/>
                  </a:cubicBezTo>
                  <a:cubicBezTo>
                    <a:pt x="1763" y="1665"/>
                    <a:pt x="1641" y="1634"/>
                    <a:pt x="1550" y="1573"/>
                  </a:cubicBezTo>
                  <a:cubicBezTo>
                    <a:pt x="1520" y="1543"/>
                    <a:pt x="1489" y="1543"/>
                    <a:pt x="1459" y="1513"/>
                  </a:cubicBezTo>
                  <a:cubicBezTo>
                    <a:pt x="1368" y="1452"/>
                    <a:pt x="1307" y="1391"/>
                    <a:pt x="1277" y="1330"/>
                  </a:cubicBezTo>
                  <a:cubicBezTo>
                    <a:pt x="1246" y="1300"/>
                    <a:pt x="1246" y="1300"/>
                    <a:pt x="1246" y="1270"/>
                  </a:cubicBezTo>
                  <a:cubicBezTo>
                    <a:pt x="1216" y="1209"/>
                    <a:pt x="1186" y="1148"/>
                    <a:pt x="1186" y="1087"/>
                  </a:cubicBezTo>
                  <a:cubicBezTo>
                    <a:pt x="1186" y="935"/>
                    <a:pt x="1307" y="753"/>
                    <a:pt x="1550" y="631"/>
                  </a:cubicBezTo>
                  <a:cubicBezTo>
                    <a:pt x="1824" y="464"/>
                    <a:pt x="2189" y="380"/>
                    <a:pt x="2557" y="380"/>
                  </a:cubicBezTo>
                  <a:close/>
                  <a:moveTo>
                    <a:pt x="1186" y="1786"/>
                  </a:moveTo>
                  <a:cubicBezTo>
                    <a:pt x="1186" y="1817"/>
                    <a:pt x="1216" y="1817"/>
                    <a:pt x="1246" y="1847"/>
                  </a:cubicBezTo>
                  <a:cubicBezTo>
                    <a:pt x="1277" y="1877"/>
                    <a:pt x="1307" y="1877"/>
                    <a:pt x="1368" y="1908"/>
                  </a:cubicBezTo>
                  <a:cubicBezTo>
                    <a:pt x="1489" y="1999"/>
                    <a:pt x="1641" y="2060"/>
                    <a:pt x="1824" y="2121"/>
                  </a:cubicBezTo>
                  <a:cubicBezTo>
                    <a:pt x="2067" y="2181"/>
                    <a:pt x="2318" y="2212"/>
                    <a:pt x="2565" y="2212"/>
                  </a:cubicBezTo>
                  <a:cubicBezTo>
                    <a:pt x="2812" y="2212"/>
                    <a:pt x="3055" y="2181"/>
                    <a:pt x="3283" y="2121"/>
                  </a:cubicBezTo>
                  <a:cubicBezTo>
                    <a:pt x="3465" y="2060"/>
                    <a:pt x="3617" y="1999"/>
                    <a:pt x="3769" y="1908"/>
                  </a:cubicBezTo>
                  <a:lnTo>
                    <a:pt x="3830" y="1877"/>
                  </a:lnTo>
                  <a:cubicBezTo>
                    <a:pt x="3860" y="1877"/>
                    <a:pt x="3860" y="1847"/>
                    <a:pt x="3891" y="1847"/>
                  </a:cubicBezTo>
                  <a:cubicBezTo>
                    <a:pt x="3921" y="1817"/>
                    <a:pt x="3921" y="1817"/>
                    <a:pt x="3952" y="1817"/>
                  </a:cubicBezTo>
                  <a:lnTo>
                    <a:pt x="3952" y="2029"/>
                  </a:lnTo>
                  <a:cubicBezTo>
                    <a:pt x="3952" y="2212"/>
                    <a:pt x="3800" y="2364"/>
                    <a:pt x="3587" y="2516"/>
                  </a:cubicBezTo>
                  <a:cubicBezTo>
                    <a:pt x="3526" y="2546"/>
                    <a:pt x="3465" y="2577"/>
                    <a:pt x="3435" y="2577"/>
                  </a:cubicBezTo>
                  <a:cubicBezTo>
                    <a:pt x="3222" y="2668"/>
                    <a:pt x="2979" y="2729"/>
                    <a:pt x="2736" y="2759"/>
                  </a:cubicBezTo>
                  <a:lnTo>
                    <a:pt x="2705" y="2759"/>
                  </a:lnTo>
                  <a:cubicBezTo>
                    <a:pt x="2249" y="2759"/>
                    <a:pt x="1824" y="2698"/>
                    <a:pt x="1550" y="2516"/>
                  </a:cubicBezTo>
                  <a:cubicBezTo>
                    <a:pt x="1338" y="2394"/>
                    <a:pt x="1186" y="2242"/>
                    <a:pt x="1186" y="2060"/>
                  </a:cubicBezTo>
                  <a:cubicBezTo>
                    <a:pt x="1186" y="2060"/>
                    <a:pt x="1186" y="2029"/>
                    <a:pt x="1186" y="2029"/>
                  </a:cubicBezTo>
                  <a:lnTo>
                    <a:pt x="1186" y="1786"/>
                  </a:lnTo>
                  <a:close/>
                  <a:moveTo>
                    <a:pt x="3313" y="3032"/>
                  </a:moveTo>
                  <a:lnTo>
                    <a:pt x="3313" y="5008"/>
                  </a:lnTo>
                  <a:cubicBezTo>
                    <a:pt x="3192" y="5008"/>
                    <a:pt x="3070" y="5039"/>
                    <a:pt x="2918" y="5039"/>
                  </a:cubicBezTo>
                  <a:lnTo>
                    <a:pt x="2918" y="3093"/>
                  </a:lnTo>
                  <a:cubicBezTo>
                    <a:pt x="3070" y="3093"/>
                    <a:pt x="3192" y="3063"/>
                    <a:pt x="3313" y="3032"/>
                  </a:cubicBezTo>
                  <a:close/>
                  <a:moveTo>
                    <a:pt x="4803" y="4765"/>
                  </a:moveTo>
                  <a:lnTo>
                    <a:pt x="4803" y="7531"/>
                  </a:lnTo>
                  <a:cubicBezTo>
                    <a:pt x="4681" y="7653"/>
                    <a:pt x="4164" y="8139"/>
                    <a:pt x="3252" y="8321"/>
                  </a:cubicBezTo>
                  <a:cubicBezTo>
                    <a:pt x="3009" y="8352"/>
                    <a:pt x="2796" y="8382"/>
                    <a:pt x="2553" y="8382"/>
                  </a:cubicBezTo>
                  <a:cubicBezTo>
                    <a:pt x="1307" y="8382"/>
                    <a:pt x="578" y="7774"/>
                    <a:pt x="395" y="7592"/>
                  </a:cubicBezTo>
                  <a:lnTo>
                    <a:pt x="395" y="4765"/>
                  </a:lnTo>
                  <a:cubicBezTo>
                    <a:pt x="790" y="5069"/>
                    <a:pt x="1520" y="5464"/>
                    <a:pt x="2584" y="5464"/>
                  </a:cubicBezTo>
                  <a:lnTo>
                    <a:pt x="2736" y="5464"/>
                  </a:lnTo>
                  <a:cubicBezTo>
                    <a:pt x="2736" y="5464"/>
                    <a:pt x="2736" y="5434"/>
                    <a:pt x="2766" y="5434"/>
                  </a:cubicBezTo>
                  <a:cubicBezTo>
                    <a:pt x="3040" y="5434"/>
                    <a:pt x="3283" y="5403"/>
                    <a:pt x="3526" y="5343"/>
                  </a:cubicBezTo>
                  <a:cubicBezTo>
                    <a:pt x="4104" y="5191"/>
                    <a:pt x="4529" y="4947"/>
                    <a:pt x="4803" y="4765"/>
                  </a:cubicBezTo>
                  <a:close/>
                  <a:moveTo>
                    <a:pt x="3070" y="8716"/>
                  </a:moveTo>
                  <a:lnTo>
                    <a:pt x="3070" y="9720"/>
                  </a:lnTo>
                  <a:cubicBezTo>
                    <a:pt x="2979" y="9750"/>
                    <a:pt x="2857" y="9750"/>
                    <a:pt x="2766" y="9780"/>
                  </a:cubicBezTo>
                  <a:lnTo>
                    <a:pt x="2766" y="8747"/>
                  </a:lnTo>
                  <a:cubicBezTo>
                    <a:pt x="2857" y="8747"/>
                    <a:pt x="2979" y="8716"/>
                    <a:pt x="3070" y="8716"/>
                  </a:cubicBezTo>
                  <a:close/>
                  <a:moveTo>
                    <a:pt x="2569" y="1"/>
                  </a:moveTo>
                  <a:cubicBezTo>
                    <a:pt x="2135" y="1"/>
                    <a:pt x="1702" y="99"/>
                    <a:pt x="1368" y="297"/>
                  </a:cubicBezTo>
                  <a:cubicBezTo>
                    <a:pt x="1003" y="479"/>
                    <a:pt x="821" y="783"/>
                    <a:pt x="821" y="1087"/>
                  </a:cubicBezTo>
                  <a:cubicBezTo>
                    <a:pt x="821" y="1087"/>
                    <a:pt x="790" y="1087"/>
                    <a:pt x="790" y="1118"/>
                  </a:cubicBezTo>
                  <a:lnTo>
                    <a:pt x="790" y="1908"/>
                  </a:lnTo>
                  <a:cubicBezTo>
                    <a:pt x="669" y="1969"/>
                    <a:pt x="547" y="2029"/>
                    <a:pt x="456" y="2121"/>
                  </a:cubicBezTo>
                  <a:cubicBezTo>
                    <a:pt x="0" y="2577"/>
                    <a:pt x="0" y="3610"/>
                    <a:pt x="0" y="3701"/>
                  </a:cubicBezTo>
                  <a:lnTo>
                    <a:pt x="0" y="7622"/>
                  </a:lnTo>
                  <a:cubicBezTo>
                    <a:pt x="0" y="7653"/>
                    <a:pt x="0" y="7653"/>
                    <a:pt x="0" y="7683"/>
                  </a:cubicBezTo>
                  <a:lnTo>
                    <a:pt x="0" y="8321"/>
                  </a:lnTo>
                  <a:cubicBezTo>
                    <a:pt x="0" y="8686"/>
                    <a:pt x="152" y="9051"/>
                    <a:pt x="426" y="9294"/>
                  </a:cubicBezTo>
                  <a:cubicBezTo>
                    <a:pt x="821" y="9689"/>
                    <a:pt x="1520" y="10145"/>
                    <a:pt x="2584" y="10145"/>
                  </a:cubicBezTo>
                  <a:cubicBezTo>
                    <a:pt x="2827" y="10145"/>
                    <a:pt x="3070" y="10115"/>
                    <a:pt x="3313" y="10084"/>
                  </a:cubicBezTo>
                  <a:cubicBezTo>
                    <a:pt x="3982" y="9902"/>
                    <a:pt x="4468" y="9568"/>
                    <a:pt x="4742" y="9294"/>
                  </a:cubicBezTo>
                  <a:cubicBezTo>
                    <a:pt x="5015" y="9051"/>
                    <a:pt x="5167" y="8686"/>
                    <a:pt x="5167" y="8321"/>
                  </a:cubicBezTo>
                  <a:lnTo>
                    <a:pt x="5167" y="3701"/>
                  </a:lnTo>
                  <a:cubicBezTo>
                    <a:pt x="5167" y="3519"/>
                    <a:pt x="5107" y="2029"/>
                    <a:pt x="4316" y="1847"/>
                  </a:cubicBezTo>
                  <a:lnTo>
                    <a:pt x="4316" y="1118"/>
                  </a:lnTo>
                  <a:lnTo>
                    <a:pt x="4316" y="1087"/>
                  </a:lnTo>
                  <a:cubicBezTo>
                    <a:pt x="4316" y="783"/>
                    <a:pt x="4134" y="510"/>
                    <a:pt x="3769" y="297"/>
                  </a:cubicBezTo>
                  <a:cubicBezTo>
                    <a:pt x="3435" y="99"/>
                    <a:pt x="3002" y="1"/>
                    <a:pt x="2569"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
            <p:cNvSpPr/>
            <p:nvPr/>
          </p:nvSpPr>
          <p:spPr>
            <a:xfrm>
              <a:off x="8122200" y="2577625"/>
              <a:ext cx="82850" cy="170250"/>
            </a:xfrm>
            <a:custGeom>
              <a:rect b="b" l="l" r="r" t="t"/>
              <a:pathLst>
                <a:path extrusionOk="0" h="6810" w="3314">
                  <a:moveTo>
                    <a:pt x="2919" y="3830"/>
                  </a:moveTo>
                  <a:lnTo>
                    <a:pt x="2919" y="5289"/>
                  </a:lnTo>
                  <a:lnTo>
                    <a:pt x="2919" y="5320"/>
                  </a:lnTo>
                  <a:cubicBezTo>
                    <a:pt x="2888" y="5350"/>
                    <a:pt x="2888" y="5350"/>
                    <a:pt x="2888" y="5381"/>
                  </a:cubicBezTo>
                  <a:lnTo>
                    <a:pt x="3101" y="5441"/>
                  </a:lnTo>
                  <a:lnTo>
                    <a:pt x="2919" y="5441"/>
                  </a:lnTo>
                  <a:cubicBezTo>
                    <a:pt x="2919" y="5441"/>
                    <a:pt x="2919" y="5472"/>
                    <a:pt x="2888" y="5472"/>
                  </a:cubicBezTo>
                  <a:cubicBezTo>
                    <a:pt x="2888" y="5533"/>
                    <a:pt x="2888" y="5593"/>
                    <a:pt x="2858" y="5654"/>
                  </a:cubicBezTo>
                  <a:lnTo>
                    <a:pt x="2827" y="5685"/>
                  </a:lnTo>
                  <a:lnTo>
                    <a:pt x="3010" y="5776"/>
                  </a:lnTo>
                  <a:lnTo>
                    <a:pt x="2827" y="5745"/>
                  </a:lnTo>
                  <a:cubicBezTo>
                    <a:pt x="2797" y="5776"/>
                    <a:pt x="2797" y="5776"/>
                    <a:pt x="2767" y="5806"/>
                  </a:cubicBezTo>
                  <a:cubicBezTo>
                    <a:pt x="2767" y="5837"/>
                    <a:pt x="2767" y="5837"/>
                    <a:pt x="2767" y="5837"/>
                  </a:cubicBezTo>
                  <a:cubicBezTo>
                    <a:pt x="2767" y="5837"/>
                    <a:pt x="2767" y="5837"/>
                    <a:pt x="2767" y="5867"/>
                  </a:cubicBezTo>
                  <a:cubicBezTo>
                    <a:pt x="2736" y="5867"/>
                    <a:pt x="2736" y="5897"/>
                    <a:pt x="2706" y="5928"/>
                  </a:cubicBezTo>
                  <a:cubicBezTo>
                    <a:pt x="2706" y="5928"/>
                    <a:pt x="2675" y="5958"/>
                    <a:pt x="2675" y="5988"/>
                  </a:cubicBezTo>
                  <a:cubicBezTo>
                    <a:pt x="2675" y="5988"/>
                    <a:pt x="2645" y="6019"/>
                    <a:pt x="2615" y="6049"/>
                  </a:cubicBezTo>
                  <a:cubicBezTo>
                    <a:pt x="2554" y="6110"/>
                    <a:pt x="2493" y="6171"/>
                    <a:pt x="2432" y="6201"/>
                  </a:cubicBezTo>
                  <a:lnTo>
                    <a:pt x="2402" y="6232"/>
                  </a:lnTo>
                  <a:cubicBezTo>
                    <a:pt x="2341" y="6262"/>
                    <a:pt x="2280" y="6292"/>
                    <a:pt x="2189" y="6353"/>
                  </a:cubicBezTo>
                  <a:cubicBezTo>
                    <a:pt x="2159" y="6353"/>
                    <a:pt x="2128" y="6353"/>
                    <a:pt x="2128" y="6384"/>
                  </a:cubicBezTo>
                  <a:cubicBezTo>
                    <a:pt x="2037" y="6414"/>
                    <a:pt x="1946" y="6414"/>
                    <a:pt x="1855" y="6444"/>
                  </a:cubicBezTo>
                  <a:lnTo>
                    <a:pt x="1794" y="6444"/>
                  </a:lnTo>
                  <a:lnTo>
                    <a:pt x="1824" y="6627"/>
                  </a:lnTo>
                  <a:lnTo>
                    <a:pt x="1733" y="6444"/>
                  </a:lnTo>
                  <a:lnTo>
                    <a:pt x="1460" y="6444"/>
                  </a:lnTo>
                  <a:cubicBezTo>
                    <a:pt x="1429" y="6444"/>
                    <a:pt x="1399" y="6414"/>
                    <a:pt x="1399" y="6414"/>
                  </a:cubicBezTo>
                  <a:lnTo>
                    <a:pt x="1338" y="6414"/>
                  </a:lnTo>
                  <a:lnTo>
                    <a:pt x="1247" y="6384"/>
                  </a:lnTo>
                  <a:cubicBezTo>
                    <a:pt x="1186" y="6353"/>
                    <a:pt x="1095" y="6323"/>
                    <a:pt x="1034" y="6292"/>
                  </a:cubicBezTo>
                  <a:lnTo>
                    <a:pt x="973" y="6292"/>
                  </a:lnTo>
                  <a:cubicBezTo>
                    <a:pt x="973" y="6262"/>
                    <a:pt x="973" y="6262"/>
                    <a:pt x="943" y="6262"/>
                  </a:cubicBezTo>
                  <a:cubicBezTo>
                    <a:pt x="943" y="6262"/>
                    <a:pt x="912" y="6232"/>
                    <a:pt x="912" y="6232"/>
                  </a:cubicBezTo>
                  <a:cubicBezTo>
                    <a:pt x="852" y="6201"/>
                    <a:pt x="821" y="6171"/>
                    <a:pt x="761" y="6110"/>
                  </a:cubicBezTo>
                  <a:cubicBezTo>
                    <a:pt x="730" y="6080"/>
                    <a:pt x="700" y="6049"/>
                    <a:pt x="669" y="6049"/>
                  </a:cubicBezTo>
                  <a:cubicBezTo>
                    <a:pt x="669" y="6019"/>
                    <a:pt x="639" y="5988"/>
                    <a:pt x="639" y="5958"/>
                  </a:cubicBezTo>
                  <a:lnTo>
                    <a:pt x="609" y="5958"/>
                  </a:lnTo>
                  <a:cubicBezTo>
                    <a:pt x="609" y="5958"/>
                    <a:pt x="609" y="5928"/>
                    <a:pt x="609" y="5928"/>
                  </a:cubicBezTo>
                  <a:cubicBezTo>
                    <a:pt x="578" y="5928"/>
                    <a:pt x="578" y="5928"/>
                    <a:pt x="578" y="5897"/>
                  </a:cubicBezTo>
                  <a:cubicBezTo>
                    <a:pt x="578" y="5897"/>
                    <a:pt x="578" y="5897"/>
                    <a:pt x="548" y="5867"/>
                  </a:cubicBezTo>
                  <a:cubicBezTo>
                    <a:pt x="548" y="5867"/>
                    <a:pt x="548" y="5837"/>
                    <a:pt x="517" y="5837"/>
                  </a:cubicBezTo>
                  <a:lnTo>
                    <a:pt x="548" y="5837"/>
                  </a:lnTo>
                  <a:cubicBezTo>
                    <a:pt x="517" y="5806"/>
                    <a:pt x="517" y="5806"/>
                    <a:pt x="517" y="5776"/>
                  </a:cubicBezTo>
                  <a:cubicBezTo>
                    <a:pt x="487" y="5776"/>
                    <a:pt x="487" y="5745"/>
                    <a:pt x="457" y="5685"/>
                  </a:cubicBezTo>
                  <a:lnTo>
                    <a:pt x="274" y="5745"/>
                  </a:lnTo>
                  <a:lnTo>
                    <a:pt x="457" y="5624"/>
                  </a:lnTo>
                  <a:cubicBezTo>
                    <a:pt x="426" y="5593"/>
                    <a:pt x="426" y="5563"/>
                    <a:pt x="426" y="5563"/>
                  </a:cubicBezTo>
                  <a:lnTo>
                    <a:pt x="396" y="5502"/>
                  </a:lnTo>
                  <a:cubicBezTo>
                    <a:pt x="396" y="5502"/>
                    <a:pt x="396" y="5472"/>
                    <a:pt x="396" y="5472"/>
                  </a:cubicBezTo>
                  <a:cubicBezTo>
                    <a:pt x="396" y="5472"/>
                    <a:pt x="396" y="5441"/>
                    <a:pt x="396" y="5441"/>
                  </a:cubicBezTo>
                  <a:lnTo>
                    <a:pt x="213" y="5472"/>
                  </a:lnTo>
                  <a:lnTo>
                    <a:pt x="396" y="5411"/>
                  </a:lnTo>
                  <a:cubicBezTo>
                    <a:pt x="396" y="5381"/>
                    <a:pt x="396" y="5350"/>
                    <a:pt x="396" y="5320"/>
                  </a:cubicBezTo>
                  <a:lnTo>
                    <a:pt x="183" y="5320"/>
                  </a:lnTo>
                  <a:lnTo>
                    <a:pt x="365" y="5259"/>
                  </a:lnTo>
                  <a:lnTo>
                    <a:pt x="396" y="3830"/>
                  </a:lnTo>
                  <a:lnTo>
                    <a:pt x="457" y="3830"/>
                  </a:lnTo>
                  <a:cubicBezTo>
                    <a:pt x="457" y="3861"/>
                    <a:pt x="457" y="3861"/>
                    <a:pt x="487" y="3861"/>
                  </a:cubicBezTo>
                  <a:cubicBezTo>
                    <a:pt x="761" y="3982"/>
                    <a:pt x="1186" y="4043"/>
                    <a:pt x="1399" y="4043"/>
                  </a:cubicBezTo>
                  <a:lnTo>
                    <a:pt x="1885" y="4043"/>
                  </a:lnTo>
                  <a:cubicBezTo>
                    <a:pt x="1976" y="4043"/>
                    <a:pt x="2098" y="4043"/>
                    <a:pt x="2220" y="4013"/>
                  </a:cubicBezTo>
                  <a:cubicBezTo>
                    <a:pt x="2280" y="4013"/>
                    <a:pt x="2311" y="4013"/>
                    <a:pt x="2371" y="3982"/>
                  </a:cubicBezTo>
                  <a:lnTo>
                    <a:pt x="2523" y="3952"/>
                  </a:lnTo>
                  <a:cubicBezTo>
                    <a:pt x="2615" y="3922"/>
                    <a:pt x="2706" y="3922"/>
                    <a:pt x="2767" y="3891"/>
                  </a:cubicBezTo>
                  <a:cubicBezTo>
                    <a:pt x="2767" y="3891"/>
                    <a:pt x="2797" y="3861"/>
                    <a:pt x="2797" y="3861"/>
                  </a:cubicBezTo>
                  <a:cubicBezTo>
                    <a:pt x="2827" y="3861"/>
                    <a:pt x="2888" y="3830"/>
                    <a:pt x="2919" y="3830"/>
                  </a:cubicBezTo>
                  <a:close/>
                  <a:moveTo>
                    <a:pt x="1429" y="1"/>
                  </a:moveTo>
                  <a:cubicBezTo>
                    <a:pt x="1399" y="1"/>
                    <a:pt x="1368" y="31"/>
                    <a:pt x="1338" y="31"/>
                  </a:cubicBezTo>
                  <a:cubicBezTo>
                    <a:pt x="1308" y="31"/>
                    <a:pt x="1247" y="31"/>
                    <a:pt x="1216" y="61"/>
                  </a:cubicBezTo>
                  <a:cubicBezTo>
                    <a:pt x="1156" y="61"/>
                    <a:pt x="1095" y="92"/>
                    <a:pt x="1064" y="92"/>
                  </a:cubicBezTo>
                  <a:cubicBezTo>
                    <a:pt x="1064" y="92"/>
                    <a:pt x="1004" y="122"/>
                    <a:pt x="1004" y="122"/>
                  </a:cubicBezTo>
                  <a:lnTo>
                    <a:pt x="973" y="122"/>
                  </a:lnTo>
                  <a:cubicBezTo>
                    <a:pt x="943" y="153"/>
                    <a:pt x="882" y="153"/>
                    <a:pt x="852" y="183"/>
                  </a:cubicBezTo>
                  <a:lnTo>
                    <a:pt x="821" y="183"/>
                  </a:lnTo>
                  <a:cubicBezTo>
                    <a:pt x="821" y="213"/>
                    <a:pt x="821" y="213"/>
                    <a:pt x="821" y="213"/>
                  </a:cubicBezTo>
                  <a:cubicBezTo>
                    <a:pt x="791" y="213"/>
                    <a:pt x="791" y="213"/>
                    <a:pt x="761" y="244"/>
                  </a:cubicBezTo>
                  <a:lnTo>
                    <a:pt x="730" y="244"/>
                  </a:lnTo>
                  <a:cubicBezTo>
                    <a:pt x="700" y="274"/>
                    <a:pt x="639" y="305"/>
                    <a:pt x="609" y="335"/>
                  </a:cubicBezTo>
                  <a:cubicBezTo>
                    <a:pt x="578" y="365"/>
                    <a:pt x="578" y="365"/>
                    <a:pt x="517" y="396"/>
                  </a:cubicBezTo>
                  <a:cubicBezTo>
                    <a:pt x="517" y="426"/>
                    <a:pt x="487" y="426"/>
                    <a:pt x="487" y="456"/>
                  </a:cubicBezTo>
                  <a:lnTo>
                    <a:pt x="457" y="487"/>
                  </a:lnTo>
                  <a:cubicBezTo>
                    <a:pt x="426" y="517"/>
                    <a:pt x="396" y="548"/>
                    <a:pt x="335" y="608"/>
                  </a:cubicBezTo>
                  <a:lnTo>
                    <a:pt x="305" y="639"/>
                  </a:lnTo>
                  <a:cubicBezTo>
                    <a:pt x="305" y="669"/>
                    <a:pt x="274" y="700"/>
                    <a:pt x="244" y="730"/>
                  </a:cubicBezTo>
                  <a:lnTo>
                    <a:pt x="213" y="791"/>
                  </a:lnTo>
                  <a:cubicBezTo>
                    <a:pt x="213" y="791"/>
                    <a:pt x="183" y="821"/>
                    <a:pt x="183" y="821"/>
                  </a:cubicBezTo>
                  <a:cubicBezTo>
                    <a:pt x="183" y="821"/>
                    <a:pt x="183" y="852"/>
                    <a:pt x="153" y="912"/>
                  </a:cubicBezTo>
                  <a:cubicBezTo>
                    <a:pt x="153" y="943"/>
                    <a:pt x="122" y="943"/>
                    <a:pt x="122" y="973"/>
                  </a:cubicBezTo>
                  <a:cubicBezTo>
                    <a:pt x="92" y="1004"/>
                    <a:pt x="92" y="1064"/>
                    <a:pt x="92" y="1095"/>
                  </a:cubicBezTo>
                  <a:cubicBezTo>
                    <a:pt x="92" y="1095"/>
                    <a:pt x="61" y="1095"/>
                    <a:pt x="61" y="1125"/>
                  </a:cubicBezTo>
                  <a:cubicBezTo>
                    <a:pt x="61" y="1125"/>
                    <a:pt x="61" y="1156"/>
                    <a:pt x="61" y="1156"/>
                  </a:cubicBezTo>
                  <a:cubicBezTo>
                    <a:pt x="61" y="1186"/>
                    <a:pt x="61" y="1216"/>
                    <a:pt x="61" y="1216"/>
                  </a:cubicBezTo>
                  <a:cubicBezTo>
                    <a:pt x="31" y="1247"/>
                    <a:pt x="31" y="1277"/>
                    <a:pt x="31" y="1308"/>
                  </a:cubicBezTo>
                  <a:lnTo>
                    <a:pt x="31" y="1338"/>
                  </a:lnTo>
                  <a:cubicBezTo>
                    <a:pt x="31" y="1338"/>
                    <a:pt x="31" y="1368"/>
                    <a:pt x="31" y="1368"/>
                  </a:cubicBezTo>
                  <a:lnTo>
                    <a:pt x="1" y="1490"/>
                  </a:lnTo>
                  <a:lnTo>
                    <a:pt x="1" y="1551"/>
                  </a:lnTo>
                  <a:lnTo>
                    <a:pt x="1" y="3405"/>
                  </a:lnTo>
                  <a:lnTo>
                    <a:pt x="1" y="5289"/>
                  </a:lnTo>
                  <a:lnTo>
                    <a:pt x="1" y="5320"/>
                  </a:lnTo>
                  <a:cubicBezTo>
                    <a:pt x="1" y="5350"/>
                    <a:pt x="1" y="5411"/>
                    <a:pt x="1" y="5411"/>
                  </a:cubicBezTo>
                  <a:cubicBezTo>
                    <a:pt x="1" y="5411"/>
                    <a:pt x="1" y="5441"/>
                    <a:pt x="1" y="5472"/>
                  </a:cubicBezTo>
                  <a:cubicBezTo>
                    <a:pt x="1" y="5502"/>
                    <a:pt x="31" y="5502"/>
                    <a:pt x="31" y="5533"/>
                  </a:cubicBezTo>
                  <a:cubicBezTo>
                    <a:pt x="31" y="5533"/>
                    <a:pt x="31" y="5533"/>
                    <a:pt x="31" y="5563"/>
                  </a:cubicBezTo>
                  <a:cubicBezTo>
                    <a:pt x="31" y="5563"/>
                    <a:pt x="31" y="5593"/>
                    <a:pt x="61" y="5654"/>
                  </a:cubicBezTo>
                  <a:lnTo>
                    <a:pt x="92" y="5806"/>
                  </a:lnTo>
                  <a:cubicBezTo>
                    <a:pt x="122" y="5806"/>
                    <a:pt x="122" y="5837"/>
                    <a:pt x="122" y="5837"/>
                  </a:cubicBezTo>
                  <a:cubicBezTo>
                    <a:pt x="122" y="5867"/>
                    <a:pt x="153" y="5928"/>
                    <a:pt x="183" y="5958"/>
                  </a:cubicBezTo>
                  <a:lnTo>
                    <a:pt x="183" y="5988"/>
                  </a:lnTo>
                  <a:cubicBezTo>
                    <a:pt x="213" y="6019"/>
                    <a:pt x="213" y="6019"/>
                    <a:pt x="244" y="6049"/>
                  </a:cubicBezTo>
                  <a:cubicBezTo>
                    <a:pt x="244" y="6080"/>
                    <a:pt x="244" y="6080"/>
                    <a:pt x="244" y="6080"/>
                  </a:cubicBezTo>
                  <a:cubicBezTo>
                    <a:pt x="244" y="6110"/>
                    <a:pt x="274" y="6110"/>
                    <a:pt x="274" y="6140"/>
                  </a:cubicBezTo>
                  <a:cubicBezTo>
                    <a:pt x="305" y="6140"/>
                    <a:pt x="305" y="6171"/>
                    <a:pt x="335" y="6171"/>
                  </a:cubicBezTo>
                  <a:lnTo>
                    <a:pt x="335" y="6201"/>
                  </a:lnTo>
                  <a:cubicBezTo>
                    <a:pt x="335" y="6201"/>
                    <a:pt x="365" y="6232"/>
                    <a:pt x="365" y="6232"/>
                  </a:cubicBezTo>
                  <a:cubicBezTo>
                    <a:pt x="365" y="6262"/>
                    <a:pt x="396" y="6262"/>
                    <a:pt x="396" y="6292"/>
                  </a:cubicBezTo>
                  <a:cubicBezTo>
                    <a:pt x="426" y="6323"/>
                    <a:pt x="457" y="6323"/>
                    <a:pt x="487" y="6353"/>
                  </a:cubicBezTo>
                  <a:cubicBezTo>
                    <a:pt x="578" y="6444"/>
                    <a:pt x="639" y="6505"/>
                    <a:pt x="730" y="6536"/>
                  </a:cubicBezTo>
                  <a:cubicBezTo>
                    <a:pt x="730" y="6566"/>
                    <a:pt x="761" y="6566"/>
                    <a:pt x="791" y="6596"/>
                  </a:cubicBezTo>
                  <a:lnTo>
                    <a:pt x="852" y="6627"/>
                  </a:lnTo>
                  <a:cubicBezTo>
                    <a:pt x="943" y="6688"/>
                    <a:pt x="1034" y="6718"/>
                    <a:pt x="1125" y="6748"/>
                  </a:cubicBezTo>
                  <a:lnTo>
                    <a:pt x="1186" y="6748"/>
                  </a:lnTo>
                  <a:cubicBezTo>
                    <a:pt x="1216" y="6779"/>
                    <a:pt x="1247" y="6779"/>
                    <a:pt x="1247" y="6779"/>
                  </a:cubicBezTo>
                  <a:lnTo>
                    <a:pt x="1308" y="6779"/>
                  </a:lnTo>
                  <a:cubicBezTo>
                    <a:pt x="1338" y="6779"/>
                    <a:pt x="1368" y="6779"/>
                    <a:pt x="1429" y="6809"/>
                  </a:cubicBezTo>
                  <a:lnTo>
                    <a:pt x="1460" y="6809"/>
                  </a:lnTo>
                  <a:lnTo>
                    <a:pt x="1460" y="6596"/>
                  </a:lnTo>
                  <a:lnTo>
                    <a:pt x="1490" y="6809"/>
                  </a:lnTo>
                  <a:lnTo>
                    <a:pt x="1885" y="6809"/>
                  </a:lnTo>
                  <a:cubicBezTo>
                    <a:pt x="2007" y="6779"/>
                    <a:pt x="2128" y="6748"/>
                    <a:pt x="2250" y="6718"/>
                  </a:cubicBezTo>
                  <a:cubicBezTo>
                    <a:pt x="2250" y="6718"/>
                    <a:pt x="2280" y="6688"/>
                    <a:pt x="2280" y="6688"/>
                  </a:cubicBezTo>
                  <a:lnTo>
                    <a:pt x="2341" y="6688"/>
                  </a:lnTo>
                  <a:cubicBezTo>
                    <a:pt x="2432" y="6627"/>
                    <a:pt x="2523" y="6596"/>
                    <a:pt x="2584" y="6536"/>
                  </a:cubicBezTo>
                  <a:cubicBezTo>
                    <a:pt x="2615" y="6536"/>
                    <a:pt x="2615" y="6505"/>
                    <a:pt x="2645" y="6505"/>
                  </a:cubicBezTo>
                  <a:cubicBezTo>
                    <a:pt x="2645" y="6505"/>
                    <a:pt x="2645" y="6505"/>
                    <a:pt x="2675" y="6475"/>
                  </a:cubicBezTo>
                  <a:cubicBezTo>
                    <a:pt x="2736" y="6414"/>
                    <a:pt x="2827" y="6353"/>
                    <a:pt x="2888" y="6262"/>
                  </a:cubicBezTo>
                  <a:cubicBezTo>
                    <a:pt x="2919" y="6262"/>
                    <a:pt x="2949" y="6232"/>
                    <a:pt x="2949" y="6201"/>
                  </a:cubicBezTo>
                  <a:cubicBezTo>
                    <a:pt x="2979" y="6171"/>
                    <a:pt x="3010" y="6140"/>
                    <a:pt x="2979" y="6140"/>
                  </a:cubicBezTo>
                  <a:cubicBezTo>
                    <a:pt x="3010" y="6140"/>
                    <a:pt x="3010" y="6110"/>
                    <a:pt x="3040" y="6110"/>
                  </a:cubicBezTo>
                  <a:cubicBezTo>
                    <a:pt x="3040" y="6080"/>
                    <a:pt x="3071" y="6049"/>
                    <a:pt x="3071" y="6049"/>
                  </a:cubicBezTo>
                  <a:cubicBezTo>
                    <a:pt x="3071" y="6019"/>
                    <a:pt x="3071" y="6019"/>
                    <a:pt x="3101" y="6019"/>
                  </a:cubicBezTo>
                  <a:cubicBezTo>
                    <a:pt x="3101" y="6019"/>
                    <a:pt x="3101" y="5988"/>
                    <a:pt x="3101" y="5988"/>
                  </a:cubicBezTo>
                  <a:cubicBezTo>
                    <a:pt x="3131" y="5958"/>
                    <a:pt x="3131" y="5928"/>
                    <a:pt x="3162" y="5897"/>
                  </a:cubicBezTo>
                  <a:cubicBezTo>
                    <a:pt x="3162" y="5897"/>
                    <a:pt x="3162" y="5837"/>
                    <a:pt x="3162" y="5837"/>
                  </a:cubicBezTo>
                  <a:lnTo>
                    <a:pt x="3192" y="5806"/>
                  </a:lnTo>
                  <a:cubicBezTo>
                    <a:pt x="3192" y="5776"/>
                    <a:pt x="3192" y="5776"/>
                    <a:pt x="3192" y="5776"/>
                  </a:cubicBezTo>
                  <a:cubicBezTo>
                    <a:pt x="3192" y="5745"/>
                    <a:pt x="3223" y="5745"/>
                    <a:pt x="3223" y="5745"/>
                  </a:cubicBezTo>
                  <a:cubicBezTo>
                    <a:pt x="3223" y="5685"/>
                    <a:pt x="3253" y="5593"/>
                    <a:pt x="3253" y="5533"/>
                  </a:cubicBezTo>
                  <a:cubicBezTo>
                    <a:pt x="3253" y="5533"/>
                    <a:pt x="3283" y="5502"/>
                    <a:pt x="3283" y="5502"/>
                  </a:cubicBezTo>
                  <a:lnTo>
                    <a:pt x="3283" y="5472"/>
                  </a:lnTo>
                  <a:cubicBezTo>
                    <a:pt x="3283" y="5472"/>
                    <a:pt x="3283" y="5441"/>
                    <a:pt x="3283" y="5441"/>
                  </a:cubicBezTo>
                  <a:cubicBezTo>
                    <a:pt x="3283" y="5411"/>
                    <a:pt x="3283" y="5381"/>
                    <a:pt x="3283" y="5381"/>
                  </a:cubicBezTo>
                  <a:cubicBezTo>
                    <a:pt x="3283" y="5381"/>
                    <a:pt x="3283" y="5320"/>
                    <a:pt x="3283" y="5320"/>
                  </a:cubicBezTo>
                  <a:lnTo>
                    <a:pt x="3101" y="5289"/>
                  </a:lnTo>
                  <a:lnTo>
                    <a:pt x="3283" y="5259"/>
                  </a:lnTo>
                  <a:lnTo>
                    <a:pt x="3283" y="3405"/>
                  </a:lnTo>
                  <a:lnTo>
                    <a:pt x="3283" y="1551"/>
                  </a:lnTo>
                  <a:lnTo>
                    <a:pt x="3283" y="1490"/>
                  </a:lnTo>
                  <a:lnTo>
                    <a:pt x="3314" y="1460"/>
                  </a:lnTo>
                  <a:cubicBezTo>
                    <a:pt x="3314" y="1429"/>
                    <a:pt x="3314" y="1399"/>
                    <a:pt x="3283" y="1338"/>
                  </a:cubicBezTo>
                  <a:cubicBezTo>
                    <a:pt x="3283" y="1247"/>
                    <a:pt x="3253" y="1216"/>
                    <a:pt x="3253" y="1186"/>
                  </a:cubicBezTo>
                  <a:cubicBezTo>
                    <a:pt x="3253" y="1156"/>
                    <a:pt x="3253" y="1095"/>
                    <a:pt x="3223" y="1095"/>
                  </a:cubicBezTo>
                  <a:cubicBezTo>
                    <a:pt x="3223" y="1095"/>
                    <a:pt x="3223" y="1034"/>
                    <a:pt x="3223" y="1034"/>
                  </a:cubicBezTo>
                  <a:lnTo>
                    <a:pt x="3192" y="1004"/>
                  </a:lnTo>
                  <a:cubicBezTo>
                    <a:pt x="3192" y="973"/>
                    <a:pt x="3192" y="943"/>
                    <a:pt x="3162" y="943"/>
                  </a:cubicBezTo>
                  <a:lnTo>
                    <a:pt x="3131" y="852"/>
                  </a:lnTo>
                  <a:cubicBezTo>
                    <a:pt x="3131" y="821"/>
                    <a:pt x="3101" y="821"/>
                    <a:pt x="3101" y="791"/>
                  </a:cubicBezTo>
                  <a:cubicBezTo>
                    <a:pt x="3101" y="791"/>
                    <a:pt x="3071" y="760"/>
                    <a:pt x="3071" y="760"/>
                  </a:cubicBezTo>
                  <a:cubicBezTo>
                    <a:pt x="3040" y="700"/>
                    <a:pt x="3010" y="639"/>
                    <a:pt x="2979" y="608"/>
                  </a:cubicBezTo>
                  <a:cubicBezTo>
                    <a:pt x="2949" y="578"/>
                    <a:pt x="2919" y="548"/>
                    <a:pt x="2888" y="517"/>
                  </a:cubicBezTo>
                  <a:lnTo>
                    <a:pt x="2858" y="487"/>
                  </a:lnTo>
                  <a:cubicBezTo>
                    <a:pt x="2767" y="396"/>
                    <a:pt x="2645" y="305"/>
                    <a:pt x="2523" y="213"/>
                  </a:cubicBezTo>
                  <a:lnTo>
                    <a:pt x="2493" y="183"/>
                  </a:lnTo>
                  <a:lnTo>
                    <a:pt x="2432" y="183"/>
                  </a:lnTo>
                  <a:cubicBezTo>
                    <a:pt x="2402" y="153"/>
                    <a:pt x="2341" y="122"/>
                    <a:pt x="2311" y="122"/>
                  </a:cubicBezTo>
                  <a:lnTo>
                    <a:pt x="2250" y="92"/>
                  </a:lnTo>
                  <a:cubicBezTo>
                    <a:pt x="2220" y="92"/>
                    <a:pt x="2189" y="61"/>
                    <a:pt x="2159" y="61"/>
                  </a:cubicBezTo>
                  <a:lnTo>
                    <a:pt x="2128" y="61"/>
                  </a:lnTo>
                  <a:cubicBezTo>
                    <a:pt x="2128" y="61"/>
                    <a:pt x="2068" y="31"/>
                    <a:pt x="2068" y="31"/>
                  </a:cubicBezTo>
                  <a:lnTo>
                    <a:pt x="1946" y="31"/>
                  </a:lnTo>
                  <a:cubicBezTo>
                    <a:pt x="1946" y="31"/>
                    <a:pt x="1916" y="1"/>
                    <a:pt x="1885"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
            <p:cNvSpPr/>
            <p:nvPr/>
          </p:nvSpPr>
          <p:spPr>
            <a:xfrm>
              <a:off x="8227825" y="2641125"/>
              <a:ext cx="82100" cy="170575"/>
            </a:xfrm>
            <a:custGeom>
              <a:rect b="b" l="l" r="r" t="t"/>
              <a:pathLst>
                <a:path extrusionOk="0" h="6823" w="3284">
                  <a:moveTo>
                    <a:pt x="2888" y="3813"/>
                  </a:moveTo>
                  <a:lnTo>
                    <a:pt x="2888" y="5272"/>
                  </a:lnTo>
                  <a:lnTo>
                    <a:pt x="2888" y="5333"/>
                  </a:lnTo>
                  <a:cubicBezTo>
                    <a:pt x="2888" y="5333"/>
                    <a:pt x="2888" y="5363"/>
                    <a:pt x="2888" y="5363"/>
                  </a:cubicBezTo>
                  <a:lnTo>
                    <a:pt x="2888" y="5394"/>
                  </a:lnTo>
                  <a:lnTo>
                    <a:pt x="3071" y="5424"/>
                  </a:lnTo>
                  <a:lnTo>
                    <a:pt x="2888" y="5424"/>
                  </a:lnTo>
                  <a:cubicBezTo>
                    <a:pt x="2888" y="5424"/>
                    <a:pt x="2888" y="5455"/>
                    <a:pt x="2888" y="5485"/>
                  </a:cubicBezTo>
                  <a:cubicBezTo>
                    <a:pt x="2858" y="5515"/>
                    <a:pt x="2858" y="5576"/>
                    <a:pt x="2827" y="5637"/>
                  </a:cubicBezTo>
                  <a:cubicBezTo>
                    <a:pt x="2827" y="5667"/>
                    <a:pt x="2827" y="5667"/>
                    <a:pt x="2827" y="5667"/>
                  </a:cubicBezTo>
                  <a:lnTo>
                    <a:pt x="2797" y="5698"/>
                  </a:lnTo>
                  <a:lnTo>
                    <a:pt x="2979" y="5759"/>
                  </a:lnTo>
                  <a:lnTo>
                    <a:pt x="2797" y="5728"/>
                  </a:lnTo>
                  <a:cubicBezTo>
                    <a:pt x="2767" y="5759"/>
                    <a:pt x="2767" y="5789"/>
                    <a:pt x="2767" y="5819"/>
                  </a:cubicBezTo>
                  <a:cubicBezTo>
                    <a:pt x="2736" y="5819"/>
                    <a:pt x="2736" y="5819"/>
                    <a:pt x="2736" y="5850"/>
                  </a:cubicBezTo>
                  <a:lnTo>
                    <a:pt x="2706" y="5911"/>
                  </a:lnTo>
                  <a:cubicBezTo>
                    <a:pt x="2706" y="5911"/>
                    <a:pt x="2675" y="5911"/>
                    <a:pt x="2675" y="5941"/>
                  </a:cubicBezTo>
                  <a:cubicBezTo>
                    <a:pt x="2675" y="5941"/>
                    <a:pt x="2645" y="5971"/>
                    <a:pt x="2645" y="5971"/>
                  </a:cubicBezTo>
                  <a:cubicBezTo>
                    <a:pt x="2645" y="6002"/>
                    <a:pt x="2615" y="6002"/>
                    <a:pt x="2584" y="6063"/>
                  </a:cubicBezTo>
                  <a:cubicBezTo>
                    <a:pt x="2554" y="6093"/>
                    <a:pt x="2493" y="6154"/>
                    <a:pt x="2402" y="6214"/>
                  </a:cubicBezTo>
                  <a:lnTo>
                    <a:pt x="2371" y="6245"/>
                  </a:lnTo>
                  <a:cubicBezTo>
                    <a:pt x="2311" y="6275"/>
                    <a:pt x="2250" y="6306"/>
                    <a:pt x="2159" y="6336"/>
                  </a:cubicBezTo>
                  <a:cubicBezTo>
                    <a:pt x="2128" y="6366"/>
                    <a:pt x="2098" y="6366"/>
                    <a:pt x="2098" y="6366"/>
                  </a:cubicBezTo>
                  <a:cubicBezTo>
                    <a:pt x="2007" y="6397"/>
                    <a:pt x="1916" y="6427"/>
                    <a:pt x="1824" y="6427"/>
                  </a:cubicBezTo>
                  <a:lnTo>
                    <a:pt x="1672" y="6458"/>
                  </a:lnTo>
                  <a:cubicBezTo>
                    <a:pt x="1612" y="6458"/>
                    <a:pt x="1551" y="6458"/>
                    <a:pt x="1490" y="6427"/>
                  </a:cubicBezTo>
                  <a:lnTo>
                    <a:pt x="1338" y="6427"/>
                  </a:lnTo>
                  <a:lnTo>
                    <a:pt x="1216" y="6397"/>
                  </a:lnTo>
                  <a:cubicBezTo>
                    <a:pt x="1156" y="6366"/>
                    <a:pt x="1095" y="6336"/>
                    <a:pt x="1004" y="6306"/>
                  </a:cubicBezTo>
                  <a:lnTo>
                    <a:pt x="973" y="6275"/>
                  </a:lnTo>
                  <a:cubicBezTo>
                    <a:pt x="943" y="6275"/>
                    <a:pt x="943" y="6275"/>
                    <a:pt x="912" y="6245"/>
                  </a:cubicBezTo>
                  <a:cubicBezTo>
                    <a:pt x="852" y="6214"/>
                    <a:pt x="791" y="6154"/>
                    <a:pt x="730" y="6093"/>
                  </a:cubicBezTo>
                  <a:lnTo>
                    <a:pt x="669" y="6032"/>
                  </a:lnTo>
                  <a:cubicBezTo>
                    <a:pt x="639" y="6032"/>
                    <a:pt x="609" y="5971"/>
                    <a:pt x="609" y="5971"/>
                  </a:cubicBezTo>
                  <a:cubicBezTo>
                    <a:pt x="609" y="5971"/>
                    <a:pt x="609" y="5941"/>
                    <a:pt x="578" y="5941"/>
                  </a:cubicBezTo>
                  <a:cubicBezTo>
                    <a:pt x="578" y="5911"/>
                    <a:pt x="548" y="5911"/>
                    <a:pt x="548" y="5880"/>
                  </a:cubicBezTo>
                  <a:lnTo>
                    <a:pt x="548" y="5850"/>
                  </a:lnTo>
                  <a:lnTo>
                    <a:pt x="517" y="5819"/>
                  </a:lnTo>
                  <a:cubicBezTo>
                    <a:pt x="517" y="5819"/>
                    <a:pt x="517" y="5789"/>
                    <a:pt x="487" y="5789"/>
                  </a:cubicBezTo>
                  <a:cubicBezTo>
                    <a:pt x="487" y="5759"/>
                    <a:pt x="457" y="5728"/>
                    <a:pt x="457" y="5698"/>
                  </a:cubicBezTo>
                  <a:cubicBezTo>
                    <a:pt x="457" y="5698"/>
                    <a:pt x="457" y="5667"/>
                    <a:pt x="457" y="5667"/>
                  </a:cubicBezTo>
                  <a:lnTo>
                    <a:pt x="244" y="5698"/>
                  </a:lnTo>
                  <a:lnTo>
                    <a:pt x="244" y="5698"/>
                  </a:lnTo>
                  <a:lnTo>
                    <a:pt x="426" y="5607"/>
                  </a:lnTo>
                  <a:lnTo>
                    <a:pt x="396" y="5485"/>
                  </a:lnTo>
                  <a:cubicBezTo>
                    <a:pt x="396" y="5455"/>
                    <a:pt x="396" y="5455"/>
                    <a:pt x="365" y="5455"/>
                  </a:cubicBezTo>
                  <a:lnTo>
                    <a:pt x="305" y="5470"/>
                  </a:lnTo>
                  <a:lnTo>
                    <a:pt x="305" y="5470"/>
                  </a:lnTo>
                  <a:lnTo>
                    <a:pt x="396" y="5424"/>
                  </a:lnTo>
                  <a:lnTo>
                    <a:pt x="183" y="5455"/>
                  </a:lnTo>
                  <a:lnTo>
                    <a:pt x="183" y="5455"/>
                  </a:lnTo>
                  <a:lnTo>
                    <a:pt x="365" y="5394"/>
                  </a:lnTo>
                  <a:cubicBezTo>
                    <a:pt x="365" y="5363"/>
                    <a:pt x="365" y="5333"/>
                    <a:pt x="365" y="5303"/>
                  </a:cubicBezTo>
                  <a:lnTo>
                    <a:pt x="183" y="5303"/>
                  </a:lnTo>
                  <a:lnTo>
                    <a:pt x="365" y="5242"/>
                  </a:lnTo>
                  <a:lnTo>
                    <a:pt x="365" y="3813"/>
                  </a:lnTo>
                  <a:cubicBezTo>
                    <a:pt x="396" y="3813"/>
                    <a:pt x="396" y="3813"/>
                    <a:pt x="426" y="3844"/>
                  </a:cubicBezTo>
                  <a:lnTo>
                    <a:pt x="487" y="3844"/>
                  </a:lnTo>
                  <a:cubicBezTo>
                    <a:pt x="548" y="3874"/>
                    <a:pt x="639" y="3904"/>
                    <a:pt x="700" y="3935"/>
                  </a:cubicBezTo>
                  <a:cubicBezTo>
                    <a:pt x="943" y="3996"/>
                    <a:pt x="1216" y="4026"/>
                    <a:pt x="1368" y="4026"/>
                  </a:cubicBezTo>
                  <a:lnTo>
                    <a:pt x="1855" y="4026"/>
                  </a:lnTo>
                  <a:cubicBezTo>
                    <a:pt x="1976" y="4026"/>
                    <a:pt x="2098" y="4026"/>
                    <a:pt x="2189" y="3996"/>
                  </a:cubicBezTo>
                  <a:cubicBezTo>
                    <a:pt x="2250" y="3996"/>
                    <a:pt x="2311" y="3996"/>
                    <a:pt x="2371" y="3965"/>
                  </a:cubicBezTo>
                  <a:cubicBezTo>
                    <a:pt x="2402" y="3965"/>
                    <a:pt x="2463" y="3965"/>
                    <a:pt x="2523" y="3935"/>
                  </a:cubicBezTo>
                  <a:cubicBezTo>
                    <a:pt x="2615" y="3904"/>
                    <a:pt x="2706" y="3904"/>
                    <a:pt x="2767" y="3874"/>
                  </a:cubicBezTo>
                  <a:cubicBezTo>
                    <a:pt x="2767" y="3874"/>
                    <a:pt x="2767" y="3844"/>
                    <a:pt x="2767" y="3844"/>
                  </a:cubicBezTo>
                  <a:lnTo>
                    <a:pt x="2797" y="3844"/>
                  </a:lnTo>
                  <a:cubicBezTo>
                    <a:pt x="2827" y="3844"/>
                    <a:pt x="2858" y="3813"/>
                    <a:pt x="2888" y="3813"/>
                  </a:cubicBezTo>
                  <a:close/>
                  <a:moveTo>
                    <a:pt x="1643" y="0"/>
                  </a:moveTo>
                  <a:cubicBezTo>
                    <a:pt x="1564" y="0"/>
                    <a:pt x="1490" y="14"/>
                    <a:pt x="1429" y="14"/>
                  </a:cubicBezTo>
                  <a:lnTo>
                    <a:pt x="1338" y="14"/>
                  </a:lnTo>
                  <a:cubicBezTo>
                    <a:pt x="1308" y="44"/>
                    <a:pt x="1247" y="44"/>
                    <a:pt x="1216" y="44"/>
                  </a:cubicBezTo>
                  <a:cubicBezTo>
                    <a:pt x="1156" y="75"/>
                    <a:pt x="1095" y="75"/>
                    <a:pt x="1064" y="105"/>
                  </a:cubicBezTo>
                  <a:lnTo>
                    <a:pt x="1004" y="105"/>
                  </a:lnTo>
                  <a:lnTo>
                    <a:pt x="943" y="135"/>
                  </a:lnTo>
                  <a:cubicBezTo>
                    <a:pt x="912" y="135"/>
                    <a:pt x="882" y="166"/>
                    <a:pt x="821" y="196"/>
                  </a:cubicBezTo>
                  <a:lnTo>
                    <a:pt x="791" y="196"/>
                  </a:lnTo>
                  <a:cubicBezTo>
                    <a:pt x="791" y="227"/>
                    <a:pt x="761" y="227"/>
                    <a:pt x="761" y="227"/>
                  </a:cubicBezTo>
                  <a:cubicBezTo>
                    <a:pt x="761" y="227"/>
                    <a:pt x="730" y="257"/>
                    <a:pt x="730" y="257"/>
                  </a:cubicBezTo>
                  <a:cubicBezTo>
                    <a:pt x="669" y="287"/>
                    <a:pt x="639" y="318"/>
                    <a:pt x="609" y="318"/>
                  </a:cubicBezTo>
                  <a:cubicBezTo>
                    <a:pt x="578" y="348"/>
                    <a:pt x="548" y="379"/>
                    <a:pt x="517" y="409"/>
                  </a:cubicBezTo>
                  <a:cubicBezTo>
                    <a:pt x="487" y="409"/>
                    <a:pt x="487" y="439"/>
                    <a:pt x="457" y="470"/>
                  </a:cubicBezTo>
                  <a:cubicBezTo>
                    <a:pt x="396" y="500"/>
                    <a:pt x="396" y="531"/>
                    <a:pt x="335" y="591"/>
                  </a:cubicBezTo>
                  <a:lnTo>
                    <a:pt x="305" y="652"/>
                  </a:lnTo>
                  <a:cubicBezTo>
                    <a:pt x="274" y="652"/>
                    <a:pt x="274" y="682"/>
                    <a:pt x="244" y="743"/>
                  </a:cubicBezTo>
                  <a:lnTo>
                    <a:pt x="213" y="774"/>
                  </a:lnTo>
                  <a:cubicBezTo>
                    <a:pt x="213" y="804"/>
                    <a:pt x="183" y="804"/>
                    <a:pt x="183" y="834"/>
                  </a:cubicBezTo>
                  <a:cubicBezTo>
                    <a:pt x="183" y="834"/>
                    <a:pt x="153" y="865"/>
                    <a:pt x="153" y="926"/>
                  </a:cubicBezTo>
                  <a:cubicBezTo>
                    <a:pt x="122" y="926"/>
                    <a:pt x="122" y="956"/>
                    <a:pt x="122" y="986"/>
                  </a:cubicBezTo>
                  <a:cubicBezTo>
                    <a:pt x="92" y="1017"/>
                    <a:pt x="92" y="1047"/>
                    <a:pt x="61" y="1108"/>
                  </a:cubicBezTo>
                  <a:cubicBezTo>
                    <a:pt x="61" y="1138"/>
                    <a:pt x="61" y="1169"/>
                    <a:pt x="61" y="1169"/>
                  </a:cubicBezTo>
                  <a:cubicBezTo>
                    <a:pt x="31" y="1199"/>
                    <a:pt x="31" y="1199"/>
                    <a:pt x="31" y="1230"/>
                  </a:cubicBezTo>
                  <a:cubicBezTo>
                    <a:pt x="31" y="1260"/>
                    <a:pt x="31" y="1290"/>
                    <a:pt x="31" y="1321"/>
                  </a:cubicBezTo>
                  <a:lnTo>
                    <a:pt x="1" y="1351"/>
                  </a:lnTo>
                  <a:cubicBezTo>
                    <a:pt x="1" y="1351"/>
                    <a:pt x="1" y="1382"/>
                    <a:pt x="1" y="1382"/>
                  </a:cubicBezTo>
                  <a:lnTo>
                    <a:pt x="1" y="1503"/>
                  </a:lnTo>
                  <a:lnTo>
                    <a:pt x="1" y="1564"/>
                  </a:lnTo>
                  <a:lnTo>
                    <a:pt x="1" y="3418"/>
                  </a:lnTo>
                  <a:lnTo>
                    <a:pt x="1" y="5303"/>
                  </a:lnTo>
                  <a:lnTo>
                    <a:pt x="1" y="5333"/>
                  </a:lnTo>
                  <a:cubicBezTo>
                    <a:pt x="1" y="5363"/>
                    <a:pt x="1" y="5424"/>
                    <a:pt x="1" y="5424"/>
                  </a:cubicBezTo>
                  <a:cubicBezTo>
                    <a:pt x="1" y="5455"/>
                    <a:pt x="1" y="5455"/>
                    <a:pt x="1" y="5485"/>
                  </a:cubicBezTo>
                  <a:cubicBezTo>
                    <a:pt x="1" y="5515"/>
                    <a:pt x="1" y="5515"/>
                    <a:pt x="1" y="5515"/>
                  </a:cubicBezTo>
                  <a:cubicBezTo>
                    <a:pt x="1" y="5515"/>
                    <a:pt x="1" y="5546"/>
                    <a:pt x="31" y="5546"/>
                  </a:cubicBezTo>
                  <a:cubicBezTo>
                    <a:pt x="31" y="5546"/>
                    <a:pt x="31" y="5576"/>
                    <a:pt x="31" y="5576"/>
                  </a:cubicBezTo>
                  <a:cubicBezTo>
                    <a:pt x="31" y="5576"/>
                    <a:pt x="31" y="5607"/>
                    <a:pt x="31" y="5667"/>
                  </a:cubicBezTo>
                  <a:cubicBezTo>
                    <a:pt x="31" y="5667"/>
                    <a:pt x="61" y="5728"/>
                    <a:pt x="61" y="5728"/>
                  </a:cubicBezTo>
                  <a:cubicBezTo>
                    <a:pt x="61" y="5728"/>
                    <a:pt x="61" y="5759"/>
                    <a:pt x="61" y="5759"/>
                  </a:cubicBezTo>
                  <a:lnTo>
                    <a:pt x="92" y="5819"/>
                  </a:lnTo>
                  <a:cubicBezTo>
                    <a:pt x="92" y="5819"/>
                    <a:pt x="122" y="5850"/>
                    <a:pt x="122" y="5850"/>
                  </a:cubicBezTo>
                  <a:cubicBezTo>
                    <a:pt x="122" y="5880"/>
                    <a:pt x="153" y="5941"/>
                    <a:pt x="153" y="5971"/>
                  </a:cubicBezTo>
                  <a:lnTo>
                    <a:pt x="183" y="6002"/>
                  </a:lnTo>
                  <a:cubicBezTo>
                    <a:pt x="183" y="6032"/>
                    <a:pt x="213" y="6032"/>
                    <a:pt x="213" y="6063"/>
                  </a:cubicBezTo>
                  <a:cubicBezTo>
                    <a:pt x="244" y="6063"/>
                    <a:pt x="244" y="6093"/>
                    <a:pt x="244" y="6093"/>
                  </a:cubicBezTo>
                  <a:cubicBezTo>
                    <a:pt x="244" y="6093"/>
                    <a:pt x="244" y="6123"/>
                    <a:pt x="274" y="6154"/>
                  </a:cubicBezTo>
                  <a:cubicBezTo>
                    <a:pt x="274" y="6154"/>
                    <a:pt x="305" y="6184"/>
                    <a:pt x="305" y="6184"/>
                  </a:cubicBezTo>
                  <a:cubicBezTo>
                    <a:pt x="305" y="6184"/>
                    <a:pt x="335" y="6214"/>
                    <a:pt x="335" y="6214"/>
                  </a:cubicBezTo>
                  <a:cubicBezTo>
                    <a:pt x="365" y="6245"/>
                    <a:pt x="365" y="6245"/>
                    <a:pt x="396" y="6275"/>
                  </a:cubicBezTo>
                  <a:cubicBezTo>
                    <a:pt x="426" y="6306"/>
                    <a:pt x="457" y="6336"/>
                    <a:pt x="487" y="6366"/>
                  </a:cubicBezTo>
                  <a:cubicBezTo>
                    <a:pt x="578" y="6458"/>
                    <a:pt x="639" y="6518"/>
                    <a:pt x="700" y="6549"/>
                  </a:cubicBezTo>
                  <a:cubicBezTo>
                    <a:pt x="730" y="6579"/>
                    <a:pt x="761" y="6579"/>
                    <a:pt x="791" y="6610"/>
                  </a:cubicBezTo>
                  <a:cubicBezTo>
                    <a:pt x="821" y="6610"/>
                    <a:pt x="821" y="6610"/>
                    <a:pt x="852" y="6640"/>
                  </a:cubicBezTo>
                  <a:cubicBezTo>
                    <a:pt x="943" y="6670"/>
                    <a:pt x="1034" y="6731"/>
                    <a:pt x="1125" y="6731"/>
                  </a:cubicBezTo>
                  <a:lnTo>
                    <a:pt x="1186" y="6762"/>
                  </a:lnTo>
                  <a:lnTo>
                    <a:pt x="1247" y="6762"/>
                  </a:lnTo>
                  <a:cubicBezTo>
                    <a:pt x="1247" y="6762"/>
                    <a:pt x="1308" y="6792"/>
                    <a:pt x="1308" y="6792"/>
                  </a:cubicBezTo>
                  <a:lnTo>
                    <a:pt x="1429" y="6792"/>
                  </a:lnTo>
                  <a:lnTo>
                    <a:pt x="1429" y="6610"/>
                  </a:lnTo>
                  <a:lnTo>
                    <a:pt x="1490" y="6792"/>
                  </a:lnTo>
                  <a:cubicBezTo>
                    <a:pt x="1520" y="6822"/>
                    <a:pt x="1581" y="6822"/>
                    <a:pt x="1642" y="6822"/>
                  </a:cubicBezTo>
                  <a:lnTo>
                    <a:pt x="1703" y="6822"/>
                  </a:lnTo>
                  <a:lnTo>
                    <a:pt x="1885" y="6792"/>
                  </a:lnTo>
                  <a:cubicBezTo>
                    <a:pt x="2007" y="6792"/>
                    <a:pt x="2128" y="6762"/>
                    <a:pt x="2220" y="6701"/>
                  </a:cubicBezTo>
                  <a:lnTo>
                    <a:pt x="2280" y="6701"/>
                  </a:lnTo>
                  <a:cubicBezTo>
                    <a:pt x="2280" y="6701"/>
                    <a:pt x="2311" y="6670"/>
                    <a:pt x="2341" y="6670"/>
                  </a:cubicBezTo>
                  <a:cubicBezTo>
                    <a:pt x="2432" y="6640"/>
                    <a:pt x="2523" y="6579"/>
                    <a:pt x="2584" y="6549"/>
                  </a:cubicBezTo>
                  <a:cubicBezTo>
                    <a:pt x="2584" y="6518"/>
                    <a:pt x="2615" y="6518"/>
                    <a:pt x="2615" y="6518"/>
                  </a:cubicBezTo>
                  <a:cubicBezTo>
                    <a:pt x="2645" y="6488"/>
                    <a:pt x="2645" y="6488"/>
                    <a:pt x="2645" y="6488"/>
                  </a:cubicBezTo>
                  <a:cubicBezTo>
                    <a:pt x="2736" y="6427"/>
                    <a:pt x="2797" y="6366"/>
                    <a:pt x="2888" y="6275"/>
                  </a:cubicBezTo>
                  <a:cubicBezTo>
                    <a:pt x="2919" y="6245"/>
                    <a:pt x="2919" y="6214"/>
                    <a:pt x="2949" y="6214"/>
                  </a:cubicBezTo>
                  <a:cubicBezTo>
                    <a:pt x="2979" y="6184"/>
                    <a:pt x="2979" y="6154"/>
                    <a:pt x="3010" y="6123"/>
                  </a:cubicBezTo>
                  <a:cubicBezTo>
                    <a:pt x="3010" y="6123"/>
                    <a:pt x="3010" y="6093"/>
                    <a:pt x="3010" y="6093"/>
                  </a:cubicBezTo>
                  <a:cubicBezTo>
                    <a:pt x="3040" y="6063"/>
                    <a:pt x="3040" y="6063"/>
                    <a:pt x="3071" y="6032"/>
                  </a:cubicBezTo>
                  <a:cubicBezTo>
                    <a:pt x="3071" y="6032"/>
                    <a:pt x="3071" y="6002"/>
                    <a:pt x="3071" y="6002"/>
                  </a:cubicBezTo>
                  <a:cubicBezTo>
                    <a:pt x="3071" y="6002"/>
                    <a:pt x="3101" y="5971"/>
                    <a:pt x="3101" y="5971"/>
                  </a:cubicBezTo>
                  <a:cubicBezTo>
                    <a:pt x="3101" y="5941"/>
                    <a:pt x="3131" y="5911"/>
                    <a:pt x="3131" y="5880"/>
                  </a:cubicBezTo>
                  <a:cubicBezTo>
                    <a:pt x="3131" y="5880"/>
                    <a:pt x="3162" y="5819"/>
                    <a:pt x="3162" y="5819"/>
                  </a:cubicBezTo>
                  <a:lnTo>
                    <a:pt x="3162" y="5789"/>
                  </a:lnTo>
                  <a:cubicBezTo>
                    <a:pt x="3192" y="5789"/>
                    <a:pt x="3192" y="5789"/>
                    <a:pt x="3192" y="5759"/>
                  </a:cubicBezTo>
                  <a:cubicBezTo>
                    <a:pt x="3192" y="5759"/>
                    <a:pt x="3192" y="5759"/>
                    <a:pt x="3192" y="5728"/>
                  </a:cubicBezTo>
                  <a:cubicBezTo>
                    <a:pt x="3223" y="5698"/>
                    <a:pt x="3253" y="5607"/>
                    <a:pt x="3253" y="5546"/>
                  </a:cubicBezTo>
                  <a:cubicBezTo>
                    <a:pt x="3253" y="5515"/>
                    <a:pt x="3253" y="5515"/>
                    <a:pt x="3253" y="5485"/>
                  </a:cubicBezTo>
                  <a:lnTo>
                    <a:pt x="3253" y="5455"/>
                  </a:lnTo>
                  <a:cubicBezTo>
                    <a:pt x="3253" y="5455"/>
                    <a:pt x="3253" y="5455"/>
                    <a:pt x="3253" y="5424"/>
                  </a:cubicBezTo>
                  <a:cubicBezTo>
                    <a:pt x="3253" y="5394"/>
                    <a:pt x="3253" y="5394"/>
                    <a:pt x="3253" y="5394"/>
                  </a:cubicBezTo>
                  <a:cubicBezTo>
                    <a:pt x="3253" y="5394"/>
                    <a:pt x="3283" y="5303"/>
                    <a:pt x="3283" y="5303"/>
                  </a:cubicBezTo>
                  <a:lnTo>
                    <a:pt x="3071" y="5303"/>
                  </a:lnTo>
                  <a:lnTo>
                    <a:pt x="3283" y="5242"/>
                  </a:lnTo>
                  <a:lnTo>
                    <a:pt x="3283" y="3388"/>
                  </a:lnTo>
                  <a:lnTo>
                    <a:pt x="3283" y="1534"/>
                  </a:lnTo>
                  <a:lnTo>
                    <a:pt x="3283" y="1503"/>
                  </a:lnTo>
                  <a:lnTo>
                    <a:pt x="3283" y="1442"/>
                  </a:lnTo>
                  <a:cubicBezTo>
                    <a:pt x="3283" y="1412"/>
                    <a:pt x="3283" y="1382"/>
                    <a:pt x="3283" y="1321"/>
                  </a:cubicBezTo>
                  <a:cubicBezTo>
                    <a:pt x="3253" y="1260"/>
                    <a:pt x="3253" y="1199"/>
                    <a:pt x="3223" y="1169"/>
                  </a:cubicBezTo>
                  <a:cubicBezTo>
                    <a:pt x="3223" y="1138"/>
                    <a:pt x="3223" y="1108"/>
                    <a:pt x="3192" y="1108"/>
                  </a:cubicBezTo>
                  <a:cubicBezTo>
                    <a:pt x="3192" y="1078"/>
                    <a:pt x="3192" y="1047"/>
                    <a:pt x="3192" y="1047"/>
                  </a:cubicBezTo>
                  <a:lnTo>
                    <a:pt x="3162" y="986"/>
                  </a:lnTo>
                  <a:cubicBezTo>
                    <a:pt x="3162" y="986"/>
                    <a:pt x="3162" y="956"/>
                    <a:pt x="3162" y="956"/>
                  </a:cubicBezTo>
                  <a:lnTo>
                    <a:pt x="3101" y="804"/>
                  </a:lnTo>
                  <a:cubicBezTo>
                    <a:pt x="3071" y="804"/>
                    <a:pt x="3071" y="774"/>
                    <a:pt x="3040" y="743"/>
                  </a:cubicBezTo>
                  <a:cubicBezTo>
                    <a:pt x="3010" y="682"/>
                    <a:pt x="2979" y="652"/>
                    <a:pt x="2949" y="622"/>
                  </a:cubicBezTo>
                  <a:cubicBezTo>
                    <a:pt x="2919" y="591"/>
                    <a:pt x="2919" y="561"/>
                    <a:pt x="2888" y="531"/>
                  </a:cubicBezTo>
                  <a:lnTo>
                    <a:pt x="2858" y="500"/>
                  </a:lnTo>
                  <a:lnTo>
                    <a:pt x="2827" y="470"/>
                  </a:lnTo>
                  <a:cubicBezTo>
                    <a:pt x="2736" y="379"/>
                    <a:pt x="2645" y="287"/>
                    <a:pt x="2493" y="227"/>
                  </a:cubicBezTo>
                  <a:cubicBezTo>
                    <a:pt x="2493" y="227"/>
                    <a:pt x="2463" y="196"/>
                    <a:pt x="2432" y="196"/>
                  </a:cubicBezTo>
                  <a:cubicBezTo>
                    <a:pt x="2371" y="166"/>
                    <a:pt x="2341" y="135"/>
                    <a:pt x="2280" y="105"/>
                  </a:cubicBezTo>
                  <a:lnTo>
                    <a:pt x="2250" y="105"/>
                  </a:lnTo>
                  <a:cubicBezTo>
                    <a:pt x="2220" y="75"/>
                    <a:pt x="2189" y="75"/>
                    <a:pt x="2159" y="75"/>
                  </a:cubicBezTo>
                  <a:lnTo>
                    <a:pt x="2068" y="44"/>
                  </a:lnTo>
                  <a:cubicBezTo>
                    <a:pt x="2037" y="44"/>
                    <a:pt x="2007" y="14"/>
                    <a:pt x="1946" y="14"/>
                  </a:cubicBezTo>
                  <a:lnTo>
                    <a:pt x="1764" y="14"/>
                  </a:lnTo>
                  <a:cubicBezTo>
                    <a:pt x="1723" y="4"/>
                    <a:pt x="1683" y="0"/>
                    <a:pt x="1643"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
            <p:cNvSpPr/>
            <p:nvPr/>
          </p:nvSpPr>
          <p:spPr>
            <a:xfrm>
              <a:off x="8347125" y="2690100"/>
              <a:ext cx="82100" cy="170225"/>
            </a:xfrm>
            <a:custGeom>
              <a:rect b="b" l="l" r="r" t="t"/>
              <a:pathLst>
                <a:path extrusionOk="0" h="6809" w="3284">
                  <a:moveTo>
                    <a:pt x="2888" y="3830"/>
                  </a:moveTo>
                  <a:lnTo>
                    <a:pt x="2888" y="5289"/>
                  </a:lnTo>
                  <a:lnTo>
                    <a:pt x="2888" y="5319"/>
                  </a:lnTo>
                  <a:cubicBezTo>
                    <a:pt x="2888" y="5350"/>
                    <a:pt x="2888" y="5350"/>
                    <a:pt x="2888" y="5380"/>
                  </a:cubicBezTo>
                  <a:lnTo>
                    <a:pt x="3071" y="5441"/>
                  </a:lnTo>
                  <a:lnTo>
                    <a:pt x="2888" y="5411"/>
                  </a:lnTo>
                  <a:cubicBezTo>
                    <a:pt x="2888" y="5441"/>
                    <a:pt x="2888" y="5471"/>
                    <a:pt x="2888" y="5471"/>
                  </a:cubicBezTo>
                  <a:cubicBezTo>
                    <a:pt x="2858" y="5532"/>
                    <a:pt x="2858" y="5593"/>
                    <a:pt x="2828" y="5654"/>
                  </a:cubicBezTo>
                  <a:lnTo>
                    <a:pt x="2797" y="5684"/>
                  </a:lnTo>
                  <a:lnTo>
                    <a:pt x="2980" y="5775"/>
                  </a:lnTo>
                  <a:lnTo>
                    <a:pt x="2797" y="5745"/>
                  </a:lnTo>
                  <a:cubicBezTo>
                    <a:pt x="2797" y="5745"/>
                    <a:pt x="2767" y="5775"/>
                    <a:pt x="2767" y="5806"/>
                  </a:cubicBezTo>
                  <a:cubicBezTo>
                    <a:pt x="2767" y="5806"/>
                    <a:pt x="2736" y="5806"/>
                    <a:pt x="2736" y="5836"/>
                  </a:cubicBezTo>
                  <a:cubicBezTo>
                    <a:pt x="2736" y="5866"/>
                    <a:pt x="2706" y="5866"/>
                    <a:pt x="2676" y="5927"/>
                  </a:cubicBezTo>
                  <a:cubicBezTo>
                    <a:pt x="2676" y="5927"/>
                    <a:pt x="2676" y="5958"/>
                    <a:pt x="2645" y="5958"/>
                  </a:cubicBezTo>
                  <a:cubicBezTo>
                    <a:pt x="2645" y="5988"/>
                    <a:pt x="2615" y="6018"/>
                    <a:pt x="2584" y="6049"/>
                  </a:cubicBezTo>
                  <a:cubicBezTo>
                    <a:pt x="2524" y="6110"/>
                    <a:pt x="2493" y="6140"/>
                    <a:pt x="2432" y="6201"/>
                  </a:cubicBezTo>
                  <a:lnTo>
                    <a:pt x="2402" y="6201"/>
                  </a:lnTo>
                  <a:lnTo>
                    <a:pt x="2372" y="6231"/>
                  </a:lnTo>
                  <a:cubicBezTo>
                    <a:pt x="2311" y="6262"/>
                    <a:pt x="2250" y="6292"/>
                    <a:pt x="2159" y="6353"/>
                  </a:cubicBezTo>
                  <a:lnTo>
                    <a:pt x="2098" y="6353"/>
                  </a:lnTo>
                  <a:cubicBezTo>
                    <a:pt x="2007" y="6383"/>
                    <a:pt x="1916" y="6414"/>
                    <a:pt x="1824" y="6414"/>
                  </a:cubicBezTo>
                  <a:lnTo>
                    <a:pt x="1673" y="6444"/>
                  </a:lnTo>
                  <a:lnTo>
                    <a:pt x="1460" y="6444"/>
                  </a:lnTo>
                  <a:cubicBezTo>
                    <a:pt x="1460" y="6444"/>
                    <a:pt x="1429" y="6444"/>
                    <a:pt x="1429" y="6414"/>
                  </a:cubicBezTo>
                  <a:lnTo>
                    <a:pt x="1338" y="6414"/>
                  </a:lnTo>
                  <a:lnTo>
                    <a:pt x="1217" y="6383"/>
                  </a:lnTo>
                  <a:cubicBezTo>
                    <a:pt x="1156" y="6353"/>
                    <a:pt x="1095" y="6322"/>
                    <a:pt x="1004" y="6292"/>
                  </a:cubicBezTo>
                  <a:lnTo>
                    <a:pt x="943" y="6262"/>
                  </a:lnTo>
                  <a:cubicBezTo>
                    <a:pt x="943" y="6262"/>
                    <a:pt x="943" y="6262"/>
                    <a:pt x="913" y="6231"/>
                  </a:cubicBezTo>
                  <a:lnTo>
                    <a:pt x="882" y="6231"/>
                  </a:lnTo>
                  <a:cubicBezTo>
                    <a:pt x="852" y="6201"/>
                    <a:pt x="791" y="6140"/>
                    <a:pt x="730" y="6079"/>
                  </a:cubicBezTo>
                  <a:cubicBezTo>
                    <a:pt x="700" y="6079"/>
                    <a:pt x="669" y="6049"/>
                    <a:pt x="639" y="6018"/>
                  </a:cubicBezTo>
                  <a:cubicBezTo>
                    <a:pt x="639" y="5988"/>
                    <a:pt x="609" y="5958"/>
                    <a:pt x="609" y="5958"/>
                  </a:cubicBezTo>
                  <a:cubicBezTo>
                    <a:pt x="609" y="5958"/>
                    <a:pt x="578" y="5927"/>
                    <a:pt x="578" y="5927"/>
                  </a:cubicBezTo>
                  <a:cubicBezTo>
                    <a:pt x="578" y="5927"/>
                    <a:pt x="548" y="5897"/>
                    <a:pt x="548" y="5897"/>
                  </a:cubicBezTo>
                  <a:cubicBezTo>
                    <a:pt x="548" y="5866"/>
                    <a:pt x="548" y="5866"/>
                    <a:pt x="548" y="5866"/>
                  </a:cubicBezTo>
                  <a:lnTo>
                    <a:pt x="517" y="5866"/>
                  </a:lnTo>
                  <a:cubicBezTo>
                    <a:pt x="517" y="5836"/>
                    <a:pt x="517" y="5836"/>
                    <a:pt x="517" y="5836"/>
                  </a:cubicBezTo>
                  <a:cubicBezTo>
                    <a:pt x="487" y="5806"/>
                    <a:pt x="487" y="5806"/>
                    <a:pt x="487" y="5775"/>
                  </a:cubicBezTo>
                  <a:cubicBezTo>
                    <a:pt x="457" y="5745"/>
                    <a:pt x="457" y="5714"/>
                    <a:pt x="457" y="5714"/>
                  </a:cubicBezTo>
                  <a:cubicBezTo>
                    <a:pt x="457" y="5714"/>
                    <a:pt x="426" y="5684"/>
                    <a:pt x="426" y="5654"/>
                  </a:cubicBezTo>
                  <a:lnTo>
                    <a:pt x="244" y="5714"/>
                  </a:lnTo>
                  <a:lnTo>
                    <a:pt x="244" y="5714"/>
                  </a:lnTo>
                  <a:lnTo>
                    <a:pt x="426" y="5623"/>
                  </a:lnTo>
                  <a:cubicBezTo>
                    <a:pt x="396" y="5593"/>
                    <a:pt x="396" y="5563"/>
                    <a:pt x="396" y="5532"/>
                  </a:cubicBezTo>
                  <a:lnTo>
                    <a:pt x="366" y="5502"/>
                  </a:lnTo>
                  <a:lnTo>
                    <a:pt x="366" y="5471"/>
                  </a:lnTo>
                  <a:cubicBezTo>
                    <a:pt x="366" y="5471"/>
                    <a:pt x="366" y="5441"/>
                    <a:pt x="366" y="5441"/>
                  </a:cubicBezTo>
                  <a:lnTo>
                    <a:pt x="183" y="5471"/>
                  </a:lnTo>
                  <a:lnTo>
                    <a:pt x="366" y="5380"/>
                  </a:lnTo>
                  <a:cubicBezTo>
                    <a:pt x="366" y="5380"/>
                    <a:pt x="366" y="5350"/>
                    <a:pt x="366" y="5289"/>
                  </a:cubicBezTo>
                  <a:lnTo>
                    <a:pt x="153" y="5319"/>
                  </a:lnTo>
                  <a:lnTo>
                    <a:pt x="366" y="5259"/>
                  </a:lnTo>
                  <a:lnTo>
                    <a:pt x="366" y="3830"/>
                  </a:lnTo>
                  <a:lnTo>
                    <a:pt x="426" y="3830"/>
                  </a:lnTo>
                  <a:lnTo>
                    <a:pt x="457" y="3860"/>
                  </a:lnTo>
                  <a:lnTo>
                    <a:pt x="487" y="3860"/>
                  </a:lnTo>
                  <a:cubicBezTo>
                    <a:pt x="761" y="3982"/>
                    <a:pt x="1156" y="4043"/>
                    <a:pt x="1369" y="4043"/>
                  </a:cubicBezTo>
                  <a:lnTo>
                    <a:pt x="1855" y="4043"/>
                  </a:lnTo>
                  <a:cubicBezTo>
                    <a:pt x="1976" y="4043"/>
                    <a:pt x="2068" y="4012"/>
                    <a:pt x="2189" y="4012"/>
                  </a:cubicBezTo>
                  <a:cubicBezTo>
                    <a:pt x="2250" y="4012"/>
                    <a:pt x="2311" y="3982"/>
                    <a:pt x="2372" y="3982"/>
                  </a:cubicBezTo>
                  <a:cubicBezTo>
                    <a:pt x="2402" y="3982"/>
                    <a:pt x="2463" y="3952"/>
                    <a:pt x="2493" y="3952"/>
                  </a:cubicBezTo>
                  <a:cubicBezTo>
                    <a:pt x="2615" y="3921"/>
                    <a:pt x="2676" y="3891"/>
                    <a:pt x="2736" y="3860"/>
                  </a:cubicBezTo>
                  <a:lnTo>
                    <a:pt x="2797" y="3860"/>
                  </a:lnTo>
                  <a:cubicBezTo>
                    <a:pt x="2828" y="3830"/>
                    <a:pt x="2858" y="3830"/>
                    <a:pt x="2888" y="3830"/>
                  </a:cubicBezTo>
                  <a:close/>
                  <a:moveTo>
                    <a:pt x="1429" y="0"/>
                  </a:moveTo>
                  <a:cubicBezTo>
                    <a:pt x="1399" y="0"/>
                    <a:pt x="1369" y="0"/>
                    <a:pt x="1338" y="31"/>
                  </a:cubicBezTo>
                  <a:lnTo>
                    <a:pt x="1217" y="31"/>
                  </a:lnTo>
                  <a:cubicBezTo>
                    <a:pt x="1125" y="61"/>
                    <a:pt x="1095" y="61"/>
                    <a:pt x="1034" y="91"/>
                  </a:cubicBezTo>
                  <a:cubicBezTo>
                    <a:pt x="1034" y="91"/>
                    <a:pt x="1004" y="122"/>
                    <a:pt x="1004" y="122"/>
                  </a:cubicBezTo>
                  <a:lnTo>
                    <a:pt x="943" y="122"/>
                  </a:lnTo>
                  <a:cubicBezTo>
                    <a:pt x="913" y="152"/>
                    <a:pt x="882" y="152"/>
                    <a:pt x="821" y="182"/>
                  </a:cubicBezTo>
                  <a:cubicBezTo>
                    <a:pt x="821" y="182"/>
                    <a:pt x="791" y="213"/>
                    <a:pt x="791" y="213"/>
                  </a:cubicBezTo>
                  <a:lnTo>
                    <a:pt x="761" y="213"/>
                  </a:lnTo>
                  <a:cubicBezTo>
                    <a:pt x="761" y="213"/>
                    <a:pt x="730" y="243"/>
                    <a:pt x="730" y="243"/>
                  </a:cubicBezTo>
                  <a:cubicBezTo>
                    <a:pt x="669" y="274"/>
                    <a:pt x="639" y="304"/>
                    <a:pt x="609" y="334"/>
                  </a:cubicBezTo>
                  <a:cubicBezTo>
                    <a:pt x="578" y="334"/>
                    <a:pt x="548" y="365"/>
                    <a:pt x="517" y="395"/>
                  </a:cubicBezTo>
                  <a:cubicBezTo>
                    <a:pt x="487" y="426"/>
                    <a:pt x="487" y="426"/>
                    <a:pt x="487" y="426"/>
                  </a:cubicBezTo>
                  <a:lnTo>
                    <a:pt x="457" y="456"/>
                  </a:lnTo>
                  <a:cubicBezTo>
                    <a:pt x="396" y="517"/>
                    <a:pt x="396" y="547"/>
                    <a:pt x="335" y="578"/>
                  </a:cubicBezTo>
                  <a:lnTo>
                    <a:pt x="305" y="638"/>
                  </a:lnTo>
                  <a:cubicBezTo>
                    <a:pt x="274" y="669"/>
                    <a:pt x="274" y="669"/>
                    <a:pt x="244" y="730"/>
                  </a:cubicBezTo>
                  <a:lnTo>
                    <a:pt x="214" y="760"/>
                  </a:lnTo>
                  <a:cubicBezTo>
                    <a:pt x="214" y="790"/>
                    <a:pt x="183" y="790"/>
                    <a:pt x="183" y="790"/>
                  </a:cubicBezTo>
                  <a:cubicBezTo>
                    <a:pt x="183" y="821"/>
                    <a:pt x="153" y="851"/>
                    <a:pt x="153" y="912"/>
                  </a:cubicBezTo>
                  <a:cubicBezTo>
                    <a:pt x="122" y="912"/>
                    <a:pt x="122" y="942"/>
                    <a:pt x="122" y="973"/>
                  </a:cubicBezTo>
                  <a:cubicBezTo>
                    <a:pt x="92" y="1003"/>
                    <a:pt x="92" y="1034"/>
                    <a:pt x="62" y="1094"/>
                  </a:cubicBezTo>
                  <a:cubicBezTo>
                    <a:pt x="62" y="1125"/>
                    <a:pt x="62" y="1125"/>
                    <a:pt x="62" y="1155"/>
                  </a:cubicBezTo>
                  <a:cubicBezTo>
                    <a:pt x="62" y="1186"/>
                    <a:pt x="31" y="1186"/>
                    <a:pt x="31" y="1216"/>
                  </a:cubicBezTo>
                  <a:cubicBezTo>
                    <a:pt x="31" y="1216"/>
                    <a:pt x="31" y="1277"/>
                    <a:pt x="31" y="1338"/>
                  </a:cubicBezTo>
                  <a:cubicBezTo>
                    <a:pt x="31" y="1338"/>
                    <a:pt x="1" y="1368"/>
                    <a:pt x="1" y="1368"/>
                  </a:cubicBezTo>
                  <a:lnTo>
                    <a:pt x="1" y="1489"/>
                  </a:lnTo>
                  <a:lnTo>
                    <a:pt x="1" y="1550"/>
                  </a:lnTo>
                  <a:lnTo>
                    <a:pt x="1" y="3404"/>
                  </a:lnTo>
                  <a:lnTo>
                    <a:pt x="1" y="5289"/>
                  </a:lnTo>
                  <a:lnTo>
                    <a:pt x="1" y="5319"/>
                  </a:lnTo>
                  <a:cubicBezTo>
                    <a:pt x="1" y="5350"/>
                    <a:pt x="1" y="5411"/>
                    <a:pt x="1" y="5411"/>
                  </a:cubicBezTo>
                  <a:cubicBezTo>
                    <a:pt x="1" y="5411"/>
                    <a:pt x="1" y="5441"/>
                    <a:pt x="1" y="5471"/>
                  </a:cubicBezTo>
                  <a:cubicBezTo>
                    <a:pt x="1" y="5502"/>
                    <a:pt x="1" y="5502"/>
                    <a:pt x="1" y="5502"/>
                  </a:cubicBezTo>
                  <a:cubicBezTo>
                    <a:pt x="1" y="5502"/>
                    <a:pt x="31" y="5502"/>
                    <a:pt x="31" y="5532"/>
                  </a:cubicBezTo>
                  <a:cubicBezTo>
                    <a:pt x="31" y="5563"/>
                    <a:pt x="31" y="5593"/>
                    <a:pt x="62" y="5654"/>
                  </a:cubicBezTo>
                  <a:lnTo>
                    <a:pt x="92" y="5806"/>
                  </a:lnTo>
                  <a:cubicBezTo>
                    <a:pt x="92" y="5806"/>
                    <a:pt x="122" y="5836"/>
                    <a:pt x="122" y="5836"/>
                  </a:cubicBezTo>
                  <a:cubicBezTo>
                    <a:pt x="122" y="5866"/>
                    <a:pt x="153" y="5897"/>
                    <a:pt x="153" y="5958"/>
                  </a:cubicBezTo>
                  <a:lnTo>
                    <a:pt x="183" y="5988"/>
                  </a:lnTo>
                  <a:cubicBezTo>
                    <a:pt x="183" y="6018"/>
                    <a:pt x="214" y="6018"/>
                    <a:pt x="214" y="6049"/>
                  </a:cubicBezTo>
                  <a:cubicBezTo>
                    <a:pt x="214" y="6049"/>
                    <a:pt x="214" y="6049"/>
                    <a:pt x="244" y="6079"/>
                  </a:cubicBezTo>
                  <a:cubicBezTo>
                    <a:pt x="244" y="6079"/>
                    <a:pt x="274" y="6110"/>
                    <a:pt x="274" y="6140"/>
                  </a:cubicBezTo>
                  <a:cubicBezTo>
                    <a:pt x="274" y="6140"/>
                    <a:pt x="305" y="6170"/>
                    <a:pt x="305" y="6170"/>
                  </a:cubicBezTo>
                  <a:lnTo>
                    <a:pt x="335" y="6201"/>
                  </a:lnTo>
                  <a:cubicBezTo>
                    <a:pt x="335" y="6201"/>
                    <a:pt x="335" y="6201"/>
                    <a:pt x="366" y="6231"/>
                  </a:cubicBezTo>
                  <a:cubicBezTo>
                    <a:pt x="366" y="6231"/>
                    <a:pt x="366" y="6262"/>
                    <a:pt x="396" y="6262"/>
                  </a:cubicBezTo>
                  <a:cubicBezTo>
                    <a:pt x="426" y="6292"/>
                    <a:pt x="457" y="6322"/>
                    <a:pt x="487" y="6353"/>
                  </a:cubicBezTo>
                  <a:cubicBezTo>
                    <a:pt x="578" y="6444"/>
                    <a:pt x="639" y="6505"/>
                    <a:pt x="700" y="6535"/>
                  </a:cubicBezTo>
                  <a:cubicBezTo>
                    <a:pt x="730" y="6566"/>
                    <a:pt x="761" y="6566"/>
                    <a:pt x="791" y="6596"/>
                  </a:cubicBezTo>
                  <a:lnTo>
                    <a:pt x="852" y="6626"/>
                  </a:lnTo>
                  <a:cubicBezTo>
                    <a:pt x="943" y="6657"/>
                    <a:pt x="1034" y="6718"/>
                    <a:pt x="1125" y="6748"/>
                  </a:cubicBezTo>
                  <a:lnTo>
                    <a:pt x="1247" y="6748"/>
                  </a:lnTo>
                  <a:cubicBezTo>
                    <a:pt x="1247" y="6778"/>
                    <a:pt x="1308" y="6778"/>
                    <a:pt x="1308" y="6778"/>
                  </a:cubicBezTo>
                  <a:lnTo>
                    <a:pt x="1429" y="6778"/>
                  </a:lnTo>
                  <a:lnTo>
                    <a:pt x="1429" y="6596"/>
                  </a:lnTo>
                  <a:lnTo>
                    <a:pt x="1490" y="6809"/>
                  </a:lnTo>
                  <a:lnTo>
                    <a:pt x="1703" y="6809"/>
                  </a:lnTo>
                  <a:lnTo>
                    <a:pt x="1885" y="6778"/>
                  </a:lnTo>
                  <a:cubicBezTo>
                    <a:pt x="2007" y="6778"/>
                    <a:pt x="2128" y="6748"/>
                    <a:pt x="2220" y="6718"/>
                  </a:cubicBezTo>
                  <a:cubicBezTo>
                    <a:pt x="2250" y="6687"/>
                    <a:pt x="2280" y="6687"/>
                    <a:pt x="2280" y="6687"/>
                  </a:cubicBezTo>
                  <a:cubicBezTo>
                    <a:pt x="2280" y="6687"/>
                    <a:pt x="2311" y="6687"/>
                    <a:pt x="2341" y="6657"/>
                  </a:cubicBezTo>
                  <a:cubicBezTo>
                    <a:pt x="2432" y="6626"/>
                    <a:pt x="2493" y="6566"/>
                    <a:pt x="2584" y="6535"/>
                  </a:cubicBezTo>
                  <a:cubicBezTo>
                    <a:pt x="2584" y="6535"/>
                    <a:pt x="2615" y="6505"/>
                    <a:pt x="2615" y="6505"/>
                  </a:cubicBezTo>
                  <a:cubicBezTo>
                    <a:pt x="2645" y="6474"/>
                    <a:pt x="2645" y="6474"/>
                    <a:pt x="2645" y="6474"/>
                  </a:cubicBezTo>
                  <a:cubicBezTo>
                    <a:pt x="2736" y="6414"/>
                    <a:pt x="2797" y="6353"/>
                    <a:pt x="2888" y="6262"/>
                  </a:cubicBezTo>
                  <a:cubicBezTo>
                    <a:pt x="2919" y="6231"/>
                    <a:pt x="2919" y="6201"/>
                    <a:pt x="2949" y="6201"/>
                  </a:cubicBezTo>
                  <a:cubicBezTo>
                    <a:pt x="2980" y="6170"/>
                    <a:pt x="2980" y="6140"/>
                    <a:pt x="2980" y="6140"/>
                  </a:cubicBezTo>
                  <a:cubicBezTo>
                    <a:pt x="2980" y="6140"/>
                    <a:pt x="3010" y="6110"/>
                    <a:pt x="3010" y="6079"/>
                  </a:cubicBezTo>
                  <a:cubicBezTo>
                    <a:pt x="3040" y="6079"/>
                    <a:pt x="3040" y="6049"/>
                    <a:pt x="3071" y="6018"/>
                  </a:cubicBezTo>
                  <a:cubicBezTo>
                    <a:pt x="3071" y="6018"/>
                    <a:pt x="3071" y="6018"/>
                    <a:pt x="3071" y="5988"/>
                  </a:cubicBezTo>
                  <a:lnTo>
                    <a:pt x="3101" y="5988"/>
                  </a:lnTo>
                  <a:cubicBezTo>
                    <a:pt x="3101" y="5958"/>
                    <a:pt x="3132" y="5897"/>
                    <a:pt x="3132" y="5866"/>
                  </a:cubicBezTo>
                  <a:cubicBezTo>
                    <a:pt x="3132" y="5866"/>
                    <a:pt x="3162" y="5836"/>
                    <a:pt x="3162" y="5836"/>
                  </a:cubicBezTo>
                  <a:lnTo>
                    <a:pt x="3162" y="5775"/>
                  </a:lnTo>
                  <a:lnTo>
                    <a:pt x="3192" y="5775"/>
                  </a:lnTo>
                  <a:cubicBezTo>
                    <a:pt x="3192" y="5745"/>
                    <a:pt x="3192" y="5745"/>
                    <a:pt x="3192" y="5714"/>
                  </a:cubicBezTo>
                  <a:cubicBezTo>
                    <a:pt x="3223" y="5684"/>
                    <a:pt x="3223" y="5593"/>
                    <a:pt x="3253" y="5532"/>
                  </a:cubicBezTo>
                  <a:cubicBezTo>
                    <a:pt x="3253" y="5532"/>
                    <a:pt x="3253" y="5502"/>
                    <a:pt x="3253" y="5502"/>
                  </a:cubicBezTo>
                  <a:lnTo>
                    <a:pt x="3253" y="5471"/>
                  </a:lnTo>
                  <a:cubicBezTo>
                    <a:pt x="3253" y="5441"/>
                    <a:pt x="3253" y="5441"/>
                    <a:pt x="3253" y="5411"/>
                  </a:cubicBezTo>
                  <a:cubicBezTo>
                    <a:pt x="3253" y="5411"/>
                    <a:pt x="3253" y="5380"/>
                    <a:pt x="3253" y="5380"/>
                  </a:cubicBezTo>
                  <a:cubicBezTo>
                    <a:pt x="3253" y="5380"/>
                    <a:pt x="3283" y="5319"/>
                    <a:pt x="3283" y="5289"/>
                  </a:cubicBezTo>
                  <a:lnTo>
                    <a:pt x="3071" y="5289"/>
                  </a:lnTo>
                  <a:lnTo>
                    <a:pt x="3283" y="5228"/>
                  </a:lnTo>
                  <a:lnTo>
                    <a:pt x="3283" y="3404"/>
                  </a:lnTo>
                  <a:lnTo>
                    <a:pt x="3283" y="1550"/>
                  </a:lnTo>
                  <a:lnTo>
                    <a:pt x="3283" y="1489"/>
                  </a:lnTo>
                  <a:lnTo>
                    <a:pt x="3283" y="1429"/>
                  </a:lnTo>
                  <a:cubicBezTo>
                    <a:pt x="3283" y="1398"/>
                    <a:pt x="3283" y="1398"/>
                    <a:pt x="3283" y="1338"/>
                  </a:cubicBezTo>
                  <a:cubicBezTo>
                    <a:pt x="3253" y="1246"/>
                    <a:pt x="3253" y="1186"/>
                    <a:pt x="3223" y="1155"/>
                  </a:cubicBezTo>
                  <a:cubicBezTo>
                    <a:pt x="3223" y="1125"/>
                    <a:pt x="3223" y="1094"/>
                    <a:pt x="3223" y="1094"/>
                  </a:cubicBezTo>
                  <a:cubicBezTo>
                    <a:pt x="3223" y="1094"/>
                    <a:pt x="3192" y="1034"/>
                    <a:pt x="3192" y="1034"/>
                  </a:cubicBezTo>
                  <a:lnTo>
                    <a:pt x="3162" y="1003"/>
                  </a:lnTo>
                  <a:cubicBezTo>
                    <a:pt x="3162" y="973"/>
                    <a:pt x="3162" y="942"/>
                    <a:pt x="3162" y="942"/>
                  </a:cubicBezTo>
                  <a:lnTo>
                    <a:pt x="3101" y="851"/>
                  </a:lnTo>
                  <a:cubicBezTo>
                    <a:pt x="3101" y="821"/>
                    <a:pt x="3071" y="790"/>
                    <a:pt x="3071" y="790"/>
                  </a:cubicBezTo>
                  <a:cubicBezTo>
                    <a:pt x="3071" y="790"/>
                    <a:pt x="3071" y="760"/>
                    <a:pt x="3040" y="760"/>
                  </a:cubicBezTo>
                  <a:cubicBezTo>
                    <a:pt x="3010" y="699"/>
                    <a:pt x="2980" y="638"/>
                    <a:pt x="2949" y="608"/>
                  </a:cubicBezTo>
                  <a:lnTo>
                    <a:pt x="2888" y="547"/>
                  </a:lnTo>
                  <a:lnTo>
                    <a:pt x="2858" y="486"/>
                  </a:lnTo>
                  <a:lnTo>
                    <a:pt x="2828" y="486"/>
                  </a:lnTo>
                  <a:cubicBezTo>
                    <a:pt x="2736" y="365"/>
                    <a:pt x="2615" y="274"/>
                    <a:pt x="2493" y="213"/>
                  </a:cubicBezTo>
                  <a:lnTo>
                    <a:pt x="2463" y="182"/>
                  </a:lnTo>
                  <a:lnTo>
                    <a:pt x="2432" y="182"/>
                  </a:lnTo>
                  <a:cubicBezTo>
                    <a:pt x="2372" y="152"/>
                    <a:pt x="2341" y="122"/>
                    <a:pt x="2280" y="122"/>
                  </a:cubicBezTo>
                  <a:lnTo>
                    <a:pt x="2250" y="91"/>
                  </a:lnTo>
                  <a:cubicBezTo>
                    <a:pt x="2220" y="91"/>
                    <a:pt x="2189" y="61"/>
                    <a:pt x="2128" y="61"/>
                  </a:cubicBezTo>
                  <a:lnTo>
                    <a:pt x="2068" y="31"/>
                  </a:lnTo>
                  <a:cubicBezTo>
                    <a:pt x="2037" y="31"/>
                    <a:pt x="1976" y="31"/>
                    <a:pt x="1946"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
            <p:cNvSpPr/>
            <p:nvPr/>
          </p:nvSpPr>
          <p:spPr>
            <a:xfrm>
              <a:off x="8452000" y="2753575"/>
              <a:ext cx="82100" cy="170575"/>
            </a:xfrm>
            <a:custGeom>
              <a:rect b="b" l="l" r="r" t="t"/>
              <a:pathLst>
                <a:path extrusionOk="0" h="6823" w="3284">
                  <a:moveTo>
                    <a:pt x="2918" y="3814"/>
                  </a:moveTo>
                  <a:lnTo>
                    <a:pt x="2918" y="5273"/>
                  </a:lnTo>
                  <a:lnTo>
                    <a:pt x="2918" y="5334"/>
                  </a:lnTo>
                  <a:cubicBezTo>
                    <a:pt x="2918" y="5334"/>
                    <a:pt x="2888" y="5364"/>
                    <a:pt x="2888" y="5364"/>
                  </a:cubicBezTo>
                  <a:lnTo>
                    <a:pt x="2888" y="5394"/>
                  </a:lnTo>
                  <a:lnTo>
                    <a:pt x="3101" y="5425"/>
                  </a:lnTo>
                  <a:lnTo>
                    <a:pt x="2888" y="5425"/>
                  </a:lnTo>
                  <a:cubicBezTo>
                    <a:pt x="2888" y="5425"/>
                    <a:pt x="2888" y="5455"/>
                    <a:pt x="2888" y="5455"/>
                  </a:cubicBezTo>
                  <a:cubicBezTo>
                    <a:pt x="2888" y="5516"/>
                    <a:pt x="2858" y="5577"/>
                    <a:pt x="2827" y="5638"/>
                  </a:cubicBezTo>
                  <a:lnTo>
                    <a:pt x="2827" y="5698"/>
                  </a:lnTo>
                  <a:lnTo>
                    <a:pt x="2979" y="5759"/>
                  </a:lnTo>
                  <a:lnTo>
                    <a:pt x="2797" y="5729"/>
                  </a:lnTo>
                  <a:cubicBezTo>
                    <a:pt x="2797" y="5759"/>
                    <a:pt x="2766" y="5790"/>
                    <a:pt x="2766" y="5820"/>
                  </a:cubicBezTo>
                  <a:cubicBezTo>
                    <a:pt x="2736" y="5850"/>
                    <a:pt x="2736" y="5850"/>
                    <a:pt x="2736" y="5850"/>
                  </a:cubicBezTo>
                  <a:lnTo>
                    <a:pt x="2706" y="5881"/>
                  </a:lnTo>
                  <a:cubicBezTo>
                    <a:pt x="2706" y="5911"/>
                    <a:pt x="2706" y="5911"/>
                    <a:pt x="2706" y="5911"/>
                  </a:cubicBezTo>
                  <a:cubicBezTo>
                    <a:pt x="2675" y="5941"/>
                    <a:pt x="2675" y="5941"/>
                    <a:pt x="2645" y="5972"/>
                  </a:cubicBezTo>
                  <a:cubicBezTo>
                    <a:pt x="2645" y="6002"/>
                    <a:pt x="2645" y="6002"/>
                    <a:pt x="2584" y="6063"/>
                  </a:cubicBezTo>
                  <a:cubicBezTo>
                    <a:pt x="2554" y="6093"/>
                    <a:pt x="2493" y="6154"/>
                    <a:pt x="2432" y="6185"/>
                  </a:cubicBezTo>
                  <a:cubicBezTo>
                    <a:pt x="2432" y="6215"/>
                    <a:pt x="2432" y="6215"/>
                    <a:pt x="2432" y="6215"/>
                  </a:cubicBezTo>
                  <a:lnTo>
                    <a:pt x="2371" y="6245"/>
                  </a:lnTo>
                  <a:cubicBezTo>
                    <a:pt x="2341" y="6276"/>
                    <a:pt x="2250" y="6306"/>
                    <a:pt x="2158" y="6337"/>
                  </a:cubicBezTo>
                  <a:cubicBezTo>
                    <a:pt x="2158" y="6337"/>
                    <a:pt x="2128" y="6367"/>
                    <a:pt x="2128" y="6367"/>
                  </a:cubicBezTo>
                  <a:cubicBezTo>
                    <a:pt x="2037" y="6397"/>
                    <a:pt x="1946" y="6428"/>
                    <a:pt x="1854" y="6428"/>
                  </a:cubicBezTo>
                  <a:lnTo>
                    <a:pt x="1703" y="6428"/>
                  </a:lnTo>
                  <a:cubicBezTo>
                    <a:pt x="1682" y="6438"/>
                    <a:pt x="1662" y="6441"/>
                    <a:pt x="1641" y="6441"/>
                  </a:cubicBezTo>
                  <a:cubicBezTo>
                    <a:pt x="1598" y="6441"/>
                    <a:pt x="1551" y="6428"/>
                    <a:pt x="1490" y="6428"/>
                  </a:cubicBezTo>
                  <a:lnTo>
                    <a:pt x="1399" y="6428"/>
                  </a:lnTo>
                  <a:cubicBezTo>
                    <a:pt x="1399" y="6428"/>
                    <a:pt x="1368" y="6428"/>
                    <a:pt x="1368" y="6397"/>
                  </a:cubicBezTo>
                  <a:lnTo>
                    <a:pt x="1338" y="6397"/>
                  </a:lnTo>
                  <a:lnTo>
                    <a:pt x="1247" y="6367"/>
                  </a:lnTo>
                  <a:cubicBezTo>
                    <a:pt x="1155" y="6367"/>
                    <a:pt x="1095" y="6337"/>
                    <a:pt x="1034" y="6306"/>
                  </a:cubicBezTo>
                  <a:lnTo>
                    <a:pt x="973" y="6276"/>
                  </a:lnTo>
                  <a:cubicBezTo>
                    <a:pt x="973" y="6276"/>
                    <a:pt x="943" y="6245"/>
                    <a:pt x="943" y="6245"/>
                  </a:cubicBezTo>
                  <a:lnTo>
                    <a:pt x="912" y="6245"/>
                  </a:lnTo>
                  <a:cubicBezTo>
                    <a:pt x="851" y="6185"/>
                    <a:pt x="821" y="6154"/>
                    <a:pt x="760" y="6093"/>
                  </a:cubicBezTo>
                  <a:cubicBezTo>
                    <a:pt x="730" y="6063"/>
                    <a:pt x="699" y="6063"/>
                    <a:pt x="669" y="6033"/>
                  </a:cubicBezTo>
                  <a:cubicBezTo>
                    <a:pt x="669" y="6002"/>
                    <a:pt x="639" y="5972"/>
                    <a:pt x="639" y="5972"/>
                  </a:cubicBezTo>
                  <a:cubicBezTo>
                    <a:pt x="608" y="5941"/>
                    <a:pt x="608" y="5941"/>
                    <a:pt x="608" y="5941"/>
                  </a:cubicBezTo>
                  <a:cubicBezTo>
                    <a:pt x="608" y="5941"/>
                    <a:pt x="608" y="5941"/>
                    <a:pt x="608" y="5911"/>
                  </a:cubicBezTo>
                  <a:cubicBezTo>
                    <a:pt x="578" y="5911"/>
                    <a:pt x="578" y="5911"/>
                    <a:pt x="578" y="5881"/>
                  </a:cubicBezTo>
                  <a:lnTo>
                    <a:pt x="547" y="5881"/>
                  </a:lnTo>
                  <a:cubicBezTo>
                    <a:pt x="547" y="5881"/>
                    <a:pt x="547" y="5881"/>
                    <a:pt x="547" y="5850"/>
                  </a:cubicBezTo>
                  <a:cubicBezTo>
                    <a:pt x="547" y="5850"/>
                    <a:pt x="547" y="5820"/>
                    <a:pt x="547" y="5820"/>
                  </a:cubicBezTo>
                  <a:cubicBezTo>
                    <a:pt x="517" y="5820"/>
                    <a:pt x="517" y="5790"/>
                    <a:pt x="517" y="5790"/>
                  </a:cubicBezTo>
                  <a:cubicBezTo>
                    <a:pt x="487" y="5759"/>
                    <a:pt x="487" y="5729"/>
                    <a:pt x="487" y="5698"/>
                  </a:cubicBezTo>
                  <a:cubicBezTo>
                    <a:pt x="456" y="5698"/>
                    <a:pt x="456" y="5668"/>
                    <a:pt x="456" y="5668"/>
                  </a:cubicBezTo>
                  <a:lnTo>
                    <a:pt x="274" y="5698"/>
                  </a:lnTo>
                  <a:lnTo>
                    <a:pt x="426" y="5607"/>
                  </a:lnTo>
                  <a:lnTo>
                    <a:pt x="396" y="5486"/>
                  </a:lnTo>
                  <a:cubicBezTo>
                    <a:pt x="396" y="5455"/>
                    <a:pt x="396" y="5455"/>
                    <a:pt x="396" y="5455"/>
                  </a:cubicBezTo>
                  <a:lnTo>
                    <a:pt x="274" y="5486"/>
                  </a:lnTo>
                  <a:lnTo>
                    <a:pt x="213" y="5516"/>
                  </a:lnTo>
                  <a:lnTo>
                    <a:pt x="396" y="5425"/>
                  </a:lnTo>
                  <a:lnTo>
                    <a:pt x="213" y="5455"/>
                  </a:lnTo>
                  <a:lnTo>
                    <a:pt x="213" y="5455"/>
                  </a:lnTo>
                  <a:lnTo>
                    <a:pt x="396" y="5394"/>
                  </a:lnTo>
                  <a:cubicBezTo>
                    <a:pt x="396" y="5364"/>
                    <a:pt x="396" y="5334"/>
                    <a:pt x="396" y="5303"/>
                  </a:cubicBezTo>
                  <a:lnTo>
                    <a:pt x="183" y="5303"/>
                  </a:lnTo>
                  <a:lnTo>
                    <a:pt x="365" y="5242"/>
                  </a:lnTo>
                  <a:lnTo>
                    <a:pt x="396" y="3814"/>
                  </a:lnTo>
                  <a:cubicBezTo>
                    <a:pt x="396" y="3814"/>
                    <a:pt x="426" y="3814"/>
                    <a:pt x="456" y="3844"/>
                  </a:cubicBezTo>
                  <a:lnTo>
                    <a:pt x="487" y="3844"/>
                  </a:lnTo>
                  <a:cubicBezTo>
                    <a:pt x="578" y="3875"/>
                    <a:pt x="639" y="3905"/>
                    <a:pt x="730" y="3935"/>
                  </a:cubicBezTo>
                  <a:cubicBezTo>
                    <a:pt x="760" y="3935"/>
                    <a:pt x="791" y="3966"/>
                    <a:pt x="851" y="3966"/>
                  </a:cubicBezTo>
                  <a:cubicBezTo>
                    <a:pt x="882" y="3966"/>
                    <a:pt x="943" y="3966"/>
                    <a:pt x="973" y="3996"/>
                  </a:cubicBezTo>
                  <a:cubicBezTo>
                    <a:pt x="1125" y="4027"/>
                    <a:pt x="1277" y="4027"/>
                    <a:pt x="1399" y="4027"/>
                  </a:cubicBezTo>
                  <a:lnTo>
                    <a:pt x="1885" y="4027"/>
                  </a:lnTo>
                  <a:cubicBezTo>
                    <a:pt x="1976" y="4027"/>
                    <a:pt x="2098" y="4027"/>
                    <a:pt x="2219" y="3996"/>
                  </a:cubicBezTo>
                  <a:cubicBezTo>
                    <a:pt x="2280" y="3996"/>
                    <a:pt x="2310" y="3996"/>
                    <a:pt x="2371" y="3966"/>
                  </a:cubicBezTo>
                  <a:cubicBezTo>
                    <a:pt x="2432" y="3966"/>
                    <a:pt x="2493" y="3966"/>
                    <a:pt x="2523" y="3935"/>
                  </a:cubicBezTo>
                  <a:cubicBezTo>
                    <a:pt x="2614" y="3935"/>
                    <a:pt x="2706" y="3905"/>
                    <a:pt x="2766" y="3875"/>
                  </a:cubicBezTo>
                  <a:cubicBezTo>
                    <a:pt x="2766" y="3875"/>
                    <a:pt x="2797" y="3844"/>
                    <a:pt x="2797" y="3844"/>
                  </a:cubicBezTo>
                  <a:cubicBezTo>
                    <a:pt x="2827" y="3844"/>
                    <a:pt x="2888" y="3814"/>
                    <a:pt x="2918" y="3814"/>
                  </a:cubicBezTo>
                  <a:close/>
                  <a:moveTo>
                    <a:pt x="1643" y="1"/>
                  </a:moveTo>
                  <a:cubicBezTo>
                    <a:pt x="1564" y="1"/>
                    <a:pt x="1490" y="14"/>
                    <a:pt x="1429" y="14"/>
                  </a:cubicBezTo>
                  <a:lnTo>
                    <a:pt x="1338" y="14"/>
                  </a:lnTo>
                  <a:cubicBezTo>
                    <a:pt x="1307" y="45"/>
                    <a:pt x="1247" y="45"/>
                    <a:pt x="1216" y="45"/>
                  </a:cubicBezTo>
                  <a:cubicBezTo>
                    <a:pt x="1155" y="75"/>
                    <a:pt x="1095" y="75"/>
                    <a:pt x="1064" y="106"/>
                  </a:cubicBezTo>
                  <a:lnTo>
                    <a:pt x="1003" y="106"/>
                  </a:lnTo>
                  <a:lnTo>
                    <a:pt x="943" y="136"/>
                  </a:lnTo>
                  <a:cubicBezTo>
                    <a:pt x="912" y="136"/>
                    <a:pt x="882" y="166"/>
                    <a:pt x="851" y="197"/>
                  </a:cubicBezTo>
                  <a:lnTo>
                    <a:pt x="791" y="197"/>
                  </a:lnTo>
                  <a:cubicBezTo>
                    <a:pt x="791" y="227"/>
                    <a:pt x="760" y="227"/>
                    <a:pt x="760" y="227"/>
                  </a:cubicBezTo>
                  <a:cubicBezTo>
                    <a:pt x="760" y="227"/>
                    <a:pt x="730" y="258"/>
                    <a:pt x="730" y="258"/>
                  </a:cubicBezTo>
                  <a:cubicBezTo>
                    <a:pt x="699" y="288"/>
                    <a:pt x="639" y="318"/>
                    <a:pt x="608" y="318"/>
                  </a:cubicBezTo>
                  <a:cubicBezTo>
                    <a:pt x="578" y="349"/>
                    <a:pt x="547" y="379"/>
                    <a:pt x="517" y="409"/>
                  </a:cubicBezTo>
                  <a:cubicBezTo>
                    <a:pt x="517" y="409"/>
                    <a:pt x="487" y="440"/>
                    <a:pt x="456" y="470"/>
                  </a:cubicBezTo>
                  <a:cubicBezTo>
                    <a:pt x="426" y="501"/>
                    <a:pt x="396" y="531"/>
                    <a:pt x="335" y="592"/>
                  </a:cubicBezTo>
                  <a:cubicBezTo>
                    <a:pt x="335" y="592"/>
                    <a:pt x="304" y="622"/>
                    <a:pt x="304" y="653"/>
                  </a:cubicBezTo>
                  <a:cubicBezTo>
                    <a:pt x="304" y="653"/>
                    <a:pt x="274" y="683"/>
                    <a:pt x="244" y="744"/>
                  </a:cubicBezTo>
                  <a:lnTo>
                    <a:pt x="213" y="774"/>
                  </a:lnTo>
                  <a:cubicBezTo>
                    <a:pt x="213" y="805"/>
                    <a:pt x="183" y="805"/>
                    <a:pt x="183" y="835"/>
                  </a:cubicBezTo>
                  <a:cubicBezTo>
                    <a:pt x="183" y="835"/>
                    <a:pt x="152" y="865"/>
                    <a:pt x="152" y="926"/>
                  </a:cubicBezTo>
                  <a:cubicBezTo>
                    <a:pt x="122" y="926"/>
                    <a:pt x="122" y="957"/>
                    <a:pt x="122" y="987"/>
                  </a:cubicBezTo>
                  <a:cubicBezTo>
                    <a:pt x="92" y="1017"/>
                    <a:pt x="92" y="1048"/>
                    <a:pt x="61" y="1109"/>
                  </a:cubicBezTo>
                  <a:cubicBezTo>
                    <a:pt x="61" y="1139"/>
                    <a:pt x="61" y="1139"/>
                    <a:pt x="61" y="1169"/>
                  </a:cubicBezTo>
                  <a:cubicBezTo>
                    <a:pt x="61" y="1200"/>
                    <a:pt x="31" y="1200"/>
                    <a:pt x="31" y="1230"/>
                  </a:cubicBezTo>
                  <a:cubicBezTo>
                    <a:pt x="31" y="1261"/>
                    <a:pt x="31" y="1291"/>
                    <a:pt x="31" y="1321"/>
                  </a:cubicBezTo>
                  <a:lnTo>
                    <a:pt x="31" y="1352"/>
                  </a:lnTo>
                  <a:cubicBezTo>
                    <a:pt x="31" y="1352"/>
                    <a:pt x="0" y="1382"/>
                    <a:pt x="0" y="1382"/>
                  </a:cubicBezTo>
                  <a:lnTo>
                    <a:pt x="0" y="1504"/>
                  </a:lnTo>
                  <a:lnTo>
                    <a:pt x="0" y="1565"/>
                  </a:lnTo>
                  <a:lnTo>
                    <a:pt x="0" y="3419"/>
                  </a:lnTo>
                  <a:lnTo>
                    <a:pt x="0" y="5303"/>
                  </a:lnTo>
                  <a:lnTo>
                    <a:pt x="0" y="5334"/>
                  </a:lnTo>
                  <a:cubicBezTo>
                    <a:pt x="0" y="5364"/>
                    <a:pt x="0" y="5425"/>
                    <a:pt x="0" y="5425"/>
                  </a:cubicBezTo>
                  <a:cubicBezTo>
                    <a:pt x="0" y="5425"/>
                    <a:pt x="0" y="5455"/>
                    <a:pt x="0" y="5486"/>
                  </a:cubicBezTo>
                  <a:cubicBezTo>
                    <a:pt x="0" y="5516"/>
                    <a:pt x="0" y="5516"/>
                    <a:pt x="0" y="5516"/>
                  </a:cubicBezTo>
                  <a:cubicBezTo>
                    <a:pt x="0" y="5516"/>
                    <a:pt x="31" y="5546"/>
                    <a:pt x="31" y="5546"/>
                  </a:cubicBezTo>
                  <a:cubicBezTo>
                    <a:pt x="31" y="5577"/>
                    <a:pt x="31" y="5607"/>
                    <a:pt x="61" y="5668"/>
                  </a:cubicBezTo>
                  <a:lnTo>
                    <a:pt x="61" y="5729"/>
                  </a:lnTo>
                  <a:cubicBezTo>
                    <a:pt x="61" y="5729"/>
                    <a:pt x="92" y="5759"/>
                    <a:pt x="92" y="5759"/>
                  </a:cubicBezTo>
                  <a:lnTo>
                    <a:pt x="92" y="5820"/>
                  </a:lnTo>
                  <a:cubicBezTo>
                    <a:pt x="92" y="5820"/>
                    <a:pt x="122" y="5850"/>
                    <a:pt x="122" y="5850"/>
                  </a:cubicBezTo>
                  <a:cubicBezTo>
                    <a:pt x="122" y="5881"/>
                    <a:pt x="152" y="5911"/>
                    <a:pt x="183" y="5972"/>
                  </a:cubicBezTo>
                  <a:lnTo>
                    <a:pt x="183" y="6002"/>
                  </a:lnTo>
                  <a:cubicBezTo>
                    <a:pt x="213" y="6002"/>
                    <a:pt x="213" y="6033"/>
                    <a:pt x="213" y="6063"/>
                  </a:cubicBezTo>
                  <a:lnTo>
                    <a:pt x="244" y="6063"/>
                  </a:lnTo>
                  <a:cubicBezTo>
                    <a:pt x="244" y="6063"/>
                    <a:pt x="244" y="6063"/>
                    <a:pt x="244" y="6093"/>
                  </a:cubicBezTo>
                  <a:cubicBezTo>
                    <a:pt x="244" y="6093"/>
                    <a:pt x="274" y="6124"/>
                    <a:pt x="274" y="6154"/>
                  </a:cubicBezTo>
                  <a:cubicBezTo>
                    <a:pt x="274" y="6154"/>
                    <a:pt x="304" y="6185"/>
                    <a:pt x="304" y="6185"/>
                  </a:cubicBezTo>
                  <a:cubicBezTo>
                    <a:pt x="304" y="6185"/>
                    <a:pt x="335" y="6215"/>
                    <a:pt x="335" y="6215"/>
                  </a:cubicBezTo>
                  <a:cubicBezTo>
                    <a:pt x="335" y="6215"/>
                    <a:pt x="335" y="6215"/>
                    <a:pt x="365" y="6245"/>
                  </a:cubicBezTo>
                  <a:cubicBezTo>
                    <a:pt x="365" y="6245"/>
                    <a:pt x="365" y="6276"/>
                    <a:pt x="396" y="6276"/>
                  </a:cubicBezTo>
                  <a:cubicBezTo>
                    <a:pt x="426" y="6306"/>
                    <a:pt x="456" y="6337"/>
                    <a:pt x="487" y="6367"/>
                  </a:cubicBezTo>
                  <a:cubicBezTo>
                    <a:pt x="547" y="6458"/>
                    <a:pt x="639" y="6519"/>
                    <a:pt x="699" y="6549"/>
                  </a:cubicBezTo>
                  <a:cubicBezTo>
                    <a:pt x="730" y="6580"/>
                    <a:pt x="760" y="6580"/>
                    <a:pt x="791" y="6610"/>
                  </a:cubicBezTo>
                  <a:lnTo>
                    <a:pt x="851" y="6641"/>
                  </a:lnTo>
                  <a:cubicBezTo>
                    <a:pt x="943" y="6671"/>
                    <a:pt x="1034" y="6732"/>
                    <a:pt x="1125" y="6762"/>
                  </a:cubicBezTo>
                  <a:lnTo>
                    <a:pt x="1186" y="6762"/>
                  </a:lnTo>
                  <a:cubicBezTo>
                    <a:pt x="1216" y="6762"/>
                    <a:pt x="1216" y="6762"/>
                    <a:pt x="1247" y="6793"/>
                  </a:cubicBezTo>
                  <a:lnTo>
                    <a:pt x="1399" y="6793"/>
                  </a:lnTo>
                  <a:cubicBezTo>
                    <a:pt x="1429" y="6793"/>
                    <a:pt x="1429" y="6823"/>
                    <a:pt x="1429" y="6823"/>
                  </a:cubicBezTo>
                  <a:lnTo>
                    <a:pt x="1429" y="6610"/>
                  </a:lnTo>
                  <a:lnTo>
                    <a:pt x="1490" y="6823"/>
                  </a:lnTo>
                  <a:lnTo>
                    <a:pt x="1703" y="6823"/>
                  </a:lnTo>
                  <a:lnTo>
                    <a:pt x="1885" y="6793"/>
                  </a:lnTo>
                  <a:cubicBezTo>
                    <a:pt x="2006" y="6793"/>
                    <a:pt x="2128" y="6762"/>
                    <a:pt x="2250" y="6732"/>
                  </a:cubicBezTo>
                  <a:cubicBezTo>
                    <a:pt x="2250" y="6701"/>
                    <a:pt x="2280" y="6701"/>
                    <a:pt x="2280" y="6701"/>
                  </a:cubicBezTo>
                  <a:cubicBezTo>
                    <a:pt x="2280" y="6701"/>
                    <a:pt x="2310" y="6701"/>
                    <a:pt x="2341" y="6671"/>
                  </a:cubicBezTo>
                  <a:cubicBezTo>
                    <a:pt x="2432" y="6641"/>
                    <a:pt x="2523" y="6610"/>
                    <a:pt x="2584" y="6549"/>
                  </a:cubicBezTo>
                  <a:cubicBezTo>
                    <a:pt x="2584" y="6549"/>
                    <a:pt x="2614" y="6519"/>
                    <a:pt x="2645" y="6519"/>
                  </a:cubicBezTo>
                  <a:cubicBezTo>
                    <a:pt x="2645" y="6519"/>
                    <a:pt x="2645" y="6489"/>
                    <a:pt x="2675" y="6489"/>
                  </a:cubicBezTo>
                  <a:cubicBezTo>
                    <a:pt x="2736" y="6428"/>
                    <a:pt x="2797" y="6367"/>
                    <a:pt x="2888" y="6276"/>
                  </a:cubicBezTo>
                  <a:cubicBezTo>
                    <a:pt x="2918" y="6276"/>
                    <a:pt x="2918" y="6245"/>
                    <a:pt x="2949" y="6215"/>
                  </a:cubicBezTo>
                  <a:cubicBezTo>
                    <a:pt x="2979" y="6185"/>
                    <a:pt x="3010" y="6154"/>
                    <a:pt x="3010" y="6124"/>
                  </a:cubicBezTo>
                  <a:lnTo>
                    <a:pt x="3040" y="6124"/>
                  </a:lnTo>
                  <a:cubicBezTo>
                    <a:pt x="3040" y="6093"/>
                    <a:pt x="3070" y="6063"/>
                    <a:pt x="3070" y="6033"/>
                  </a:cubicBezTo>
                  <a:lnTo>
                    <a:pt x="3101" y="6033"/>
                  </a:lnTo>
                  <a:lnTo>
                    <a:pt x="3101" y="6002"/>
                  </a:lnTo>
                  <a:cubicBezTo>
                    <a:pt x="3131" y="5972"/>
                    <a:pt x="3131" y="5941"/>
                    <a:pt x="3162" y="5911"/>
                  </a:cubicBezTo>
                  <a:cubicBezTo>
                    <a:pt x="3162" y="5881"/>
                    <a:pt x="3162" y="5850"/>
                    <a:pt x="3162" y="5850"/>
                  </a:cubicBezTo>
                  <a:lnTo>
                    <a:pt x="3192" y="5790"/>
                  </a:lnTo>
                  <a:cubicBezTo>
                    <a:pt x="3192" y="5759"/>
                    <a:pt x="3192" y="5759"/>
                    <a:pt x="3222" y="5759"/>
                  </a:cubicBezTo>
                  <a:cubicBezTo>
                    <a:pt x="3222" y="5698"/>
                    <a:pt x="3253" y="5607"/>
                    <a:pt x="3253" y="5546"/>
                  </a:cubicBezTo>
                  <a:cubicBezTo>
                    <a:pt x="3253" y="5546"/>
                    <a:pt x="3253" y="5516"/>
                    <a:pt x="3253" y="5516"/>
                  </a:cubicBezTo>
                  <a:lnTo>
                    <a:pt x="3283" y="5486"/>
                  </a:lnTo>
                  <a:cubicBezTo>
                    <a:pt x="3283" y="5486"/>
                    <a:pt x="3283" y="5455"/>
                    <a:pt x="3283" y="5425"/>
                  </a:cubicBezTo>
                  <a:cubicBezTo>
                    <a:pt x="3283" y="5425"/>
                    <a:pt x="3283" y="5394"/>
                    <a:pt x="3283" y="5394"/>
                  </a:cubicBezTo>
                  <a:cubicBezTo>
                    <a:pt x="3283" y="5394"/>
                    <a:pt x="3283" y="5334"/>
                    <a:pt x="3283" y="5334"/>
                  </a:cubicBezTo>
                  <a:lnTo>
                    <a:pt x="3101" y="5303"/>
                  </a:lnTo>
                  <a:lnTo>
                    <a:pt x="3283" y="5273"/>
                  </a:lnTo>
                  <a:lnTo>
                    <a:pt x="3283" y="3419"/>
                  </a:lnTo>
                  <a:lnTo>
                    <a:pt x="3283" y="1565"/>
                  </a:lnTo>
                  <a:cubicBezTo>
                    <a:pt x="3283" y="1565"/>
                    <a:pt x="3283" y="1504"/>
                    <a:pt x="3283" y="1504"/>
                  </a:cubicBezTo>
                  <a:lnTo>
                    <a:pt x="3283" y="1443"/>
                  </a:lnTo>
                  <a:cubicBezTo>
                    <a:pt x="3283" y="1413"/>
                    <a:pt x="3283" y="1382"/>
                    <a:pt x="3283" y="1321"/>
                  </a:cubicBezTo>
                  <a:cubicBezTo>
                    <a:pt x="3253" y="1261"/>
                    <a:pt x="3253" y="1200"/>
                    <a:pt x="3253" y="1169"/>
                  </a:cubicBezTo>
                  <a:cubicBezTo>
                    <a:pt x="3222" y="1139"/>
                    <a:pt x="3222" y="1109"/>
                    <a:pt x="3222" y="1078"/>
                  </a:cubicBezTo>
                  <a:cubicBezTo>
                    <a:pt x="3222" y="1078"/>
                    <a:pt x="3192" y="1048"/>
                    <a:pt x="3192" y="1048"/>
                  </a:cubicBezTo>
                  <a:lnTo>
                    <a:pt x="3192" y="987"/>
                  </a:lnTo>
                  <a:cubicBezTo>
                    <a:pt x="3192" y="987"/>
                    <a:pt x="3162" y="957"/>
                    <a:pt x="3162" y="926"/>
                  </a:cubicBezTo>
                  <a:lnTo>
                    <a:pt x="3101" y="805"/>
                  </a:lnTo>
                  <a:cubicBezTo>
                    <a:pt x="3101" y="774"/>
                    <a:pt x="3070" y="774"/>
                    <a:pt x="3070" y="744"/>
                  </a:cubicBezTo>
                  <a:cubicBezTo>
                    <a:pt x="3010" y="683"/>
                    <a:pt x="2979" y="653"/>
                    <a:pt x="2949" y="592"/>
                  </a:cubicBezTo>
                  <a:cubicBezTo>
                    <a:pt x="2949" y="592"/>
                    <a:pt x="2918" y="561"/>
                    <a:pt x="2888" y="531"/>
                  </a:cubicBezTo>
                  <a:lnTo>
                    <a:pt x="2858" y="501"/>
                  </a:lnTo>
                  <a:lnTo>
                    <a:pt x="2858" y="470"/>
                  </a:lnTo>
                  <a:cubicBezTo>
                    <a:pt x="2736" y="379"/>
                    <a:pt x="2645" y="288"/>
                    <a:pt x="2523" y="227"/>
                  </a:cubicBezTo>
                  <a:cubicBezTo>
                    <a:pt x="2493" y="197"/>
                    <a:pt x="2493" y="197"/>
                    <a:pt x="2432" y="166"/>
                  </a:cubicBezTo>
                  <a:cubicBezTo>
                    <a:pt x="2402" y="166"/>
                    <a:pt x="2341" y="136"/>
                    <a:pt x="2310" y="106"/>
                  </a:cubicBezTo>
                  <a:lnTo>
                    <a:pt x="2250" y="106"/>
                  </a:lnTo>
                  <a:cubicBezTo>
                    <a:pt x="2219" y="75"/>
                    <a:pt x="2189" y="75"/>
                    <a:pt x="2158" y="75"/>
                  </a:cubicBezTo>
                  <a:lnTo>
                    <a:pt x="2067" y="45"/>
                  </a:lnTo>
                  <a:cubicBezTo>
                    <a:pt x="2037" y="45"/>
                    <a:pt x="2006" y="45"/>
                    <a:pt x="1946" y="14"/>
                  </a:cubicBezTo>
                  <a:lnTo>
                    <a:pt x="1763" y="14"/>
                  </a:lnTo>
                  <a:cubicBezTo>
                    <a:pt x="1723" y="4"/>
                    <a:pt x="1682" y="1"/>
                    <a:pt x="1643"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
            <p:cNvSpPr/>
            <p:nvPr/>
          </p:nvSpPr>
          <p:spPr>
            <a:xfrm>
              <a:off x="7394225" y="3065675"/>
              <a:ext cx="215075" cy="218675"/>
            </a:xfrm>
            <a:custGeom>
              <a:rect b="b" l="l" r="r" t="t"/>
              <a:pathLst>
                <a:path extrusionOk="0" h="8747" w="8603">
                  <a:moveTo>
                    <a:pt x="1885" y="388"/>
                  </a:moveTo>
                  <a:lnTo>
                    <a:pt x="8025" y="3883"/>
                  </a:lnTo>
                  <a:lnTo>
                    <a:pt x="6688" y="4582"/>
                  </a:lnTo>
                  <a:lnTo>
                    <a:pt x="2159" y="1938"/>
                  </a:lnTo>
                  <a:lnTo>
                    <a:pt x="608" y="1026"/>
                  </a:lnTo>
                  <a:lnTo>
                    <a:pt x="1885" y="388"/>
                  </a:lnTo>
                  <a:close/>
                  <a:moveTo>
                    <a:pt x="396" y="1360"/>
                  </a:moveTo>
                  <a:lnTo>
                    <a:pt x="1946" y="2242"/>
                  </a:lnTo>
                  <a:cubicBezTo>
                    <a:pt x="1946" y="2272"/>
                    <a:pt x="1946" y="2272"/>
                    <a:pt x="1976" y="2272"/>
                  </a:cubicBezTo>
                  <a:lnTo>
                    <a:pt x="2067" y="2333"/>
                  </a:lnTo>
                  <a:lnTo>
                    <a:pt x="2067" y="5646"/>
                  </a:lnTo>
                  <a:lnTo>
                    <a:pt x="396" y="4673"/>
                  </a:lnTo>
                  <a:lnTo>
                    <a:pt x="396" y="1360"/>
                  </a:lnTo>
                  <a:close/>
                  <a:moveTo>
                    <a:pt x="3770" y="3336"/>
                  </a:moveTo>
                  <a:lnTo>
                    <a:pt x="6475" y="4886"/>
                  </a:lnTo>
                  <a:lnTo>
                    <a:pt x="6475" y="8230"/>
                  </a:lnTo>
                  <a:lnTo>
                    <a:pt x="3770" y="6649"/>
                  </a:lnTo>
                  <a:lnTo>
                    <a:pt x="3770" y="3336"/>
                  </a:lnTo>
                  <a:close/>
                  <a:moveTo>
                    <a:pt x="8238" y="4187"/>
                  </a:moveTo>
                  <a:lnTo>
                    <a:pt x="8238" y="7409"/>
                  </a:lnTo>
                  <a:lnTo>
                    <a:pt x="6870" y="8230"/>
                  </a:lnTo>
                  <a:lnTo>
                    <a:pt x="6870" y="4917"/>
                  </a:lnTo>
                  <a:lnTo>
                    <a:pt x="8238" y="4187"/>
                  </a:lnTo>
                  <a:close/>
                  <a:moveTo>
                    <a:pt x="1885" y="0"/>
                  </a:moveTo>
                  <a:cubicBezTo>
                    <a:pt x="1855" y="0"/>
                    <a:pt x="1824" y="8"/>
                    <a:pt x="1794" y="23"/>
                  </a:cubicBezTo>
                  <a:lnTo>
                    <a:pt x="92" y="844"/>
                  </a:lnTo>
                  <a:lnTo>
                    <a:pt x="92" y="874"/>
                  </a:lnTo>
                  <a:cubicBezTo>
                    <a:pt x="61" y="874"/>
                    <a:pt x="61" y="904"/>
                    <a:pt x="31" y="904"/>
                  </a:cubicBezTo>
                  <a:lnTo>
                    <a:pt x="31" y="935"/>
                  </a:lnTo>
                  <a:cubicBezTo>
                    <a:pt x="1" y="965"/>
                    <a:pt x="1" y="996"/>
                    <a:pt x="1" y="996"/>
                  </a:cubicBezTo>
                  <a:cubicBezTo>
                    <a:pt x="1" y="1026"/>
                    <a:pt x="1" y="1026"/>
                    <a:pt x="1" y="1026"/>
                  </a:cubicBezTo>
                  <a:lnTo>
                    <a:pt x="1" y="4795"/>
                  </a:lnTo>
                  <a:cubicBezTo>
                    <a:pt x="1" y="4856"/>
                    <a:pt x="31" y="4917"/>
                    <a:pt x="92" y="4977"/>
                  </a:cubicBezTo>
                  <a:lnTo>
                    <a:pt x="6566" y="8746"/>
                  </a:lnTo>
                  <a:lnTo>
                    <a:pt x="6657" y="8746"/>
                  </a:lnTo>
                  <a:cubicBezTo>
                    <a:pt x="6688" y="8746"/>
                    <a:pt x="6748" y="8746"/>
                    <a:pt x="6779" y="8716"/>
                  </a:cubicBezTo>
                  <a:lnTo>
                    <a:pt x="8511" y="7683"/>
                  </a:lnTo>
                  <a:cubicBezTo>
                    <a:pt x="8572" y="7652"/>
                    <a:pt x="8603" y="7591"/>
                    <a:pt x="8603" y="7500"/>
                  </a:cubicBezTo>
                  <a:lnTo>
                    <a:pt x="8603" y="3883"/>
                  </a:lnTo>
                  <a:cubicBezTo>
                    <a:pt x="8603" y="3853"/>
                    <a:pt x="8603" y="3792"/>
                    <a:pt x="8572" y="3762"/>
                  </a:cubicBezTo>
                  <a:cubicBezTo>
                    <a:pt x="8572" y="3762"/>
                    <a:pt x="8542" y="3762"/>
                    <a:pt x="8542" y="3731"/>
                  </a:cubicBezTo>
                  <a:lnTo>
                    <a:pt x="8511" y="3731"/>
                  </a:lnTo>
                  <a:lnTo>
                    <a:pt x="1976" y="23"/>
                  </a:lnTo>
                  <a:cubicBezTo>
                    <a:pt x="1946" y="8"/>
                    <a:pt x="1915" y="0"/>
                    <a:pt x="1885"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7" name="Google Shape;187;p1"/>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
          <p:cNvSpPr txBox="1"/>
          <p:nvPr>
            <p:ph type="ctrTitle"/>
          </p:nvPr>
        </p:nvSpPr>
        <p:spPr>
          <a:xfrm>
            <a:off x="3333602" y="929450"/>
            <a:ext cx="5425800" cy="2146800"/>
          </a:xfrm>
          <a:prstGeom prst="rect">
            <a:avLst/>
          </a:prstGeom>
          <a:noFill/>
          <a:ln>
            <a:noFill/>
          </a:ln>
        </p:spPr>
        <p:txBody>
          <a:bodyPr anchorCtr="0" anchor="ctr" bIns="0" lIns="0" spcFirstLastPara="1" rIns="0" wrap="square" tIns="0">
            <a:noAutofit/>
          </a:bodyPr>
          <a:lstStyle/>
          <a:p>
            <a:pPr indent="0" lvl="0" marL="0" rtl="0" algn="ctr">
              <a:lnSpc>
                <a:spcPct val="80000"/>
              </a:lnSpc>
              <a:spcBef>
                <a:spcPts val="0"/>
              </a:spcBef>
              <a:spcAft>
                <a:spcPts val="0"/>
              </a:spcAft>
              <a:buSzPts val="5200"/>
              <a:buNone/>
            </a:pPr>
            <a:r>
              <a:rPr lang="en" sz="5000">
                <a:latin typeface="Comic Sans MS"/>
                <a:ea typeface="Comic Sans MS"/>
                <a:cs typeface="Comic Sans MS"/>
                <a:sym typeface="Comic Sans MS"/>
              </a:rPr>
              <a:t>Muscle Relaxants</a:t>
            </a:r>
            <a:endParaRPr sz="5000">
              <a:latin typeface="Comic Sans MS"/>
              <a:ea typeface="Comic Sans MS"/>
              <a:cs typeface="Comic Sans MS"/>
              <a:sym typeface="Comic Sans MS"/>
            </a:endParaRPr>
          </a:p>
        </p:txBody>
      </p:sp>
      <p:sp>
        <p:nvSpPr>
          <p:cNvPr id="189" name="Google Shape;189;p1"/>
          <p:cNvSpPr/>
          <p:nvPr/>
        </p:nvSpPr>
        <p:spPr>
          <a:xfrm>
            <a:off x="7385111" y="2618100"/>
            <a:ext cx="1374300" cy="1744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C0000"/>
                </a:solidFill>
                <a:latin typeface="Trebuchet MS"/>
                <a:ea typeface="Trebuchet MS"/>
                <a:cs typeface="Trebuchet MS"/>
                <a:sym typeface="Trebuchet MS"/>
              </a:rPr>
              <a:t>Important</a:t>
            </a:r>
            <a:endParaRPr b="0" i="0" sz="1400" u="none" cap="none" strike="noStrike">
              <a:solidFill>
                <a:srgbClr val="CC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Main text</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1155CC"/>
                </a:solidFill>
                <a:latin typeface="Trebuchet MS"/>
                <a:ea typeface="Trebuchet MS"/>
                <a:cs typeface="Trebuchet MS"/>
                <a:sym typeface="Trebuchet MS"/>
              </a:rPr>
              <a:t>Male slide</a:t>
            </a:r>
            <a:endParaRPr b="0" i="0" sz="1400" u="none" cap="none" strike="noStrike">
              <a:solidFill>
                <a:srgbClr val="1155CC"/>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Trebuchet MS"/>
                <a:ea typeface="Trebuchet MS"/>
                <a:cs typeface="Trebuchet MS"/>
                <a:sym typeface="Trebuchet MS"/>
              </a:rPr>
              <a:t>Female slide </a:t>
            </a:r>
            <a:endParaRPr b="0" i="0" sz="1400" u="none" cap="none" strike="noStrike">
              <a:solidFill>
                <a:srgbClr val="C27BA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Trebuchet MS"/>
                <a:ea typeface="Trebuchet MS"/>
                <a:cs typeface="Trebuchet MS"/>
                <a:sym typeface="Trebuchet MS"/>
              </a:rPr>
              <a:t>Extra info</a:t>
            </a:r>
            <a:endParaRPr b="0" i="0" sz="1400" u="none" cap="none" strike="noStrike">
              <a:solidFill>
                <a:srgbClr val="99999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AA84F"/>
                </a:solidFill>
                <a:latin typeface="Trebuchet MS"/>
                <a:ea typeface="Trebuchet MS"/>
                <a:cs typeface="Trebuchet MS"/>
                <a:sym typeface="Trebuchet MS"/>
              </a:rPr>
              <a:t>Doctor notes</a:t>
            </a:r>
            <a:endParaRPr b="0" i="0" sz="1400" u="none" cap="none" strike="noStrike">
              <a:solidFill>
                <a:srgbClr val="000000"/>
              </a:solidFill>
              <a:latin typeface="Trebuchet MS"/>
              <a:ea typeface="Trebuchet MS"/>
              <a:cs typeface="Trebuchet MS"/>
              <a:sym typeface="Trebuchet MS"/>
            </a:endParaRPr>
          </a:p>
        </p:txBody>
      </p:sp>
      <p:sp>
        <p:nvSpPr>
          <p:cNvPr id="190" name="Google Shape;190;p1">
            <a:hlinkClick r:id="rId3"/>
          </p:cNvPr>
          <p:cNvSpPr txBox="1"/>
          <p:nvPr/>
        </p:nvSpPr>
        <p:spPr>
          <a:xfrm>
            <a:off x="7146300" y="4570225"/>
            <a:ext cx="1851900" cy="396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rgbClr val="000000"/>
                </a:solidFill>
                <a:latin typeface="Roboto Mono"/>
                <a:ea typeface="Roboto Mono"/>
                <a:cs typeface="Roboto Mono"/>
                <a:sym typeface="Roboto Mono"/>
              </a:rPr>
              <a:t>EDITING FILE</a:t>
            </a:r>
            <a:endParaRPr b="0" i="0" sz="1400" u="sng" cap="none" strike="noStrike">
              <a:solidFill>
                <a:srgbClr val="000000"/>
              </a:solidFill>
              <a:latin typeface="Roboto Mono"/>
              <a:ea typeface="Roboto Mono"/>
              <a:cs typeface="Roboto Mono"/>
              <a:sym typeface="Roboto Mono"/>
            </a:endParaRPr>
          </a:p>
        </p:txBody>
      </p:sp>
      <p:pic>
        <p:nvPicPr>
          <p:cNvPr id="191" name="Google Shape;191;p1"/>
          <p:cNvPicPr preferRelativeResize="0"/>
          <p:nvPr/>
        </p:nvPicPr>
        <p:blipFill rotWithShape="1">
          <a:blip r:embed="rId4">
            <a:alphaModFix/>
          </a:blip>
          <a:srcRect b="2793" l="4240" r="5734" t="4979"/>
          <a:stretch/>
        </p:blipFill>
        <p:spPr>
          <a:xfrm>
            <a:off x="3251250" y="3620900"/>
            <a:ext cx="1356600" cy="1380300"/>
          </a:xfrm>
          <a:prstGeom prst="ellipse">
            <a:avLst/>
          </a:prstGeom>
          <a:noFill/>
          <a:ln>
            <a:noFill/>
          </a:ln>
        </p:spPr>
      </p:pic>
      <p:pic>
        <p:nvPicPr>
          <p:cNvPr id="192" name="Google Shape;192;p1"/>
          <p:cNvPicPr preferRelativeResize="0"/>
          <p:nvPr/>
        </p:nvPicPr>
        <p:blipFill>
          <a:blip r:embed="rId5">
            <a:alphaModFix/>
          </a:blip>
          <a:stretch>
            <a:fillRect/>
          </a:stretch>
        </p:blipFill>
        <p:spPr>
          <a:xfrm>
            <a:off x="4607849" y="3670802"/>
            <a:ext cx="1736673" cy="1295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aphicFrame>
        <p:nvGraphicFramePr>
          <p:cNvPr id="282" name="Google Shape;282;p10"/>
          <p:cNvGraphicFramePr/>
          <p:nvPr/>
        </p:nvGraphicFramePr>
        <p:xfrm>
          <a:off x="0" y="0"/>
          <a:ext cx="3000000" cy="3000000"/>
        </p:xfrm>
        <a:graphic>
          <a:graphicData uri="http://schemas.openxmlformats.org/drawingml/2006/table">
            <a:tbl>
              <a:tblPr>
                <a:noFill/>
                <a:tableStyleId>{E358EB6D-D963-461E-9C15-F2A1F6E1F880}</a:tableStyleId>
              </a:tblPr>
              <a:tblGrid>
                <a:gridCol w="743000"/>
                <a:gridCol w="1843750"/>
                <a:gridCol w="6557250"/>
              </a:tblGrid>
              <a:tr h="671950">
                <a:tc rowSpan="8">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Duration</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30 min (intermediate duration)</a:t>
                      </a:r>
                      <a:endParaRPr sz="1400" u="none" cap="none" strike="noStrike"/>
                    </a:p>
                  </a:txBody>
                  <a:tcPr marT="91425" marB="91425" marR="91425" marL="91425" anchor="ctr"/>
                </a:tc>
              </a:tr>
              <a:tr h="7570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Metabolism and excretion</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Eliminated by non enzymatic chemical degradation in plasma (</a:t>
                      </a:r>
                      <a:r>
                        <a:rPr lang="en" sz="1400" u="none" cap="none" strike="noStrike">
                          <a:solidFill>
                            <a:srgbClr val="CC0000"/>
                          </a:solidFill>
                          <a:latin typeface="Trebuchet MS"/>
                          <a:ea typeface="Trebuchet MS"/>
                          <a:cs typeface="Trebuchet MS"/>
                          <a:sym typeface="Trebuchet MS"/>
                        </a:rPr>
                        <a:t>spontaneous hydrolysis at body pH</a:t>
                      </a:r>
                      <a:r>
                        <a:rPr lang="en" sz="1400" u="none" cap="none" strike="noStrike">
                          <a:latin typeface="Trebuchet MS"/>
                          <a:ea typeface="Trebuchet MS"/>
                          <a:cs typeface="Trebuchet MS"/>
                          <a:sym typeface="Trebuchet MS"/>
                        </a:rPr>
                        <a:t>) </a:t>
                      </a:r>
                      <a:r>
                        <a:rPr lang="en" sz="1000" u="none" cap="none" strike="noStrike">
                          <a:solidFill>
                            <a:srgbClr val="6AA84F"/>
                          </a:solidFill>
                          <a:latin typeface="Trebuchet MS"/>
                          <a:ea typeface="Trebuchet MS"/>
                          <a:cs typeface="Trebuchet MS"/>
                          <a:sym typeface="Trebuchet MS"/>
                        </a:rPr>
                        <a:t>no enzymes involved يفكك نفسه </a:t>
                      </a:r>
                      <a:endParaRPr sz="1000" u="none" cap="none" strike="noStrike">
                        <a:solidFill>
                          <a:srgbClr val="6AA84F"/>
                        </a:solidFill>
                        <a:latin typeface="Trebuchet MS"/>
                        <a:ea typeface="Trebuchet MS"/>
                        <a:cs typeface="Trebuchet MS"/>
                        <a:sym typeface="Trebuchet MS"/>
                      </a:endParaRPr>
                    </a:p>
                  </a:txBody>
                  <a:tcPr marT="91425" marB="91425" marR="91425" marL="91425" anchor="ctr"/>
                </a:tc>
              </a:tr>
              <a:tr h="6719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Side effects </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Transient </a:t>
                      </a:r>
                      <a:r>
                        <a:rPr lang="en" sz="1400" u="sng" cap="none" strike="noStrike">
                          <a:latin typeface="Trebuchet MS"/>
                          <a:ea typeface="Trebuchet MS"/>
                          <a:cs typeface="Trebuchet MS"/>
                          <a:sym typeface="Trebuchet MS"/>
                        </a:rPr>
                        <a:t>hypo</a:t>
                      </a:r>
                      <a:r>
                        <a:rPr lang="en" sz="1400" u="none" cap="none" strike="noStrike">
                          <a:latin typeface="Trebuchet MS"/>
                          <a:ea typeface="Trebuchet MS"/>
                          <a:cs typeface="Trebuchet MS"/>
                          <a:sym typeface="Trebuchet MS"/>
                        </a:rPr>
                        <a:t>tension (due to histamine release), </a:t>
                      </a:r>
                      <a:r>
                        <a:rPr lang="en" sz="1400" u="none" cap="none" strike="noStrike">
                          <a:solidFill>
                            <a:srgbClr val="1155CC"/>
                          </a:solidFill>
                          <a:latin typeface="Trebuchet MS"/>
                          <a:ea typeface="Trebuchet MS"/>
                          <a:cs typeface="Trebuchet MS"/>
                          <a:sym typeface="Trebuchet MS"/>
                        </a:rPr>
                        <a:t>bronchospasm</a:t>
                      </a:r>
                      <a:r>
                        <a:rPr lang="en" sz="1400" u="none" cap="none" strike="noStrike">
                          <a:solidFill>
                            <a:srgbClr val="0000FF"/>
                          </a:solidFill>
                          <a:latin typeface="Trebuchet MS"/>
                          <a:ea typeface="Trebuchet MS"/>
                          <a:cs typeface="Trebuchet MS"/>
                          <a:sym typeface="Trebuchet MS"/>
                        </a:rPr>
                        <a:t>.</a:t>
                      </a:r>
                      <a:endParaRPr sz="1400" u="none" cap="none" strike="noStrike">
                        <a:solidFill>
                          <a:srgbClr val="0000FF"/>
                        </a:solidFill>
                      </a:endParaRPr>
                    </a:p>
                  </a:txBody>
                  <a:tcPr marT="91425" marB="91425" marR="91425" marL="91425" anchor="ctr"/>
                </a:tc>
              </a:tr>
              <a:tr h="6719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Uses</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Used in liver failure and </a:t>
                      </a:r>
                      <a:r>
                        <a:rPr lang="en" sz="1400" u="none" cap="none" strike="noStrike">
                          <a:solidFill>
                            <a:srgbClr val="C27BA0"/>
                          </a:solidFill>
                          <a:latin typeface="Trebuchet MS"/>
                          <a:ea typeface="Trebuchet MS"/>
                          <a:cs typeface="Trebuchet MS"/>
                          <a:sym typeface="Trebuchet MS"/>
                        </a:rPr>
                        <a:t>kidney</a:t>
                      </a:r>
                      <a:r>
                        <a:rPr lang="en" sz="1400" u="none" cap="none" strike="noStrike">
                          <a:latin typeface="Trebuchet MS"/>
                          <a:ea typeface="Trebuchet MS"/>
                          <a:cs typeface="Trebuchet MS"/>
                          <a:sym typeface="Trebuchet MS"/>
                        </a:rPr>
                        <a:t> failure </a:t>
                      </a:r>
                      <a:r>
                        <a:rPr lang="en" sz="1400" u="none" cap="none" strike="noStrike">
                          <a:solidFill>
                            <a:srgbClr val="CC0000"/>
                          </a:solidFill>
                          <a:latin typeface="Trebuchet MS"/>
                          <a:ea typeface="Trebuchet MS"/>
                          <a:cs typeface="Trebuchet MS"/>
                          <a:sym typeface="Trebuchet MS"/>
                        </a:rPr>
                        <a:t>(drug of choice)</a:t>
                      </a:r>
                      <a:endParaRPr sz="1400" u="none" cap="none" strike="noStrike">
                        <a:solidFill>
                          <a:srgbClr val="CC0000"/>
                        </a:solidFill>
                      </a:endParaRPr>
                    </a:p>
                  </a:txBody>
                  <a:tcPr marT="91425" marB="91425" marR="91425" marL="91425" anchor="ctr"/>
                </a:tc>
              </a:tr>
              <a:tr h="6719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Contraindication</a:t>
                      </a:r>
                      <a:endParaRPr b="1" sz="1600" u="none" cap="none" strike="noStrike">
                        <a:solidFill>
                          <a:srgbClr val="999999"/>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999999"/>
                          </a:solidFill>
                          <a:latin typeface="Trebuchet MS"/>
                          <a:ea typeface="Trebuchet MS"/>
                          <a:cs typeface="Trebuchet MS"/>
                          <a:sym typeface="Trebuchet MS"/>
                        </a:rPr>
                        <a:t>(not good for)</a:t>
                      </a:r>
                      <a:endParaRPr b="1" sz="1000" u="none" cap="none" strike="noStrike">
                        <a:solidFill>
                          <a:srgbClr val="999999"/>
                        </a:solidFill>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Asthmatic patients </a:t>
                      </a:r>
                      <a:r>
                        <a:rPr lang="en" sz="1000" u="none" cap="none" strike="noStrike">
                          <a:solidFill>
                            <a:srgbClr val="6AA84F"/>
                          </a:solidFill>
                        </a:rPr>
                        <a:t>because it releases histamine leading to bronchospasm </a:t>
                      </a:r>
                      <a:endParaRPr sz="1000">
                        <a:solidFill>
                          <a:srgbClr val="6AA84F"/>
                        </a:solidFill>
                      </a:endParaRPr>
                    </a:p>
                  </a:txBody>
                  <a:tcPr marT="91425" marB="91425" marR="91425" marL="91425" anchor="ctr"/>
                </a:tc>
              </a:tr>
              <a:tr h="414450">
                <a:tc vMerge="1"/>
                <a:tc rowSpan="2">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Potency</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As potent as curare </a:t>
                      </a:r>
                      <a:r>
                        <a:rPr lang="en" sz="1400" u="none" cap="none" strike="noStrike">
                          <a:solidFill>
                            <a:srgbClr val="1155CC"/>
                          </a:solidFill>
                          <a:latin typeface="Trebuchet MS"/>
                          <a:ea typeface="Trebuchet MS"/>
                          <a:cs typeface="Trebuchet MS"/>
                          <a:sym typeface="Trebuchet MS"/>
                        </a:rPr>
                        <a:t>(1.5)</a:t>
                      </a:r>
                      <a:endParaRPr sz="1400" u="none" cap="none" strike="noStrike">
                        <a:solidFill>
                          <a:srgbClr val="1155CC"/>
                        </a:solidFill>
                      </a:endParaRPr>
                    </a:p>
                  </a:txBody>
                  <a:tcPr marT="91425" marB="91425" marR="91425" marL="91425" anchor="ctr"/>
                </a:tc>
              </a:tr>
              <a:tr h="491475">
                <a:tc vMerge="1"/>
                <a:tc vMerge="1"/>
                <a:tc vMerge="1"/>
              </a:tr>
              <a:tr h="79272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Notes</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Anti-histamine pretreatment may prevent these side effects.</a:t>
                      </a:r>
                      <a:endParaRPr sz="1400" u="none" cap="none" strike="noStrike">
                        <a:solidFill>
                          <a:srgbClr val="1155CC"/>
                        </a:solidFill>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rPr>
                        <a:t>No effect on muscarinic receptor nor ganglia.</a:t>
                      </a:r>
                      <a:endParaRPr sz="1400" u="none" cap="none" strike="noStrike">
                        <a:solidFill>
                          <a:srgbClr val="1155CC"/>
                        </a:solidFill>
                      </a:endParaRPr>
                    </a:p>
                  </a:txBody>
                  <a:tcPr marT="91425" marB="91425" marR="91425" marL="91425" anchor="ctr"/>
                </a:tc>
              </a:tr>
            </a:tbl>
          </a:graphicData>
        </a:graphic>
      </p:graphicFrame>
      <p:sp>
        <p:nvSpPr>
          <p:cNvPr id="283" name="Google Shape;283;p10"/>
          <p:cNvSpPr txBox="1"/>
          <p:nvPr/>
        </p:nvSpPr>
        <p:spPr>
          <a:xfrm rot="-5400000">
            <a:off x="-1721412" y="2325450"/>
            <a:ext cx="39354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omic Sans MS"/>
                <a:ea typeface="Comic Sans MS"/>
                <a:cs typeface="Comic Sans MS"/>
                <a:sym typeface="Comic Sans MS"/>
              </a:rPr>
              <a:t>2- Atracurium</a:t>
            </a:r>
            <a:endParaRPr b="1" i="0" sz="2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p11"/>
          <p:cNvGraphicFramePr/>
          <p:nvPr/>
        </p:nvGraphicFramePr>
        <p:xfrm>
          <a:off x="-5" y="-12"/>
          <a:ext cx="3000000" cy="3000000"/>
        </p:xfrm>
        <a:graphic>
          <a:graphicData uri="http://schemas.openxmlformats.org/drawingml/2006/table">
            <a:tbl>
              <a:tblPr>
                <a:noFill/>
                <a:tableStyleId>{E358EB6D-D963-461E-9C15-F2A1F6E1F880}</a:tableStyleId>
              </a:tblPr>
              <a:tblGrid>
                <a:gridCol w="745400"/>
                <a:gridCol w="1730300"/>
                <a:gridCol w="6668300"/>
              </a:tblGrid>
              <a:tr h="448325">
                <a:tc rowSpan="6">
                  <a:txBody>
                    <a:bodyPr/>
                    <a:lstStyle/>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100"/>
                        <a:buFont typeface="Arial"/>
                        <a:buNone/>
                      </a:pPr>
                      <a:r>
                        <a:t/>
                      </a:r>
                      <a:endParaRPr b="1" sz="21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100"/>
                        <a:buFont typeface="Arial"/>
                        <a:buNone/>
                      </a:pPr>
                      <a:r>
                        <a:t/>
                      </a:r>
                      <a:endParaRPr sz="2100" u="none" cap="none" strike="noStrike"/>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Duration</a:t>
                      </a:r>
                      <a:endParaRPr b="1" sz="16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15 min </a:t>
                      </a:r>
                      <a:r>
                        <a:rPr lang="en" sz="1400" u="none" cap="none" strike="noStrike">
                          <a:solidFill>
                            <a:srgbClr val="CC0000"/>
                          </a:solidFill>
                          <a:latin typeface="Trebuchet MS"/>
                          <a:ea typeface="Trebuchet MS"/>
                          <a:cs typeface="Trebuchet MS"/>
                          <a:sym typeface="Trebuchet MS"/>
                        </a:rPr>
                        <a:t>(The shortest duration)</a:t>
                      </a:r>
                      <a:r>
                        <a:rPr lang="en" sz="1400" u="none" cap="none" strike="noStrike">
                          <a:latin typeface="Trebuchet MS"/>
                          <a:ea typeface="Trebuchet MS"/>
                          <a:cs typeface="Trebuchet MS"/>
                          <a:sym typeface="Trebuchet MS"/>
                        </a:rPr>
                        <a:t> of all competitive neuromuscular blockers.</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7014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Metabolism and excretion</a:t>
                      </a:r>
                      <a:endParaRPr b="1" sz="16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Fast onset of action</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Metabolized by </a:t>
                      </a:r>
                      <a:r>
                        <a:rPr lang="en" sz="1400" u="none" cap="none" strike="noStrike">
                          <a:solidFill>
                            <a:srgbClr val="CC0000"/>
                          </a:solidFill>
                          <a:latin typeface="Trebuchet MS"/>
                          <a:ea typeface="Trebuchet MS"/>
                          <a:cs typeface="Trebuchet MS"/>
                          <a:sym typeface="Trebuchet MS"/>
                        </a:rPr>
                        <a:t>pseudo cholinesterases.</a:t>
                      </a:r>
                      <a:endParaRPr sz="1400" u="none" cap="none" strike="noStrike">
                        <a:solidFill>
                          <a:srgbClr val="CC0000"/>
                        </a:solidFill>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44832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Side effects</a:t>
                      </a:r>
                      <a:endParaRPr b="1" sz="16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Transient </a:t>
                      </a:r>
                      <a:r>
                        <a:rPr lang="en" sz="1400" u="sng" cap="none" strike="noStrike">
                          <a:latin typeface="Trebuchet MS"/>
                          <a:ea typeface="Trebuchet MS"/>
                          <a:cs typeface="Trebuchet MS"/>
                          <a:sym typeface="Trebuchet MS"/>
                        </a:rPr>
                        <a:t>hypo</a:t>
                      </a:r>
                      <a:r>
                        <a:rPr lang="en" sz="1400" u="none" cap="none" strike="noStrike">
                          <a:latin typeface="Trebuchet MS"/>
                          <a:ea typeface="Trebuchet MS"/>
                          <a:cs typeface="Trebuchet MS"/>
                          <a:sym typeface="Trebuchet MS"/>
                        </a:rPr>
                        <a:t>tension (due to histamine release).</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7708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Uses</a:t>
                      </a:r>
                      <a:endParaRPr b="1" sz="16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999999"/>
                          </a:solidFill>
                          <a:latin typeface="Trebuchet MS"/>
                          <a:ea typeface="Trebuchet MS"/>
                          <a:cs typeface="Trebuchet MS"/>
                          <a:sym typeface="Trebuchet MS"/>
                        </a:rPr>
                        <a:t>Used with liver or kidney failure patients. (Mivacurium </a:t>
                      </a:r>
                      <a:r>
                        <a:rPr lang="en" sz="1400" u="none" cap="none" strike="noStrike">
                          <a:solidFill>
                            <a:srgbClr val="999999"/>
                          </a:solidFill>
                          <a:latin typeface="Roboto"/>
                          <a:ea typeface="Roboto"/>
                          <a:cs typeface="Roboto"/>
                          <a:sym typeface="Roboto"/>
                        </a:rPr>
                        <a:t>&amp;</a:t>
                      </a:r>
                      <a:r>
                        <a:rPr lang="en" sz="1400" u="none" cap="none" strike="noStrike">
                          <a:solidFill>
                            <a:srgbClr val="999999"/>
                          </a:solidFill>
                          <a:latin typeface="Trebuchet MS"/>
                          <a:ea typeface="Trebuchet MS"/>
                          <a:cs typeface="Trebuchet MS"/>
                          <a:sym typeface="Trebuchet MS"/>
                        </a:rPr>
                        <a:t> Atracurium don't depend on the kidney or liver for metabolism. Remember?)</a:t>
                      </a:r>
                      <a:endParaRPr sz="1400" u="none" cap="none" strike="noStrike">
                        <a:solidFill>
                          <a:srgbClr val="999999"/>
                        </a:solidFill>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3680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Contraindication</a:t>
                      </a:r>
                      <a:endParaRPr b="1" sz="16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999999"/>
                          </a:solidFill>
                          <a:latin typeface="Trebuchet MS"/>
                          <a:ea typeface="Trebuchet MS"/>
                          <a:cs typeface="Trebuchet MS"/>
                          <a:sym typeface="Trebuchet MS"/>
                        </a:rPr>
                        <a:t> (not good for)</a:t>
                      </a:r>
                      <a:endParaRPr b="1" sz="1000" u="none" cap="none" strike="noStrike">
                        <a:solidFill>
                          <a:srgbClr val="999999"/>
                        </a:solidFill>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Longer duration in patient with liver disease </a:t>
                      </a:r>
                      <a:r>
                        <a:rPr lang="en" sz="1400" u="none" cap="none" strike="noStrike">
                          <a:solidFill>
                            <a:srgbClr val="6AA84F"/>
                          </a:solidFill>
                          <a:latin typeface="Trebuchet MS"/>
                          <a:ea typeface="Trebuchet MS"/>
                          <a:cs typeface="Trebuchet MS"/>
                          <a:sym typeface="Trebuchet MS"/>
                        </a:rPr>
                        <a:t>(enzymes come from the liver, so liver diseases will prevent forming the enzyme that metabolize this drug)</a:t>
                      </a:r>
                      <a:r>
                        <a:rPr lang="en" sz="1400" u="none" cap="none" strike="noStrike">
                          <a:latin typeface="Trebuchet MS"/>
                          <a:ea typeface="Trebuchet MS"/>
                          <a:cs typeface="Trebuchet MS"/>
                          <a:sym typeface="Trebuchet MS"/>
                        </a:rPr>
                        <a:t> or genetic cholinesterase deficiency </a:t>
                      </a:r>
                      <a:r>
                        <a:rPr lang="en" sz="1400" u="none" cap="none" strike="noStrike">
                          <a:solidFill>
                            <a:srgbClr val="D5A6BD"/>
                          </a:solidFill>
                          <a:latin typeface="Trebuchet MS"/>
                          <a:ea typeface="Trebuchet MS"/>
                          <a:cs typeface="Trebuchet MS"/>
                          <a:sym typeface="Trebuchet MS"/>
                        </a:rPr>
                        <a:t>or malnutrition</a:t>
                      </a:r>
                      <a:r>
                        <a:rPr lang="en" sz="1400" u="none" cap="none" strike="noStrike">
                          <a:solidFill>
                            <a:srgbClr val="6AA84F"/>
                          </a:solidFill>
                          <a:latin typeface="Trebuchet MS"/>
                          <a:ea typeface="Trebuchet MS"/>
                          <a:cs typeface="Trebuchet MS"/>
                          <a:sym typeface="Trebuchet MS"/>
                        </a:rPr>
                        <a:t> (lead to protein deficiency which is important to form enzymes)</a:t>
                      </a:r>
                      <a:endParaRPr sz="1400" u="none" cap="none" strike="noStrike">
                        <a:solidFill>
                          <a:srgbClr val="6AA84F"/>
                        </a:solidFill>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40650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Notes</a:t>
                      </a:r>
                      <a:endParaRPr b="1" sz="16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317500" lvl="0" marL="457200" marR="0" rtl="0" algn="ctr">
                        <a:lnSpc>
                          <a:spcPct val="100000"/>
                        </a:lnSpc>
                        <a:spcBef>
                          <a:spcPts val="0"/>
                        </a:spcBef>
                        <a:spcAft>
                          <a:spcPts val="0"/>
                        </a:spcAft>
                        <a:buSzPts val="1400"/>
                        <a:buFont typeface="Trebuchet MS"/>
                        <a:buChar char="●"/>
                      </a:pPr>
                      <a:r>
                        <a:rPr lang="en">
                          <a:latin typeface="Trebuchet MS"/>
                          <a:ea typeface="Trebuchet MS"/>
                          <a:cs typeface="Trebuchet MS"/>
                          <a:sym typeface="Trebuchet MS"/>
                        </a:rPr>
                        <a:t>Chemically related to atracurium</a:t>
                      </a:r>
                      <a:endParaRPr>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1155CC"/>
                          </a:solidFill>
                          <a:latin typeface="Trebuchet MS"/>
                          <a:ea typeface="Trebuchet MS"/>
                          <a:cs typeface="Trebuchet MS"/>
                          <a:sym typeface="Trebuchet MS"/>
                        </a:rPr>
                        <a:t>Mivacuriuam induced prolonged muscle paralysis.</a:t>
                      </a:r>
                      <a:endParaRPr sz="1400" u="none" cap="none" strike="noStrike">
                        <a:solidFill>
                          <a:srgbClr val="1155CC"/>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1155CC"/>
                          </a:solidFill>
                          <a:latin typeface="Trebuchet MS"/>
                          <a:ea typeface="Trebuchet MS"/>
                          <a:cs typeface="Trebuchet MS"/>
                          <a:sym typeface="Trebuchet MS"/>
                        </a:rPr>
                        <a:t>can be reversed by acetycholinesterase inhibitors such as endrophonium.</a:t>
                      </a:r>
                      <a:endParaRPr sz="1400" u="none" cap="none" strike="noStrike">
                        <a:solidFill>
                          <a:srgbClr val="1155CC"/>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1155CC"/>
                          </a:solidFill>
                          <a:latin typeface="Trebuchet MS"/>
                          <a:ea typeface="Trebuchet MS"/>
                          <a:cs typeface="Trebuchet MS"/>
                          <a:sym typeface="Trebuchet MS"/>
                        </a:rPr>
                        <a:t>acetycholinesterase inhibitors increase the Ach level in NMJ and displace Mivacuriam from nicotinic receptors in NMJ.</a:t>
                      </a:r>
                      <a:r>
                        <a:rPr lang="en" sz="1400" u="none" cap="none" strike="noStrike">
                          <a:latin typeface="Trebuchet MS"/>
                          <a:ea typeface="Trebuchet MS"/>
                          <a:cs typeface="Trebuchet MS"/>
                          <a:sym typeface="Trebuchet MS"/>
                        </a:rPr>
                        <a:t> </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289" name="Google Shape;289;p11"/>
          <p:cNvSpPr txBox="1"/>
          <p:nvPr/>
        </p:nvSpPr>
        <p:spPr>
          <a:xfrm>
            <a:off x="6826428" y="527466"/>
            <a:ext cx="1808400" cy="526800"/>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AA84F"/>
                </a:solidFill>
                <a:latin typeface="Trebuchet MS"/>
                <a:ea typeface="Trebuchet MS"/>
                <a:cs typeface="Trebuchet MS"/>
                <a:sym typeface="Trebuchet MS"/>
              </a:rPr>
              <a:t>Dr’s note:</a:t>
            </a:r>
            <a:endParaRPr b="0" i="0" sz="1000" u="none" cap="none" strike="noStrike">
              <a:solidFill>
                <a:srgbClr val="6AA84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AA84F"/>
                </a:solidFill>
                <a:latin typeface="Trebuchet MS"/>
                <a:ea typeface="Trebuchet MS"/>
                <a:cs typeface="Trebuchet MS"/>
                <a:sym typeface="Trebuchet MS"/>
              </a:rPr>
              <a:t>Enzyme present in plasma that breaks down any ester </a:t>
            </a:r>
            <a:endParaRPr b="0" i="0" sz="1000" u="none" cap="none" strike="noStrike">
              <a:solidFill>
                <a:srgbClr val="6AA84F"/>
              </a:solidFill>
              <a:latin typeface="Trebuchet MS"/>
              <a:ea typeface="Trebuchet MS"/>
              <a:cs typeface="Trebuchet MS"/>
              <a:sym typeface="Trebuchet MS"/>
            </a:endParaRPr>
          </a:p>
        </p:txBody>
      </p:sp>
      <p:sp>
        <p:nvSpPr>
          <p:cNvPr id="290" name="Google Shape;290;p11"/>
          <p:cNvSpPr txBox="1"/>
          <p:nvPr/>
        </p:nvSpPr>
        <p:spPr>
          <a:xfrm rot="-5400000">
            <a:off x="-1156812" y="2288400"/>
            <a:ext cx="2880300" cy="566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omic Sans MS"/>
                <a:ea typeface="Comic Sans MS"/>
                <a:cs typeface="Comic Sans MS"/>
                <a:sym typeface="Comic Sans MS"/>
              </a:rPr>
              <a:t>3-Mivacurium </a:t>
            </a:r>
            <a:endParaRPr b="1" i="0" sz="2000" u="none" cap="none" strike="noStrike">
              <a:solidFill>
                <a:srgbClr val="000000"/>
              </a:solidFill>
              <a:latin typeface="Comic Sans MS"/>
              <a:ea typeface="Comic Sans MS"/>
              <a:cs typeface="Comic Sans MS"/>
              <a:sym typeface="Comic Sans MS"/>
            </a:endParaRPr>
          </a:p>
        </p:txBody>
      </p:sp>
      <p:sp>
        <p:nvSpPr>
          <p:cNvPr id="291" name="Google Shape;291;p11"/>
          <p:cNvSpPr/>
          <p:nvPr/>
        </p:nvSpPr>
        <p:spPr>
          <a:xfrm flipH="1">
            <a:off x="834275" y="3829950"/>
            <a:ext cx="345600" cy="290400"/>
          </a:xfrm>
          <a:prstGeom prst="star5">
            <a:avLst>
              <a:gd fmla="val 18891"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1"/>
          <p:cNvSpPr txBox="1"/>
          <p:nvPr/>
        </p:nvSpPr>
        <p:spPr>
          <a:xfrm>
            <a:off x="1115351" y="3777000"/>
            <a:ext cx="46689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C0000"/>
                </a:solidFill>
                <a:latin typeface="Trebuchet MS"/>
                <a:ea typeface="Trebuchet MS"/>
                <a:cs typeface="Trebuchet MS"/>
                <a:sym typeface="Trebuchet MS"/>
              </a:rPr>
              <a:t>Important</a:t>
            </a:r>
            <a:r>
              <a:rPr b="0" i="0" lang="en" sz="1400" u="none" cap="none" strike="noStrike">
                <a:solidFill>
                  <a:srgbClr val="000000"/>
                </a:solidFill>
                <a:latin typeface="Roboto Mono"/>
                <a:ea typeface="Roboto Mono"/>
                <a:cs typeface="Roboto Mono"/>
                <a:sym typeface="Roboto Mono"/>
              </a:rPr>
              <a:t> </a:t>
            </a:r>
            <a:endParaRPr b="0" i="0" sz="1400" u="none" cap="none" strike="noStrike">
              <a:solidFill>
                <a:srgbClr val="000000"/>
              </a:solidFill>
              <a:latin typeface="Roboto Mono"/>
              <a:ea typeface="Roboto Mono"/>
              <a:cs typeface="Roboto Mono"/>
              <a:sym typeface="Roboto Mon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aphicFrame>
        <p:nvGraphicFramePr>
          <p:cNvPr id="297" name="Google Shape;297;p12"/>
          <p:cNvGraphicFramePr/>
          <p:nvPr/>
        </p:nvGraphicFramePr>
        <p:xfrm>
          <a:off x="-2" y="-11"/>
          <a:ext cx="3000000" cy="3000000"/>
        </p:xfrm>
        <a:graphic>
          <a:graphicData uri="http://schemas.openxmlformats.org/drawingml/2006/table">
            <a:tbl>
              <a:tblPr>
                <a:noFill/>
                <a:tableStyleId>{E358EB6D-D963-461E-9C15-F2A1F6E1F880}</a:tableStyleId>
              </a:tblPr>
              <a:tblGrid>
                <a:gridCol w="744550"/>
                <a:gridCol w="1777925"/>
                <a:gridCol w="6621525"/>
              </a:tblGrid>
              <a:tr h="563350">
                <a:tc rowSpan="9">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nchor="ctr">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Duration</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Long duration of action </a:t>
                      </a:r>
                      <a:r>
                        <a:rPr lang="en" sz="1400" u="none" cap="none" strike="noStrike">
                          <a:solidFill>
                            <a:srgbClr val="1155CC"/>
                          </a:solidFill>
                          <a:latin typeface="Trebuchet MS"/>
                          <a:ea typeface="Trebuchet MS"/>
                          <a:cs typeface="Trebuchet MS"/>
                          <a:sym typeface="Trebuchet MS"/>
                        </a:rPr>
                        <a:t>(metabolic products have some NM blocking activities)</a:t>
                      </a:r>
                      <a:endParaRPr sz="1400" u="none" cap="none" strike="noStrike">
                        <a:solidFill>
                          <a:srgbClr val="1155CC"/>
                        </a:solidFill>
                        <a:latin typeface="Trebuchet MS"/>
                        <a:ea typeface="Trebuchet MS"/>
                        <a:cs typeface="Trebuchet MS"/>
                        <a:sym typeface="Trebuchet MS"/>
                      </a:endParaRPr>
                    </a:p>
                  </a:txBody>
                  <a:tcPr marT="91425" marB="91425" marR="91425" marL="91425" anchor="ctr"/>
                </a:tc>
              </a:tr>
              <a:tr h="85347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Metabolism and excretion </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1155CC"/>
                          </a:solidFill>
                          <a:latin typeface="Trebuchet MS"/>
                          <a:ea typeface="Trebuchet MS"/>
                          <a:cs typeface="Trebuchet MS"/>
                          <a:sym typeface="Trebuchet MS"/>
                        </a:rPr>
                        <a:t>Metabolized in liver</a:t>
                      </a:r>
                      <a:r>
                        <a:rPr lang="en" sz="1400" u="none" cap="none" strike="noStrike">
                          <a:latin typeface="Trebuchet MS"/>
                          <a:ea typeface="Trebuchet MS"/>
                          <a:cs typeface="Trebuchet MS"/>
                          <a:sym typeface="Trebuchet MS"/>
                        </a:rPr>
                        <a:t> and excretion by the kidney(80%) (renal</a:t>
                      </a:r>
                      <a:r>
                        <a:rPr lang="en">
                          <a:latin typeface="Trebuchet MS"/>
                          <a:ea typeface="Trebuchet MS"/>
                          <a:cs typeface="Trebuchet MS"/>
                          <a:sym typeface="Trebuchet MS"/>
                        </a:rPr>
                        <a:t>)</a:t>
                      </a:r>
                      <a:endParaRPr sz="1400" u="none" cap="none" strike="noStrike">
                        <a:latin typeface="Trebuchet MS"/>
                        <a:ea typeface="Trebuchet MS"/>
                        <a:cs typeface="Trebuchet MS"/>
                        <a:sym typeface="Trebuchet MS"/>
                      </a:endParaRPr>
                    </a:p>
                  </a:txBody>
                  <a:tcPr marT="91425" marB="91425" marR="91425" marL="91425" anchor="ctr"/>
                </a:tc>
              </a:tr>
              <a:tr h="105300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Side effects</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317500" lvl="0" marL="457200" marR="0" rtl="0" algn="l">
                        <a:lnSpc>
                          <a:spcPct val="100000"/>
                        </a:lnSpc>
                        <a:spcBef>
                          <a:spcPts val="0"/>
                        </a:spcBef>
                        <a:spcAft>
                          <a:spcPts val="0"/>
                        </a:spcAft>
                        <a:buClr>
                          <a:srgbClr val="C27BA0"/>
                        </a:buClr>
                        <a:buSzPts val="1400"/>
                        <a:buFont typeface="Trebuchet MS"/>
                        <a:buChar char="❖"/>
                      </a:pPr>
                      <a:r>
                        <a:rPr lang="en" sz="1400" u="sng" cap="none" strike="noStrike">
                          <a:solidFill>
                            <a:srgbClr val="C27BA0"/>
                          </a:solidFill>
                          <a:latin typeface="Trebuchet MS"/>
                          <a:ea typeface="Trebuchet MS"/>
                          <a:cs typeface="Trebuchet MS"/>
                          <a:sym typeface="Trebuchet MS"/>
                        </a:rPr>
                        <a:t>Hyper</a:t>
                      </a:r>
                      <a:r>
                        <a:rPr lang="en" sz="1400" u="none" cap="none" strike="noStrike">
                          <a:solidFill>
                            <a:srgbClr val="C27BA0"/>
                          </a:solidFill>
                          <a:latin typeface="Trebuchet MS"/>
                          <a:ea typeface="Trebuchet MS"/>
                          <a:cs typeface="Trebuchet MS"/>
                          <a:sym typeface="Trebuchet MS"/>
                        </a:rPr>
                        <a:t>tension, tachycardia.</a:t>
                      </a:r>
                      <a:endParaRPr sz="1400" u="none" cap="none" strike="noStrike">
                        <a:solidFill>
                          <a:srgbClr val="C27BA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Increase norepinephrine release from adrenergic nerve endings.</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Antimuscarinic action (</a:t>
                      </a:r>
                      <a:r>
                        <a:rPr lang="en" sz="1400" u="none" cap="none" strike="noStrike">
                          <a:solidFill>
                            <a:srgbClr val="CC0000"/>
                          </a:solidFill>
                          <a:latin typeface="Trebuchet MS"/>
                          <a:ea typeface="Trebuchet MS"/>
                          <a:cs typeface="Trebuchet MS"/>
                          <a:sym typeface="Trebuchet MS"/>
                        </a:rPr>
                        <a:t>block parasympathetic action, atropine-like action</a:t>
                      </a:r>
                      <a:r>
                        <a:rPr lang="en" sz="1400" u="none" cap="none" strike="noStrike">
                          <a:latin typeface="Trebuchet MS"/>
                          <a:ea typeface="Trebuchet MS"/>
                          <a:cs typeface="Trebuchet MS"/>
                          <a:sym typeface="Trebuchet MS"/>
                        </a:rPr>
                        <a:t>)</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solidFill>
                            <a:srgbClr val="1155CC"/>
                          </a:solidFill>
                          <a:latin typeface="Trebuchet MS"/>
                          <a:ea typeface="Trebuchet MS"/>
                          <a:cs typeface="Trebuchet MS"/>
                          <a:sym typeface="Trebuchet MS"/>
                        </a:rPr>
                        <a:t>Blocks muscarinic receptor in SA</a:t>
                      </a:r>
                      <a:r>
                        <a:rPr lang="en" sz="1400" u="none" cap="none" strike="noStrike">
                          <a:solidFill>
                            <a:srgbClr val="0000FF"/>
                          </a:solidFill>
                          <a:latin typeface="Trebuchet MS"/>
                          <a:ea typeface="Trebuchet MS"/>
                          <a:cs typeface="Trebuchet MS"/>
                          <a:sym typeface="Trebuchet MS"/>
                        </a:rPr>
                        <a:t> </a:t>
                      </a:r>
                      <a:r>
                        <a:rPr lang="en" sz="1000" u="none" cap="none" strike="noStrike">
                          <a:solidFill>
                            <a:srgbClr val="999999"/>
                          </a:solidFill>
                          <a:latin typeface="Trebuchet MS"/>
                          <a:ea typeface="Trebuchet MS"/>
                          <a:cs typeface="Trebuchet MS"/>
                          <a:sym typeface="Trebuchet MS"/>
                        </a:rPr>
                        <a:t>sinoatrial</a:t>
                      </a:r>
                      <a:r>
                        <a:rPr lang="en" sz="1400" u="none" cap="none" strike="noStrike">
                          <a:solidFill>
                            <a:srgbClr val="0000FF"/>
                          </a:solidFill>
                          <a:latin typeface="Trebuchet MS"/>
                          <a:ea typeface="Trebuchet MS"/>
                          <a:cs typeface="Trebuchet MS"/>
                          <a:sym typeface="Trebuchet MS"/>
                        </a:rPr>
                        <a:t> </a:t>
                      </a:r>
                      <a:r>
                        <a:rPr lang="en" sz="1400" u="none" cap="none" strike="noStrike">
                          <a:solidFill>
                            <a:srgbClr val="1155CC"/>
                          </a:solidFill>
                          <a:latin typeface="Trebuchet MS"/>
                          <a:ea typeface="Trebuchet MS"/>
                          <a:cs typeface="Trebuchet MS"/>
                          <a:sym typeface="Trebuchet MS"/>
                        </a:rPr>
                        <a:t>node</a:t>
                      </a:r>
                      <a:r>
                        <a:rPr lang="en" sz="1400" u="none" cap="none" strike="noStrike">
                          <a:solidFill>
                            <a:srgbClr val="3C78D8"/>
                          </a:solidFill>
                          <a:latin typeface="Trebuchet MS"/>
                          <a:ea typeface="Trebuchet MS"/>
                          <a:cs typeface="Trebuchet MS"/>
                          <a:sym typeface="Trebuchet MS"/>
                        </a:rPr>
                        <a:t>.</a:t>
                      </a:r>
                      <a:endParaRPr sz="1400" u="none" cap="none" strike="noStrike">
                        <a:solidFill>
                          <a:srgbClr val="3C78D8"/>
                        </a:solidFill>
                        <a:latin typeface="Trebuchet MS"/>
                        <a:ea typeface="Trebuchet MS"/>
                        <a:cs typeface="Trebuchet MS"/>
                        <a:sym typeface="Trebuchet MS"/>
                      </a:endParaRPr>
                    </a:p>
                  </a:txBody>
                  <a:tcPr marT="91425" marB="91425" marR="91425" marL="91425" anchor="ctr"/>
                </a:tc>
              </a:tr>
              <a:tr h="55860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Uses</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t>
                      </a:r>
                      <a:endParaRPr sz="1400" u="none" cap="none" strike="noStrike">
                        <a:latin typeface="Trebuchet MS"/>
                        <a:ea typeface="Trebuchet MS"/>
                        <a:cs typeface="Trebuchet MS"/>
                        <a:sym typeface="Trebuchet MS"/>
                      </a:endParaRPr>
                    </a:p>
                  </a:txBody>
                  <a:tcPr marT="91425" marB="91425" marR="91425" marL="91425" anchor="ctr"/>
                </a:tc>
              </a:tr>
              <a:tr h="9345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Contraindication</a:t>
                      </a:r>
                      <a:endParaRPr b="1" sz="16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999999"/>
                          </a:solidFill>
                          <a:latin typeface="Trebuchet MS"/>
                          <a:ea typeface="Trebuchet MS"/>
                          <a:cs typeface="Trebuchet MS"/>
                          <a:sym typeface="Trebuchet MS"/>
                        </a:rPr>
                        <a:t>(Not good for)</a:t>
                      </a:r>
                      <a:endParaRPr b="1" sz="1000" u="none" cap="none" strike="noStrike">
                        <a:solidFill>
                          <a:srgbClr val="999999"/>
                        </a:solidFill>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Patient with coronary diseases</a:t>
                      </a:r>
                      <a:endParaRPr sz="1400" u="none" cap="none" strike="noStrike">
                        <a:latin typeface="Trebuchet MS"/>
                        <a:ea typeface="Trebuchet MS"/>
                        <a:cs typeface="Trebuchet MS"/>
                        <a:sym typeface="Trebuchet MS"/>
                      </a:endParaRPr>
                    </a:p>
                  </a:txBody>
                  <a:tcPr marT="91425" marB="91425" marR="91425" marL="91425" anchor="ctr"/>
                </a:tc>
              </a:tr>
              <a:tr h="380275">
                <a:tc vMerge="1"/>
                <a:tc rowSpan="3">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Potency</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row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More potent than curare (6 times)</a:t>
                      </a:r>
                      <a:endParaRPr sz="1400" u="none" cap="none" strike="noStrike">
                        <a:latin typeface="Trebuchet MS"/>
                        <a:ea typeface="Trebuchet MS"/>
                        <a:cs typeface="Trebuchet MS"/>
                        <a:sym typeface="Trebuchet MS"/>
                      </a:endParaRPr>
                    </a:p>
                  </a:txBody>
                  <a:tcPr marT="91425" marB="91425" marR="91425" marL="91425" anchor="ctr"/>
                </a:tc>
              </a:tr>
              <a:tr h="29400">
                <a:tc vMerge="1"/>
                <a:tc vMerge="1"/>
                <a:tc vMerge="1"/>
              </a:tr>
              <a:tr h="278600">
                <a:tc vMerge="1"/>
                <a:tc vMerge="1"/>
                <a:tc vMerge="1"/>
              </a:tr>
              <a:tr h="4922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Notes</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t>
                      </a:r>
                      <a:endParaRPr sz="1400" u="none" cap="none" strike="noStrike">
                        <a:latin typeface="Trebuchet MS"/>
                        <a:ea typeface="Trebuchet MS"/>
                        <a:cs typeface="Trebuchet MS"/>
                        <a:sym typeface="Trebuchet MS"/>
                      </a:endParaRPr>
                    </a:p>
                  </a:txBody>
                  <a:tcPr marT="91425" marB="91425" marR="91425" marL="91425" anchor="ctr"/>
                </a:tc>
              </a:tr>
            </a:tbl>
          </a:graphicData>
        </a:graphic>
      </p:graphicFrame>
      <p:sp>
        <p:nvSpPr>
          <p:cNvPr id="298" name="Google Shape;298;p12"/>
          <p:cNvSpPr txBox="1"/>
          <p:nvPr/>
        </p:nvSpPr>
        <p:spPr>
          <a:xfrm rot="-5400000">
            <a:off x="-1784994" y="2325450"/>
            <a:ext cx="4062600" cy="49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omic Sans MS"/>
                <a:ea typeface="Comic Sans MS"/>
                <a:cs typeface="Comic Sans MS"/>
                <a:sym typeface="Comic Sans MS"/>
              </a:rPr>
              <a:t>4- Pancuronium</a:t>
            </a:r>
            <a:endParaRPr b="1" i="0" sz="2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aphicFrame>
        <p:nvGraphicFramePr>
          <p:cNvPr id="303" name="Google Shape;303;p13"/>
          <p:cNvGraphicFramePr/>
          <p:nvPr/>
        </p:nvGraphicFramePr>
        <p:xfrm>
          <a:off x="-12" y="25"/>
          <a:ext cx="3000000" cy="3000000"/>
        </p:xfrm>
        <a:graphic>
          <a:graphicData uri="http://schemas.openxmlformats.org/drawingml/2006/table">
            <a:tbl>
              <a:tblPr>
                <a:noFill/>
                <a:tableStyleId>{E358EB6D-D963-461E-9C15-F2A1F6E1F880}</a:tableStyleId>
              </a:tblPr>
              <a:tblGrid>
                <a:gridCol w="745275"/>
                <a:gridCol w="1938625"/>
                <a:gridCol w="6460100"/>
              </a:tblGrid>
              <a:tr h="495525">
                <a:tc rowSpan="8">
                  <a:txBody>
                    <a:bodyPr/>
                    <a:lstStyle/>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latin typeface="Trebuchet MS"/>
                        <a:ea typeface="Trebuchet MS"/>
                        <a:cs typeface="Trebuchet MS"/>
                        <a:sym typeface="Trebuchet MS"/>
                      </a:endParaRPr>
                    </a:p>
                  </a:txBody>
                  <a:tcPr marT="91425" marB="91425" marR="91425" marL="91425" anchor="ctr">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Duration</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Intermediate duration </a:t>
                      </a:r>
                      <a:endParaRPr sz="1400" u="none" cap="none" strike="noStrike">
                        <a:latin typeface="Trebuchet MS"/>
                        <a:ea typeface="Trebuchet MS"/>
                        <a:cs typeface="Trebuchet MS"/>
                        <a:sym typeface="Trebuchet MS"/>
                      </a:endParaRPr>
                    </a:p>
                  </a:txBody>
                  <a:tcPr marT="91425" marB="91425" marR="91425" marL="91425" anchor="ctr"/>
                </a:tc>
              </a:tr>
              <a:tr h="91500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Metabolism and excretion</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Metabolized mainly by liver.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Excretion mainly in bile.</a:t>
                      </a:r>
                      <a:endParaRPr sz="1400" u="none" cap="none" strike="noStrike">
                        <a:latin typeface="Trebuchet MS"/>
                        <a:ea typeface="Trebuchet MS"/>
                        <a:cs typeface="Trebuchet MS"/>
                        <a:sym typeface="Trebuchet MS"/>
                      </a:endParaRPr>
                    </a:p>
                  </a:txBody>
                  <a:tcPr marT="91425" marB="91425" marR="91425" marL="91425" anchor="ctr"/>
                </a:tc>
              </a:tr>
              <a:tr h="109997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solidFill>
                            <a:srgbClr val="CC0000"/>
                          </a:solidFill>
                          <a:latin typeface="Trebuchet MS"/>
                          <a:ea typeface="Trebuchet MS"/>
                          <a:cs typeface="Trebuchet MS"/>
                          <a:sym typeface="Trebuchet MS"/>
                        </a:rPr>
                        <a:t>Advantages</a:t>
                      </a:r>
                      <a:endParaRPr b="1" sz="1600" u="none" cap="none" strike="noStrike">
                        <a:solidFill>
                          <a:srgbClr val="CC0000"/>
                        </a:solidFill>
                        <a:latin typeface="Trebuchet MS"/>
                        <a:ea typeface="Trebuchet MS"/>
                        <a:cs typeface="Trebuchet MS"/>
                        <a:sym typeface="Trebuchet MS"/>
                      </a:endParaRPr>
                    </a:p>
                  </a:txBody>
                  <a:tcPr marT="91425" marB="91425" marR="91425" marL="91425" anchor="ctr">
                    <a:solidFill>
                      <a:srgbClr val="EFEFEF"/>
                    </a:solidFill>
                  </a:tcPr>
                </a:tc>
                <a:tc>
                  <a:txBody>
                    <a:bodyPr/>
                    <a:lstStyle/>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No histamine release. </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No tachycardia. </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No atropine like actions. </a:t>
                      </a:r>
                      <a:r>
                        <a:rPr lang="en" sz="1400" u="none" cap="none" strike="noStrike">
                          <a:solidFill>
                            <a:srgbClr val="1155CC"/>
                          </a:solidFill>
                          <a:latin typeface="Trebuchet MS"/>
                          <a:ea typeface="Trebuchet MS"/>
                          <a:cs typeface="Trebuchet MS"/>
                          <a:sym typeface="Trebuchet MS"/>
                        </a:rPr>
                        <a:t>(No antimuscarinic action)</a:t>
                      </a:r>
                      <a:endParaRPr sz="1400" u="none" cap="none" strike="noStrike">
                        <a:solidFill>
                          <a:srgbClr val="1155CC"/>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1155CC"/>
                        </a:buClr>
                        <a:buSzPts val="1400"/>
                        <a:buFont typeface="Trebuchet MS"/>
                        <a:buChar char="❖"/>
                      </a:pPr>
                      <a:r>
                        <a:rPr lang="en" sz="1400" u="none" cap="none" strike="noStrike">
                          <a:solidFill>
                            <a:srgbClr val="1155CC"/>
                          </a:solidFill>
                          <a:latin typeface="Trebuchet MS"/>
                          <a:ea typeface="Trebuchet MS"/>
                          <a:cs typeface="Trebuchet MS"/>
                          <a:sym typeface="Trebuchet MS"/>
                        </a:rPr>
                        <a:t>No ganglion block.</a:t>
                      </a:r>
                      <a:endParaRPr sz="1400" u="none" cap="none" strike="noStrike">
                        <a:solidFill>
                          <a:srgbClr val="1155CC"/>
                        </a:solidFill>
                        <a:latin typeface="Trebuchet MS"/>
                        <a:ea typeface="Trebuchet MS"/>
                        <a:cs typeface="Trebuchet MS"/>
                        <a:sym typeface="Trebuchet MS"/>
                      </a:endParaRPr>
                    </a:p>
                  </a:txBody>
                  <a:tcPr marT="91425" marB="91425" marR="91425" marL="91425" anchor="ctr"/>
                </a:tc>
              </a:tr>
              <a:tr h="112572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Uses</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999999"/>
                          </a:solidFill>
                          <a:latin typeface="Trebuchet MS"/>
                          <a:ea typeface="Trebuchet MS"/>
                          <a:cs typeface="Trebuchet MS"/>
                          <a:sym typeface="Trebuchet MS"/>
                        </a:rPr>
                        <a:t>Good for patients with </a:t>
                      </a:r>
                      <a:r>
                        <a:rPr lang="en" sz="1400" u="sng" cap="none" strike="noStrike">
                          <a:solidFill>
                            <a:srgbClr val="999999"/>
                          </a:solidFill>
                          <a:latin typeface="Trebuchet MS"/>
                          <a:ea typeface="Trebuchet MS"/>
                          <a:cs typeface="Trebuchet MS"/>
                          <a:sym typeface="Trebuchet MS"/>
                        </a:rPr>
                        <a:t>renal failure</a:t>
                      </a:r>
                      <a:r>
                        <a:rPr lang="en" sz="1400" u="none" cap="none" strike="noStrike">
                          <a:solidFill>
                            <a:srgbClr val="999999"/>
                          </a:solidFill>
                          <a:latin typeface="Trebuchet MS"/>
                          <a:ea typeface="Trebuchet MS"/>
                          <a:cs typeface="Trebuchet MS"/>
                          <a:sym typeface="Trebuchet MS"/>
                        </a:rPr>
                        <a:t> because its excreted by the bile good for cardiac patients because it has no antimuscarinic effect (no release of norepinephrine therefore no tachycardia)</a:t>
                      </a:r>
                      <a:endParaRPr sz="1400" u="none" cap="none" strike="noStrike">
                        <a:solidFill>
                          <a:srgbClr val="999999"/>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999999"/>
                          </a:solidFill>
                          <a:latin typeface="Trebuchet MS"/>
                          <a:ea typeface="Trebuchet MS"/>
                          <a:cs typeface="Trebuchet MS"/>
                          <a:sym typeface="Trebuchet MS"/>
                        </a:rPr>
                        <a:t> </a:t>
                      </a:r>
                      <a:r>
                        <a:rPr b="1" lang="en" sz="1400" u="none" cap="none" strike="noStrike">
                          <a:solidFill>
                            <a:srgbClr val="999999"/>
                          </a:solidFill>
                          <a:latin typeface="Trebuchet MS"/>
                          <a:ea typeface="Trebuchet MS"/>
                          <a:cs typeface="Trebuchet MS"/>
                          <a:sym typeface="Trebuchet MS"/>
                        </a:rPr>
                        <a:t>Team439</a:t>
                      </a:r>
                      <a:endParaRPr b="1" sz="1400" u="none" cap="none" strike="noStrike">
                        <a:latin typeface="Trebuchet MS"/>
                        <a:ea typeface="Trebuchet MS"/>
                        <a:cs typeface="Trebuchet MS"/>
                        <a:sym typeface="Trebuchet MS"/>
                      </a:endParaRPr>
                    </a:p>
                  </a:txBody>
                  <a:tcPr marT="91425" marB="91425" marR="91425" marL="91425" anchor="ctr"/>
                </a:tc>
              </a:tr>
              <a:tr h="91500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Contraindication </a:t>
                      </a:r>
                      <a:r>
                        <a:rPr b="1" lang="en" sz="1000" u="none" cap="none" strike="noStrike">
                          <a:solidFill>
                            <a:srgbClr val="999999"/>
                          </a:solidFill>
                          <a:latin typeface="Trebuchet MS"/>
                          <a:ea typeface="Trebuchet MS"/>
                          <a:cs typeface="Trebuchet MS"/>
                          <a:sym typeface="Trebuchet MS"/>
                        </a:rPr>
                        <a:t>(not good for)</a:t>
                      </a:r>
                      <a:endParaRPr b="1" sz="1000" u="none" cap="none" strike="noStrike">
                        <a:solidFill>
                          <a:srgbClr val="999999"/>
                        </a:solidFill>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sng" cap="none" strike="noStrike">
                          <a:solidFill>
                            <a:srgbClr val="6AA84F"/>
                          </a:solidFill>
                          <a:latin typeface="Trebuchet MS"/>
                          <a:ea typeface="Trebuchet MS"/>
                          <a:cs typeface="Trebuchet MS"/>
                          <a:sym typeface="Trebuchet MS"/>
                        </a:rPr>
                        <a:t>Liver failure</a:t>
                      </a:r>
                      <a:r>
                        <a:rPr lang="en" sz="1400" u="none" cap="none" strike="noStrike">
                          <a:solidFill>
                            <a:srgbClr val="6AA84F"/>
                          </a:solidFill>
                          <a:latin typeface="Trebuchet MS"/>
                          <a:ea typeface="Trebuchet MS"/>
                          <a:cs typeface="Trebuchet MS"/>
                          <a:sym typeface="Trebuchet MS"/>
                        </a:rPr>
                        <a:t> patients since its metabolised by the liver and excreted in the bile</a:t>
                      </a:r>
                      <a:endParaRPr sz="1400" u="none" cap="none" strike="noStrike">
                        <a:latin typeface="Trebuchet MS"/>
                        <a:ea typeface="Trebuchet MS"/>
                        <a:cs typeface="Trebuchet MS"/>
                        <a:sym typeface="Trebuchet MS"/>
                      </a:endParaRPr>
                    </a:p>
                  </a:txBody>
                  <a:tcPr marT="91425" marB="91425" marR="91425" marL="91425" anchor="ctr"/>
                </a:tc>
              </a:tr>
              <a:tr h="304200">
                <a:tc vMerge="1"/>
                <a:tc rowSpan="3">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Potency</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row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More potent than tubocurarine ( 6 times ).</a:t>
                      </a:r>
                      <a:endParaRPr sz="1400" u="none" cap="none" strike="noStrike">
                        <a:latin typeface="Trebuchet MS"/>
                        <a:ea typeface="Trebuchet MS"/>
                        <a:cs typeface="Trebuchet MS"/>
                        <a:sym typeface="Trebuchet MS"/>
                      </a:endParaRPr>
                    </a:p>
                  </a:txBody>
                  <a:tcPr marT="91425" marB="91425" marR="91425" marL="91425" anchor="ctr"/>
                </a:tc>
              </a:tr>
              <a:tr h="26175">
                <a:tc vMerge="1"/>
                <a:tc vMerge="1"/>
                <a:tc vMerge="1"/>
              </a:tr>
              <a:tr h="261875">
                <a:tc vMerge="1"/>
                <a:tc vMerge="1"/>
                <a:tc vMerge="1"/>
              </a:tr>
            </a:tbl>
          </a:graphicData>
        </a:graphic>
      </p:graphicFrame>
      <p:sp>
        <p:nvSpPr>
          <p:cNvPr id="304" name="Google Shape;304;p13"/>
          <p:cNvSpPr txBox="1"/>
          <p:nvPr/>
        </p:nvSpPr>
        <p:spPr>
          <a:xfrm rot="-5400000">
            <a:off x="-1423200" y="2326050"/>
            <a:ext cx="3337800" cy="49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omic Sans MS"/>
                <a:ea typeface="Comic Sans MS"/>
                <a:cs typeface="Comic Sans MS"/>
                <a:sym typeface="Comic Sans MS"/>
              </a:rPr>
              <a:t>5- Vecuronium</a:t>
            </a:r>
            <a:endParaRPr b="1" i="0" sz="2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aphicFrame>
        <p:nvGraphicFramePr>
          <p:cNvPr id="309" name="Google Shape;309;p14"/>
          <p:cNvGraphicFramePr/>
          <p:nvPr/>
        </p:nvGraphicFramePr>
        <p:xfrm>
          <a:off x="-12" y="-12"/>
          <a:ext cx="3000000" cy="3000000"/>
        </p:xfrm>
        <a:graphic>
          <a:graphicData uri="http://schemas.openxmlformats.org/drawingml/2006/table">
            <a:tbl>
              <a:tblPr>
                <a:noFill/>
                <a:tableStyleId>{E358EB6D-D963-461E-9C15-F2A1F6E1F880}</a:tableStyleId>
              </a:tblPr>
              <a:tblGrid>
                <a:gridCol w="744300"/>
                <a:gridCol w="1868075"/>
                <a:gridCol w="6531625"/>
              </a:tblGrid>
              <a:tr h="504100">
                <a:tc rowSpan="8">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91425" marB="91425" marR="91425" marL="91425" anchor="ctr">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Duration</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intermediate duration</a:t>
                      </a:r>
                      <a:endParaRPr sz="1400" u="none" cap="none" strike="noStrike">
                        <a:latin typeface="Trebuchet MS"/>
                        <a:ea typeface="Trebuchet MS"/>
                        <a:cs typeface="Trebuchet MS"/>
                        <a:sym typeface="Trebuchet MS"/>
                      </a:endParaRPr>
                    </a:p>
                  </a:txBody>
                  <a:tcPr marT="91425" marB="91425" marR="91425" marL="91425" anchor="ctr"/>
                </a:tc>
              </a:tr>
              <a:tr h="76490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Metabolism and excretion</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Biliary excretion</a:t>
                      </a:r>
                      <a:endParaRPr sz="1400" u="none" cap="none" strike="noStrike">
                        <a:latin typeface="Trebuchet MS"/>
                        <a:ea typeface="Trebuchet MS"/>
                        <a:cs typeface="Trebuchet MS"/>
                        <a:sym typeface="Trebuchet MS"/>
                      </a:endParaRPr>
                    </a:p>
                  </a:txBody>
                  <a:tcPr marT="91425" marB="91425" marR="91425" marL="91425" anchor="ctr"/>
                </a:tc>
              </a:tr>
              <a:tr h="103500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solidFill>
                            <a:srgbClr val="CC0000"/>
                          </a:solidFill>
                          <a:latin typeface="Trebuchet MS"/>
                          <a:ea typeface="Trebuchet MS"/>
                          <a:cs typeface="Trebuchet MS"/>
                          <a:sym typeface="Trebuchet MS"/>
                        </a:rPr>
                        <a:t>Advantages</a:t>
                      </a:r>
                      <a:endParaRPr b="1" sz="1600" u="none" cap="none" strike="noStrike">
                        <a:solidFill>
                          <a:srgbClr val="CC0000"/>
                        </a:solidFill>
                        <a:latin typeface="Trebuchet MS"/>
                        <a:ea typeface="Trebuchet MS"/>
                        <a:cs typeface="Trebuchet MS"/>
                        <a:sym typeface="Trebuchet MS"/>
                      </a:endParaRPr>
                    </a:p>
                  </a:txBody>
                  <a:tcPr marT="91425" marB="91425" marR="91425" marL="91425" anchor="ctr">
                    <a:solidFill>
                      <a:srgbClr val="EFEFEF"/>
                    </a:solidFill>
                  </a:tcPr>
                </a:tc>
                <a:tc>
                  <a:txBody>
                    <a:bodyPr/>
                    <a:lstStyle/>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No histamine release. </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No tachycardia. </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No vagal blockade </a:t>
                      </a:r>
                      <a:r>
                        <a:rPr lang="en" sz="1400" u="none" cap="none" strike="noStrike">
                          <a:solidFill>
                            <a:srgbClr val="6AA84F"/>
                          </a:solidFill>
                          <a:latin typeface="Trebuchet MS"/>
                          <a:ea typeface="Trebuchet MS"/>
                          <a:cs typeface="Trebuchet MS"/>
                          <a:sym typeface="Trebuchet MS"/>
                        </a:rPr>
                        <a:t>(No atropine like actions)</a:t>
                      </a:r>
                      <a:endParaRPr sz="1400" u="none" cap="none" strike="noStrike">
                        <a:latin typeface="Trebuchet MS"/>
                        <a:ea typeface="Trebuchet MS"/>
                        <a:cs typeface="Trebuchet MS"/>
                        <a:sym typeface="Trebuchet MS"/>
                      </a:endParaRPr>
                    </a:p>
                  </a:txBody>
                  <a:tcPr marT="91425" marB="91425" marR="91425" marL="91425" anchor="ctr"/>
                </a:tc>
              </a:tr>
              <a:tr h="9613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Uses</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t>
                      </a:r>
                      <a:endParaRPr sz="1400" u="none" cap="none" strike="noStrike">
                        <a:latin typeface="Trebuchet MS"/>
                        <a:ea typeface="Trebuchet MS"/>
                        <a:cs typeface="Trebuchet MS"/>
                        <a:sym typeface="Trebuchet MS"/>
                      </a:endParaRPr>
                    </a:p>
                  </a:txBody>
                  <a:tcPr marT="91425" marB="91425" marR="91425" marL="91425" anchor="ctr"/>
                </a:tc>
              </a:tr>
              <a:tr h="10840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Contraindication </a:t>
                      </a:r>
                      <a:r>
                        <a:rPr b="1" lang="en" sz="1000" u="none" cap="none" strike="noStrike">
                          <a:solidFill>
                            <a:srgbClr val="999999"/>
                          </a:solidFill>
                          <a:latin typeface="Trebuchet MS"/>
                          <a:ea typeface="Trebuchet MS"/>
                          <a:cs typeface="Trebuchet MS"/>
                          <a:sym typeface="Trebuchet MS"/>
                        </a:rPr>
                        <a:t>(not good for)</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t>
                      </a:r>
                      <a:endParaRPr sz="1400" u="none" cap="none" strike="noStrike">
                        <a:latin typeface="Trebuchet MS"/>
                        <a:ea typeface="Trebuchet MS"/>
                        <a:cs typeface="Trebuchet MS"/>
                        <a:sym typeface="Trebuchet MS"/>
                      </a:endParaRPr>
                    </a:p>
                  </a:txBody>
                  <a:tcPr marT="91425" marB="91425" marR="91425" marL="91425" anchor="ctr"/>
                </a:tc>
              </a:tr>
              <a:tr h="309425">
                <a:tc vMerge="1"/>
                <a:tc rowSpan="3">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Potency</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row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t>
                      </a:r>
                      <a:endParaRPr sz="1400" u="none" cap="none" strike="noStrike">
                        <a:latin typeface="Trebuchet MS"/>
                        <a:ea typeface="Trebuchet MS"/>
                        <a:cs typeface="Trebuchet MS"/>
                        <a:sym typeface="Trebuchet MS"/>
                      </a:endParaRPr>
                    </a:p>
                  </a:txBody>
                  <a:tcPr marT="91425" marB="91425" marR="91425" marL="91425" anchor="ctr"/>
                </a:tc>
              </a:tr>
              <a:tr h="26650">
                <a:tc vMerge="1"/>
                <a:tc vMerge="1"/>
                <a:tc vMerge="1"/>
              </a:tr>
              <a:tr h="458050">
                <a:tc vMerge="1"/>
                <a:tc vMerge="1"/>
                <a:tc vMerge="1"/>
              </a:tr>
            </a:tbl>
          </a:graphicData>
        </a:graphic>
      </p:graphicFrame>
      <p:sp>
        <p:nvSpPr>
          <p:cNvPr id="310" name="Google Shape;310;p14"/>
          <p:cNvSpPr txBox="1"/>
          <p:nvPr/>
        </p:nvSpPr>
        <p:spPr>
          <a:xfrm rot="-5400000">
            <a:off x="-1539000" y="2277438"/>
            <a:ext cx="3666600" cy="588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omic Sans MS"/>
                <a:ea typeface="Comic Sans MS"/>
                <a:cs typeface="Comic Sans MS"/>
                <a:sym typeface="Comic Sans MS"/>
              </a:rPr>
              <a:t>6- Rocuronium</a:t>
            </a:r>
            <a:endParaRPr b="1" i="0" sz="2000" u="none" cap="none" strike="noStrike">
              <a:solidFill>
                <a:srgbClr val="000000"/>
              </a:solidFill>
              <a:latin typeface="Comic Sans MS"/>
              <a:ea typeface="Comic Sans MS"/>
              <a:cs typeface="Comic Sans MS"/>
              <a:sym typeface="Comic Sans MS"/>
            </a:endParaRPr>
          </a:p>
        </p:txBody>
      </p:sp>
      <p:sp>
        <p:nvSpPr>
          <p:cNvPr id="311" name="Google Shape;311;p14"/>
          <p:cNvSpPr txBox="1"/>
          <p:nvPr/>
        </p:nvSpPr>
        <p:spPr>
          <a:xfrm rot="-5400000">
            <a:off x="-402000" y="465900"/>
            <a:ext cx="1392600" cy="60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C27BA0"/>
                </a:solidFill>
                <a:latin typeface="Trebuchet MS"/>
                <a:ea typeface="Trebuchet MS"/>
                <a:cs typeface="Trebuchet MS"/>
                <a:sym typeface="Trebuchet MS"/>
              </a:rPr>
              <a:t>ONLY IN GIRL SLIDES </a:t>
            </a:r>
            <a:endParaRPr b="1" i="0" sz="1400" u="none" cap="none" strike="noStrike">
              <a:solidFill>
                <a:srgbClr val="C27BA0"/>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5"/>
          <p:cNvSpPr txBox="1"/>
          <p:nvPr>
            <p:ph type="title"/>
          </p:nvPr>
        </p:nvSpPr>
        <p:spPr>
          <a:xfrm rot="-5400000">
            <a:off x="-870221" y="2305405"/>
            <a:ext cx="2511300" cy="3465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None/>
            </a:pPr>
            <a:r>
              <a:rPr lang="en" sz="2000">
                <a:solidFill>
                  <a:srgbClr val="1155CC"/>
                </a:solidFill>
                <a:latin typeface="Trebuchet MS"/>
                <a:ea typeface="Trebuchet MS"/>
                <a:cs typeface="Trebuchet MS"/>
                <a:sym typeface="Trebuchet MS"/>
              </a:rPr>
              <a:t>ONLY IN BOY SLIDES </a:t>
            </a:r>
            <a:endParaRPr sz="2000">
              <a:solidFill>
                <a:srgbClr val="1155CC"/>
              </a:solidFill>
              <a:latin typeface="Trebuchet MS"/>
              <a:ea typeface="Trebuchet MS"/>
              <a:cs typeface="Trebuchet MS"/>
              <a:sym typeface="Trebuchet MS"/>
            </a:endParaRPr>
          </a:p>
        </p:txBody>
      </p:sp>
      <p:pic>
        <p:nvPicPr>
          <p:cNvPr id="317" name="Google Shape;317;p15"/>
          <p:cNvPicPr preferRelativeResize="0"/>
          <p:nvPr/>
        </p:nvPicPr>
        <p:blipFill rotWithShape="1">
          <a:blip r:embed="rId3">
            <a:alphaModFix/>
          </a:blip>
          <a:srcRect b="0" l="0" r="0" t="0"/>
          <a:stretch/>
        </p:blipFill>
        <p:spPr>
          <a:xfrm>
            <a:off x="1159637" y="62063"/>
            <a:ext cx="6824725" cy="5019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aphicFrame>
        <p:nvGraphicFramePr>
          <p:cNvPr id="322" name="Google Shape;322;g10641a9fe25_0_1"/>
          <p:cNvGraphicFramePr/>
          <p:nvPr/>
        </p:nvGraphicFramePr>
        <p:xfrm>
          <a:off x="11" y="1"/>
          <a:ext cx="3000000" cy="3000000"/>
        </p:xfrm>
        <a:graphic>
          <a:graphicData uri="http://schemas.openxmlformats.org/drawingml/2006/table">
            <a:tbl>
              <a:tblPr>
                <a:noFill/>
                <a:tableStyleId>{E358EB6D-D963-461E-9C15-F2A1F6E1F880}</a:tableStyleId>
              </a:tblPr>
              <a:tblGrid>
                <a:gridCol w="672975"/>
                <a:gridCol w="2293325"/>
                <a:gridCol w="6177700"/>
              </a:tblGrid>
              <a:tr h="1670625">
                <a:tc rowSpan="3">
                  <a:txBody>
                    <a:bodyPr/>
                    <a:lstStyle/>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Mechanism of action </a:t>
                      </a:r>
                      <a:endParaRPr b="1" sz="16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Phase I: combine and </a:t>
                      </a:r>
                      <a:r>
                        <a:rPr lang="en" sz="1400" u="none" cap="none" strike="noStrike">
                          <a:solidFill>
                            <a:srgbClr val="1155CC"/>
                          </a:solidFill>
                          <a:latin typeface="Trebuchet MS"/>
                          <a:ea typeface="Trebuchet MS"/>
                          <a:cs typeface="Trebuchet MS"/>
                          <a:sym typeface="Trebuchet MS"/>
                        </a:rPr>
                        <a:t>active</a:t>
                      </a:r>
                      <a:r>
                        <a:rPr lang="en" sz="1400" u="none" cap="none" strike="noStrike">
                          <a:latin typeface="Trebuchet MS"/>
                          <a:ea typeface="Trebuchet MS"/>
                          <a:cs typeface="Trebuchet MS"/>
                          <a:sym typeface="Trebuchet MS"/>
                        </a:rPr>
                        <a:t> with nicotinic receptor in post-junctional membrane of neuromuscular junction      </a:t>
                      </a:r>
                      <a:r>
                        <a:rPr b="1" lang="en" sz="1400" u="none" cap="none" strike="noStrike">
                          <a:latin typeface="Trebuchet MS"/>
                          <a:ea typeface="Trebuchet MS"/>
                          <a:cs typeface="Trebuchet MS"/>
                          <a:sym typeface="Trebuchet MS"/>
                        </a:rPr>
                        <a:t>initial</a:t>
                      </a:r>
                      <a:r>
                        <a:rPr lang="en" sz="1400" u="none" cap="none" strike="noStrike">
                          <a:latin typeface="Trebuchet MS"/>
                          <a:ea typeface="Trebuchet MS"/>
                          <a:cs typeface="Trebuchet MS"/>
                          <a:sym typeface="Trebuchet MS"/>
                        </a:rPr>
                        <a:t> depolarization of motor end plate muscle twitching.</a:t>
                      </a:r>
                      <a:endParaRPr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Phase II: Persistent depolarization     </a:t>
                      </a:r>
                      <a:r>
                        <a:rPr b="1" lang="en" sz="1400" u="none" cap="none" strike="noStrike">
                          <a:latin typeface="Trebuchet MS"/>
                          <a:ea typeface="Trebuchet MS"/>
                          <a:cs typeface="Trebuchet MS"/>
                          <a:sym typeface="Trebuchet MS"/>
                        </a:rPr>
                        <a:t>Skeletal muscle relaxation</a:t>
                      </a:r>
                      <a:r>
                        <a:rPr lang="en" sz="1400" u="none" cap="none" strike="noStrike">
                          <a:latin typeface="Trebuchet MS"/>
                          <a:ea typeface="Trebuchet MS"/>
                          <a:cs typeface="Trebuchet MS"/>
                          <a:sym typeface="Trebuchet MS"/>
                        </a:rPr>
                        <a:t> </a:t>
                      </a:r>
                      <a:r>
                        <a:rPr lang="en" sz="1400" u="none" cap="none" strike="noStrike">
                          <a:solidFill>
                            <a:srgbClr val="1155CC"/>
                          </a:solidFill>
                          <a:latin typeface="Trebuchet MS"/>
                          <a:ea typeface="Trebuchet MS"/>
                          <a:cs typeface="Trebuchet MS"/>
                          <a:sym typeface="Trebuchet MS"/>
                        </a:rPr>
                        <a:t>paralysis (Phase II clinically resembles non-depolarizing muscle relaxants)</a:t>
                      </a:r>
                      <a:endParaRPr sz="1400" u="none" cap="none" strike="noStrike">
                        <a:solidFill>
                          <a:srgbClr val="1155CC"/>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rgbClr val="1155CC"/>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500"/>
                        <a:buFont typeface="Arial"/>
                        <a:buNone/>
                      </a:pPr>
                      <a:r>
                        <a:rPr lang="en" sz="1500" u="sng" cap="none" strike="noStrike">
                          <a:solidFill>
                            <a:srgbClr val="999999"/>
                          </a:solidFill>
                          <a:latin typeface="Trebuchet MS"/>
                          <a:ea typeface="Trebuchet MS"/>
                          <a:cs typeface="Trebuchet MS"/>
                          <a:sym typeface="Trebuchet MS"/>
                          <a:hlinkClick r:id="rId3">
                            <a:extLst>
                              <a:ext uri="{A12FA001-AC4F-418D-AE19-62706E023703}">
                                <ahyp:hlinkClr val="tx"/>
                              </a:ext>
                            </a:extLst>
                          </a:hlinkClick>
                        </a:rPr>
                        <a:t>helpful video</a:t>
                      </a:r>
                      <a:endParaRPr sz="1500" u="none" cap="none" strike="noStrike">
                        <a:solidFill>
                          <a:srgbClr val="999999"/>
                        </a:solidFill>
                        <a:latin typeface="Trebuchet MS"/>
                        <a:ea typeface="Trebuchet MS"/>
                        <a:cs typeface="Trebuchet MS"/>
                        <a:sym typeface="Trebuchet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72540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Drugs</a:t>
                      </a:r>
                      <a:endParaRPr b="1" sz="16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Succinylcholine (suxamethonium)</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74747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Pharmacokinetics </a:t>
                      </a:r>
                      <a:endParaRPr b="1" sz="16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Fast onset of action (1 min)</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Short duration of action (5-10 min.).</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Metabolized by </a:t>
                      </a:r>
                      <a:r>
                        <a:rPr lang="en" sz="1400" u="none" cap="none" strike="noStrike">
                          <a:solidFill>
                            <a:srgbClr val="CC0000"/>
                          </a:solidFill>
                          <a:latin typeface="Trebuchet MS"/>
                          <a:ea typeface="Trebuchet MS"/>
                          <a:cs typeface="Trebuchet MS"/>
                          <a:sym typeface="Trebuchet MS"/>
                        </a:rPr>
                        <a:t>pseudo-cholinesterase</a:t>
                      </a:r>
                      <a:r>
                        <a:rPr lang="en" sz="1400" u="none" cap="none" strike="noStrike">
                          <a:latin typeface="Trebuchet MS"/>
                          <a:ea typeface="Trebuchet MS"/>
                          <a:cs typeface="Trebuchet MS"/>
                          <a:sym typeface="Trebuchet MS"/>
                        </a:rPr>
                        <a:t> in plasma.</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Half life is prolonged in:</a:t>
                      </a:r>
                      <a:endParaRPr sz="1400" u="none" cap="none" strike="noStrike">
                        <a:latin typeface="Trebuchet MS"/>
                        <a:ea typeface="Trebuchet MS"/>
                        <a:cs typeface="Trebuchet MS"/>
                        <a:sym typeface="Trebuchet MS"/>
                      </a:endParaRPr>
                    </a:p>
                    <a:p>
                      <a:pPr indent="-317500" lvl="1" marL="9144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Neonates</a:t>
                      </a:r>
                      <a:r>
                        <a:rPr lang="en" sz="1400" u="none" cap="none" strike="noStrike">
                          <a:solidFill>
                            <a:srgbClr val="666666"/>
                          </a:solidFill>
                          <a:latin typeface="Trebuchet MS"/>
                          <a:ea typeface="Trebuchet MS"/>
                          <a:cs typeface="Trebuchet MS"/>
                          <a:sym typeface="Trebuchet MS"/>
                        </a:rPr>
                        <a:t> </a:t>
                      </a:r>
                      <a:r>
                        <a:rPr lang="en" sz="1000" u="none" cap="none" strike="noStrike">
                          <a:solidFill>
                            <a:srgbClr val="999999"/>
                          </a:solidFill>
                          <a:latin typeface="Trebuchet MS"/>
                          <a:ea typeface="Trebuchet MS"/>
                          <a:cs typeface="Trebuchet MS"/>
                          <a:sym typeface="Trebuchet MS"/>
                        </a:rPr>
                        <a:t>(Low enzymes)</a:t>
                      </a:r>
                      <a:endParaRPr sz="1000" u="none" cap="none" strike="noStrike">
                        <a:solidFill>
                          <a:srgbClr val="999999"/>
                        </a:solidFill>
                        <a:latin typeface="Trebuchet MS"/>
                        <a:ea typeface="Trebuchet MS"/>
                        <a:cs typeface="Trebuchet MS"/>
                        <a:sym typeface="Trebuchet MS"/>
                      </a:endParaRPr>
                    </a:p>
                    <a:p>
                      <a:pPr indent="-317500" lvl="1" marL="9144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Elderly</a:t>
                      </a:r>
                      <a:r>
                        <a:rPr lang="en" sz="1400" u="none" cap="none" strike="noStrike">
                          <a:solidFill>
                            <a:srgbClr val="666666"/>
                          </a:solidFill>
                          <a:latin typeface="Trebuchet MS"/>
                          <a:ea typeface="Trebuchet MS"/>
                          <a:cs typeface="Trebuchet MS"/>
                          <a:sym typeface="Trebuchet MS"/>
                        </a:rPr>
                        <a:t> </a:t>
                      </a:r>
                      <a:r>
                        <a:rPr lang="en" sz="1000" u="none" cap="none" strike="noStrike">
                          <a:solidFill>
                            <a:srgbClr val="999999"/>
                          </a:solidFill>
                          <a:latin typeface="Trebuchet MS"/>
                          <a:ea typeface="Trebuchet MS"/>
                          <a:cs typeface="Trebuchet MS"/>
                          <a:sym typeface="Trebuchet MS"/>
                        </a:rPr>
                        <a:t>(Liver function declined due to aging)</a:t>
                      </a:r>
                      <a:endParaRPr sz="1000" u="none" cap="none" strike="noStrike">
                        <a:solidFill>
                          <a:srgbClr val="999999"/>
                        </a:solidFill>
                        <a:latin typeface="Trebuchet MS"/>
                        <a:ea typeface="Trebuchet MS"/>
                        <a:cs typeface="Trebuchet MS"/>
                        <a:sym typeface="Trebuchet MS"/>
                      </a:endParaRPr>
                    </a:p>
                    <a:p>
                      <a:pPr indent="-317500" lvl="1" marL="9144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Pseudo-cholinesterase deficiency </a:t>
                      </a:r>
                      <a:r>
                        <a:rPr lang="en" sz="1400" u="none" cap="none" strike="noStrike">
                          <a:solidFill>
                            <a:srgbClr val="D5A6BD"/>
                          </a:solidFill>
                          <a:latin typeface="Trebuchet MS"/>
                          <a:ea typeface="Trebuchet MS"/>
                          <a:cs typeface="Trebuchet MS"/>
                          <a:sym typeface="Trebuchet MS"/>
                        </a:rPr>
                        <a:t>(liver disease or malnutrition or genetic cholinesterase deficiency).</a:t>
                      </a:r>
                      <a:endParaRPr sz="1400" u="none" cap="none" strike="noStrike">
                        <a:solidFill>
                          <a:srgbClr val="D5A6BD"/>
                        </a:solidFill>
                        <a:latin typeface="Trebuchet MS"/>
                        <a:ea typeface="Trebuchet MS"/>
                        <a:cs typeface="Trebuchet MS"/>
                        <a:sym typeface="Trebuchet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pic>
        <p:nvPicPr>
          <p:cNvPr id="323" name="Google Shape;323;g10641a9fe25_0_1"/>
          <p:cNvPicPr preferRelativeResize="0"/>
          <p:nvPr/>
        </p:nvPicPr>
        <p:blipFill rotWithShape="1">
          <a:blip r:embed="rId4">
            <a:alphaModFix/>
          </a:blip>
          <a:srcRect b="0" l="0" r="0" t="0"/>
          <a:stretch/>
        </p:blipFill>
        <p:spPr>
          <a:xfrm>
            <a:off x="6098749" y="341005"/>
            <a:ext cx="224200" cy="150625"/>
          </a:xfrm>
          <a:prstGeom prst="rect">
            <a:avLst/>
          </a:prstGeom>
          <a:noFill/>
          <a:ln>
            <a:noFill/>
          </a:ln>
        </p:spPr>
      </p:pic>
      <p:pic>
        <p:nvPicPr>
          <p:cNvPr id="324" name="Google Shape;324;g10641a9fe25_0_1"/>
          <p:cNvPicPr preferRelativeResize="0"/>
          <p:nvPr/>
        </p:nvPicPr>
        <p:blipFill rotWithShape="1">
          <a:blip r:embed="rId5">
            <a:alphaModFix/>
          </a:blip>
          <a:srcRect b="0" l="0" r="0" t="0"/>
          <a:stretch/>
        </p:blipFill>
        <p:spPr>
          <a:xfrm>
            <a:off x="5800835" y="763386"/>
            <a:ext cx="224200" cy="150625"/>
          </a:xfrm>
          <a:prstGeom prst="rect">
            <a:avLst/>
          </a:prstGeom>
          <a:noFill/>
          <a:ln>
            <a:noFill/>
          </a:ln>
        </p:spPr>
      </p:pic>
      <p:sp>
        <p:nvSpPr>
          <p:cNvPr id="325" name="Google Shape;325;g10641a9fe25_0_1"/>
          <p:cNvSpPr txBox="1"/>
          <p:nvPr/>
        </p:nvSpPr>
        <p:spPr>
          <a:xfrm rot="-5400000">
            <a:off x="-1915203" y="2306988"/>
            <a:ext cx="4359900" cy="52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omic Sans MS"/>
                <a:ea typeface="Comic Sans MS"/>
                <a:cs typeface="Comic Sans MS"/>
                <a:sym typeface="Comic Sans MS"/>
              </a:rPr>
              <a:t> Depolarizing Peripherally Acting</a:t>
            </a:r>
            <a:endParaRPr b="1" i="0" sz="2000" u="none" cap="none" strike="noStrike">
              <a:solidFill>
                <a:srgbClr val="000000"/>
              </a:solidFill>
              <a:latin typeface="Comic Sans MS"/>
              <a:ea typeface="Comic Sans MS"/>
              <a:cs typeface="Comic Sans MS"/>
              <a:sym typeface="Comic Sans MS"/>
            </a:endParaRPr>
          </a:p>
        </p:txBody>
      </p:sp>
      <p:pic>
        <p:nvPicPr>
          <p:cNvPr id="326" name="Google Shape;326;g10641a9fe25_0_1"/>
          <p:cNvPicPr preferRelativeResize="0"/>
          <p:nvPr/>
        </p:nvPicPr>
        <p:blipFill rotWithShape="1">
          <a:blip r:embed="rId6">
            <a:alphaModFix/>
          </a:blip>
          <a:srcRect b="0" l="0" r="0" t="0"/>
          <a:stretch/>
        </p:blipFill>
        <p:spPr>
          <a:xfrm>
            <a:off x="4986800" y="1304300"/>
            <a:ext cx="372850" cy="301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7"/>
          <p:cNvSpPr/>
          <p:nvPr/>
        </p:nvSpPr>
        <p:spPr>
          <a:xfrm flipH="1">
            <a:off x="4502493" y="531837"/>
            <a:ext cx="443968" cy="443811"/>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7"/>
          <p:cNvSpPr/>
          <p:nvPr/>
        </p:nvSpPr>
        <p:spPr>
          <a:xfrm flipH="1">
            <a:off x="6997022" y="2997275"/>
            <a:ext cx="2146977" cy="2146219"/>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7"/>
          <p:cNvSpPr/>
          <p:nvPr/>
        </p:nvSpPr>
        <p:spPr>
          <a:xfrm flipH="1">
            <a:off x="-103" y="0"/>
            <a:ext cx="2146977" cy="2146219"/>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34" name="Google Shape;334;p17"/>
          <p:cNvGraphicFramePr/>
          <p:nvPr/>
        </p:nvGraphicFramePr>
        <p:xfrm>
          <a:off x="5" y="-2"/>
          <a:ext cx="3000000" cy="3000000"/>
        </p:xfrm>
        <a:graphic>
          <a:graphicData uri="http://schemas.openxmlformats.org/drawingml/2006/table">
            <a:tbl>
              <a:tblPr>
                <a:noFill/>
                <a:tableStyleId>{E358EB6D-D963-461E-9C15-F2A1F6E1F880}</a:tableStyleId>
              </a:tblPr>
              <a:tblGrid>
                <a:gridCol w="670375"/>
                <a:gridCol w="2513925"/>
                <a:gridCol w="5959700"/>
              </a:tblGrid>
              <a:tr h="2098775">
                <a:tc rowSpan="3">
                  <a:txBody>
                    <a:bodyPr/>
                    <a:lstStyle/>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2300"/>
                        <a:buFont typeface="Arial"/>
                        <a:buNone/>
                      </a:pPr>
                      <a:r>
                        <a:t/>
                      </a:r>
                      <a:endParaRPr b="1" sz="2300" u="none" cap="none" strike="noStrike">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Pharmacological action </a:t>
                      </a:r>
                      <a:endParaRPr b="1" sz="16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Skeletal muscles: initial twitching     relaxation</a:t>
                      </a:r>
                      <a:endParaRPr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a:t>
                      </a:r>
                      <a:r>
                        <a:rPr lang="en" sz="1400" u="none" cap="none" strike="noStrike">
                          <a:solidFill>
                            <a:srgbClr val="6AA84F"/>
                          </a:solidFill>
                          <a:latin typeface="Trebuchet MS"/>
                          <a:ea typeface="Trebuchet MS"/>
                          <a:cs typeface="Trebuchet MS"/>
                          <a:sym typeface="Trebuchet MS"/>
                        </a:rPr>
                        <a:t>Side effect:</a:t>
                      </a:r>
                      <a:endParaRPr sz="1400" u="none" cap="none" strike="noStrike">
                        <a:solidFill>
                          <a:srgbClr val="6AA84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Hyperkalemia </a:t>
                      </a:r>
                      <a:r>
                        <a:rPr lang="en" sz="1400" u="none" cap="none" strike="noStrike">
                          <a:solidFill>
                            <a:srgbClr val="1155CC"/>
                          </a:solidFill>
                          <a:latin typeface="Trebuchet MS"/>
                          <a:ea typeface="Trebuchet MS"/>
                          <a:cs typeface="Trebuchet MS"/>
                          <a:sym typeface="Trebuchet MS"/>
                        </a:rPr>
                        <a:t>(due to muscle contraction)</a:t>
                      </a:r>
                      <a:r>
                        <a:rPr lang="en" sz="1400" u="none" cap="none" strike="noStrike">
                          <a:solidFill>
                            <a:srgbClr val="3C78D8"/>
                          </a:solidFill>
                          <a:latin typeface="Trebuchet MS"/>
                          <a:ea typeface="Trebuchet MS"/>
                          <a:cs typeface="Trebuchet MS"/>
                          <a:sym typeface="Trebuchet MS"/>
                        </a:rPr>
                        <a:t>:</a:t>
                      </a:r>
                      <a:r>
                        <a:rPr lang="en" sz="1400" u="none" cap="none" strike="noStrike">
                          <a:latin typeface="Trebuchet MS"/>
                          <a:ea typeface="Trebuchet MS"/>
                          <a:cs typeface="Trebuchet MS"/>
                          <a:sym typeface="Trebuchet MS"/>
                        </a:rPr>
                        <a:t> Cardiac arrest.</a:t>
                      </a:r>
                      <a:endParaRPr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CVS: arrhythmia</a:t>
                      </a:r>
                      <a:endParaRPr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Eye:   intraocular pressure (due to contraction of extra-ocular muscle).</a:t>
                      </a:r>
                      <a:endParaRPr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a:t>
                      </a:r>
                      <a:r>
                        <a:rPr lang="en" sz="1400" u="none" cap="none" strike="noStrike">
                          <a:solidFill>
                            <a:srgbClr val="1155CC"/>
                          </a:solidFill>
                          <a:latin typeface="Trebuchet MS"/>
                          <a:ea typeface="Trebuchet MS"/>
                          <a:cs typeface="Trebuchet MS"/>
                          <a:sym typeface="Trebuchet MS"/>
                        </a:rPr>
                        <a:t>Fasciculation</a:t>
                      </a:r>
                      <a:r>
                        <a:rPr lang="en" sz="1400" u="none" cap="none" strike="noStrike">
                          <a:solidFill>
                            <a:srgbClr val="3C78D8"/>
                          </a:solidFill>
                          <a:latin typeface="Trebuchet MS"/>
                          <a:ea typeface="Trebuchet MS"/>
                          <a:cs typeface="Trebuchet MS"/>
                          <a:sym typeface="Trebuchet MS"/>
                        </a:rPr>
                        <a:t>     </a:t>
                      </a:r>
                      <a:r>
                        <a:rPr lang="en" sz="1400" u="none" cap="none" strike="noStrike">
                          <a:solidFill>
                            <a:srgbClr val="1155CC"/>
                          </a:solidFill>
                          <a:latin typeface="Trebuchet MS"/>
                          <a:ea typeface="Trebuchet MS"/>
                          <a:cs typeface="Trebuchet MS"/>
                          <a:sym typeface="Trebuchet MS"/>
                        </a:rPr>
                        <a:t>Spastic paralysis.</a:t>
                      </a:r>
                      <a:endParaRPr sz="1400" u="none" cap="none" strike="noStrike">
                        <a:solidFill>
                          <a:srgbClr val="1155CC"/>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3C78D8"/>
                          </a:solidFill>
                          <a:latin typeface="Trebuchet MS"/>
                          <a:ea typeface="Trebuchet MS"/>
                          <a:cs typeface="Trebuchet MS"/>
                          <a:sym typeface="Trebuchet MS"/>
                        </a:rPr>
                        <a:t>● </a:t>
                      </a:r>
                      <a:r>
                        <a:rPr lang="en" sz="1400" u="none" cap="none" strike="noStrike">
                          <a:solidFill>
                            <a:srgbClr val="1155CC"/>
                          </a:solidFill>
                          <a:latin typeface="Trebuchet MS"/>
                          <a:ea typeface="Trebuchet MS"/>
                          <a:cs typeface="Trebuchet MS"/>
                          <a:sym typeface="Trebuchet MS"/>
                        </a:rPr>
                        <a:t>GIT:   intragastric pressure regurgitation of gastric content to</a:t>
                      </a:r>
                      <a:endParaRPr sz="1400" u="none" cap="none" strike="noStrike">
                        <a:solidFill>
                          <a:srgbClr val="1155CC"/>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1155CC"/>
                          </a:solidFill>
                          <a:latin typeface="Trebuchet MS"/>
                          <a:ea typeface="Trebuchet MS"/>
                          <a:cs typeface="Trebuchet MS"/>
                          <a:sym typeface="Trebuchet MS"/>
                        </a:rPr>
                        <a:t>esophagus.</a:t>
                      </a:r>
                      <a:endParaRPr sz="1400" u="none" cap="none" strike="noStrike">
                        <a:solidFill>
                          <a:srgbClr val="1155CC"/>
                        </a:solidFill>
                        <a:latin typeface="Trebuchet MS"/>
                        <a:ea typeface="Trebuchet MS"/>
                        <a:cs typeface="Trebuchet MS"/>
                        <a:sym typeface="Trebuchet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2"/>
                    </a:solidFill>
                  </a:tcPr>
                </a:tc>
              </a:tr>
              <a:tr h="71992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Contraindication</a:t>
                      </a:r>
                      <a:endParaRPr b="1" sz="16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 </a:t>
                      </a:r>
                      <a:r>
                        <a:rPr b="1" lang="en" sz="1000" u="none" cap="none" strike="noStrike">
                          <a:solidFill>
                            <a:srgbClr val="999999"/>
                          </a:solidFill>
                          <a:latin typeface="Trebuchet MS"/>
                          <a:ea typeface="Trebuchet MS"/>
                          <a:cs typeface="Trebuchet MS"/>
                          <a:sym typeface="Trebuchet MS"/>
                        </a:rPr>
                        <a:t>(not good for)</a:t>
                      </a:r>
                      <a:endParaRPr b="1" sz="1000" u="none" cap="none" strike="noStrike">
                        <a:solidFill>
                          <a:srgbClr val="999999"/>
                        </a:solidFill>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Glaucoma (high eye pressure )</a:t>
                      </a:r>
                      <a:endParaRPr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Patient with cardiac diseases</a:t>
                      </a:r>
                      <a:endParaRPr sz="1400" u="none" cap="none" strike="noStrike">
                        <a:latin typeface="Trebuchet MS"/>
                        <a:ea typeface="Trebuchet MS"/>
                        <a:cs typeface="Trebuchet MS"/>
                        <a:sym typeface="Trebuchet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2"/>
                    </a:solidFill>
                  </a:tcPr>
                </a:tc>
              </a:tr>
              <a:tr h="232480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Side effects</a:t>
                      </a:r>
                      <a:endParaRPr b="1" sz="16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 </a:t>
                      </a:r>
                      <a:endParaRPr b="1" sz="16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Hyperkalemia</a:t>
                      </a:r>
                      <a:r>
                        <a:rPr lang="en" sz="1400" u="none" cap="none" strike="noStrike">
                          <a:solidFill>
                            <a:srgbClr val="999999"/>
                          </a:solidFill>
                          <a:latin typeface="Trebuchet MS"/>
                          <a:ea typeface="Trebuchet MS"/>
                          <a:cs typeface="Trebuchet MS"/>
                          <a:sym typeface="Trebuchet MS"/>
                        </a:rPr>
                        <a:t> </a:t>
                      </a:r>
                      <a:r>
                        <a:rPr lang="en" sz="1000" u="none" cap="none" strike="noStrike">
                          <a:solidFill>
                            <a:srgbClr val="999999"/>
                          </a:solidFill>
                          <a:latin typeface="Trebuchet MS"/>
                          <a:ea typeface="Trebuchet MS"/>
                          <a:cs typeface="Trebuchet MS"/>
                          <a:sym typeface="Trebuchet MS"/>
                        </a:rPr>
                        <a:t>(elevated levels of potassium in the blood serum)</a:t>
                      </a:r>
                      <a:endParaRPr sz="1000" u="none" cap="none" strike="noStrike">
                        <a:solidFill>
                          <a:srgbClr val="99999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CVS arrhythmia</a:t>
                      </a:r>
                      <a:endParaRPr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Intraocular pressure contraindicated in </a:t>
                      </a:r>
                      <a:r>
                        <a:rPr lang="en" sz="1400" u="none" cap="none" strike="noStrike">
                          <a:solidFill>
                            <a:srgbClr val="CC0000"/>
                          </a:solidFill>
                          <a:latin typeface="Trebuchet MS"/>
                          <a:ea typeface="Trebuchet MS"/>
                          <a:cs typeface="Trebuchet MS"/>
                          <a:sym typeface="Trebuchet MS"/>
                        </a:rPr>
                        <a:t>glaucoma</a:t>
                      </a:r>
                      <a:endParaRPr sz="1400" u="none" cap="none" strike="noStrike">
                        <a:solidFill>
                          <a:srgbClr val="CC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Can produce </a:t>
                      </a:r>
                      <a:r>
                        <a:rPr lang="en" sz="1400" u="none" cap="none" strike="noStrike">
                          <a:solidFill>
                            <a:srgbClr val="CC0000"/>
                          </a:solidFill>
                          <a:latin typeface="Trebuchet MS"/>
                          <a:ea typeface="Trebuchet MS"/>
                          <a:cs typeface="Trebuchet MS"/>
                          <a:sym typeface="Trebuchet MS"/>
                        </a:rPr>
                        <a:t>malignant hyperthermia</a:t>
                      </a:r>
                      <a:r>
                        <a:rPr lang="en" sz="1400" u="none" cap="none" strike="noStrike">
                          <a:solidFill>
                            <a:srgbClr val="999999"/>
                          </a:solidFill>
                          <a:latin typeface="Trebuchet MS"/>
                          <a:ea typeface="Trebuchet MS"/>
                          <a:cs typeface="Trebuchet MS"/>
                          <a:sym typeface="Trebuchet MS"/>
                        </a:rPr>
                        <a:t> </a:t>
                      </a:r>
                      <a:r>
                        <a:rPr lang="en" sz="1000" u="none" cap="none" strike="noStrike">
                          <a:solidFill>
                            <a:srgbClr val="999999"/>
                          </a:solidFill>
                          <a:latin typeface="Trebuchet MS"/>
                          <a:ea typeface="Trebuchet MS"/>
                          <a:cs typeface="Trebuchet MS"/>
                          <a:sym typeface="Trebuchet MS"/>
                        </a:rPr>
                        <a:t>(severe muscle contraction)</a:t>
                      </a:r>
                      <a:endParaRPr sz="1000" u="none" cap="none" strike="noStrike">
                        <a:solidFill>
                          <a:srgbClr val="99999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 May cause </a:t>
                      </a:r>
                      <a:r>
                        <a:rPr lang="en" sz="1400" u="none" cap="none" strike="noStrike">
                          <a:solidFill>
                            <a:srgbClr val="CC0000"/>
                          </a:solidFill>
                          <a:latin typeface="Trebuchet MS"/>
                          <a:ea typeface="Trebuchet MS"/>
                          <a:cs typeface="Trebuchet MS"/>
                          <a:sym typeface="Trebuchet MS"/>
                        </a:rPr>
                        <a:t>succinylcholine apnea*</a:t>
                      </a:r>
                      <a:r>
                        <a:rPr lang="en" sz="1400" u="none" cap="none" strike="noStrike">
                          <a:latin typeface="Trebuchet MS"/>
                          <a:ea typeface="Trebuchet MS"/>
                          <a:cs typeface="Trebuchet MS"/>
                          <a:sym typeface="Trebuchet MS"/>
                        </a:rPr>
                        <a:t> due to deficiency of pseudo-cholinesterase by </a:t>
                      </a:r>
                      <a:r>
                        <a:rPr lang="en" sz="1400" u="none" cap="none" strike="noStrike">
                          <a:solidFill>
                            <a:srgbClr val="1155CC"/>
                          </a:solidFill>
                          <a:latin typeface="Trebuchet MS"/>
                          <a:ea typeface="Trebuchet MS"/>
                          <a:cs typeface="Trebuchet MS"/>
                          <a:sym typeface="Trebuchet MS"/>
                        </a:rPr>
                        <a:t>liver disease, Malnutrition.</a:t>
                      </a:r>
                      <a:endParaRPr sz="1400" u="none" cap="none" strike="noStrike">
                        <a:solidFill>
                          <a:srgbClr val="1155CC"/>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0000FF"/>
                          </a:solidFill>
                          <a:latin typeface="Trebuchet MS"/>
                          <a:ea typeface="Trebuchet MS"/>
                          <a:cs typeface="Trebuchet MS"/>
                          <a:sym typeface="Trebuchet MS"/>
                        </a:rPr>
                        <a:t>● </a:t>
                      </a:r>
                      <a:r>
                        <a:rPr lang="en" sz="1400" u="none" cap="none" strike="noStrike">
                          <a:solidFill>
                            <a:srgbClr val="1155CC"/>
                          </a:solidFill>
                          <a:latin typeface="Trebuchet MS"/>
                          <a:ea typeface="Trebuchet MS"/>
                          <a:cs typeface="Trebuchet MS"/>
                          <a:sym typeface="Trebuchet MS"/>
                        </a:rPr>
                        <a:t>Organophosphorus poisoning</a:t>
                      </a:r>
                      <a:r>
                        <a:rPr lang="en" sz="1400" u="none" cap="none" strike="noStrike">
                          <a:latin typeface="Trebuchet MS"/>
                          <a:ea typeface="Trebuchet MS"/>
                          <a:cs typeface="Trebuchet MS"/>
                          <a:sym typeface="Trebuchet MS"/>
                        </a:rPr>
                        <a:t> </a:t>
                      </a:r>
                      <a:r>
                        <a:rPr lang="en" sz="1400" u="none" cap="none" strike="noStrike">
                          <a:solidFill>
                            <a:srgbClr val="CC0000"/>
                          </a:solidFill>
                          <a:latin typeface="Trebuchet MS"/>
                          <a:ea typeface="Trebuchet MS"/>
                          <a:cs typeface="Trebuchet MS"/>
                          <a:sym typeface="Trebuchet MS"/>
                        </a:rPr>
                        <a:t>(acetylcholinesterase inhibition)</a:t>
                      </a:r>
                      <a:r>
                        <a:rPr lang="en" sz="1400" u="none" cap="none" strike="noStrike">
                          <a:latin typeface="Trebuchet MS"/>
                          <a:ea typeface="Trebuchet MS"/>
                          <a:cs typeface="Trebuchet MS"/>
                          <a:sym typeface="Trebuchet MS"/>
                        </a:rPr>
                        <a:t>.</a:t>
                      </a:r>
                      <a:r>
                        <a:rPr lang="en" sz="1000" u="none" cap="none" strike="noStrike">
                          <a:solidFill>
                            <a:srgbClr val="999999"/>
                          </a:solidFill>
                          <a:latin typeface="Trebuchet MS"/>
                          <a:ea typeface="Trebuchet MS"/>
                          <a:cs typeface="Trebuchet MS"/>
                          <a:sym typeface="Trebuchet MS"/>
                        </a:rPr>
                        <a:t>(will increase the Ach in the body)</a:t>
                      </a:r>
                      <a:endParaRPr sz="1000" u="none" cap="none" strike="noStrike">
                        <a:solidFill>
                          <a:srgbClr val="999999"/>
                        </a:solidFill>
                        <a:latin typeface="Trebuchet MS"/>
                        <a:ea typeface="Trebuchet MS"/>
                        <a:cs typeface="Trebuchet MS"/>
                        <a:sym typeface="Trebuchet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lt2"/>
                    </a:solidFill>
                  </a:tcPr>
                </a:tc>
              </a:tr>
            </a:tbl>
          </a:graphicData>
        </a:graphic>
      </p:graphicFrame>
      <p:pic>
        <p:nvPicPr>
          <p:cNvPr id="335" name="Google Shape;335;p17"/>
          <p:cNvPicPr preferRelativeResize="0"/>
          <p:nvPr/>
        </p:nvPicPr>
        <p:blipFill rotWithShape="1">
          <a:blip r:embed="rId3">
            <a:alphaModFix/>
          </a:blip>
          <a:srcRect b="0" l="0" r="0" t="0"/>
          <a:stretch/>
        </p:blipFill>
        <p:spPr>
          <a:xfrm>
            <a:off x="6162343" y="126683"/>
            <a:ext cx="224200" cy="150625"/>
          </a:xfrm>
          <a:prstGeom prst="rect">
            <a:avLst/>
          </a:prstGeom>
          <a:noFill/>
          <a:ln>
            <a:noFill/>
          </a:ln>
        </p:spPr>
      </p:pic>
      <p:pic>
        <p:nvPicPr>
          <p:cNvPr id="336" name="Google Shape;336;p17"/>
          <p:cNvPicPr preferRelativeResize="0"/>
          <p:nvPr/>
        </p:nvPicPr>
        <p:blipFill rotWithShape="1">
          <a:blip r:embed="rId3">
            <a:alphaModFix/>
          </a:blip>
          <a:srcRect b="0" l="0" r="0" t="0"/>
          <a:stretch/>
        </p:blipFill>
        <p:spPr>
          <a:xfrm rot="-5400000">
            <a:off x="3730846" y="967147"/>
            <a:ext cx="224200" cy="150625"/>
          </a:xfrm>
          <a:prstGeom prst="rect">
            <a:avLst/>
          </a:prstGeom>
          <a:noFill/>
          <a:ln>
            <a:noFill/>
          </a:ln>
        </p:spPr>
      </p:pic>
      <p:pic>
        <p:nvPicPr>
          <p:cNvPr id="337" name="Google Shape;337;p17"/>
          <p:cNvPicPr preferRelativeResize="0"/>
          <p:nvPr/>
        </p:nvPicPr>
        <p:blipFill rotWithShape="1">
          <a:blip r:embed="rId3">
            <a:alphaModFix/>
          </a:blip>
          <a:srcRect b="0" l="0" r="0" t="0"/>
          <a:stretch/>
        </p:blipFill>
        <p:spPr>
          <a:xfrm>
            <a:off x="4480994" y="1390357"/>
            <a:ext cx="224200" cy="150625"/>
          </a:xfrm>
          <a:prstGeom prst="rect">
            <a:avLst/>
          </a:prstGeom>
          <a:noFill/>
          <a:ln>
            <a:noFill/>
          </a:ln>
        </p:spPr>
      </p:pic>
      <p:pic>
        <p:nvPicPr>
          <p:cNvPr id="338" name="Google Shape;338;p17"/>
          <p:cNvPicPr preferRelativeResize="0"/>
          <p:nvPr/>
        </p:nvPicPr>
        <p:blipFill rotWithShape="1">
          <a:blip r:embed="rId3">
            <a:alphaModFix/>
          </a:blip>
          <a:srcRect b="0" l="0" r="0" t="0"/>
          <a:stretch/>
        </p:blipFill>
        <p:spPr>
          <a:xfrm rot="-5400000">
            <a:off x="3398733" y="3369912"/>
            <a:ext cx="224200" cy="150625"/>
          </a:xfrm>
          <a:prstGeom prst="rect">
            <a:avLst/>
          </a:prstGeom>
          <a:noFill/>
          <a:ln>
            <a:noFill/>
          </a:ln>
        </p:spPr>
      </p:pic>
      <p:sp>
        <p:nvSpPr>
          <p:cNvPr id="339" name="Google Shape;339;p17"/>
          <p:cNvSpPr/>
          <p:nvPr/>
        </p:nvSpPr>
        <p:spPr>
          <a:xfrm>
            <a:off x="3211433" y="277296"/>
            <a:ext cx="224100" cy="224100"/>
          </a:xfrm>
          <a:prstGeom prst="star5">
            <a:avLst>
              <a:gd fmla="val 19098" name="adj"/>
              <a:gd fmla="val 105146" name="hf"/>
              <a:gd fmla="val 110557" name="vf"/>
            </a:avLst>
          </a:prstGeom>
          <a:solidFill>
            <a:schemeClr val="lt2"/>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7"/>
          <p:cNvSpPr txBox="1"/>
          <p:nvPr/>
        </p:nvSpPr>
        <p:spPr>
          <a:xfrm>
            <a:off x="899225" y="3862200"/>
            <a:ext cx="2285100" cy="128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CC0000"/>
                </a:solidFill>
                <a:latin typeface="Trebuchet MS"/>
                <a:ea typeface="Trebuchet MS"/>
                <a:cs typeface="Trebuchet MS"/>
                <a:sym typeface="Trebuchet MS"/>
              </a:rPr>
              <a:t>*Prolonged apnea and paralysis can occur with succinylcholine and mivacurium in case of plasma cholinestrase deficiency. </a:t>
            </a:r>
            <a:endParaRPr b="1" i="0" sz="1200" u="none" cap="none" strike="noStrike">
              <a:solidFill>
                <a:srgbClr val="CC0000"/>
              </a:solidFill>
              <a:latin typeface="Trebuchet MS"/>
              <a:ea typeface="Trebuchet MS"/>
              <a:cs typeface="Trebuchet MS"/>
              <a:sym typeface="Trebuchet MS"/>
            </a:endParaRPr>
          </a:p>
        </p:txBody>
      </p:sp>
      <p:sp>
        <p:nvSpPr>
          <p:cNvPr id="341" name="Google Shape;341;p17"/>
          <p:cNvSpPr txBox="1"/>
          <p:nvPr/>
        </p:nvSpPr>
        <p:spPr>
          <a:xfrm rot="-5400000">
            <a:off x="-1909650" y="2296650"/>
            <a:ext cx="4369500" cy="550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omic Sans MS"/>
                <a:ea typeface="Comic Sans MS"/>
                <a:cs typeface="Comic Sans MS"/>
                <a:sym typeface="Comic Sans MS"/>
              </a:rPr>
              <a:t>Depolarizing Peripherally Acting</a:t>
            </a:r>
            <a:endParaRPr b="1" i="0" sz="2000" u="none" cap="none" strike="noStrike">
              <a:solidFill>
                <a:srgbClr val="000000"/>
              </a:solidFill>
              <a:latin typeface="Comic Sans MS"/>
              <a:ea typeface="Comic Sans MS"/>
              <a:cs typeface="Comic Sans MS"/>
              <a:sym typeface="Comic Sans MS"/>
            </a:endParaRPr>
          </a:p>
        </p:txBody>
      </p:sp>
      <p:pic>
        <p:nvPicPr>
          <p:cNvPr id="342" name="Google Shape;342;p17"/>
          <p:cNvPicPr preferRelativeResize="0"/>
          <p:nvPr/>
        </p:nvPicPr>
        <p:blipFill rotWithShape="1">
          <a:blip r:embed="rId3">
            <a:alphaModFix/>
          </a:blip>
          <a:srcRect b="0" l="0" r="0" t="0"/>
          <a:stretch/>
        </p:blipFill>
        <p:spPr>
          <a:xfrm rot="-5400000">
            <a:off x="3730846" y="1577772"/>
            <a:ext cx="224200" cy="150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8"/>
          <p:cNvSpPr txBox="1"/>
          <p:nvPr>
            <p:ph type="title"/>
          </p:nvPr>
        </p:nvSpPr>
        <p:spPr>
          <a:xfrm>
            <a:off x="360000" y="189014"/>
            <a:ext cx="8424000" cy="4782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None/>
            </a:pPr>
            <a:r>
              <a:rPr lang="en" sz="2400">
                <a:latin typeface="Comic Sans MS"/>
                <a:ea typeface="Comic Sans MS"/>
                <a:cs typeface="Comic Sans MS"/>
                <a:sym typeface="Comic Sans MS"/>
              </a:rPr>
              <a:t>Mechanism of non-depolarizing and depolarizings muscle relaxants</a:t>
            </a:r>
            <a:endParaRPr sz="2400">
              <a:latin typeface="Comic Sans MS"/>
              <a:ea typeface="Comic Sans MS"/>
              <a:cs typeface="Comic Sans MS"/>
              <a:sym typeface="Comic Sans MS"/>
            </a:endParaRPr>
          </a:p>
        </p:txBody>
      </p:sp>
      <p:pic>
        <p:nvPicPr>
          <p:cNvPr descr="C:\Users\Admin\Desktop\nmj.gif" id="348" name="Google Shape;348;p18"/>
          <p:cNvPicPr preferRelativeResize="0"/>
          <p:nvPr/>
        </p:nvPicPr>
        <p:blipFill rotWithShape="1">
          <a:blip r:embed="rId3">
            <a:alphaModFix/>
          </a:blip>
          <a:srcRect b="0" l="0" r="0" t="0"/>
          <a:stretch/>
        </p:blipFill>
        <p:spPr>
          <a:xfrm>
            <a:off x="1523724" y="966489"/>
            <a:ext cx="6096550" cy="3784950"/>
          </a:xfrm>
          <a:prstGeom prst="rect">
            <a:avLst/>
          </a:prstGeom>
          <a:noFill/>
          <a:ln>
            <a:noFill/>
          </a:ln>
        </p:spPr>
      </p:pic>
      <p:sp>
        <p:nvSpPr>
          <p:cNvPr id="349" name="Google Shape;349;p18"/>
          <p:cNvSpPr txBox="1"/>
          <p:nvPr/>
        </p:nvSpPr>
        <p:spPr>
          <a:xfrm>
            <a:off x="6783900" y="3894475"/>
            <a:ext cx="2000100" cy="371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0" i="0" lang="en" sz="1800" u="none" cap="none" strike="noStrike">
                <a:solidFill>
                  <a:srgbClr val="CC0000"/>
                </a:solidFill>
                <a:latin typeface="Trebuchet MS"/>
                <a:ea typeface="Trebuchet MS"/>
                <a:cs typeface="Trebuchet MS"/>
                <a:sym typeface="Trebuchet MS"/>
              </a:rPr>
              <a:t>Succinycholine</a:t>
            </a:r>
            <a:r>
              <a:rPr b="0" i="0" lang="en" sz="1800" u="none" cap="none" strike="noStrike">
                <a:solidFill>
                  <a:srgbClr val="000000"/>
                </a:solidFill>
                <a:latin typeface="Trebuchet MS"/>
                <a:ea typeface="Trebuchet MS"/>
                <a:cs typeface="Trebuchet MS"/>
                <a:sym typeface="Trebuchet MS"/>
              </a:rPr>
              <a:t> </a:t>
            </a:r>
            <a:endParaRPr b="0" i="0" sz="1400" u="none" cap="none" strike="noStrike">
              <a:solidFill>
                <a:srgbClr val="000000"/>
              </a:solidFill>
              <a:latin typeface="Trebuchet MS"/>
              <a:ea typeface="Trebuchet MS"/>
              <a:cs typeface="Trebuchet MS"/>
              <a:sym typeface="Trebuchet MS"/>
            </a:endParaRPr>
          </a:p>
        </p:txBody>
      </p:sp>
      <p:sp>
        <p:nvSpPr>
          <p:cNvPr id="350" name="Google Shape;350;p18"/>
          <p:cNvSpPr txBox="1"/>
          <p:nvPr/>
        </p:nvSpPr>
        <p:spPr>
          <a:xfrm>
            <a:off x="360000" y="3894487"/>
            <a:ext cx="1857300" cy="371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Trebuchet MS"/>
                <a:ea typeface="Trebuchet MS"/>
                <a:cs typeface="Trebuchet MS"/>
                <a:sym typeface="Trebuchet MS"/>
              </a:rPr>
              <a:t>e.g </a:t>
            </a:r>
            <a:r>
              <a:rPr b="0" i="0" lang="en" sz="1800" u="none" cap="none" strike="noStrike">
                <a:solidFill>
                  <a:srgbClr val="CC0000"/>
                </a:solidFill>
                <a:latin typeface="Trebuchet MS"/>
                <a:ea typeface="Trebuchet MS"/>
                <a:cs typeface="Trebuchet MS"/>
                <a:sym typeface="Trebuchet MS"/>
              </a:rPr>
              <a:t>Atracurium</a:t>
            </a:r>
            <a:r>
              <a:rPr b="0" i="0" lang="en" sz="1800" u="none" cap="none" strike="noStrike">
                <a:solidFill>
                  <a:srgbClr val="FF0000"/>
                </a:solidFill>
                <a:latin typeface="Trebuchet MS"/>
                <a:ea typeface="Trebuchet MS"/>
                <a:cs typeface="Trebuchet MS"/>
                <a:sym typeface="Trebuchet MS"/>
              </a:rPr>
              <a:t> </a:t>
            </a:r>
            <a:endParaRPr b="0" i="0" sz="1400" u="none" cap="none" strike="noStrike">
              <a:solidFill>
                <a:srgbClr val="000000"/>
              </a:solidFill>
              <a:latin typeface="Trebuchet MS"/>
              <a:ea typeface="Trebuchet MS"/>
              <a:cs typeface="Trebuchet MS"/>
              <a:sym typeface="Trebuchet MS"/>
            </a:endParaRPr>
          </a:p>
        </p:txBody>
      </p:sp>
      <p:sp>
        <p:nvSpPr>
          <p:cNvPr id="351" name="Google Shape;351;p18"/>
          <p:cNvSpPr txBox="1"/>
          <p:nvPr>
            <p:ph type="title"/>
          </p:nvPr>
        </p:nvSpPr>
        <p:spPr>
          <a:xfrm rot="-5400000">
            <a:off x="-869797" y="2398506"/>
            <a:ext cx="2511300" cy="3465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None/>
            </a:pPr>
            <a:r>
              <a:rPr lang="en" sz="2000">
                <a:solidFill>
                  <a:srgbClr val="1155CC"/>
                </a:solidFill>
                <a:latin typeface="Trebuchet MS"/>
                <a:ea typeface="Trebuchet MS"/>
                <a:cs typeface="Trebuchet MS"/>
                <a:sym typeface="Trebuchet MS"/>
              </a:rPr>
              <a:t>ONLY IN BOY SLIDES </a:t>
            </a:r>
            <a:endParaRPr sz="2000">
              <a:solidFill>
                <a:srgbClr val="1155CC"/>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9"/>
          <p:cNvSpPr/>
          <p:nvPr/>
        </p:nvSpPr>
        <p:spPr>
          <a:xfrm flipH="1">
            <a:off x="7255479" y="3272323"/>
            <a:ext cx="1315663" cy="131519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9"/>
          <p:cNvSpPr/>
          <p:nvPr/>
        </p:nvSpPr>
        <p:spPr>
          <a:xfrm flipH="1">
            <a:off x="-103" y="0"/>
            <a:ext cx="2146977" cy="2146219"/>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8" name="Google Shape;358;p19"/>
          <p:cNvGrpSpPr/>
          <p:nvPr/>
        </p:nvGrpSpPr>
        <p:grpSpPr>
          <a:xfrm>
            <a:off x="2516221" y="679013"/>
            <a:ext cx="3859260" cy="3785457"/>
            <a:chOff x="732428" y="1198513"/>
            <a:chExt cx="845921" cy="690752"/>
          </a:xfrm>
        </p:grpSpPr>
        <p:grpSp>
          <p:nvGrpSpPr>
            <p:cNvPr id="359" name="Google Shape;359;p19"/>
            <p:cNvGrpSpPr/>
            <p:nvPr/>
          </p:nvGrpSpPr>
          <p:grpSpPr>
            <a:xfrm>
              <a:off x="823030" y="1198513"/>
              <a:ext cx="755319" cy="690752"/>
              <a:chOff x="823030" y="1198513"/>
              <a:chExt cx="755319" cy="690752"/>
            </a:xfrm>
          </p:grpSpPr>
          <p:sp>
            <p:nvSpPr>
              <p:cNvPr id="360" name="Google Shape;360;p19"/>
              <p:cNvSpPr/>
              <p:nvPr/>
            </p:nvSpPr>
            <p:spPr>
              <a:xfrm>
                <a:off x="823030" y="1198513"/>
                <a:ext cx="755319" cy="690752"/>
              </a:xfrm>
              <a:custGeom>
                <a:rect b="b" l="l" r="r" t="t"/>
                <a:pathLst>
                  <a:path extrusionOk="0" h="42771" w="46769">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9"/>
              <p:cNvSpPr/>
              <p:nvPr/>
            </p:nvSpPr>
            <p:spPr>
              <a:xfrm>
                <a:off x="1470047" y="1217877"/>
                <a:ext cx="88760" cy="88744"/>
              </a:xfrm>
              <a:custGeom>
                <a:rect b="b" l="l" r="r" t="t"/>
                <a:pathLst>
                  <a:path extrusionOk="0" h="5495" w="5496">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p19"/>
            <p:cNvGrpSpPr/>
            <p:nvPr/>
          </p:nvGrpSpPr>
          <p:grpSpPr>
            <a:xfrm>
              <a:off x="732428" y="1239937"/>
              <a:ext cx="739912" cy="607886"/>
              <a:chOff x="732428" y="1239937"/>
              <a:chExt cx="739912" cy="607886"/>
            </a:xfrm>
          </p:grpSpPr>
          <p:sp>
            <p:nvSpPr>
              <p:cNvPr id="363" name="Google Shape;363;p19"/>
              <p:cNvSpPr/>
              <p:nvPr/>
            </p:nvSpPr>
            <p:spPr>
              <a:xfrm>
                <a:off x="732428" y="1239937"/>
                <a:ext cx="739912" cy="607886"/>
              </a:xfrm>
              <a:custGeom>
                <a:rect b="b" l="l" r="r" t="t"/>
                <a:pathLst>
                  <a:path extrusionOk="0" h="37640" w="45815">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9"/>
              <p:cNvSpPr/>
              <p:nvPr/>
            </p:nvSpPr>
            <p:spPr>
              <a:xfrm>
                <a:off x="751614" y="1735807"/>
                <a:ext cx="88760" cy="88744"/>
              </a:xfrm>
              <a:custGeom>
                <a:rect b="b" l="l" r="r" t="t"/>
                <a:pathLst>
                  <a:path extrusionOk="0" h="5495" w="5496">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5" name="Google Shape;365;p19"/>
            <p:cNvGrpSpPr/>
            <p:nvPr/>
          </p:nvGrpSpPr>
          <p:grpSpPr>
            <a:xfrm>
              <a:off x="732428" y="1277018"/>
              <a:ext cx="702832" cy="533758"/>
              <a:chOff x="732428" y="1277018"/>
              <a:chExt cx="702832" cy="533758"/>
            </a:xfrm>
          </p:grpSpPr>
          <p:sp>
            <p:nvSpPr>
              <p:cNvPr id="366" name="Google Shape;366;p19"/>
              <p:cNvSpPr/>
              <p:nvPr/>
            </p:nvSpPr>
            <p:spPr>
              <a:xfrm>
                <a:off x="732428" y="1277018"/>
                <a:ext cx="702832" cy="533758"/>
              </a:xfrm>
              <a:custGeom>
                <a:rect b="b" l="l" r="r" t="t"/>
                <a:pathLst>
                  <a:path extrusionOk="0" h="33050" w="43519">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9"/>
              <p:cNvSpPr/>
              <p:nvPr/>
            </p:nvSpPr>
            <p:spPr>
              <a:xfrm>
                <a:off x="751695" y="1390407"/>
                <a:ext cx="88728" cy="88744"/>
              </a:xfrm>
              <a:custGeom>
                <a:rect b="b" l="l" r="r" t="t"/>
                <a:pathLst>
                  <a:path extrusionOk="0" h="5495" w="5494">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8" name="Google Shape;368;p19"/>
            <p:cNvGrpSpPr/>
            <p:nvPr/>
          </p:nvGrpSpPr>
          <p:grpSpPr>
            <a:xfrm>
              <a:off x="931170" y="1306653"/>
              <a:ext cx="647179" cy="474455"/>
              <a:chOff x="931170" y="1306653"/>
              <a:chExt cx="647179" cy="474455"/>
            </a:xfrm>
          </p:grpSpPr>
          <p:sp>
            <p:nvSpPr>
              <p:cNvPr id="369" name="Google Shape;369;p19"/>
              <p:cNvSpPr/>
              <p:nvPr/>
            </p:nvSpPr>
            <p:spPr>
              <a:xfrm>
                <a:off x="931170" y="1306653"/>
                <a:ext cx="647179" cy="474455"/>
              </a:xfrm>
              <a:custGeom>
                <a:rect b="b" l="l" r="r" t="t"/>
                <a:pathLst>
                  <a:path extrusionOk="0" h="29378" w="40073">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9"/>
              <p:cNvSpPr/>
              <p:nvPr/>
            </p:nvSpPr>
            <p:spPr>
              <a:xfrm>
                <a:off x="1470047" y="1560806"/>
                <a:ext cx="88760" cy="88744"/>
              </a:xfrm>
              <a:custGeom>
                <a:rect b="b" l="l" r="r" t="t"/>
                <a:pathLst>
                  <a:path extrusionOk="0" h="5495" w="5496">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1" name="Google Shape;371;p19"/>
            <p:cNvSpPr/>
            <p:nvPr/>
          </p:nvSpPr>
          <p:spPr>
            <a:xfrm>
              <a:off x="986565" y="1362064"/>
              <a:ext cx="363666" cy="363650"/>
            </a:xfrm>
            <a:custGeom>
              <a:rect b="b" l="l" r="r" t="t"/>
              <a:pathLst>
                <a:path extrusionOk="0" h="22517" w="22518">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2" name="Google Shape;372;p19"/>
          <p:cNvSpPr txBox="1"/>
          <p:nvPr/>
        </p:nvSpPr>
        <p:spPr>
          <a:xfrm>
            <a:off x="6453050" y="143314"/>
            <a:ext cx="2645100" cy="2770500"/>
          </a:xfrm>
          <a:prstGeom prst="rect">
            <a:avLst/>
          </a:prstGeom>
          <a:solidFill>
            <a:srgbClr val="FFFFFF"/>
          </a:solid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What is the Mechanism of this disease?</a:t>
            </a:r>
            <a:endParaRPr b="1"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Is a rare </a:t>
            </a:r>
            <a:r>
              <a:rPr b="1" i="0" lang="en" sz="1400" u="none" cap="none" strike="noStrike">
                <a:solidFill>
                  <a:srgbClr val="000000"/>
                </a:solidFill>
                <a:latin typeface="Trebuchet MS"/>
                <a:ea typeface="Trebuchet MS"/>
                <a:cs typeface="Trebuchet MS"/>
                <a:sym typeface="Trebuchet MS"/>
              </a:rPr>
              <a:t>inherited </a:t>
            </a:r>
            <a:r>
              <a:rPr b="0" i="0" lang="en" sz="1400" u="none" cap="none" strike="noStrike">
                <a:solidFill>
                  <a:srgbClr val="000000"/>
                </a:solidFill>
                <a:latin typeface="Trebuchet MS"/>
                <a:ea typeface="Trebuchet MS"/>
                <a:cs typeface="Trebuchet MS"/>
                <a:sym typeface="Trebuchet MS"/>
              </a:rPr>
              <a:t>condition that occurs due to inability to bind calcium by sarcoplasmic reticulum in some patients due to </a:t>
            </a:r>
            <a:r>
              <a:rPr b="1" i="0" lang="en" sz="1400" u="none" cap="none" strike="noStrike">
                <a:solidFill>
                  <a:srgbClr val="000000"/>
                </a:solidFill>
                <a:latin typeface="Trebuchet MS"/>
                <a:ea typeface="Trebuchet MS"/>
                <a:cs typeface="Trebuchet MS"/>
                <a:sym typeface="Trebuchet MS"/>
              </a:rPr>
              <a:t>genetic defect.</a:t>
            </a:r>
            <a:endParaRPr b="1"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0000"/>
                </a:solidFill>
                <a:latin typeface="Trebuchet MS"/>
                <a:ea typeface="Trebuchet MS"/>
                <a:cs typeface="Trebuchet MS"/>
                <a:sym typeface="Trebuchet MS"/>
              </a:rPr>
              <a:t>Increase Ca release lead to:</a:t>
            </a:r>
            <a:r>
              <a:rPr b="0" i="0" lang="en" sz="1400" u="none" cap="none" strike="noStrike">
                <a:solidFill>
                  <a:srgbClr val="000000"/>
                </a:solidFill>
                <a:latin typeface="Trebuchet MS"/>
                <a:ea typeface="Trebuchet MS"/>
                <a:cs typeface="Trebuchet MS"/>
                <a:sym typeface="Trebuchet MS"/>
              </a:rPr>
              <a:t> muscular rigidity(spasm),metabolic acidosis tachycardia, hyperpyrexia. (hyperthermia)</a:t>
            </a:r>
            <a:endParaRPr b="0" i="0" sz="1400" u="none" cap="none" strike="noStrike">
              <a:solidFill>
                <a:srgbClr val="000000"/>
              </a:solidFill>
              <a:latin typeface="Trebuchet MS"/>
              <a:ea typeface="Trebuchet MS"/>
              <a:cs typeface="Trebuchet MS"/>
              <a:sym typeface="Trebuchet MS"/>
            </a:endParaRPr>
          </a:p>
        </p:txBody>
      </p:sp>
      <p:sp>
        <p:nvSpPr>
          <p:cNvPr id="373" name="Google Shape;373;p19"/>
          <p:cNvSpPr txBox="1"/>
          <p:nvPr/>
        </p:nvSpPr>
        <p:spPr>
          <a:xfrm>
            <a:off x="177250" y="1222949"/>
            <a:ext cx="2261400" cy="1454700"/>
          </a:xfrm>
          <a:prstGeom prst="rect">
            <a:avLst/>
          </a:prstGeom>
          <a:solidFill>
            <a:srgbClr val="FFFFFF"/>
          </a:solid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Trebuchet MS"/>
                <a:ea typeface="Trebuchet MS"/>
                <a:cs typeface="Trebuchet MS"/>
                <a:sym typeface="Trebuchet MS"/>
              </a:rPr>
              <a:t>Is a rare </a:t>
            </a:r>
            <a:r>
              <a:rPr b="0" i="0" lang="en" sz="1400" u="none" cap="none" strike="noStrike">
                <a:solidFill>
                  <a:srgbClr val="CC0000"/>
                </a:solidFill>
                <a:latin typeface="Trebuchet MS"/>
                <a:ea typeface="Trebuchet MS"/>
                <a:cs typeface="Trebuchet MS"/>
                <a:sym typeface="Trebuchet MS"/>
              </a:rPr>
              <a:t>bizarre</a:t>
            </a:r>
            <a:r>
              <a:rPr b="0" i="0" lang="en" sz="1400" u="none" cap="none" strike="noStrike">
                <a:solidFill>
                  <a:srgbClr val="C27BA0"/>
                </a:solidFill>
                <a:latin typeface="Trebuchet MS"/>
                <a:ea typeface="Trebuchet MS"/>
                <a:cs typeface="Trebuchet MS"/>
                <a:sym typeface="Trebuchet MS"/>
              </a:rPr>
              <a:t> inherited condition of having body temperature greatly above normal Is an example of </a:t>
            </a:r>
            <a:r>
              <a:rPr b="0" i="0" lang="en" sz="1400" u="none" cap="none" strike="noStrike">
                <a:solidFill>
                  <a:srgbClr val="CC0000"/>
                </a:solidFill>
                <a:latin typeface="Trebuchet MS"/>
                <a:ea typeface="Trebuchet MS"/>
                <a:cs typeface="Trebuchet MS"/>
                <a:sym typeface="Trebuchet MS"/>
              </a:rPr>
              <a:t>Idiosyncrasy</a:t>
            </a:r>
            <a:r>
              <a:rPr b="0" i="0" lang="en" sz="1400" u="none" cap="none" strike="noStrike">
                <a:solidFill>
                  <a:srgbClr val="C27BA0"/>
                </a:solidFill>
                <a:latin typeface="Trebuchet MS"/>
                <a:ea typeface="Trebuchet MS"/>
                <a:cs typeface="Trebuchet MS"/>
                <a:sym typeface="Trebuchet MS"/>
              </a:rPr>
              <a:t>*</a:t>
            </a:r>
            <a:endParaRPr b="0" i="0" sz="1400" u="none" cap="none" strike="noStrike">
              <a:solidFill>
                <a:srgbClr val="C27BA0"/>
              </a:solidFill>
              <a:latin typeface="Trebuchet MS"/>
              <a:ea typeface="Trebuchet MS"/>
              <a:cs typeface="Trebuchet MS"/>
              <a:sym typeface="Trebuchet MS"/>
            </a:endParaRPr>
          </a:p>
        </p:txBody>
      </p:sp>
      <p:sp>
        <p:nvSpPr>
          <p:cNvPr id="374" name="Google Shape;374;p19"/>
          <p:cNvSpPr txBox="1"/>
          <p:nvPr/>
        </p:nvSpPr>
        <p:spPr>
          <a:xfrm>
            <a:off x="349001" y="3625870"/>
            <a:ext cx="1917900" cy="608100"/>
          </a:xfrm>
          <a:prstGeom prst="rect">
            <a:avLst/>
          </a:prstGeom>
          <a:noFill/>
          <a:ln cap="flat" cmpd="sng" w="9525">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Treatment by : Dantrolene</a:t>
            </a:r>
            <a:endParaRPr b="0" i="0" sz="1400" u="none" cap="none" strike="noStrike">
              <a:solidFill>
                <a:srgbClr val="000000"/>
              </a:solidFill>
              <a:latin typeface="Trebuchet MS"/>
              <a:ea typeface="Trebuchet MS"/>
              <a:cs typeface="Trebuchet MS"/>
              <a:sym typeface="Trebuchet MS"/>
            </a:endParaRPr>
          </a:p>
        </p:txBody>
      </p:sp>
      <p:sp>
        <p:nvSpPr>
          <p:cNvPr id="375" name="Google Shape;375;p19"/>
          <p:cNvSpPr txBox="1"/>
          <p:nvPr/>
        </p:nvSpPr>
        <p:spPr>
          <a:xfrm>
            <a:off x="6414325" y="2962358"/>
            <a:ext cx="2567400" cy="1877700"/>
          </a:xfrm>
          <a:prstGeom prst="rect">
            <a:avLst/>
          </a:prstGeom>
          <a:solidFill>
            <a:srgbClr val="FFFFFF"/>
          </a:solidFill>
          <a:ln cap="flat" cmpd="sng" w="9525">
            <a:solidFill>
              <a:srgbClr val="000000"/>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When did it occurs?</a:t>
            </a:r>
            <a:endParaRPr b="1"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Trebuchet MS"/>
                <a:ea typeface="Trebuchet MS"/>
                <a:cs typeface="Trebuchet MS"/>
                <a:sym typeface="Trebuchet MS"/>
              </a:rPr>
              <a:t>It occurs upon administration of drugs</a:t>
            </a:r>
            <a:r>
              <a:rPr b="0" i="0" lang="en" sz="1400" u="none" cap="none" strike="noStrike">
                <a:solidFill>
                  <a:srgbClr val="000000"/>
                </a:solidFill>
                <a:latin typeface="Trebuchet MS"/>
                <a:ea typeface="Trebuchet MS"/>
                <a:cs typeface="Trebuchet MS"/>
                <a:sym typeface="Trebuchet MS"/>
              </a:rPr>
              <a:t> as (Sensitive to some drugs):</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 general anesthesia e.g. </a:t>
            </a:r>
            <a:r>
              <a:rPr b="1" i="0" lang="en" sz="1400" u="none" cap="none" strike="noStrike">
                <a:solidFill>
                  <a:srgbClr val="000000"/>
                </a:solidFill>
                <a:latin typeface="Trebuchet MS"/>
                <a:ea typeface="Trebuchet MS"/>
                <a:cs typeface="Trebuchet MS"/>
                <a:sym typeface="Trebuchet MS"/>
              </a:rPr>
              <a:t>halothane</a:t>
            </a:r>
            <a:r>
              <a:rPr b="0" i="0" lang="en" sz="1400" u="none" cap="none" strike="noStrike">
                <a:solidFill>
                  <a:srgbClr val="000000"/>
                </a:solidFill>
                <a:latin typeface="Trebuchet MS"/>
                <a:ea typeface="Trebuchet MS"/>
                <a:cs typeface="Trebuchet MS"/>
                <a:sym typeface="Trebuchet MS"/>
              </a:rPr>
              <a:t>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 neuromuscular blockers e.g. </a:t>
            </a:r>
            <a:r>
              <a:rPr b="1" i="0" lang="en" sz="1400" u="none" cap="none" strike="noStrike">
                <a:solidFill>
                  <a:srgbClr val="000000"/>
                </a:solidFill>
                <a:latin typeface="Trebuchet MS"/>
                <a:ea typeface="Trebuchet MS"/>
                <a:cs typeface="Trebuchet MS"/>
                <a:sym typeface="Trebuchet MS"/>
              </a:rPr>
              <a:t>succinylcholine</a:t>
            </a:r>
            <a:endParaRPr b="1" i="0" sz="1400" u="none" cap="none" strike="noStrike">
              <a:solidFill>
                <a:srgbClr val="000000"/>
              </a:solidFill>
              <a:latin typeface="Trebuchet MS"/>
              <a:ea typeface="Trebuchet MS"/>
              <a:cs typeface="Trebuchet MS"/>
              <a:sym typeface="Trebuchet MS"/>
            </a:endParaRPr>
          </a:p>
        </p:txBody>
      </p:sp>
      <p:sp>
        <p:nvSpPr>
          <p:cNvPr id="376" name="Google Shape;376;p19"/>
          <p:cNvSpPr txBox="1"/>
          <p:nvPr/>
        </p:nvSpPr>
        <p:spPr>
          <a:xfrm>
            <a:off x="3587397" y="2181150"/>
            <a:ext cx="1716900" cy="781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sng" cap="none" strike="noStrike">
                <a:solidFill>
                  <a:schemeClr val="dk1"/>
                </a:solidFill>
                <a:latin typeface="Comic Sans MS"/>
                <a:ea typeface="Comic Sans MS"/>
                <a:cs typeface="Comic Sans MS"/>
                <a:sym typeface="Comic Sans MS"/>
              </a:rPr>
              <a:t>Malignant</a:t>
            </a:r>
            <a:r>
              <a:rPr b="1" i="0" lang="en" sz="1900" u="sng" cap="none" strike="noStrike">
                <a:solidFill>
                  <a:schemeClr val="dk1"/>
                </a:solidFill>
                <a:latin typeface="Comic Sans MS"/>
                <a:ea typeface="Comic Sans MS"/>
                <a:cs typeface="Comic Sans MS"/>
                <a:sym typeface="Comic Sans MS"/>
              </a:rPr>
              <a:t> </a:t>
            </a:r>
            <a:r>
              <a:rPr b="1" i="0" lang="en" sz="1700" u="sng" cap="none" strike="noStrike">
                <a:solidFill>
                  <a:schemeClr val="dk1"/>
                </a:solidFill>
                <a:latin typeface="Comic Sans MS"/>
                <a:ea typeface="Comic Sans MS"/>
                <a:cs typeface="Comic Sans MS"/>
                <a:sym typeface="Comic Sans MS"/>
              </a:rPr>
              <a:t>hyperthermia</a:t>
            </a:r>
            <a:endParaRPr b="1" i="0" sz="1700" u="sng"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
          <p:cNvSpPr txBox="1"/>
          <p:nvPr>
            <p:ph type="title"/>
          </p:nvPr>
        </p:nvSpPr>
        <p:spPr>
          <a:xfrm>
            <a:off x="720000" y="540050"/>
            <a:ext cx="7704000" cy="457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
                <a:latin typeface="Comic Sans MS"/>
                <a:ea typeface="Comic Sans MS"/>
                <a:cs typeface="Comic Sans MS"/>
                <a:sym typeface="Comic Sans MS"/>
              </a:rPr>
              <a:t>Learning Objectives</a:t>
            </a:r>
            <a:endParaRPr>
              <a:latin typeface="Comic Sans MS"/>
              <a:ea typeface="Comic Sans MS"/>
              <a:cs typeface="Comic Sans MS"/>
              <a:sym typeface="Comic Sans MS"/>
            </a:endParaRPr>
          </a:p>
        </p:txBody>
      </p:sp>
      <p:sp>
        <p:nvSpPr>
          <p:cNvPr id="198" name="Google Shape;198;p2"/>
          <p:cNvSpPr txBox="1"/>
          <p:nvPr>
            <p:ph idx="1" type="body"/>
          </p:nvPr>
        </p:nvSpPr>
        <p:spPr>
          <a:xfrm>
            <a:off x="720000" y="1129201"/>
            <a:ext cx="77040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en" sz="1800">
                <a:solidFill>
                  <a:srgbClr val="000000"/>
                </a:solidFill>
                <a:latin typeface="Trebuchet MS"/>
                <a:ea typeface="Trebuchet MS"/>
                <a:cs typeface="Trebuchet MS"/>
                <a:sym typeface="Trebuchet MS"/>
              </a:rPr>
              <a:t>By the end of this lecture, students should be able to:</a:t>
            </a:r>
            <a:endParaRPr b="1" sz="1800">
              <a:solidFill>
                <a:srgbClr val="000000"/>
              </a:solidFill>
              <a:latin typeface="Trebuchet MS"/>
              <a:ea typeface="Trebuchet MS"/>
              <a:cs typeface="Trebuchet MS"/>
              <a:sym typeface="Trebuchet MS"/>
            </a:endParaRPr>
          </a:p>
          <a:p>
            <a:pPr indent="-342900" lvl="0" marL="457200" rtl="0" algn="l">
              <a:lnSpc>
                <a:spcPct val="100000"/>
              </a:lnSpc>
              <a:spcBef>
                <a:spcPts val="0"/>
              </a:spcBef>
              <a:spcAft>
                <a:spcPts val="0"/>
              </a:spcAft>
              <a:buClr>
                <a:srgbClr val="000000"/>
              </a:buClr>
              <a:buSzPts val="1800"/>
              <a:buFont typeface="Trebuchet MS"/>
              <a:buChar char="●"/>
            </a:pPr>
            <a:r>
              <a:rPr lang="en" sz="1800">
                <a:solidFill>
                  <a:srgbClr val="000000"/>
                </a:solidFill>
                <a:latin typeface="Trebuchet MS"/>
                <a:ea typeface="Trebuchet MS"/>
                <a:cs typeface="Trebuchet MS"/>
                <a:sym typeface="Trebuchet MS"/>
              </a:rPr>
              <a:t>Identify classification of skeletal muscle relaxants.</a:t>
            </a:r>
            <a:endParaRPr sz="1800">
              <a:solidFill>
                <a:srgbClr val="000000"/>
              </a:solidFill>
              <a:latin typeface="Trebuchet MS"/>
              <a:ea typeface="Trebuchet MS"/>
              <a:cs typeface="Trebuchet MS"/>
              <a:sym typeface="Trebuchet MS"/>
            </a:endParaRPr>
          </a:p>
          <a:p>
            <a:pPr indent="-342900" lvl="0" marL="457200" rtl="0" algn="l">
              <a:lnSpc>
                <a:spcPct val="100000"/>
              </a:lnSpc>
              <a:spcBef>
                <a:spcPts val="0"/>
              </a:spcBef>
              <a:spcAft>
                <a:spcPts val="0"/>
              </a:spcAft>
              <a:buClr>
                <a:srgbClr val="000000"/>
              </a:buClr>
              <a:buSzPts val="1800"/>
              <a:buFont typeface="Trebuchet MS"/>
              <a:buChar char="●"/>
            </a:pPr>
            <a:r>
              <a:rPr lang="en" sz="1800">
                <a:solidFill>
                  <a:srgbClr val="000000"/>
                </a:solidFill>
                <a:latin typeface="Trebuchet MS"/>
                <a:ea typeface="Trebuchet MS"/>
                <a:cs typeface="Trebuchet MS"/>
                <a:sym typeface="Trebuchet MS"/>
              </a:rPr>
              <a:t>Describe the pharmacokinetics and dynamics of neuromuscular relaxants.</a:t>
            </a:r>
            <a:endParaRPr sz="1800">
              <a:solidFill>
                <a:srgbClr val="000000"/>
              </a:solidFill>
              <a:latin typeface="Trebuchet MS"/>
              <a:ea typeface="Trebuchet MS"/>
              <a:cs typeface="Trebuchet MS"/>
              <a:sym typeface="Trebuchet MS"/>
            </a:endParaRPr>
          </a:p>
          <a:p>
            <a:pPr indent="-342900" lvl="0" marL="457200" rtl="0" algn="l">
              <a:lnSpc>
                <a:spcPct val="100000"/>
              </a:lnSpc>
              <a:spcBef>
                <a:spcPts val="0"/>
              </a:spcBef>
              <a:spcAft>
                <a:spcPts val="0"/>
              </a:spcAft>
              <a:buClr>
                <a:srgbClr val="000000"/>
              </a:buClr>
              <a:buSzPts val="1800"/>
              <a:buFont typeface="Trebuchet MS"/>
              <a:buChar char="●"/>
            </a:pPr>
            <a:r>
              <a:rPr lang="en" sz="1800">
                <a:solidFill>
                  <a:srgbClr val="000000"/>
                </a:solidFill>
                <a:latin typeface="Trebuchet MS"/>
                <a:ea typeface="Trebuchet MS"/>
                <a:cs typeface="Trebuchet MS"/>
                <a:sym typeface="Trebuchet MS"/>
              </a:rPr>
              <a:t>Recognize the clinical applications for neuromuscular blockers.</a:t>
            </a:r>
            <a:endParaRPr sz="1800">
              <a:solidFill>
                <a:srgbClr val="000000"/>
              </a:solidFill>
              <a:latin typeface="Trebuchet MS"/>
              <a:ea typeface="Trebuchet MS"/>
              <a:cs typeface="Trebuchet MS"/>
              <a:sym typeface="Trebuchet MS"/>
            </a:endParaRPr>
          </a:p>
          <a:p>
            <a:pPr indent="-342900" lvl="0" marL="457200" rtl="0" algn="l">
              <a:lnSpc>
                <a:spcPct val="100000"/>
              </a:lnSpc>
              <a:spcBef>
                <a:spcPts val="0"/>
              </a:spcBef>
              <a:spcAft>
                <a:spcPts val="0"/>
              </a:spcAft>
              <a:buClr>
                <a:srgbClr val="000000"/>
              </a:buClr>
              <a:buSzPts val="1800"/>
              <a:buFont typeface="Trebuchet MS"/>
              <a:buChar char="●"/>
            </a:pPr>
            <a:r>
              <a:rPr lang="en" sz="1800">
                <a:solidFill>
                  <a:srgbClr val="000000"/>
                </a:solidFill>
                <a:latin typeface="Trebuchet MS"/>
                <a:ea typeface="Trebuchet MS"/>
                <a:cs typeface="Trebuchet MS"/>
                <a:sym typeface="Trebuchet MS"/>
              </a:rPr>
              <a:t>Know the different types of spasmolytics.</a:t>
            </a:r>
            <a:endParaRPr sz="1800">
              <a:solidFill>
                <a:srgbClr val="000000"/>
              </a:solidFill>
              <a:latin typeface="Trebuchet MS"/>
              <a:ea typeface="Trebuchet MS"/>
              <a:cs typeface="Trebuchet MS"/>
              <a:sym typeface="Trebuchet MS"/>
            </a:endParaRPr>
          </a:p>
          <a:p>
            <a:pPr indent="-342900" lvl="0" marL="457200" rtl="0" algn="l">
              <a:lnSpc>
                <a:spcPct val="100000"/>
              </a:lnSpc>
              <a:spcBef>
                <a:spcPts val="0"/>
              </a:spcBef>
              <a:spcAft>
                <a:spcPts val="0"/>
              </a:spcAft>
              <a:buClr>
                <a:srgbClr val="000000"/>
              </a:buClr>
              <a:buSzPts val="1800"/>
              <a:buFont typeface="Trebuchet MS"/>
              <a:buChar char="●"/>
            </a:pPr>
            <a:r>
              <a:rPr lang="en" sz="1800">
                <a:solidFill>
                  <a:srgbClr val="000000"/>
                </a:solidFill>
                <a:latin typeface="Trebuchet MS"/>
                <a:ea typeface="Trebuchet MS"/>
                <a:cs typeface="Trebuchet MS"/>
                <a:sym typeface="Trebuchet MS"/>
              </a:rPr>
              <a:t>Describe the pharmacokinetics and dynamics of spasmolytic drugs.</a:t>
            </a:r>
            <a:endParaRPr sz="1800">
              <a:solidFill>
                <a:srgbClr val="000000"/>
              </a:solidFill>
              <a:latin typeface="Trebuchet MS"/>
              <a:ea typeface="Trebuchet MS"/>
              <a:cs typeface="Trebuchet MS"/>
              <a:sym typeface="Trebuchet MS"/>
            </a:endParaRPr>
          </a:p>
          <a:p>
            <a:pPr indent="-342900" lvl="0" marL="457200" rtl="0" algn="l">
              <a:lnSpc>
                <a:spcPct val="100000"/>
              </a:lnSpc>
              <a:spcBef>
                <a:spcPts val="0"/>
              </a:spcBef>
              <a:spcAft>
                <a:spcPts val="0"/>
              </a:spcAft>
              <a:buClr>
                <a:srgbClr val="000000"/>
              </a:buClr>
              <a:buSzPts val="1800"/>
              <a:buFont typeface="Trebuchet MS"/>
              <a:buChar char="●"/>
            </a:pPr>
            <a:r>
              <a:rPr lang="en" sz="1800">
                <a:solidFill>
                  <a:srgbClr val="000000"/>
                </a:solidFill>
                <a:latin typeface="Trebuchet MS"/>
                <a:ea typeface="Trebuchet MS"/>
                <a:cs typeface="Trebuchet MS"/>
                <a:sym typeface="Trebuchet MS"/>
              </a:rPr>
              <a:t>Recognize the clinical applications for spasmolytic drugs.</a:t>
            </a:r>
            <a:endParaRPr sz="1800">
              <a:solidFill>
                <a:srgbClr val="000000"/>
              </a:solidFill>
              <a:latin typeface="Trebuchet MS"/>
              <a:ea typeface="Trebuchet MS"/>
              <a:cs typeface="Trebuchet MS"/>
              <a:sym typeface="Trebuchet MS"/>
            </a:endParaRPr>
          </a:p>
          <a:p>
            <a:pPr indent="0" lvl="0" marL="0" rtl="0" algn="l">
              <a:lnSpc>
                <a:spcPct val="100000"/>
              </a:lnSpc>
              <a:spcBef>
                <a:spcPts val="0"/>
              </a:spcBef>
              <a:spcAft>
                <a:spcPts val="0"/>
              </a:spcAft>
              <a:buSzPts val="1200"/>
              <a:buNone/>
            </a:pPr>
            <a:r>
              <a:t/>
            </a:r>
            <a:endParaRPr sz="1800">
              <a:solidFill>
                <a:srgbClr val="000000"/>
              </a:solidFill>
              <a:latin typeface="Trebuchet MS"/>
              <a:ea typeface="Trebuchet MS"/>
              <a:cs typeface="Trebuchet MS"/>
              <a:sym typeface="Trebuchet MS"/>
            </a:endParaRPr>
          </a:p>
        </p:txBody>
      </p:sp>
      <p:sp>
        <p:nvSpPr>
          <p:cNvPr id="199" name="Google Shape;199;p2"/>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0"/>
          <p:cNvSpPr/>
          <p:nvPr/>
        </p:nvSpPr>
        <p:spPr>
          <a:xfrm flipH="1">
            <a:off x="7255479" y="3272323"/>
            <a:ext cx="1315663" cy="131519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0"/>
          <p:cNvSpPr/>
          <p:nvPr/>
        </p:nvSpPr>
        <p:spPr>
          <a:xfrm flipH="1">
            <a:off x="-103" y="0"/>
            <a:ext cx="2146977" cy="2146219"/>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83" name="Google Shape;383;p20"/>
          <p:cNvGraphicFramePr/>
          <p:nvPr/>
        </p:nvGraphicFramePr>
        <p:xfrm>
          <a:off x="-16" y="-1684"/>
          <a:ext cx="3000000" cy="3000000"/>
        </p:xfrm>
        <a:graphic>
          <a:graphicData uri="http://schemas.openxmlformats.org/drawingml/2006/table">
            <a:tbl>
              <a:tblPr>
                <a:noFill/>
                <a:tableStyleId>{E358EB6D-D963-461E-9C15-F2A1F6E1F880}</a:tableStyleId>
              </a:tblPr>
              <a:tblGrid>
                <a:gridCol w="1678950"/>
                <a:gridCol w="2187100"/>
                <a:gridCol w="2763625"/>
                <a:gridCol w="2514350"/>
              </a:tblGrid>
              <a:tr h="427150">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CC0000"/>
                          </a:solidFill>
                          <a:latin typeface="Comic Sans MS"/>
                          <a:ea typeface="Comic Sans MS"/>
                          <a:cs typeface="Comic Sans MS"/>
                          <a:sym typeface="Comic Sans MS"/>
                        </a:rPr>
                        <a:t>Drug</a:t>
                      </a:r>
                      <a:endParaRPr b="1" sz="1500" u="none" cap="none" strike="noStrike">
                        <a:solidFill>
                          <a:srgbClr val="CC0000"/>
                        </a:solidFill>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CC0000"/>
                          </a:solidFill>
                          <a:latin typeface="Comic Sans MS"/>
                          <a:ea typeface="Comic Sans MS"/>
                          <a:cs typeface="Comic Sans MS"/>
                          <a:sym typeface="Comic Sans MS"/>
                        </a:rPr>
                        <a:t>Duration</a:t>
                      </a:r>
                      <a:r>
                        <a:rPr b="1" lang="en" sz="1500" u="none" cap="none" strike="noStrike">
                          <a:solidFill>
                            <a:srgbClr val="FF0000"/>
                          </a:solidFill>
                          <a:latin typeface="Comic Sans MS"/>
                          <a:ea typeface="Comic Sans MS"/>
                          <a:cs typeface="Comic Sans MS"/>
                          <a:sym typeface="Comic Sans MS"/>
                        </a:rPr>
                        <a:t> </a:t>
                      </a:r>
                      <a:endParaRPr b="1" sz="1500" u="none" cap="none" strike="noStrike">
                        <a:solidFill>
                          <a:srgbClr val="FF0000"/>
                        </a:solidFill>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CC0000"/>
                          </a:solidFill>
                          <a:latin typeface="Comic Sans MS"/>
                          <a:ea typeface="Comic Sans MS"/>
                          <a:cs typeface="Comic Sans MS"/>
                          <a:sym typeface="Comic Sans MS"/>
                        </a:rPr>
                        <a:t>Side Effects </a:t>
                      </a:r>
                      <a:endParaRPr b="1" sz="1500" u="none" cap="none" strike="noStrike">
                        <a:solidFill>
                          <a:srgbClr val="CC0000"/>
                        </a:solidFill>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CC0000"/>
                          </a:solidFill>
                          <a:latin typeface="Comic Sans MS"/>
                          <a:ea typeface="Comic Sans MS"/>
                          <a:cs typeface="Comic Sans MS"/>
                          <a:sym typeface="Comic Sans MS"/>
                        </a:rPr>
                        <a:t>Note</a:t>
                      </a:r>
                      <a:endParaRPr b="1" sz="1500" u="none" cap="none" strike="noStrike">
                        <a:solidFill>
                          <a:srgbClr val="CC0000"/>
                        </a:solidFill>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r>
              <a:tr h="609650">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Comic Sans MS"/>
                          <a:ea typeface="Comic Sans MS"/>
                          <a:cs typeface="Comic Sans MS"/>
                          <a:sym typeface="Comic Sans MS"/>
                        </a:rPr>
                        <a:t>Tubocurarine</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Long</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1-2 h</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Hypotension</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Renal failure</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09650">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Comic Sans MS"/>
                          <a:ea typeface="Comic Sans MS"/>
                          <a:cs typeface="Comic Sans MS"/>
                          <a:sym typeface="Comic Sans MS"/>
                        </a:rPr>
                        <a:t>Pancuronium</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Long</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1-2 h</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Tachycardia</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Renal failure</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034175">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Comic Sans MS"/>
                          <a:ea typeface="Comic Sans MS"/>
                          <a:cs typeface="Comic Sans MS"/>
                          <a:sym typeface="Comic Sans MS"/>
                        </a:rPr>
                        <a:t>Atracurium</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Short 30 min.</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Transient</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hypotension Histamine release</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-Spontaneous</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degradation</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Used in liver and</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kidney failure</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427150">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Comic Sans MS"/>
                          <a:ea typeface="Comic Sans MS"/>
                          <a:cs typeface="Comic Sans MS"/>
                          <a:sym typeface="Comic Sans MS"/>
                        </a:rPr>
                        <a:t>Vecuronium</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Short 40 min.</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Few side effects</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-Liver failure</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13825">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Comic Sans MS"/>
                          <a:ea typeface="Comic Sans MS"/>
                          <a:cs typeface="Comic Sans MS"/>
                          <a:sym typeface="Comic Sans MS"/>
                        </a:rPr>
                        <a:t>Mivacurium</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Short 15 min.</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Similar to</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atracurium</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-Metabolized by pseudocholinesterase -Choline esterase</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deficiency</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821900">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Comic Sans MS"/>
                          <a:ea typeface="Comic Sans MS"/>
                          <a:cs typeface="Comic Sans MS"/>
                          <a:sym typeface="Comic Sans MS"/>
                        </a:rPr>
                        <a:t>Succinyl Choline</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Short 10 min.</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Hyperkalemia Arrhythmia Increase IOP</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-CVS Diseases</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-Glaucoma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-Liver disease</a:t>
                      </a:r>
                      <a:endParaRPr sz="14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1"/>
          <p:cNvSpPr/>
          <p:nvPr/>
        </p:nvSpPr>
        <p:spPr>
          <a:xfrm>
            <a:off x="8053171" y="4112100"/>
            <a:ext cx="1090716" cy="1031317"/>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1"/>
          <p:cNvSpPr/>
          <p:nvPr/>
        </p:nvSpPr>
        <p:spPr>
          <a:xfrm>
            <a:off x="-1" y="0"/>
            <a:ext cx="1737465" cy="1737290"/>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0" name="Google Shape;390;p21"/>
          <p:cNvGrpSpPr/>
          <p:nvPr/>
        </p:nvGrpSpPr>
        <p:grpSpPr>
          <a:xfrm>
            <a:off x="2338596" y="871725"/>
            <a:ext cx="4466769" cy="1666167"/>
            <a:chOff x="2496310" y="3693351"/>
            <a:chExt cx="1342905" cy="688926"/>
          </a:xfrm>
        </p:grpSpPr>
        <p:grpSp>
          <p:nvGrpSpPr>
            <p:cNvPr id="391" name="Google Shape;391;p21"/>
            <p:cNvGrpSpPr/>
            <p:nvPr/>
          </p:nvGrpSpPr>
          <p:grpSpPr>
            <a:xfrm>
              <a:off x="2496310" y="3693351"/>
              <a:ext cx="1342905" cy="688875"/>
              <a:chOff x="2496310" y="3693351"/>
              <a:chExt cx="1342905" cy="688875"/>
            </a:xfrm>
          </p:grpSpPr>
          <p:sp>
            <p:nvSpPr>
              <p:cNvPr id="392" name="Google Shape;392;p21"/>
              <p:cNvSpPr/>
              <p:nvPr/>
            </p:nvSpPr>
            <p:spPr>
              <a:xfrm>
                <a:off x="2567815" y="3809577"/>
                <a:ext cx="1200140" cy="572649"/>
              </a:xfrm>
              <a:custGeom>
                <a:rect b="b" l="l" r="r" t="t"/>
                <a:pathLst>
                  <a:path extrusionOk="0" h="33020" w="66087">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1"/>
              <p:cNvSpPr/>
              <p:nvPr/>
            </p:nvSpPr>
            <p:spPr>
              <a:xfrm>
                <a:off x="3420688" y="3858516"/>
                <a:ext cx="65100" cy="65100"/>
              </a:xfrm>
              <a:prstGeom prst="ellipse">
                <a:avLst/>
              </a:prstGeom>
              <a:solidFill>
                <a:srgbClr val="869FB2"/>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1"/>
              <p:cNvSpPr/>
              <p:nvPr/>
            </p:nvSpPr>
            <p:spPr>
              <a:xfrm>
                <a:off x="3135700" y="3791751"/>
                <a:ext cx="65100" cy="65100"/>
              </a:xfrm>
              <a:prstGeom prst="ellipse">
                <a:avLst/>
              </a:prstGeom>
              <a:solidFill>
                <a:srgbClr val="869FB2"/>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1"/>
              <p:cNvSpPr/>
              <p:nvPr/>
            </p:nvSpPr>
            <p:spPr>
              <a:xfrm>
                <a:off x="3620515" y="4032917"/>
                <a:ext cx="65100" cy="65100"/>
              </a:xfrm>
              <a:prstGeom prst="ellipse">
                <a:avLst/>
              </a:prstGeom>
              <a:solidFill>
                <a:srgbClr val="869FB2"/>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1"/>
              <p:cNvSpPr/>
              <p:nvPr/>
            </p:nvSpPr>
            <p:spPr>
              <a:xfrm>
                <a:off x="2843808" y="3858516"/>
                <a:ext cx="65100" cy="65100"/>
              </a:xfrm>
              <a:prstGeom prst="ellipse">
                <a:avLst/>
              </a:prstGeom>
              <a:solidFill>
                <a:srgbClr val="869FB2"/>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1"/>
              <p:cNvSpPr/>
              <p:nvPr/>
            </p:nvSpPr>
            <p:spPr>
              <a:xfrm>
                <a:off x="2652010" y="4032917"/>
                <a:ext cx="65100" cy="65100"/>
              </a:xfrm>
              <a:prstGeom prst="ellipse">
                <a:avLst/>
              </a:prstGeom>
              <a:solidFill>
                <a:srgbClr val="869FB2"/>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8" name="Google Shape;398;p21"/>
              <p:cNvCxnSpPr>
                <a:stCxn id="396" idx="0"/>
              </p:cNvCxnSpPr>
              <p:nvPr/>
            </p:nvCxnSpPr>
            <p:spPr>
              <a:xfrm flipH="1" rot="5400000">
                <a:off x="2741958" y="3724116"/>
                <a:ext cx="68700" cy="200100"/>
              </a:xfrm>
              <a:prstGeom prst="bentConnector2">
                <a:avLst/>
              </a:prstGeom>
              <a:noFill/>
              <a:ln cap="flat" cmpd="sng" w="19050">
                <a:solidFill>
                  <a:srgbClr val="CFE2F3"/>
                </a:solidFill>
                <a:prstDash val="solid"/>
                <a:round/>
                <a:headEnd len="sm" w="sm" type="none"/>
                <a:tailEnd len="sm" w="sm" type="none"/>
              </a:ln>
            </p:spPr>
          </p:cxnSp>
          <p:cxnSp>
            <p:nvCxnSpPr>
              <p:cNvPr id="399" name="Google Shape;399;p21"/>
              <p:cNvCxnSpPr>
                <a:stCxn id="393" idx="0"/>
              </p:cNvCxnSpPr>
              <p:nvPr/>
            </p:nvCxnSpPr>
            <p:spPr>
              <a:xfrm rot="-5400000">
                <a:off x="3512338" y="3723516"/>
                <a:ext cx="75900" cy="194100"/>
              </a:xfrm>
              <a:prstGeom prst="bentConnector2">
                <a:avLst/>
              </a:prstGeom>
              <a:noFill/>
              <a:ln cap="flat" cmpd="sng" w="19050">
                <a:solidFill>
                  <a:srgbClr val="CFE2F3"/>
                </a:solidFill>
                <a:prstDash val="solid"/>
                <a:round/>
                <a:headEnd len="sm" w="sm" type="none"/>
                <a:tailEnd len="sm" w="sm" type="none"/>
              </a:ln>
            </p:spPr>
          </p:cxnSp>
          <p:cxnSp>
            <p:nvCxnSpPr>
              <p:cNvPr id="400" name="Google Shape;400;p21"/>
              <p:cNvCxnSpPr>
                <a:stCxn id="394" idx="0"/>
              </p:cNvCxnSpPr>
              <p:nvPr/>
            </p:nvCxnSpPr>
            <p:spPr>
              <a:xfrm rot="-5400000">
                <a:off x="3119350" y="3742251"/>
                <a:ext cx="98400" cy="600"/>
              </a:xfrm>
              <a:prstGeom prst="bentConnector3">
                <a:avLst>
                  <a:gd fmla="val 50000" name="adj1"/>
                </a:avLst>
              </a:prstGeom>
              <a:noFill/>
              <a:ln cap="flat" cmpd="sng" w="19050">
                <a:solidFill>
                  <a:srgbClr val="CFE2F3"/>
                </a:solidFill>
                <a:prstDash val="solid"/>
                <a:round/>
                <a:headEnd len="sm" w="sm" type="none"/>
                <a:tailEnd len="sm" w="sm" type="none"/>
              </a:ln>
            </p:spPr>
          </p:cxnSp>
          <p:cxnSp>
            <p:nvCxnSpPr>
              <p:cNvPr id="401" name="Google Shape;401;p21"/>
              <p:cNvCxnSpPr>
                <a:stCxn id="397" idx="2"/>
              </p:cNvCxnSpPr>
              <p:nvPr/>
            </p:nvCxnSpPr>
            <p:spPr>
              <a:xfrm flipH="1">
                <a:off x="2496310" y="4065467"/>
                <a:ext cx="155700" cy="600"/>
              </a:xfrm>
              <a:prstGeom prst="bentConnector3">
                <a:avLst>
                  <a:gd fmla="val 50000" name="adj1"/>
                </a:avLst>
              </a:prstGeom>
              <a:noFill/>
              <a:ln cap="flat" cmpd="sng" w="19050">
                <a:solidFill>
                  <a:srgbClr val="CFE2F3"/>
                </a:solidFill>
                <a:prstDash val="solid"/>
                <a:round/>
                <a:headEnd len="sm" w="sm" type="none"/>
                <a:tailEnd len="sm" w="sm" type="none"/>
              </a:ln>
            </p:spPr>
          </p:cxnSp>
          <p:cxnSp>
            <p:nvCxnSpPr>
              <p:cNvPr id="402" name="Google Shape;402;p21"/>
              <p:cNvCxnSpPr>
                <a:stCxn id="395" idx="6"/>
              </p:cNvCxnSpPr>
              <p:nvPr/>
            </p:nvCxnSpPr>
            <p:spPr>
              <a:xfrm>
                <a:off x="3685615" y="4065467"/>
                <a:ext cx="153600" cy="600"/>
              </a:xfrm>
              <a:prstGeom prst="bentConnector3">
                <a:avLst>
                  <a:gd fmla="val 50000" name="adj1"/>
                </a:avLst>
              </a:prstGeom>
              <a:noFill/>
              <a:ln cap="flat" cmpd="sng" w="19050">
                <a:solidFill>
                  <a:srgbClr val="CFE2F3"/>
                </a:solidFill>
                <a:prstDash val="solid"/>
                <a:round/>
                <a:headEnd len="sm" w="sm" type="none"/>
                <a:tailEnd len="sm" w="sm" type="none"/>
              </a:ln>
            </p:spPr>
          </p:cxnSp>
        </p:grpSp>
        <p:grpSp>
          <p:nvGrpSpPr>
            <p:cNvPr id="403" name="Google Shape;403;p21"/>
            <p:cNvGrpSpPr/>
            <p:nvPr/>
          </p:nvGrpSpPr>
          <p:grpSpPr>
            <a:xfrm>
              <a:off x="2675275" y="3930557"/>
              <a:ext cx="1003306" cy="451720"/>
              <a:chOff x="2675275" y="4174282"/>
              <a:chExt cx="1003306" cy="451720"/>
            </a:xfrm>
          </p:grpSpPr>
          <p:sp>
            <p:nvSpPr>
              <p:cNvPr id="404" name="Google Shape;404;p21"/>
              <p:cNvSpPr/>
              <p:nvPr/>
            </p:nvSpPr>
            <p:spPr>
              <a:xfrm>
                <a:off x="2675275" y="4174282"/>
                <a:ext cx="1003306" cy="451719"/>
              </a:xfrm>
              <a:custGeom>
                <a:rect b="b" l="l" r="r" t="t"/>
                <a:pathLst>
                  <a:path extrusionOk="0" h="12285" w="27286">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BBCC9"/>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1"/>
              <p:cNvSpPr/>
              <p:nvPr/>
            </p:nvSpPr>
            <p:spPr>
              <a:xfrm>
                <a:off x="2716046" y="4210984"/>
                <a:ext cx="921789" cy="415018"/>
              </a:xfrm>
              <a:custGeom>
                <a:rect b="b" l="l" r="r" t="t"/>
                <a:pathLst>
                  <a:path extrusionOk="0" h="12285" w="27286">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A5B7C6"/>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1"/>
              <p:cNvSpPr/>
              <p:nvPr/>
            </p:nvSpPr>
            <p:spPr>
              <a:xfrm>
                <a:off x="2762606" y="4252906"/>
                <a:ext cx="828676" cy="373095"/>
              </a:xfrm>
              <a:custGeom>
                <a:rect b="b" l="l" r="r" t="t"/>
                <a:pathLst>
                  <a:path extrusionOk="0" h="12285" w="27286">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rgbClr val="869FB2"/>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07" name="Google Shape;407;p21"/>
          <p:cNvSpPr txBox="1"/>
          <p:nvPr/>
        </p:nvSpPr>
        <p:spPr>
          <a:xfrm>
            <a:off x="3287858" y="1882325"/>
            <a:ext cx="2568300" cy="60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mic Sans MS"/>
                <a:ea typeface="Comic Sans MS"/>
                <a:cs typeface="Comic Sans MS"/>
                <a:sym typeface="Comic Sans MS"/>
              </a:rPr>
              <a:t>Uses of neuromuscular blockers</a:t>
            </a:r>
            <a:endParaRPr b="1" i="0" sz="1400" u="none" cap="none" strike="noStrike">
              <a:solidFill>
                <a:srgbClr val="000000"/>
              </a:solidFill>
              <a:latin typeface="Comic Sans MS"/>
              <a:ea typeface="Comic Sans MS"/>
              <a:cs typeface="Comic Sans MS"/>
              <a:sym typeface="Comic Sans MS"/>
            </a:endParaRPr>
          </a:p>
        </p:txBody>
      </p:sp>
      <p:sp>
        <p:nvSpPr>
          <p:cNvPr id="408" name="Google Shape;408;p21"/>
          <p:cNvSpPr txBox="1"/>
          <p:nvPr/>
        </p:nvSpPr>
        <p:spPr>
          <a:xfrm>
            <a:off x="6805381" y="1284170"/>
            <a:ext cx="23385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control convulsion </a:t>
            </a:r>
            <a:r>
              <a:rPr b="0" i="0" lang="en" sz="1400" u="none" cap="none" strike="noStrike">
                <a:solidFill>
                  <a:srgbClr val="999999"/>
                </a:solidFill>
                <a:latin typeface="Trebuchet MS"/>
                <a:ea typeface="Trebuchet MS"/>
                <a:cs typeface="Trebuchet MS"/>
                <a:sym typeface="Trebuchet MS"/>
              </a:rPr>
              <a:t>(تشنجات)</a:t>
            </a:r>
            <a:r>
              <a:rPr b="0" i="0" lang="en" sz="1400" u="none" cap="none" strike="noStrike">
                <a:solidFill>
                  <a:srgbClr val="000000"/>
                </a:solidFill>
                <a:latin typeface="Trebuchet MS"/>
                <a:ea typeface="Trebuchet MS"/>
                <a:cs typeface="Trebuchet MS"/>
                <a:sym typeface="Trebuchet MS"/>
              </a:rPr>
              <a:t>→electroshock therapy in psychotic patients.</a:t>
            </a:r>
            <a:endParaRPr b="0" i="0" sz="1400" u="none" cap="none" strike="noStrike">
              <a:solidFill>
                <a:srgbClr val="000000"/>
              </a:solidFill>
              <a:latin typeface="Trebuchet MS"/>
              <a:ea typeface="Trebuchet MS"/>
              <a:cs typeface="Trebuchet MS"/>
              <a:sym typeface="Trebuchet MS"/>
            </a:endParaRPr>
          </a:p>
        </p:txBody>
      </p:sp>
      <p:sp>
        <p:nvSpPr>
          <p:cNvPr id="409" name="Google Shape;409;p21"/>
          <p:cNvSpPr txBox="1"/>
          <p:nvPr/>
        </p:nvSpPr>
        <p:spPr>
          <a:xfrm>
            <a:off x="6144000" y="451967"/>
            <a:ext cx="3000000" cy="6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Relieve of </a:t>
            </a:r>
            <a:r>
              <a:rPr b="1" i="0" lang="en" sz="1400" u="none" cap="none" strike="noStrike">
                <a:solidFill>
                  <a:srgbClr val="000000"/>
                </a:solidFill>
                <a:latin typeface="Trebuchet MS"/>
                <a:ea typeface="Trebuchet MS"/>
                <a:cs typeface="Trebuchet MS"/>
                <a:sym typeface="Trebuchet MS"/>
              </a:rPr>
              <a:t>tetanus</a:t>
            </a:r>
            <a:r>
              <a:rPr b="0" i="0" lang="en" sz="1400" u="none" cap="none" strike="noStrike">
                <a:solidFill>
                  <a:srgbClr val="000000"/>
                </a:solidFill>
                <a:latin typeface="Trebuchet MS"/>
                <a:ea typeface="Trebuchet MS"/>
                <a:cs typeface="Trebuchet MS"/>
                <a:sym typeface="Trebuchet MS"/>
              </a:rPr>
              <a:t> and </a:t>
            </a:r>
            <a:r>
              <a:rPr b="1" i="0" lang="en" sz="1400" u="none" cap="none" strike="noStrike">
                <a:solidFill>
                  <a:srgbClr val="000000"/>
                </a:solidFill>
                <a:latin typeface="Trebuchet MS"/>
                <a:ea typeface="Trebuchet MS"/>
                <a:cs typeface="Trebuchet MS"/>
                <a:sym typeface="Trebuchet MS"/>
              </a:rPr>
              <a:t>epileptic</a:t>
            </a:r>
            <a:r>
              <a:rPr b="0" i="0" lang="en" sz="1400" u="none" cap="none" strike="noStrike">
                <a:solidFill>
                  <a:srgbClr val="999999"/>
                </a:solidFill>
                <a:latin typeface="Trebuchet MS"/>
                <a:ea typeface="Trebuchet MS"/>
                <a:cs typeface="Trebuchet MS"/>
                <a:sym typeface="Trebuchet MS"/>
              </a:rPr>
              <a:t>(الصرع)</a:t>
            </a:r>
            <a:r>
              <a:rPr b="0" i="0" lang="en" sz="1400" u="none" cap="none" strike="noStrike">
                <a:solidFill>
                  <a:srgbClr val="000000"/>
                </a:solidFill>
                <a:latin typeface="Trebuchet MS"/>
                <a:ea typeface="Trebuchet MS"/>
                <a:cs typeface="Trebuchet MS"/>
                <a:sym typeface="Trebuchet MS"/>
              </a:rPr>
              <a:t>convulsion.</a:t>
            </a:r>
            <a:endParaRPr b="0" i="0" sz="1400" u="none" cap="none" strike="noStrike">
              <a:solidFill>
                <a:srgbClr val="000000"/>
              </a:solidFill>
              <a:latin typeface="Trebuchet MS"/>
              <a:ea typeface="Trebuchet MS"/>
              <a:cs typeface="Trebuchet MS"/>
              <a:sym typeface="Trebuchet MS"/>
            </a:endParaRPr>
          </a:p>
        </p:txBody>
      </p:sp>
      <p:sp>
        <p:nvSpPr>
          <p:cNvPr id="410" name="Google Shape;410;p21"/>
          <p:cNvSpPr txBox="1"/>
          <p:nvPr/>
        </p:nvSpPr>
        <p:spPr>
          <a:xfrm>
            <a:off x="3287838" y="263806"/>
            <a:ext cx="3000000" cy="6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As adjuvant in general anesthesia to induce muscle relaxation.</a:t>
            </a:r>
            <a:endParaRPr b="0" i="0" sz="1400" u="none" cap="none" strike="noStrike">
              <a:solidFill>
                <a:srgbClr val="000000"/>
              </a:solidFill>
              <a:latin typeface="Trebuchet MS"/>
              <a:ea typeface="Trebuchet MS"/>
              <a:cs typeface="Trebuchet MS"/>
              <a:sym typeface="Trebuchet MS"/>
            </a:endParaRPr>
          </a:p>
        </p:txBody>
      </p:sp>
      <p:sp>
        <p:nvSpPr>
          <p:cNvPr id="411" name="Google Shape;411;p21"/>
          <p:cNvSpPr txBox="1"/>
          <p:nvPr/>
        </p:nvSpPr>
        <p:spPr>
          <a:xfrm>
            <a:off x="373052" y="670500"/>
            <a:ext cx="30000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Facilitate endotracheal intubation.</a:t>
            </a:r>
            <a:endParaRPr b="0" i="0" sz="1400" u="none" cap="none" strike="noStrike">
              <a:solidFill>
                <a:srgbClr val="000000"/>
              </a:solidFill>
              <a:latin typeface="Trebuchet MS"/>
              <a:ea typeface="Trebuchet MS"/>
              <a:cs typeface="Trebuchet MS"/>
              <a:sym typeface="Trebuchet MS"/>
            </a:endParaRPr>
          </a:p>
        </p:txBody>
      </p:sp>
      <p:sp>
        <p:nvSpPr>
          <p:cNvPr id="412" name="Google Shape;412;p21"/>
          <p:cNvSpPr txBox="1"/>
          <p:nvPr/>
        </p:nvSpPr>
        <p:spPr>
          <a:xfrm>
            <a:off x="573924" y="1486025"/>
            <a:ext cx="19656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Orthopedic surgery.</a:t>
            </a:r>
            <a:endParaRPr b="0" i="0" sz="1400" u="none" cap="none" strike="noStrike">
              <a:solidFill>
                <a:srgbClr val="000000"/>
              </a:solidFill>
              <a:latin typeface="Trebuchet MS"/>
              <a:ea typeface="Trebuchet MS"/>
              <a:cs typeface="Trebuchet MS"/>
              <a:sym typeface="Trebuchet MS"/>
            </a:endParaRPr>
          </a:p>
        </p:txBody>
      </p:sp>
      <p:sp>
        <p:nvSpPr>
          <p:cNvPr id="413" name="Google Shape;413;p21"/>
          <p:cNvSpPr/>
          <p:nvPr/>
        </p:nvSpPr>
        <p:spPr>
          <a:xfrm>
            <a:off x="2905338" y="2785293"/>
            <a:ext cx="3333300" cy="2150700"/>
          </a:xfrm>
          <a:prstGeom prst="leftRightArrowCallout">
            <a:avLst>
              <a:gd fmla="val 25000" name="adj1"/>
              <a:gd fmla="val 25000" name="adj2"/>
              <a:gd fmla="val 25000" name="adj3"/>
              <a:gd fmla="val 48123" name="adj4"/>
            </a:avLst>
          </a:prstGeom>
          <a:solidFill>
            <a:schemeClr val="lt2"/>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omic Sans MS"/>
                <a:ea typeface="Comic Sans MS"/>
                <a:cs typeface="Comic Sans MS"/>
                <a:sym typeface="Comic Sans MS"/>
              </a:rPr>
              <a:t>Drugs and diseases that modify effects of neuromuscular blockers Diseases:</a:t>
            </a:r>
            <a:endParaRPr b="1" i="0" sz="1600" u="none" cap="none" strike="noStrike">
              <a:solidFill>
                <a:schemeClr val="dk1"/>
              </a:solidFill>
              <a:latin typeface="Comic Sans MS"/>
              <a:ea typeface="Comic Sans MS"/>
              <a:cs typeface="Comic Sans MS"/>
              <a:sym typeface="Comic Sans MS"/>
            </a:endParaRPr>
          </a:p>
        </p:txBody>
      </p:sp>
      <p:cxnSp>
        <p:nvCxnSpPr>
          <p:cNvPr id="414" name="Google Shape;414;p21"/>
          <p:cNvCxnSpPr/>
          <p:nvPr/>
        </p:nvCxnSpPr>
        <p:spPr>
          <a:xfrm flipH="1" rot="10800000">
            <a:off x="-197245" y="2567685"/>
            <a:ext cx="9538500" cy="18300"/>
          </a:xfrm>
          <a:prstGeom prst="straightConnector1">
            <a:avLst/>
          </a:prstGeom>
          <a:noFill/>
          <a:ln cap="flat" cmpd="sng" w="19050">
            <a:solidFill>
              <a:srgbClr val="999999"/>
            </a:solidFill>
            <a:prstDash val="dash"/>
            <a:round/>
            <a:headEnd len="sm" w="sm" type="none"/>
            <a:tailEnd len="sm" w="sm" type="none"/>
          </a:ln>
        </p:spPr>
      </p:cxnSp>
      <p:sp>
        <p:nvSpPr>
          <p:cNvPr id="415" name="Google Shape;415;p21"/>
          <p:cNvSpPr txBox="1"/>
          <p:nvPr/>
        </p:nvSpPr>
        <p:spPr>
          <a:xfrm>
            <a:off x="387475" y="2849275"/>
            <a:ext cx="2568300" cy="208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Trebuchet MS"/>
                <a:ea typeface="Trebuchet MS"/>
                <a:cs typeface="Trebuchet MS"/>
                <a:sym typeface="Trebuchet MS"/>
              </a:rPr>
              <a:t>Diseases: </a:t>
            </a:r>
            <a:r>
              <a:rPr b="0" i="0" lang="en" sz="1400" u="none" cap="none" strike="noStrike">
                <a:solidFill>
                  <a:srgbClr val="000000"/>
                </a:solidFill>
                <a:latin typeface="Trebuchet MS"/>
                <a:ea typeface="Trebuchet MS"/>
                <a:cs typeface="Trebuchet MS"/>
                <a:sym typeface="Trebuchet MS"/>
              </a:rPr>
              <a:t>Myasthenia gravis </a:t>
            </a:r>
            <a:r>
              <a:rPr b="0" i="0" lang="en" sz="1000" u="none" cap="none" strike="noStrike">
                <a:solidFill>
                  <a:srgbClr val="999999"/>
                </a:solidFill>
                <a:latin typeface="Trebuchet MS"/>
                <a:ea typeface="Trebuchet MS"/>
                <a:cs typeface="Trebuchet MS"/>
                <a:sym typeface="Trebuchet MS"/>
              </a:rPr>
              <a:t>(already have muscle relaxation)</a:t>
            </a:r>
            <a:r>
              <a:rPr b="0" i="0" lang="en" sz="1000" u="none" cap="none" strike="noStrike">
                <a:solidFill>
                  <a:srgbClr val="000000"/>
                </a:solidFill>
                <a:latin typeface="Trebuchet MS"/>
                <a:ea typeface="Trebuchet MS"/>
                <a:cs typeface="Trebuchet MS"/>
                <a:sym typeface="Trebuchet MS"/>
              </a:rPr>
              <a:t> </a:t>
            </a:r>
            <a:r>
              <a:rPr b="0" i="0" lang="en" sz="1400" u="none" cap="none" strike="noStrike">
                <a:solidFill>
                  <a:srgbClr val="000000"/>
                </a:solidFill>
                <a:latin typeface="Trebuchet MS"/>
                <a:ea typeface="Trebuchet MS"/>
                <a:cs typeface="Trebuchet MS"/>
                <a:sym typeface="Trebuchet MS"/>
              </a:rPr>
              <a:t>and </a:t>
            </a:r>
            <a:r>
              <a:rPr b="0" i="0" lang="en" sz="1400" u="none" cap="none" strike="noStrike">
                <a:solidFill>
                  <a:srgbClr val="1155CC"/>
                </a:solidFill>
                <a:latin typeface="Trebuchet MS"/>
                <a:ea typeface="Trebuchet MS"/>
                <a:cs typeface="Trebuchet MS"/>
                <a:sym typeface="Trebuchet MS"/>
              </a:rPr>
              <a:t>Parkinson</a:t>
            </a:r>
            <a:r>
              <a:rPr b="0" i="0" lang="en" sz="1400" u="none" cap="none" strike="noStrike">
                <a:solidFill>
                  <a:srgbClr val="000000"/>
                </a:solidFill>
                <a:latin typeface="Trebuchet MS"/>
                <a:ea typeface="Trebuchet MS"/>
                <a:cs typeface="Trebuchet MS"/>
                <a:sym typeface="Trebuchet MS"/>
              </a:rPr>
              <a:t> increase the response to muscle relaxants </a:t>
            </a:r>
            <a:r>
              <a:rPr b="0" i="0" lang="en" sz="1400" u="none" cap="none" strike="noStrike">
                <a:solidFill>
                  <a:srgbClr val="1155CC"/>
                </a:solidFill>
                <a:latin typeface="Trebuchet MS"/>
                <a:ea typeface="Trebuchet MS"/>
                <a:cs typeface="Trebuchet MS"/>
                <a:sym typeface="Trebuchet MS"/>
              </a:rPr>
              <a:t>(modify the response to muscle relaxants)</a:t>
            </a:r>
            <a:endParaRPr b="0" i="0" sz="1400" u="none" cap="none" strike="noStrike">
              <a:solidFill>
                <a:srgbClr val="1155CC"/>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1155CC"/>
                </a:solidFill>
                <a:latin typeface="Trebuchet MS"/>
                <a:ea typeface="Trebuchet MS"/>
                <a:cs typeface="Trebuchet MS"/>
                <a:sym typeface="Trebuchet MS"/>
              </a:rPr>
              <a:t>Magnesium sulphate may antagonize the effect of  muscle relaxants.</a:t>
            </a:r>
            <a:endParaRPr b="0" i="0" sz="1400" u="none" cap="none" strike="noStrike">
              <a:solidFill>
                <a:srgbClr val="1155CC"/>
              </a:solidFill>
              <a:latin typeface="Trebuchet MS"/>
              <a:ea typeface="Trebuchet MS"/>
              <a:cs typeface="Trebuchet MS"/>
              <a:sym typeface="Trebuchet MS"/>
            </a:endParaRPr>
          </a:p>
        </p:txBody>
      </p:sp>
      <p:sp>
        <p:nvSpPr>
          <p:cNvPr id="416" name="Google Shape;416;p21"/>
          <p:cNvSpPr txBox="1"/>
          <p:nvPr/>
        </p:nvSpPr>
        <p:spPr>
          <a:xfrm>
            <a:off x="6238650" y="2657200"/>
            <a:ext cx="2905200" cy="220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Trebuchet MS"/>
                <a:ea typeface="Trebuchet MS"/>
                <a:cs typeface="Trebuchet MS"/>
                <a:sym typeface="Trebuchet MS"/>
              </a:rPr>
              <a:t>Drugs:</a:t>
            </a:r>
            <a:r>
              <a:rPr b="0" i="0" lang="en" sz="1300" u="none" cap="none" strike="noStrike">
                <a:solidFill>
                  <a:srgbClr val="000000"/>
                </a:solidFill>
                <a:latin typeface="Trebuchet MS"/>
                <a:ea typeface="Trebuchet MS"/>
                <a:cs typeface="Trebuchet MS"/>
                <a:sym typeface="Trebuchet MS"/>
              </a:rPr>
              <a:t> as</a:t>
            </a:r>
            <a:r>
              <a:rPr b="0" i="0" lang="en" sz="1300" u="none" cap="none" strike="noStrike">
                <a:solidFill>
                  <a:srgbClr val="CC0000"/>
                </a:solidFill>
                <a:latin typeface="Trebuchet MS"/>
                <a:ea typeface="Trebuchet MS"/>
                <a:cs typeface="Trebuchet MS"/>
                <a:sym typeface="Trebuchet MS"/>
              </a:rPr>
              <a:t> aminoglycosides</a:t>
            </a:r>
            <a:r>
              <a:rPr b="0" i="0" lang="en" sz="1300" u="none" cap="none" strike="noStrike">
                <a:solidFill>
                  <a:srgbClr val="000000"/>
                </a:solidFill>
                <a:latin typeface="Trebuchet MS"/>
                <a:ea typeface="Trebuchet MS"/>
                <a:cs typeface="Trebuchet MS"/>
                <a:sym typeface="Trebuchet MS"/>
              </a:rPr>
              <a:t> (e.g. streptomycin),</a:t>
            </a:r>
            <a:r>
              <a:rPr b="0" i="0" lang="en" sz="1300" u="none" cap="none" strike="noStrike">
                <a:solidFill>
                  <a:srgbClr val="CC0000"/>
                </a:solidFill>
                <a:latin typeface="Trebuchet MS"/>
                <a:ea typeface="Trebuchet MS"/>
                <a:cs typeface="Trebuchet MS"/>
                <a:sym typeface="Trebuchet MS"/>
              </a:rPr>
              <a:t>magnesium sulphate</a:t>
            </a:r>
            <a:r>
              <a:rPr b="0" i="0" lang="en" sz="1300" u="none" cap="none" strike="noStrike">
                <a:solidFill>
                  <a:srgbClr val="0B5394"/>
                </a:solidFill>
                <a:latin typeface="Trebuchet MS"/>
                <a:ea typeface="Trebuchet MS"/>
                <a:cs typeface="Trebuchet MS"/>
                <a:sym typeface="Trebuchet MS"/>
              </a:rPr>
              <a:t>(</a:t>
            </a:r>
            <a:r>
              <a:rPr b="0" i="0" lang="en" sz="1300" u="none" cap="none" strike="noStrike">
                <a:solidFill>
                  <a:srgbClr val="1155CC"/>
                </a:solidFill>
                <a:latin typeface="Trebuchet MS"/>
                <a:ea typeface="Trebuchet MS"/>
                <a:cs typeface="Trebuchet MS"/>
                <a:sym typeface="Trebuchet MS"/>
              </a:rPr>
              <a:t>  antagonize the effect of muscle relaxants),</a:t>
            </a:r>
            <a:r>
              <a:rPr b="0" i="0" lang="en" sz="1300" u="none" cap="none" strike="noStrike">
                <a:solidFill>
                  <a:srgbClr val="0B5394"/>
                </a:solidFill>
                <a:latin typeface="Trebuchet MS"/>
                <a:ea typeface="Trebuchet MS"/>
                <a:cs typeface="Trebuchet MS"/>
                <a:sym typeface="Trebuchet MS"/>
              </a:rPr>
              <a:t> </a:t>
            </a:r>
            <a:r>
              <a:rPr b="0" i="0" lang="en" sz="1300" u="none" cap="none" strike="noStrike">
                <a:solidFill>
                  <a:srgbClr val="000000"/>
                </a:solidFill>
                <a:latin typeface="Trebuchet MS"/>
                <a:ea typeface="Trebuchet MS"/>
                <a:cs typeface="Trebuchet MS"/>
                <a:sym typeface="Trebuchet MS"/>
              </a:rPr>
              <a:t>general anesthetics can potentiate or enhance the effect of neuromuscular blockers. </a:t>
            </a:r>
            <a:r>
              <a:rPr b="0" i="0" lang="en" sz="1300" u="none" cap="none" strike="noStrike">
                <a:solidFill>
                  <a:srgbClr val="1155CC"/>
                </a:solidFill>
                <a:latin typeface="Trebuchet MS"/>
                <a:ea typeface="Trebuchet MS"/>
                <a:cs typeface="Trebuchet MS"/>
                <a:sym typeface="Trebuchet MS"/>
              </a:rPr>
              <a:t>Cholinesterase inhibitors may enhance the effect of depolarizing relaxants but decrease the effect of nondepolarizing relaxants.</a:t>
            </a:r>
            <a:endParaRPr b="0" i="0" sz="1300" u="none" cap="none" strike="noStrike">
              <a:solidFill>
                <a:srgbClr val="1155CC"/>
              </a:solidFill>
              <a:latin typeface="Trebuchet MS"/>
              <a:ea typeface="Trebuchet MS"/>
              <a:cs typeface="Trebuchet MS"/>
              <a:sym typeface="Trebuchet MS"/>
            </a:endParaRPr>
          </a:p>
        </p:txBody>
      </p:sp>
      <p:sp>
        <p:nvSpPr>
          <p:cNvPr id="417" name="Google Shape;417;p21"/>
          <p:cNvSpPr/>
          <p:nvPr/>
        </p:nvSpPr>
        <p:spPr>
          <a:xfrm>
            <a:off x="7084052" y="2585975"/>
            <a:ext cx="217500" cy="201900"/>
          </a:xfrm>
          <a:prstGeom prst="star5">
            <a:avLst>
              <a:gd fmla="val 19098" name="adj"/>
              <a:gd fmla="val 105146" name="hf"/>
              <a:gd fmla="val 110557" name="vf"/>
            </a:avLst>
          </a:prstGeom>
          <a:solidFill>
            <a:schemeClr val="lt2"/>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1"/>
          <p:cNvSpPr txBox="1"/>
          <p:nvPr/>
        </p:nvSpPr>
        <p:spPr>
          <a:xfrm>
            <a:off x="7301553" y="2539675"/>
            <a:ext cx="1244700" cy="30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6AA84F"/>
                </a:solidFill>
                <a:latin typeface="Trebuchet MS"/>
                <a:ea typeface="Trebuchet MS"/>
                <a:cs typeface="Trebuchet MS"/>
                <a:sym typeface="Trebuchet MS"/>
              </a:rPr>
              <a:t>ركزو على النقطتين هذول</a:t>
            </a:r>
            <a:endParaRPr b="0" i="0" sz="800" u="none" cap="none" strike="noStrike">
              <a:solidFill>
                <a:srgbClr val="6AA84F"/>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2"/>
          <p:cNvSpPr/>
          <p:nvPr/>
        </p:nvSpPr>
        <p:spPr>
          <a:xfrm>
            <a:off x="7406524" y="3406200"/>
            <a:ext cx="1737465" cy="1737290"/>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22"/>
          <p:cNvSpPr/>
          <p:nvPr/>
        </p:nvSpPr>
        <p:spPr>
          <a:xfrm>
            <a:off x="-1" y="0"/>
            <a:ext cx="1737465" cy="1737290"/>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25" name="Google Shape;425;p22"/>
          <p:cNvGraphicFramePr/>
          <p:nvPr/>
        </p:nvGraphicFramePr>
        <p:xfrm>
          <a:off x="-8" y="-13391"/>
          <a:ext cx="3000000" cy="3000000"/>
        </p:xfrm>
        <a:graphic>
          <a:graphicData uri="http://schemas.openxmlformats.org/drawingml/2006/table">
            <a:tbl>
              <a:tblPr>
                <a:noFill/>
                <a:tableStyleId>{E358EB6D-D963-461E-9C15-F2A1F6E1F880}</a:tableStyleId>
              </a:tblPr>
              <a:tblGrid>
                <a:gridCol w="493500"/>
                <a:gridCol w="1831975"/>
                <a:gridCol w="2306400"/>
                <a:gridCol w="2561300"/>
                <a:gridCol w="1950825"/>
              </a:tblGrid>
              <a:tr h="426100">
                <a:tc rowSpan="4">
                  <a:txBody>
                    <a:bodyPr/>
                    <a:lstStyle/>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Comic Sans MS"/>
                          <a:ea typeface="Comic Sans MS"/>
                          <a:cs typeface="Comic Sans MS"/>
                          <a:sym typeface="Comic Sans MS"/>
                        </a:rPr>
                        <a:t>Muscle relaxant</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Comic Sans MS"/>
                          <a:ea typeface="Comic Sans MS"/>
                          <a:cs typeface="Comic Sans MS"/>
                          <a:sym typeface="Comic Sans MS"/>
                        </a:rPr>
                        <a:t>Action</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Comic Sans MS"/>
                          <a:ea typeface="Comic Sans MS"/>
                          <a:cs typeface="Comic Sans MS"/>
                          <a:sym typeface="Comic Sans MS"/>
                        </a:rPr>
                        <a:t>Act on</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Comic Sans MS"/>
                          <a:ea typeface="Comic Sans MS"/>
                          <a:cs typeface="Comic Sans MS"/>
                          <a:sym typeface="Comic Sans MS"/>
                        </a:rPr>
                        <a:t>Clinical uses</a:t>
                      </a:r>
                      <a:endParaRPr b="1" sz="1600" u="none" cap="none" strike="noStrike">
                        <a:latin typeface="Comic Sans MS"/>
                        <a:ea typeface="Comic Sans MS"/>
                        <a:cs typeface="Comic Sans MS"/>
                        <a:sym typeface="Comic Sans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chemeClr val="dk2"/>
                    </a:solidFill>
                  </a:tcPr>
                </a:tc>
              </a:tr>
              <a:tr h="576925">
                <a:tc vMerge="1"/>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Baclofen</a:t>
                      </a:r>
                      <a:endParaRPr sz="13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Centrally acting</a:t>
                      </a:r>
                      <a:endParaRPr sz="13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GABA agonist</a:t>
                      </a:r>
                      <a:endParaRPr sz="13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 acts on spinal cord</a:t>
                      </a:r>
                      <a:endParaRPr sz="13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They </a:t>
                      </a:r>
                      <a:r>
                        <a:rPr b="1" lang="en" sz="1300" u="none" cap="none" strike="noStrike">
                          <a:latin typeface="Trebuchet MS"/>
                          <a:ea typeface="Trebuchet MS"/>
                          <a:cs typeface="Trebuchet MS"/>
                          <a:sym typeface="Trebuchet MS"/>
                        </a:rPr>
                        <a:t>reduce muscle spasm</a:t>
                      </a:r>
                      <a:r>
                        <a:rPr lang="en" sz="1300" u="none" cap="none" strike="noStrike">
                          <a:latin typeface="Trebuchet MS"/>
                          <a:ea typeface="Trebuchet MS"/>
                          <a:cs typeface="Trebuchet MS"/>
                          <a:sym typeface="Trebuchet MS"/>
                        </a:rPr>
                        <a:t> in spastic states produced by neurological disorders as:</a:t>
                      </a:r>
                      <a:endParaRPr sz="13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  ● Spinal cord injury </a:t>
                      </a:r>
                      <a:endParaRPr sz="13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  ● Cerebral stroke</a:t>
                      </a:r>
                      <a:endParaRPr sz="13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  ● Cerebral palsy</a:t>
                      </a:r>
                      <a:endParaRPr sz="1300" u="none" cap="none" strike="noStrike">
                        <a:latin typeface="Trebuchet MS"/>
                        <a:ea typeface="Trebuchet MS"/>
                        <a:cs typeface="Trebuchet MS"/>
                        <a:sym typeface="Trebuchet MS"/>
                      </a:endParaRPr>
                    </a:p>
                    <a:p>
                      <a:pPr indent="-311150" lvl="0" marL="457200" marR="0" rtl="0" algn="l">
                        <a:lnSpc>
                          <a:spcPct val="100000"/>
                        </a:lnSpc>
                        <a:spcBef>
                          <a:spcPts val="0"/>
                        </a:spcBef>
                        <a:spcAft>
                          <a:spcPts val="0"/>
                        </a:spcAft>
                        <a:buClr>
                          <a:srgbClr val="C27BA0"/>
                        </a:buClr>
                        <a:buSzPts val="1300"/>
                        <a:buFont typeface="Trebuchet MS"/>
                        <a:buChar char="●"/>
                      </a:pPr>
                      <a:r>
                        <a:rPr lang="en" sz="1300" u="none" cap="none" strike="noStrike">
                          <a:solidFill>
                            <a:srgbClr val="C27BA0"/>
                          </a:solidFill>
                          <a:latin typeface="Trebuchet MS"/>
                          <a:ea typeface="Trebuchet MS"/>
                          <a:cs typeface="Trebuchet MS"/>
                          <a:sym typeface="Trebuchet MS"/>
                        </a:rPr>
                        <a:t>Multiple sclerosis </a:t>
                      </a:r>
                      <a:endParaRPr sz="1300" u="none" cap="none" strike="noStrike">
                        <a:solidFill>
                          <a:srgbClr val="C27BA0"/>
                        </a:solidFill>
                        <a:latin typeface="Trebuchet MS"/>
                        <a:ea typeface="Trebuchet MS"/>
                        <a:cs typeface="Trebuchet MS"/>
                        <a:sym typeface="Trebuchet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583800">
                <a:tc vMerge="1"/>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Diazepam</a:t>
                      </a:r>
                      <a:endParaRPr sz="13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(Benzodiazepines)</a:t>
                      </a:r>
                      <a:endParaRPr sz="13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Centrally acting</a:t>
                      </a:r>
                      <a:endParaRPr sz="1300" u="none" cap="none" strike="noStrike">
                        <a:latin typeface="Trebuchet MS"/>
                        <a:ea typeface="Trebuchet MS"/>
                        <a:cs typeface="Trebuchet MS"/>
                        <a:sym typeface="Trebuchet MS"/>
                      </a:endParaRPr>
                    </a:p>
                    <a:p>
                      <a:pPr indent="0" lvl="0" marL="0" marR="0" rtl="1" algn="ctr">
                        <a:lnSpc>
                          <a:spcPct val="100000"/>
                        </a:lnSpc>
                        <a:spcBef>
                          <a:spcPts val="0"/>
                        </a:spcBef>
                        <a:spcAft>
                          <a:spcPts val="0"/>
                        </a:spcAft>
                        <a:buClr>
                          <a:srgbClr val="000000"/>
                        </a:buClr>
                        <a:buSzPts val="1300"/>
                        <a:buFont typeface="Arial"/>
                        <a:buNone/>
                      </a:pPr>
                      <a:r>
                        <a:rPr lang="en" sz="1300" u="none" cap="none" strike="noStrike">
                          <a:solidFill>
                            <a:srgbClr val="6AA84F"/>
                          </a:solidFill>
                          <a:latin typeface="Trebuchet MS"/>
                          <a:ea typeface="Trebuchet MS"/>
                          <a:cs typeface="Trebuchet MS"/>
                          <a:sym typeface="Trebuchet MS"/>
                        </a:rPr>
                        <a:t>(مهم تعرفون إذا الدواء يأثر centrally or peripherally(</a:t>
                      </a:r>
                      <a:endParaRPr sz="1300" u="none" cap="none" strike="noStrike">
                        <a:solidFill>
                          <a:srgbClr val="6AA84F"/>
                        </a:solidFill>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Facilitate GABA action on CNS</a:t>
                      </a:r>
                      <a:endParaRPr sz="13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vMerge="1"/>
              </a:tr>
              <a:tr h="2556675">
                <a:tc vMerge="1"/>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Dantrolene</a:t>
                      </a:r>
                      <a:endParaRPr sz="1300" u="none" cap="none" strike="noStrike">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Trebuchet MS"/>
                          <a:ea typeface="Trebuchet MS"/>
                          <a:cs typeface="Trebuchet MS"/>
                          <a:sym typeface="Trebuchet MS"/>
                        </a:rPr>
                        <a:t>Direct action</a:t>
                      </a:r>
                      <a:r>
                        <a:rPr lang="en" sz="1300" u="none" cap="none" strike="noStrike">
                          <a:latin typeface="Trebuchet MS"/>
                          <a:ea typeface="Trebuchet MS"/>
                          <a:cs typeface="Trebuchet MS"/>
                          <a:sym typeface="Trebuchet MS"/>
                        </a:rPr>
                        <a:t> on skeletal muscles. </a:t>
                      </a:r>
                      <a:endParaRPr sz="13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b="1" lang="en" sz="1300" u="none" cap="none" strike="noStrike">
                          <a:latin typeface="Trebuchet MS"/>
                          <a:ea typeface="Trebuchet MS"/>
                          <a:cs typeface="Trebuchet MS"/>
                          <a:sym typeface="Trebuchet MS"/>
                        </a:rPr>
                        <a:t>Mechanism of action</a:t>
                      </a:r>
                      <a:r>
                        <a:rPr lang="en" sz="1300" u="none" cap="none" strike="noStrike">
                          <a:latin typeface="Trebuchet MS"/>
                          <a:ea typeface="Trebuchet MS"/>
                          <a:cs typeface="Trebuchet MS"/>
                          <a:sym typeface="Trebuchet MS"/>
                        </a:rPr>
                        <a:t>:</a:t>
                      </a:r>
                      <a:endParaRPr sz="13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  ● Acts directly on skeletal muscles.</a:t>
                      </a:r>
                      <a:endParaRPr sz="13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  ● It inhibit excitation-contraction coupling in the muscle fiber by binding to ryanodine receptor 1.</a:t>
                      </a:r>
                      <a:endParaRPr sz="1300" u="none" cap="none" strike="noStrike">
                        <a:latin typeface="Trebuchet MS"/>
                        <a:ea typeface="Trebuchet MS"/>
                        <a:cs typeface="Trebuchet MS"/>
                        <a:sym typeface="Trebuchet MS"/>
                      </a:endParaRPr>
                    </a:p>
                    <a:p>
                      <a:pPr indent="-311150" lvl="0" marL="457200" marR="0" rtl="0" algn="l">
                        <a:lnSpc>
                          <a:spcPct val="100000"/>
                        </a:lnSpc>
                        <a:spcBef>
                          <a:spcPts val="0"/>
                        </a:spcBef>
                        <a:spcAft>
                          <a:spcPts val="0"/>
                        </a:spcAft>
                        <a:buClr>
                          <a:srgbClr val="000000"/>
                        </a:buClr>
                        <a:buSzPts val="1300"/>
                        <a:buFont typeface="Trebuchet MS"/>
                        <a:buChar char="●"/>
                      </a:pPr>
                      <a:r>
                        <a:rPr lang="en" sz="1300" u="none" cap="none" strike="noStrike">
                          <a:latin typeface="Trebuchet MS"/>
                          <a:ea typeface="Trebuchet MS"/>
                          <a:cs typeface="Trebuchet MS"/>
                          <a:sym typeface="Trebuchet MS"/>
                        </a:rPr>
                        <a:t>Ryanodine receptor mediate the release of calcium from sarcoplasmic reticulum, an essential step in muscle contraction.</a:t>
                      </a:r>
                      <a:endParaRPr sz="13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   ● </a:t>
                      </a:r>
                      <a:r>
                        <a:rPr lang="en" sz="1300" u="none" cap="none" strike="noStrike">
                          <a:solidFill>
                            <a:srgbClr val="1155CC"/>
                          </a:solidFill>
                          <a:latin typeface="Trebuchet MS"/>
                          <a:ea typeface="Trebuchet MS"/>
                          <a:cs typeface="Trebuchet MS"/>
                          <a:sym typeface="Trebuchet MS"/>
                        </a:rPr>
                        <a:t>Calcium is released from the sarcoplasmic reticulum via acalcium channel, called the ryanodine receptor (RyR) channel and dantrolene blocks the opening of these channels</a:t>
                      </a:r>
                      <a:endParaRPr sz="1300" u="none" cap="none" strike="noStrike">
                        <a:solidFill>
                          <a:srgbClr val="1155CC"/>
                        </a:solidFill>
                        <a:latin typeface="Trebuchet MS"/>
                        <a:ea typeface="Trebuchet MS"/>
                        <a:cs typeface="Trebuchet MS"/>
                        <a:sym typeface="Trebuchet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c hMerge="1"/>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All the above +</a:t>
                      </a:r>
                      <a:endParaRPr sz="13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 Orally, IV,</a:t>
                      </a:r>
                      <a:endParaRPr sz="13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rgbClr val="999999"/>
                          </a:solidFill>
                          <a:latin typeface="Trebuchet MS"/>
                          <a:ea typeface="Trebuchet MS"/>
                          <a:cs typeface="Trebuchet MS"/>
                          <a:sym typeface="Trebuchet MS"/>
                        </a:rPr>
                        <a:t> </a:t>
                      </a:r>
                      <a:r>
                        <a:rPr lang="en" sz="1300" u="none" cap="none" strike="noStrike">
                          <a:latin typeface="Trebuchet MS"/>
                          <a:ea typeface="Trebuchet MS"/>
                          <a:cs typeface="Trebuchet MS"/>
                          <a:sym typeface="Trebuchet MS"/>
                        </a:rPr>
                        <a:t>(t 1⁄2 = 8 - 9 h)</a:t>
                      </a:r>
                      <a:endParaRPr sz="13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 Used in the treatment of: </a:t>
                      </a:r>
                      <a:endParaRPr sz="13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1.Spastic states</a:t>
                      </a:r>
                      <a:endParaRPr sz="13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rgbClr val="CC0000"/>
                          </a:solidFill>
                          <a:latin typeface="Trebuchet MS"/>
                          <a:ea typeface="Trebuchet MS"/>
                          <a:cs typeface="Trebuchet MS"/>
                          <a:sym typeface="Trebuchet MS"/>
                        </a:rPr>
                        <a:t>2.Malignant hyperthermia</a:t>
                      </a:r>
                      <a:endParaRPr sz="1300" u="none" cap="none" strike="noStrike">
                        <a:solidFill>
                          <a:srgbClr val="CC0000"/>
                        </a:solidFill>
                        <a:latin typeface="Trebuchet MS"/>
                        <a:ea typeface="Trebuchet MS"/>
                        <a:cs typeface="Trebuchet MS"/>
                        <a:sym typeface="Trebuchet MS"/>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bl>
          </a:graphicData>
        </a:graphic>
      </p:graphicFrame>
      <p:sp>
        <p:nvSpPr>
          <p:cNvPr id="426" name="Google Shape;426;p22"/>
          <p:cNvSpPr txBox="1"/>
          <p:nvPr/>
        </p:nvSpPr>
        <p:spPr>
          <a:xfrm rot="-5398479">
            <a:off x="-770100" y="2325450"/>
            <a:ext cx="20337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omic Sans MS"/>
                <a:ea typeface="Comic Sans MS"/>
                <a:cs typeface="Comic Sans MS"/>
                <a:sym typeface="Comic Sans MS"/>
              </a:rPr>
              <a:t>Spasmolytic</a:t>
            </a:r>
            <a:endParaRPr b="1" i="0" sz="2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3"/>
          <p:cNvSpPr txBox="1"/>
          <p:nvPr>
            <p:ph type="title"/>
          </p:nvPr>
        </p:nvSpPr>
        <p:spPr>
          <a:xfrm>
            <a:off x="670950" y="443529"/>
            <a:ext cx="7802100" cy="4572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000"/>
              <a:buNone/>
            </a:pPr>
            <a:r>
              <a:rPr lang="en">
                <a:latin typeface="Comic Sans MS"/>
                <a:ea typeface="Comic Sans MS"/>
                <a:cs typeface="Comic Sans MS"/>
                <a:sym typeface="Comic Sans MS"/>
              </a:rPr>
              <a:t>MCQs:</a:t>
            </a:r>
            <a:endParaRPr>
              <a:latin typeface="Comic Sans MS"/>
              <a:ea typeface="Comic Sans MS"/>
              <a:cs typeface="Comic Sans MS"/>
              <a:sym typeface="Comic Sans MS"/>
            </a:endParaRPr>
          </a:p>
        </p:txBody>
      </p:sp>
      <p:graphicFrame>
        <p:nvGraphicFramePr>
          <p:cNvPr id="432" name="Google Shape;432;p23"/>
          <p:cNvGraphicFramePr/>
          <p:nvPr/>
        </p:nvGraphicFramePr>
        <p:xfrm>
          <a:off x="395436" y="997193"/>
          <a:ext cx="3000000" cy="3000000"/>
        </p:xfrm>
        <a:graphic>
          <a:graphicData uri="http://schemas.openxmlformats.org/drawingml/2006/table">
            <a:tbl>
              <a:tblPr>
                <a:noFill/>
                <a:tableStyleId>{E358EB6D-D963-461E-9C15-F2A1F6E1F880}</a:tableStyleId>
              </a:tblPr>
              <a:tblGrid>
                <a:gridCol w="2155700"/>
                <a:gridCol w="2155700"/>
                <a:gridCol w="2155700"/>
                <a:gridCol w="2155700"/>
              </a:tblGrid>
              <a:tr h="305225">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Trebuchet MS"/>
                          <a:ea typeface="Trebuchet MS"/>
                          <a:cs typeface="Trebuchet MS"/>
                          <a:sym typeface="Trebuchet MS"/>
                        </a:rPr>
                        <a:t>1- Which of the following competitive neuromuscular blocker metabolised by pseudo-cholinesterase?</a:t>
                      </a:r>
                      <a:endParaRPr b="1" sz="1200" u="none" cap="none" strike="noStrike">
                        <a:latin typeface="Trebuchet MS"/>
                        <a:ea typeface="Trebuchet MS"/>
                        <a:cs typeface="Trebuchet MS"/>
                        <a:sym typeface="Trebuchet MS"/>
                      </a:endParaRPr>
                    </a:p>
                  </a:txBody>
                  <a:tcPr marT="91425" marB="91425" marR="91425" marL="91425" anchor="ctr">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solidFill>
                      <a:schemeClr val="dk2"/>
                    </a:solidFill>
                  </a:tcPr>
                </a:tc>
                <a:tc hMerge="1"/>
                <a:tc hMerge="1"/>
                <a:tc hMerge="1"/>
              </a:tr>
              <a:tr h="30522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A)Rocuronium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B)Mivacurium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C)vecuronium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D)pancuronium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305225">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Trebuchet MS"/>
                          <a:ea typeface="Trebuchet MS"/>
                          <a:cs typeface="Trebuchet MS"/>
                          <a:sym typeface="Trebuchet MS"/>
                        </a:rPr>
                        <a:t>2- Which of the following spasmolytics it use to treat the malignant hyperthermia?</a:t>
                      </a:r>
                      <a:endParaRPr b="1" sz="1200" u="none" cap="none" strike="noStrike">
                        <a:latin typeface="Trebuchet MS"/>
                        <a:ea typeface="Trebuchet MS"/>
                        <a:cs typeface="Trebuchet MS"/>
                        <a:sym typeface="Trebuchet MS"/>
                      </a:endParaRPr>
                    </a:p>
                  </a:txBody>
                  <a:tcPr marT="91425" marB="91425" marR="91425" marL="91425" anchor="ctr">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solidFill>
                      <a:schemeClr val="dk2"/>
                    </a:solidFill>
                  </a:tcPr>
                </a:tc>
                <a:tc hMerge="1"/>
                <a:tc hMerge="1"/>
                <a:tc hMerge="1"/>
              </a:tr>
              <a:tr h="30522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A)Dantrolene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B)Baclofen</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C)Diazepam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D)succinctlycholine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305225">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Trebuchet MS"/>
                          <a:ea typeface="Trebuchet MS"/>
                          <a:cs typeface="Trebuchet MS"/>
                          <a:sym typeface="Trebuchet MS"/>
                        </a:rPr>
                        <a:t>3- which one of the following more release of histamine?</a:t>
                      </a:r>
                      <a:endParaRPr b="1" sz="1200" u="none" cap="none" strike="noStrike">
                        <a:latin typeface="Trebuchet MS"/>
                        <a:ea typeface="Trebuchet MS"/>
                        <a:cs typeface="Trebuchet MS"/>
                        <a:sym typeface="Trebuchet MS"/>
                      </a:endParaRPr>
                    </a:p>
                  </a:txBody>
                  <a:tcPr marT="91425" marB="91425" marR="91425" marL="91425" anchor="ctr">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solidFill>
                      <a:schemeClr val="dk2"/>
                    </a:solidFill>
                  </a:tcPr>
                </a:tc>
                <a:tc hMerge="1"/>
                <a:tc hMerge="1"/>
                <a:tc hMerge="1"/>
              </a:tr>
              <a:tr h="3791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A)pancuronium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B)Mivacurium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C)Atracurium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D) d– Tubocurarine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305225">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Trebuchet MS"/>
                          <a:ea typeface="Trebuchet MS"/>
                          <a:cs typeface="Trebuchet MS"/>
                          <a:sym typeface="Trebuchet MS"/>
                        </a:rPr>
                        <a:t>4- Which of the following competitive neuromuscular blocker is spontaneous degradation in blood? </a:t>
                      </a:r>
                      <a:endParaRPr b="1" sz="1200" u="none" cap="none" strike="noStrike">
                        <a:latin typeface="Trebuchet MS"/>
                        <a:ea typeface="Trebuchet MS"/>
                        <a:cs typeface="Trebuchet MS"/>
                        <a:sym typeface="Trebuchet MS"/>
                      </a:endParaRPr>
                    </a:p>
                  </a:txBody>
                  <a:tcPr marT="91425" marB="91425" marR="91425" marL="91425" anchor="ctr">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solidFill>
                      <a:schemeClr val="dk2"/>
                    </a:solidFill>
                  </a:tcPr>
                </a:tc>
                <a:tc hMerge="1"/>
                <a:tc hMerge="1"/>
                <a:tc hMerge="1"/>
              </a:tr>
              <a:tr h="305225">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A)Rocuronium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B)Mivacurium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C)Atracurium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D)vecuronium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305225">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Trebuchet MS"/>
                          <a:ea typeface="Trebuchet MS"/>
                          <a:cs typeface="Trebuchet MS"/>
                          <a:sym typeface="Trebuchet MS"/>
                        </a:rPr>
                        <a:t>5- Which of the following competitive neuromuscular blocker produce tachycardia as side effect?</a:t>
                      </a:r>
                      <a:endParaRPr b="1" sz="1200" u="none" cap="none" strike="noStrike">
                        <a:latin typeface="Trebuchet MS"/>
                        <a:ea typeface="Trebuchet MS"/>
                        <a:cs typeface="Trebuchet MS"/>
                        <a:sym typeface="Trebuchet MS"/>
                      </a:endParaRPr>
                    </a:p>
                  </a:txBody>
                  <a:tcPr marT="91425" marB="91425" marR="91425" marL="91425" anchor="ctr">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solidFill>
                      <a:schemeClr val="dk2"/>
                    </a:solidFill>
                  </a:tcPr>
                </a:tc>
                <a:tc hMerge="1"/>
                <a:tc hMerge="1"/>
                <a:tc hMerge="1"/>
              </a:tr>
              <a:tr h="3476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A)Mivacurium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B)d-Tubocurarine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C)Atracurium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D)Pancuronium</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bl>
          </a:graphicData>
        </a:graphic>
      </p:graphicFrame>
      <p:sp>
        <p:nvSpPr>
          <p:cNvPr id="433" name="Google Shape;433;p23"/>
          <p:cNvSpPr txBox="1"/>
          <p:nvPr/>
        </p:nvSpPr>
        <p:spPr>
          <a:xfrm flipH="1" rot="10800000">
            <a:off x="6570225" y="4747199"/>
            <a:ext cx="24480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Mono"/>
                <a:ea typeface="Roboto Mono"/>
                <a:cs typeface="Roboto Mono"/>
                <a:sym typeface="Roboto Mono"/>
              </a:rPr>
              <a:t>1-B 2-A 3-D 4-C 5-D</a:t>
            </a:r>
            <a:endParaRPr b="0" i="0" sz="1400" u="none" cap="none" strike="noStrike">
              <a:solidFill>
                <a:srgbClr val="000000"/>
              </a:solidFill>
              <a:latin typeface="Roboto Mono"/>
              <a:ea typeface="Roboto Mono"/>
              <a:cs typeface="Roboto Mono"/>
              <a:sym typeface="Roboto Mon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4"/>
          <p:cNvSpPr txBox="1"/>
          <p:nvPr>
            <p:ph type="title"/>
          </p:nvPr>
        </p:nvSpPr>
        <p:spPr>
          <a:xfrm>
            <a:off x="670950" y="424424"/>
            <a:ext cx="7802100" cy="4572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000"/>
              <a:buNone/>
            </a:pPr>
            <a:r>
              <a:rPr lang="en">
                <a:latin typeface="Comic Sans MS"/>
                <a:ea typeface="Comic Sans MS"/>
                <a:cs typeface="Comic Sans MS"/>
                <a:sym typeface="Comic Sans MS"/>
              </a:rPr>
              <a:t>SAQ:</a:t>
            </a:r>
            <a:endParaRPr>
              <a:latin typeface="Comic Sans MS"/>
              <a:ea typeface="Comic Sans MS"/>
              <a:cs typeface="Comic Sans MS"/>
              <a:sym typeface="Comic Sans MS"/>
            </a:endParaRPr>
          </a:p>
        </p:txBody>
      </p:sp>
      <p:sp>
        <p:nvSpPr>
          <p:cNvPr id="439" name="Google Shape;439;p24"/>
          <p:cNvSpPr txBox="1"/>
          <p:nvPr/>
        </p:nvSpPr>
        <p:spPr>
          <a:xfrm>
            <a:off x="305250" y="881625"/>
            <a:ext cx="8533500" cy="74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rebuchet MS"/>
                <a:ea typeface="Trebuchet MS"/>
                <a:cs typeface="Trebuchet MS"/>
                <a:sym typeface="Trebuchet MS"/>
              </a:rPr>
              <a:t>1- What the drug of choice (competitive neuromuscular blockers) in liver failure &amp; kidney failure?</a:t>
            </a:r>
            <a:endParaRPr b="1" i="0" sz="1800" u="none" cap="none" strike="noStrike">
              <a:solidFill>
                <a:schemeClr val="lt1"/>
              </a:solidFill>
              <a:latin typeface="Trebuchet MS"/>
              <a:ea typeface="Trebuchet MS"/>
              <a:cs typeface="Trebuchet MS"/>
              <a:sym typeface="Trebuchet MS"/>
            </a:endParaRPr>
          </a:p>
        </p:txBody>
      </p:sp>
      <p:sp>
        <p:nvSpPr>
          <p:cNvPr id="440" name="Google Shape;440;p24"/>
          <p:cNvSpPr txBox="1"/>
          <p:nvPr/>
        </p:nvSpPr>
        <p:spPr>
          <a:xfrm>
            <a:off x="305250" y="3047960"/>
            <a:ext cx="8533500" cy="46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rebuchet MS"/>
                <a:ea typeface="Trebuchet MS"/>
                <a:cs typeface="Trebuchet MS"/>
                <a:sym typeface="Trebuchet MS"/>
              </a:rPr>
              <a:t>3- Why avoid use pancuronium patient with coronary disease?</a:t>
            </a:r>
            <a:endParaRPr b="1" i="0" sz="1800" u="none" cap="none" strike="noStrike">
              <a:solidFill>
                <a:schemeClr val="lt1"/>
              </a:solidFill>
              <a:latin typeface="Trebuchet MS"/>
              <a:ea typeface="Trebuchet MS"/>
              <a:cs typeface="Trebuchet MS"/>
              <a:sym typeface="Trebuchet MS"/>
            </a:endParaRPr>
          </a:p>
        </p:txBody>
      </p:sp>
      <p:sp>
        <p:nvSpPr>
          <p:cNvPr id="441" name="Google Shape;441;p24"/>
          <p:cNvSpPr txBox="1"/>
          <p:nvPr/>
        </p:nvSpPr>
        <p:spPr>
          <a:xfrm>
            <a:off x="305250" y="3991600"/>
            <a:ext cx="5535300" cy="1127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Trebuchet MS"/>
                <a:ea typeface="Trebuchet MS"/>
                <a:cs typeface="Trebuchet MS"/>
                <a:sym typeface="Trebuchet MS"/>
              </a:rPr>
              <a:t>1- Atracurium </a:t>
            </a:r>
            <a:endParaRPr b="0" i="0" sz="10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Trebuchet MS"/>
                <a:ea typeface="Trebuchet MS"/>
                <a:cs typeface="Trebuchet MS"/>
                <a:sym typeface="Trebuchet MS"/>
              </a:rPr>
              <a:t>2-It cause bronchospasm due to histamine relase</a:t>
            </a:r>
            <a:endParaRPr b="0" i="0" sz="10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Trebuchet MS"/>
                <a:ea typeface="Trebuchet MS"/>
                <a:cs typeface="Trebuchet MS"/>
                <a:sym typeface="Trebuchet MS"/>
              </a:rPr>
              <a:t>3-</a:t>
            </a:r>
            <a:endParaRPr b="0" i="0" sz="1000" u="none" cap="none" strike="noStrike">
              <a:solidFill>
                <a:srgbClr val="000000"/>
              </a:solidFill>
              <a:latin typeface="Trebuchet MS"/>
              <a:ea typeface="Trebuchet MS"/>
              <a:cs typeface="Trebuchet MS"/>
              <a:sym typeface="Trebuchet MS"/>
            </a:endParaRPr>
          </a:p>
          <a:p>
            <a:pPr indent="-292100" lvl="0" marL="457200" marR="0" rtl="0" algn="l">
              <a:lnSpc>
                <a:spcPct val="100000"/>
              </a:lnSpc>
              <a:spcBef>
                <a:spcPts val="0"/>
              </a:spcBef>
              <a:spcAft>
                <a:spcPts val="0"/>
              </a:spcAft>
              <a:buClr>
                <a:srgbClr val="000000"/>
              </a:buClr>
              <a:buSzPts val="1000"/>
              <a:buFont typeface="Trebuchet MS"/>
              <a:buChar char="-"/>
            </a:pPr>
            <a:r>
              <a:rPr b="0" i="0" lang="en" sz="1000" u="none" cap="none" strike="noStrike">
                <a:solidFill>
                  <a:srgbClr val="000000"/>
                </a:solidFill>
                <a:latin typeface="Trebuchet MS"/>
                <a:ea typeface="Trebuchet MS"/>
                <a:cs typeface="Trebuchet MS"/>
                <a:sym typeface="Trebuchet MS"/>
              </a:rPr>
              <a:t>Hypertension, tachycardia.</a:t>
            </a:r>
            <a:endParaRPr b="0" i="0" sz="1000" u="none" cap="none" strike="noStrike">
              <a:solidFill>
                <a:srgbClr val="000000"/>
              </a:solidFill>
              <a:latin typeface="Trebuchet MS"/>
              <a:ea typeface="Trebuchet MS"/>
              <a:cs typeface="Trebuchet MS"/>
              <a:sym typeface="Trebuchet MS"/>
            </a:endParaRPr>
          </a:p>
          <a:p>
            <a:pPr indent="-292100" lvl="0" marL="457200" marR="0" rtl="0" algn="l">
              <a:lnSpc>
                <a:spcPct val="100000"/>
              </a:lnSpc>
              <a:spcBef>
                <a:spcPts val="0"/>
              </a:spcBef>
              <a:spcAft>
                <a:spcPts val="0"/>
              </a:spcAft>
              <a:buClr>
                <a:srgbClr val="000000"/>
              </a:buClr>
              <a:buSzPts val="1000"/>
              <a:buFont typeface="Trebuchet MS"/>
              <a:buChar char="-"/>
            </a:pPr>
            <a:r>
              <a:rPr b="0" i="0" lang="en" sz="1000" u="none" cap="none" strike="noStrike">
                <a:solidFill>
                  <a:srgbClr val="000000"/>
                </a:solidFill>
                <a:latin typeface="Trebuchet MS"/>
                <a:ea typeface="Trebuchet MS"/>
                <a:cs typeface="Trebuchet MS"/>
                <a:sym typeface="Trebuchet MS"/>
              </a:rPr>
              <a:t>Increase norepinephrine release from adrenergic nerve endings.</a:t>
            </a:r>
            <a:endParaRPr b="0" i="0" sz="1000" u="none" cap="none" strike="noStrike">
              <a:solidFill>
                <a:srgbClr val="000000"/>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rgbClr val="000000"/>
              </a:buClr>
              <a:buSzPts val="1100"/>
              <a:buFont typeface="Trebuchet MS"/>
              <a:buChar char="-"/>
            </a:pPr>
            <a:r>
              <a:rPr b="0" i="0" lang="en" sz="1000" u="none" cap="none" strike="noStrike">
                <a:solidFill>
                  <a:srgbClr val="000000"/>
                </a:solidFill>
                <a:latin typeface="Trebuchet MS"/>
                <a:ea typeface="Trebuchet MS"/>
                <a:cs typeface="Trebuchet MS"/>
                <a:sym typeface="Trebuchet MS"/>
              </a:rPr>
              <a:t>Antimuscarinic action (block parasympathetic action, atropine-like action</a:t>
            </a:r>
            <a:r>
              <a:rPr b="0" i="0" lang="en" sz="1100" u="none" cap="none" strike="noStrike">
                <a:solidFill>
                  <a:srgbClr val="000000"/>
                </a:solidFill>
                <a:latin typeface="Trebuchet MS"/>
                <a:ea typeface="Trebuchet MS"/>
                <a:cs typeface="Trebuchet MS"/>
                <a:sym typeface="Trebuchet MS"/>
              </a:rPr>
              <a:t>).</a:t>
            </a:r>
            <a:endParaRPr b="0" i="0" sz="1100" u="none" cap="none" strike="noStrike">
              <a:solidFill>
                <a:srgbClr val="000000"/>
              </a:solidFill>
              <a:latin typeface="Trebuchet MS"/>
              <a:ea typeface="Trebuchet MS"/>
              <a:cs typeface="Trebuchet MS"/>
              <a:sym typeface="Trebuchet MS"/>
            </a:endParaRPr>
          </a:p>
        </p:txBody>
      </p:sp>
      <p:sp>
        <p:nvSpPr>
          <p:cNvPr id="442" name="Google Shape;442;p24"/>
          <p:cNvSpPr txBox="1"/>
          <p:nvPr/>
        </p:nvSpPr>
        <p:spPr>
          <a:xfrm>
            <a:off x="305262" y="2104290"/>
            <a:ext cx="7315200" cy="46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rebuchet MS"/>
                <a:ea typeface="Trebuchet MS"/>
                <a:cs typeface="Trebuchet MS"/>
                <a:sym typeface="Trebuchet MS"/>
              </a:rPr>
              <a:t>2-why Atracurium should be avoided in asthma? </a:t>
            </a:r>
            <a:endParaRPr b="1"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5"/>
          <p:cNvSpPr/>
          <p:nvPr/>
        </p:nvSpPr>
        <p:spPr>
          <a:xfrm>
            <a:off x="2869600" y="1360825"/>
            <a:ext cx="3404700" cy="3342000"/>
          </a:xfrm>
          <a:prstGeom prst="foldedCorner">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5"/>
          <p:cNvSpPr/>
          <p:nvPr/>
        </p:nvSpPr>
        <p:spPr>
          <a:xfrm flipH="1">
            <a:off x="6997022" y="2997275"/>
            <a:ext cx="2146977" cy="2146219"/>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5"/>
          <p:cNvSpPr/>
          <p:nvPr/>
        </p:nvSpPr>
        <p:spPr>
          <a:xfrm flipH="1">
            <a:off x="-103" y="0"/>
            <a:ext cx="2146977" cy="2146219"/>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5"/>
          <p:cNvSpPr txBox="1"/>
          <p:nvPr/>
        </p:nvSpPr>
        <p:spPr>
          <a:xfrm>
            <a:off x="337200" y="172571"/>
            <a:ext cx="84696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chemeClr val="dk1"/>
                </a:solidFill>
                <a:latin typeface="Comic Sans MS"/>
                <a:ea typeface="Comic Sans MS"/>
                <a:cs typeface="Comic Sans MS"/>
                <a:sym typeface="Comic Sans MS"/>
              </a:rPr>
              <a:t>THE LEADER OF PHARMACOLOGY AND MEMBERS</a:t>
            </a:r>
            <a:endParaRPr b="1" i="0" sz="2500" u="none" cap="none" strike="noStrike">
              <a:solidFill>
                <a:schemeClr val="dk1"/>
              </a:solidFill>
              <a:latin typeface="Comic Sans MS"/>
              <a:ea typeface="Comic Sans MS"/>
              <a:cs typeface="Comic Sans MS"/>
              <a:sym typeface="Comic Sans MS"/>
            </a:endParaRPr>
          </a:p>
        </p:txBody>
      </p:sp>
      <p:sp>
        <p:nvSpPr>
          <p:cNvPr id="451" name="Google Shape;451;p25"/>
          <p:cNvSpPr txBox="1"/>
          <p:nvPr/>
        </p:nvSpPr>
        <p:spPr>
          <a:xfrm>
            <a:off x="3067300" y="1360825"/>
            <a:ext cx="3009300" cy="334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Trebuchet MS"/>
                <a:ea typeface="Trebuchet MS"/>
                <a:cs typeface="Trebuchet MS"/>
                <a:sym typeface="Trebuchet MS"/>
              </a:rPr>
              <a:t>Reema Alhussein </a:t>
            </a:r>
            <a:endParaRPr b="0" i="0" sz="19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Trebuchet MS"/>
                <a:ea typeface="Trebuchet MS"/>
                <a:cs typeface="Trebuchet MS"/>
                <a:sym typeface="Trebuchet MS"/>
              </a:rPr>
              <a:t>Rahaf Almotairi </a:t>
            </a:r>
            <a:endParaRPr b="0" i="0" sz="19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highlight>
                  <a:schemeClr val="lt1"/>
                </a:highlight>
                <a:latin typeface="Trebuchet MS"/>
                <a:ea typeface="Trebuchet MS"/>
                <a:cs typeface="Trebuchet MS"/>
                <a:sym typeface="Trebuchet MS"/>
              </a:rPr>
              <a:t>Layan Aldoukhi</a:t>
            </a:r>
            <a:r>
              <a:rPr b="0" i="0" lang="en" sz="1900" u="none" cap="none" strike="noStrike">
                <a:solidFill>
                  <a:srgbClr val="000000"/>
                </a:solidFill>
                <a:highlight>
                  <a:schemeClr val="dk2"/>
                </a:highlight>
                <a:latin typeface="Trebuchet MS"/>
                <a:ea typeface="Trebuchet MS"/>
                <a:cs typeface="Trebuchet MS"/>
                <a:sym typeface="Trebuchet MS"/>
              </a:rPr>
              <a:t> </a:t>
            </a:r>
            <a:endParaRPr b="0" i="0" sz="1900" u="none" cap="none" strike="noStrike">
              <a:solidFill>
                <a:srgbClr val="000000"/>
              </a:solidFill>
              <a:highlight>
                <a:schemeClr val="dk2"/>
              </a:highlight>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highlight>
                  <a:schemeClr val="lt1"/>
                </a:highlight>
                <a:latin typeface="Trebuchet MS"/>
                <a:ea typeface="Trebuchet MS"/>
                <a:cs typeface="Trebuchet MS"/>
                <a:sym typeface="Trebuchet MS"/>
              </a:rPr>
              <a:t>Farah Alfayez </a:t>
            </a:r>
            <a:endParaRPr b="0" i="0" sz="1900" u="none" cap="none" strike="noStrike">
              <a:solidFill>
                <a:srgbClr val="000000"/>
              </a:solidFill>
              <a:highlight>
                <a:schemeClr val="lt1"/>
              </a:highlight>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Trebuchet MS"/>
                <a:ea typeface="Trebuchet MS"/>
                <a:cs typeface="Trebuchet MS"/>
                <a:sym typeface="Trebuchet MS"/>
              </a:rPr>
              <a:t>Reema Alquraini</a:t>
            </a:r>
            <a:endParaRPr b="0" i="0" sz="19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Trebuchet MS"/>
                <a:ea typeface="Trebuchet MS"/>
                <a:cs typeface="Trebuchet MS"/>
                <a:sym typeface="Trebuchet MS"/>
              </a:rPr>
              <a:t>Alhnouf Alyami</a:t>
            </a:r>
            <a:endParaRPr b="0" i="0" sz="19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Trebuchet MS"/>
                <a:ea typeface="Trebuchet MS"/>
                <a:cs typeface="Trebuchet MS"/>
                <a:sym typeface="Trebuchet MS"/>
              </a:rPr>
              <a:t>Alhatoun Alhawyan</a:t>
            </a:r>
            <a:endParaRPr b="0" i="0" sz="19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Trebuchet MS"/>
                <a:ea typeface="Trebuchet MS"/>
                <a:cs typeface="Trebuchet MS"/>
                <a:sym typeface="Trebuchet MS"/>
              </a:rPr>
              <a:t>Refal Alamry</a:t>
            </a:r>
            <a:endParaRPr b="0" i="0" sz="19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Trebuchet MS"/>
                <a:ea typeface="Trebuchet MS"/>
                <a:cs typeface="Trebuchet MS"/>
                <a:sym typeface="Trebuchet MS"/>
              </a:rPr>
              <a:t>Razan Almanjomi</a:t>
            </a:r>
            <a:endParaRPr b="0" i="0" sz="19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Trebuchet MS"/>
                <a:ea typeface="Trebuchet MS"/>
                <a:cs typeface="Trebuchet MS"/>
                <a:sym typeface="Trebuchet MS"/>
              </a:rPr>
              <a:t>Shatha Alshabani</a:t>
            </a:r>
            <a:endParaRPr b="0" i="0" sz="19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Trebuchet MS"/>
                <a:ea typeface="Trebuchet MS"/>
                <a:cs typeface="Trebuchet MS"/>
                <a:sym typeface="Trebuchet MS"/>
              </a:rPr>
              <a:t>Sara Alsuwaidan</a:t>
            </a:r>
            <a:endParaRPr b="0" i="0" sz="19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Trebuchet MS"/>
              <a:ea typeface="Trebuchet MS"/>
              <a:cs typeface="Trebuchet MS"/>
              <a:sym typeface="Trebuchet MS"/>
            </a:endParaRPr>
          </a:p>
        </p:txBody>
      </p:sp>
      <p:sp>
        <p:nvSpPr>
          <p:cNvPr id="452" name="Google Shape;452;p25"/>
          <p:cNvSpPr txBox="1"/>
          <p:nvPr/>
        </p:nvSpPr>
        <p:spPr>
          <a:xfrm>
            <a:off x="3067357" y="784379"/>
            <a:ext cx="3009300" cy="49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C27BA0"/>
                </a:solidFill>
                <a:latin typeface="Trebuchet MS"/>
                <a:ea typeface="Trebuchet MS"/>
                <a:cs typeface="Trebuchet MS"/>
                <a:sym typeface="Trebuchet MS"/>
              </a:rPr>
              <a:t>Mayssam Aljaloud </a:t>
            </a:r>
            <a:endParaRPr b="1" i="0" sz="2000" u="none" cap="none" strike="noStrike">
              <a:solidFill>
                <a:srgbClr val="C27BA0"/>
              </a:solidFill>
              <a:latin typeface="Trebuchet MS"/>
              <a:ea typeface="Trebuchet MS"/>
              <a:cs typeface="Trebuchet MS"/>
              <a:sym typeface="Trebuchet MS"/>
            </a:endParaRPr>
          </a:p>
        </p:txBody>
      </p:sp>
      <p:sp>
        <p:nvSpPr>
          <p:cNvPr id="453" name="Google Shape;453;p25"/>
          <p:cNvSpPr txBox="1"/>
          <p:nvPr/>
        </p:nvSpPr>
        <p:spPr>
          <a:xfrm>
            <a:off x="2596790" y="4786684"/>
            <a:ext cx="3950400" cy="386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Trebuchet MS"/>
                <a:ea typeface="Trebuchet MS"/>
                <a:cs typeface="Trebuchet MS"/>
                <a:sym typeface="Trebuchet MS"/>
              </a:rPr>
              <a:t>Contact us:</a:t>
            </a:r>
            <a:r>
              <a:rPr b="0" i="0" lang="en" sz="1300" u="none" cap="none" strike="noStrike">
                <a:solidFill>
                  <a:srgbClr val="000000"/>
                </a:solidFill>
                <a:latin typeface="Trebuchet MS"/>
                <a:ea typeface="Trebuchet MS"/>
                <a:cs typeface="Trebuchet MS"/>
                <a:sym typeface="Trebuchet MS"/>
              </a:rPr>
              <a:t> pharmacology442@gmail.com</a:t>
            </a:r>
            <a:endParaRPr b="0" i="0" sz="13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
          <p:cNvSpPr txBox="1"/>
          <p:nvPr>
            <p:ph type="title"/>
          </p:nvPr>
        </p:nvSpPr>
        <p:spPr>
          <a:xfrm>
            <a:off x="670950" y="481388"/>
            <a:ext cx="7802100" cy="42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000"/>
              <a:buNone/>
            </a:pPr>
            <a:r>
              <a:rPr lang="en" sz="2200">
                <a:latin typeface="Comic Sans MS"/>
                <a:ea typeface="Comic Sans MS"/>
                <a:cs typeface="Comic Sans MS"/>
                <a:sym typeface="Comic Sans MS"/>
              </a:rPr>
              <a:t>Skeletal muscle relaxants (SKM relaxants):</a:t>
            </a:r>
            <a:endParaRPr sz="2200">
              <a:latin typeface="Comic Sans MS"/>
              <a:ea typeface="Comic Sans MS"/>
              <a:cs typeface="Comic Sans MS"/>
              <a:sym typeface="Comic Sans MS"/>
            </a:endParaRPr>
          </a:p>
        </p:txBody>
      </p:sp>
      <p:sp>
        <p:nvSpPr>
          <p:cNvPr id="206" name="Google Shape;206;p3"/>
          <p:cNvSpPr txBox="1"/>
          <p:nvPr/>
        </p:nvSpPr>
        <p:spPr>
          <a:xfrm>
            <a:off x="914396" y="783826"/>
            <a:ext cx="7315200" cy="47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Trebuchet MS"/>
                <a:ea typeface="Trebuchet MS"/>
                <a:cs typeface="Trebuchet MS"/>
                <a:sym typeface="Trebuchet MS"/>
              </a:rPr>
              <a:t>Are drugs used to induce skeletal muscle relaxation.</a:t>
            </a:r>
            <a:endParaRPr b="0" i="0" sz="1900" u="none" cap="none" strike="noStrike">
              <a:solidFill>
                <a:srgbClr val="000000"/>
              </a:solidFill>
              <a:latin typeface="Trebuchet MS"/>
              <a:ea typeface="Trebuchet MS"/>
              <a:cs typeface="Trebuchet MS"/>
              <a:sym typeface="Trebuchet MS"/>
            </a:endParaRPr>
          </a:p>
        </p:txBody>
      </p:sp>
      <p:sp>
        <p:nvSpPr>
          <p:cNvPr id="207" name="Google Shape;207;p3"/>
          <p:cNvSpPr txBox="1"/>
          <p:nvPr/>
        </p:nvSpPr>
        <p:spPr>
          <a:xfrm>
            <a:off x="1793425" y="1771300"/>
            <a:ext cx="53058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Trebuchet MS"/>
                <a:ea typeface="Trebuchet MS"/>
                <a:cs typeface="Trebuchet MS"/>
                <a:sym typeface="Trebuchet MS"/>
              </a:rPr>
              <a:t>Classification of SKM relaxants</a:t>
            </a:r>
            <a:endParaRPr b="1" i="0" sz="2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6AA84F"/>
                </a:solidFill>
                <a:latin typeface="Trebuchet MS"/>
                <a:ea typeface="Trebuchet MS"/>
                <a:cs typeface="Trebuchet MS"/>
                <a:sym typeface="Trebuchet MS"/>
              </a:rPr>
              <a:t>(Classified according to side of action)</a:t>
            </a:r>
            <a:endParaRPr b="0" i="0" sz="2000" u="none" cap="none" strike="noStrike">
              <a:solidFill>
                <a:srgbClr val="000000"/>
              </a:solidFill>
              <a:latin typeface="Trebuchet MS"/>
              <a:ea typeface="Trebuchet MS"/>
              <a:cs typeface="Trebuchet MS"/>
              <a:sym typeface="Trebuchet MS"/>
            </a:endParaRPr>
          </a:p>
        </p:txBody>
      </p:sp>
      <p:sp>
        <p:nvSpPr>
          <p:cNvPr id="208" name="Google Shape;208;p3"/>
          <p:cNvSpPr txBox="1"/>
          <p:nvPr/>
        </p:nvSpPr>
        <p:spPr>
          <a:xfrm>
            <a:off x="74542" y="2917500"/>
            <a:ext cx="2627100" cy="102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Trebuchet MS"/>
                <a:ea typeface="Trebuchet MS"/>
                <a:cs typeface="Trebuchet MS"/>
                <a:sym typeface="Trebuchet MS"/>
              </a:rPr>
              <a:t>Peripherally acting</a:t>
            </a:r>
            <a:endParaRPr b="1" i="0" sz="1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Trebuchet MS"/>
              <a:ea typeface="Trebuchet MS"/>
              <a:cs typeface="Trebuchet MS"/>
              <a:sym typeface="Trebuchet MS"/>
            </a:endParaRPr>
          </a:p>
        </p:txBody>
      </p:sp>
      <p:sp>
        <p:nvSpPr>
          <p:cNvPr id="209" name="Google Shape;209;p3"/>
          <p:cNvSpPr txBox="1"/>
          <p:nvPr/>
        </p:nvSpPr>
        <p:spPr>
          <a:xfrm>
            <a:off x="2946314" y="2931875"/>
            <a:ext cx="3000000" cy="46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Trebuchet MS"/>
                <a:ea typeface="Trebuchet MS"/>
                <a:cs typeface="Trebuchet MS"/>
                <a:sym typeface="Trebuchet MS"/>
              </a:rPr>
              <a:t>Centrally acting </a:t>
            </a:r>
            <a:endParaRPr b="1" i="0" sz="1800" u="none" cap="none" strike="noStrike">
              <a:solidFill>
                <a:srgbClr val="000000"/>
              </a:solidFill>
              <a:latin typeface="Trebuchet MS"/>
              <a:ea typeface="Trebuchet MS"/>
              <a:cs typeface="Trebuchet MS"/>
              <a:sym typeface="Trebuchet MS"/>
            </a:endParaRPr>
          </a:p>
        </p:txBody>
      </p:sp>
      <p:sp>
        <p:nvSpPr>
          <p:cNvPr id="210" name="Google Shape;210;p3"/>
          <p:cNvSpPr txBox="1"/>
          <p:nvPr/>
        </p:nvSpPr>
        <p:spPr>
          <a:xfrm>
            <a:off x="5951825" y="2917500"/>
            <a:ext cx="3000000" cy="742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Trebuchet MS"/>
                <a:ea typeface="Trebuchet MS"/>
                <a:cs typeface="Trebuchet MS"/>
                <a:sym typeface="Trebuchet MS"/>
              </a:rPr>
              <a:t>Direct acting</a:t>
            </a:r>
            <a:endParaRPr b="1" i="0" sz="1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Trebuchet MS"/>
              <a:ea typeface="Trebuchet MS"/>
              <a:cs typeface="Trebuchet MS"/>
              <a:sym typeface="Trebuchet MS"/>
            </a:endParaRPr>
          </a:p>
        </p:txBody>
      </p:sp>
      <p:sp>
        <p:nvSpPr>
          <p:cNvPr id="211" name="Google Shape;211;p3"/>
          <p:cNvSpPr txBox="1"/>
          <p:nvPr/>
        </p:nvSpPr>
        <p:spPr>
          <a:xfrm>
            <a:off x="700829" y="2309519"/>
            <a:ext cx="4590900" cy="40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Mono"/>
              <a:ea typeface="Roboto Mono"/>
              <a:cs typeface="Roboto Mono"/>
              <a:sym typeface="Roboto Mono"/>
            </a:endParaRPr>
          </a:p>
        </p:txBody>
      </p:sp>
      <p:sp>
        <p:nvSpPr>
          <p:cNvPr id="212" name="Google Shape;212;p3"/>
          <p:cNvSpPr txBox="1"/>
          <p:nvPr/>
        </p:nvSpPr>
        <p:spPr>
          <a:xfrm>
            <a:off x="914400" y="2149566"/>
            <a:ext cx="7315200" cy="36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rebuchet MS"/>
              <a:ea typeface="Trebuchet MS"/>
              <a:cs typeface="Trebuchet MS"/>
              <a:sym typeface="Trebuchet MS"/>
            </a:endParaRPr>
          </a:p>
        </p:txBody>
      </p:sp>
      <p:sp>
        <p:nvSpPr>
          <p:cNvPr id="213" name="Google Shape;213;p3"/>
          <p:cNvSpPr txBox="1"/>
          <p:nvPr/>
        </p:nvSpPr>
        <p:spPr>
          <a:xfrm>
            <a:off x="3471775" y="3418786"/>
            <a:ext cx="1949100" cy="93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rebuchet MS"/>
                <a:ea typeface="Trebuchet MS"/>
                <a:cs typeface="Trebuchet MS"/>
                <a:sym typeface="Trebuchet MS"/>
              </a:rPr>
              <a:t>e.g.</a:t>
            </a:r>
            <a:endParaRPr b="0" i="0" sz="1600" u="none" cap="none" strike="noStrike">
              <a:solidFill>
                <a:srgbClr val="000000"/>
              </a:solidFill>
              <a:latin typeface="Trebuchet MS"/>
              <a:ea typeface="Trebuchet MS"/>
              <a:cs typeface="Trebuchet MS"/>
              <a:sym typeface="Trebuchet MS"/>
            </a:endParaRPr>
          </a:p>
          <a:p>
            <a:pPr indent="-330200" lvl="0" marL="457200" marR="0" rtl="0" algn="l">
              <a:lnSpc>
                <a:spcPct val="100000"/>
              </a:lnSpc>
              <a:spcBef>
                <a:spcPts val="0"/>
              </a:spcBef>
              <a:spcAft>
                <a:spcPts val="0"/>
              </a:spcAft>
              <a:buClr>
                <a:srgbClr val="000000"/>
              </a:buClr>
              <a:buSzPts val="1600"/>
              <a:buFont typeface="Trebuchet MS"/>
              <a:buAutoNum type="arabicPeriod"/>
            </a:pPr>
            <a:r>
              <a:rPr b="0" i="0" lang="en" sz="1600" u="none" cap="none" strike="noStrike">
                <a:solidFill>
                  <a:srgbClr val="000000"/>
                </a:solidFill>
                <a:latin typeface="Trebuchet MS"/>
                <a:ea typeface="Trebuchet MS"/>
                <a:cs typeface="Trebuchet MS"/>
                <a:sym typeface="Trebuchet MS"/>
              </a:rPr>
              <a:t>Baclofen </a:t>
            </a:r>
            <a:endParaRPr b="0" i="0" sz="1600" u="none" cap="none" strike="noStrike">
              <a:solidFill>
                <a:srgbClr val="000000"/>
              </a:solidFill>
              <a:latin typeface="Trebuchet MS"/>
              <a:ea typeface="Trebuchet MS"/>
              <a:cs typeface="Trebuchet MS"/>
              <a:sym typeface="Trebuchet MS"/>
            </a:endParaRPr>
          </a:p>
          <a:p>
            <a:pPr indent="-330200" lvl="0" marL="457200" marR="0" rtl="0" algn="l">
              <a:lnSpc>
                <a:spcPct val="100000"/>
              </a:lnSpc>
              <a:spcBef>
                <a:spcPts val="0"/>
              </a:spcBef>
              <a:spcAft>
                <a:spcPts val="0"/>
              </a:spcAft>
              <a:buClr>
                <a:srgbClr val="000000"/>
              </a:buClr>
              <a:buSzPts val="1600"/>
              <a:buFont typeface="Trebuchet MS"/>
              <a:buAutoNum type="arabicPeriod"/>
            </a:pPr>
            <a:r>
              <a:rPr b="0" i="0" lang="en" sz="1600" u="none" cap="none" strike="noStrike">
                <a:solidFill>
                  <a:srgbClr val="000000"/>
                </a:solidFill>
                <a:latin typeface="Trebuchet MS"/>
                <a:ea typeface="Trebuchet MS"/>
                <a:cs typeface="Trebuchet MS"/>
                <a:sym typeface="Trebuchet MS"/>
              </a:rPr>
              <a:t>Diazepam</a:t>
            </a:r>
            <a:endParaRPr b="0" i="0" sz="1600" u="none" cap="none" strike="noStrike">
              <a:solidFill>
                <a:srgbClr val="000000"/>
              </a:solidFill>
              <a:latin typeface="Trebuchet MS"/>
              <a:ea typeface="Trebuchet MS"/>
              <a:cs typeface="Trebuchet MS"/>
              <a:sym typeface="Trebuchet MS"/>
            </a:endParaRPr>
          </a:p>
        </p:txBody>
      </p:sp>
      <p:sp>
        <p:nvSpPr>
          <p:cNvPr id="214" name="Google Shape;214;p3"/>
          <p:cNvSpPr txBox="1"/>
          <p:nvPr/>
        </p:nvSpPr>
        <p:spPr>
          <a:xfrm>
            <a:off x="6449044" y="3543875"/>
            <a:ext cx="3000000" cy="6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rebuchet MS"/>
                <a:ea typeface="Trebuchet MS"/>
                <a:cs typeface="Trebuchet MS"/>
                <a:sym typeface="Trebuchet MS"/>
              </a:rPr>
              <a:t>e.g.</a:t>
            </a:r>
            <a:endParaRPr b="0" i="0" sz="1600" u="none" cap="none" strike="noStrike">
              <a:solidFill>
                <a:srgbClr val="000000"/>
              </a:solidFill>
              <a:latin typeface="Trebuchet MS"/>
              <a:ea typeface="Trebuchet MS"/>
              <a:cs typeface="Trebuchet MS"/>
              <a:sym typeface="Trebuchet MS"/>
            </a:endParaRPr>
          </a:p>
          <a:p>
            <a:pPr indent="-330200" lvl="0" marL="457200" marR="0" rtl="0" algn="l">
              <a:lnSpc>
                <a:spcPct val="100000"/>
              </a:lnSpc>
              <a:spcBef>
                <a:spcPts val="0"/>
              </a:spcBef>
              <a:spcAft>
                <a:spcPts val="0"/>
              </a:spcAft>
              <a:buClr>
                <a:srgbClr val="000000"/>
              </a:buClr>
              <a:buSzPts val="1600"/>
              <a:buFont typeface="Trebuchet MS"/>
              <a:buAutoNum type="arabicPeriod"/>
            </a:pPr>
            <a:r>
              <a:rPr b="0" i="0" lang="en" sz="1600" u="none" cap="none" strike="noStrike">
                <a:solidFill>
                  <a:srgbClr val="000000"/>
                </a:solidFill>
                <a:latin typeface="Trebuchet MS"/>
                <a:ea typeface="Trebuchet MS"/>
                <a:cs typeface="Trebuchet MS"/>
                <a:sym typeface="Trebuchet MS"/>
              </a:rPr>
              <a:t>Dantrolene</a:t>
            </a:r>
            <a:endParaRPr b="0" i="0" sz="1600" u="none" cap="none" strike="noStrike">
              <a:solidFill>
                <a:srgbClr val="000000"/>
              </a:solidFill>
              <a:latin typeface="Trebuchet MS"/>
              <a:ea typeface="Trebuchet MS"/>
              <a:cs typeface="Trebuchet MS"/>
              <a:sym typeface="Trebuchet MS"/>
            </a:endParaRPr>
          </a:p>
        </p:txBody>
      </p:sp>
      <p:cxnSp>
        <p:nvCxnSpPr>
          <p:cNvPr id="215" name="Google Shape;215;p3"/>
          <p:cNvCxnSpPr/>
          <p:nvPr/>
        </p:nvCxnSpPr>
        <p:spPr>
          <a:xfrm flipH="1" rot="10800000">
            <a:off x="1220180" y="2516166"/>
            <a:ext cx="6247200" cy="7500"/>
          </a:xfrm>
          <a:prstGeom prst="straightConnector1">
            <a:avLst/>
          </a:prstGeom>
          <a:noFill/>
          <a:ln cap="flat" cmpd="sng" w="19050">
            <a:solidFill>
              <a:schemeClr val="dk1"/>
            </a:solidFill>
            <a:prstDash val="solid"/>
            <a:round/>
            <a:headEnd len="sm" w="sm" type="none"/>
            <a:tailEnd len="sm" w="sm" type="none"/>
          </a:ln>
        </p:spPr>
      </p:cxnSp>
      <p:cxnSp>
        <p:nvCxnSpPr>
          <p:cNvPr id="216" name="Google Shape;216;p3"/>
          <p:cNvCxnSpPr/>
          <p:nvPr/>
        </p:nvCxnSpPr>
        <p:spPr>
          <a:xfrm>
            <a:off x="1220171" y="2516176"/>
            <a:ext cx="3300" cy="499200"/>
          </a:xfrm>
          <a:prstGeom prst="straightConnector1">
            <a:avLst/>
          </a:prstGeom>
          <a:noFill/>
          <a:ln cap="flat" cmpd="sng" w="19050">
            <a:solidFill>
              <a:schemeClr val="dk1"/>
            </a:solidFill>
            <a:prstDash val="solid"/>
            <a:round/>
            <a:headEnd len="sm" w="sm" type="none"/>
            <a:tailEnd len="sm" w="sm" type="none"/>
          </a:ln>
        </p:spPr>
      </p:cxnSp>
      <p:cxnSp>
        <p:nvCxnSpPr>
          <p:cNvPr id="217" name="Google Shape;217;p3"/>
          <p:cNvCxnSpPr/>
          <p:nvPr/>
        </p:nvCxnSpPr>
        <p:spPr>
          <a:xfrm>
            <a:off x="4444671" y="2516176"/>
            <a:ext cx="3300" cy="499200"/>
          </a:xfrm>
          <a:prstGeom prst="straightConnector1">
            <a:avLst/>
          </a:prstGeom>
          <a:noFill/>
          <a:ln cap="flat" cmpd="sng" w="19050">
            <a:solidFill>
              <a:schemeClr val="dk1"/>
            </a:solidFill>
            <a:prstDash val="solid"/>
            <a:round/>
            <a:headEnd len="sm" w="sm" type="none"/>
            <a:tailEnd len="sm" w="sm" type="none"/>
          </a:ln>
        </p:spPr>
      </p:cxnSp>
      <p:cxnSp>
        <p:nvCxnSpPr>
          <p:cNvPr id="218" name="Google Shape;218;p3"/>
          <p:cNvCxnSpPr/>
          <p:nvPr/>
        </p:nvCxnSpPr>
        <p:spPr>
          <a:xfrm>
            <a:off x="7467371" y="2516187"/>
            <a:ext cx="3300" cy="499200"/>
          </a:xfrm>
          <a:prstGeom prst="straightConnector1">
            <a:avLst/>
          </a:prstGeom>
          <a:noFill/>
          <a:ln cap="flat" cmpd="sng" w="19050">
            <a:solidFill>
              <a:schemeClr val="dk1"/>
            </a:solidFill>
            <a:prstDash val="solid"/>
            <a:round/>
            <a:headEnd len="sm" w="sm" type="none"/>
            <a:tailEnd len="sm" w="sm" type="none"/>
          </a:ln>
        </p:spPr>
      </p:cxnSp>
      <p:sp>
        <p:nvSpPr>
          <p:cNvPr id="219" name="Google Shape;219;p3"/>
          <p:cNvSpPr txBox="1"/>
          <p:nvPr/>
        </p:nvSpPr>
        <p:spPr>
          <a:xfrm>
            <a:off x="165749" y="3258900"/>
            <a:ext cx="2444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AA84F"/>
                </a:solidFill>
                <a:latin typeface="Trebuchet MS"/>
                <a:ea typeface="Trebuchet MS"/>
                <a:cs typeface="Trebuchet MS"/>
                <a:sym typeface="Trebuchet MS"/>
              </a:rPr>
              <a:t>(Acts on neuromuscular junction)</a:t>
            </a:r>
            <a:endParaRPr b="0" i="0" sz="1000" u="none" cap="none" strike="noStrike">
              <a:solidFill>
                <a:srgbClr val="6AA84F"/>
              </a:solidFill>
              <a:latin typeface="Trebuchet MS"/>
              <a:ea typeface="Trebuchet MS"/>
              <a:cs typeface="Trebuchet MS"/>
              <a:sym typeface="Trebuchet MS"/>
            </a:endParaRPr>
          </a:p>
        </p:txBody>
      </p:sp>
      <p:sp>
        <p:nvSpPr>
          <p:cNvPr id="220" name="Google Shape;220;p3"/>
          <p:cNvSpPr txBox="1"/>
          <p:nvPr/>
        </p:nvSpPr>
        <p:spPr>
          <a:xfrm>
            <a:off x="3868375" y="3282900"/>
            <a:ext cx="1155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AA84F"/>
                </a:solidFill>
                <a:latin typeface="Trebuchet MS"/>
                <a:ea typeface="Trebuchet MS"/>
                <a:cs typeface="Trebuchet MS"/>
                <a:sym typeface="Trebuchet MS"/>
              </a:rPr>
              <a:t>(Acts on CNS)</a:t>
            </a:r>
            <a:endParaRPr b="0" i="0" sz="1000" u="none" cap="none" strike="noStrike">
              <a:solidFill>
                <a:srgbClr val="6AA84F"/>
              </a:solidFill>
              <a:latin typeface="Trebuchet MS"/>
              <a:ea typeface="Trebuchet MS"/>
              <a:cs typeface="Trebuchet MS"/>
              <a:sym typeface="Trebuchet MS"/>
            </a:endParaRPr>
          </a:p>
        </p:txBody>
      </p:sp>
      <p:sp>
        <p:nvSpPr>
          <p:cNvPr id="221" name="Google Shape;221;p3"/>
          <p:cNvSpPr txBox="1"/>
          <p:nvPr/>
        </p:nvSpPr>
        <p:spPr>
          <a:xfrm>
            <a:off x="6373275" y="3258895"/>
            <a:ext cx="2191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6AA84F"/>
                </a:solidFill>
                <a:latin typeface="Trebuchet MS"/>
                <a:ea typeface="Trebuchet MS"/>
                <a:cs typeface="Trebuchet MS"/>
                <a:sym typeface="Trebuchet MS"/>
              </a:rPr>
              <a:t>(Directly acting on muscle fibers)</a:t>
            </a:r>
            <a:endParaRPr b="0" i="0" sz="10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p:nvPr/>
        </p:nvSpPr>
        <p:spPr>
          <a:xfrm>
            <a:off x="8053171" y="4112100"/>
            <a:ext cx="1090716" cy="1031317"/>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4"/>
          <p:cNvSpPr/>
          <p:nvPr/>
        </p:nvSpPr>
        <p:spPr>
          <a:xfrm>
            <a:off x="-1" y="0"/>
            <a:ext cx="1737465" cy="1737290"/>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4"/>
          <p:cNvSpPr/>
          <p:nvPr/>
        </p:nvSpPr>
        <p:spPr>
          <a:xfrm>
            <a:off x="2572950" y="538500"/>
            <a:ext cx="3998100" cy="660300"/>
          </a:xfrm>
          <a:prstGeom prst="roundRect">
            <a:avLst>
              <a:gd fmla="val 16667" name="adj"/>
            </a:avLst>
          </a:prstGeom>
          <a:solidFill>
            <a:schemeClr val="lt1"/>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Comic Sans MS"/>
                <a:ea typeface="Comic Sans MS"/>
                <a:cs typeface="Comic Sans MS"/>
                <a:sym typeface="Comic Sans MS"/>
              </a:rPr>
              <a:t>Neuromuscular Blockers Classification </a:t>
            </a:r>
            <a:r>
              <a:rPr b="1" i="0" lang="en" sz="1400" u="none" cap="none" strike="noStrike">
                <a:solidFill>
                  <a:srgbClr val="FFFFFF"/>
                </a:solidFill>
                <a:latin typeface="Comic Sans MS"/>
                <a:ea typeface="Comic Sans MS"/>
                <a:cs typeface="Comic Sans MS"/>
                <a:sym typeface="Comic Sans MS"/>
              </a:rPr>
              <a:t>(Peripherally acting)</a:t>
            </a:r>
            <a:endParaRPr b="1" i="0" sz="1400" u="none" cap="none" strike="noStrike">
              <a:solidFill>
                <a:srgbClr val="FFFFFF"/>
              </a:solidFill>
              <a:latin typeface="Comic Sans MS"/>
              <a:ea typeface="Comic Sans MS"/>
              <a:cs typeface="Comic Sans MS"/>
              <a:sym typeface="Comic Sans MS"/>
            </a:endParaRPr>
          </a:p>
        </p:txBody>
      </p:sp>
      <p:sp>
        <p:nvSpPr>
          <p:cNvPr id="229" name="Google Shape;229;p4"/>
          <p:cNvSpPr/>
          <p:nvPr/>
        </p:nvSpPr>
        <p:spPr>
          <a:xfrm>
            <a:off x="1004707" y="1625004"/>
            <a:ext cx="2526000" cy="436500"/>
          </a:xfrm>
          <a:prstGeom prst="roundRect">
            <a:avLst>
              <a:gd fmla="val 16667" name="adj"/>
            </a:avLst>
          </a:prstGeom>
          <a:solidFill>
            <a:schemeClr val="lt2"/>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Trebuchet MS"/>
                <a:ea typeface="Trebuchet MS"/>
                <a:cs typeface="Trebuchet MS"/>
                <a:sym typeface="Trebuchet MS"/>
              </a:rPr>
              <a:t>Competitive </a:t>
            </a:r>
            <a:r>
              <a:rPr b="1" i="0" lang="en" sz="1400" u="none" cap="none" strike="noStrike">
                <a:solidFill>
                  <a:srgbClr val="1155CC"/>
                </a:solidFill>
                <a:latin typeface="Trebuchet MS"/>
                <a:ea typeface="Trebuchet MS"/>
                <a:cs typeface="Trebuchet MS"/>
                <a:sym typeface="Trebuchet MS"/>
              </a:rPr>
              <a:t>(non depolarizing blockers)</a:t>
            </a:r>
            <a:endParaRPr b="1" i="0" sz="1400" u="none" cap="none" strike="noStrike">
              <a:solidFill>
                <a:srgbClr val="1155CC"/>
              </a:solidFill>
              <a:latin typeface="Trebuchet MS"/>
              <a:ea typeface="Trebuchet MS"/>
              <a:cs typeface="Trebuchet MS"/>
              <a:sym typeface="Trebuchet MS"/>
            </a:endParaRPr>
          </a:p>
        </p:txBody>
      </p:sp>
      <p:sp>
        <p:nvSpPr>
          <p:cNvPr id="230" name="Google Shape;230;p4"/>
          <p:cNvSpPr/>
          <p:nvPr/>
        </p:nvSpPr>
        <p:spPr>
          <a:xfrm>
            <a:off x="5527185" y="1625001"/>
            <a:ext cx="2526000" cy="436500"/>
          </a:xfrm>
          <a:prstGeom prst="roundRect">
            <a:avLst>
              <a:gd fmla="val 16667" name="adj"/>
            </a:avLst>
          </a:prstGeom>
          <a:solidFill>
            <a:schemeClr val="lt2"/>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Trebuchet MS"/>
                <a:ea typeface="Trebuchet MS"/>
                <a:cs typeface="Trebuchet MS"/>
                <a:sym typeface="Trebuchet MS"/>
              </a:rPr>
              <a:t>Depolarizing blockers </a:t>
            </a:r>
            <a:r>
              <a:rPr b="1" i="0" lang="en" sz="1400" u="none" cap="none" strike="noStrike">
                <a:solidFill>
                  <a:srgbClr val="6AA84F"/>
                </a:solidFill>
                <a:latin typeface="Trebuchet MS"/>
                <a:ea typeface="Trebuchet MS"/>
                <a:cs typeface="Trebuchet MS"/>
                <a:sym typeface="Trebuchet MS"/>
              </a:rPr>
              <a:t>(non competitive)</a:t>
            </a:r>
            <a:endParaRPr b="1" i="0" sz="1400" u="none" cap="none" strike="noStrike">
              <a:solidFill>
                <a:srgbClr val="6AA84F"/>
              </a:solidFill>
              <a:latin typeface="Trebuchet MS"/>
              <a:ea typeface="Trebuchet MS"/>
              <a:cs typeface="Trebuchet MS"/>
              <a:sym typeface="Trebuchet MS"/>
            </a:endParaRPr>
          </a:p>
        </p:txBody>
      </p:sp>
      <p:cxnSp>
        <p:nvCxnSpPr>
          <p:cNvPr id="231" name="Google Shape;231;p4"/>
          <p:cNvCxnSpPr>
            <a:stCxn id="228" idx="2"/>
            <a:endCxn id="229" idx="0"/>
          </p:cNvCxnSpPr>
          <p:nvPr/>
        </p:nvCxnSpPr>
        <p:spPr>
          <a:xfrm rot="5400000">
            <a:off x="3206700" y="259800"/>
            <a:ext cx="426300" cy="2304300"/>
          </a:xfrm>
          <a:prstGeom prst="curvedConnector3">
            <a:avLst>
              <a:gd fmla="val 49989" name="adj1"/>
            </a:avLst>
          </a:prstGeom>
          <a:noFill/>
          <a:ln cap="flat" cmpd="sng" w="19050">
            <a:solidFill>
              <a:srgbClr val="999999"/>
            </a:solidFill>
            <a:prstDash val="solid"/>
            <a:round/>
            <a:headEnd len="sm" w="sm" type="none"/>
            <a:tailEnd len="sm" w="sm" type="none"/>
          </a:ln>
        </p:spPr>
      </p:cxnSp>
      <p:cxnSp>
        <p:nvCxnSpPr>
          <p:cNvPr id="232" name="Google Shape;232;p4"/>
          <p:cNvCxnSpPr>
            <a:stCxn id="228" idx="2"/>
            <a:endCxn id="230" idx="0"/>
          </p:cNvCxnSpPr>
          <p:nvPr/>
        </p:nvCxnSpPr>
        <p:spPr>
          <a:xfrm flipH="1" rot="-5400000">
            <a:off x="5467950" y="302850"/>
            <a:ext cx="426300" cy="2218200"/>
          </a:xfrm>
          <a:prstGeom prst="curvedConnector3">
            <a:avLst>
              <a:gd fmla="val 49988" name="adj1"/>
            </a:avLst>
          </a:prstGeom>
          <a:noFill/>
          <a:ln cap="flat" cmpd="sng" w="19050">
            <a:solidFill>
              <a:srgbClr val="999999"/>
            </a:solidFill>
            <a:prstDash val="solid"/>
            <a:round/>
            <a:headEnd len="sm" w="sm" type="none"/>
            <a:tailEnd len="sm" w="sm" type="none"/>
          </a:ln>
        </p:spPr>
      </p:cxnSp>
      <p:sp>
        <p:nvSpPr>
          <p:cNvPr id="233" name="Google Shape;233;p4"/>
          <p:cNvSpPr/>
          <p:nvPr/>
        </p:nvSpPr>
        <p:spPr>
          <a:xfrm>
            <a:off x="6948398" y="2358100"/>
            <a:ext cx="1990800" cy="2027100"/>
          </a:xfrm>
          <a:prstGeom prst="roundRect">
            <a:avLst>
              <a:gd fmla="val 16667" name="adj"/>
            </a:avLst>
          </a:prstGeom>
          <a:solidFill>
            <a:schemeClr val="lt2"/>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155CC"/>
                </a:solidFill>
                <a:latin typeface="Trebuchet MS"/>
                <a:ea typeface="Trebuchet MS"/>
                <a:cs typeface="Trebuchet MS"/>
                <a:sym typeface="Trebuchet MS"/>
              </a:rPr>
              <a:t>Depolarizing muscle relaxants act as acetylcholine (ACh) receptor agonists, whereas nondepolarizing muscle relaxants function as competitive antagonists.</a:t>
            </a:r>
            <a:endParaRPr b="0" i="0" sz="1200" u="none" cap="none" strike="noStrike">
              <a:solidFill>
                <a:srgbClr val="1155CC"/>
              </a:solidFill>
              <a:latin typeface="Trebuchet MS"/>
              <a:ea typeface="Trebuchet MS"/>
              <a:cs typeface="Trebuchet MS"/>
              <a:sym typeface="Trebuchet MS"/>
            </a:endParaRPr>
          </a:p>
        </p:txBody>
      </p:sp>
      <p:cxnSp>
        <p:nvCxnSpPr>
          <p:cNvPr id="234" name="Google Shape;234;p4"/>
          <p:cNvCxnSpPr>
            <a:stCxn id="230" idx="2"/>
            <a:endCxn id="233" idx="0"/>
          </p:cNvCxnSpPr>
          <p:nvPr/>
        </p:nvCxnSpPr>
        <p:spPr>
          <a:xfrm flipH="1" rot="-5400000">
            <a:off x="7218585" y="1633101"/>
            <a:ext cx="296700" cy="1153500"/>
          </a:xfrm>
          <a:prstGeom prst="curvedConnector3">
            <a:avLst>
              <a:gd fmla="val 49983" name="adj1"/>
            </a:avLst>
          </a:prstGeom>
          <a:noFill/>
          <a:ln cap="flat" cmpd="sng" w="19050">
            <a:solidFill>
              <a:srgbClr val="999999"/>
            </a:solidFill>
            <a:prstDash val="solid"/>
            <a:round/>
            <a:headEnd len="sm" w="sm" type="none"/>
            <a:tailEnd len="med" w="med" type="stealth"/>
          </a:ln>
        </p:spPr>
      </p:cxnSp>
      <p:sp>
        <p:nvSpPr>
          <p:cNvPr id="235" name="Google Shape;235;p4"/>
          <p:cNvSpPr/>
          <p:nvPr/>
        </p:nvSpPr>
        <p:spPr>
          <a:xfrm>
            <a:off x="1158600" y="2358200"/>
            <a:ext cx="2218200" cy="1825800"/>
          </a:xfrm>
          <a:prstGeom prst="roundRect">
            <a:avLst>
              <a:gd fmla="val 16667" name="adj"/>
            </a:avLst>
          </a:prstGeom>
          <a:solidFill>
            <a:schemeClr val="lt2"/>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E.g.</a:t>
            </a:r>
            <a:endParaRPr b="0" i="0" sz="1400" u="none" cap="none" strike="noStrike">
              <a:solidFill>
                <a:srgbClr val="00000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000000"/>
                </a:solidFill>
                <a:latin typeface="Trebuchet MS"/>
                <a:ea typeface="Trebuchet MS"/>
                <a:cs typeface="Trebuchet MS"/>
                <a:sym typeface="Trebuchet MS"/>
              </a:rPr>
              <a:t>d-tubocurarine (prototype)</a:t>
            </a:r>
            <a:endParaRPr b="0" i="0" sz="1400" u="none" cap="none" strike="noStrike">
              <a:solidFill>
                <a:srgbClr val="00000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000000"/>
                </a:solidFill>
                <a:latin typeface="Trebuchet MS"/>
                <a:ea typeface="Trebuchet MS"/>
                <a:cs typeface="Trebuchet MS"/>
                <a:sym typeface="Trebuchet MS"/>
              </a:rPr>
              <a:t>Atracurium</a:t>
            </a:r>
            <a:endParaRPr b="0" i="0" sz="1400" u="none" cap="none" strike="noStrike">
              <a:solidFill>
                <a:srgbClr val="00000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000000"/>
                </a:solidFill>
                <a:latin typeface="Trebuchet MS"/>
                <a:ea typeface="Trebuchet MS"/>
                <a:cs typeface="Trebuchet MS"/>
                <a:sym typeface="Trebuchet MS"/>
              </a:rPr>
              <a:t>Mivacurium</a:t>
            </a:r>
            <a:endParaRPr b="0" i="0" sz="1400" u="none" cap="none" strike="noStrike">
              <a:solidFill>
                <a:srgbClr val="00000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000000"/>
                </a:solidFill>
                <a:latin typeface="Trebuchet MS"/>
                <a:ea typeface="Trebuchet MS"/>
                <a:cs typeface="Trebuchet MS"/>
                <a:sym typeface="Trebuchet MS"/>
              </a:rPr>
              <a:t>Pancuronium </a:t>
            </a:r>
            <a:endParaRPr b="0" i="0" sz="1400" u="none" cap="none" strike="noStrike">
              <a:solidFill>
                <a:srgbClr val="00000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000000"/>
                </a:solidFill>
                <a:latin typeface="Trebuchet MS"/>
                <a:ea typeface="Trebuchet MS"/>
                <a:cs typeface="Trebuchet MS"/>
                <a:sym typeface="Trebuchet MS"/>
              </a:rPr>
              <a:t>Vecuronium</a:t>
            </a:r>
            <a:endParaRPr b="0" i="0" sz="1400" u="none" cap="none" strike="noStrike">
              <a:solidFill>
                <a:srgbClr val="00000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C27BA0"/>
              </a:buClr>
              <a:buSzPts val="1400"/>
              <a:buFont typeface="Trebuchet MS"/>
              <a:buChar char="●"/>
            </a:pPr>
            <a:r>
              <a:rPr b="0" i="0" lang="en" sz="1400" u="none" cap="none" strike="noStrike">
                <a:solidFill>
                  <a:srgbClr val="C27BA0"/>
                </a:solidFill>
                <a:latin typeface="Trebuchet MS"/>
                <a:ea typeface="Trebuchet MS"/>
                <a:cs typeface="Trebuchet MS"/>
                <a:sym typeface="Trebuchet MS"/>
              </a:rPr>
              <a:t>Rocuronium</a:t>
            </a:r>
            <a:endParaRPr b="0" i="0" sz="1400" u="none" cap="none" strike="noStrike">
              <a:solidFill>
                <a:srgbClr val="C27BA0"/>
              </a:solidFill>
              <a:latin typeface="Trebuchet MS"/>
              <a:ea typeface="Trebuchet MS"/>
              <a:cs typeface="Trebuchet MS"/>
              <a:sym typeface="Trebuchet MS"/>
            </a:endParaRPr>
          </a:p>
        </p:txBody>
      </p:sp>
      <p:sp>
        <p:nvSpPr>
          <p:cNvPr id="236" name="Google Shape;236;p4"/>
          <p:cNvSpPr/>
          <p:nvPr/>
        </p:nvSpPr>
        <p:spPr>
          <a:xfrm>
            <a:off x="4467450" y="2358192"/>
            <a:ext cx="2103600" cy="559200"/>
          </a:xfrm>
          <a:prstGeom prst="roundRect">
            <a:avLst>
              <a:gd fmla="val 16667" name="adj"/>
            </a:avLst>
          </a:prstGeom>
          <a:solidFill>
            <a:schemeClr val="lt2"/>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E.g.</a:t>
            </a:r>
            <a:endParaRPr b="0" i="0" sz="1400" u="none" cap="none" strike="noStrike">
              <a:solidFill>
                <a:srgbClr val="00000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000000"/>
                </a:solidFill>
                <a:latin typeface="Trebuchet MS"/>
                <a:ea typeface="Trebuchet MS"/>
                <a:cs typeface="Trebuchet MS"/>
                <a:sym typeface="Trebuchet MS"/>
              </a:rPr>
              <a:t>Succinylcholine </a:t>
            </a:r>
            <a:endParaRPr b="0" i="0" sz="1400" u="none" cap="none" strike="noStrike">
              <a:solidFill>
                <a:srgbClr val="000000"/>
              </a:solidFill>
              <a:latin typeface="Trebuchet MS"/>
              <a:ea typeface="Trebuchet MS"/>
              <a:cs typeface="Trebuchet MS"/>
              <a:sym typeface="Trebuchet MS"/>
            </a:endParaRPr>
          </a:p>
        </p:txBody>
      </p:sp>
      <p:cxnSp>
        <p:nvCxnSpPr>
          <p:cNvPr id="237" name="Google Shape;237;p4"/>
          <p:cNvCxnSpPr>
            <a:stCxn id="230" idx="2"/>
            <a:endCxn id="236" idx="0"/>
          </p:cNvCxnSpPr>
          <p:nvPr/>
        </p:nvCxnSpPr>
        <p:spPr>
          <a:xfrm rot="5400000">
            <a:off x="6006435" y="1574451"/>
            <a:ext cx="296700" cy="1270800"/>
          </a:xfrm>
          <a:prstGeom prst="curvedConnector3">
            <a:avLst>
              <a:gd fmla="val 49999" name="adj1"/>
            </a:avLst>
          </a:prstGeom>
          <a:noFill/>
          <a:ln cap="flat" cmpd="sng" w="19050">
            <a:solidFill>
              <a:srgbClr val="999999"/>
            </a:solidFill>
            <a:prstDash val="solid"/>
            <a:round/>
            <a:headEnd len="sm" w="sm" type="none"/>
            <a:tailEnd len="med" w="med" type="stealth"/>
          </a:ln>
        </p:spPr>
      </p:cxnSp>
      <p:cxnSp>
        <p:nvCxnSpPr>
          <p:cNvPr id="238" name="Google Shape;238;p4"/>
          <p:cNvCxnSpPr>
            <a:stCxn id="229" idx="2"/>
            <a:endCxn id="235" idx="0"/>
          </p:cNvCxnSpPr>
          <p:nvPr/>
        </p:nvCxnSpPr>
        <p:spPr>
          <a:xfrm flipH="1" rot="-5400000">
            <a:off x="2119657" y="2209554"/>
            <a:ext cx="296700" cy="600"/>
          </a:xfrm>
          <a:prstGeom prst="curvedConnector3">
            <a:avLst>
              <a:gd fmla="val 49999" name="adj1"/>
            </a:avLst>
          </a:prstGeom>
          <a:noFill/>
          <a:ln cap="flat" cmpd="sng" w="19050">
            <a:solidFill>
              <a:srgbClr val="999999"/>
            </a:solidFill>
            <a:prstDash val="solid"/>
            <a:round/>
            <a:headEnd len="sm" w="sm" type="none"/>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
          <p:cNvSpPr txBox="1"/>
          <p:nvPr>
            <p:ph type="title"/>
          </p:nvPr>
        </p:nvSpPr>
        <p:spPr>
          <a:xfrm>
            <a:off x="200550" y="0"/>
            <a:ext cx="8742900" cy="655200"/>
          </a:xfrm>
          <a:prstGeom prst="rect">
            <a:avLst/>
          </a:prstGeom>
          <a:noFill/>
          <a:ln>
            <a:noFill/>
          </a:ln>
        </p:spPr>
        <p:txBody>
          <a:bodyPr anchorCtr="0" anchor="ctr" bIns="0" lIns="182875" spcFirstLastPara="1" rIns="91425" wrap="square" tIns="0">
            <a:noAutofit/>
          </a:bodyPr>
          <a:lstStyle/>
          <a:p>
            <a:pPr indent="0" lvl="0" marL="0" rtl="0" algn="l">
              <a:lnSpc>
                <a:spcPct val="100000"/>
              </a:lnSpc>
              <a:spcBef>
                <a:spcPts val="0"/>
              </a:spcBef>
              <a:spcAft>
                <a:spcPts val="0"/>
              </a:spcAft>
              <a:buSzPts val="3000"/>
              <a:buNone/>
            </a:pPr>
            <a:r>
              <a:rPr lang="en" sz="2400"/>
              <a:t>Peripheral acting SKM Relaxants  (neuromuscular blockers)</a:t>
            </a:r>
            <a:endParaRPr sz="2400"/>
          </a:p>
        </p:txBody>
      </p:sp>
      <p:graphicFrame>
        <p:nvGraphicFramePr>
          <p:cNvPr id="244" name="Google Shape;244;p5"/>
          <p:cNvGraphicFramePr/>
          <p:nvPr/>
        </p:nvGraphicFramePr>
        <p:xfrm>
          <a:off x="2" y="573138"/>
          <a:ext cx="3000000" cy="3000000"/>
        </p:xfrm>
        <a:graphic>
          <a:graphicData uri="http://schemas.openxmlformats.org/drawingml/2006/table">
            <a:tbl>
              <a:tblPr>
                <a:noFill/>
                <a:tableStyleId>{E358EB6D-D963-461E-9C15-F2A1F6E1F880}</a:tableStyleId>
              </a:tblPr>
              <a:tblGrid>
                <a:gridCol w="1570525"/>
                <a:gridCol w="1544825"/>
                <a:gridCol w="2371050"/>
                <a:gridCol w="1828800"/>
                <a:gridCol w="1828800"/>
              </a:tblGrid>
              <a:tr h="68382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Comic Sans MS"/>
                          <a:ea typeface="Comic Sans MS"/>
                          <a:cs typeface="Comic Sans MS"/>
                          <a:sym typeface="Comic Sans MS"/>
                        </a:rPr>
                        <a:t>Neuromuscular blockers</a:t>
                      </a:r>
                      <a:endParaRPr sz="1400" u="none" cap="none" strike="noStrike"/>
                    </a:p>
                  </a:txBody>
                  <a:tcPr marT="91425" marB="91425" marR="91425" marL="91425" anchor="ctr">
                    <a:solidFill>
                      <a:schemeClr val="dk2"/>
                    </a:solidFill>
                  </a:tcPr>
                </a:tc>
                <a:tc gridSpan="4">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Act by blocking neuromuscular junction or </a:t>
                      </a:r>
                      <a:r>
                        <a:rPr b="1" lang="en" sz="1400" u="none" cap="none" strike="noStrike">
                          <a:latin typeface="Trebuchet MS"/>
                          <a:ea typeface="Trebuchet MS"/>
                          <a:cs typeface="Trebuchet MS"/>
                          <a:sym typeface="Trebuchet MS"/>
                        </a:rPr>
                        <a:t>motor end plate</a:t>
                      </a:r>
                      <a:r>
                        <a:rPr lang="en" sz="1400" u="none" cap="none" strike="noStrike">
                          <a:latin typeface="Trebuchet MS"/>
                          <a:ea typeface="Trebuchet MS"/>
                          <a:cs typeface="Trebuchet MS"/>
                          <a:sym typeface="Trebuchet MS"/>
                        </a:rPr>
                        <a:t> leading to Skeletal muscle relaxation.</a:t>
                      </a:r>
                      <a:endParaRPr sz="1400" u="none" cap="none" strike="noStrike"/>
                    </a:p>
                  </a:txBody>
                  <a:tcPr marT="91425" marB="91425" marR="91425" marL="91425" anchor="ctr"/>
                </a:tc>
                <a:tc hMerge="1"/>
                <a:tc hMerge="1"/>
                <a:tc hMerge="1"/>
              </a:tr>
              <a:tr h="2002750">
                <a:tc rowSpan="2">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p>
                  </a:txBody>
                  <a:tcPr marT="91425" marB="91425" marR="91425" marL="91425">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Mechanism of action</a:t>
                      </a:r>
                      <a:r>
                        <a:rPr b="1" lang="en" sz="1600" u="none" cap="none" strike="noStrike"/>
                        <a:t> </a:t>
                      </a:r>
                      <a:endParaRPr b="1" sz="16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FEFEF"/>
                    </a:solidFill>
                  </a:tcPr>
                </a:tc>
                <a:tc gridSpan="3">
                  <a:txBody>
                    <a:bodyPr/>
                    <a:lstStyle/>
                    <a:p>
                      <a:pPr indent="-317500" lvl="0" marL="457200" marR="0" rtl="0" algn="l">
                        <a:lnSpc>
                          <a:spcPct val="100000"/>
                        </a:lnSpc>
                        <a:spcBef>
                          <a:spcPts val="0"/>
                        </a:spcBef>
                        <a:spcAft>
                          <a:spcPts val="0"/>
                        </a:spcAft>
                        <a:buClr>
                          <a:srgbClr val="000000"/>
                        </a:buClr>
                        <a:buSzPts val="1400"/>
                        <a:buFont typeface="Trebuchet MS"/>
                        <a:buChar char="❖"/>
                      </a:pPr>
                      <a:r>
                        <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Are competitive </a:t>
                      </a:r>
                      <a:r>
                        <a:rPr lang="en" sz="1400" u="none" cap="none" strike="noStrike">
                          <a:solidFill>
                            <a:srgbClr val="1155CC"/>
                          </a:solidFill>
                          <a:latin typeface="Trebuchet MS"/>
                          <a:ea typeface="Trebuchet MS"/>
                          <a:cs typeface="Trebuchet MS"/>
                          <a:sym typeface="Trebuchet MS"/>
                        </a:rPr>
                        <a:t>antagonists</a:t>
                      </a:r>
                      <a:r>
                        <a:rPr lang="en" sz="1400" u="none" cap="none" strike="noStrike">
                          <a:latin typeface="Trebuchet MS"/>
                          <a:ea typeface="Trebuchet MS"/>
                          <a:cs typeface="Trebuchet MS"/>
                          <a:sym typeface="Trebuchet MS"/>
                        </a:rPr>
                        <a:t> for </a:t>
                      </a:r>
                      <a:r>
                        <a:rPr lang="en" sz="1400" u="none" cap="none" strike="noStrike">
                          <a:solidFill>
                            <a:srgbClr val="CC0000"/>
                          </a:solidFill>
                          <a:latin typeface="Trebuchet MS"/>
                          <a:ea typeface="Trebuchet MS"/>
                          <a:cs typeface="Trebuchet MS"/>
                          <a:sym typeface="Trebuchet MS"/>
                        </a:rPr>
                        <a:t>Ach</a:t>
                      </a:r>
                      <a:r>
                        <a:rPr lang="en" sz="1400" u="none" cap="none" strike="noStrike">
                          <a:latin typeface="Trebuchet MS"/>
                          <a:ea typeface="Trebuchet MS"/>
                          <a:cs typeface="Trebuchet MS"/>
                          <a:sym typeface="Trebuchet MS"/>
                        </a:rPr>
                        <a:t> at the </a:t>
                      </a:r>
                      <a:r>
                        <a:rPr lang="en" sz="1400" u="none" cap="none" strike="noStrike">
                          <a:solidFill>
                            <a:srgbClr val="CC0000"/>
                          </a:solidFill>
                          <a:latin typeface="Trebuchet MS"/>
                          <a:ea typeface="Trebuchet MS"/>
                          <a:cs typeface="Trebuchet MS"/>
                          <a:sym typeface="Trebuchet MS"/>
                        </a:rPr>
                        <a:t>nicotinic receptors</a:t>
                      </a:r>
                      <a:r>
                        <a:rPr lang="en" sz="1400" u="none" cap="none" strike="noStrike">
                          <a:solidFill>
                            <a:srgbClr val="FF0000"/>
                          </a:solidFill>
                          <a:latin typeface="Trebuchet MS"/>
                          <a:ea typeface="Trebuchet MS"/>
                          <a:cs typeface="Trebuchet MS"/>
                          <a:sym typeface="Trebuchet MS"/>
                        </a:rPr>
                        <a:t> </a:t>
                      </a:r>
                      <a:r>
                        <a:rPr lang="en" sz="1400" u="none" cap="none" strike="noStrike">
                          <a:latin typeface="Trebuchet MS"/>
                          <a:ea typeface="Trebuchet MS"/>
                          <a:cs typeface="Trebuchet MS"/>
                          <a:sym typeface="Trebuchet MS"/>
                        </a:rPr>
                        <a:t>present in </a:t>
                      </a:r>
                      <a:r>
                        <a:rPr lang="en" sz="1400" u="sng" cap="none" strike="noStrike">
                          <a:latin typeface="Trebuchet MS"/>
                          <a:ea typeface="Trebuchet MS"/>
                          <a:cs typeface="Trebuchet MS"/>
                          <a:sym typeface="Trebuchet MS"/>
                        </a:rPr>
                        <a:t>post</a:t>
                      </a:r>
                      <a:r>
                        <a:rPr lang="en" sz="1400" u="none" cap="none" strike="noStrike">
                          <a:latin typeface="Trebuchet MS"/>
                          <a:ea typeface="Trebuchet MS"/>
                          <a:cs typeface="Trebuchet MS"/>
                          <a:sym typeface="Trebuchet MS"/>
                        </a:rPr>
                        <a:t> junctional membrane of neuromuscular junction or motor end plate.</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sng" cap="none" strike="noStrike">
                          <a:latin typeface="Trebuchet MS"/>
                          <a:ea typeface="Trebuchet MS"/>
                          <a:cs typeface="Trebuchet MS"/>
                          <a:sym typeface="Trebuchet MS"/>
                        </a:rPr>
                        <a:t>No depolarization</a:t>
                      </a:r>
                      <a:r>
                        <a:rPr lang="en" sz="1400" u="none" cap="none" strike="noStrike">
                          <a:latin typeface="Trebuchet MS"/>
                          <a:ea typeface="Trebuchet MS"/>
                          <a:cs typeface="Trebuchet MS"/>
                          <a:sym typeface="Trebuchet MS"/>
                        </a:rPr>
                        <a:t> of post junctional membrane (non depolarizing).</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lang="en" sz="1400" u="none" cap="none" strike="noStrike">
                          <a:latin typeface="Trebuchet MS"/>
                          <a:ea typeface="Trebuchet MS"/>
                          <a:cs typeface="Trebuchet MS"/>
                          <a:sym typeface="Trebuchet MS"/>
                        </a:rPr>
                        <a:t>Action can be reversed by increasing </a:t>
                      </a:r>
                      <a:r>
                        <a:rPr lang="en" sz="1400" u="none" cap="none" strike="noStrike">
                          <a:solidFill>
                            <a:srgbClr val="CC0000"/>
                          </a:solidFill>
                          <a:latin typeface="Trebuchet MS"/>
                          <a:ea typeface="Trebuchet MS"/>
                          <a:cs typeface="Trebuchet MS"/>
                          <a:sym typeface="Trebuchet MS"/>
                        </a:rPr>
                        <a:t>by cholinesterase inhibitors</a:t>
                      </a:r>
                      <a:r>
                        <a:rPr lang="en" sz="1400" u="none" cap="none" strike="noStrike">
                          <a:solidFill>
                            <a:srgbClr val="FF0000"/>
                          </a:solidFill>
                          <a:latin typeface="Trebuchet MS"/>
                          <a:ea typeface="Trebuchet MS"/>
                          <a:cs typeface="Trebuchet MS"/>
                          <a:sym typeface="Trebuchet MS"/>
                        </a:rPr>
                        <a:t> </a:t>
                      </a:r>
                      <a:r>
                        <a:rPr lang="en" sz="1400" u="none" cap="none" strike="noStrike">
                          <a:solidFill>
                            <a:srgbClr val="CC0000"/>
                          </a:solidFill>
                          <a:latin typeface="Trebuchet MS"/>
                          <a:ea typeface="Trebuchet MS"/>
                          <a:cs typeface="Trebuchet MS"/>
                          <a:sym typeface="Trebuchet MS"/>
                        </a:rPr>
                        <a:t>(neostigmine)</a:t>
                      </a:r>
                      <a:r>
                        <a:rPr lang="en" sz="1400" u="none" cap="none" strike="noStrike">
                          <a:latin typeface="Trebuchet MS"/>
                          <a:ea typeface="Trebuchet MS"/>
                          <a:cs typeface="Trebuchet MS"/>
                          <a:sym typeface="Trebuchet MS"/>
                        </a:rPr>
                        <a:t> which increase Ach concentration at motor end plate. </a:t>
                      </a:r>
                      <a:r>
                        <a:rPr lang="en" sz="1000" u="none" cap="none" strike="noStrike">
                          <a:solidFill>
                            <a:srgbClr val="6AA84F"/>
                          </a:solidFill>
                          <a:latin typeface="Trebuchet MS"/>
                          <a:ea typeface="Trebuchet MS"/>
                          <a:cs typeface="Trebuchet MS"/>
                          <a:sym typeface="Trebuchet MS"/>
                        </a:rPr>
                        <a:t>Acetylcholinesterase (AchE) breaks down or hydrolyzes Ach, so AchE inhibitors will increase Ach concentration.</a:t>
                      </a:r>
                      <a:endParaRPr sz="1000" u="none" cap="none" strike="noStrike">
                        <a:solidFill>
                          <a:srgbClr val="6AA84F"/>
                        </a:solidFill>
                        <a:latin typeface="Trebuchet MS"/>
                        <a:ea typeface="Trebuchet MS"/>
                        <a:cs typeface="Trebuchet MS"/>
                        <a:sym typeface="Trebuchet MS"/>
                      </a:endParaRPr>
                    </a:p>
                  </a:txBody>
                  <a:tcPr marT="91425" marB="91425" marR="91425" marL="91425" anchor="ctr"/>
                </a:tc>
                <a:tc hMerge="1"/>
                <a:tc hMerge="1"/>
              </a:tr>
              <a:tr h="187487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Drugs</a:t>
                      </a:r>
                      <a:endParaRPr b="1" sz="16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rgbClr val="6AA84F"/>
                          </a:solidFill>
                          <a:latin typeface="Trebuchet MS"/>
                          <a:ea typeface="Trebuchet MS"/>
                          <a:cs typeface="Trebuchet MS"/>
                          <a:sym typeface="Trebuchet MS"/>
                        </a:rPr>
                        <a:t>If the drug ended with curium or curonium it means that it is a SKM relaxant acting peripherally and mainly competitive </a:t>
                      </a:r>
                      <a:endParaRPr sz="800" u="none" cap="none" strike="noStrike">
                        <a:solidFill>
                          <a:srgbClr val="6AA84F"/>
                        </a:solidFill>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Trebuchet MS"/>
                          <a:ea typeface="Trebuchet MS"/>
                          <a:cs typeface="Trebuchet MS"/>
                          <a:sym typeface="Trebuchet MS"/>
                        </a:rPr>
                        <a:t>Long action:</a:t>
                      </a:r>
                      <a:endParaRPr b="1"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t>
                      </a:r>
                      <a:r>
                        <a:rPr lang="en" sz="1400" u="none" cap="none" strike="noStrike">
                          <a:solidFill>
                            <a:srgbClr val="CC0000"/>
                          </a:solidFill>
                          <a:latin typeface="Trebuchet MS"/>
                          <a:ea typeface="Trebuchet MS"/>
                          <a:cs typeface="Trebuchet MS"/>
                          <a:sym typeface="Trebuchet MS"/>
                        </a:rPr>
                        <a:t>D-tubocurarine</a:t>
                      </a:r>
                      <a:endParaRPr sz="1400" u="none" cap="none" strike="noStrike">
                        <a:solidFill>
                          <a:srgbClr val="CC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(prototype). </a:t>
                      </a:r>
                      <a:r>
                        <a:rPr lang="en" sz="1000" u="none" cap="none" strike="noStrike">
                          <a:solidFill>
                            <a:srgbClr val="6AA84F"/>
                          </a:solidFill>
                        </a:rPr>
                        <a:t>First muscle relaxant used clinically</a:t>
                      </a:r>
                      <a:r>
                        <a:rPr lang="en" sz="1400" u="none" cap="none" strike="noStrike">
                          <a:latin typeface="Trebuchet MS"/>
                          <a:ea typeface="Trebuchet MS"/>
                          <a:cs typeface="Trebuchet MS"/>
                          <a:sym typeface="Trebuchet MS"/>
                        </a:rPr>
                        <a:t>      </a:t>
                      </a:r>
                      <a:endParaRPr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-Pan</a:t>
                      </a:r>
                      <a:r>
                        <a:rPr lang="en" sz="1400" u="none" cap="none" strike="noStrike">
                          <a:solidFill>
                            <a:srgbClr val="CC0000"/>
                          </a:solidFill>
                          <a:latin typeface="Trebuchet MS"/>
                          <a:ea typeface="Trebuchet MS"/>
                          <a:cs typeface="Trebuchet MS"/>
                          <a:sym typeface="Trebuchet MS"/>
                        </a:rPr>
                        <a:t>curonium</a:t>
                      </a:r>
                      <a:endParaRPr sz="1400" u="none" cap="none" strike="noStrike">
                        <a:solidFill>
                          <a:srgbClr val="CC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Trebuchet MS"/>
                          <a:ea typeface="Trebuchet MS"/>
                          <a:cs typeface="Trebuchet MS"/>
                          <a:sym typeface="Trebuchet MS"/>
                        </a:rPr>
                        <a:t>Intermediate action</a:t>
                      </a:r>
                      <a:endParaRPr b="1" sz="7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-Atra</a:t>
                      </a:r>
                      <a:r>
                        <a:rPr lang="en" sz="1400" u="none" cap="none" strike="noStrike">
                          <a:solidFill>
                            <a:srgbClr val="CC0000"/>
                          </a:solidFill>
                          <a:latin typeface="Trebuchet MS"/>
                          <a:ea typeface="Trebuchet MS"/>
                          <a:cs typeface="Trebuchet MS"/>
                          <a:sym typeface="Trebuchet MS"/>
                        </a:rPr>
                        <a:t>curium</a:t>
                      </a:r>
                      <a:endParaRPr sz="700" u="none" cap="none" strike="noStrike">
                        <a:solidFill>
                          <a:srgbClr val="CC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-Ve</a:t>
                      </a:r>
                      <a:r>
                        <a:rPr lang="en" sz="1400" u="none" cap="none" strike="noStrike">
                          <a:solidFill>
                            <a:srgbClr val="CC0000"/>
                          </a:solidFill>
                          <a:latin typeface="Trebuchet MS"/>
                          <a:ea typeface="Trebuchet MS"/>
                          <a:cs typeface="Trebuchet MS"/>
                          <a:sym typeface="Trebuchet MS"/>
                        </a:rPr>
                        <a:t>curonium</a:t>
                      </a:r>
                      <a:endParaRPr sz="1400" u="none" cap="none" strike="noStrike">
                        <a:solidFill>
                          <a:srgbClr val="CC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-Ro</a:t>
                      </a:r>
                      <a:r>
                        <a:rPr lang="en" sz="1400" u="none" cap="none" strike="noStrike">
                          <a:solidFill>
                            <a:srgbClr val="CC0000"/>
                          </a:solidFill>
                          <a:latin typeface="Trebuchet MS"/>
                          <a:ea typeface="Trebuchet MS"/>
                          <a:cs typeface="Trebuchet MS"/>
                          <a:sym typeface="Trebuchet MS"/>
                        </a:rPr>
                        <a:t>curonium</a:t>
                      </a:r>
                      <a:endParaRPr sz="1400" u="none" cap="none" strike="noStrike">
                        <a:solidFill>
                          <a:srgbClr val="CC0000"/>
                        </a:solidFill>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Trebuchet MS"/>
                          <a:ea typeface="Trebuchet MS"/>
                          <a:cs typeface="Trebuchet MS"/>
                          <a:sym typeface="Trebuchet MS"/>
                        </a:rPr>
                        <a:t>Short acting:</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-Miva</a:t>
                      </a:r>
                      <a:r>
                        <a:rPr lang="en" sz="1400" u="none" cap="none" strike="noStrike">
                          <a:solidFill>
                            <a:srgbClr val="CC0000"/>
                          </a:solidFill>
                        </a:rPr>
                        <a:t>curium</a:t>
                      </a:r>
                      <a:endParaRPr sz="1400" u="none" cap="none" strike="noStrike">
                        <a:solidFill>
                          <a:srgbClr val="CC0000"/>
                        </a:solidFill>
                      </a:endParaRPr>
                    </a:p>
                  </a:txBody>
                  <a:tcPr marT="91425" marB="91425" marR="91425" marL="91425"/>
                </a:tc>
              </a:tr>
            </a:tbl>
          </a:graphicData>
        </a:graphic>
      </p:graphicFrame>
      <p:sp>
        <p:nvSpPr>
          <p:cNvPr id="245" name="Google Shape;245;p5"/>
          <p:cNvSpPr txBox="1"/>
          <p:nvPr/>
        </p:nvSpPr>
        <p:spPr>
          <a:xfrm rot="-5400000">
            <a:off x="-1112550" y="2570075"/>
            <a:ext cx="3599700" cy="973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omic Sans MS"/>
                <a:ea typeface="Comic Sans MS"/>
                <a:cs typeface="Comic Sans MS"/>
                <a:sym typeface="Comic Sans MS"/>
              </a:rPr>
              <a:t>Competitive blocker</a:t>
            </a:r>
            <a:endParaRPr b="1" i="0" sz="18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6AA84F"/>
                </a:solidFill>
                <a:latin typeface="Comic Sans MS"/>
                <a:ea typeface="Comic Sans MS"/>
                <a:cs typeface="Comic Sans MS"/>
                <a:sym typeface="Comic Sans MS"/>
              </a:rPr>
              <a:t> (non depolarising)</a:t>
            </a:r>
            <a:endParaRPr b="1" i="0" sz="1500" u="none" cap="none" strike="noStrike">
              <a:solidFill>
                <a:srgbClr val="6AA84F"/>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omic Sans MS"/>
                <a:ea typeface="Comic Sans MS"/>
                <a:cs typeface="Comic Sans MS"/>
                <a:sym typeface="Comic Sans MS"/>
              </a:rPr>
              <a:t>Peripherally acting </a:t>
            </a:r>
            <a:endParaRPr b="1" i="0" sz="1800" u="none" cap="none" strike="noStrike">
              <a:solidFill>
                <a:srgbClr val="000000"/>
              </a:solidFill>
              <a:latin typeface="Comic Sans MS"/>
              <a:ea typeface="Comic Sans MS"/>
              <a:cs typeface="Comic Sans MS"/>
              <a:sym typeface="Comic Sans MS"/>
            </a:endParaRPr>
          </a:p>
        </p:txBody>
      </p:sp>
      <p:pic>
        <p:nvPicPr>
          <p:cNvPr id="246" name="Google Shape;246;p5"/>
          <p:cNvPicPr preferRelativeResize="0"/>
          <p:nvPr/>
        </p:nvPicPr>
        <p:blipFill rotWithShape="1">
          <a:blip r:embed="rId3">
            <a:alphaModFix/>
          </a:blip>
          <a:srcRect b="0" l="0" r="0" t="0"/>
          <a:stretch/>
        </p:blipFill>
        <p:spPr>
          <a:xfrm>
            <a:off x="1695393" y="2022738"/>
            <a:ext cx="1313701" cy="1098001"/>
          </a:xfrm>
          <a:prstGeom prst="rect">
            <a:avLst/>
          </a:prstGeom>
          <a:noFill/>
          <a:ln>
            <a:noFill/>
          </a:ln>
        </p:spPr>
      </p:pic>
      <p:sp>
        <p:nvSpPr>
          <p:cNvPr id="247" name="Google Shape;247;p5"/>
          <p:cNvSpPr/>
          <p:nvPr/>
        </p:nvSpPr>
        <p:spPr>
          <a:xfrm>
            <a:off x="3226200" y="1256975"/>
            <a:ext cx="331800" cy="3516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5"/>
          <p:cNvSpPr txBox="1"/>
          <p:nvPr/>
        </p:nvSpPr>
        <p:spPr>
          <a:xfrm>
            <a:off x="3613306" y="1234625"/>
            <a:ext cx="1447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C0000"/>
                </a:solidFill>
                <a:latin typeface="Trebuchet MS"/>
                <a:ea typeface="Trebuchet MS"/>
                <a:cs typeface="Trebuchet MS"/>
                <a:sym typeface="Trebuchet MS"/>
              </a:rPr>
              <a:t>Important</a:t>
            </a:r>
            <a:r>
              <a:rPr b="0" i="0" lang="en" sz="1400" u="none" cap="none" strike="noStrike">
                <a:solidFill>
                  <a:srgbClr val="000000"/>
                </a:solidFill>
                <a:latin typeface="Roboto Mono"/>
                <a:ea typeface="Roboto Mono"/>
                <a:cs typeface="Roboto Mono"/>
                <a:sym typeface="Roboto Mono"/>
              </a:rPr>
              <a:t> </a:t>
            </a:r>
            <a:endParaRPr b="0" i="0" sz="1400" u="none" cap="none" strike="noStrike">
              <a:solidFill>
                <a:srgbClr val="000000"/>
              </a:solidFill>
              <a:latin typeface="Roboto Mono"/>
              <a:ea typeface="Roboto Mono"/>
              <a:cs typeface="Roboto Mono"/>
              <a:sym typeface="Roboto Mon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aphicFrame>
        <p:nvGraphicFramePr>
          <p:cNvPr id="253" name="Google Shape;253;p6"/>
          <p:cNvGraphicFramePr/>
          <p:nvPr/>
        </p:nvGraphicFramePr>
        <p:xfrm>
          <a:off x="0" y="0"/>
          <a:ext cx="3000000" cy="3000000"/>
        </p:xfrm>
        <a:graphic>
          <a:graphicData uri="http://schemas.openxmlformats.org/drawingml/2006/table">
            <a:tbl>
              <a:tblPr>
                <a:noFill/>
                <a:tableStyleId>{E358EB6D-D963-461E-9C15-F2A1F6E1F880}</a:tableStyleId>
              </a:tblPr>
              <a:tblGrid>
                <a:gridCol w="1097825"/>
                <a:gridCol w="1493650"/>
                <a:gridCol w="6552525"/>
              </a:tblGrid>
              <a:tr h="2207150">
                <a:tc rowSpan="2">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Pharmaco-kinetics</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  They are </a:t>
                      </a:r>
                      <a:r>
                        <a:rPr lang="en" sz="1500" u="none" cap="none" strike="noStrike">
                          <a:solidFill>
                            <a:srgbClr val="CC0000"/>
                          </a:solidFill>
                          <a:latin typeface="Trebuchet MS"/>
                          <a:ea typeface="Trebuchet MS"/>
                          <a:cs typeface="Trebuchet MS"/>
                          <a:sym typeface="Trebuchet MS"/>
                        </a:rPr>
                        <a:t>polar compounds.</a:t>
                      </a:r>
                      <a:endParaRPr sz="1500" u="none" cap="none" strike="noStrike">
                        <a:solidFill>
                          <a:srgbClr val="CC0000"/>
                        </a:solidFill>
                        <a:latin typeface="Trebuchet MS"/>
                        <a:ea typeface="Trebuchet MS"/>
                        <a:cs typeface="Trebuchet MS"/>
                        <a:sym typeface="Trebuchet MS"/>
                      </a:endParaRPr>
                    </a:p>
                    <a:p>
                      <a:pPr indent="-323850" lvl="1" marL="9144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  Inactive orally </a:t>
                      </a:r>
                      <a:r>
                        <a:rPr lang="en" sz="1500" u="none" cap="none" strike="noStrike">
                          <a:latin typeface="Roboto"/>
                          <a:ea typeface="Roboto"/>
                          <a:cs typeface="Roboto"/>
                          <a:sym typeface="Roboto"/>
                        </a:rPr>
                        <a:t>&amp;</a:t>
                      </a:r>
                      <a:r>
                        <a:rPr lang="en" sz="1500" u="none" cap="none" strike="noStrike">
                          <a:latin typeface="Trebuchet MS"/>
                          <a:ea typeface="Trebuchet MS"/>
                          <a:cs typeface="Trebuchet MS"/>
                          <a:sym typeface="Trebuchet MS"/>
                        </a:rPr>
                        <a:t> taken parenterally.</a:t>
                      </a:r>
                      <a:endParaRPr sz="1500" u="none" cap="none" strike="noStrike">
                        <a:latin typeface="Trebuchet MS"/>
                        <a:ea typeface="Trebuchet MS"/>
                        <a:cs typeface="Trebuchet MS"/>
                        <a:sym typeface="Trebuchet MS"/>
                      </a:endParaRPr>
                    </a:p>
                    <a:p>
                      <a:pPr indent="-323850" lvl="1" marL="9144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  Do not cross BBB (no central action).</a:t>
                      </a:r>
                      <a:endParaRPr sz="1500" u="none" cap="none" strike="noStrike">
                        <a:latin typeface="Trebuchet MS"/>
                        <a:ea typeface="Trebuchet MS"/>
                        <a:cs typeface="Trebuchet MS"/>
                        <a:sym typeface="Trebuchet MS"/>
                      </a:endParaRPr>
                    </a:p>
                    <a:p>
                      <a:pPr indent="-323850" lvl="1" marL="9144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  Do not cross placenta. </a:t>
                      </a:r>
                      <a:r>
                        <a:rPr lang="en" sz="1200" u="none" cap="none" strike="noStrike">
                          <a:solidFill>
                            <a:srgbClr val="6AA84F"/>
                          </a:solidFill>
                          <a:latin typeface="Trebuchet MS"/>
                          <a:ea typeface="Trebuchet MS"/>
                          <a:cs typeface="Trebuchet MS"/>
                          <a:sym typeface="Trebuchet MS"/>
                        </a:rPr>
                        <a:t>(can be used for pregnant women)</a:t>
                      </a:r>
                      <a:endParaRPr sz="1200" u="none" cap="none" strike="noStrike">
                        <a:solidFill>
                          <a:srgbClr val="6AA84F"/>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 Metabolism depend upon kidney or liver.</a:t>
                      </a:r>
                      <a:endParaRPr sz="15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500"/>
                        <a:buFont typeface="Arial"/>
                        <a:buNone/>
                      </a:pPr>
                      <a:r>
                        <a:rPr lang="en" sz="1500" u="none" cap="none" strike="noStrike">
                          <a:solidFill>
                            <a:srgbClr val="CC0000"/>
                          </a:solidFill>
                          <a:latin typeface="Trebuchet MS"/>
                          <a:ea typeface="Trebuchet MS"/>
                          <a:cs typeface="Trebuchet MS"/>
                          <a:sym typeface="Trebuchet MS"/>
                        </a:rPr>
                        <a:t>EXCEPT:</a:t>
                      </a:r>
                      <a:endParaRPr sz="1500" u="none" cap="none" strike="noStrike">
                        <a:solidFill>
                          <a:srgbClr val="CC0000"/>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Mivacurium (degraded by acetyl cholinesterase).</a:t>
                      </a:r>
                      <a:endParaRPr sz="1500" u="none" cap="none" strike="noStrike">
                        <a:latin typeface="Trebuchet MS"/>
                        <a:ea typeface="Trebuchet MS"/>
                        <a:cs typeface="Trebuchet MS"/>
                        <a:sym typeface="Trebuchet MS"/>
                      </a:endParaRPr>
                    </a:p>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Atracurium (spontaneous degradation in blood).</a:t>
                      </a:r>
                      <a:endParaRPr sz="1500" u="none" cap="none" strike="noStrike">
                        <a:latin typeface="Trebuchet MS"/>
                        <a:ea typeface="Trebuchet MS"/>
                        <a:cs typeface="Trebuchet MS"/>
                        <a:sym typeface="Trebuchet MS"/>
                      </a:endParaRPr>
                    </a:p>
                  </a:txBody>
                  <a:tcPr marT="91425" marB="91425" marR="91425" marL="91425"/>
                </a:tc>
              </a:tr>
              <a:tr h="293635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Pharmaco-</a:t>
                      </a:r>
                      <a:endParaRPr b="1" sz="16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Logical </a:t>
                      </a:r>
                      <a:endParaRPr b="1" sz="16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action </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Skeletal muscle relaxation </a:t>
                      </a:r>
                      <a:r>
                        <a:rPr lang="en" sz="1500" u="none" cap="none" strike="noStrike">
                          <a:solidFill>
                            <a:srgbClr val="C27BA0"/>
                          </a:solidFill>
                          <a:latin typeface="Trebuchet MS"/>
                          <a:ea typeface="Trebuchet MS"/>
                          <a:cs typeface="Trebuchet MS"/>
                          <a:sym typeface="Trebuchet MS"/>
                        </a:rPr>
                        <a:t>(Small rapidly contracting muscles of face, eyes ,fingers ,neck ,trunk muscle ,intercostal muscles,diaphragm).</a:t>
                      </a:r>
                      <a:endParaRPr sz="1500" u="none" cap="none" strike="noStrike">
                        <a:solidFill>
                          <a:srgbClr val="C27BA0"/>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rgbClr val="C27BA0"/>
                        </a:buClr>
                        <a:buSzPts val="1500"/>
                        <a:buFont typeface="Trebuchet MS"/>
                        <a:buChar char="❖"/>
                      </a:pPr>
                      <a:r>
                        <a:rPr lang="en" sz="1500" u="none" cap="none" strike="noStrike">
                          <a:solidFill>
                            <a:srgbClr val="C27BA0"/>
                          </a:solidFill>
                          <a:latin typeface="Trebuchet MS"/>
                          <a:ea typeface="Trebuchet MS"/>
                          <a:cs typeface="Trebuchet MS"/>
                          <a:sym typeface="Trebuchet MS"/>
                        </a:rPr>
                        <a:t>Recovery comes from REVERSE MANNER starting with diaphragm, Last is face and eyes. </a:t>
                      </a:r>
                      <a:endParaRPr sz="1500" u="none" cap="none" strike="noStrike">
                        <a:solidFill>
                          <a:srgbClr val="C27BA0"/>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They produce different effects on CVS </a:t>
                      </a:r>
                      <a:r>
                        <a:rPr lang="en" sz="1000" u="none" cap="none" strike="noStrike">
                          <a:solidFill>
                            <a:srgbClr val="999999"/>
                          </a:solidFill>
                          <a:latin typeface="Trebuchet MS"/>
                          <a:ea typeface="Trebuchet MS"/>
                          <a:cs typeface="Trebuchet MS"/>
                          <a:sym typeface="Trebuchet MS"/>
                        </a:rPr>
                        <a:t>(cardiovascular system)</a:t>
                      </a:r>
                      <a:r>
                        <a:rPr lang="en" sz="1500" u="none" cap="none" strike="noStrike">
                          <a:latin typeface="Trebuchet MS"/>
                          <a:ea typeface="Trebuchet MS"/>
                          <a:cs typeface="Trebuchet MS"/>
                          <a:sym typeface="Trebuchet MS"/>
                        </a:rPr>
                        <a:t>.</a:t>
                      </a:r>
                      <a:endParaRPr sz="1500" u="none" cap="none" strike="noStrike">
                        <a:latin typeface="Trebuchet MS"/>
                        <a:ea typeface="Trebuchet MS"/>
                        <a:cs typeface="Trebuchet MS"/>
                        <a:sym typeface="Trebuchet MS"/>
                      </a:endParaRPr>
                    </a:p>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Some release </a:t>
                      </a:r>
                      <a:r>
                        <a:rPr lang="en" sz="1500" u="none" cap="none" strike="noStrike">
                          <a:solidFill>
                            <a:srgbClr val="CC0000"/>
                          </a:solidFill>
                          <a:latin typeface="Trebuchet MS"/>
                          <a:ea typeface="Trebuchet MS"/>
                          <a:cs typeface="Trebuchet MS"/>
                          <a:sym typeface="Trebuchet MS"/>
                        </a:rPr>
                        <a:t>histamine and produce hypotension. </a:t>
                      </a:r>
                      <a:endParaRPr sz="1500" u="none" cap="none" strike="noStrike">
                        <a:solidFill>
                          <a:srgbClr val="CC0000"/>
                        </a:solidFill>
                        <a:latin typeface="Trebuchet MS"/>
                        <a:ea typeface="Trebuchet MS"/>
                        <a:cs typeface="Trebuchet MS"/>
                        <a:sym typeface="Trebuchet MS"/>
                      </a:endParaRPr>
                    </a:p>
                    <a:p>
                      <a:pPr indent="-323850" lvl="1" marL="9144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d-Tubocurarine </a:t>
                      </a:r>
                      <a:r>
                        <a:rPr lang="en" sz="1000" u="none" cap="none" strike="noStrike">
                          <a:solidFill>
                            <a:srgbClr val="6AA84F"/>
                          </a:solidFill>
                          <a:latin typeface="Trebuchet MS"/>
                          <a:ea typeface="Trebuchet MS"/>
                          <a:cs typeface="Trebuchet MS"/>
                          <a:sym typeface="Trebuchet MS"/>
                        </a:rPr>
                        <a:t>(sever release of histamine)</a:t>
                      </a:r>
                      <a:endParaRPr sz="1000" u="none" cap="none" strike="noStrike">
                        <a:solidFill>
                          <a:srgbClr val="6AA84F"/>
                        </a:solidFill>
                        <a:latin typeface="Trebuchet MS"/>
                        <a:ea typeface="Trebuchet MS"/>
                        <a:cs typeface="Trebuchet MS"/>
                        <a:sym typeface="Trebuchet MS"/>
                      </a:endParaRPr>
                    </a:p>
                    <a:p>
                      <a:pPr indent="-323850" lvl="1" marL="9144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Atracurium</a:t>
                      </a:r>
                      <a:endParaRPr sz="1500" u="none" cap="none" strike="noStrike">
                        <a:latin typeface="Trebuchet MS"/>
                        <a:ea typeface="Trebuchet MS"/>
                        <a:cs typeface="Trebuchet MS"/>
                        <a:sym typeface="Trebuchet MS"/>
                      </a:endParaRPr>
                    </a:p>
                    <a:p>
                      <a:pPr indent="-323850" lvl="1" marL="9144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Mivacurium</a:t>
                      </a:r>
                      <a:endParaRPr sz="1500" u="none" cap="none" strike="noStrike">
                        <a:latin typeface="Trebuchet MS"/>
                        <a:ea typeface="Trebuchet MS"/>
                        <a:cs typeface="Trebuchet MS"/>
                        <a:sym typeface="Trebuchet MS"/>
                      </a:endParaRPr>
                    </a:p>
                    <a:p>
                      <a:pPr indent="-323850" lvl="0" marL="4572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Others produce tachycardia (Increase Heart rate) </a:t>
                      </a:r>
                      <a:endParaRPr sz="1500" u="none" cap="none" strike="noStrike">
                        <a:latin typeface="Trebuchet MS"/>
                        <a:ea typeface="Trebuchet MS"/>
                        <a:cs typeface="Trebuchet MS"/>
                        <a:sym typeface="Trebuchet MS"/>
                      </a:endParaRPr>
                    </a:p>
                    <a:p>
                      <a:pPr indent="-323850" lvl="1" marL="914400" marR="0" rtl="0" algn="l">
                        <a:lnSpc>
                          <a:spcPct val="100000"/>
                        </a:lnSpc>
                        <a:spcBef>
                          <a:spcPts val="0"/>
                        </a:spcBef>
                        <a:spcAft>
                          <a:spcPts val="0"/>
                        </a:spcAft>
                        <a:buClr>
                          <a:srgbClr val="000000"/>
                        </a:buClr>
                        <a:buSzPts val="1500"/>
                        <a:buFont typeface="Trebuchet MS"/>
                        <a:buChar char="➢"/>
                      </a:pPr>
                      <a:r>
                        <a:rPr lang="en" sz="1500" u="none" cap="none" strike="noStrike">
                          <a:latin typeface="Trebuchet MS"/>
                          <a:ea typeface="Trebuchet MS"/>
                          <a:cs typeface="Trebuchet MS"/>
                          <a:sym typeface="Trebuchet MS"/>
                        </a:rPr>
                        <a:t>Pancuronium</a:t>
                      </a:r>
                      <a:endParaRPr sz="1500" u="none" cap="none" strike="noStrike">
                        <a:latin typeface="Trebuchet MS"/>
                        <a:ea typeface="Trebuchet MS"/>
                        <a:cs typeface="Trebuchet MS"/>
                        <a:sym typeface="Trebuchet MS"/>
                      </a:endParaRPr>
                    </a:p>
                  </a:txBody>
                  <a:tcPr marT="91425" marB="91425" marR="91425" marL="91425"/>
                </a:tc>
              </a:tr>
            </a:tbl>
          </a:graphicData>
        </a:graphic>
      </p:graphicFrame>
      <p:sp>
        <p:nvSpPr>
          <p:cNvPr id="254" name="Google Shape;254;p6"/>
          <p:cNvSpPr txBox="1"/>
          <p:nvPr/>
        </p:nvSpPr>
        <p:spPr>
          <a:xfrm rot="-5400000">
            <a:off x="-1038600" y="2025750"/>
            <a:ext cx="3169200" cy="109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omic Sans MS"/>
                <a:ea typeface="Comic Sans MS"/>
                <a:cs typeface="Comic Sans MS"/>
                <a:sym typeface="Comic Sans MS"/>
              </a:rPr>
              <a:t>Competitive blocker</a:t>
            </a:r>
            <a:endParaRPr b="1" i="0" sz="18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6AA84F"/>
                </a:solidFill>
                <a:latin typeface="Comic Sans MS"/>
                <a:ea typeface="Comic Sans MS"/>
                <a:cs typeface="Comic Sans MS"/>
                <a:sym typeface="Comic Sans MS"/>
              </a:rPr>
              <a:t> (non depolarising)</a:t>
            </a:r>
            <a:endParaRPr b="1" i="0" sz="1500" u="none" cap="none" strike="noStrike">
              <a:solidFill>
                <a:srgbClr val="6AA84F"/>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omic Sans MS"/>
                <a:ea typeface="Comic Sans MS"/>
                <a:cs typeface="Comic Sans MS"/>
                <a:sym typeface="Comic Sans MS"/>
              </a:rPr>
              <a:t>Peripherally acting </a:t>
            </a:r>
            <a:endParaRPr b="1" i="0" sz="18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7"/>
          <p:cNvPicPr preferRelativeResize="0"/>
          <p:nvPr/>
        </p:nvPicPr>
        <p:blipFill rotWithShape="1">
          <a:blip r:embed="rId3">
            <a:alphaModFix/>
          </a:blip>
          <a:srcRect b="0" l="0" r="0" t="0"/>
          <a:stretch/>
        </p:blipFill>
        <p:spPr>
          <a:xfrm>
            <a:off x="3352800" y="0"/>
            <a:ext cx="5791199" cy="5036449"/>
          </a:xfrm>
          <a:prstGeom prst="rect">
            <a:avLst/>
          </a:prstGeom>
          <a:noFill/>
          <a:ln>
            <a:noFill/>
          </a:ln>
        </p:spPr>
      </p:pic>
      <p:sp>
        <p:nvSpPr>
          <p:cNvPr id="260" name="Google Shape;260;p7"/>
          <p:cNvSpPr txBox="1"/>
          <p:nvPr/>
        </p:nvSpPr>
        <p:spPr>
          <a:xfrm>
            <a:off x="123494" y="680400"/>
            <a:ext cx="3000000" cy="378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Arial"/>
                <a:ea typeface="Arial"/>
                <a:cs typeface="Arial"/>
                <a:sym typeface="Arial"/>
              </a:rPr>
              <a:t>Mechanism of action of neuromuscular blockers (extra explanation) Normally in the neuromuscular junction, the acetylcholine will attach with the acetylcholine receptors (in skeletal muscle the receptors) are nicotinic receptors type 1 after that a lot of changes will happen so that the muscle contracts. However, the Neuromuscular blockers will block the nicotinic receptors so acetylcholine cannot bind with the receptors, thus, preventing its action (muscle contraction) and if the muscle won’t contract it’ll relax </a:t>
            </a:r>
            <a:r>
              <a:rPr b="1" i="0" lang="en" sz="1400" u="none" cap="none" strike="noStrike">
                <a:solidFill>
                  <a:srgbClr val="999999"/>
                </a:solidFill>
                <a:latin typeface="Arial"/>
                <a:ea typeface="Arial"/>
                <a:cs typeface="Arial"/>
                <a:sym typeface="Arial"/>
              </a:rPr>
              <a:t>Thanks to Team441</a:t>
            </a:r>
            <a:endParaRPr b="1" i="0" sz="1400" u="none" cap="none" strike="noStrike">
              <a:solidFill>
                <a:srgbClr val="99999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8"/>
          <p:cNvSpPr txBox="1"/>
          <p:nvPr>
            <p:ph idx="15" type="title"/>
          </p:nvPr>
        </p:nvSpPr>
        <p:spPr>
          <a:xfrm>
            <a:off x="720003" y="406913"/>
            <a:ext cx="7704000" cy="474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latin typeface="Comic Sans MS"/>
                <a:ea typeface="Comic Sans MS"/>
                <a:cs typeface="Comic Sans MS"/>
                <a:sym typeface="Comic Sans MS"/>
              </a:rPr>
              <a:t>Neuromuscular junction </a:t>
            </a:r>
            <a:endParaRPr>
              <a:latin typeface="Comic Sans MS"/>
              <a:ea typeface="Comic Sans MS"/>
              <a:cs typeface="Comic Sans MS"/>
              <a:sym typeface="Comic Sans MS"/>
            </a:endParaRPr>
          </a:p>
        </p:txBody>
      </p:sp>
      <p:pic>
        <p:nvPicPr>
          <p:cNvPr id="266" name="Google Shape;266;p8"/>
          <p:cNvPicPr preferRelativeResize="0"/>
          <p:nvPr/>
        </p:nvPicPr>
        <p:blipFill rotWithShape="1">
          <a:blip r:embed="rId3">
            <a:alphaModFix/>
          </a:blip>
          <a:srcRect b="0" l="0" r="0" t="0"/>
          <a:stretch/>
        </p:blipFill>
        <p:spPr>
          <a:xfrm>
            <a:off x="191706" y="1230350"/>
            <a:ext cx="4393678" cy="1972800"/>
          </a:xfrm>
          <a:prstGeom prst="rect">
            <a:avLst/>
          </a:prstGeom>
          <a:noFill/>
          <a:ln>
            <a:noFill/>
          </a:ln>
        </p:spPr>
      </p:pic>
      <p:pic>
        <p:nvPicPr>
          <p:cNvPr id="267" name="Google Shape;267;p8"/>
          <p:cNvPicPr preferRelativeResize="0"/>
          <p:nvPr/>
        </p:nvPicPr>
        <p:blipFill rotWithShape="1">
          <a:blip r:embed="rId4">
            <a:alphaModFix/>
          </a:blip>
          <a:srcRect b="0" l="0" r="0" t="0"/>
          <a:stretch/>
        </p:blipFill>
        <p:spPr>
          <a:xfrm>
            <a:off x="4821550" y="1083775"/>
            <a:ext cx="4114598" cy="2119374"/>
          </a:xfrm>
          <a:prstGeom prst="rect">
            <a:avLst/>
          </a:prstGeom>
          <a:noFill/>
          <a:ln>
            <a:noFill/>
          </a:ln>
        </p:spPr>
      </p:pic>
      <p:pic>
        <p:nvPicPr>
          <p:cNvPr id="268" name="Google Shape;268;p8"/>
          <p:cNvPicPr preferRelativeResize="0"/>
          <p:nvPr/>
        </p:nvPicPr>
        <p:blipFill rotWithShape="1">
          <a:blip r:embed="rId5">
            <a:alphaModFix/>
          </a:blip>
          <a:srcRect b="0" l="0" r="0" t="0"/>
          <a:stretch/>
        </p:blipFill>
        <p:spPr>
          <a:xfrm>
            <a:off x="191696" y="3296450"/>
            <a:ext cx="4393674" cy="1684065"/>
          </a:xfrm>
          <a:prstGeom prst="rect">
            <a:avLst/>
          </a:prstGeom>
          <a:noFill/>
          <a:ln>
            <a:noFill/>
          </a:ln>
        </p:spPr>
      </p:pic>
      <p:sp>
        <p:nvSpPr>
          <p:cNvPr id="269" name="Google Shape;269;p8"/>
          <p:cNvSpPr txBox="1"/>
          <p:nvPr/>
        </p:nvSpPr>
        <p:spPr>
          <a:xfrm>
            <a:off x="3096775" y="3296450"/>
            <a:ext cx="1488600" cy="463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B5394"/>
                </a:solidFill>
                <a:latin typeface="Trebuchet MS"/>
                <a:ea typeface="Trebuchet MS"/>
                <a:cs typeface="Trebuchet MS"/>
                <a:sym typeface="Trebuchet MS"/>
              </a:rPr>
              <a:t>In boys slide</a:t>
            </a:r>
            <a:endParaRPr b="0" i="0" sz="1800" u="none" cap="none" strike="noStrike">
              <a:solidFill>
                <a:srgbClr val="0B5394"/>
              </a:solidFill>
              <a:latin typeface="Trebuchet MS"/>
              <a:ea typeface="Trebuchet MS"/>
              <a:cs typeface="Trebuchet MS"/>
              <a:sym typeface="Trebuchet MS"/>
            </a:endParaRPr>
          </a:p>
        </p:txBody>
      </p:sp>
      <p:sp>
        <p:nvSpPr>
          <p:cNvPr id="270" name="Google Shape;270;p8"/>
          <p:cNvSpPr txBox="1"/>
          <p:nvPr/>
        </p:nvSpPr>
        <p:spPr>
          <a:xfrm>
            <a:off x="4599906" y="3979370"/>
            <a:ext cx="4557900" cy="60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rgbClr val="999999"/>
                </a:solidFill>
                <a:latin typeface="Trebuchet MS"/>
                <a:ea typeface="Trebuchet MS"/>
                <a:cs typeface="Trebuchet MS"/>
                <a:sym typeface="Trebuchet MS"/>
                <a:hlinkClick r:id="rId6">
                  <a:extLst>
                    <a:ext uri="{A12FA001-AC4F-418D-AE19-62706E023703}">
                      <ahyp:hlinkClr val="tx"/>
                    </a:ext>
                  </a:extLst>
                </a:hlinkClick>
              </a:rPr>
              <a:t>helpful video:</a:t>
            </a:r>
            <a:endParaRPr b="0" i="0" sz="1400" u="none" cap="none" strike="noStrike">
              <a:solidFill>
                <a:srgbClr val="999999"/>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rgbClr val="999999"/>
                </a:solidFill>
                <a:latin typeface="Trebuchet MS"/>
                <a:ea typeface="Trebuchet MS"/>
                <a:cs typeface="Trebuchet MS"/>
                <a:sym typeface="Trebuchet MS"/>
                <a:hlinkClick r:id="rId7">
                  <a:extLst>
                    <a:ext uri="{A12FA001-AC4F-418D-AE19-62706E023703}">
                      <ahyp:hlinkClr val="tx"/>
                    </a:ext>
                  </a:extLst>
                </a:hlinkClick>
              </a:rPr>
              <a:t>(mnemonic for non depolarizing NMBs)</a:t>
            </a:r>
            <a:endParaRPr b="0" i="0" sz="1400" u="none" cap="none" strike="noStrike">
              <a:solidFill>
                <a:srgbClr val="999999"/>
              </a:solidFill>
              <a:latin typeface="Trebuchet MS"/>
              <a:ea typeface="Trebuchet MS"/>
              <a:cs typeface="Trebuchet MS"/>
              <a:sym typeface="Trebuchet MS"/>
            </a:endParaRPr>
          </a:p>
        </p:txBody>
      </p:sp>
      <p:pic>
        <p:nvPicPr>
          <p:cNvPr id="271" name="Google Shape;271;p8"/>
          <p:cNvPicPr preferRelativeResize="0"/>
          <p:nvPr/>
        </p:nvPicPr>
        <p:blipFill rotWithShape="1">
          <a:blip r:embed="rId8">
            <a:alphaModFix/>
          </a:blip>
          <a:srcRect b="0" l="0" r="0" t="0"/>
          <a:stretch/>
        </p:blipFill>
        <p:spPr>
          <a:xfrm>
            <a:off x="5549175" y="3979375"/>
            <a:ext cx="405375" cy="321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aphicFrame>
        <p:nvGraphicFramePr>
          <p:cNvPr id="276" name="Google Shape;276;p9"/>
          <p:cNvGraphicFramePr/>
          <p:nvPr/>
        </p:nvGraphicFramePr>
        <p:xfrm>
          <a:off x="-8" y="-6"/>
          <a:ext cx="3000000" cy="3000000"/>
        </p:xfrm>
        <a:graphic>
          <a:graphicData uri="http://schemas.openxmlformats.org/drawingml/2006/table">
            <a:tbl>
              <a:tblPr>
                <a:noFill/>
                <a:tableStyleId>{E358EB6D-D963-461E-9C15-F2A1F6E1F880}</a:tableStyleId>
              </a:tblPr>
              <a:tblGrid>
                <a:gridCol w="744650"/>
                <a:gridCol w="1794350"/>
                <a:gridCol w="6605000"/>
              </a:tblGrid>
              <a:tr h="834550">
                <a:tc rowSpan="8">
                  <a:txBody>
                    <a:bodyPr/>
                    <a:lstStyle/>
                    <a:p>
                      <a:pPr indent="0" lvl="0" marL="0" marR="0" rtl="0" algn="ctr">
                        <a:lnSpc>
                          <a:spcPct val="100000"/>
                        </a:lnSpc>
                        <a:spcBef>
                          <a:spcPts val="0"/>
                        </a:spcBef>
                        <a:spcAft>
                          <a:spcPts val="0"/>
                        </a:spcAft>
                        <a:buClr>
                          <a:srgbClr val="000000"/>
                        </a:buClr>
                        <a:buSzPts val="200"/>
                        <a:buFont typeface="Arial"/>
                        <a:buNone/>
                      </a:pPr>
                      <a:r>
                        <a:t/>
                      </a:r>
                      <a:endParaRPr sz="200" u="none" cap="none" strike="noStrike"/>
                    </a:p>
                  </a:txBody>
                  <a:tcPr marT="91425" marB="91425" marR="91425" marL="91425" anchor="ctr">
                    <a:solidFill>
                      <a:schemeClr val="dk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Duration</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latin typeface="Trebuchet MS"/>
                          <a:ea typeface="Trebuchet MS"/>
                          <a:cs typeface="Trebuchet MS"/>
                          <a:sym typeface="Trebuchet MS"/>
                        </a:rPr>
                        <a:t> </a:t>
                      </a:r>
                      <a:r>
                        <a:rPr lang="en" sz="1400" u="none" cap="none" strike="noStrike">
                          <a:latin typeface="Trebuchet MS"/>
                          <a:ea typeface="Trebuchet MS"/>
                          <a:cs typeface="Trebuchet MS"/>
                          <a:sym typeface="Trebuchet MS"/>
                        </a:rPr>
                        <a:t>1-2 Hours ( long duration )</a:t>
                      </a:r>
                      <a:r>
                        <a:rPr lang="en" sz="800" u="none" cap="none" strike="noStrike">
                          <a:latin typeface="Trebuchet MS"/>
                          <a:ea typeface="Trebuchet MS"/>
                          <a:cs typeface="Trebuchet MS"/>
                          <a:sym typeface="Trebuchet MS"/>
                        </a:rPr>
                        <a:t> </a:t>
                      </a:r>
                      <a:endParaRPr sz="8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6AA84F"/>
                          </a:solidFill>
                          <a:latin typeface="Trebuchet MS"/>
                          <a:ea typeface="Trebuchet MS"/>
                          <a:cs typeface="Trebuchet MS"/>
                          <a:sym typeface="Trebuchet MS"/>
                        </a:rPr>
                        <a:t>(if the excretion mainly in the Kidney( high percentage) this means long duration of action).</a:t>
                      </a:r>
                      <a:endParaRPr sz="1200" u="none" cap="none" strike="noStrike">
                        <a:solidFill>
                          <a:srgbClr val="6AA84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rPr lang="en" sz="1200">
                          <a:solidFill>
                            <a:srgbClr val="6AA84F"/>
                          </a:solidFill>
                          <a:latin typeface="Trebuchet MS"/>
                          <a:ea typeface="Trebuchet MS"/>
                          <a:cs typeface="Trebuchet MS"/>
                          <a:sym typeface="Trebuchet MS"/>
                        </a:rPr>
                        <a:t>All of them have </a:t>
                      </a:r>
                      <a:r>
                        <a:rPr lang="en" sz="1200">
                          <a:solidFill>
                            <a:srgbClr val="6AA84F"/>
                          </a:solidFill>
                          <a:latin typeface="Trebuchet MS"/>
                          <a:ea typeface="Trebuchet MS"/>
                          <a:cs typeface="Trebuchet MS"/>
                          <a:sym typeface="Trebuchet MS"/>
                        </a:rPr>
                        <a:t>relatively</a:t>
                      </a:r>
                      <a:r>
                        <a:rPr lang="en" sz="1200">
                          <a:solidFill>
                            <a:srgbClr val="6AA84F"/>
                          </a:solidFill>
                          <a:latin typeface="Trebuchet MS"/>
                          <a:ea typeface="Trebuchet MS"/>
                          <a:cs typeface="Trebuchet MS"/>
                          <a:sym typeface="Trebuchet MS"/>
                        </a:rPr>
                        <a:t> short half life </a:t>
                      </a:r>
                      <a:endParaRPr sz="1400" u="none" cap="none" strike="noStrike">
                        <a:latin typeface="Trebuchet MS"/>
                        <a:ea typeface="Trebuchet MS"/>
                        <a:cs typeface="Trebuchet MS"/>
                        <a:sym typeface="Trebuchet MS"/>
                      </a:endParaRPr>
                    </a:p>
                  </a:txBody>
                  <a:tcPr marT="91425" marB="91425" marR="91425" marL="91425" anchor="ctr"/>
                </a:tc>
              </a:tr>
              <a:tr h="709200">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Metabolism and excretion</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Eliminated by kidney 60% - 40% liver</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
                        <a:buFont typeface="Arial"/>
                        <a:buNone/>
                      </a:pPr>
                      <a:r>
                        <a:t/>
                      </a:r>
                      <a:endParaRPr sz="200" u="none" cap="none" strike="noStrike">
                        <a:solidFill>
                          <a:srgbClr val="FF0000"/>
                        </a:solidFill>
                      </a:endParaRPr>
                    </a:p>
                  </a:txBody>
                  <a:tcPr marT="91425" marB="91425" marR="91425" marL="91425" anchor="ctr"/>
                </a:tc>
              </a:tr>
              <a:tr h="109767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Side effects </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Trebuchet MS"/>
                          <a:ea typeface="Trebuchet MS"/>
                          <a:cs typeface="Trebuchet MS"/>
                          <a:sym typeface="Trebuchet MS"/>
                        </a:rPr>
                        <a:t>Histamine releaser leading to:</a:t>
                      </a:r>
                      <a:endParaRPr b="1"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AutoNum type="arabicPeriod"/>
                      </a:pPr>
                      <a:r>
                        <a:rPr lang="en" sz="1400" u="none" cap="none" strike="noStrike">
                          <a:solidFill>
                            <a:srgbClr val="CC0000"/>
                          </a:solidFill>
                          <a:latin typeface="Trebuchet MS"/>
                          <a:ea typeface="Trebuchet MS"/>
                          <a:cs typeface="Trebuchet MS"/>
                          <a:sym typeface="Trebuchet MS"/>
                        </a:rPr>
                        <a:t>Bronchospasm</a:t>
                      </a:r>
                      <a:r>
                        <a:rPr lang="en" sz="1400" u="none" cap="none" strike="noStrike">
                          <a:solidFill>
                            <a:srgbClr val="FF0000"/>
                          </a:solidFill>
                          <a:latin typeface="Trebuchet MS"/>
                          <a:ea typeface="Trebuchet MS"/>
                          <a:cs typeface="Trebuchet MS"/>
                          <a:sym typeface="Trebuchet MS"/>
                        </a:rPr>
                        <a:t> </a:t>
                      </a:r>
                      <a:r>
                        <a:rPr lang="en" sz="1400" u="none" cap="none" strike="noStrike">
                          <a:latin typeface="Trebuchet MS"/>
                          <a:ea typeface="Trebuchet MS"/>
                          <a:cs typeface="Trebuchet MS"/>
                          <a:sym typeface="Trebuchet MS"/>
                        </a:rPr>
                        <a:t>(constriction of bronchial smooth muscles)</a:t>
                      </a:r>
                      <a:endParaRPr sz="1400" u="none" cap="none" strike="noStrike">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AutoNum type="arabicPeriod"/>
                      </a:pPr>
                      <a:r>
                        <a:rPr lang="en" sz="1400" u="sng" cap="none" strike="noStrike">
                          <a:solidFill>
                            <a:srgbClr val="CC0000"/>
                          </a:solidFill>
                          <a:latin typeface="Trebuchet MS"/>
                          <a:ea typeface="Trebuchet MS"/>
                          <a:cs typeface="Trebuchet MS"/>
                          <a:sym typeface="Trebuchet MS"/>
                        </a:rPr>
                        <a:t>Hypo</a:t>
                      </a:r>
                      <a:r>
                        <a:rPr lang="en" sz="1400" u="none" cap="none" strike="noStrike">
                          <a:solidFill>
                            <a:srgbClr val="CC0000"/>
                          </a:solidFill>
                          <a:latin typeface="Trebuchet MS"/>
                          <a:ea typeface="Trebuchet MS"/>
                          <a:cs typeface="Trebuchet MS"/>
                          <a:sym typeface="Trebuchet MS"/>
                        </a:rPr>
                        <a:t>tension</a:t>
                      </a:r>
                      <a:r>
                        <a:rPr lang="en" sz="1400" u="none" cap="none" strike="noStrike">
                          <a:solidFill>
                            <a:srgbClr val="FF0000"/>
                          </a:solidFill>
                          <a:latin typeface="Trebuchet MS"/>
                          <a:ea typeface="Trebuchet MS"/>
                          <a:cs typeface="Trebuchet MS"/>
                          <a:sym typeface="Trebuchet MS"/>
                        </a:rPr>
                        <a:t> </a:t>
                      </a:r>
                      <a:r>
                        <a:rPr lang="en" sz="1400" u="none" cap="none" strike="noStrike">
                          <a:solidFill>
                            <a:srgbClr val="1155CC"/>
                          </a:solidFill>
                          <a:latin typeface="Trebuchet MS"/>
                          <a:ea typeface="Trebuchet MS"/>
                          <a:cs typeface="Trebuchet MS"/>
                          <a:sym typeface="Trebuchet MS"/>
                        </a:rPr>
                        <a:t>(Blocks autonomic ganglia)</a:t>
                      </a:r>
                      <a:endParaRPr sz="1400" u="none" cap="none" strike="noStrike">
                        <a:solidFill>
                          <a:srgbClr val="1155CC"/>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AutoNum type="arabicPeriod"/>
                      </a:pPr>
                      <a:r>
                        <a:rPr lang="en" sz="1400" u="none" cap="none" strike="noStrike">
                          <a:solidFill>
                            <a:srgbClr val="C27BA0"/>
                          </a:solidFill>
                          <a:latin typeface="Trebuchet MS"/>
                          <a:ea typeface="Trebuchet MS"/>
                          <a:cs typeface="Trebuchet MS"/>
                          <a:sym typeface="Trebuchet MS"/>
                        </a:rPr>
                        <a:t>Tachycardia</a:t>
                      </a:r>
                      <a:endParaRPr sz="1400" u="none" cap="none" strike="noStrike">
                        <a:solidFill>
                          <a:srgbClr val="C27BA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91425" marB="91425" marR="91425" marL="91425" anchor="ctr"/>
                </a:tc>
              </a:tr>
              <a:tr h="53707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Uses</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Not used clinically due to adverse effects. </a:t>
                      </a:r>
                      <a:r>
                        <a:rPr lang="en" sz="1000" u="none" cap="none" strike="noStrike">
                          <a:solidFill>
                            <a:srgbClr val="999999"/>
                          </a:solidFill>
                          <a:latin typeface="Trebuchet MS"/>
                          <a:ea typeface="Trebuchet MS"/>
                          <a:cs typeface="Trebuchet MS"/>
                          <a:sym typeface="Trebuchet MS"/>
                        </a:rPr>
                        <a:t>(side effects)</a:t>
                      </a:r>
                      <a:endParaRPr sz="1000" u="none" cap="none" strike="noStrike">
                        <a:solidFill>
                          <a:srgbClr val="999999"/>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00"/>
                        <a:buFont typeface="Arial"/>
                        <a:buNone/>
                      </a:pPr>
                      <a:r>
                        <a:t/>
                      </a:r>
                      <a:endParaRPr sz="200" u="none" cap="none" strike="noStrike"/>
                    </a:p>
                  </a:txBody>
                  <a:tcPr marT="91425" marB="91425" marR="91425" marL="91425" anchor="ctr"/>
                </a:tc>
              </a:tr>
              <a:tr h="63947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Contraindication</a:t>
                      </a:r>
                      <a:endParaRPr b="1" sz="16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999999"/>
                          </a:solidFill>
                          <a:latin typeface="Trebuchet MS"/>
                          <a:ea typeface="Trebuchet MS"/>
                          <a:cs typeface="Trebuchet MS"/>
                          <a:sym typeface="Trebuchet MS"/>
                        </a:rPr>
                        <a:t>(not good for)</a:t>
                      </a:r>
                      <a:endParaRPr b="1" sz="2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nchor="ctr"/>
                </a:tc>
              </a:tr>
              <a:tr h="275250">
                <a:tc vMerge="1"/>
                <a:tc rowSpan="2">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Potency</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91425" marB="91425" marR="91425" marL="91425" anchor="ctr"/>
                </a:tc>
              </a:tr>
              <a:tr h="275250">
                <a:tc vMerge="1"/>
                <a:tc vMerge="1"/>
                <a:tc vMerge="1"/>
              </a:tr>
              <a:tr h="775025">
                <a:tc vMerge="1"/>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Trebuchet MS"/>
                          <a:ea typeface="Trebuchet MS"/>
                          <a:cs typeface="Trebuchet MS"/>
                          <a:sym typeface="Trebuchet MS"/>
                        </a:rPr>
                        <a:t>Notes</a:t>
                      </a:r>
                      <a:endParaRPr b="1" sz="1600" u="none" cap="none" strike="noStrike">
                        <a:latin typeface="Trebuchet MS"/>
                        <a:ea typeface="Trebuchet MS"/>
                        <a:cs typeface="Trebuchet MS"/>
                        <a:sym typeface="Trebuchet MS"/>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More safer derivatives are now available to be</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used in clinical settings.</a:t>
                      </a:r>
                      <a:endParaRPr sz="900" u="none" cap="none" strike="noStrike"/>
                    </a:p>
                  </a:txBody>
                  <a:tcPr marT="91425" marB="91425" marR="91425" marL="91425" anchor="ctr"/>
                </a:tc>
              </a:tr>
            </a:tbl>
          </a:graphicData>
        </a:graphic>
      </p:graphicFrame>
      <p:sp>
        <p:nvSpPr>
          <p:cNvPr id="277" name="Google Shape;277;p9"/>
          <p:cNvSpPr txBox="1"/>
          <p:nvPr/>
        </p:nvSpPr>
        <p:spPr>
          <a:xfrm rot="-5400000">
            <a:off x="-1988392" y="2325450"/>
            <a:ext cx="44694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Comic Sans MS"/>
                <a:ea typeface="Comic Sans MS"/>
                <a:cs typeface="Comic Sans MS"/>
                <a:sym typeface="Comic Sans MS"/>
              </a:rPr>
              <a:t>1-D-Tubocurarine</a:t>
            </a:r>
            <a:endParaRPr b="1" i="0" sz="20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 Pharmacy Minitheme by Slidesgo">
  <a:themeElements>
    <a:clrScheme name="Simple Light">
      <a:dk1>
        <a:srgbClr val="143051"/>
      </a:dk1>
      <a:lt1>
        <a:srgbClr val="60C1ED"/>
      </a:lt1>
      <a:dk2>
        <a:srgbClr val="C0EAFF"/>
      </a:dk2>
      <a:lt2>
        <a:srgbClr val="FFFFFF"/>
      </a:lt2>
      <a:accent1>
        <a:srgbClr val="FFFFFF"/>
      </a:accent1>
      <a:accent2>
        <a:srgbClr val="FFFFFF"/>
      </a:accent2>
      <a:accent3>
        <a:srgbClr val="FFFFFF"/>
      </a:accent3>
      <a:accent4>
        <a:srgbClr val="FFFFFF"/>
      </a:accent4>
      <a:accent5>
        <a:srgbClr val="FFFFFF"/>
      </a:accent5>
      <a:accent6>
        <a:srgbClr val="FFFFFF"/>
      </a:accent6>
      <a:hlink>
        <a:srgbClr val="1430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