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6858000" cy="9144000"/>
  <p:embeddedFontLst>
    <p:embeddedFont>
      <p:font typeface="Titillium Web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jMqoachgzOd9eD9wEE/l3rlbig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137692-3535-4815-B6B7-67FD946F243D}">
  <a:tblStyle styleId="{FF137692-3535-4815-B6B7-67FD946F243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  <a:tblStyle styleId="{78CB1162-F3D6-48A4-85CA-9E375D5DF9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TitilliumWeb-bold.fntdata"/><Relationship Id="rId12" Type="http://schemas.openxmlformats.org/officeDocument/2006/relationships/slide" Target="slides/slide5.xml"/><Relationship Id="rId34" Type="http://schemas.openxmlformats.org/officeDocument/2006/relationships/font" Target="fonts/TitilliumWeb-regular.fntdata"/><Relationship Id="rId15" Type="http://schemas.openxmlformats.org/officeDocument/2006/relationships/slide" Target="slides/slide8.xml"/><Relationship Id="rId37" Type="http://schemas.openxmlformats.org/officeDocument/2006/relationships/font" Target="fonts/TitilliumWeb-boldItalic.fntdata"/><Relationship Id="rId14" Type="http://schemas.openxmlformats.org/officeDocument/2006/relationships/slide" Target="slides/slide7.xml"/><Relationship Id="rId36" Type="http://schemas.openxmlformats.org/officeDocument/2006/relationships/font" Target="fonts/TitilliumWeb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customschemas.google.com/relationships/presentationmetadata" Target="meta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3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5" name="Google Shape;314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0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a9fa46279f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2" name="Google Shape;3362;ga9fa46279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2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ad6b471d02_1_24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4" name="Google Shape;3374;gad6b471d02_1_2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Excluded half of the slide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Edited the numbers (1,3,5) to (1,2,3) and modified the alignment slightly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Put the picture under arteriosclerosis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7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gad6b471d02_1_2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9" name="Google Shape;3399;gad6b471d02_1_2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Diagram </a:t>
            </a:r>
            <a:r>
              <a:rPr lang="en-US">
                <a:solidFill>
                  <a:srgbClr val="BF9000"/>
                </a:solidFill>
              </a:rPr>
              <a:t>resized as it took large space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Removed repeated point.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There was a mistake in the note. Both tension &amp; compression were referred to as “ضغط” → modified tension  to شد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Title → “&amp;” instead of “and”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Text resized → larger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Color index “important”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6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gad6b471d02_1_25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8" name="Google Shape;3418;gad6b471d02_1_2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Modified hyperlink icon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Added: “</a:t>
            </a:r>
            <a:r>
              <a:rPr b="1" lang="en-US">
                <a:solidFill>
                  <a:srgbClr val="3D85C6"/>
                </a:solidFill>
              </a:rPr>
              <a:t>Bone remodeling:</a:t>
            </a:r>
            <a:r>
              <a:rPr lang="en-US">
                <a:solidFill>
                  <a:srgbClr val="3D85C6"/>
                </a:solidFill>
              </a:rPr>
              <a:t> the continuous processes of bone </a:t>
            </a:r>
            <a:r>
              <a:rPr lang="en-US">
                <a:solidFill>
                  <a:srgbClr val="CC4125"/>
                </a:solidFill>
              </a:rPr>
              <a:t>absorption</a:t>
            </a:r>
            <a:r>
              <a:rPr lang="en-US">
                <a:solidFill>
                  <a:srgbClr val="3D85C6"/>
                </a:solidFill>
              </a:rPr>
              <a:t> ( by </a:t>
            </a:r>
            <a:r>
              <a:rPr lang="en-US">
                <a:solidFill>
                  <a:srgbClr val="CC4125"/>
                </a:solidFill>
              </a:rPr>
              <a:t>osteoclasts</a:t>
            </a:r>
            <a:r>
              <a:rPr lang="en-US">
                <a:solidFill>
                  <a:srgbClr val="3D85C6"/>
                </a:solidFill>
              </a:rPr>
              <a:t>) &amp; then its </a:t>
            </a:r>
            <a:r>
              <a:rPr lang="en-US">
                <a:solidFill>
                  <a:srgbClr val="CC4125"/>
                </a:solidFill>
              </a:rPr>
              <a:t>deposition</a:t>
            </a:r>
            <a:r>
              <a:rPr lang="en-US">
                <a:solidFill>
                  <a:srgbClr val="3D85C6"/>
                </a:solidFill>
              </a:rPr>
              <a:t> ( by </a:t>
            </a:r>
            <a:r>
              <a:rPr lang="en-US">
                <a:solidFill>
                  <a:srgbClr val="CC4125"/>
                </a:solidFill>
              </a:rPr>
              <a:t>osteoblasts</a:t>
            </a:r>
            <a:r>
              <a:rPr lang="en-US">
                <a:solidFill>
                  <a:srgbClr val="3D85C6"/>
                </a:solidFill>
              </a:rPr>
              <a:t>)</a:t>
            </a:r>
            <a:r>
              <a:rPr lang="en-US">
                <a:solidFill>
                  <a:srgbClr val="434343"/>
                </a:solidFill>
              </a:rPr>
              <a:t>.”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rgbClr val="434343"/>
                </a:solidFill>
              </a:rPr>
              <a:t>“Osteo</a:t>
            </a:r>
            <a:r>
              <a:rPr lang="en-US">
                <a:solidFill>
                  <a:schemeClr val="accent3"/>
                </a:solidFill>
              </a:rPr>
              <a:t>b</a:t>
            </a:r>
            <a:r>
              <a:rPr lang="en-US">
                <a:solidFill>
                  <a:srgbClr val="434343"/>
                </a:solidFill>
              </a:rPr>
              <a:t>lasts” are found on the outer surface of the bone and in the bone cavity not “osteoclasts”</a:t>
            </a:r>
            <a:endParaRPr>
              <a:solidFill>
                <a:srgbClr val="43434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“The osteoclastic cells also phagocytose minute particles of bone matrix and crystals, dissolute them and release the products into the blood.”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Added: “</a:t>
            </a:r>
            <a:r>
              <a:rPr lang="en-US">
                <a:solidFill>
                  <a:schemeClr val="dk1"/>
                </a:solidFill>
              </a:rPr>
              <a:t>Osteoclasts are large phagocytic multinucleated cells”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Two → 2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Modified note’s box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F9000"/>
                </a:solidFill>
              </a:rPr>
              <a:t>Comment: the note better be in grey if it’s extra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5" name="Shape 3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" name="Google Shape;3446;gad6b471d02_1_26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7" name="Google Shape;3447;gad6b471d02_1_2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Arrows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Thanks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Adjusting the pictures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0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ad6b471d02_1_26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2" name="Google Shape;3462;gad6b471d02_1_2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Diagram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text from male slides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Modified note’s box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5" name="Shape 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gad6b471d02_1_26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7" name="Google Shape;3487;gad6b471d02_1_2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Diagam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Thanks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Note’s box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F9000"/>
                </a:solidFill>
              </a:rPr>
              <a:t>Comment: “girls slides only”  of the picture is very small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0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gad93a2cb95_2_3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2" name="Google Shape;3512;gad93a2cb95_2_3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Title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Organization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Color index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Diagam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Thanks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Picture added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5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gad93a2cb95_2_21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7" name="Google Shape;3527;gad93a2cb95_2_2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Diagram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Title → “&amp;” to “and”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Modified note’s box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8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gad6b471d02_1_27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0" name="Google Shape;3550;gad6b471d02_1_2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Organize </a:t>
            </a:r>
            <a:r>
              <a:rPr lang="en-US">
                <a:solidFill>
                  <a:srgbClr val="BF9000"/>
                </a:solidFill>
              </a:rPr>
              <a:t>slight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Table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</a:pPr>
            <a:r>
              <a:rPr lang="en-US">
                <a:solidFill>
                  <a:srgbClr val="434343"/>
                </a:solidFill>
              </a:rPr>
              <a:t>deleted “59% ( diffusible ) = ionized + complexed:  &amp; “41% ( non diffusible ) = protein bound”</a:t>
            </a:r>
            <a:r>
              <a:rPr lang="en-US" sz="1400">
                <a:solidFill>
                  <a:srgbClr val="434343"/>
                </a:solidFill>
                <a:highlight>
                  <a:srgbClr val="FFFF00"/>
                </a:highlight>
              </a:rPr>
              <a:t> </a:t>
            </a:r>
            <a:r>
              <a:rPr lang="en-US" sz="1400">
                <a:solidFill>
                  <a:srgbClr val="980000"/>
                </a:solidFill>
                <a:highlight>
                  <a:srgbClr val="FFFF00"/>
                </a:highlight>
              </a:rPr>
              <a:t>من وين؟</a:t>
            </a:r>
            <a:endParaRPr sz="1400">
              <a:solidFill>
                <a:srgbClr val="980000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Deleted numbers of diagrams as the slide is already filled up with numbers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0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ad6b471d02_1_10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2" name="Google Shape;3152;gad6b471d02_1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Size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Added </a:t>
            </a:r>
            <a:r>
              <a:rPr lang="en-US">
                <a:solidFill>
                  <a:srgbClr val="CC0000"/>
                </a:solidFill>
              </a:rPr>
              <a:t>“and forms”</a:t>
            </a:r>
            <a:r>
              <a:rPr lang="en-US">
                <a:solidFill>
                  <a:schemeClr val="dk1"/>
                </a:solidFill>
              </a:rPr>
              <a:t> to objective 4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Modified </a:t>
            </a:r>
            <a:r>
              <a:rPr lang="en-US">
                <a:solidFill>
                  <a:srgbClr val="1155CC"/>
                </a:solidFill>
              </a:rPr>
              <a:t>“ca++”</a:t>
            </a:r>
            <a:r>
              <a:rPr lang="en-US">
                <a:solidFill>
                  <a:schemeClr val="dk1"/>
                </a:solidFill>
              </a:rPr>
              <a:t> to </a:t>
            </a:r>
            <a:r>
              <a:rPr lang="en-US">
                <a:solidFill>
                  <a:srgbClr val="CC0000"/>
                </a:solidFill>
              </a:rPr>
              <a:t>“Ca</a:t>
            </a:r>
            <a:r>
              <a:rPr baseline="30000" lang="en-US">
                <a:solidFill>
                  <a:srgbClr val="CC0000"/>
                </a:solidFill>
              </a:rPr>
              <a:t>2+</a:t>
            </a:r>
            <a:r>
              <a:rPr lang="en-US">
                <a:solidFill>
                  <a:srgbClr val="CC0000"/>
                </a:solidFill>
              </a:rPr>
              <a:t>”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>
                <a:solidFill>
                  <a:srgbClr val="1155CC"/>
                </a:solidFill>
              </a:rPr>
              <a:t>“PO4”</a:t>
            </a:r>
            <a:r>
              <a:rPr lang="en-US">
                <a:solidFill>
                  <a:schemeClr val="dk1"/>
                </a:solidFill>
              </a:rPr>
              <a:t> to</a:t>
            </a:r>
            <a:r>
              <a:rPr lang="en-US">
                <a:solidFill>
                  <a:srgbClr val="CC0000"/>
                </a:solidFill>
              </a:rPr>
              <a:t> “PO</a:t>
            </a:r>
            <a:r>
              <a:rPr baseline="-25000" lang="en-US">
                <a:solidFill>
                  <a:srgbClr val="CC0000"/>
                </a:solidFill>
              </a:rPr>
              <a:t>4</a:t>
            </a:r>
            <a:r>
              <a:rPr lang="en-US">
                <a:solidFill>
                  <a:srgbClr val="CC0000"/>
                </a:solidFill>
              </a:rPr>
              <a:t>”</a:t>
            </a:r>
            <a:endParaRPr>
              <a:solidFill>
                <a:srgbClr val="CC0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</a:pPr>
            <a:r>
              <a:rPr lang="en-US">
                <a:solidFill>
                  <a:srgbClr val="434343"/>
                </a:solidFill>
              </a:rPr>
              <a:t>Color index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3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gad6b471d02_1_28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5" name="Google Shape;3575;gad6b471d02_1_2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 </a:t>
            </a:r>
            <a:r>
              <a:rPr lang="en-US">
                <a:solidFill>
                  <a:srgbClr val="BF9000"/>
                </a:solidFill>
              </a:rPr>
              <a:t>→ “&amp;” to “and”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1 picture added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Picture size unified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Note’s box modified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3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gad93a2cb95_2_10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5" name="Google Shape;3585;gad93a2cb95_2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Secreted by parathyroid “gland” not “hormone’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rabicPeriod"/>
            </a:pPr>
            <a:r>
              <a:rPr lang="en-US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Organized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Titillium Web"/>
              <a:buAutoNum type="arabicPeriod"/>
            </a:pPr>
            <a:r>
              <a:rPr lang="en-US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Restated the note</a:t>
            </a:r>
            <a:endParaRPr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" name="Google Shape;3612;gad6b471d02_1_29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3" name="Google Shape;3613;gad6b471d02_1_2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Pictures collected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Rearranged pictures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9" name="Shape 3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" name="Google Shape;3620;gad6b471d02_1_29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1" name="Google Shape;3621;gad6b471d02_1_2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2 points from girls slides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8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g1049a8eef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0" name="Google Shape;3630;g1049a8eef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separated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8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g1061d0e3d1b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0" name="Google Shape;3650;g1061d0e3d1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New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Organized pictures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Combined 2 points: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“All-or-none” principle: impulse from motor neuron will cause contraction in all muscle fibers it innervates or none. 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Motor Unit follows “all-or-none” principle.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8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gacd39c24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80" name="Google Shape;3680;gacd39c24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9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" name="Google Shape;3170;gad6b471d02_1_2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Removed the numbering of the diagram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Moved the text to the left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Enlarged the picture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Modified note’s box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1" name="Google Shape;3171;gad6b471d02_1_2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ad6b471d02_1_2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Modified “ca++” to “Ca</a:t>
            </a:r>
            <a:r>
              <a:rPr baseline="30000" lang="en-US">
                <a:solidFill>
                  <a:srgbClr val="BF9000"/>
                </a:solidFill>
              </a:rPr>
              <a:t>2+</a:t>
            </a:r>
            <a:r>
              <a:rPr lang="en-US">
                <a:solidFill>
                  <a:srgbClr val="BF9000"/>
                </a:solidFill>
              </a:rPr>
              <a:t>”, “PO4” to “PO</a:t>
            </a:r>
            <a:r>
              <a:rPr baseline="-25000" lang="en-US">
                <a:solidFill>
                  <a:srgbClr val="BF9000"/>
                </a:solidFill>
              </a:rPr>
              <a:t>4</a:t>
            </a:r>
            <a:r>
              <a:rPr lang="en-US">
                <a:solidFill>
                  <a:srgbClr val="BF9000"/>
                </a:solidFill>
              </a:rPr>
              <a:t>”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</a:pPr>
            <a:r>
              <a:rPr lang="en-US">
                <a:solidFill>
                  <a:srgbClr val="434343"/>
                </a:solidFill>
              </a:rPr>
              <a:t>Title</a:t>
            </a:r>
            <a:endParaRPr>
              <a:solidFill>
                <a:srgbClr val="43434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</a:pPr>
            <a:r>
              <a:rPr lang="en-US">
                <a:solidFill>
                  <a:srgbClr val="434343"/>
                </a:solidFill>
              </a:rPr>
              <a:t>Font</a:t>
            </a:r>
            <a:endParaRPr>
              <a:solidFill>
                <a:srgbClr val="434343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Text alignment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3" name="Google Shape;3203;gad6b471d02_1_2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6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gad6b471d02_1_2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 </a:t>
            </a:r>
            <a:r>
              <a:rPr lang="en-US">
                <a:solidFill>
                  <a:srgbClr val="BF9000"/>
                </a:solidFill>
              </a:rPr>
              <a:t>→ “&amp;” instead of “and”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One male note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Deleted some full stops بالتعدادات (that are not sentences)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228" name="Google Shape;3228;gad6b471d02_1_2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9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gad93a2cb95_2_5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1" name="Google Shape;3251;gad93a2cb95_2_5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Percentages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“Bone Salts”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Fixed the mind map كانت خربانة مدري ليه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4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gad6b471d02_1_23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6" name="Google Shape;3286;gad6b471d02_1_2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 </a:t>
            </a:r>
            <a:r>
              <a:rPr lang="en-US">
                <a:solidFill>
                  <a:srgbClr val="BF9000"/>
                </a:solidFill>
              </a:rPr>
              <a:t>slight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 (important)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gad6b471d02_1_2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8" name="Google Shape;3298;gad6b471d02_1_2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ad6b471d02_1_2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3" name="Google Shape;3323;gad6b471d02_1_2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the regulation part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Edited note’s box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Link of video is missing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a271cc3a49_1_40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ga271cc3a49_1_409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ga271cc3a49_1_409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ga271cc3a49_1_409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ga271cc3a49_1_409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ga271cc3a49_1_409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Google Shape;18;ga271cc3a49_1_409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9" name="Google Shape;19;ga271cc3a49_1_4090"/>
          <p:cNvGrpSpPr/>
          <p:nvPr/>
        </p:nvGrpSpPr>
        <p:grpSpPr>
          <a:xfrm>
            <a:off x="1054925" y="-2525387"/>
            <a:ext cx="4633141" cy="7687836"/>
            <a:chOff x="5051425" y="1912938"/>
            <a:chExt cx="2087563" cy="3463925"/>
          </a:xfrm>
        </p:grpSpPr>
        <p:sp>
          <p:nvSpPr>
            <p:cNvPr id="20" name="Google Shape;20;ga271cc3a49_1_4090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ga271cc3a49_1_4090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ga271cc3a49_1_4090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ga271cc3a49_1_4090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ga271cc3a49_1_4090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ga271cc3a49_1_4090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ga271cc3a49_1_4090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ga271cc3a49_1_4090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ga271cc3a49_1_4090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ga271cc3a49_1_4090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ga271cc3a49_1_4090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ga271cc3a49_1_4090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ga271cc3a49_1_4090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ga271cc3a49_1_4090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ga271cc3a49_1_4090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ga271cc3a49_1_4090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ga271cc3a49_1_4090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ga271cc3a49_1_4090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ga271cc3a49_1_4090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ga271cc3a49_1_4090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ga271cc3a49_1_4090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ga271cc3a49_1_4090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ga271cc3a49_1_4090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ga271cc3a49_1_4090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ga271cc3a49_1_4090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ga271cc3a49_1_4090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ga271cc3a49_1_4090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ga271cc3a49_1_4090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ga271cc3a49_1_4090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ga271cc3a49_1_4090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ga271cc3a49_1_4090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ga271cc3a49_1_4090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ga271cc3a49_1_4090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ga271cc3a49_1_4090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ga271cc3a49_1_4090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ga271cc3a49_1_4090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ga271cc3a49_1_4090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a271cc3a49_1_4090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ga271cc3a49_1_4090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ga271cc3a49_1_4090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a271cc3a49_1_4090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ga271cc3a49_1_4090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ga271cc3a49_1_4090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ga271cc3a49_1_4090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ga271cc3a49_1_4090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ga271cc3a49_1_4090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ga271cc3a49_1_4090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ga271cc3a49_1_4090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ga271cc3a49_1_4090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ga271cc3a49_1_4090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ga271cc3a49_1_4090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ga271cc3a49_1_4090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ga271cc3a49_1_4090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ga271cc3a49_1_4090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ga271cc3a49_1_4090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ga271cc3a49_1_4090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ga271cc3a49_1_4090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ga271cc3a49_1_4090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a271cc3a49_1_4090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ga271cc3a49_1_4090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ga271cc3a49_1_4090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a271cc3a49_1_4090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ga271cc3a49_1_4090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83" name="Google Shape;83;ga271cc3a49_1_409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ga271cc3a49_1_409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5" name="Google Shape;85;ga271cc3a49_1_40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150" y="98175"/>
            <a:ext cx="1612150" cy="1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a271cc3a49_1_4090"/>
          <p:cNvPicPr preferRelativeResize="0"/>
          <p:nvPr/>
        </p:nvPicPr>
        <p:blipFill rotWithShape="1">
          <a:blip r:embed="rId3">
            <a:alphaModFix/>
          </a:blip>
          <a:srcRect b="16828" l="28496" r="9676" t="21278"/>
          <a:stretch/>
        </p:blipFill>
        <p:spPr>
          <a:xfrm>
            <a:off x="9595600" y="98175"/>
            <a:ext cx="1560952" cy="156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7" name="Google Shape;727;p4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2" name="Google Shape;732;p4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33" name="Google Shape;733;p43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734" name="Google Shape;734;p4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3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6" name="Google Shape;73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ga271cc3a49_1_4321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739" name="Google Shape;739;ga271cc3a49_1_4321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ga271cc3a49_1_4321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ga271cc3a49_1_4321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ga271cc3a49_1_4321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ga271cc3a49_1_4321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ga271cc3a49_1_4321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ga271cc3a49_1_4321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ga271cc3a49_1_4321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ga271cc3a49_1_4321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ga271cc3a49_1_4321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ga271cc3a49_1_4321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ga271cc3a49_1_4321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ga271cc3a49_1_4321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ga271cc3a49_1_4321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ga271cc3a49_1_4321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ga271cc3a49_1_4321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ga271cc3a49_1_4321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ga271cc3a49_1_4321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ga271cc3a49_1_4321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ga271cc3a49_1_4321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ga271cc3a49_1_4321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ga271cc3a49_1_4321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ga271cc3a49_1_4321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ga271cc3a49_1_4321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ga271cc3a49_1_4321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ga271cc3a49_1_4321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ga271cc3a49_1_4321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ga271cc3a49_1_4321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ga271cc3a49_1_4321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ga271cc3a49_1_4321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ga271cc3a49_1_4321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ga271cc3a49_1_4321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ga271cc3a49_1_4321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ga271cc3a49_1_4321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ga271cc3a49_1_4321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ga271cc3a49_1_4321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ga271cc3a49_1_4321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ga271cc3a49_1_4321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ga271cc3a49_1_4321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ga271cc3a49_1_4321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ga271cc3a49_1_4321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a271cc3a49_1_4321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ga271cc3a49_1_4321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ga271cc3a49_1_4321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ga271cc3a49_1_4321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ga271cc3a49_1_4321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ga271cc3a49_1_4321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ga271cc3a49_1_4321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ga271cc3a49_1_4321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ga271cc3a49_1_4321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ga271cc3a49_1_4321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ga271cc3a49_1_4321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ga271cc3a49_1_4321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ga271cc3a49_1_4321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a271cc3a49_1_4321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ga271cc3a49_1_4321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ga271cc3a49_1_4321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a271cc3a49_1_4321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ga271cc3a49_1_4321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ga271cc3a49_1_4321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ga271cc3a49_1_4321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ga271cc3a49_1_4321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ga271cc3a49_1_4321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ga271cc3a49_1_4321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ga271cc3a49_1_4321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ga271cc3a49_1_4321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ga271cc3a49_1_4321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ga271cc3a49_1_4321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ga271cc3a49_1_4321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ga271cc3a49_1_4321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ga271cc3a49_1_4321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ga271cc3a49_1_4321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a271cc3a49_1_4321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ga271cc3a49_1_4321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ga271cc3a49_1_4321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a271cc3a49_1_4321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ga271cc3a49_1_4321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ga271cc3a49_1_4321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a271cc3a49_1_4321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ga271cc3a49_1_4321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ga271cc3a49_1_4321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a271cc3a49_1_4321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ga271cc3a49_1_4321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ga271cc3a49_1_4321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ga271cc3a49_1_4321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ga271cc3a49_1_4321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ga271cc3a49_1_4321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ga271cc3a49_1_4321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ga271cc3a49_1_4321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ga271cc3a49_1_4321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ga271cc3a49_1_4321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ga271cc3a49_1_4321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ga271cc3a49_1_4321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ga271cc3a49_1_4321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ga271cc3a49_1_4321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ga271cc3a49_1_4321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a271cc3a49_1_4321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ga271cc3a49_1_4321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ga271cc3a49_1_4321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ga271cc3a49_1_4321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ga271cc3a49_1_4321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ga271cc3a49_1_4321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ga271cc3a49_1_4321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ga271cc3a49_1_4321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ga271cc3a49_1_4321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ga271cc3a49_1_4321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ga271cc3a49_1_4321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ga271cc3a49_1_4321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ga271cc3a49_1_4321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ga271cc3a49_1_4321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a271cc3a49_1_4321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ga271cc3a49_1_4321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ga271cc3a49_1_4321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ga271cc3a49_1_4321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ga271cc3a49_1_4321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ga271cc3a49_1_4321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ga271cc3a49_1_4321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ga271cc3a49_1_4321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ga271cc3a49_1_4321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ga271cc3a49_1_4321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ga271cc3a49_1_4321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ga271cc3a49_1_4321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ga271cc3a49_1_4321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ga271cc3a49_1_4321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ga271cc3a49_1_4321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ga271cc3a49_1_4321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ga271cc3a49_1_4321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ga271cc3a49_1_4321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ga271cc3a49_1_4321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ga271cc3a49_1_4321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ga271cc3a49_1_4321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ga271cc3a49_1_4321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ga271cc3a49_1_4321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ga271cc3a49_1_4321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ga271cc3a49_1_4321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ga271cc3a49_1_4321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a271cc3a49_1_4321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a271cc3a49_1_4321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a271cc3a49_1_4321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a271cc3a49_1_4321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ga271cc3a49_1_4321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ga271cc3a49_1_4321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ga271cc3a49_1_4321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ga271cc3a49_1_4321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ga271cc3a49_1_4321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ga271cc3a49_1_4321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ga271cc3a49_1_4321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ga271cc3a49_1_4321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ga271cc3a49_1_4321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ga271cc3a49_1_4321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ga271cc3a49_1_4321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ga271cc3a49_1_4321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ga271cc3a49_1_4321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ga271cc3a49_1_4321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a271cc3a49_1_4321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a271cc3a49_1_4321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a271cc3a49_1_4321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ga271cc3a49_1_4321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ga271cc3a49_1_4321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ga271cc3a49_1_4321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ga271cc3a49_1_4321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a271cc3a49_1_4321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a271cc3a49_1_4321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ga271cc3a49_1_4321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ga271cc3a49_1_4321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a271cc3a49_1_4321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ga271cc3a49_1_4321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a271cc3a49_1_4321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ga271cc3a49_1_4321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a271cc3a49_1_4321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ga271cc3a49_1_4321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ga271cc3a49_1_4321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ga271cc3a49_1_4321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a271cc3a49_1_4321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ga271cc3a49_1_4321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ga271cc3a49_1_4321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ga271cc3a49_1_4321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ga271cc3a49_1_4321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a271cc3a49_1_4321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ga271cc3a49_1_4321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ga271cc3a49_1_4321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ga271cc3a49_1_4321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ga271cc3a49_1_4321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ga271cc3a49_1_4321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ga271cc3a49_1_4321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ga271cc3a49_1_4321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ga271cc3a49_1_4321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ga271cc3a49_1_4321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ga271cc3a49_1_4321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ga271cc3a49_1_4321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ga271cc3a49_1_4321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ga271cc3a49_1_4321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ga271cc3a49_1_4321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ga271cc3a49_1_4321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ga271cc3a49_1_4321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ga271cc3a49_1_4321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ga271cc3a49_1_4321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ga271cc3a49_1_4321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ga271cc3a49_1_4321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ga271cc3a49_1_4321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ga271cc3a49_1_4321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ga271cc3a49_1_4321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ga271cc3a49_1_4321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ga271cc3a49_1_4321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ga271cc3a49_1_4321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ga271cc3a49_1_4321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ga271cc3a49_1_4321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ga271cc3a49_1_4321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ga271cc3a49_1_4321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ga271cc3a49_1_4321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a271cc3a49_1_4321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a271cc3a49_1_4321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a271cc3a49_1_4321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a271cc3a49_1_4321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a271cc3a49_1_4321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a271cc3a49_1_4321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a271cc3a49_1_4321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a271cc3a49_1_4321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ga271cc3a49_1_4321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ga271cc3a49_1_4321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a271cc3a49_1_4321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a271cc3a49_1_4321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ga271cc3a49_1_4321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ga271cc3a49_1_4321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ga271cc3a49_1_4321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ga271cc3a49_1_4321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ga271cc3a49_1_4321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a271cc3a49_1_4321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a271cc3a49_1_4321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a271cc3a49_1_4321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a271cc3a49_1_4321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a271cc3a49_1_4321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a271cc3a49_1_4321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a271cc3a49_1_4321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ga271cc3a49_1_4321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ga271cc3a49_1_4321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a271cc3a49_1_4321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ga271cc3a49_1_4321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ga271cc3a49_1_4321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a271cc3a49_1_4321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ga271cc3a49_1_4321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ga271cc3a49_1_4321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a271cc3a49_1_4321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ga271cc3a49_1_4321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ga271cc3a49_1_4321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ga271cc3a49_1_4321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ga271cc3a49_1_4321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ga271cc3a49_1_4321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ga271cc3a49_1_4321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ga271cc3a49_1_4321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ga271cc3a49_1_4321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ga271cc3a49_1_4321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ga271cc3a49_1_4321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2" name="Google Shape;992;ga271cc3a49_1_43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3" name="Google Shape;993;ga271cc3a49_1_432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ga271cc3a49_1_432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a271cc3a49_1_432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a271cc3a49_1_432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ga271cc3a49_1_432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8" name="Google Shape;998;ga271cc3a49_1_432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999" name="Google Shape;999;ga271cc3a49_1_4321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00" name="Google Shape;1000;ga271cc3a49_1_432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ga271cc3a49_1_4321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2" name="Google Shape;1002;ga271cc3a49_1_4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271cc3a49_1_43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05" name="Google Shape;1005;ga271cc3a49_1_4369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1006" name="Google Shape;1006;ga271cc3a49_1_4369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1007" name="Google Shape;1007;ga271cc3a49_1_4369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ga271cc3a49_1_4369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9" name="Google Shape;1009;ga271cc3a49_1_4369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1010" name="Google Shape;1010;ga271cc3a49_1_4369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ga271cc3a49_1_4369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ga271cc3a49_1_4369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ga271cc3a49_1_4369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ga271cc3a49_1_4369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15" name="Google Shape;1015;ga271cc3a49_1_4369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1016" name="Google Shape;1016;ga271cc3a49_1_4369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ga271cc3a49_1_4369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8" name="Google Shape;1018;ga271cc3a49_1_4369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1019" name="Google Shape;1019;ga271cc3a49_1_4369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1020" name="Google Shape;1020;ga271cc3a49_1_4369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1021;ga271cc3a49_1_4369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2" name="Google Shape;1022;ga271cc3a49_1_4369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ga271cc3a49_1_4369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4" name="Google Shape;1024;ga271cc3a49_1_4369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1025" name="Google Shape;1025;ga271cc3a49_1_4369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ga271cc3a49_1_4369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ga271cc3a49_1_4369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ga271cc3a49_1_4369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29" name="Google Shape;1029;ga271cc3a49_1_436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ga271cc3a49_1_436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ga271cc3a49_1_436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ga271cc3a49_1_436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ga271cc3a49_1_436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4" name="Google Shape;1034;ga271cc3a49_1_436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35" name="Google Shape;1035;ga271cc3a49_1_4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6" name="Google Shape;1036;ga271cc3a49_1_4369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037" name="Google Shape;1037;ga271cc3a49_1_436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ga271cc3a49_1_436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a271cc3a49_1_43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1" name="Google Shape;1041;ga271cc3a49_1_434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ga271cc3a49_1_434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ga271cc3a49_1_434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ga271cc3a49_1_434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a271cc3a49_1_434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6" name="Google Shape;1046;ga271cc3a49_1_434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47" name="Google Shape;1047;ga271cc3a49_1_4345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48" name="Google Shape;1048;ga271cc3a49_1_434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ga271cc3a49_1_4345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0" name="Google Shape;1050;ga271cc3a49_1_43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gad6b471d02_1_1095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1059" name="Google Shape;1059;gad6b471d02_1_1095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gad6b471d02_1_1095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ad6b471d02_1_10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3" name="Google Shape;1063;gad6b471d02_1_107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gad6b471d02_1_107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gad6b471d02_1_107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gad6b471d02_1_107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gad6b471d02_1_107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8" name="Google Shape;1068;gad6b471d02_1_107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69" name="Google Shape;1069;gad6b471d02_1_1072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070" name="Google Shape;1070;gad6b471d02_1_107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gad6b471d02_1_1072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2" name="Google Shape;1072;gad6b471d02_1_10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gad6b471d02_1_1072"/>
          <p:cNvGrpSpPr/>
          <p:nvPr/>
        </p:nvGrpSpPr>
        <p:grpSpPr>
          <a:xfrm>
            <a:off x="1671560" y="-2"/>
            <a:ext cx="3905464" cy="4458505"/>
            <a:chOff x="230570" y="-1163119"/>
            <a:chExt cx="5851760" cy="6680410"/>
          </a:xfrm>
        </p:grpSpPr>
        <p:sp>
          <p:nvSpPr>
            <p:cNvPr id="1074" name="Google Shape;1074;gad6b471d02_1_1072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5" name="Google Shape;1075;gad6b471d02_1_1072"/>
            <p:cNvGrpSpPr/>
            <p:nvPr/>
          </p:nvGrpSpPr>
          <p:grpSpPr>
            <a:xfrm flipH="1">
              <a:off x="230570" y="157542"/>
              <a:ext cx="5851760" cy="3976106"/>
              <a:chOff x="3247" y="1493"/>
              <a:chExt cx="1962" cy="1601"/>
            </a:xfrm>
          </p:grpSpPr>
          <p:sp>
            <p:nvSpPr>
              <p:cNvPr id="1076" name="Google Shape;1076;gad6b471d02_1_1072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gad6b471d02_1_1072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8" name="Google Shape;1078;gad6b471d02_1_1072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gad6b471d02_1_1072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gad6b471d02_1_1072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gad6b471d02_1_1072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2" name="Google Shape;1082;gad6b471d02_1_1072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3" name="Google Shape;1083;gad6b471d02_1_1072"/>
            <p:cNvSpPr/>
            <p:nvPr/>
          </p:nvSpPr>
          <p:spPr>
            <a:xfrm rot="416904">
              <a:off x="3294298" y="4374715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ad6b471d02_1_1099"/>
          <p:cNvSpPr/>
          <p:nvPr/>
        </p:nvSpPr>
        <p:spPr>
          <a:xfrm rot="-1453060">
            <a:off x="-4613362" y="594043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gad6b471d02_1_1099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gad6b471d02_1_1099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88" name="Google Shape;1088;gad6b471d02_1_1099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gad6b471d02_1_1104"/>
          <p:cNvGrpSpPr/>
          <p:nvPr/>
        </p:nvGrpSpPr>
        <p:grpSpPr>
          <a:xfrm rot="-2700000">
            <a:off x="10700138" y="-789602"/>
            <a:ext cx="1785635" cy="2719699"/>
            <a:chOff x="11279852" y="-731358"/>
            <a:chExt cx="1357380" cy="2067424"/>
          </a:xfrm>
        </p:grpSpPr>
        <p:sp>
          <p:nvSpPr>
            <p:cNvPr id="1091" name="Google Shape;1091;gad6b471d02_1_110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gad6b471d02_1_110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3" name="Google Shape;1093;gad6b471d02_1_1104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gad6b471d02_1_1104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5" name="Google Shape;1095;gad6b471d02_1_1104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1096" name="Google Shape;1096;gad6b471d02_1_1104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gad6b471d02_1_1104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8" name="Google Shape;1098;gad6b471d02_1_1104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d6b471d02_1_11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1" name="Google Shape;1101;gad6b471d02_1_111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gad6b471d02_1_111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ad6b471d02_1_111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gad6b471d02_1_111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gad6b471d02_1_111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6" name="Google Shape;1106;gad6b471d02_1_111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07" name="Google Shape;1107;gad6b471d02_1_111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108" name="Google Shape;1108;gad6b471d02_1_111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ad6b471d02_1_111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0" name="Google Shape;1110;gad6b471d02_1_1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1" name="Google Shape;1111;gad6b471d02_1_1114"/>
          <p:cNvGrpSpPr/>
          <p:nvPr/>
        </p:nvGrpSpPr>
        <p:grpSpPr>
          <a:xfrm>
            <a:off x="1054921" y="-2525387"/>
            <a:ext cx="4633140" cy="7687836"/>
            <a:chOff x="5051425" y="1912938"/>
            <a:chExt cx="2087563" cy="3463925"/>
          </a:xfrm>
        </p:grpSpPr>
        <p:sp>
          <p:nvSpPr>
            <p:cNvPr id="1112" name="Google Shape;1112;gad6b471d02_1_1114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gad6b471d02_1_1114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gad6b471d02_1_1114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gad6b471d02_1_1114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gad6b471d02_1_1114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gad6b471d02_1_1114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gad6b471d02_1_1114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gad6b471d02_1_1114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gad6b471d02_1_1114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gad6b471d02_1_1114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ad6b471d02_1_1114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ad6b471d02_1_1114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gad6b471d02_1_1114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gad6b471d02_1_1114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gad6b471d02_1_1114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gad6b471d02_1_1114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gad6b471d02_1_1114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gad6b471d02_1_1114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gad6b471d02_1_1114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gad6b471d02_1_1114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gad6b471d02_1_1114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gad6b471d02_1_1114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gad6b471d02_1_1114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gad6b471d02_1_1114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gad6b471d02_1_1114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gad6b471d02_1_1114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gad6b471d02_1_1114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gad6b471d02_1_1114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gad6b471d02_1_1114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gad6b471d02_1_1114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gad6b471d02_1_1114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gad6b471d02_1_1114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gad6b471d02_1_1114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gad6b471d02_1_1114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ad6b471d02_1_1114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gad6b471d02_1_1114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gad6b471d02_1_1114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gad6b471d02_1_1114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gad6b471d02_1_1114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gad6b471d02_1_1114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gad6b471d02_1_1114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gad6b471d02_1_1114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gad6b471d02_1_1114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gad6b471d02_1_1114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gad6b471d02_1_1114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gad6b471d02_1_1114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gad6b471d02_1_1114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gad6b471d02_1_1114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gad6b471d02_1_1114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gad6b471d02_1_1114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gad6b471d02_1_1114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gad6b471d02_1_1114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gad6b471d02_1_1114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gad6b471d02_1_1114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gad6b471d02_1_1114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gad6b471d02_1_1114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gad6b471d02_1_1114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gad6b471d02_1_1114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gad6b471d02_1_1114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gad6b471d02_1_1114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gad6b471d02_1_1114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gad6b471d02_1_1114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ad6b471d02_1_11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6" name="Google Shape;1176;gad6b471d02_1_118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gad6b471d02_1_118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gad6b471d02_1_118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gad6b471d02_1_118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gad6b471d02_1_118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1" name="Google Shape;1181;gad6b471d02_1_118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82" name="Google Shape;1182;gad6b471d02_1_118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183" name="Google Shape;1183;gad6b471d02_1_118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gad6b471d02_1_118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5" name="Google Shape;1185;gad6b471d02_1_1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6" name="Google Shape;1186;gad6b471d02_1_1189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187" name="Google Shape;1187;gad6b471d02_1_1189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gad6b471d02_1_1189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gad6b471d02_1_1189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gad6b471d02_1_1189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gad6b471d02_1_1189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gad6b471d02_1_1189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3" name="Google Shape;1193;gad6b471d02_1_1189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194" name="Google Shape;1194;gad6b471d02_1_1189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gad6b471d02_1_1189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gad6b471d02_1_1189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gad6b471d02_1_1189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gad6b471d02_1_1189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gad6b471d02_1_1189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gad6b471d02_1_1189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gad6b471d02_1_1189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gad6b471d02_1_1189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gad6b471d02_1_1189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gad6b471d02_1_1189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gad6b471d02_1_1189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gad6b471d02_1_1189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gad6b471d02_1_1189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gad6b471d02_1_1189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gad6b471d02_1_1189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gad6b471d02_1_1189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gad6b471d02_1_1189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gad6b471d02_1_1189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gad6b471d02_1_1189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gad6b471d02_1_1189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gad6b471d02_1_1189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gad6b471d02_1_1189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gad6b471d02_1_1189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gad6b471d02_1_1189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gad6b471d02_1_1189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gad6b471d02_1_1189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gad6b471d02_1_1189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gad6b471d02_1_1189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gad6b471d02_1_1189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gad6b471d02_1_1189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gad6b471d02_1_1189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gad6b471d02_1_1189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gad6b471d02_1_1189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gad6b471d02_1_1189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gad6b471d02_1_1189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gad6b471d02_1_1189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gad6b471d02_1_1189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gad6b471d02_1_1189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gad6b471d02_1_1189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gad6b471d02_1_1189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gad6b471d02_1_1189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gad6b471d02_1_1189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gad6b471d02_1_1189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gad6b471d02_1_1189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gad6b471d02_1_1189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gad6b471d02_1_1189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gad6b471d02_1_1189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gad6b471d02_1_1189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gad6b471d02_1_1189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gad6b471d02_1_1189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gad6b471d02_1_1189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gad6b471d02_1_1189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gad6b471d02_1_1189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gad6b471d02_1_1189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gad6b471d02_1_1189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gad6b471d02_1_1189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gad6b471d02_1_1189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gad6b471d02_1_1189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gad6b471d02_1_1189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gad6b471d02_1_1189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gad6b471d02_1_1189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gad6b471d02_1_1189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gad6b471d02_1_1189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gad6b471d02_1_1189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gad6b471d02_1_1189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gad6b471d02_1_1189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gad6b471d02_1_1189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gad6b471d02_1_1189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gad6b471d02_1_1189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gad6b471d02_1_1189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gad6b471d02_1_1189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gad6b471d02_1_1189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gad6b471d02_1_1189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ad6b471d02_1_1189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gad6b471d02_1_1189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gad6b471d02_1_1189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gad6b471d02_1_1189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gad6b471d02_1_1189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gad6b471d02_1_1189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gad6b471d02_1_1189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gad6b471d02_1_1189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gad6b471d02_1_1189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gad6b471d02_1_1189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gad6b471d02_1_1189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271cc3a49_1_5657"/>
          <p:cNvSpPr/>
          <p:nvPr/>
        </p:nvSpPr>
        <p:spPr>
          <a:xfrm rot="-1453060">
            <a:off x="-4613367" y="594045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a271cc3a49_1_5657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a271cc3a49_1_5657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1" name="Google Shape;91;ga271cc3a49_1_5657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gad6b471d02_1_1294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1281" name="Google Shape;1281;gad6b471d02_1_1294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gad6b471d02_1_1294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gad6b471d02_1_1294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gad6b471d02_1_1294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5" name="Google Shape;1285;gad6b471d02_1_1294"/>
            <p:cNvGrpSpPr/>
            <p:nvPr/>
          </p:nvGrpSpPr>
          <p:grpSpPr>
            <a:xfrm>
              <a:off x="2636903" y="779139"/>
              <a:ext cx="4346635" cy="4535357"/>
              <a:chOff x="2653893" y="765545"/>
              <a:chExt cx="4346635" cy="4535357"/>
            </a:xfrm>
          </p:grpSpPr>
          <p:grpSp>
            <p:nvGrpSpPr>
              <p:cNvPr id="1286" name="Google Shape;1286;gad6b471d02_1_1294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1287" name="Google Shape;1287;gad6b471d02_1_1294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gad6b471d02_1_1294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gad6b471d02_1_1294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0" name="Google Shape;1290;gad6b471d02_1_1294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gad6b471d02_1_1294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gad6b471d02_1_1294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3" name="Google Shape;1293;gad6b471d02_1_1294"/>
              <p:cNvGrpSpPr/>
              <p:nvPr/>
            </p:nvGrpSpPr>
            <p:grpSpPr>
              <a:xfrm>
                <a:off x="2653893" y="3958868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1294" name="Google Shape;1294;gad6b471d02_1_1294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gad6b471d02_1_1294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gad6b471d02_1_1294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gad6b471d02_1_1294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gad6b471d02_1_1294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gad6b471d02_1_1294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gad6b471d02_1_1294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gad6b471d02_1_1294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gad6b471d02_1_1294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gad6b471d02_1_1294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gad6b471d02_1_1294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gad6b471d02_1_1294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gad6b471d02_1_1294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gad6b471d02_1_1294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gad6b471d02_1_1294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gad6b471d02_1_1294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gad6b471d02_1_1294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gad6b471d02_1_1294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gad6b471d02_1_1294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gad6b471d02_1_1294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4" name="Google Shape;1314;gad6b471d02_1_1294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gad6b471d02_1_1294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gad6b471d02_1_1294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gad6b471d02_1_1294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gad6b471d02_1_1294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gad6b471d02_1_1294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gad6b471d02_1_1294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gad6b471d02_1_1294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gad6b471d02_1_1294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gad6b471d02_1_1294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gad6b471d02_1_1294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gad6b471d02_1_1294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gad6b471d02_1_1294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gad6b471d02_1_1294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gad6b471d02_1_1294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gad6b471d02_1_1294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gad6b471d02_1_1294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gad6b471d02_1_1294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1332;gad6b471d02_1_1294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gad6b471d02_1_1294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4" name="Google Shape;1334;gad6b471d02_1_1294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gad6b471d02_1_1294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6" name="Google Shape;1336;gad6b471d02_1_1294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gad6b471d02_1_1294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gad6b471d02_1_1294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gad6b471d02_1_1294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0" name="Google Shape;1340;gad6b471d02_1_1294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gad6b471d02_1_1294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2" name="Google Shape;1342;gad6b471d02_1_1294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gad6b471d02_1_1294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4" name="Google Shape;1344;gad6b471d02_1_1294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gad6b471d02_1_1294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gad6b471d02_1_1294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gad6b471d02_1_1294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gad6b471d02_1_1294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gad6b471d02_1_1294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gad6b471d02_1_1294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gad6b471d02_1_1294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gad6b471d02_1_1294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gad6b471d02_1_1294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gad6b471d02_1_1294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gad6b471d02_1_1294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gad6b471d02_1_1294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gad6b471d02_1_1294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gad6b471d02_1_1294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gad6b471d02_1_1294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gad6b471d02_1_1294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gad6b471d02_1_1294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gad6b471d02_1_1294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3" name="Google Shape;1363;gad6b471d02_1_1294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gad6b471d02_1_1294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5" name="Google Shape;1365;gad6b471d02_1_1294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gad6b471d02_1_1294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gad6b471d02_1_1294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gad6b471d02_1_1294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gad6b471d02_1_1294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gad6b471d02_1_1294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gad6b471d02_1_1294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gad6b471d02_1_1294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gad6b471d02_1_1294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4" name="Google Shape;1374;gad6b471d02_1_1294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gad6b471d02_1_1294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6" name="Google Shape;1376;gad6b471d02_1_1294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gad6b471d02_1_1294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8" name="Google Shape;1378;gad6b471d02_1_1294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79" name="Google Shape;1379;gad6b471d02_1_1294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gad6b471d02_1_1294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gad6b471d02_1_1294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2" name="Google Shape;1382;gad6b471d02_1_12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3" name="Google Shape;1383;gad6b471d02_1_129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gad6b471d02_1_1294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gad6b471d02_1_129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gad6b471d02_1_129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gad6b471d02_1_129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gad6b471d02_1_129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9" name="Google Shape;1389;gad6b471d02_1_129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390" name="Google Shape;1390;gad6b471d02_1_129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391" name="Google Shape;1391;gad6b471d02_1_129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gad6b471d02_1_129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93" name="Google Shape;1393;gad6b471d02_1_12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4" name="Google Shape;1394;gad6b471d02_1_1294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1395" name="Google Shape;1395;gad6b471d02_1_1294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1396" name="Google Shape;1396;gad6b471d02_1_1294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gad6b471d02_1_1294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gad6b471d02_1_1294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gad6b471d02_1_1294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gad6b471d02_1_1294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01" name="Google Shape;1401;gad6b471d02_1_1294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2" name="Google Shape;1402;gad6b471d02_1_1294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3" name="Google Shape;1403;gad6b471d02_1_1294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4" name="Google Shape;1404;gad6b471d02_1_1294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5" name="Google Shape;1405;gad6b471d02_1_1294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6" name="Google Shape;1406;gad6b471d02_1_1294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07" name="Google Shape;1407;gad6b471d02_1_1294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1408" name="Google Shape;1408;gad6b471d02_1_1294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gad6b471d02_1_1294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gad6b471d02_1_1294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gad6b471d02_1_1294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gad6b471d02_1_1294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13" name="Google Shape;1413;gad6b471d02_1_1294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4" name="Google Shape;1414;gad6b471d02_1_1294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5" name="Google Shape;1415;gad6b471d02_1_1294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6" name="Google Shape;1416;gad6b471d02_1_1294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7" name="Google Shape;1417;gad6b471d02_1_1294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8" name="Google Shape;1418;gad6b471d02_1_1294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19" name="Google Shape;1419;gad6b471d02_1_1294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1420" name="Google Shape;1420;gad6b471d02_1_1294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1421" name="Google Shape;1421;gad6b471d02_1_1294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gad6b471d02_1_1294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gad6b471d02_1_1294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gad6b471d02_1_1294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gad6b471d02_1_1294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26" name="Google Shape;1426;gad6b471d02_1_1294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7" name="Google Shape;1427;gad6b471d02_1_1294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8" name="Google Shape;1428;gad6b471d02_1_1294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9" name="Google Shape;1429;gad6b471d02_1_1294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0" name="Google Shape;1430;gad6b471d02_1_1294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1" name="Google Shape;1431;gad6b471d02_1_1294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432" name="Google Shape;1432;gad6b471d02_1_1294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ad6b471d02_1_14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5" name="Google Shape;1435;gad6b471d02_1_144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gad6b471d02_1_144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gad6b471d02_1_144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gad6b471d02_1_144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gad6b471d02_1_144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0" name="Google Shape;1440;gad6b471d02_1_144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41" name="Google Shape;1441;gad6b471d02_1_144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442" name="Google Shape;1442;gad6b471d02_1_144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gad6b471d02_1_144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4" name="Google Shape;1444;gad6b471d02_1_14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5" name="Google Shape;1445;gad6b471d02_1_1448"/>
          <p:cNvGrpSpPr/>
          <p:nvPr/>
        </p:nvGrpSpPr>
        <p:grpSpPr>
          <a:xfrm>
            <a:off x="174466" y="1983808"/>
            <a:ext cx="6760778" cy="2516102"/>
            <a:chOff x="976518" y="1922058"/>
            <a:chExt cx="5383213" cy="2003425"/>
          </a:xfrm>
        </p:grpSpPr>
        <p:grpSp>
          <p:nvGrpSpPr>
            <p:cNvPr id="1446" name="Google Shape;1446;gad6b471d02_1_1448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1447" name="Google Shape;1447;gad6b471d02_1_1448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gad6b471d02_1_1448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gad6b471d02_1_1448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gad6b471d02_1_1448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1" name="Google Shape;1451;gad6b471d02_1_1448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1452" name="Google Shape;1452;gad6b471d02_1_1448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53" name="Google Shape;1453;gad6b471d02_1_1448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1454" name="Google Shape;1454;gad6b471d02_1_1448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gad6b471d02_1_1448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gad6b471d02_1_1448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gad6b471d02_1_1448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8" name="Google Shape;1458;gad6b471d02_1_1448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9" name="Google Shape;1459;gad6b471d02_1_1448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gad6b471d02_1_1448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1" name="Google Shape;1461;gad6b471d02_1_1448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2" name="Google Shape;1462;gad6b471d02_1_1448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3" name="Google Shape;1463;gad6b471d02_1_1448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4" name="Google Shape;1464;gad6b471d02_1_1448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gad6b471d02_1_1448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6" name="Google Shape;1466;gad6b471d02_1_1448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7" name="Google Shape;1467;gad6b471d02_1_1448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8" name="Google Shape;1468;gad6b471d02_1_1448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gad6b471d02_1_1448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0" name="Google Shape;1470;gad6b471d02_1_1448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gad6b471d02_1_1448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2" name="Google Shape;1472;gad6b471d02_1_1448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3" name="Google Shape;1473;gad6b471d02_1_1448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4" name="Google Shape;1474;gad6b471d02_1_1448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5" name="Google Shape;1475;gad6b471d02_1_1448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6" name="Google Shape;1476;gad6b471d02_1_1448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gad6b471d02_1_1448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8" name="Google Shape;1478;gad6b471d02_1_1448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9" name="Google Shape;1479;gad6b471d02_1_1448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gad6b471d02_1_1448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1" name="Google Shape;1481;gad6b471d02_1_1448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gad6b471d02_1_1448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3" name="Google Shape;1483;gad6b471d02_1_1448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4" name="Google Shape;1484;gad6b471d02_1_1448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5" name="Google Shape;1485;gad6b471d02_1_1448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6" name="Google Shape;1486;gad6b471d02_1_1448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7" name="Google Shape;1487;gad6b471d02_1_1448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gad6b471d02_1_1448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9" name="Google Shape;1489;gad6b471d02_1_1448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0" name="Google Shape;1490;gad6b471d02_1_1448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1" name="Google Shape;1491;gad6b471d02_1_1448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2" name="Google Shape;1492;gad6b471d02_1_1448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3" name="Google Shape;1493;gad6b471d02_1_1448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gad6b471d02_1_1448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5" name="Google Shape;1495;gad6b471d02_1_1448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gad6b471d02_1_1448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7" name="Google Shape;1497;gad6b471d02_1_1448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gad6b471d02_1_1448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9" name="Google Shape;1499;gad6b471d02_1_1448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gad6b471d02_1_1448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1" name="Google Shape;1501;gad6b471d02_1_1448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gad6b471d02_1_1448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3" name="Google Shape;1503;gad6b471d02_1_1448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gad6b471d02_1_1448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5" name="Google Shape;1505;gad6b471d02_1_1448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gad6b471d02_1_1448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7" name="Google Shape;1507;gad6b471d02_1_1448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8" name="Google Shape;1508;gad6b471d02_1_1448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9" name="Google Shape;1509;gad6b471d02_1_1448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0" name="Google Shape;1510;gad6b471d02_1_1448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gad6b471d02_1_1448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2" name="Google Shape;1512;gad6b471d02_1_1448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gad6b471d02_1_1448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4" name="Google Shape;1514;gad6b471d02_1_1448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gad6b471d02_1_1448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6" name="Google Shape;1516;gad6b471d02_1_1448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gad6b471d02_1_1448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8" name="Google Shape;1518;gad6b471d02_1_1448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gad6b471d02_1_1448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0" name="Google Shape;1520;gad6b471d02_1_1448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gad6b471d02_1_1448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2" name="Google Shape;1522;gad6b471d02_1_1448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3" name="Google Shape;1523;gad6b471d02_1_1448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4" name="Google Shape;1524;gad6b471d02_1_1448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gad6b471d02_1_1448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6" name="Google Shape;1526;gad6b471d02_1_1448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7" name="Google Shape;1527;gad6b471d02_1_1448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8" name="Google Shape;1528;gad6b471d02_1_1448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9" name="Google Shape;1529;gad6b471d02_1_1448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0" name="Google Shape;1530;gad6b471d02_1_1448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1" name="Google Shape;1531;gad6b471d02_1_1448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2" name="Google Shape;1532;gad6b471d02_1_1448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3" name="Google Shape;1533;gad6b471d02_1_1448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4" name="Google Shape;1534;gad6b471d02_1_1448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gad6b471d02_1_1448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6" name="Google Shape;1536;gad6b471d02_1_1448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7" name="Google Shape;1537;gad6b471d02_1_1448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8" name="Google Shape;1538;gad6b471d02_1_1448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9" name="Google Shape;1539;gad6b471d02_1_1448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0" name="Google Shape;1540;gad6b471d02_1_1448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gad6b471d02_1_1448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2" name="Google Shape;1542;gad6b471d02_1_1448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gad6b471d02_1_1448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4" name="Google Shape;1544;gad6b471d02_1_1448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5" name="Google Shape;1545;gad6b471d02_1_1448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6" name="Google Shape;1546;gad6b471d02_1_1448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gad6b471d02_1_1448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8" name="Google Shape;1548;gad6b471d02_1_1448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gad6b471d02_1_1448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0" name="Google Shape;1550;gad6b471d02_1_1448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1" name="Google Shape;1551;gad6b471d02_1_1448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2" name="Google Shape;1552;gad6b471d02_1_1448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gad6b471d02_1_1448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4" name="Google Shape;1554;gad6b471d02_1_1448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5" name="Google Shape;1555;gad6b471d02_1_1448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6" name="Google Shape;1556;gad6b471d02_1_1448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7" name="Google Shape;1557;gad6b471d02_1_1448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8" name="Google Shape;1558;gad6b471d02_1_1448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gad6b471d02_1_1448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gad6b471d02_1_1448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1" name="Google Shape;1561;gad6b471d02_1_1448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2" name="Google Shape;1562;gad6b471d02_1_1448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3" name="Google Shape;1563;gad6b471d02_1_1448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4" name="Google Shape;1564;gad6b471d02_1_1448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5" name="Google Shape;1565;gad6b471d02_1_1448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gad6b471d02_1_1448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7" name="Google Shape;1567;gad6b471d02_1_1448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gad6b471d02_1_1448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9" name="Google Shape;1569;gad6b471d02_1_1448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0" name="Google Shape;1570;gad6b471d02_1_1448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1" name="Google Shape;1571;gad6b471d02_1_1448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gad6b471d02_1_1448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3" name="Google Shape;1573;gad6b471d02_1_1448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4" name="Google Shape;1574;gad6b471d02_1_1448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gad6b471d02_1_1448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6" name="Google Shape;1576;gad6b471d02_1_1448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gad6b471d02_1_1448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8" name="Google Shape;1578;gad6b471d02_1_1448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9" name="Google Shape;1579;gad6b471d02_1_1448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0" name="Google Shape;1580;gad6b471d02_1_1448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1" name="Google Shape;1581;gad6b471d02_1_1448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2" name="Google Shape;1582;gad6b471d02_1_1448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3" name="Google Shape;1583;gad6b471d02_1_1448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4" name="Google Shape;1584;gad6b471d02_1_1448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5" name="Google Shape;1585;gad6b471d02_1_1448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gad6b471d02_1_1448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gad6b471d02_1_1448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8" name="Google Shape;1588;gad6b471d02_1_1448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gad6b471d02_1_1448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0" name="Google Shape;1590;gad6b471d02_1_1448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1" name="Google Shape;1591;gad6b471d02_1_1448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2" name="Google Shape;1592;gad6b471d02_1_1448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gad6b471d02_1_1448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gad6b471d02_1_1448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5" name="Google Shape;1595;gad6b471d02_1_1448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6" name="Google Shape;1596;gad6b471d02_1_1448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7" name="Google Shape;1597;gad6b471d02_1_1448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8" name="Google Shape;1598;gad6b471d02_1_1448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gad6b471d02_1_1448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gad6b471d02_1_1448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1" name="Google Shape;1601;gad6b471d02_1_1448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gad6b471d02_1_1448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gad6b471d02_1_1448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gad6b471d02_1_1448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gad6b471d02_1_1448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6" name="Google Shape;1606;gad6b471d02_1_1448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7" name="Google Shape;1607;gad6b471d02_1_1448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8" name="Google Shape;1608;gad6b471d02_1_1448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gad6b471d02_1_1448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gad6b471d02_1_1448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gad6b471d02_1_1448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2" name="Google Shape;1612;gad6b471d02_1_1448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3" name="Google Shape;1613;gad6b471d02_1_1448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4" name="Google Shape;1614;gad6b471d02_1_1448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5" name="Google Shape;1615;gad6b471d02_1_1448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gad6b471d02_1_1448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gad6b471d02_1_1448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gad6b471d02_1_1448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9" name="Google Shape;1619;gad6b471d02_1_1448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0" name="Google Shape;1620;gad6b471d02_1_1448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1" name="Google Shape;1621;gad6b471d02_1_1448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2" name="Google Shape;1622;gad6b471d02_1_1448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3" name="Google Shape;1623;gad6b471d02_1_1448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4" name="Google Shape;1624;gad6b471d02_1_1448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gad6b471d02_1_1448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6" name="Google Shape;1626;gad6b471d02_1_1448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7" name="Google Shape;1627;gad6b471d02_1_1448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8" name="Google Shape;1628;gad6b471d02_1_1448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9" name="Google Shape;1629;gad6b471d02_1_1448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0" name="Google Shape;1630;gad6b471d02_1_1448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1" name="Google Shape;1631;gad6b471d02_1_1448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2" name="Google Shape;1632;gad6b471d02_1_1448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3" name="Google Shape;1633;gad6b471d02_1_1448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4" name="Google Shape;1634;gad6b471d02_1_1448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5" name="Google Shape;1635;gad6b471d02_1_1448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gad6b471d02_1_1448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7" name="Google Shape;1637;gad6b471d02_1_1448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8" name="Google Shape;1638;gad6b471d02_1_1448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9" name="Google Shape;1639;gad6b471d02_1_1448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0" name="Google Shape;1640;gad6b471d02_1_1448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1" name="Google Shape;1641;gad6b471d02_1_1448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2" name="Google Shape;1642;gad6b471d02_1_1448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3" name="Google Shape;1643;gad6b471d02_1_1448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4" name="Google Shape;1644;gad6b471d02_1_1448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5" name="Google Shape;1645;gad6b471d02_1_1448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6" name="Google Shape;1646;gad6b471d02_1_1448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7" name="Google Shape;1647;gad6b471d02_1_1448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8" name="Google Shape;1648;gad6b471d02_1_1448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9" name="Google Shape;1649;gad6b471d02_1_1448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0" name="Google Shape;1650;gad6b471d02_1_1448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1" name="Google Shape;1651;gad6b471d02_1_1448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2" name="Google Shape;1652;gad6b471d02_1_1448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3" name="Google Shape;1653;gad6b471d02_1_1448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4" name="Google Shape;1654;gad6b471d02_1_1448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gad6b471d02_1_1448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6" name="Google Shape;1656;gad6b471d02_1_1448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7" name="Google Shape;1657;gad6b471d02_1_1448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gad6b471d02_1_1448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9" name="Google Shape;1659;gad6b471d02_1_1448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0" name="Google Shape;1660;gad6b471d02_1_1448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gad6b471d02_1_1448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2" name="Google Shape;1662;gad6b471d02_1_1448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3" name="Google Shape;1663;gad6b471d02_1_1448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gad6b471d02_1_1448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5" name="Google Shape;1665;gad6b471d02_1_1448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6" name="Google Shape;1666;gad6b471d02_1_1448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gad6b471d02_1_1448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gad6b471d02_1_1448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gad6b471d02_1_1448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gad6b471d02_1_1448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gad6b471d02_1_1448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gad6b471d02_1_1448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gad6b471d02_1_1448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4" name="Google Shape;1674;gad6b471d02_1_1448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5" name="Google Shape;1675;gad6b471d02_1_1448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gad6b471d02_1_1448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7" name="Google Shape;1677;gad6b471d02_1_1448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8" name="Google Shape;1678;gad6b471d02_1_1448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9" name="Google Shape;1679;gad6b471d02_1_1448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gad6b471d02_1_1448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1" name="Google Shape;1681;gad6b471d02_1_1448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gad6b471d02_1_1448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83" name="Google Shape;1683;gad6b471d02_1_1448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gad6b471d02_1_1448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85" name="Google Shape;1685;gad6b471d02_1_1448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1686" name="Google Shape;1686;gad6b471d02_1_1448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7" name="Google Shape;1687;gad6b471d02_1_1448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1688" name="Google Shape;1688;gad6b471d02_1_1448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gad6b471d02_1_1448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gad6b471d02_1_1448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gad6b471d02_1_1448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gad6b471d02_1_1448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gad6b471d02_1_1448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gad6b471d02_1_1448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gad6b471d02_1_1448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gad6b471d02_1_1448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gad6b471d02_1_1448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gad6b471d02_1_1448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9" name="Google Shape;1699;gad6b471d02_1_1448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0" name="Google Shape;1700;gad6b471d02_1_1448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gad6b471d02_1_1448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gad6b471d02_1_1448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gad6b471d02_1_1448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gad6b471d02_1_1448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gad6b471d02_1_1448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gad6b471d02_1_1448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gad6b471d02_1_1448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gad6b471d02_1_1448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gad6b471d02_1_1448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gad6b471d02_1_1448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gad6b471d02_1_1448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gad6b471d02_1_1448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gad6b471d02_1_1448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gad6b471d02_1_1448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gad6b471d02_1_1448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gad6b471d02_1_1448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gad6b471d02_1_1448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gad6b471d02_1_1448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gad6b471d02_1_1448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gad6b471d02_1_1448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gad6b471d02_1_1448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gad6b471d02_1_1448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gad6b471d02_1_1448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gad6b471d02_1_1448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gad6b471d02_1_1448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gad6b471d02_1_1448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gad6b471d02_1_1448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gad6b471d02_1_1448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1729;gad6b471d02_1_1448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gad6b471d02_1_1448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1731;gad6b471d02_1_1448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2" name="Google Shape;1732;gad6b471d02_1_1448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gad6b471d02_1_1448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ad6b471d02_1_17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6" name="Google Shape;1736;gad6b471d02_1_174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gad6b471d02_1_174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gad6b471d02_1_174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gad6b471d02_1_174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gad6b471d02_1_174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1" name="Google Shape;1741;gad6b471d02_1_174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42" name="Google Shape;1742;gad6b471d02_1_174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743" name="Google Shape;1743;gad6b471d02_1_17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gad6b471d02_1_174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5" name="Google Shape;1745;gad6b471d02_1_17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6" name="Google Shape;1746;gad6b471d02_1_1749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1747" name="Google Shape;1747;gad6b471d02_1_1749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gad6b471d02_1_1749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gad6b471d02_1_1749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gad6b471d02_1_1749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gad6b471d02_1_1749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gad6b471d02_1_1749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gad6b471d02_1_1749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gad6b471d02_1_1749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gad6b471d02_1_1749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gad6b471d02_1_1749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gad6b471d02_1_1749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gad6b471d02_1_1749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9" name="Google Shape;1759;gad6b471d02_1_1749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60" name="Google Shape;1760;gad6b471d02_1_1749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761" name="Google Shape;1761;gad6b471d02_1_1749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gad6b471d02_1_1749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3" name="Google Shape;1763;gad6b471d02_1_1749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1764" name="Google Shape;1764;gad6b471d02_1_1749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gad6b471d02_1_1749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gad6b471d02_1_1749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7" name="Google Shape;1767;gad6b471d02_1_1749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8" name="Google Shape;1768;gad6b471d02_1_1749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69" name="Google Shape;1769;gad6b471d02_1_1749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70" name="Google Shape;1770;gad6b471d02_1_1749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ad6b471d02_1_17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3" name="Google Shape;1773;gad6b471d02_1_178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gad6b471d02_1_178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gad6b471d02_1_178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gad6b471d02_1_178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gad6b471d02_1_178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8" name="Google Shape;1778;gad6b471d02_1_178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79" name="Google Shape;1779;gad6b471d02_1_178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780" name="Google Shape;1780;gad6b471d02_1_178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gad6b471d02_1_178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2" name="Google Shape;1782;gad6b471d02_1_17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4" name="Google Shape;1784;gad6b471d02_1_1798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1785" name="Google Shape;1785;gad6b471d02_1_1798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gad6b471d02_1_1798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gad6b471d02_1_1798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gad6b471d02_1_1798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gad6b471d02_1_1798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gad6b471d02_1_1798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gad6b471d02_1_1798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gad6b471d02_1_1798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gad6b471d02_1_1798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gad6b471d02_1_1798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gad6b471d02_1_1798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gad6b471d02_1_1798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gad6b471d02_1_1798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gad6b471d02_1_1798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gad6b471d02_1_1798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gad6b471d02_1_1798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gad6b471d02_1_1798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gad6b471d02_1_1798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gad6b471d02_1_1798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gad6b471d02_1_1798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gad6b471d02_1_1798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gad6b471d02_1_1798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gad6b471d02_1_1798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gad6b471d02_1_1798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gad6b471d02_1_1798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gad6b471d02_1_1798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gad6b471d02_1_1798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gad6b471d02_1_1798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gad6b471d02_1_1798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gad6b471d02_1_1798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gad6b471d02_1_1798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gad6b471d02_1_1798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gad6b471d02_1_1798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gad6b471d02_1_1798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gad6b471d02_1_1798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gad6b471d02_1_1798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gad6b471d02_1_1798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gad6b471d02_1_1798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gad6b471d02_1_1798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gad6b471d02_1_1798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gad6b471d02_1_1798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gad6b471d02_1_1798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gad6b471d02_1_1798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gad6b471d02_1_1798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gad6b471d02_1_1798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gad6b471d02_1_1798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gad6b471d02_1_1798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gad6b471d02_1_1798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gad6b471d02_1_1798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gad6b471d02_1_1798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gad6b471d02_1_1798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gad6b471d02_1_1798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gad6b471d02_1_1798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gad6b471d02_1_1798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gad6b471d02_1_1798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gad6b471d02_1_1798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gad6b471d02_1_1798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gad6b471d02_1_1798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gad6b471d02_1_1798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gad6b471d02_1_1798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gad6b471d02_1_1798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gad6b471d02_1_1798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gad6b471d02_1_1798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gad6b471d02_1_1798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gad6b471d02_1_1798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gad6b471d02_1_1798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gad6b471d02_1_1798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gad6b471d02_1_1798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gad6b471d02_1_1798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gad6b471d02_1_1798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gad6b471d02_1_1798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gad6b471d02_1_1798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gad6b471d02_1_1798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gad6b471d02_1_1798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gad6b471d02_1_1798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gad6b471d02_1_1798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gad6b471d02_1_1798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gad6b471d02_1_1798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gad6b471d02_1_1798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gad6b471d02_1_1798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gad6b471d02_1_1798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gad6b471d02_1_1798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gad6b471d02_1_1798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gad6b471d02_1_1798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gad6b471d02_1_1798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gad6b471d02_1_1798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gad6b471d02_1_1798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gad6b471d02_1_1798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gad6b471d02_1_1798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gad6b471d02_1_1798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gad6b471d02_1_1798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gad6b471d02_1_1798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gad6b471d02_1_1798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gad6b471d02_1_1798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gad6b471d02_1_1798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gad6b471d02_1_1798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gad6b471d02_1_1798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gad6b471d02_1_1798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gad6b471d02_1_1798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gad6b471d02_1_1798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gad6b471d02_1_1798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gad6b471d02_1_1798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gad6b471d02_1_1798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gad6b471d02_1_1798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gad6b471d02_1_1798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gad6b471d02_1_1798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gad6b471d02_1_1798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gad6b471d02_1_1798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gad6b471d02_1_1798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gad6b471d02_1_1798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gad6b471d02_1_1798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gad6b471d02_1_1798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gad6b471d02_1_1798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gad6b471d02_1_1798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gad6b471d02_1_1798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gad6b471d02_1_1798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gad6b471d02_1_1798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gad6b471d02_1_1798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gad6b471d02_1_1798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gad6b471d02_1_1798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gad6b471d02_1_1798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gad6b471d02_1_1798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gad6b471d02_1_1798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gad6b471d02_1_1798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gad6b471d02_1_1798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gad6b471d02_1_1798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gad6b471d02_1_1798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gad6b471d02_1_1798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gad6b471d02_1_1798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gad6b471d02_1_1798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gad6b471d02_1_1798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gad6b471d02_1_1798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gad6b471d02_1_1798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gad6b471d02_1_1798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gad6b471d02_1_1798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gad6b471d02_1_1798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gad6b471d02_1_1798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gad6b471d02_1_1798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gad6b471d02_1_1798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gad6b471d02_1_1798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gad6b471d02_1_1798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gad6b471d02_1_1798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gad6b471d02_1_1798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gad6b471d02_1_1798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gad6b471d02_1_1798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gad6b471d02_1_1798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gad6b471d02_1_1798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gad6b471d02_1_1798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gad6b471d02_1_1798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gad6b471d02_1_1798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gad6b471d02_1_1798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gad6b471d02_1_1798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gad6b471d02_1_1798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gad6b471d02_1_1798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gad6b471d02_1_1798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gad6b471d02_1_1798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ad6b471d02_1_1798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gad6b471d02_1_1798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gad6b471d02_1_1798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gad6b471d02_1_1798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gad6b471d02_1_1798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gad6b471d02_1_1798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gad6b471d02_1_1798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gad6b471d02_1_1798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gad6b471d02_1_1798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ad6b471d02_1_1798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gad6b471d02_1_1798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gad6b471d02_1_1798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gad6b471d02_1_1798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gad6b471d02_1_1798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gad6b471d02_1_1798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gad6b471d02_1_1798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gad6b471d02_1_1798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ad6b471d02_1_1798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gad6b471d02_1_1798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gad6b471d02_1_1798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gad6b471d02_1_1798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gad6b471d02_1_1798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gad6b471d02_1_1798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ad6b471d02_1_1798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gad6b471d02_1_1798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gad6b471d02_1_1798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gad6b471d02_1_1798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gad6b471d02_1_1798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gad6b471d02_1_1798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ad6b471d02_1_1798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gad6b471d02_1_1798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gad6b471d02_1_1798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gad6b471d02_1_1798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gad6b471d02_1_1798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gad6b471d02_1_1798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ad6b471d02_1_1798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gad6b471d02_1_1798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gad6b471d02_1_1798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gad6b471d02_1_1798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gad6b471d02_1_1798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gad6b471d02_1_1798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ad6b471d02_1_1798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gad6b471d02_1_1798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gad6b471d02_1_1798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gad6b471d02_1_1798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gad6b471d02_1_1798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gad6b471d02_1_1798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gad6b471d02_1_1798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gad6b471d02_1_1798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gad6b471d02_1_1798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gad6b471d02_1_1798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gad6b471d02_1_1798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gad6b471d02_1_1798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gad6b471d02_1_1798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gad6b471d02_1_1798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gad6b471d02_1_1798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gad6b471d02_1_1798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gad6b471d02_1_1798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gad6b471d02_1_1798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gad6b471d02_1_1798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gad6b471d02_1_1798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gad6b471d02_1_1798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gad6b471d02_1_1798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gad6b471d02_1_1798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gad6b471d02_1_1798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ad6b471d02_1_1798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gad6b471d02_1_1798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gad6b471d02_1_1798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gad6b471d02_1_1798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gad6b471d02_1_1798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gad6b471d02_1_1798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gad6b471d02_1_1798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gad6b471d02_1_1798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gad6b471d02_1_1798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gad6b471d02_1_1798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gad6b471d02_1_1798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gad6b471d02_1_1798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gad6b471d02_1_1798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gad6b471d02_1_1798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gad6b471d02_1_1798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gad6b471d02_1_1798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gad6b471d02_1_1798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gad6b471d02_1_1798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gad6b471d02_1_1798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gad6b471d02_1_1798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gad6b471d02_1_1798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gad6b471d02_1_1798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gad6b471d02_1_1798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gad6b471d02_1_1798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gad6b471d02_1_1798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gad6b471d02_1_1798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gad6b471d02_1_1798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gad6b471d02_1_1798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gad6b471d02_1_1798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gad6b471d02_1_1798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gad6b471d02_1_1798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gad6b471d02_1_1798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8" name="Google Shape;2038;gad6b471d02_1_17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9" name="Google Shape;2039;gad6b471d02_1_179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0" name="Google Shape;2040;gad6b471d02_1_179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gad6b471d02_1_179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gad6b471d02_1_179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gad6b471d02_1_179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4" name="Google Shape;2044;gad6b471d02_1_179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45" name="Google Shape;2045;gad6b471d02_1_179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46" name="Google Shape;2046;gad6b471d02_1_179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gad6b471d02_1_179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8" name="Google Shape;2048;gad6b471d02_1_17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ad6b471d02_1_20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1" name="Google Shape;2051;gad6b471d02_1_206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gad6b471d02_1_206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gad6b471d02_1_206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gad6b471d02_1_206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gad6b471d02_1_206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6" name="Google Shape;2056;gad6b471d02_1_206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57" name="Google Shape;2057;gad6b471d02_1_206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58" name="Google Shape;2058;gad6b471d02_1_206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gad6b471d02_1_206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0" name="Google Shape;2060;gad6b471d02_1_20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1" name="Google Shape;2061;gad6b471d02_1_2064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2062" name="Google Shape;2062;gad6b471d02_1_2064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2063" name="Google Shape;2063;gad6b471d02_1_2064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gad6b471d02_1_2064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5" name="Google Shape;2065;gad6b471d02_1_2064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2066" name="Google Shape;2066;gad6b471d02_1_2064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gad6b471d02_1_2064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gad6b471d02_1_2064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gad6b471d02_1_2064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gad6b471d02_1_2064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71" name="Google Shape;2071;gad6b471d02_1_2064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2072" name="Google Shape;2072;gad6b471d02_1_2064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gad6b471d02_1_2064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4" name="Google Shape;2074;gad6b471d02_1_2064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2075" name="Google Shape;2075;gad6b471d02_1_2064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2076" name="Google Shape;2076;gad6b471d02_1_2064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7" name="Google Shape;2077;gad6b471d02_1_2064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78" name="Google Shape;2078;gad6b471d02_1_2064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gad6b471d02_1_2064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80" name="Google Shape;2080;gad6b471d02_1_2064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2081" name="Google Shape;2081;gad6b471d02_1_2064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gad6b471d02_1_2064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gad6b471d02_1_2064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gad6b471d02_1_2064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ad6b471d02_1_21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7" name="Google Shape;2087;gad6b471d02_1_210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gad6b471d02_1_210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gad6b471d02_1_210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gad6b471d02_1_210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gad6b471d02_1_210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2" name="Google Shape;2092;gad6b471d02_1_210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93" name="Google Shape;2093;gad6b471d02_1_2100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94" name="Google Shape;2094;gad6b471d02_1_210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gad6b471d02_1_210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6" name="Google Shape;2096;gad6b471d02_1_2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ad93a2cb95_2_5466"/>
          <p:cNvSpPr/>
          <p:nvPr/>
        </p:nvSpPr>
        <p:spPr>
          <a:xfrm rot="-1453060">
            <a:off x="-4613362" y="594043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gad93a2cb95_2_5466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gad93a2cb95_2_5466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07" name="Google Shape;2107;gad93a2cb95_2_5466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ad93a2cb95_2_53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0" name="Google Shape;2110;gad93a2cb95_2_539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gad93a2cb95_2_539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gad93a2cb95_2_539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gad93a2cb95_2_539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gad93a2cb95_2_539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5" name="Google Shape;2115;gad93a2cb95_2_539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116" name="Google Shape;2116;gad93a2cb95_2_5391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117" name="Google Shape;2117;gad93a2cb95_2_539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gad93a2cb95_2_5391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19" name="Google Shape;2119;gad93a2cb95_2_53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0" name="Google Shape;2120;gad93a2cb95_2_5391"/>
          <p:cNvGrpSpPr/>
          <p:nvPr/>
        </p:nvGrpSpPr>
        <p:grpSpPr>
          <a:xfrm>
            <a:off x="1054919" y="-2525387"/>
            <a:ext cx="4633139" cy="7687836"/>
            <a:chOff x="5051425" y="1912938"/>
            <a:chExt cx="2087563" cy="3463925"/>
          </a:xfrm>
        </p:grpSpPr>
        <p:sp>
          <p:nvSpPr>
            <p:cNvPr id="2121" name="Google Shape;2121;gad93a2cb95_2_5391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gad93a2cb95_2_5391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gad93a2cb95_2_5391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gad93a2cb95_2_5391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gad93a2cb95_2_5391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gad93a2cb95_2_5391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gad93a2cb95_2_5391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gad93a2cb95_2_5391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gad93a2cb95_2_5391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gad93a2cb95_2_5391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gad93a2cb95_2_5391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gad93a2cb95_2_5391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gad93a2cb95_2_5391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gad93a2cb95_2_5391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gad93a2cb95_2_5391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gad93a2cb95_2_5391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gad93a2cb95_2_5391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gad93a2cb95_2_5391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gad93a2cb95_2_5391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gad93a2cb95_2_5391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gad93a2cb95_2_5391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gad93a2cb95_2_5391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gad93a2cb95_2_5391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gad93a2cb95_2_5391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gad93a2cb95_2_5391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gad93a2cb95_2_5391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gad93a2cb95_2_5391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gad93a2cb95_2_5391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gad93a2cb95_2_5391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gad93a2cb95_2_5391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gad93a2cb95_2_5391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gad93a2cb95_2_5391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gad93a2cb95_2_5391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gad93a2cb95_2_5391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ad93a2cb95_2_5391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gad93a2cb95_2_5391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gad93a2cb95_2_5391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gad93a2cb95_2_5391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gad93a2cb95_2_5391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gad93a2cb95_2_5391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gad93a2cb95_2_5391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gad93a2cb95_2_5391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gad93a2cb95_2_5391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gad93a2cb95_2_5391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gad93a2cb95_2_5391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gad93a2cb95_2_5391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gad93a2cb95_2_5391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gad93a2cb95_2_5391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gad93a2cb95_2_5391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gad93a2cb95_2_5391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gad93a2cb95_2_5391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gad93a2cb95_2_5391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gad93a2cb95_2_5391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gad93a2cb95_2_5391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gad93a2cb95_2_5391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gad93a2cb95_2_5391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gad93a2cb95_2_5391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gad93a2cb95_2_5391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gad93a2cb95_2_5391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gad93a2cb95_2_5391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gad93a2cb95_2_5391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gad93a2cb95_2_5391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4" name="Google Shape;2184;gad93a2cb95_2_5471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2185" name="Google Shape;2185;gad93a2cb95_2_5471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gad93a2cb95_2_5471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44"/>
          <p:cNvGrpSpPr/>
          <p:nvPr/>
        </p:nvGrpSpPr>
        <p:grpSpPr>
          <a:xfrm rot="10800000">
            <a:off x="411" y="5584300"/>
            <a:ext cx="12215394" cy="1389931"/>
            <a:chOff x="-812304" y="3384962"/>
            <a:chExt cx="12982670" cy="3501967"/>
          </a:xfrm>
        </p:grpSpPr>
        <p:sp>
          <p:nvSpPr>
            <p:cNvPr id="94" name="Google Shape;94;p44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4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gad93a2cb95_2_5475"/>
          <p:cNvGrpSpPr/>
          <p:nvPr/>
        </p:nvGrpSpPr>
        <p:grpSpPr>
          <a:xfrm rot="-2700000">
            <a:off x="10700138" y="-789602"/>
            <a:ext cx="1785635" cy="2719699"/>
            <a:chOff x="11279852" y="-731358"/>
            <a:chExt cx="1357380" cy="2067424"/>
          </a:xfrm>
        </p:grpSpPr>
        <p:sp>
          <p:nvSpPr>
            <p:cNvPr id="2189" name="Google Shape;2189;gad93a2cb95_2_547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gad93a2cb95_2_547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1" name="Google Shape;2191;gad93a2cb95_2_5475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gad93a2cb95_2_5475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gad93a2cb95_2_5475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2194" name="Google Shape;2194;gad93a2cb95_2_5475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gad93a2cb95_2_5475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6" name="Google Shape;2196;gad93a2cb95_2_5475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ad93a2cb95_2_54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9" name="Google Shape;2199;gad93a2cb95_2_548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gad93a2cb95_2_548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gad93a2cb95_2_548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gad93a2cb95_2_548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gad93a2cb95_2_548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4" name="Google Shape;2204;gad93a2cb95_2_548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05" name="Google Shape;2205;gad93a2cb95_2_5485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206" name="Google Shape;2206;gad93a2cb95_2_548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gad93a2cb95_2_548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8" name="Google Shape;2208;gad93a2cb95_2_54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9" name="Google Shape;2209;gad93a2cb95_2_5485"/>
          <p:cNvGrpSpPr/>
          <p:nvPr/>
        </p:nvGrpSpPr>
        <p:grpSpPr>
          <a:xfrm>
            <a:off x="1671560" y="-2"/>
            <a:ext cx="3905464" cy="4458505"/>
            <a:chOff x="230570" y="-1163119"/>
            <a:chExt cx="5851760" cy="6680410"/>
          </a:xfrm>
        </p:grpSpPr>
        <p:sp>
          <p:nvSpPr>
            <p:cNvPr id="2210" name="Google Shape;2210;gad93a2cb95_2_5485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1" name="Google Shape;2211;gad93a2cb95_2_5485"/>
            <p:cNvGrpSpPr/>
            <p:nvPr/>
          </p:nvGrpSpPr>
          <p:grpSpPr>
            <a:xfrm flipH="1">
              <a:off x="230570" y="157542"/>
              <a:ext cx="5851760" cy="3976106"/>
              <a:chOff x="3247" y="1493"/>
              <a:chExt cx="1962" cy="1601"/>
            </a:xfrm>
          </p:grpSpPr>
          <p:sp>
            <p:nvSpPr>
              <p:cNvPr id="2212" name="Google Shape;2212;gad93a2cb95_2_5485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gad93a2cb95_2_5485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4" name="Google Shape;2214;gad93a2cb95_2_5485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gad93a2cb95_2_5485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gad93a2cb95_2_5485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gad93a2cb95_2_5485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18" name="Google Shape;2218;gad93a2cb95_2_5485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19" name="Google Shape;2219;gad93a2cb95_2_5485"/>
            <p:cNvSpPr/>
            <p:nvPr/>
          </p:nvSpPr>
          <p:spPr>
            <a:xfrm rot="416904">
              <a:off x="3294298" y="4374715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ad93a2cb95_2_55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2" name="Google Shape;2222;gad93a2cb95_2_550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gad93a2cb95_2_550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gad93a2cb95_2_550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gad93a2cb95_2_550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gad93a2cb95_2_550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7" name="Google Shape;2227;gad93a2cb95_2_550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28" name="Google Shape;2228;gad93a2cb95_2_550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229" name="Google Shape;2229;gad93a2cb95_2_550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gad93a2cb95_2_550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31" name="Google Shape;2231;gad93a2cb95_2_55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2" name="Google Shape;2232;gad93a2cb95_2_5508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2233" name="Google Shape;2233;gad93a2cb95_2_5508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gad93a2cb95_2_5508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gad93a2cb95_2_5508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gad93a2cb95_2_5508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gad93a2cb95_2_5508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gad93a2cb95_2_5508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9" name="Google Shape;2239;gad93a2cb95_2_5508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2240" name="Google Shape;2240;gad93a2cb95_2_5508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gad93a2cb95_2_5508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gad93a2cb95_2_5508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gad93a2cb95_2_5508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gad93a2cb95_2_5508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gad93a2cb95_2_5508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gad93a2cb95_2_5508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gad93a2cb95_2_5508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gad93a2cb95_2_5508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gad93a2cb95_2_5508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gad93a2cb95_2_5508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gad93a2cb95_2_5508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gad93a2cb95_2_5508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gad93a2cb95_2_5508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gad93a2cb95_2_5508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gad93a2cb95_2_5508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gad93a2cb95_2_5508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gad93a2cb95_2_5508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gad93a2cb95_2_5508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gad93a2cb95_2_5508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gad93a2cb95_2_5508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gad93a2cb95_2_5508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gad93a2cb95_2_5508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gad93a2cb95_2_5508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gad93a2cb95_2_5508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gad93a2cb95_2_5508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gad93a2cb95_2_5508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gad93a2cb95_2_5508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gad93a2cb95_2_5508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gad93a2cb95_2_5508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gad93a2cb95_2_5508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gad93a2cb95_2_5508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gad93a2cb95_2_5508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gad93a2cb95_2_5508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gad93a2cb95_2_5508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gad93a2cb95_2_5508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gad93a2cb95_2_5508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gad93a2cb95_2_5508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gad93a2cb95_2_5508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gad93a2cb95_2_5508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gad93a2cb95_2_5508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gad93a2cb95_2_5508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gad93a2cb95_2_5508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gad93a2cb95_2_5508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gad93a2cb95_2_5508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gad93a2cb95_2_5508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gad93a2cb95_2_5508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gad93a2cb95_2_5508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gad93a2cb95_2_5508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gad93a2cb95_2_5508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gad93a2cb95_2_5508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gad93a2cb95_2_5508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gad93a2cb95_2_5508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gad93a2cb95_2_5508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gad93a2cb95_2_5508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gad93a2cb95_2_5508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gad93a2cb95_2_5508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gad93a2cb95_2_5508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gad93a2cb95_2_5508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gad93a2cb95_2_5508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gad93a2cb95_2_5508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gad93a2cb95_2_5508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gad93a2cb95_2_5508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gad93a2cb95_2_5508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gad93a2cb95_2_5508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gad93a2cb95_2_5508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gad93a2cb95_2_5508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gad93a2cb95_2_5508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gad93a2cb95_2_5508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gad93a2cb95_2_5508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gad93a2cb95_2_5508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gad93a2cb95_2_5508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gad93a2cb95_2_5508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gad93a2cb95_2_5508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gad93a2cb95_2_5508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gad93a2cb95_2_5508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gad93a2cb95_2_5508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gad93a2cb95_2_5508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gad93a2cb95_2_5508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gad93a2cb95_2_5508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gad93a2cb95_2_5508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gad93a2cb95_2_5508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gad93a2cb95_2_5508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gad93a2cb95_2_5508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gad93a2cb95_2_5508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325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6" name="Google Shape;2326;gad93a2cb95_2_5613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327" name="Google Shape;2327;gad93a2cb95_2_5613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gad93a2cb95_2_5613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gad93a2cb95_2_5613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gad93a2cb95_2_5613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1" name="Google Shape;2331;gad93a2cb95_2_5613"/>
            <p:cNvGrpSpPr/>
            <p:nvPr/>
          </p:nvGrpSpPr>
          <p:grpSpPr>
            <a:xfrm>
              <a:off x="2636903" y="779139"/>
              <a:ext cx="4346635" cy="4535357"/>
              <a:chOff x="2653893" y="765545"/>
              <a:chExt cx="4346635" cy="4535357"/>
            </a:xfrm>
          </p:grpSpPr>
          <p:grpSp>
            <p:nvGrpSpPr>
              <p:cNvPr id="2332" name="Google Shape;2332;gad93a2cb95_2_5613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333" name="Google Shape;2333;gad93a2cb95_2_5613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gad93a2cb95_2_5613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gad93a2cb95_2_5613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gad93a2cb95_2_5613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gad93a2cb95_2_5613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gad93a2cb95_2_5613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39" name="Google Shape;2339;gad93a2cb95_2_5613"/>
              <p:cNvGrpSpPr/>
              <p:nvPr/>
            </p:nvGrpSpPr>
            <p:grpSpPr>
              <a:xfrm>
                <a:off x="2653893" y="3958868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340" name="Google Shape;2340;gad93a2cb95_2_5613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gad93a2cb95_2_5613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gad93a2cb95_2_5613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gad93a2cb95_2_5613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gad93a2cb95_2_5613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gad93a2cb95_2_5613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gad93a2cb95_2_5613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gad93a2cb95_2_5613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gad93a2cb95_2_5613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gad93a2cb95_2_5613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gad93a2cb95_2_5613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gad93a2cb95_2_5613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gad93a2cb95_2_5613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gad93a2cb95_2_5613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gad93a2cb95_2_5613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gad93a2cb95_2_5613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gad93a2cb95_2_5613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7" name="Google Shape;2357;gad93a2cb95_2_5613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8" name="Google Shape;2358;gad93a2cb95_2_5613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9" name="Google Shape;2359;gad93a2cb95_2_5613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gad93a2cb95_2_5613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1" name="Google Shape;2361;gad93a2cb95_2_5613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2" name="Google Shape;2362;gad93a2cb95_2_5613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3" name="Google Shape;2363;gad93a2cb95_2_5613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4" name="Google Shape;2364;gad93a2cb95_2_5613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gad93a2cb95_2_5613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gad93a2cb95_2_5613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gad93a2cb95_2_5613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gad93a2cb95_2_5613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gad93a2cb95_2_5613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gad93a2cb95_2_5613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1" name="Google Shape;2371;gad93a2cb95_2_5613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gad93a2cb95_2_5613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3" name="Google Shape;2373;gad93a2cb95_2_5613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gad93a2cb95_2_5613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5" name="Google Shape;2375;gad93a2cb95_2_5613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gad93a2cb95_2_5613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7" name="Google Shape;2377;gad93a2cb95_2_5613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gad93a2cb95_2_5613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9" name="Google Shape;2379;gad93a2cb95_2_5613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gad93a2cb95_2_5613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gad93a2cb95_2_5613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2" name="Google Shape;2382;gad93a2cb95_2_5613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gad93a2cb95_2_5613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gad93a2cb95_2_5613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5" name="Google Shape;2385;gad93a2cb95_2_5613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gad93a2cb95_2_5613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7" name="Google Shape;2387;gad93a2cb95_2_5613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gad93a2cb95_2_5613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gad93a2cb95_2_5613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gad93a2cb95_2_5613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gad93a2cb95_2_5613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gad93a2cb95_2_5613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gad93a2cb95_2_5613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gad93a2cb95_2_5613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gad93a2cb95_2_5613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6" name="Google Shape;2396;gad93a2cb95_2_5613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7" name="Google Shape;2397;gad93a2cb95_2_5613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gad93a2cb95_2_5613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9" name="Google Shape;2399;gad93a2cb95_2_5613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2400;gad93a2cb95_2_5613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gad93a2cb95_2_5613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gad93a2cb95_2_5613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gad93a2cb95_2_5613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gad93a2cb95_2_5613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gad93a2cb95_2_5613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2406;gad93a2cb95_2_5613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gad93a2cb95_2_5613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8" name="Google Shape;2408;gad93a2cb95_2_5613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9" name="Google Shape;2409;gad93a2cb95_2_5613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0" name="Google Shape;2410;gad93a2cb95_2_5613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1" name="Google Shape;2411;gad93a2cb95_2_5613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2" name="Google Shape;2412;gad93a2cb95_2_5613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3" name="Google Shape;2413;gad93a2cb95_2_5613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gad93a2cb95_2_5613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5" name="Google Shape;2415;gad93a2cb95_2_5613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gad93a2cb95_2_5613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7" name="Google Shape;2417;gad93a2cb95_2_5613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gad93a2cb95_2_5613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9" name="Google Shape;2419;gad93a2cb95_2_5613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gad93a2cb95_2_5613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1" name="Google Shape;2421;gad93a2cb95_2_5613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gad93a2cb95_2_5613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3" name="Google Shape;2423;gad93a2cb95_2_5613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gad93a2cb95_2_5613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25" name="Google Shape;2425;gad93a2cb95_2_5613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gad93a2cb95_2_5613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gad93a2cb95_2_5613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8" name="Google Shape;2428;gad93a2cb95_2_56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9" name="Google Shape;2429;gad93a2cb95_2_561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gad93a2cb95_2_5613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gad93a2cb95_2_561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gad93a2cb95_2_561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gad93a2cb95_2_561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gad93a2cb95_2_561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35" name="Google Shape;2435;gad93a2cb95_2_561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36" name="Google Shape;2436;gad93a2cb95_2_5613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437" name="Google Shape;2437;gad93a2cb95_2_561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gad93a2cb95_2_5613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39" name="Google Shape;2439;gad93a2cb95_2_56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0" name="Google Shape;2440;gad93a2cb95_2_5613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2441" name="Google Shape;2441;gad93a2cb95_2_5613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2442" name="Google Shape;2442;gad93a2cb95_2_5613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gad93a2cb95_2_5613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gad93a2cb95_2_5613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gad93a2cb95_2_5613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gad93a2cb95_2_5613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47" name="Google Shape;2447;gad93a2cb95_2_5613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8" name="Google Shape;2448;gad93a2cb95_2_5613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9" name="Google Shape;2449;gad93a2cb95_2_5613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0" name="Google Shape;2450;gad93a2cb95_2_5613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1" name="Google Shape;2451;gad93a2cb95_2_5613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2" name="Google Shape;2452;gad93a2cb95_2_5613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53" name="Google Shape;2453;gad93a2cb95_2_5613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2454" name="Google Shape;2454;gad93a2cb95_2_5613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gad93a2cb95_2_5613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gad93a2cb95_2_5613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gad93a2cb95_2_5613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gad93a2cb95_2_5613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59" name="Google Shape;2459;gad93a2cb95_2_5613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0" name="Google Shape;2460;gad93a2cb95_2_5613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1" name="Google Shape;2461;gad93a2cb95_2_5613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2" name="Google Shape;2462;gad93a2cb95_2_5613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3" name="Google Shape;2463;gad93a2cb95_2_5613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4" name="Google Shape;2464;gad93a2cb95_2_5613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65" name="Google Shape;2465;gad93a2cb95_2_5613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2466" name="Google Shape;2466;gad93a2cb95_2_5613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2467" name="Google Shape;2467;gad93a2cb95_2_5613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gad93a2cb95_2_5613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9" name="Google Shape;2469;gad93a2cb95_2_5613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0" name="Google Shape;2470;gad93a2cb95_2_5613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gad93a2cb95_2_5613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472" name="Google Shape;2472;gad93a2cb95_2_5613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73" name="Google Shape;2473;gad93a2cb95_2_5613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74" name="Google Shape;2474;gad93a2cb95_2_5613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75" name="Google Shape;2475;gad93a2cb95_2_5613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76" name="Google Shape;2476;gad93a2cb95_2_5613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77" name="Google Shape;2477;gad93a2cb95_2_5613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78" name="Google Shape;2478;gad93a2cb95_2_5613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ad93a2cb95_2_57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1" name="Google Shape;2481;gad93a2cb95_2_576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2" name="Google Shape;2482;gad93a2cb95_2_576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3" name="Google Shape;2483;gad93a2cb95_2_576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4" name="Google Shape;2484;gad93a2cb95_2_576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5" name="Google Shape;2485;gad93a2cb95_2_576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86" name="Google Shape;2486;gad93a2cb95_2_576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87" name="Google Shape;2487;gad93a2cb95_2_576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488" name="Google Shape;2488;gad93a2cb95_2_576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gad93a2cb95_2_576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90" name="Google Shape;2490;gad93a2cb95_2_57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1" name="Google Shape;2491;gad93a2cb95_2_5767"/>
          <p:cNvGrpSpPr/>
          <p:nvPr/>
        </p:nvGrpSpPr>
        <p:grpSpPr>
          <a:xfrm>
            <a:off x="174466" y="1983808"/>
            <a:ext cx="6760778" cy="2516102"/>
            <a:chOff x="976518" y="1922058"/>
            <a:chExt cx="5383213" cy="2003425"/>
          </a:xfrm>
        </p:grpSpPr>
        <p:grpSp>
          <p:nvGrpSpPr>
            <p:cNvPr id="2492" name="Google Shape;2492;gad93a2cb95_2_5767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2493" name="Google Shape;2493;gad93a2cb95_2_5767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gad93a2cb95_2_5767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gad93a2cb95_2_5767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gad93a2cb95_2_5767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gad93a2cb95_2_5767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2498" name="Google Shape;2498;gad93a2cb95_2_5767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99" name="Google Shape;2499;gad93a2cb95_2_5767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2500" name="Google Shape;2500;gad93a2cb95_2_5767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1" name="Google Shape;2501;gad93a2cb95_2_5767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gad93a2cb95_2_5767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3" name="Google Shape;2503;gad93a2cb95_2_5767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4" name="Google Shape;2504;gad93a2cb95_2_5767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5" name="Google Shape;2505;gad93a2cb95_2_5767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6" name="Google Shape;2506;gad93a2cb95_2_5767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7" name="Google Shape;2507;gad93a2cb95_2_5767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gad93a2cb95_2_5767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9" name="Google Shape;2509;gad93a2cb95_2_5767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0" name="Google Shape;2510;gad93a2cb95_2_5767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gad93a2cb95_2_5767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2" name="Google Shape;2512;gad93a2cb95_2_5767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3" name="Google Shape;2513;gad93a2cb95_2_5767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4" name="Google Shape;2514;gad93a2cb95_2_5767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5" name="Google Shape;2515;gad93a2cb95_2_5767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6" name="Google Shape;2516;gad93a2cb95_2_5767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gad93a2cb95_2_5767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8" name="Google Shape;2518;gad93a2cb95_2_5767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9" name="Google Shape;2519;gad93a2cb95_2_5767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0" name="Google Shape;2520;gad93a2cb95_2_5767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gad93a2cb95_2_5767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2" name="Google Shape;2522;gad93a2cb95_2_5767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3" name="Google Shape;2523;gad93a2cb95_2_5767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4" name="Google Shape;2524;gad93a2cb95_2_5767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5" name="Google Shape;2525;gad93a2cb95_2_5767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6" name="Google Shape;2526;gad93a2cb95_2_5767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7" name="Google Shape;2527;gad93a2cb95_2_5767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8" name="Google Shape;2528;gad93a2cb95_2_5767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9" name="Google Shape;2529;gad93a2cb95_2_5767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gad93a2cb95_2_5767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1" name="Google Shape;2531;gad93a2cb95_2_5767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2" name="Google Shape;2532;gad93a2cb95_2_5767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3" name="Google Shape;2533;gad93a2cb95_2_5767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4" name="Google Shape;2534;gad93a2cb95_2_5767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5" name="Google Shape;2535;gad93a2cb95_2_5767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gad93a2cb95_2_5767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7" name="Google Shape;2537;gad93a2cb95_2_5767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8" name="Google Shape;2538;gad93a2cb95_2_5767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9" name="Google Shape;2539;gad93a2cb95_2_5767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0" name="Google Shape;2540;gad93a2cb95_2_5767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1" name="Google Shape;2541;gad93a2cb95_2_5767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gad93a2cb95_2_5767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3" name="Google Shape;2543;gad93a2cb95_2_5767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4" name="Google Shape;2544;gad93a2cb95_2_5767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5" name="Google Shape;2545;gad93a2cb95_2_5767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6" name="Google Shape;2546;gad93a2cb95_2_5767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7" name="Google Shape;2547;gad93a2cb95_2_5767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8" name="Google Shape;2548;gad93a2cb95_2_5767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9" name="Google Shape;2549;gad93a2cb95_2_5767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0" name="Google Shape;2550;gad93a2cb95_2_5767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1" name="Google Shape;2551;gad93a2cb95_2_5767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gad93a2cb95_2_5767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3" name="Google Shape;2553;gad93a2cb95_2_5767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4" name="Google Shape;2554;gad93a2cb95_2_5767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5" name="Google Shape;2555;gad93a2cb95_2_5767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6" name="Google Shape;2556;gad93a2cb95_2_5767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7" name="Google Shape;2557;gad93a2cb95_2_5767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8" name="Google Shape;2558;gad93a2cb95_2_5767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9" name="Google Shape;2559;gad93a2cb95_2_5767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0" name="Google Shape;2560;gad93a2cb95_2_5767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gad93a2cb95_2_5767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2" name="Google Shape;2562;gad93a2cb95_2_5767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3" name="Google Shape;2563;gad93a2cb95_2_5767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4" name="Google Shape;2564;gad93a2cb95_2_5767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5" name="Google Shape;2565;gad93a2cb95_2_5767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6" name="Google Shape;2566;gad93a2cb95_2_5767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gad93a2cb95_2_5767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8" name="Google Shape;2568;gad93a2cb95_2_5767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9" name="Google Shape;2569;gad93a2cb95_2_5767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0" name="Google Shape;2570;gad93a2cb95_2_5767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1" name="Google Shape;2571;gad93a2cb95_2_5767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2" name="Google Shape;2572;gad93a2cb95_2_5767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gad93a2cb95_2_5767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4" name="Google Shape;2574;gad93a2cb95_2_5767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5" name="Google Shape;2575;gad93a2cb95_2_5767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6" name="Google Shape;2576;gad93a2cb95_2_5767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gad93a2cb95_2_5767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8" name="Google Shape;2578;gad93a2cb95_2_5767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9" name="Google Shape;2579;gad93a2cb95_2_5767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0" name="Google Shape;2580;gad93a2cb95_2_5767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1" name="Google Shape;2581;gad93a2cb95_2_5767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2" name="Google Shape;2582;gad93a2cb95_2_5767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gad93a2cb95_2_5767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4" name="Google Shape;2584;gad93a2cb95_2_5767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5" name="Google Shape;2585;gad93a2cb95_2_5767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6" name="Google Shape;2586;gad93a2cb95_2_5767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7" name="Google Shape;2587;gad93a2cb95_2_5767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8" name="Google Shape;2588;gad93a2cb95_2_5767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gad93a2cb95_2_5767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0" name="Google Shape;2590;gad93a2cb95_2_5767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1" name="Google Shape;2591;gad93a2cb95_2_5767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2" name="Google Shape;2592;gad93a2cb95_2_5767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3" name="Google Shape;2593;gad93a2cb95_2_5767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4" name="Google Shape;2594;gad93a2cb95_2_5767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gad93a2cb95_2_5767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6" name="Google Shape;2596;gad93a2cb95_2_5767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7" name="Google Shape;2597;gad93a2cb95_2_5767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8" name="Google Shape;2598;gad93a2cb95_2_5767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9" name="Google Shape;2599;gad93a2cb95_2_5767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0" name="Google Shape;2600;gad93a2cb95_2_5767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gad93a2cb95_2_5767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2" name="Google Shape;2602;gad93a2cb95_2_5767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3" name="Google Shape;2603;gad93a2cb95_2_5767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4" name="Google Shape;2604;gad93a2cb95_2_5767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5" name="Google Shape;2605;gad93a2cb95_2_5767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6" name="Google Shape;2606;gad93a2cb95_2_5767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7" name="Google Shape;2607;gad93a2cb95_2_5767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gad93a2cb95_2_5767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9" name="Google Shape;2609;gad93a2cb95_2_5767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0" name="Google Shape;2610;gad93a2cb95_2_5767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1" name="Google Shape;2611;gad93a2cb95_2_5767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2" name="Google Shape;2612;gad93a2cb95_2_5767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3" name="Google Shape;2613;gad93a2cb95_2_5767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gad93a2cb95_2_5767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5" name="Google Shape;2615;gad93a2cb95_2_5767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6" name="Google Shape;2616;gad93a2cb95_2_5767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7" name="Google Shape;2617;gad93a2cb95_2_5767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8" name="Google Shape;2618;gad93a2cb95_2_5767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9" name="Google Shape;2619;gad93a2cb95_2_5767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0" name="Google Shape;2620;gad93a2cb95_2_5767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1" name="Google Shape;2621;gad93a2cb95_2_5767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2" name="Google Shape;2622;gad93a2cb95_2_5767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gad93a2cb95_2_5767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4" name="Google Shape;2624;gad93a2cb95_2_5767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5" name="Google Shape;2625;gad93a2cb95_2_5767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6" name="Google Shape;2626;gad93a2cb95_2_5767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7" name="Google Shape;2627;gad93a2cb95_2_5767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8" name="Google Shape;2628;gad93a2cb95_2_5767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9" name="Google Shape;2629;gad93a2cb95_2_5767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0" name="Google Shape;2630;gad93a2cb95_2_5767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1" name="Google Shape;2631;gad93a2cb95_2_5767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2" name="Google Shape;2632;gad93a2cb95_2_5767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gad93a2cb95_2_5767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4" name="Google Shape;2634;gad93a2cb95_2_5767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5" name="Google Shape;2635;gad93a2cb95_2_5767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6" name="Google Shape;2636;gad93a2cb95_2_5767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7" name="Google Shape;2637;gad93a2cb95_2_5767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8" name="Google Shape;2638;gad93a2cb95_2_5767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9" name="Google Shape;2639;gad93a2cb95_2_5767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0" name="Google Shape;2640;gad93a2cb95_2_5767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1" name="Google Shape;2641;gad93a2cb95_2_5767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2" name="Google Shape;2642;gad93a2cb95_2_5767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3" name="Google Shape;2643;gad93a2cb95_2_5767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4" name="Google Shape;2644;gad93a2cb95_2_5767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gad93a2cb95_2_5767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6" name="Google Shape;2646;gad93a2cb95_2_5767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7" name="Google Shape;2647;gad93a2cb95_2_5767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8" name="Google Shape;2648;gad93a2cb95_2_5767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9" name="Google Shape;2649;gad93a2cb95_2_5767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0" name="Google Shape;2650;gad93a2cb95_2_5767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gad93a2cb95_2_5767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2" name="Google Shape;2652;gad93a2cb95_2_5767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3" name="Google Shape;2653;gad93a2cb95_2_5767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4" name="Google Shape;2654;gad93a2cb95_2_5767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5" name="Google Shape;2655;gad93a2cb95_2_5767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6" name="Google Shape;2656;gad93a2cb95_2_5767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gad93a2cb95_2_5767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8" name="Google Shape;2658;gad93a2cb95_2_5767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9" name="Google Shape;2659;gad93a2cb95_2_5767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0" name="Google Shape;2660;gad93a2cb95_2_5767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1" name="Google Shape;2661;gad93a2cb95_2_5767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2" name="Google Shape;2662;gad93a2cb95_2_5767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3" name="Google Shape;2663;gad93a2cb95_2_5767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gad93a2cb95_2_5767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5" name="Google Shape;2665;gad93a2cb95_2_5767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6" name="Google Shape;2666;gad93a2cb95_2_5767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7" name="Google Shape;2667;gad93a2cb95_2_5767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8" name="Google Shape;2668;gad93a2cb95_2_5767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9" name="Google Shape;2669;gad93a2cb95_2_5767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0" name="Google Shape;2670;gad93a2cb95_2_5767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1" name="Google Shape;2671;gad93a2cb95_2_5767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2" name="Google Shape;2672;gad93a2cb95_2_5767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3" name="Google Shape;2673;gad93a2cb95_2_5767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4" name="Google Shape;2674;gad93a2cb95_2_5767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5" name="Google Shape;2675;gad93a2cb95_2_5767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6" name="Google Shape;2676;gad93a2cb95_2_5767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7" name="Google Shape;2677;gad93a2cb95_2_5767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8" name="Google Shape;2678;gad93a2cb95_2_5767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9" name="Google Shape;2679;gad93a2cb95_2_5767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0" name="Google Shape;2680;gad93a2cb95_2_5767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1" name="Google Shape;2681;gad93a2cb95_2_5767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gad93a2cb95_2_5767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3" name="Google Shape;2683;gad93a2cb95_2_5767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4" name="Google Shape;2684;gad93a2cb95_2_5767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5" name="Google Shape;2685;gad93a2cb95_2_5767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6" name="Google Shape;2686;gad93a2cb95_2_5767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7" name="Google Shape;2687;gad93a2cb95_2_5767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8" name="Google Shape;2688;gad93a2cb95_2_5767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gad93a2cb95_2_5767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0" name="Google Shape;2690;gad93a2cb95_2_5767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1" name="Google Shape;2691;gad93a2cb95_2_5767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2" name="Google Shape;2692;gad93a2cb95_2_5767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3" name="Google Shape;2693;gad93a2cb95_2_5767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4" name="Google Shape;2694;gad93a2cb95_2_5767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5" name="Google Shape;2695;gad93a2cb95_2_5767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6" name="Google Shape;2696;gad93a2cb95_2_5767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7" name="Google Shape;2697;gad93a2cb95_2_5767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8" name="Google Shape;2698;gad93a2cb95_2_5767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9" name="Google Shape;2699;gad93a2cb95_2_5767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0" name="Google Shape;2700;gad93a2cb95_2_5767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gad93a2cb95_2_5767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2" name="Google Shape;2702;gad93a2cb95_2_5767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3" name="Google Shape;2703;gad93a2cb95_2_5767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gad93a2cb95_2_5767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5" name="Google Shape;2705;gad93a2cb95_2_5767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6" name="Google Shape;2706;gad93a2cb95_2_5767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gad93a2cb95_2_5767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8" name="Google Shape;2708;gad93a2cb95_2_5767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9" name="Google Shape;2709;gad93a2cb95_2_5767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gad93a2cb95_2_5767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1" name="Google Shape;2711;gad93a2cb95_2_5767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2" name="Google Shape;2712;gad93a2cb95_2_5767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3" name="Google Shape;2713;gad93a2cb95_2_5767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gad93a2cb95_2_5767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gad93a2cb95_2_5767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6" name="Google Shape;2716;gad93a2cb95_2_5767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gad93a2cb95_2_5767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gad93a2cb95_2_5767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9" name="Google Shape;2719;gad93a2cb95_2_5767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gad93a2cb95_2_5767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gad93a2cb95_2_5767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2" name="Google Shape;2722;gad93a2cb95_2_5767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gad93a2cb95_2_5767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gad93a2cb95_2_5767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5" name="Google Shape;2725;gad93a2cb95_2_5767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gad93a2cb95_2_5767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7" name="Google Shape;2727;gad93a2cb95_2_5767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8" name="Google Shape;2728;gad93a2cb95_2_5767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29" name="Google Shape;2729;gad93a2cb95_2_5767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0" name="Google Shape;2730;gad93a2cb95_2_5767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31" name="Google Shape;2731;gad93a2cb95_2_5767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2732" name="Google Shape;2732;gad93a2cb95_2_5767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3" name="Google Shape;2733;gad93a2cb95_2_5767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2734" name="Google Shape;2734;gad93a2cb95_2_5767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gad93a2cb95_2_5767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gad93a2cb95_2_5767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gad93a2cb95_2_5767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gad93a2cb95_2_5767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gad93a2cb95_2_5767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gad93a2cb95_2_5767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gad93a2cb95_2_5767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gad93a2cb95_2_5767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gad93a2cb95_2_5767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gad93a2cb95_2_5767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gad93a2cb95_2_5767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gad93a2cb95_2_5767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gad93a2cb95_2_5767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gad93a2cb95_2_5767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gad93a2cb95_2_5767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gad93a2cb95_2_5767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gad93a2cb95_2_5767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gad93a2cb95_2_5767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3" name="Google Shape;2753;gad93a2cb95_2_5767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4" name="Google Shape;2754;gad93a2cb95_2_5767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gad93a2cb95_2_5767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6" name="Google Shape;2756;gad93a2cb95_2_5767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7" name="Google Shape;2757;gad93a2cb95_2_5767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gad93a2cb95_2_5767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gad93a2cb95_2_5767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0" name="Google Shape;2760;gad93a2cb95_2_5767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gad93a2cb95_2_5767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2" name="Google Shape;2762;gad93a2cb95_2_5767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3" name="Google Shape;2763;gad93a2cb95_2_5767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gad93a2cb95_2_5767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5" name="Google Shape;2765;gad93a2cb95_2_5767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6" name="Google Shape;2766;gad93a2cb95_2_5767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" name="Google Shape;2767;gad93a2cb95_2_5767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" name="Google Shape;2768;gad93a2cb95_2_5767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9" name="Google Shape;2769;gad93a2cb95_2_5767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gad93a2cb95_2_5767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gad93a2cb95_2_5767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gad93a2cb95_2_5767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3" name="Google Shape;2773;gad93a2cb95_2_5767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4" name="Google Shape;2774;gad93a2cb95_2_5767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gad93a2cb95_2_5767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gad93a2cb95_2_5767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7" name="Google Shape;2777;gad93a2cb95_2_5767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78" name="Google Shape;2778;gad93a2cb95_2_5767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gad93a2cb95_2_5767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2780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gad93a2cb95_2_60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2" name="Google Shape;2782;gad93a2cb95_2_606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gad93a2cb95_2_606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gad93a2cb95_2_606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gad93a2cb95_2_606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gad93a2cb95_2_606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7" name="Google Shape;2787;gad93a2cb95_2_606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788" name="Google Shape;2788;gad93a2cb95_2_606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789" name="Google Shape;2789;gad93a2cb95_2_606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gad93a2cb95_2_606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91" name="Google Shape;2791;gad93a2cb95_2_60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2" name="Google Shape;2792;gad93a2cb95_2_6068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2793" name="Google Shape;2793;gad93a2cb95_2_6068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gad93a2cb95_2_6068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gad93a2cb95_2_6068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gad93a2cb95_2_6068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gad93a2cb95_2_6068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gad93a2cb95_2_6068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gad93a2cb95_2_6068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gad93a2cb95_2_6068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gad93a2cb95_2_6068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gad93a2cb95_2_6068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gad93a2cb95_2_6068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gad93a2cb95_2_6068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05" name="Google Shape;2805;gad93a2cb95_2_6068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06" name="Google Shape;2806;gad93a2cb95_2_6068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807" name="Google Shape;2807;gad93a2cb95_2_6068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gad93a2cb95_2_6068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9" name="Google Shape;2809;gad93a2cb95_2_6068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2810" name="Google Shape;2810;gad93a2cb95_2_6068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gad93a2cb95_2_6068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gad93a2cb95_2_6068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3" name="Google Shape;2813;gad93a2cb95_2_6068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14" name="Google Shape;2814;gad93a2cb95_2_6068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15" name="Google Shape;2815;gad93a2cb95_2_6068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16" name="Google Shape;2816;gad93a2cb95_2_6068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ad93a2cb95_2_61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9" name="Google Shape;2819;gad93a2cb95_2_610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0" name="Google Shape;2820;gad93a2cb95_2_610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gad93a2cb95_2_610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gad93a2cb95_2_610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gad93a2cb95_2_610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4" name="Google Shape;2824;gad93a2cb95_2_610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25" name="Google Shape;2825;gad93a2cb95_2_6105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826" name="Google Shape;2826;gad93a2cb95_2_610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gad93a2cb95_2_610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8" name="Google Shape;2828;gad93a2cb95_2_6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2829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0" name="Google Shape;2830;gad93a2cb95_2_6117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2831" name="Google Shape;2831;gad93a2cb95_2_6117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gad93a2cb95_2_6117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gad93a2cb95_2_6117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gad93a2cb95_2_6117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gad93a2cb95_2_6117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gad93a2cb95_2_6117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gad93a2cb95_2_6117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gad93a2cb95_2_6117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gad93a2cb95_2_6117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gad93a2cb95_2_6117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gad93a2cb95_2_6117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gad93a2cb95_2_6117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gad93a2cb95_2_6117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gad93a2cb95_2_6117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gad93a2cb95_2_6117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gad93a2cb95_2_6117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gad93a2cb95_2_6117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gad93a2cb95_2_6117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gad93a2cb95_2_6117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gad93a2cb95_2_6117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gad93a2cb95_2_6117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gad93a2cb95_2_6117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gad93a2cb95_2_6117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gad93a2cb95_2_6117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gad93a2cb95_2_6117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gad93a2cb95_2_6117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gad93a2cb95_2_6117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gad93a2cb95_2_6117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gad93a2cb95_2_6117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gad93a2cb95_2_6117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gad93a2cb95_2_6117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gad93a2cb95_2_6117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gad93a2cb95_2_6117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gad93a2cb95_2_6117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gad93a2cb95_2_6117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gad93a2cb95_2_6117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gad93a2cb95_2_6117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gad93a2cb95_2_6117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gad93a2cb95_2_6117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gad93a2cb95_2_6117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gad93a2cb95_2_6117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gad93a2cb95_2_6117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gad93a2cb95_2_6117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gad93a2cb95_2_6117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gad93a2cb95_2_6117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gad93a2cb95_2_6117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gad93a2cb95_2_6117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gad93a2cb95_2_6117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gad93a2cb95_2_6117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gad93a2cb95_2_6117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gad93a2cb95_2_6117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gad93a2cb95_2_6117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gad93a2cb95_2_6117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gad93a2cb95_2_6117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gad93a2cb95_2_6117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gad93a2cb95_2_6117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gad93a2cb95_2_6117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gad93a2cb95_2_6117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gad93a2cb95_2_6117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gad93a2cb95_2_6117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gad93a2cb95_2_6117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gad93a2cb95_2_6117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gad93a2cb95_2_6117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gad93a2cb95_2_6117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gad93a2cb95_2_6117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gad93a2cb95_2_6117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gad93a2cb95_2_6117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gad93a2cb95_2_6117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gad93a2cb95_2_6117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gad93a2cb95_2_6117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gad93a2cb95_2_6117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gad93a2cb95_2_6117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gad93a2cb95_2_6117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gad93a2cb95_2_6117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gad93a2cb95_2_6117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gad93a2cb95_2_6117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gad93a2cb95_2_6117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gad93a2cb95_2_6117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gad93a2cb95_2_6117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gad93a2cb95_2_6117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gad93a2cb95_2_6117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gad93a2cb95_2_6117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gad93a2cb95_2_6117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gad93a2cb95_2_6117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gad93a2cb95_2_6117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gad93a2cb95_2_6117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gad93a2cb95_2_6117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gad93a2cb95_2_6117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gad93a2cb95_2_6117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gad93a2cb95_2_6117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gad93a2cb95_2_6117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gad93a2cb95_2_6117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gad93a2cb95_2_6117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gad93a2cb95_2_6117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gad93a2cb95_2_6117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gad93a2cb95_2_6117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gad93a2cb95_2_6117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gad93a2cb95_2_6117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gad93a2cb95_2_6117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gad93a2cb95_2_6117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gad93a2cb95_2_6117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gad93a2cb95_2_6117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gad93a2cb95_2_6117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gad93a2cb95_2_6117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gad93a2cb95_2_6117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gad93a2cb95_2_6117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gad93a2cb95_2_6117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gad93a2cb95_2_6117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gad93a2cb95_2_6117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gad93a2cb95_2_6117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gad93a2cb95_2_6117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gad93a2cb95_2_6117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gad93a2cb95_2_6117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gad93a2cb95_2_6117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gad93a2cb95_2_6117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gad93a2cb95_2_6117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gad93a2cb95_2_6117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gad93a2cb95_2_6117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gad93a2cb95_2_6117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gad93a2cb95_2_6117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gad93a2cb95_2_6117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gad93a2cb95_2_6117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gad93a2cb95_2_6117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gad93a2cb95_2_6117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gad93a2cb95_2_6117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gad93a2cb95_2_6117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gad93a2cb95_2_6117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gad93a2cb95_2_6117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gad93a2cb95_2_6117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gad93a2cb95_2_6117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gad93a2cb95_2_6117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gad93a2cb95_2_6117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gad93a2cb95_2_6117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gad93a2cb95_2_6117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gad93a2cb95_2_6117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gad93a2cb95_2_6117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gad93a2cb95_2_6117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gad93a2cb95_2_6117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gad93a2cb95_2_6117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gad93a2cb95_2_6117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gad93a2cb95_2_6117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gad93a2cb95_2_6117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gad93a2cb95_2_6117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gad93a2cb95_2_6117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gad93a2cb95_2_6117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gad93a2cb95_2_6117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gad93a2cb95_2_6117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gad93a2cb95_2_6117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gad93a2cb95_2_6117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gad93a2cb95_2_6117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gad93a2cb95_2_6117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gad93a2cb95_2_6117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gad93a2cb95_2_6117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gad93a2cb95_2_6117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gad93a2cb95_2_6117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gad93a2cb95_2_6117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gad93a2cb95_2_6117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gad93a2cb95_2_6117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gad93a2cb95_2_6117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gad93a2cb95_2_6117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gad93a2cb95_2_6117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gad93a2cb95_2_6117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gad93a2cb95_2_6117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gad93a2cb95_2_6117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gad93a2cb95_2_6117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gad93a2cb95_2_6117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gad93a2cb95_2_6117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gad93a2cb95_2_6117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gad93a2cb95_2_6117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gad93a2cb95_2_6117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gad93a2cb95_2_6117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gad93a2cb95_2_6117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gad93a2cb95_2_6117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gad93a2cb95_2_6117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gad93a2cb95_2_6117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gad93a2cb95_2_6117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gad93a2cb95_2_6117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gad93a2cb95_2_6117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gad93a2cb95_2_6117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gad93a2cb95_2_6117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gad93a2cb95_2_6117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gad93a2cb95_2_6117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gad93a2cb95_2_6117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gad93a2cb95_2_6117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gad93a2cb95_2_6117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gad93a2cb95_2_6117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gad93a2cb95_2_6117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gad93a2cb95_2_6117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gad93a2cb95_2_6117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gad93a2cb95_2_6117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gad93a2cb95_2_6117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gad93a2cb95_2_6117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gad93a2cb95_2_6117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gad93a2cb95_2_6117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gad93a2cb95_2_6117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gad93a2cb95_2_6117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gad93a2cb95_2_6117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gad93a2cb95_2_6117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gad93a2cb95_2_6117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gad93a2cb95_2_6117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gad93a2cb95_2_6117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gad93a2cb95_2_6117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gad93a2cb95_2_6117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gad93a2cb95_2_6117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gad93a2cb95_2_6117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gad93a2cb95_2_6117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gad93a2cb95_2_6117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gad93a2cb95_2_6117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gad93a2cb95_2_6117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gad93a2cb95_2_6117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gad93a2cb95_2_6117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gad93a2cb95_2_6117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gad93a2cb95_2_6117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gad93a2cb95_2_6117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gad93a2cb95_2_6117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gad93a2cb95_2_6117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gad93a2cb95_2_6117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gad93a2cb95_2_6117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gad93a2cb95_2_6117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gad93a2cb95_2_6117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gad93a2cb95_2_6117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ad93a2cb95_2_6117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gad93a2cb95_2_6117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gad93a2cb95_2_6117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gad93a2cb95_2_6117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gad93a2cb95_2_6117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gad93a2cb95_2_6117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gad93a2cb95_2_6117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gad93a2cb95_2_6117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gad93a2cb95_2_6117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gad93a2cb95_2_6117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gad93a2cb95_2_6117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gad93a2cb95_2_6117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gad93a2cb95_2_6117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gad93a2cb95_2_6117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gad93a2cb95_2_6117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gad93a2cb95_2_6117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gad93a2cb95_2_6117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gad93a2cb95_2_6117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gad93a2cb95_2_6117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gad93a2cb95_2_6117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gad93a2cb95_2_6117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gad93a2cb95_2_6117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gad93a2cb95_2_6117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gad93a2cb95_2_6117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gad93a2cb95_2_6117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gad93a2cb95_2_6117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gad93a2cb95_2_6117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gad93a2cb95_2_6117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gad93a2cb95_2_6117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gad93a2cb95_2_6117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gad93a2cb95_2_6117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gad93a2cb95_2_6117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4" name="Google Shape;3084;gad93a2cb95_2_61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5" name="Google Shape;3085;gad93a2cb95_2_611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gad93a2cb95_2_611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gad93a2cb95_2_611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gad93a2cb95_2_611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gad93a2cb95_2_611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0" name="Google Shape;3090;gad93a2cb95_2_611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091" name="Google Shape;3091;gad93a2cb95_2_611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092" name="Google Shape;3092;gad93a2cb95_2_611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gad93a2cb95_2_611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4" name="Google Shape;3094;gad93a2cb95_2_6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3095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gad93a2cb95_2_63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7" name="Google Shape;3097;gad93a2cb95_2_638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gad93a2cb95_2_638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gad93a2cb95_2_638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gad93a2cb95_2_638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gad93a2cb95_2_638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2" name="Google Shape;3102;gad93a2cb95_2_638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03" name="Google Shape;3103;gad93a2cb95_2_6383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104" name="Google Shape;3104;gad93a2cb95_2_638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gad93a2cb95_2_6383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06" name="Google Shape;3106;gad93a2cb95_2_63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7" name="Google Shape;3107;gad93a2cb95_2_6383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3108" name="Google Shape;3108;gad93a2cb95_2_6383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3109" name="Google Shape;3109;gad93a2cb95_2_6383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gad93a2cb95_2_6383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1" name="Google Shape;3111;gad93a2cb95_2_6383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3112" name="Google Shape;3112;gad93a2cb95_2_6383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3" name="Google Shape;3113;gad93a2cb95_2_6383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4" name="Google Shape;3114;gad93a2cb95_2_6383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5" name="Google Shape;3115;gad93a2cb95_2_6383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6" name="Google Shape;3116;gad93a2cb95_2_6383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17" name="Google Shape;3117;gad93a2cb95_2_6383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3118" name="Google Shape;3118;gad93a2cb95_2_6383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gad93a2cb95_2_6383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20" name="Google Shape;3120;gad93a2cb95_2_6383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3121" name="Google Shape;3121;gad93a2cb95_2_6383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3122" name="Google Shape;3122;gad93a2cb95_2_6383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3" name="Google Shape;3123;gad93a2cb95_2_6383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24" name="Google Shape;3124;gad93a2cb95_2_6383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5" name="Google Shape;3125;gad93a2cb95_2_6383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6" name="Google Shape;3126;gad93a2cb95_2_6383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3127" name="Google Shape;3127;gad93a2cb95_2_6383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8" name="Google Shape;3128;gad93a2cb95_2_6383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9" name="Google Shape;3129;gad93a2cb95_2_6383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0" name="Google Shape;3130;gad93a2cb95_2_6383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gad93a2cb95_2_64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3" name="Google Shape;3133;gad93a2cb95_2_641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gad93a2cb95_2_641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gad93a2cb95_2_641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gad93a2cb95_2_641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gad93a2cb95_2_641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8" name="Google Shape;3138;gad93a2cb95_2_641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39" name="Google Shape;3139;gad93a2cb95_2_641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140" name="Google Shape;3140;gad93a2cb95_2_641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gad93a2cb95_2_641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2" name="Google Shape;3142;gad93a2cb95_2_64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49"/>
          <p:cNvGrpSpPr/>
          <p:nvPr/>
        </p:nvGrpSpPr>
        <p:grpSpPr>
          <a:xfrm rot="-2700000">
            <a:off x="10700137" y="-789601"/>
            <a:ext cx="1785634" cy="2719698"/>
            <a:chOff x="11279852" y="-731358"/>
            <a:chExt cx="1357379" cy="2067423"/>
          </a:xfrm>
        </p:grpSpPr>
        <p:sp>
          <p:nvSpPr>
            <p:cNvPr id="98" name="Google Shape;98;p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9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9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49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103" name="Google Shape;103;p49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9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271cc3a49_1_42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7" name="Google Shape;107;ga271cc3a49_1_4201"/>
          <p:cNvGrpSpPr/>
          <p:nvPr/>
        </p:nvGrpSpPr>
        <p:grpSpPr>
          <a:xfrm>
            <a:off x="1671480" y="-2"/>
            <a:ext cx="3905544" cy="4458485"/>
            <a:chOff x="230450" y="-1163119"/>
            <a:chExt cx="5851879" cy="6680378"/>
          </a:xfrm>
        </p:grpSpPr>
        <p:sp>
          <p:nvSpPr>
            <p:cNvPr id="108" name="Google Shape;108;ga271cc3a49_1_4201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ga271cc3a49_1_4201"/>
            <p:cNvGrpSpPr/>
            <p:nvPr/>
          </p:nvGrpSpPr>
          <p:grpSpPr>
            <a:xfrm flipH="1">
              <a:off x="230450" y="157542"/>
              <a:ext cx="5851879" cy="3977348"/>
              <a:chOff x="3247" y="1493"/>
              <a:chExt cx="1962" cy="1601"/>
            </a:xfrm>
          </p:grpSpPr>
          <p:sp>
            <p:nvSpPr>
              <p:cNvPr id="110" name="Google Shape;110;ga271cc3a49_1_4201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ga271cc3a49_1_4201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ga271cc3a49_1_4201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a271cc3a49_1_4201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ga271cc3a49_1_4201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a271cc3a49_1_4201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6" name="Google Shape;116;ga271cc3a49_1_4201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7" name="Google Shape;117;ga271cc3a49_1_4201"/>
            <p:cNvSpPr/>
            <p:nvPr/>
          </p:nvSpPr>
          <p:spPr>
            <a:xfrm rot="416904">
              <a:off x="3294333" y="4374719"/>
              <a:ext cx="639799" cy="1107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8" name="Google Shape;118;ga271cc3a49_1_420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a271cc3a49_1_420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a271cc3a49_1_420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a271cc3a49_1_420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a271cc3a49_1_420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Google Shape;123;ga271cc3a49_1_420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4" name="Google Shape;124;ga271cc3a49_1_4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ga271cc3a49_1_4201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126" name="Google Shape;126;ga271cc3a49_1_420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a271cc3a49_1_4201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271cc3a49_1_42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0" name="Google Shape;130;ga271cc3a49_1_4225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31" name="Google Shape;131;ga271cc3a49_1_4225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a271cc3a49_1_4225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ga271cc3a49_1_4225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a271cc3a49_1_4225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ga271cc3a49_1_4225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ga271cc3a49_1_4225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ga271cc3a49_1_4225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38" name="Google Shape;138;ga271cc3a49_1_4225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ga271cc3a49_1_4225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ga271cc3a49_1_4225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ga271cc3a49_1_4225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ga271cc3a49_1_4225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a271cc3a49_1_4225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a271cc3a49_1_4225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a271cc3a49_1_4225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a271cc3a49_1_4225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ga271cc3a49_1_4225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ga271cc3a49_1_4225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a271cc3a49_1_4225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a271cc3a49_1_4225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ga271cc3a49_1_4225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ga271cc3a49_1_4225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ga271cc3a49_1_4225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a271cc3a49_1_4225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a271cc3a49_1_4225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ga271cc3a49_1_4225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a271cc3a49_1_4225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ga271cc3a49_1_4225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a271cc3a49_1_4225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ga271cc3a49_1_4225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a271cc3a49_1_4225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ga271cc3a49_1_4225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a271cc3a49_1_4225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ga271cc3a49_1_4225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a271cc3a49_1_4225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ga271cc3a49_1_4225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ga271cc3a49_1_4225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ga271cc3a49_1_4225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a271cc3a49_1_4225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ga271cc3a49_1_4225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ga271cc3a49_1_4225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ga271cc3a49_1_4225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a271cc3a49_1_4225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ga271cc3a49_1_4225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ga271cc3a49_1_4225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ga271cc3a49_1_4225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ga271cc3a49_1_4225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ga271cc3a49_1_4225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a271cc3a49_1_4225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ga271cc3a49_1_4225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a271cc3a49_1_4225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ga271cc3a49_1_4225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a271cc3a49_1_4225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ga271cc3a49_1_4225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a271cc3a49_1_4225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ga271cc3a49_1_4225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ga271cc3a49_1_4225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ga271cc3a49_1_4225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a271cc3a49_1_4225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ga271cc3a49_1_4225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ga271cc3a49_1_4225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ga271cc3a49_1_4225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ga271cc3a49_1_4225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ga271cc3a49_1_4225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ga271cc3a49_1_4225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ga271cc3a49_1_4225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ga271cc3a49_1_4225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a271cc3a49_1_4225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ga271cc3a49_1_4225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a271cc3a49_1_4225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ga271cc3a49_1_4225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ga271cc3a49_1_4225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a271cc3a49_1_4225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a271cc3a49_1_4225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ga271cc3a49_1_4225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a271cc3a49_1_4225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ga271cc3a49_1_4225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a271cc3a49_1_4225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ga271cc3a49_1_4225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ga271cc3a49_1_4225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ga271cc3a49_1_4225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ga271cc3a49_1_4225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ga271cc3a49_1_4225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ga271cc3a49_1_4225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ga271cc3a49_1_4225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ga271cc3a49_1_4225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ga271cc3a49_1_4225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ga271cc3a49_1_4225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a271cc3a49_1_4225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ga271cc3a49_1_4225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ga271cc3a49_1_4225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ga271cc3a49_1_4225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3" name="Google Shape;223;ga271cc3a49_1_422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a271cc3a49_1_422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a271cc3a49_1_422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a271cc3a49_1_422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a271cc3a49_1_422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ga271cc3a49_1_422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9" name="Google Shape;229;ga271cc3a49_1_4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a271cc3a49_1_4225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231" name="Google Shape;231;ga271cc3a49_1_422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a271cc3a49_1_422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ga271cc3a49_1_4249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35" name="Google Shape;235;ga271cc3a49_1_4249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ga271cc3a49_1_4249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ga271cc3a49_1_4249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a271cc3a49_1_4249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ga271cc3a49_1_4249"/>
            <p:cNvGrpSpPr/>
            <p:nvPr/>
          </p:nvGrpSpPr>
          <p:grpSpPr>
            <a:xfrm>
              <a:off x="2636903" y="779139"/>
              <a:ext cx="4346635" cy="4535356"/>
              <a:chOff x="2653893" y="765545"/>
              <a:chExt cx="4346635" cy="4535356"/>
            </a:xfrm>
          </p:grpSpPr>
          <p:grpSp>
            <p:nvGrpSpPr>
              <p:cNvPr id="240" name="Google Shape;240;ga271cc3a49_1_4249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41" name="Google Shape;241;ga271cc3a49_1_4249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ga271cc3a49_1_4249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ga271cc3a49_1_4249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ga271cc3a49_1_4249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ga271cc3a49_1_4249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ga271cc3a49_1_4249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7" name="Google Shape;247;ga271cc3a49_1_4249"/>
              <p:cNvGrpSpPr/>
              <p:nvPr/>
            </p:nvGrpSpPr>
            <p:grpSpPr>
              <a:xfrm>
                <a:off x="2653893" y="3958867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48" name="Google Shape;248;ga271cc3a49_1_4249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ga271cc3a49_1_4249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ga271cc3a49_1_4249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ga271cc3a49_1_4249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ga271cc3a49_1_4249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ga271cc3a49_1_4249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ga271cc3a49_1_4249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ga271cc3a49_1_4249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ga271cc3a49_1_4249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ga271cc3a49_1_4249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ga271cc3a49_1_4249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ga271cc3a49_1_4249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ga271cc3a49_1_4249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ga271cc3a49_1_4249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ga271cc3a49_1_4249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ga271cc3a49_1_4249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ga271cc3a49_1_4249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ga271cc3a49_1_4249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ga271cc3a49_1_4249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ga271cc3a49_1_4249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ga271cc3a49_1_4249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ga271cc3a49_1_4249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ga271cc3a49_1_4249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ga271cc3a49_1_4249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ga271cc3a49_1_4249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ga271cc3a49_1_4249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ga271cc3a49_1_4249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ga271cc3a49_1_4249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ga271cc3a49_1_4249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ga271cc3a49_1_4249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ga271cc3a49_1_4249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ga271cc3a49_1_4249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ga271cc3a49_1_4249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ga271cc3a49_1_4249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ga271cc3a49_1_4249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ga271cc3a49_1_4249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ga271cc3a49_1_4249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ga271cc3a49_1_4249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ga271cc3a49_1_4249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ga271cc3a49_1_4249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ga271cc3a49_1_4249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ga271cc3a49_1_4249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ga271cc3a49_1_4249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ga271cc3a49_1_4249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ga271cc3a49_1_4249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ga271cc3a49_1_4249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ga271cc3a49_1_4249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ga271cc3a49_1_4249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ga271cc3a49_1_4249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ga271cc3a49_1_4249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ga271cc3a49_1_4249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ga271cc3a49_1_4249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ga271cc3a49_1_4249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ga271cc3a49_1_4249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ga271cc3a49_1_4249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ga271cc3a49_1_4249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ga271cc3a49_1_4249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ga271cc3a49_1_4249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ga271cc3a49_1_4249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ga271cc3a49_1_4249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ga271cc3a49_1_4249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ga271cc3a49_1_4249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ga271cc3a49_1_4249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ga271cc3a49_1_4249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ga271cc3a49_1_4249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ga271cc3a49_1_4249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ga271cc3a49_1_4249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ga271cc3a49_1_4249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ga271cc3a49_1_4249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ga271cc3a49_1_4249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ga271cc3a49_1_4249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ga271cc3a49_1_4249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ga271cc3a49_1_4249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ga271cc3a49_1_4249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ga271cc3a49_1_4249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ga271cc3a49_1_4249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ga271cc3a49_1_4249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ga271cc3a49_1_4249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ga271cc3a49_1_4249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ga271cc3a49_1_4249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ga271cc3a49_1_4249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ga271cc3a49_1_4249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ga271cc3a49_1_4249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ga271cc3a49_1_4249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ga271cc3a49_1_4249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3" name="Google Shape;333;ga271cc3a49_1_4249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ga271cc3a49_1_4249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ga271cc3a49_1_4249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ga271cc3a49_1_42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ga271cc3a49_1_4249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ga271cc3a49_1_4249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339" name="Google Shape;339;ga271cc3a49_1_4249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340" name="Google Shape;340;ga271cc3a49_1_424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ga271cc3a49_1_424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ga271cc3a49_1_424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ga271cc3a49_1_424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ga271cc3a49_1_424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45" name="Google Shape;345;ga271cc3a49_1_424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ga271cc3a49_1_424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ga271cc3a49_1_424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ga271cc3a49_1_424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ga271cc3a49_1_424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ga271cc3a49_1_424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51" name="Google Shape;351;ga271cc3a49_1_4249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352" name="Google Shape;352;ga271cc3a49_1_424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ga271cc3a49_1_424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ga271cc3a49_1_424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ga271cc3a49_1_424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ga271cc3a49_1_424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7" name="Google Shape;357;ga271cc3a49_1_424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ga271cc3a49_1_424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ga271cc3a49_1_424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ga271cc3a49_1_424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ga271cc3a49_1_424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ga271cc3a49_1_424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63" name="Google Shape;363;ga271cc3a49_1_4249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364" name="Google Shape;364;ga271cc3a49_1_4249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365" name="Google Shape;365;ga271cc3a49_1_4249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ga271cc3a49_1_4249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ga271cc3a49_1_4249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ga271cc3a49_1_4249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ga271cc3a49_1_4249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70" name="Google Shape;370;ga271cc3a49_1_4249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1" name="Google Shape;371;ga271cc3a49_1_4249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2" name="Google Shape;372;ga271cc3a49_1_4249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3" name="Google Shape;373;ga271cc3a49_1_4249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4" name="Google Shape;374;ga271cc3a49_1_4249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75" name="Google Shape;375;ga271cc3a49_1_4249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76" name="Google Shape;376;ga271cc3a49_1_4249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77" name="Google Shape;377;ga271cc3a49_1_424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a271cc3a49_1_424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a271cc3a49_1_424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a271cc3a49_1_424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a271cc3a49_1_424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2" name="Google Shape;382;ga271cc3a49_1_424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3" name="Google Shape;383;ga271cc3a49_1_4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ga271cc3a49_1_4249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385" name="Google Shape;385;ga271cc3a49_1_42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a271cc3a49_1_424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271cc3a49_1_42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9" name="Google Shape;389;ga271cc3a49_1_4273"/>
          <p:cNvGrpSpPr/>
          <p:nvPr/>
        </p:nvGrpSpPr>
        <p:grpSpPr>
          <a:xfrm>
            <a:off x="174466" y="1983809"/>
            <a:ext cx="6760778" cy="2516102"/>
            <a:chOff x="976518" y="1922058"/>
            <a:chExt cx="5383213" cy="2003425"/>
          </a:xfrm>
        </p:grpSpPr>
        <p:grpSp>
          <p:nvGrpSpPr>
            <p:cNvPr id="390" name="Google Shape;390;ga271cc3a49_1_4273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391" name="Google Shape;391;ga271cc3a49_1_4273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ga271cc3a49_1_4273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ga271cc3a49_1_4273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ga271cc3a49_1_4273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5" name="Google Shape;395;ga271cc3a49_1_4273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396" name="Google Shape;396;ga271cc3a49_1_4273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7" name="Google Shape;397;ga271cc3a49_1_4273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398" name="Google Shape;398;ga271cc3a49_1_4273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ga271cc3a49_1_4273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ga271cc3a49_1_4273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ga271cc3a49_1_4273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ga271cc3a49_1_4273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" name="Google Shape;403;ga271cc3a49_1_4273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ga271cc3a49_1_4273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" name="Google Shape;405;ga271cc3a49_1_4273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ga271cc3a49_1_4273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407;ga271cc3a49_1_4273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" name="Google Shape;408;ga271cc3a49_1_4273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ga271cc3a49_1_4273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ga271cc3a49_1_4273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ga271cc3a49_1_4273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" name="Google Shape;412;ga271cc3a49_1_4273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ga271cc3a49_1_4273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4" name="Google Shape;414;ga271cc3a49_1_4273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ga271cc3a49_1_4273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6" name="Google Shape;416;ga271cc3a49_1_4273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ga271cc3a49_1_4273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8" name="Google Shape;418;ga271cc3a49_1_4273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ga271cc3a49_1_4273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0" name="Google Shape;420;ga271cc3a49_1_4273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ga271cc3a49_1_4273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422;ga271cc3a49_1_4273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423;ga271cc3a49_1_4273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ga271cc3a49_1_4273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425;ga271cc3a49_1_4273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ga271cc3a49_1_4273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ga271cc3a49_1_4273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ga271cc3a49_1_4273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ga271cc3a49_1_4273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ga271cc3a49_1_4273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ga271cc3a49_1_4273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432;ga271cc3a49_1_4273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ga271cc3a49_1_4273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34;ga271cc3a49_1_4273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ga271cc3a49_1_4273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ga271cc3a49_1_4273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ga271cc3a49_1_4273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ga271cc3a49_1_4273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9" name="Google Shape;439;ga271cc3a49_1_4273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ga271cc3a49_1_4273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ga271cc3a49_1_4273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ga271cc3a49_1_4273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3" name="Google Shape;443;ga271cc3a49_1_4273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ga271cc3a49_1_4273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ga271cc3a49_1_4273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ga271cc3a49_1_4273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7" name="Google Shape;447;ga271cc3a49_1_4273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ga271cc3a49_1_4273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ga271cc3a49_1_4273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50;ga271cc3a49_1_4273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ga271cc3a49_1_4273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ga271cc3a49_1_4273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ga271cc3a49_1_4273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ga271cc3a49_1_4273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ga271cc3a49_1_4273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ga271cc3a49_1_4273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ga271cc3a49_1_4273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ga271cc3a49_1_4273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ga271cc3a49_1_4273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ga271cc3a49_1_4273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ga271cc3a49_1_4273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2" name="Google Shape;462;ga271cc3a49_1_4273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ga271cc3a49_1_4273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ga271cc3a49_1_4273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ga271cc3a49_1_4273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ga271cc3a49_1_4273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ga271cc3a49_1_4273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ga271cc3a49_1_4273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ga271cc3a49_1_4273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ga271cc3a49_1_4273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ga271cc3a49_1_4273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ga271cc3a49_1_4273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ga271cc3a49_1_4273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ga271cc3a49_1_4273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ga271cc3a49_1_4273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ga271cc3a49_1_4273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ga271cc3a49_1_4273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ga271cc3a49_1_4273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ga271cc3a49_1_4273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0" name="Google Shape;480;ga271cc3a49_1_4273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ga271cc3a49_1_4273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ga271cc3a49_1_4273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ga271cc3a49_1_4273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4" name="Google Shape;484;ga271cc3a49_1_4273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ga271cc3a49_1_4273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ga271cc3a49_1_4273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487;ga271cc3a49_1_4273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8" name="Google Shape;488;ga271cc3a49_1_4273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ga271cc3a49_1_4273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ga271cc3a49_1_4273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ga271cc3a49_1_4273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492;ga271cc3a49_1_4273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ga271cc3a49_1_4273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4" name="Google Shape;494;ga271cc3a49_1_4273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ga271cc3a49_1_4273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6" name="Google Shape;496;ga271cc3a49_1_4273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ga271cc3a49_1_4273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ga271cc3a49_1_4273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ga271cc3a49_1_4273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ga271cc3a49_1_4273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ga271cc3a49_1_4273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ga271cc3a49_1_4273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ga271cc3a49_1_4273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ga271cc3a49_1_4273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ga271cc3a49_1_4273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ga271cc3a49_1_4273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ga271cc3a49_1_4273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ga271cc3a49_1_4273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ga271cc3a49_1_4273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ga271cc3a49_1_4273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ga271cc3a49_1_4273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512;ga271cc3a49_1_4273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ga271cc3a49_1_4273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ga271cc3a49_1_4273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ga271cc3a49_1_4273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ga271cc3a49_1_4273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ga271cc3a49_1_4273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ga271cc3a49_1_4273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Google Shape;519;ga271cc3a49_1_4273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ga271cc3a49_1_4273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ga271cc3a49_1_4273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ga271cc3a49_1_4273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523;ga271cc3a49_1_4273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4" name="Google Shape;524;ga271cc3a49_1_4273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ga271cc3a49_1_4273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Google Shape;526;ga271cc3a49_1_4273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7" name="Google Shape;527;ga271cc3a49_1_4273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8" name="Google Shape;528;ga271cc3a49_1_4273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ga271cc3a49_1_4273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ga271cc3a49_1_4273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531;ga271cc3a49_1_4273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2" name="Google Shape;532;ga271cc3a49_1_4273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ga271cc3a49_1_4273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4" name="Google Shape;534;ga271cc3a49_1_4273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5" name="Google Shape;535;ga271cc3a49_1_4273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6" name="Google Shape;536;ga271cc3a49_1_4273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7" name="Google Shape;537;ga271cc3a49_1_4273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ga271cc3a49_1_4273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ga271cc3a49_1_4273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0" name="Google Shape;540;ga271cc3a49_1_4273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ga271cc3a49_1_4273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ga271cc3a49_1_4273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543;ga271cc3a49_1_4273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ga271cc3a49_1_4273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ga271cc3a49_1_4273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6" name="Google Shape;546;ga271cc3a49_1_4273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7" name="Google Shape;547;ga271cc3a49_1_4273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8" name="Google Shape;548;ga271cc3a49_1_4273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ga271cc3a49_1_4273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ga271cc3a49_1_4273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1" name="Google Shape;551;ga271cc3a49_1_4273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2" name="Google Shape;552;ga271cc3a49_1_4273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" name="Google Shape;553;ga271cc3a49_1_4273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4" name="Google Shape;554;ga271cc3a49_1_4273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ga271cc3a49_1_4273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ga271cc3a49_1_4273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ga271cc3a49_1_4273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ga271cc3a49_1_4273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ga271cc3a49_1_4273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ga271cc3a49_1_4273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ga271cc3a49_1_4273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ga271cc3a49_1_4273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ga271cc3a49_1_4273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ga271cc3a49_1_4273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ga271cc3a49_1_4273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ga271cc3a49_1_4273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ga271cc3a49_1_4273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ga271cc3a49_1_4273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ga271cc3a49_1_4273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ga271cc3a49_1_4273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1" name="Google Shape;571;ga271cc3a49_1_4273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2" name="Google Shape;572;ga271cc3a49_1_4273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3" name="Google Shape;573;ga271cc3a49_1_4273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ga271cc3a49_1_4273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ga271cc3a49_1_4273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ga271cc3a49_1_4273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ga271cc3a49_1_4273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ga271cc3a49_1_4273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ga271cc3a49_1_4273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ga271cc3a49_1_4273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ga271cc3a49_1_4273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ga271cc3a49_1_4273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3" name="Google Shape;583;ga271cc3a49_1_4273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4" name="Google Shape;584;ga271cc3a49_1_4273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ga271cc3a49_1_4273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6" name="Google Shape;586;ga271cc3a49_1_4273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ga271cc3a49_1_4273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8" name="Google Shape;588;ga271cc3a49_1_4273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9" name="Google Shape;589;ga271cc3a49_1_4273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ga271cc3a49_1_4273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ga271cc3a49_1_4273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ga271cc3a49_1_4273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ga271cc3a49_1_4273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ga271cc3a49_1_4273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5" name="Google Shape;595;ga271cc3a49_1_4273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" name="Google Shape;596;ga271cc3a49_1_4273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7" name="Google Shape;597;ga271cc3a49_1_4273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ga271cc3a49_1_4273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ga271cc3a49_1_4273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ga271cc3a49_1_4273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ga271cc3a49_1_4273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ga271cc3a49_1_4273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ga271cc3a49_1_4273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ga271cc3a49_1_4273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ga271cc3a49_1_4273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ga271cc3a49_1_4273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ga271cc3a49_1_4273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608;ga271cc3a49_1_4273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ga271cc3a49_1_4273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ga271cc3a49_1_4273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ga271cc3a49_1_4273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ga271cc3a49_1_4273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ga271cc3a49_1_4273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ga271cc3a49_1_4273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ga271cc3a49_1_4273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ga271cc3a49_1_4273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ga271cc3a49_1_4273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ga271cc3a49_1_4273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ga271cc3a49_1_4273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ga271cc3a49_1_4273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ga271cc3a49_1_4273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ga271cc3a49_1_4273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ga271cc3a49_1_4273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ga271cc3a49_1_4273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ga271cc3a49_1_4273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ga271cc3a49_1_4273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7" name="Google Shape;627;ga271cc3a49_1_4273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ga271cc3a49_1_4273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29" name="Google Shape;629;ga271cc3a49_1_4273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630" name="Google Shape;630;ga271cc3a49_1_4273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1" name="Google Shape;631;ga271cc3a49_1_4273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632" name="Google Shape;632;ga271cc3a49_1_4273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ga271cc3a49_1_4273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ga271cc3a49_1_4273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ga271cc3a49_1_4273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ga271cc3a49_1_4273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ga271cc3a49_1_4273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ga271cc3a49_1_4273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ga271cc3a49_1_4273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ga271cc3a49_1_4273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ga271cc3a49_1_4273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ga271cc3a49_1_4273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ga271cc3a49_1_4273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ga271cc3a49_1_4273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ga271cc3a49_1_4273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ga271cc3a49_1_4273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ga271cc3a49_1_4273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ga271cc3a49_1_4273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ga271cc3a49_1_4273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ga271cc3a49_1_4273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ga271cc3a49_1_4273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ga271cc3a49_1_4273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ga271cc3a49_1_4273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ga271cc3a49_1_4273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ga271cc3a49_1_4273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ga271cc3a49_1_4273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ga271cc3a49_1_4273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ga271cc3a49_1_4273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ga271cc3a49_1_4273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ga271cc3a49_1_4273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ga271cc3a49_1_4273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ga271cc3a49_1_4273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ga271cc3a49_1_4273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ga271cc3a49_1_4273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ga271cc3a49_1_4273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ga271cc3a49_1_4273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ga271cc3a49_1_4273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ga271cc3a49_1_4273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ga271cc3a49_1_4273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ga271cc3a49_1_4273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ga271cc3a49_1_4273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ga271cc3a49_1_4273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ga271cc3a49_1_4273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ga271cc3a49_1_4273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ga271cc3a49_1_4273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6" name="Google Shape;676;ga271cc3a49_1_4273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a271cc3a49_1_4273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8" name="Google Shape;678;ga271cc3a49_1_427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a271cc3a49_1_427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a271cc3a49_1_427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a271cc3a49_1_427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a271cc3a49_1_427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3" name="Google Shape;683;ga271cc3a49_1_427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84" name="Google Shape;684;ga271cc3a49_1_42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ga271cc3a49_1_4273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686" name="Google Shape;686;ga271cc3a49_1_427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ga271cc3a49_1_4273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271cc3a49_1_42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90" name="Google Shape;690;ga271cc3a49_1_4297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691" name="Google Shape;691;ga271cc3a49_1_4297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ga271cc3a49_1_4297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ga271cc3a49_1_429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ga271cc3a49_1_4297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ga271cc3a49_1_4297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ga271cc3a49_1_4297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ga271cc3a49_1_4297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ga271cc3a49_1_4297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a271cc3a49_1_4297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ga271cc3a49_1_4297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ga271cc3a49_1_4297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ga271cc3a49_1_4297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3" name="Google Shape;703;ga271cc3a49_1_429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04" name="Google Shape;704;ga271cc3a49_1_4297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05" name="Google Shape;705;ga271cc3a49_1_4297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ga271cc3a49_1_4297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ga271cc3a49_1_4297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708" name="Google Shape;708;ga271cc3a49_1_4297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ga271cc3a49_1_4297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a271cc3a49_1_4297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1" name="Google Shape;711;ga271cc3a49_1_4297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2" name="Google Shape;712;ga271cc3a49_1_429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13" name="Google Shape;713;ga271cc3a49_1_4297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14" name="Google Shape;714;ga271cc3a49_1_4297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15" name="Google Shape;715;ga271cc3a49_1_429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ga271cc3a49_1_429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ga271cc3a49_1_429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a271cc3a49_1_429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a271cc3a49_1_429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0" name="Google Shape;720;ga271cc3a49_1_429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21" name="Google Shape;721;ga271cc3a49_1_42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" name="Google Shape;722;ga271cc3a49_1_4297"/>
          <p:cNvGrpSpPr/>
          <p:nvPr/>
        </p:nvGrpSpPr>
        <p:grpSpPr>
          <a:xfrm>
            <a:off x="11279852" y="-731358"/>
            <a:ext cx="1357379" cy="2067423"/>
            <a:chOff x="11279852" y="-731358"/>
            <a:chExt cx="1357379" cy="2067423"/>
          </a:xfrm>
        </p:grpSpPr>
        <p:sp>
          <p:nvSpPr>
            <p:cNvPr id="723" name="Google Shape;723;ga271cc3a49_1_429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ga271cc3a49_1_429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" name="Google Shape;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d6b471d02_1_10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53" name="Google Shape;1053;gad6b471d02_1_106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54" name="Google Shape;1054;gad6b471d02_1_10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gad6b471d02_1_10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gad6b471d02_1_10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ad93a2cb95_2_53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099" name="Google Shape;2099;gad93a2cb95_2_538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100" name="Google Shape;2100;gad93a2cb95_2_538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1" name="Google Shape;2101;gad93a2cb95_2_53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2" name="Google Shape;2102;gad93a2cb95_2_53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Ei4seya3dO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Relationship Id="rId5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V9knxKdDf9A" TargetMode="External"/><Relationship Id="rId4" Type="http://schemas.openxmlformats.org/officeDocument/2006/relationships/hyperlink" Target="https://www.youtube.com/watch?v=V9knxKdDf9A" TargetMode="External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png"/><Relationship Id="rId5" Type="http://schemas.openxmlformats.org/officeDocument/2006/relationships/hyperlink" Target="https://www.youtube.com/watch?v=rlesSq8m8JE" TargetMode="External"/><Relationship Id="rId6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eD2t_WYcj0o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hyperlink" Target="https://t.me/kaplanvideos/5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31"/>
          <p:cNvSpPr/>
          <p:nvPr/>
        </p:nvSpPr>
        <p:spPr>
          <a:xfrm>
            <a:off x="240250" y="5277700"/>
            <a:ext cx="787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Physiology of the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8" name="Google Shape;3148;p31"/>
          <p:cNvSpPr txBox="1"/>
          <p:nvPr/>
        </p:nvSpPr>
        <p:spPr>
          <a:xfrm>
            <a:off x="9653248" y="5990503"/>
            <a:ext cx="1861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rPr b="1" i="0" lang="en-US" sz="2500" u="sng" cap="none" strike="noStrike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Editing File</a:t>
            </a:r>
            <a:endParaRPr b="1" i="0" sz="25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49" name="Google Shape;3149;p3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3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a9fa46279f_0_3"/>
          <p:cNvSpPr txBox="1"/>
          <p:nvPr>
            <p:ph idx="1" type="body"/>
          </p:nvPr>
        </p:nvSpPr>
        <p:spPr>
          <a:xfrm>
            <a:off x="1715200" y="1320350"/>
            <a:ext cx="9991200" cy="1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Osteoblast secretes</a:t>
            </a:r>
            <a:r>
              <a:rPr lang="en-US" sz="2000"/>
              <a:t> at least </a:t>
            </a:r>
            <a:r>
              <a:rPr lang="en-US" sz="2000">
                <a:solidFill>
                  <a:schemeClr val="accent1"/>
                </a:solidFill>
              </a:rPr>
              <a:t>2</a:t>
            </a:r>
            <a:r>
              <a:rPr lang="en-US" sz="2000"/>
              <a:t> other substances to</a:t>
            </a:r>
            <a:r>
              <a:rPr lang="en-US" sz="2000">
                <a:solidFill>
                  <a:schemeClr val="accent1"/>
                </a:solidFill>
              </a:rPr>
              <a:t> regulate calcification</a:t>
            </a:r>
            <a:r>
              <a:rPr lang="en-US" sz="2000"/>
              <a:t>:</a:t>
            </a:r>
            <a:endParaRPr sz="2000"/>
          </a:p>
          <a:p>
            <a:pPr indent="-342900" lvl="0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Nucleotide pyrophosphatase phosphodiesterase 1 (</a:t>
            </a:r>
            <a:r>
              <a:rPr b="1" lang="en-US" sz="1800">
                <a:solidFill>
                  <a:schemeClr val="accent1"/>
                </a:solidFill>
              </a:rPr>
              <a:t>NPP1</a:t>
            </a:r>
            <a:r>
              <a:rPr lang="en-US" sz="1800"/>
              <a:t>): pro​duces pyrophosphate outside cells.</a:t>
            </a:r>
            <a:endParaRPr sz="1800"/>
          </a:p>
          <a:p>
            <a:pPr indent="-342900" lvl="0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Ankylosis protein (</a:t>
            </a:r>
            <a:r>
              <a:rPr b="1" lang="en-US" sz="1800">
                <a:solidFill>
                  <a:schemeClr val="accent1"/>
                </a:solidFill>
              </a:rPr>
              <a:t>ANK</a:t>
            </a:r>
            <a:r>
              <a:rPr lang="en-US" sz="1800">
                <a:solidFill>
                  <a:schemeClr val="accent1"/>
                </a:solidFill>
              </a:rPr>
              <a:t>)</a:t>
            </a:r>
            <a:r>
              <a:rPr lang="en-US" sz="1800"/>
              <a:t>: transports pyrophosphate from the interior to the surface of the cell (contributes to extracellular pool of pyrophosphate).</a:t>
            </a:r>
            <a:endParaRPr/>
          </a:p>
        </p:txBody>
      </p:sp>
      <p:sp>
        <p:nvSpPr>
          <p:cNvPr id="3365" name="Google Shape;3365;ga9fa46279f_0_3"/>
          <p:cNvSpPr txBox="1"/>
          <p:nvPr>
            <p:ph type="title"/>
          </p:nvPr>
        </p:nvSpPr>
        <p:spPr>
          <a:xfrm>
            <a:off x="1134875" y="196850"/>
            <a:ext cx="6290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Mechanism of Bone Calcification</a:t>
            </a:r>
            <a:endParaRPr/>
          </a:p>
        </p:txBody>
      </p:sp>
      <p:sp>
        <p:nvSpPr>
          <p:cNvPr descr="Single gear" id="3366" name="Google Shape;3366;ga9fa46279f_0_3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7" name="Google Shape;3367;ga9fa46279f_0_3"/>
          <p:cNvSpPr/>
          <p:nvPr/>
        </p:nvSpPr>
        <p:spPr>
          <a:xfrm>
            <a:off x="895750" y="119082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8" name="Google Shape;3368;ga9fa46279f_0_3"/>
          <p:cNvSpPr/>
          <p:nvPr/>
        </p:nvSpPr>
        <p:spPr>
          <a:xfrm>
            <a:off x="1010050" y="130512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9" name="Google Shape;3369;ga9fa46279f_0_3"/>
          <p:cNvSpPr txBox="1"/>
          <p:nvPr/>
        </p:nvSpPr>
        <p:spPr>
          <a:xfrm>
            <a:off x="1715200" y="3400500"/>
            <a:ext cx="99912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Deficiencies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NPP1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ANK results in: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628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AutoNum type="arabicPeriod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cellular pyrophosphate.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628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AutoNum type="arabicPeriod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Excessive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calcification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bone (Example: bone spurs).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628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AutoNum type="arabicPeriod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Calcification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other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tissues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(tendons &amp; ligaments of spine), occurs in people with ankylosing spondylitis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(form of arthritis).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0" name="Google Shape;3370;ga9fa46279f_0_3"/>
          <p:cNvSpPr/>
          <p:nvPr/>
        </p:nvSpPr>
        <p:spPr>
          <a:xfrm>
            <a:off x="895750" y="328620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1" name="Google Shape;3371;ga9fa46279f_0_3"/>
          <p:cNvSpPr/>
          <p:nvPr/>
        </p:nvSpPr>
        <p:spPr>
          <a:xfrm>
            <a:off x="1010050" y="340050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6" name="Google Shape;3376;gad6b471d02_1_2416"/>
          <p:cNvGrpSpPr/>
          <p:nvPr/>
        </p:nvGrpSpPr>
        <p:grpSpPr>
          <a:xfrm>
            <a:off x="1366424" y="4232616"/>
            <a:ext cx="4172402" cy="2449882"/>
            <a:chOff x="2709171" y="3971753"/>
            <a:chExt cx="5387220" cy="3462241"/>
          </a:xfrm>
        </p:grpSpPr>
        <p:pic>
          <p:nvPicPr>
            <p:cNvPr id="3377" name="Google Shape;3377;gad6b471d02_1_24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09171" y="3971753"/>
              <a:ext cx="5238750" cy="21156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8" name="Google Shape;3378;gad6b471d02_1_2416"/>
            <p:cNvSpPr txBox="1"/>
            <p:nvPr/>
          </p:nvSpPr>
          <p:spPr>
            <a:xfrm>
              <a:off x="4515056" y="5969392"/>
              <a:ext cx="17328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تصلب الشرايين</a:t>
              </a:r>
              <a:endParaRPr b="0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by calcification</a:t>
              </a:r>
              <a:endParaRPr b="0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79" name="Google Shape;3379;gad6b471d02_1_2416"/>
            <p:cNvSpPr txBox="1"/>
            <p:nvPr/>
          </p:nvSpPr>
          <p:spPr>
            <a:xfrm>
              <a:off x="6467506" y="5986593"/>
              <a:ext cx="16059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تصلب الشرايين</a:t>
              </a:r>
              <a:endParaRPr b="0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by adipocytes</a:t>
              </a:r>
              <a:endParaRPr b="0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80" name="Google Shape;3380;gad6b471d02_1_2416"/>
            <p:cNvSpPr txBox="1"/>
            <p:nvPr/>
          </p:nvSpPr>
          <p:spPr>
            <a:xfrm>
              <a:off x="2732091" y="6578394"/>
              <a:ext cx="53643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Atherosclerosis: </a:t>
              </a:r>
              <a:r>
                <a:rPr b="0" i="0" lang="en-US" sz="14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specific type of arteriosclerosis. </a:t>
              </a:r>
              <a:endParaRPr b="0" i="0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81" name="Google Shape;3381;gad6b471d02_1_2416"/>
          <p:cNvSpPr txBox="1"/>
          <p:nvPr>
            <p:ph type="title"/>
          </p:nvPr>
        </p:nvSpPr>
        <p:spPr>
          <a:xfrm>
            <a:off x="1134875" y="373975"/>
            <a:ext cx="8748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Precipitation of Ca</a:t>
            </a:r>
            <a:r>
              <a:rPr baseline="30000" lang="en-US"/>
              <a:t>++</a:t>
            </a:r>
            <a:r>
              <a:rPr lang="en-US"/>
              <a:t> in Non-Osseous Tissues Under Abnormal Conditions</a:t>
            </a:r>
            <a:endParaRPr/>
          </a:p>
        </p:txBody>
      </p:sp>
      <p:sp>
        <p:nvSpPr>
          <p:cNvPr descr="Single gear" id="3382" name="Google Shape;3382;gad6b471d02_1_2416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3" name="Google Shape;3383;gad6b471d02_1_2416"/>
          <p:cNvSpPr txBox="1"/>
          <p:nvPr/>
        </p:nvSpPr>
        <p:spPr>
          <a:xfrm>
            <a:off x="435750" y="1314088"/>
            <a:ext cx="111267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Hydroxyapatite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crystal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 calcium salts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not precipitate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plasma, ECF or normal tissues (except bone) despite the high levels of Ca &amp; P ions.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1" marL="1143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Cause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presence of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pyrophosphate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(inhibitor factor) </a:t>
            </a:r>
            <a:r>
              <a:rPr b="0" i="0" lang="en-US" sz="20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(normal)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Under abnormal conditions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pyrophosphate disappear from tissue → precipitation of calcium salts.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84" name="Google Shape;3384;gad6b471d02_1_2416"/>
          <p:cNvSpPr txBox="1"/>
          <p:nvPr/>
        </p:nvSpPr>
        <p:spPr>
          <a:xfrm>
            <a:off x="10102025" y="0"/>
            <a:ext cx="2090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**</a:t>
            </a:r>
            <a:r>
              <a:rPr b="1" i="0" lang="en-US" sz="14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Female Slides Only</a:t>
            </a:r>
            <a:endParaRPr b="1" i="0" sz="14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85" name="Google Shape;3385;gad6b471d02_1_2416"/>
          <p:cNvSpPr/>
          <p:nvPr/>
        </p:nvSpPr>
        <p:spPr>
          <a:xfrm>
            <a:off x="1384175" y="318750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6" name="Google Shape;3386;gad6b471d02_1_2416"/>
          <p:cNvSpPr/>
          <p:nvPr/>
        </p:nvSpPr>
        <p:spPr>
          <a:xfrm>
            <a:off x="1507288" y="3301800"/>
            <a:ext cx="457200" cy="457200"/>
          </a:xfrm>
          <a:prstGeom prst="ellipse">
            <a:avLst/>
          </a:prstGeom>
          <a:solidFill>
            <a:srgbClr val="F6D753"/>
          </a:solidFill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>
                <a:solidFill>
                  <a:schemeClr val="lt2"/>
                </a:solidFill>
              </a:rPr>
              <a:t>1</a:t>
            </a:r>
            <a:endParaRPr b="0" i="0" sz="2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7" name="Google Shape;3387;gad6b471d02_1_2416"/>
          <p:cNvSpPr txBox="1"/>
          <p:nvPr/>
        </p:nvSpPr>
        <p:spPr>
          <a:xfrm>
            <a:off x="354988" y="3544550"/>
            <a:ext cx="685800" cy="5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88" name="Google Shape;3388;gad6b471d02_1_2416"/>
          <p:cNvSpPr/>
          <p:nvPr/>
        </p:nvSpPr>
        <p:spPr>
          <a:xfrm>
            <a:off x="5656200" y="318750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gad6b471d02_1_2416"/>
          <p:cNvSpPr/>
          <p:nvPr/>
        </p:nvSpPr>
        <p:spPr>
          <a:xfrm>
            <a:off x="5761650" y="330180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gad6b471d02_1_2416"/>
          <p:cNvSpPr txBox="1"/>
          <p:nvPr/>
        </p:nvSpPr>
        <p:spPr>
          <a:xfrm>
            <a:off x="5647338" y="3260725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1" name="Google Shape;3391;gad6b471d02_1_2416"/>
          <p:cNvSpPr/>
          <p:nvPr/>
        </p:nvSpPr>
        <p:spPr>
          <a:xfrm>
            <a:off x="9013825" y="318750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2" name="Google Shape;3392;gad6b471d02_1_2416"/>
          <p:cNvSpPr/>
          <p:nvPr/>
        </p:nvSpPr>
        <p:spPr>
          <a:xfrm>
            <a:off x="9128125" y="330180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3" name="Google Shape;3393;gad6b471d02_1_2416"/>
          <p:cNvSpPr txBox="1"/>
          <p:nvPr/>
        </p:nvSpPr>
        <p:spPr>
          <a:xfrm>
            <a:off x="9013800" y="3260725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4" name="Google Shape;3394;gad6b471d02_1_2416"/>
          <p:cNvSpPr txBox="1"/>
          <p:nvPr/>
        </p:nvSpPr>
        <p:spPr>
          <a:xfrm>
            <a:off x="2204975" y="3187500"/>
            <a:ext cx="3316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Arteriosclerosis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arterial walls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↳  arteries become bone-like tubes.</a:t>
            </a:r>
            <a:endParaRPr b="0" i="0" sz="16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5" name="Google Shape;3395;gad6b471d02_1_2416"/>
          <p:cNvSpPr txBox="1"/>
          <p:nvPr/>
        </p:nvSpPr>
        <p:spPr>
          <a:xfrm>
            <a:off x="6459300" y="3187525"/>
            <a:ext cx="2437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Degenerating tissues</a:t>
            </a:r>
            <a:endParaRPr b="0" i="0" sz="16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6" name="Google Shape;3396;gad6b471d02_1_2416"/>
          <p:cNvSpPr txBox="1"/>
          <p:nvPr/>
        </p:nvSpPr>
        <p:spPr>
          <a:xfrm>
            <a:off x="9816923" y="3187500"/>
            <a:ext cx="2090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Old blood clots</a:t>
            </a:r>
            <a:endParaRPr b="0" i="0" sz="16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ad6b471d02_1_2506"/>
          <p:cNvSpPr txBox="1"/>
          <p:nvPr>
            <p:ph type="title"/>
          </p:nvPr>
        </p:nvSpPr>
        <p:spPr>
          <a:xfrm>
            <a:off x="1134875" y="196850"/>
            <a:ext cx="9152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Tensile &amp; Compressional Strength of Bone</a:t>
            </a:r>
            <a:endParaRPr/>
          </a:p>
        </p:txBody>
      </p:sp>
      <p:sp>
        <p:nvSpPr>
          <p:cNvPr descr="Single gear" id="3402" name="Google Shape;3402;gad6b471d02_1_2506"/>
          <p:cNvSpPr/>
          <p:nvPr/>
        </p:nvSpPr>
        <p:spPr>
          <a:xfrm>
            <a:off x="500026" y="3063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3" name="Google Shape;3403;gad6b471d02_1_2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5875" y="1451662"/>
            <a:ext cx="3010826" cy="38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3404" name="Google Shape;3404;gad6b471d02_1_2506"/>
          <p:cNvSpPr/>
          <p:nvPr/>
        </p:nvSpPr>
        <p:spPr>
          <a:xfrm>
            <a:off x="1262025" y="1451663"/>
            <a:ext cx="7017276" cy="1158225"/>
          </a:xfrm>
          <a:prstGeom prst="flowChartProcess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5" name="Google Shape;3405;gad6b471d02_1_2506"/>
          <p:cNvSpPr txBox="1"/>
          <p:nvPr/>
        </p:nvSpPr>
        <p:spPr>
          <a:xfrm>
            <a:off x="2662416" y="1458663"/>
            <a:ext cx="5711400" cy="1144200"/>
          </a:xfrm>
          <a:prstGeom prst="rect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●"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Collagen fibers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bone (like those of tendons) have great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tensile 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strength.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1" marL="1028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○"/>
            </a:pPr>
            <a:r>
              <a:rPr b="1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Tendons: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C.T. that connect muscle to bone, capable of withstanding tension.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6" name="Google Shape;3406;gad6b471d02_1_2506"/>
          <p:cNvSpPr/>
          <p:nvPr/>
        </p:nvSpPr>
        <p:spPr>
          <a:xfrm>
            <a:off x="1262025" y="2789850"/>
            <a:ext cx="7017276" cy="1158225"/>
          </a:xfrm>
          <a:prstGeom prst="flowChartProcess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7" name="Google Shape;3407;gad6b471d02_1_2506"/>
          <p:cNvSpPr txBox="1"/>
          <p:nvPr/>
        </p:nvSpPr>
        <p:spPr>
          <a:xfrm>
            <a:off x="2568075" y="2772463"/>
            <a:ext cx="5711400" cy="1144200"/>
          </a:xfrm>
          <a:prstGeom prst="rect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●"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Calcium salts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have great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compressional 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8" name="Google Shape;3408;gad6b471d02_1_2506"/>
          <p:cNvSpPr/>
          <p:nvPr/>
        </p:nvSpPr>
        <p:spPr>
          <a:xfrm>
            <a:off x="1262025" y="4065375"/>
            <a:ext cx="7017276" cy="1158225"/>
          </a:xfrm>
          <a:prstGeom prst="flowChartProcess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9" name="Google Shape;3409;gad6b471d02_1_2506"/>
          <p:cNvSpPr txBox="1"/>
          <p:nvPr/>
        </p:nvSpPr>
        <p:spPr>
          <a:xfrm>
            <a:off x="2568087" y="4079225"/>
            <a:ext cx="5711400" cy="1144200"/>
          </a:xfrm>
          <a:prstGeom prst="rect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●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These combined properties + degree of bondage between collagen fibers and crystals →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bony structure that has: extreme 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tensile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 + extreme 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compressional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0" name="Google Shape;3410;gad6b471d02_1_2506"/>
          <p:cNvSpPr/>
          <p:nvPr/>
        </p:nvSpPr>
        <p:spPr>
          <a:xfrm>
            <a:off x="1262025" y="1458663"/>
            <a:ext cx="1400400" cy="1144200"/>
          </a:xfrm>
          <a:prstGeom prst="homePlate">
            <a:avLst>
              <a:gd fmla="val 50000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FB7A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1" name="Google Shape;3411;gad6b471d02_1_2506"/>
          <p:cNvSpPr/>
          <p:nvPr/>
        </p:nvSpPr>
        <p:spPr>
          <a:xfrm>
            <a:off x="1262025" y="2796875"/>
            <a:ext cx="1400400" cy="1144200"/>
          </a:xfrm>
          <a:prstGeom prst="homePlate">
            <a:avLst>
              <a:gd fmla="val 50000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2" name="Google Shape;3412;gad6b471d02_1_2506"/>
          <p:cNvSpPr/>
          <p:nvPr/>
        </p:nvSpPr>
        <p:spPr>
          <a:xfrm>
            <a:off x="1262025" y="4072400"/>
            <a:ext cx="1400400" cy="1144200"/>
          </a:xfrm>
          <a:prstGeom prst="homePlate">
            <a:avLst>
              <a:gd fmla="val 50000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3" name="Google Shape;3413;gad6b471d02_1_2506"/>
          <p:cNvSpPr/>
          <p:nvPr/>
        </p:nvSpPr>
        <p:spPr>
          <a:xfrm>
            <a:off x="7944700" y="5441550"/>
            <a:ext cx="3612000" cy="9678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Tensile → tension (شد)</a:t>
            </a: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Compressional → compression (ضغط)</a:t>
            </a: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الكولاجين فايبرز ← عظامنا ما تنكسر لما تنشد.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الكالسيوم ← العظام ما تنكمش لما تنضغط.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4" name="Google Shape;3414;gad6b471d02_1_2506"/>
          <p:cNvSpPr/>
          <p:nvPr/>
        </p:nvSpPr>
        <p:spPr>
          <a:xfrm>
            <a:off x="8823325" y="1583500"/>
            <a:ext cx="599100" cy="19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5" name="Google Shape;3415;gad6b471d02_1_2506"/>
          <p:cNvSpPr/>
          <p:nvPr/>
        </p:nvSpPr>
        <p:spPr>
          <a:xfrm>
            <a:off x="9824125" y="1583500"/>
            <a:ext cx="405300" cy="19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9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ad6b471d02_1_2519"/>
          <p:cNvSpPr/>
          <p:nvPr/>
        </p:nvSpPr>
        <p:spPr>
          <a:xfrm>
            <a:off x="11368995" y="18536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1" name="Google Shape;3421;gad6b471d02_1_2519"/>
          <p:cNvGrpSpPr/>
          <p:nvPr/>
        </p:nvGrpSpPr>
        <p:grpSpPr>
          <a:xfrm>
            <a:off x="11345781" y="152703"/>
            <a:ext cx="614193" cy="431920"/>
            <a:chOff x="3476576" y="2633631"/>
            <a:chExt cx="417024" cy="293244"/>
          </a:xfrm>
        </p:grpSpPr>
        <p:sp>
          <p:nvSpPr>
            <p:cNvPr id="3422" name="Google Shape;3422;gad6b471d02_1_2519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gad6b471d02_1_2519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4" name="Google Shape;3424;gad6b471d02_1_2519"/>
          <p:cNvSpPr/>
          <p:nvPr/>
        </p:nvSpPr>
        <p:spPr>
          <a:xfrm rot="5391968">
            <a:off x="11600544" y="32041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gad6b471d02_1_2519">
            <a:hlinkClick r:id="rId3"/>
          </p:cNvPr>
          <p:cNvSpPr/>
          <p:nvPr/>
        </p:nvSpPr>
        <p:spPr>
          <a:xfrm>
            <a:off x="11218925" y="58469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6" name="Google Shape;3426;gad6b471d02_1_2519"/>
          <p:cNvSpPr txBox="1"/>
          <p:nvPr/>
        </p:nvSpPr>
        <p:spPr>
          <a:xfrm>
            <a:off x="594938" y="844409"/>
            <a:ext cx="10595100" cy="1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is continually deposited by osteoblasts, and absorbed where osteoclasts are active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remodelin</a:t>
            </a:r>
            <a:r>
              <a:rPr b="1" lang="en-US" sz="2000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g</a:t>
            </a:r>
            <a:r>
              <a:rPr b="1" lang="en-US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(هدم وبناء)</a:t>
            </a:r>
            <a:r>
              <a:rPr b="1" lang="en-US" sz="2000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continuous processes of bone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absorption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 (by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osteoclasts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) &amp; then its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deposition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 ( by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osteoblasts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Renewal rate: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≈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4%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/ year for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compact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bone +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20%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/ year for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trabecular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bone</a:t>
            </a:r>
            <a:r>
              <a:rPr lang="en-US" sz="2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(faster-&gt;greater surface area)</a:t>
            </a:r>
            <a:endParaRPr b="0" i="0" sz="20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27" name="Google Shape;3427;gad6b471d02_1_2519"/>
          <p:cNvGrpSpPr/>
          <p:nvPr/>
        </p:nvGrpSpPr>
        <p:grpSpPr>
          <a:xfrm>
            <a:off x="236475" y="2720951"/>
            <a:ext cx="11312025" cy="3729699"/>
            <a:chOff x="163150" y="2680201"/>
            <a:chExt cx="11312025" cy="3729699"/>
          </a:xfrm>
        </p:grpSpPr>
        <p:grpSp>
          <p:nvGrpSpPr>
            <p:cNvPr id="3428" name="Google Shape;3428;gad6b471d02_1_2519"/>
            <p:cNvGrpSpPr/>
            <p:nvPr/>
          </p:nvGrpSpPr>
          <p:grpSpPr>
            <a:xfrm>
              <a:off x="1043387" y="2680201"/>
              <a:ext cx="8449620" cy="1031050"/>
              <a:chOff x="-88879" y="2611707"/>
              <a:chExt cx="10304414" cy="1257378"/>
            </a:xfrm>
          </p:grpSpPr>
          <p:sp>
            <p:nvSpPr>
              <p:cNvPr id="3429" name="Google Shape;3429;gad6b471d02_1_2519"/>
              <p:cNvSpPr txBox="1"/>
              <p:nvPr/>
            </p:nvSpPr>
            <p:spPr>
              <a:xfrm>
                <a:off x="5174795" y="2611707"/>
                <a:ext cx="1775100" cy="731700"/>
              </a:xfrm>
              <a:prstGeom prst="rect">
                <a:avLst/>
              </a:prstGeom>
              <a:noFill/>
              <a:ln cap="flat" cmpd="sng" w="9525">
                <a:solidFill>
                  <a:srgbClr val="FBE7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Process done by 2 cells</a:t>
                </a:r>
                <a:endParaRPr b="1" i="0" sz="22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430" name="Google Shape;3430;gad6b471d02_1_2519"/>
              <p:cNvSpPr/>
              <p:nvPr/>
            </p:nvSpPr>
            <p:spPr>
              <a:xfrm>
                <a:off x="-88879" y="3387285"/>
                <a:ext cx="3050100" cy="481800"/>
              </a:xfrm>
              <a:prstGeom prst="rect">
                <a:avLst/>
              </a:prstGeom>
              <a:noFill/>
              <a:ln cap="flat" cmpd="sng" w="19050">
                <a:solidFill>
                  <a:srgbClr val="FBE78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Osteo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b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lasts</a:t>
                </a:r>
                <a:r>
                  <a:rPr b="1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→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deposition</a:t>
                </a:r>
                <a:r>
                  <a:rPr b="1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</a:t>
                </a:r>
                <a:endParaRPr b="1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431" name="Google Shape;3431;gad6b471d02_1_2519"/>
              <p:cNvSpPr/>
              <p:nvPr/>
            </p:nvSpPr>
            <p:spPr>
              <a:xfrm>
                <a:off x="7165435" y="3387285"/>
                <a:ext cx="3050100" cy="481800"/>
              </a:xfrm>
              <a:prstGeom prst="rect">
                <a:avLst/>
              </a:prstGeom>
              <a:noFill/>
              <a:ln cap="flat" cmpd="sng" w="19050">
                <a:solidFill>
                  <a:srgbClr val="FBE780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Osteo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lasts</a:t>
                </a:r>
                <a:r>
                  <a:rPr b="1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→ 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absorption</a:t>
                </a:r>
                <a:endParaRPr b="1" i="0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432" name="Google Shape;3432;gad6b471d02_1_2519"/>
              <p:cNvCxnSpPr>
                <a:stCxn id="3429" idx="1"/>
                <a:endCxn id="3430" idx="0"/>
              </p:cNvCxnSpPr>
              <p:nvPr/>
            </p:nvCxnSpPr>
            <p:spPr>
              <a:xfrm flipH="1">
                <a:off x="1436195" y="2977557"/>
                <a:ext cx="3738600" cy="409800"/>
              </a:xfrm>
              <a:prstGeom prst="bentConnector2">
                <a:avLst/>
              </a:prstGeom>
              <a:noFill/>
              <a:ln cap="flat" cmpd="sng" w="19050">
                <a:solidFill>
                  <a:srgbClr val="FBE7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3" name="Google Shape;3433;gad6b471d02_1_2519"/>
              <p:cNvCxnSpPr>
                <a:stCxn id="3429" idx="3"/>
                <a:endCxn id="3431" idx="0"/>
              </p:cNvCxnSpPr>
              <p:nvPr/>
            </p:nvCxnSpPr>
            <p:spPr>
              <a:xfrm>
                <a:off x="6949895" y="2977557"/>
                <a:ext cx="1740600" cy="409800"/>
              </a:xfrm>
              <a:prstGeom prst="bentConnector2">
                <a:avLst/>
              </a:prstGeom>
              <a:noFill/>
              <a:ln cap="flat" cmpd="sng" w="19050">
                <a:solidFill>
                  <a:srgbClr val="FBE78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434" name="Google Shape;3434;gad6b471d02_1_2519"/>
            <p:cNvCxnSpPr>
              <a:stCxn id="3430" idx="2"/>
              <a:endCxn id="3435" idx="0"/>
            </p:cNvCxnSpPr>
            <p:nvPr/>
          </p:nvCxnSpPr>
          <p:spPr>
            <a:xfrm rot="5400000">
              <a:off x="1453928" y="3418451"/>
              <a:ext cx="547200" cy="1132800"/>
            </a:xfrm>
            <a:prstGeom prst="bentConnector3">
              <a:avLst>
                <a:gd fmla="val 35120" name="adj1"/>
              </a:avLst>
            </a:prstGeom>
            <a:noFill/>
            <a:ln cap="flat" cmpd="sng" w="19050">
              <a:solidFill>
                <a:srgbClr val="FBE78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35" name="Google Shape;3435;gad6b471d02_1_2519"/>
            <p:cNvSpPr/>
            <p:nvPr/>
          </p:nvSpPr>
          <p:spPr>
            <a:xfrm>
              <a:off x="163150" y="4258600"/>
              <a:ext cx="1996200" cy="2151300"/>
            </a:xfrm>
            <a:prstGeom prst="rect">
              <a:avLst/>
            </a:prstGeom>
            <a:noFill/>
            <a:ln cap="flat" cmpd="sng" w="19050">
              <a:solidFill>
                <a:srgbClr val="FBE78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32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Found on: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1" marL="571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○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Outer surface of bone.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1" marL="571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○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Bone cavity.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436" name="Google Shape;3436;gad6b471d02_1_2519"/>
            <p:cNvSpPr/>
            <p:nvPr/>
          </p:nvSpPr>
          <p:spPr>
            <a:xfrm>
              <a:off x="2322225" y="4258600"/>
              <a:ext cx="2444400" cy="2151300"/>
            </a:xfrm>
            <a:prstGeom prst="rect">
              <a:avLst/>
            </a:prstGeom>
            <a:noFill/>
            <a:ln cap="flat" cmpd="sng" w="19050">
              <a:solidFill>
                <a:srgbClr val="FBE78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32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Small amount of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osteoblastic activity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occurs on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≈ 4% of all bone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surfaces at any given time in an adult → at least some new bone is being formed constantly.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437" name="Google Shape;3437;gad6b471d02_1_2519"/>
            <p:cNvCxnSpPr>
              <a:stCxn id="3430" idx="2"/>
              <a:endCxn id="3436" idx="0"/>
            </p:cNvCxnSpPr>
            <p:nvPr/>
          </p:nvCxnSpPr>
          <p:spPr>
            <a:xfrm flipH="1" rot="-5400000">
              <a:off x="2645528" y="3359651"/>
              <a:ext cx="547200" cy="1250400"/>
            </a:xfrm>
            <a:prstGeom prst="bentConnector3">
              <a:avLst>
                <a:gd fmla="val 35120" name="adj1"/>
              </a:avLst>
            </a:prstGeom>
            <a:noFill/>
            <a:ln cap="flat" cmpd="sng" w="19050">
              <a:solidFill>
                <a:srgbClr val="FBE78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38" name="Google Shape;3438;gad6b471d02_1_2519"/>
            <p:cNvSpPr/>
            <p:nvPr/>
          </p:nvSpPr>
          <p:spPr>
            <a:xfrm>
              <a:off x="4929500" y="4258600"/>
              <a:ext cx="3191400" cy="2151300"/>
            </a:xfrm>
            <a:prstGeom prst="rect">
              <a:avLst/>
            </a:prstGeom>
            <a:noFill/>
            <a:ln cap="flat" cmpd="sng" w="19050">
              <a:solidFill>
                <a:srgbClr val="FBE78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320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Osteoclasts: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large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phagocytic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multinucleated cells.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Normally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active on &lt; 1%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of the bone surface of an adult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hagocytose minute particles of bone matrix and crystals, dissolute them, and release the products into the blood.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439" name="Google Shape;3439;gad6b471d02_1_2519"/>
            <p:cNvCxnSpPr>
              <a:stCxn id="3431" idx="2"/>
              <a:endCxn id="3438" idx="0"/>
            </p:cNvCxnSpPr>
            <p:nvPr/>
          </p:nvCxnSpPr>
          <p:spPr>
            <a:xfrm rot="5400000">
              <a:off x="7110266" y="3126251"/>
              <a:ext cx="547200" cy="1717200"/>
            </a:xfrm>
            <a:prstGeom prst="bentConnector3">
              <a:avLst>
                <a:gd fmla="val 35120" name="adj1"/>
              </a:avLst>
            </a:prstGeom>
            <a:noFill/>
            <a:ln cap="flat" cmpd="sng" w="19050">
              <a:solidFill>
                <a:srgbClr val="FBE78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40" name="Google Shape;3440;gad6b471d02_1_2519"/>
            <p:cNvSpPr/>
            <p:nvPr/>
          </p:nvSpPr>
          <p:spPr>
            <a:xfrm>
              <a:off x="8283775" y="4258600"/>
              <a:ext cx="3191400" cy="2151300"/>
            </a:xfrm>
            <a:prstGeom prst="rect">
              <a:avLst/>
            </a:prstGeom>
            <a:noFill/>
            <a:ln cap="flat" cmpd="sng" w="19050">
              <a:solidFill>
                <a:srgbClr val="FBE78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3200" lvl="0" marL="342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Secrete 2 substances: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1" marL="6858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○"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Proteolytic enzymes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from lysosomes → dissolve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organic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matrix.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1" marL="6858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○"/>
              </a:pP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Acids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from mitochondria and secretory vesicles →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solution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of bone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salts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 </a:t>
              </a:r>
              <a:endPara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441" name="Google Shape;3441;gad6b471d02_1_2519"/>
            <p:cNvCxnSpPr>
              <a:stCxn id="3431" idx="2"/>
              <a:endCxn id="3440" idx="0"/>
            </p:cNvCxnSpPr>
            <p:nvPr/>
          </p:nvCxnSpPr>
          <p:spPr>
            <a:xfrm flipH="1" rot="-5400000">
              <a:off x="8787416" y="3166301"/>
              <a:ext cx="547200" cy="1637100"/>
            </a:xfrm>
            <a:prstGeom prst="bentConnector3">
              <a:avLst>
                <a:gd fmla="val 35120" name="adj1"/>
              </a:avLst>
            </a:prstGeom>
            <a:noFill/>
            <a:ln cap="flat" cmpd="sng" w="19050">
              <a:solidFill>
                <a:srgbClr val="FBE78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descr="Single gear" id="3442" name="Google Shape;3442;gad6b471d02_1_2519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3" name="Google Shape;3443;gad6b471d02_1_2519"/>
          <p:cNvSpPr txBox="1"/>
          <p:nvPr>
            <p:ph type="title"/>
          </p:nvPr>
        </p:nvSpPr>
        <p:spPr>
          <a:xfrm>
            <a:off x="1134875" y="196850"/>
            <a:ext cx="6795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Remodeling of Bone </a:t>
            </a:r>
            <a:endParaRPr/>
          </a:p>
        </p:txBody>
      </p:sp>
      <p:sp>
        <p:nvSpPr>
          <p:cNvPr id="3444" name="Google Shape;3444;gad6b471d02_1_2519"/>
          <p:cNvSpPr/>
          <p:nvPr/>
        </p:nvSpPr>
        <p:spPr>
          <a:xfrm>
            <a:off x="9108575" y="2625825"/>
            <a:ext cx="2950200" cy="4320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resorption = bone absorption.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8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ad6b471d02_1_2623"/>
          <p:cNvSpPr txBox="1"/>
          <p:nvPr>
            <p:ph type="title"/>
          </p:nvPr>
        </p:nvSpPr>
        <p:spPr>
          <a:xfrm>
            <a:off x="1140725" y="196850"/>
            <a:ext cx="57858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Bone Remodeling Process </a:t>
            </a:r>
            <a:endParaRPr/>
          </a:p>
        </p:txBody>
      </p:sp>
      <p:sp>
        <p:nvSpPr>
          <p:cNvPr descr="Single gear" id="3450" name="Google Shape;3450;gad6b471d02_1_2623"/>
          <p:cNvSpPr/>
          <p:nvPr/>
        </p:nvSpPr>
        <p:spPr>
          <a:xfrm>
            <a:off x="445951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1" name="Google Shape;3451;gad6b471d02_1_26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25" y="1254153"/>
            <a:ext cx="10052950" cy="321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2" name="Google Shape;3452;gad6b471d02_1_26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531" y="5262431"/>
            <a:ext cx="10052950" cy="9794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3" name="Google Shape;3453;gad6b471d02_1_2623"/>
          <p:cNvSpPr/>
          <p:nvPr/>
        </p:nvSpPr>
        <p:spPr>
          <a:xfrm>
            <a:off x="9764150" y="3953875"/>
            <a:ext cx="860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Osteoid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gad6b471d02_1_2623"/>
          <p:cNvSpPr txBox="1"/>
          <p:nvPr/>
        </p:nvSpPr>
        <p:spPr>
          <a:xfrm>
            <a:off x="9764150" y="0"/>
            <a:ext cx="2428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439 &amp; 438</a:t>
            </a:r>
            <a:endParaRPr b="1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5" name="Google Shape;3455;gad6b471d02_1_2623"/>
          <p:cNvSpPr/>
          <p:nvPr/>
        </p:nvSpPr>
        <p:spPr>
          <a:xfrm>
            <a:off x="1792575" y="4432675"/>
            <a:ext cx="710225" cy="798525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BE780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6" name="Google Shape;3456;gad6b471d02_1_2623"/>
          <p:cNvSpPr/>
          <p:nvPr/>
        </p:nvSpPr>
        <p:spPr>
          <a:xfrm>
            <a:off x="3357325" y="4432675"/>
            <a:ext cx="710225" cy="798525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BE780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7" name="Google Shape;3457;gad6b471d02_1_2623"/>
          <p:cNvSpPr/>
          <p:nvPr/>
        </p:nvSpPr>
        <p:spPr>
          <a:xfrm>
            <a:off x="5533150" y="4432675"/>
            <a:ext cx="710225" cy="798525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BE780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gad6b471d02_1_2623"/>
          <p:cNvSpPr/>
          <p:nvPr/>
        </p:nvSpPr>
        <p:spPr>
          <a:xfrm>
            <a:off x="7804075" y="4432675"/>
            <a:ext cx="710225" cy="798525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BE780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9" name="Google Shape;3459;gad6b471d02_1_2623"/>
          <p:cNvSpPr/>
          <p:nvPr/>
        </p:nvSpPr>
        <p:spPr>
          <a:xfrm>
            <a:off x="9667600" y="4432675"/>
            <a:ext cx="710225" cy="798525"/>
          </a:xfrm>
          <a:custGeom>
            <a:rect b="b" l="l" r="r" t="t"/>
            <a:pathLst>
              <a:path extrusionOk="0" h="213" w="284">
                <a:moveTo>
                  <a:pt x="284" y="51"/>
                </a:moveTo>
                <a:cubicBezTo>
                  <a:pt x="262" y="0"/>
                  <a:pt x="262" y="0"/>
                  <a:pt x="262" y="0"/>
                </a:cubicBezTo>
                <a:cubicBezTo>
                  <a:pt x="206" y="51"/>
                  <a:pt x="206" y="51"/>
                  <a:pt x="206" y="51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0" y="95"/>
                  <a:pt x="146" y="153"/>
                  <a:pt x="1" y="182"/>
                </a:cubicBezTo>
                <a:cubicBezTo>
                  <a:pt x="0" y="182"/>
                  <a:pt x="48" y="213"/>
                  <a:pt x="49" y="212"/>
                </a:cubicBezTo>
                <a:cubicBezTo>
                  <a:pt x="173" y="157"/>
                  <a:pt x="227" y="95"/>
                  <a:pt x="250" y="51"/>
                </a:cubicBezTo>
                <a:lnTo>
                  <a:pt x="284" y="51"/>
                </a:lnTo>
                <a:close/>
              </a:path>
            </a:pathLst>
          </a:custGeom>
          <a:solidFill>
            <a:srgbClr val="FBE780"/>
          </a:solidFill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3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gad6b471d02_1_2667"/>
          <p:cNvSpPr/>
          <p:nvPr/>
        </p:nvSpPr>
        <p:spPr>
          <a:xfrm>
            <a:off x="1172100" y="137437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5" name="Google Shape;3465;gad6b471d02_1_2667"/>
          <p:cNvSpPr txBox="1"/>
          <p:nvPr/>
        </p:nvSpPr>
        <p:spPr>
          <a:xfrm>
            <a:off x="2054400" y="1406475"/>
            <a:ext cx="6664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adjusts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its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proportion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degree of bone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stress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→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Thicken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when subjected to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heavy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loads.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6" name="Google Shape;3466;gad6b471d02_1_2667"/>
          <p:cNvSpPr/>
          <p:nvPr/>
        </p:nvSpPr>
        <p:spPr>
          <a:xfrm>
            <a:off x="1286400" y="148867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7" name="Google Shape;3467;gad6b471d02_1_2667"/>
          <p:cNvSpPr txBox="1"/>
          <p:nvPr/>
        </p:nvSpPr>
        <p:spPr>
          <a:xfrm>
            <a:off x="1172100" y="1447575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8" name="Google Shape;3468;gad6b471d02_1_2667"/>
          <p:cNvSpPr/>
          <p:nvPr/>
        </p:nvSpPr>
        <p:spPr>
          <a:xfrm>
            <a:off x="1172100" y="248830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9" name="Google Shape;3469;gad6b471d02_1_2667"/>
          <p:cNvSpPr txBox="1"/>
          <p:nvPr/>
        </p:nvSpPr>
        <p:spPr>
          <a:xfrm>
            <a:off x="2054400" y="2458550"/>
            <a:ext cx="6664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shape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the bone can be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rearranged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proper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support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mechanical forces </a:t>
            </a:r>
            <a:r>
              <a:rPr b="0" i="0" lang="en-US" sz="18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deposition and absorption of bone in accordance with stress patterns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0" name="Google Shape;3470;gad6b471d02_1_2667"/>
          <p:cNvSpPr/>
          <p:nvPr/>
        </p:nvSpPr>
        <p:spPr>
          <a:xfrm>
            <a:off x="1286400" y="260260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1" name="Google Shape;3471;gad6b471d02_1_2667"/>
          <p:cNvSpPr txBox="1"/>
          <p:nvPr/>
        </p:nvSpPr>
        <p:spPr>
          <a:xfrm>
            <a:off x="1172100" y="2593400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2" name="Google Shape;3472;gad6b471d02_1_2667"/>
          <p:cNvSpPr/>
          <p:nvPr/>
        </p:nvSpPr>
        <p:spPr>
          <a:xfrm>
            <a:off x="1172100" y="356767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3" name="Google Shape;3473;gad6b471d02_1_2667"/>
          <p:cNvSpPr txBox="1"/>
          <p:nvPr/>
        </p:nvSpPr>
        <p:spPr>
          <a:xfrm>
            <a:off x="2054400" y="3510625"/>
            <a:ext cx="66642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Old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bone becomes relatively brittle and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New organic matrix is needed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as the old organic matrix degenerated to maintain the normal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toughness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bone.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4" name="Google Shape;3474;gad6b471d02_1_2667"/>
          <p:cNvSpPr/>
          <p:nvPr/>
        </p:nvSpPr>
        <p:spPr>
          <a:xfrm>
            <a:off x="1286400" y="370262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5" name="Google Shape;3475;gad6b471d02_1_2667"/>
          <p:cNvSpPr txBox="1"/>
          <p:nvPr/>
        </p:nvSpPr>
        <p:spPr>
          <a:xfrm>
            <a:off x="1172100" y="3640875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6" name="Google Shape;3476;gad6b471d02_1_2667"/>
          <p:cNvSpPr/>
          <p:nvPr/>
        </p:nvSpPr>
        <p:spPr>
          <a:xfrm>
            <a:off x="1172100" y="468835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7" name="Google Shape;3477;gad6b471d02_1_2667"/>
          <p:cNvSpPr txBox="1"/>
          <p:nvPr/>
        </p:nvSpPr>
        <p:spPr>
          <a:xfrm>
            <a:off x="2054400" y="4720450"/>
            <a:ext cx="666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bones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children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less brittle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comparison to bones in eldery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due to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remodeling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children. </a:t>
            </a:r>
            <a:endParaRPr b="1" i="0" sz="22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8" name="Google Shape;3478;gad6b471d02_1_2667"/>
          <p:cNvSpPr/>
          <p:nvPr/>
        </p:nvSpPr>
        <p:spPr>
          <a:xfrm>
            <a:off x="1286400" y="480265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9" name="Google Shape;3479;gad6b471d02_1_2667"/>
          <p:cNvSpPr txBox="1"/>
          <p:nvPr/>
        </p:nvSpPr>
        <p:spPr>
          <a:xfrm>
            <a:off x="1172100" y="4761350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480" name="Google Shape;3480;gad6b471d02_1_2667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" name="Google Shape;3481;gad6b471d02_1_2667"/>
          <p:cNvSpPr txBox="1"/>
          <p:nvPr>
            <p:ph type="title"/>
          </p:nvPr>
        </p:nvSpPr>
        <p:spPr>
          <a:xfrm>
            <a:off x="1134875" y="196850"/>
            <a:ext cx="81132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Importance of Continual Bone Remodeling </a:t>
            </a:r>
            <a:endParaRPr/>
          </a:p>
        </p:txBody>
      </p:sp>
      <p:sp>
        <p:nvSpPr>
          <p:cNvPr id="3482" name="Google Shape;3482;gad6b471d02_1_2667"/>
          <p:cNvSpPr/>
          <p:nvPr/>
        </p:nvSpPr>
        <p:spPr>
          <a:xfrm>
            <a:off x="8848250" y="1374375"/>
            <a:ext cx="3129600" cy="11139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العظام تعدل على قوتها حسب الضغط عليها.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03200" lvl="1" marL="8001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○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مثال: رافعي الاثقال عظامهم اقوى لأنها دائمًا تحت ضغط.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stress = stronger bone.</a:t>
            </a:r>
            <a:endParaRPr b="0" i="0" sz="14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3" name="Google Shape;3483;gad6b471d02_1_2667"/>
          <p:cNvSpPr/>
          <p:nvPr/>
        </p:nvSpPr>
        <p:spPr>
          <a:xfrm>
            <a:off x="8848250" y="3414925"/>
            <a:ext cx="3129600" cy="7494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بسبب الاستعمال المتكرر للعظام، بتضعف وتصير هشة ← عملية التجديد تبدل العظام القديمة بجديدة أكثر قوة.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4" name="Google Shape;3484;gad6b471d02_1_2667"/>
          <p:cNvSpPr/>
          <p:nvPr/>
        </p:nvSpPr>
        <p:spPr>
          <a:xfrm>
            <a:off x="8848250" y="4761550"/>
            <a:ext cx="3129600" cy="7494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عملية تجديد العظام للأطفال أعلى من الكبار بالسن ← يطيحون الأطفال كثير ولا تنكسر عظامهم.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8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Google Shape;3489;gad6b471d02_1_2697"/>
          <p:cNvSpPr txBox="1"/>
          <p:nvPr>
            <p:ph type="title"/>
          </p:nvPr>
        </p:nvSpPr>
        <p:spPr>
          <a:xfrm>
            <a:off x="1181475" y="196850"/>
            <a:ext cx="10838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Control of the Rate of Bone Deposition by Bone “Stress”</a:t>
            </a:r>
            <a:endParaRPr/>
          </a:p>
        </p:txBody>
      </p:sp>
      <p:sp>
        <p:nvSpPr>
          <p:cNvPr descr="Single gear" id="3490" name="Google Shape;3490;gad6b471d02_1_2697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1" name="Google Shape;3491;gad6b471d02_1_2697"/>
          <p:cNvPicPr preferRelativeResize="0"/>
          <p:nvPr/>
        </p:nvPicPr>
        <p:blipFill rotWithShape="1">
          <a:blip r:embed="rId3">
            <a:alphaModFix/>
          </a:blip>
          <a:srcRect b="0" l="0" r="0" t="9974"/>
          <a:stretch/>
        </p:blipFill>
        <p:spPr>
          <a:xfrm>
            <a:off x="8367800" y="2551900"/>
            <a:ext cx="3189900" cy="2971954"/>
          </a:xfrm>
          <a:prstGeom prst="rect">
            <a:avLst/>
          </a:prstGeom>
          <a:noFill/>
          <a:ln>
            <a:noFill/>
          </a:ln>
        </p:spPr>
      </p:pic>
      <p:sp>
        <p:nvSpPr>
          <p:cNvPr id="3492" name="Google Shape;3492;gad6b471d02_1_2697"/>
          <p:cNvSpPr txBox="1"/>
          <p:nvPr/>
        </p:nvSpPr>
        <p:spPr>
          <a:xfrm>
            <a:off x="1833099" y="1397925"/>
            <a:ext cx="6445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deposited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proportion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load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that it must carry.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3" name="Google Shape;3493;gad6b471d02_1_2697"/>
          <p:cNvSpPr txBox="1"/>
          <p:nvPr/>
        </p:nvSpPr>
        <p:spPr>
          <a:xfrm>
            <a:off x="1890250" y="2490450"/>
            <a:ext cx="644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Continual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physical stress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stimulates osteoblasts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deposition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calcification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bone.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4" name="Google Shape;3494;gad6b471d02_1_2697"/>
          <p:cNvSpPr txBox="1"/>
          <p:nvPr/>
        </p:nvSpPr>
        <p:spPr>
          <a:xfrm>
            <a:off x="1922600" y="3510625"/>
            <a:ext cx="64452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athletes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considerably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heavier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 non athletes.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of leg in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cast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الجبيرة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 → thin + up to 30%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decalcified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within a few weeks.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5" name="Google Shape;3495;gad6b471d02_1_2697"/>
          <p:cNvSpPr txBox="1"/>
          <p:nvPr/>
        </p:nvSpPr>
        <p:spPr>
          <a:xfrm>
            <a:off x="1922600" y="4720450"/>
            <a:ext cx="64452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stress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determines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shape of bones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under certain circumstances.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Example: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healing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fracture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may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angulated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children then become straight.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6" name="Google Shape;3496;gad6b471d02_1_2697"/>
          <p:cNvSpPr txBox="1"/>
          <p:nvPr/>
        </p:nvSpPr>
        <p:spPr>
          <a:xfrm>
            <a:off x="10225900" y="0"/>
            <a:ext cx="1966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438</a:t>
            </a:r>
            <a:endParaRPr b="1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7" name="Google Shape;3497;gad6b471d02_1_2697"/>
          <p:cNvSpPr/>
          <p:nvPr/>
        </p:nvSpPr>
        <p:spPr>
          <a:xfrm>
            <a:off x="1172100" y="137437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gad6b471d02_1_2697"/>
          <p:cNvSpPr/>
          <p:nvPr/>
        </p:nvSpPr>
        <p:spPr>
          <a:xfrm>
            <a:off x="1286400" y="148867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gad6b471d02_1_2697"/>
          <p:cNvSpPr txBox="1"/>
          <p:nvPr/>
        </p:nvSpPr>
        <p:spPr>
          <a:xfrm>
            <a:off x="1172100" y="1447575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0" name="Google Shape;3500;gad6b471d02_1_2697"/>
          <p:cNvSpPr/>
          <p:nvPr/>
        </p:nvSpPr>
        <p:spPr>
          <a:xfrm>
            <a:off x="1172100" y="2520200"/>
            <a:ext cx="685800" cy="6387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gad6b471d02_1_2697"/>
          <p:cNvSpPr/>
          <p:nvPr/>
        </p:nvSpPr>
        <p:spPr>
          <a:xfrm>
            <a:off x="1286400" y="260260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gad6b471d02_1_2697"/>
          <p:cNvSpPr txBox="1"/>
          <p:nvPr/>
        </p:nvSpPr>
        <p:spPr>
          <a:xfrm>
            <a:off x="1172088" y="2593400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3" name="Google Shape;3503;gad6b471d02_1_2697"/>
          <p:cNvSpPr/>
          <p:nvPr/>
        </p:nvSpPr>
        <p:spPr>
          <a:xfrm>
            <a:off x="1172100" y="3551725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gad6b471d02_1_2697"/>
          <p:cNvSpPr/>
          <p:nvPr/>
        </p:nvSpPr>
        <p:spPr>
          <a:xfrm>
            <a:off x="1286400" y="3666025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gad6b471d02_1_2697"/>
          <p:cNvSpPr txBox="1"/>
          <p:nvPr/>
        </p:nvSpPr>
        <p:spPr>
          <a:xfrm>
            <a:off x="1172100" y="3604375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6" name="Google Shape;3506;gad6b471d02_1_2697"/>
          <p:cNvSpPr/>
          <p:nvPr/>
        </p:nvSpPr>
        <p:spPr>
          <a:xfrm>
            <a:off x="1172100" y="4688350"/>
            <a:ext cx="685800" cy="6858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gad6b471d02_1_2697"/>
          <p:cNvSpPr/>
          <p:nvPr/>
        </p:nvSpPr>
        <p:spPr>
          <a:xfrm>
            <a:off x="1286400" y="4802650"/>
            <a:ext cx="457200" cy="457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gad6b471d02_1_2697"/>
          <p:cNvSpPr txBox="1"/>
          <p:nvPr/>
        </p:nvSpPr>
        <p:spPr>
          <a:xfrm>
            <a:off x="1172100" y="4729450"/>
            <a:ext cx="68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9" name="Google Shape;3509;gad6b471d02_1_2697"/>
          <p:cNvSpPr/>
          <p:nvPr/>
        </p:nvSpPr>
        <p:spPr>
          <a:xfrm>
            <a:off x="8367800" y="1374375"/>
            <a:ext cx="3189900" cy="7494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زيادة الضغط على العظام تحفز عملية ترسيب الكالسيوم عشان تصير أكثر صلابة وقوة.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3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ad93a2cb95_2_3212"/>
          <p:cNvSpPr txBox="1"/>
          <p:nvPr>
            <p:ph type="title"/>
          </p:nvPr>
        </p:nvSpPr>
        <p:spPr>
          <a:xfrm>
            <a:off x="1154325" y="196850"/>
            <a:ext cx="8310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Repair of Fracture Activates Osteoblasts </a:t>
            </a:r>
            <a:endParaRPr/>
          </a:p>
        </p:txBody>
      </p:sp>
      <p:sp>
        <p:nvSpPr>
          <p:cNvPr descr="Single gear" id="3515" name="Google Shape;3515;gad93a2cb95_2_3212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6" name="Google Shape;3516;gad93a2cb95_2_3212"/>
          <p:cNvGrpSpPr/>
          <p:nvPr/>
        </p:nvGrpSpPr>
        <p:grpSpPr>
          <a:xfrm>
            <a:off x="186395" y="4787141"/>
            <a:ext cx="12088293" cy="1929686"/>
            <a:chOff x="40750" y="8606438"/>
            <a:chExt cx="6023666" cy="459602"/>
          </a:xfrm>
        </p:grpSpPr>
        <p:sp>
          <p:nvSpPr>
            <p:cNvPr id="3517" name="Google Shape;3517;gad93a2cb95_2_3212"/>
            <p:cNvSpPr/>
            <p:nvPr/>
          </p:nvSpPr>
          <p:spPr>
            <a:xfrm>
              <a:off x="3889116" y="8611237"/>
              <a:ext cx="2175300" cy="450000"/>
            </a:xfrm>
            <a:prstGeom prst="chevron">
              <a:avLst>
                <a:gd fmla="val 5000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-203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Shortly, a </a:t>
              </a:r>
              <a:r>
                <a:rPr b="0" i="0" lang="en-US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callus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developed between broken bone ends.</a:t>
              </a:r>
              <a:endParaRPr b="0"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9550" lvl="1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500"/>
                <a:buFont typeface="Titillium Web"/>
                <a:buChar char="○"/>
              </a:pP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Callus: 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large bulge of </a:t>
              </a:r>
              <a:r>
                <a:rPr b="0" i="0" lang="en-US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osteoblastic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tissue and new </a:t>
              </a:r>
              <a:r>
                <a:rPr b="0" i="0" lang="en-US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organic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bone matrix followed shortly by the </a:t>
              </a:r>
              <a:r>
                <a:rPr b="0" i="0" lang="en-US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deposition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of calcium sa</a:t>
              </a:r>
              <a:r>
                <a:rPr b="0" i="0" lang="en-US" sz="15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</a:t>
              </a:r>
              <a:r>
                <a:rPr lang="en-US" sz="15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</a:t>
              </a:r>
              <a:endParaRPr b="1" i="0" sz="1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18" name="Google Shape;3518;gad93a2cb95_2_3212"/>
            <p:cNvSpPr/>
            <p:nvPr/>
          </p:nvSpPr>
          <p:spPr>
            <a:xfrm>
              <a:off x="1955937" y="8606441"/>
              <a:ext cx="2059200" cy="459600"/>
            </a:xfrm>
            <a:prstGeom prst="chevron">
              <a:avLst>
                <a:gd fmla="val 5000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03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●"/>
              </a:pP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Large numbers of </a:t>
              </a:r>
              <a:r>
                <a:rPr b="0" i="0" lang="en-US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new osteoblasts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are formed from </a:t>
              </a:r>
              <a:r>
                <a:rPr b="0" i="0" lang="en-US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osteoprogenitor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cells.</a:t>
              </a:r>
              <a:endParaRPr b="0"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60350" lvl="1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Titillium Web"/>
                <a:buChar char="○"/>
              </a:pPr>
              <a:r>
                <a:rPr b="1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Osteoprogenitor:</a:t>
              </a:r>
              <a:r>
                <a:rPr b="0" i="0" lang="en-US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bone stem cells in bone membrane (surface tissue lining bone).</a:t>
              </a:r>
              <a:endParaRPr b="1" i="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19" name="Google Shape;3519;gad93a2cb95_2_3212"/>
            <p:cNvSpPr/>
            <p:nvPr/>
          </p:nvSpPr>
          <p:spPr>
            <a:xfrm>
              <a:off x="40750" y="8606438"/>
              <a:ext cx="1942500" cy="459600"/>
            </a:xfrm>
            <a:prstGeom prst="homePlate">
              <a:avLst>
                <a:gd fmla="val 50000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238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tillium Web"/>
                <a:buChar char="●"/>
              </a:pPr>
              <a:r>
                <a:rPr b="0" i="0" lang="en-US" sz="15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Fracture of a bone </a:t>
              </a:r>
              <a:r>
                <a:rPr b="0" i="0" lang="en-US" sz="15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activates</a:t>
              </a:r>
              <a:r>
                <a:rPr b="0" i="0" lang="en-US" sz="15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all the periosteal and intraosseous </a:t>
              </a:r>
              <a:r>
                <a:rPr b="0" i="0" lang="en-US" sz="15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osteoblasts</a:t>
              </a:r>
              <a:r>
                <a:rPr b="0" i="0" lang="en-US" sz="15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involved in the break.</a:t>
              </a:r>
              <a:endParaRPr b="0" i="0" sz="15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520" name="Google Shape;3520;gad93a2cb95_2_3212"/>
          <p:cNvSpPr txBox="1"/>
          <p:nvPr/>
        </p:nvSpPr>
        <p:spPr>
          <a:xfrm>
            <a:off x="9764150" y="0"/>
            <a:ext cx="2428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439 &amp; 438</a:t>
            </a:r>
            <a:endParaRPr b="1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21" name="Google Shape;3521;gad93a2cb95_2_3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75" y="3082702"/>
            <a:ext cx="6042225" cy="14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2" name="Google Shape;3522;gad93a2cb95_2_3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8175" y="1198809"/>
            <a:ext cx="2428199" cy="337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3" name="Google Shape;3523;gad93a2cb95_2_3212"/>
          <p:cNvPicPr preferRelativeResize="0"/>
          <p:nvPr/>
        </p:nvPicPr>
        <p:blipFill rotWithShape="1">
          <a:blip r:embed="rId5">
            <a:alphaModFix/>
          </a:blip>
          <a:srcRect b="0" l="0" r="2837" t="2903"/>
          <a:stretch/>
        </p:blipFill>
        <p:spPr>
          <a:xfrm>
            <a:off x="6320401" y="1328988"/>
            <a:ext cx="3031874" cy="32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4" name="Google Shape;3524;gad93a2cb95_2_3212"/>
          <p:cNvSpPr txBox="1"/>
          <p:nvPr/>
        </p:nvSpPr>
        <p:spPr>
          <a:xfrm>
            <a:off x="278183" y="2718049"/>
            <a:ext cx="734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Fracture</a:t>
            </a:r>
            <a:r>
              <a:rPr lang="en-US" sz="10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-&gt;osteoprogenitor release more osteoblast-&gt;more matrix-&gt;calcification-&gt;</a:t>
            </a:r>
            <a:r>
              <a:rPr lang="en-US" sz="10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callus </a:t>
            </a:r>
            <a:endParaRPr sz="10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8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ad93a2cb95_2_2144"/>
          <p:cNvSpPr txBox="1"/>
          <p:nvPr>
            <p:ph type="title"/>
          </p:nvPr>
        </p:nvSpPr>
        <p:spPr>
          <a:xfrm>
            <a:off x="1073225" y="196850"/>
            <a:ext cx="8310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Calcium Exchange - Bone &amp; ECF</a:t>
            </a:r>
            <a:endParaRPr/>
          </a:p>
        </p:txBody>
      </p:sp>
      <p:sp>
        <p:nvSpPr>
          <p:cNvPr descr="Single gear" id="3530" name="Google Shape;3530;gad93a2cb95_2_2144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1" name="Google Shape;3531;gad93a2cb95_2_2144"/>
          <p:cNvGrpSpPr/>
          <p:nvPr/>
        </p:nvGrpSpPr>
        <p:grpSpPr>
          <a:xfrm>
            <a:off x="774075" y="1237471"/>
            <a:ext cx="11163000" cy="3990129"/>
            <a:chOff x="787650" y="2799946"/>
            <a:chExt cx="11163000" cy="3990129"/>
          </a:xfrm>
        </p:grpSpPr>
        <p:grpSp>
          <p:nvGrpSpPr>
            <p:cNvPr id="3532" name="Google Shape;3532;gad93a2cb95_2_2144"/>
            <p:cNvGrpSpPr/>
            <p:nvPr/>
          </p:nvGrpSpPr>
          <p:grpSpPr>
            <a:xfrm>
              <a:off x="5318555" y="2799946"/>
              <a:ext cx="436140" cy="419256"/>
              <a:chOff x="3655815" y="1383618"/>
              <a:chExt cx="360000" cy="360000"/>
            </a:xfrm>
          </p:grpSpPr>
          <p:sp>
            <p:nvSpPr>
              <p:cNvPr id="3533" name="Google Shape;3533;gad93a2cb95_2_2144"/>
              <p:cNvSpPr/>
              <p:nvPr/>
            </p:nvSpPr>
            <p:spPr>
              <a:xfrm>
                <a:off x="3709835" y="1437638"/>
                <a:ext cx="252000" cy="252000"/>
              </a:xfrm>
              <a:prstGeom prst="ellipse">
                <a:avLst/>
              </a:prstGeom>
              <a:solidFill>
                <a:srgbClr val="FFF2CC"/>
              </a:solidFill>
              <a:ln cap="flat" cmpd="sng" w="25400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gad93a2cb95_2_2144"/>
              <p:cNvSpPr/>
              <p:nvPr/>
            </p:nvSpPr>
            <p:spPr>
              <a:xfrm>
                <a:off x="3655815" y="1383618"/>
                <a:ext cx="360000" cy="360000"/>
              </a:xfrm>
              <a:prstGeom prst="ellipse">
                <a:avLst/>
              </a:prstGeom>
              <a:solidFill>
                <a:srgbClr val="FFF2CC"/>
              </a:solidFill>
              <a:ln cap="flat" cmpd="sng" w="25400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5" name="Google Shape;3535;gad93a2cb95_2_2144"/>
            <p:cNvGrpSpPr/>
            <p:nvPr/>
          </p:nvGrpSpPr>
          <p:grpSpPr>
            <a:xfrm>
              <a:off x="5895706" y="2799946"/>
              <a:ext cx="436140" cy="419256"/>
              <a:chOff x="3655815" y="1383618"/>
              <a:chExt cx="360000" cy="360000"/>
            </a:xfrm>
          </p:grpSpPr>
          <p:sp>
            <p:nvSpPr>
              <p:cNvPr id="3536" name="Google Shape;3536;gad93a2cb95_2_2144"/>
              <p:cNvSpPr/>
              <p:nvPr/>
            </p:nvSpPr>
            <p:spPr>
              <a:xfrm>
                <a:off x="3691819" y="1419622"/>
                <a:ext cx="288000" cy="288000"/>
              </a:xfrm>
              <a:prstGeom prst="ellipse">
                <a:avLst/>
              </a:prstGeom>
              <a:solidFill>
                <a:srgbClr val="FFF2CC"/>
              </a:solidFill>
              <a:ln cap="flat" cmpd="sng" w="9525">
                <a:solidFill>
                  <a:srgbClr val="F6D753">
                    <a:alpha val="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gad93a2cb95_2_2144"/>
              <p:cNvSpPr/>
              <p:nvPr/>
            </p:nvSpPr>
            <p:spPr>
              <a:xfrm>
                <a:off x="3655815" y="1383618"/>
                <a:ext cx="360000" cy="360000"/>
              </a:xfrm>
              <a:prstGeom prst="ellipse">
                <a:avLst/>
              </a:prstGeom>
              <a:solidFill>
                <a:srgbClr val="FFF2CC"/>
              </a:solidFill>
              <a:ln cap="flat" cmpd="sng" w="25400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8" name="Google Shape;3538;gad93a2cb95_2_2144"/>
            <p:cNvGrpSpPr/>
            <p:nvPr/>
          </p:nvGrpSpPr>
          <p:grpSpPr>
            <a:xfrm>
              <a:off x="6472859" y="2799946"/>
              <a:ext cx="436140" cy="419256"/>
              <a:chOff x="3655815" y="1383618"/>
              <a:chExt cx="360000" cy="360000"/>
            </a:xfrm>
          </p:grpSpPr>
          <p:sp>
            <p:nvSpPr>
              <p:cNvPr id="3539" name="Google Shape;3539;gad93a2cb95_2_2144"/>
              <p:cNvSpPr/>
              <p:nvPr/>
            </p:nvSpPr>
            <p:spPr>
              <a:xfrm>
                <a:off x="3709835" y="1437638"/>
                <a:ext cx="252000" cy="252000"/>
              </a:xfrm>
              <a:prstGeom prst="ellipse">
                <a:avLst/>
              </a:prstGeom>
              <a:solidFill>
                <a:srgbClr val="FFF2CC"/>
              </a:solidFill>
              <a:ln cap="flat" cmpd="sng" w="25400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gad93a2cb95_2_2144"/>
              <p:cNvSpPr/>
              <p:nvPr/>
            </p:nvSpPr>
            <p:spPr>
              <a:xfrm>
                <a:off x="3655815" y="1383618"/>
                <a:ext cx="360000" cy="360000"/>
              </a:xfrm>
              <a:prstGeom prst="ellipse">
                <a:avLst/>
              </a:prstGeom>
              <a:solidFill>
                <a:srgbClr val="FFF2CC"/>
              </a:solidFill>
              <a:ln cap="flat" cmpd="sng" w="25400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1" name="Google Shape;3541;gad93a2cb95_2_2144"/>
            <p:cNvSpPr txBox="1"/>
            <p:nvPr/>
          </p:nvSpPr>
          <p:spPr>
            <a:xfrm>
              <a:off x="787650" y="4393975"/>
              <a:ext cx="2960400" cy="12204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Bone contains a type of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exchangeable calcium 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that is always in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equilibrium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with the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</a:t>
              </a:r>
              <a:r>
                <a:rPr b="0" baseline="3000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++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ions in the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ECF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42" name="Google Shape;3542;gad93a2cb95_2_2144"/>
            <p:cNvSpPr txBox="1"/>
            <p:nvPr/>
          </p:nvSpPr>
          <p:spPr>
            <a:xfrm>
              <a:off x="4313850" y="4393975"/>
              <a:ext cx="3564300" cy="17688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This calcium is a form of readily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mobilizable salt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+ other amorphous calcium salts.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175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tillium Web"/>
                <a:buChar char="○"/>
              </a:pPr>
              <a:r>
                <a:rPr b="0" i="0" lang="en-US" sz="1600" u="sng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Example: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dicalcium phosphate (CaHPO</a:t>
              </a:r>
              <a:r>
                <a:rPr b="0" baseline="-2500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).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543" name="Google Shape;3543;gad93a2cb95_2_2144"/>
            <p:cNvSpPr txBox="1"/>
            <p:nvPr/>
          </p:nvSpPr>
          <p:spPr>
            <a:xfrm>
              <a:off x="7878150" y="4393975"/>
              <a:ext cx="4072500" cy="23961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Titillium Web"/>
                <a:buChar char="●"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importance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of exchangeable calcium: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○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Provide a rapid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buffering mechanis</a:t>
              </a:r>
              <a:r>
                <a:rPr lang="en-US" sz="1600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</a:t>
              </a:r>
              <a:r>
                <a:rPr lang="en-US" sz="1600">
                  <a:solidFill>
                    <a:srgbClr val="B7B7B7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(resist Ca+2 changing level in blood)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to keep Ca</a:t>
              </a:r>
              <a:r>
                <a:rPr b="0" baseline="3000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++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ions concentration in ECF from rising to excessive levels or falling to very low levels under transient conditions of excess or decrease availability of Ca</a:t>
              </a:r>
              <a:r>
                <a:rPr b="0" baseline="3000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++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544" name="Google Shape;3544;gad93a2cb95_2_2144"/>
            <p:cNvCxnSpPr>
              <a:stCxn id="3540" idx="4"/>
              <a:endCxn id="3543" idx="0"/>
            </p:cNvCxnSpPr>
            <p:nvPr/>
          </p:nvCxnSpPr>
          <p:spPr>
            <a:xfrm flipH="1" rot="-5400000">
              <a:off x="7715279" y="2194852"/>
              <a:ext cx="1174800" cy="3223500"/>
            </a:xfrm>
            <a:prstGeom prst="bentConnector3">
              <a:avLst>
                <a:gd fmla="val 21084" name="adj1"/>
              </a:avLst>
            </a:prstGeom>
            <a:noFill/>
            <a:ln cap="flat" cmpd="sng" w="25400">
              <a:solidFill>
                <a:srgbClr val="F6D75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545" name="Google Shape;3545;gad93a2cb95_2_2144"/>
            <p:cNvCxnSpPr>
              <a:stCxn id="3537" idx="4"/>
              <a:endCxn id="3542" idx="0"/>
            </p:cNvCxnSpPr>
            <p:nvPr/>
          </p:nvCxnSpPr>
          <p:spPr>
            <a:xfrm flipH="1">
              <a:off x="6096076" y="3219202"/>
              <a:ext cx="17700" cy="1174800"/>
            </a:xfrm>
            <a:prstGeom prst="straightConnector1">
              <a:avLst/>
            </a:prstGeom>
            <a:noFill/>
            <a:ln cap="flat" cmpd="sng" w="25400">
              <a:solidFill>
                <a:srgbClr val="F6D75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546" name="Google Shape;3546;gad93a2cb95_2_2144"/>
            <p:cNvCxnSpPr>
              <a:stCxn id="3534" idx="4"/>
              <a:endCxn id="3541" idx="0"/>
            </p:cNvCxnSpPr>
            <p:nvPr/>
          </p:nvCxnSpPr>
          <p:spPr>
            <a:xfrm rot="5400000">
              <a:off x="3314825" y="2172202"/>
              <a:ext cx="1174800" cy="3268800"/>
            </a:xfrm>
            <a:prstGeom prst="bentConnector3">
              <a:avLst>
                <a:gd fmla="val 20199" name="adj1"/>
              </a:avLst>
            </a:prstGeom>
            <a:noFill/>
            <a:ln cap="flat" cmpd="sng" w="25400">
              <a:solidFill>
                <a:srgbClr val="F6D753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3547" name="Google Shape;3547;gad93a2cb95_2_2144"/>
          <p:cNvSpPr/>
          <p:nvPr/>
        </p:nvSpPr>
        <p:spPr>
          <a:xfrm>
            <a:off x="3718800" y="5227600"/>
            <a:ext cx="4754400" cy="10023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الكالسيوم و الفوسفات يكونون مع بعض لكن عندنا في جسمنا كمية قليلة من الكالسيوم الحر Exchangeable calcium (اللي ينتقل من العظام إلى ECF أو العكس).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يساعدنا في عملية الـ homeostasis.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gad6b471d02_1_2729"/>
          <p:cNvSpPr txBox="1"/>
          <p:nvPr>
            <p:ph type="title"/>
          </p:nvPr>
        </p:nvSpPr>
        <p:spPr>
          <a:xfrm>
            <a:off x="1154325" y="219200"/>
            <a:ext cx="70248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Body Calcium Levels</a:t>
            </a:r>
            <a:endParaRPr/>
          </a:p>
        </p:txBody>
      </p:sp>
      <p:sp>
        <p:nvSpPr>
          <p:cNvPr descr="Single gear" id="3553" name="Google Shape;3553;gad6b471d02_1_2729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4" name="Google Shape;3554;gad6b471d02_1_2729"/>
          <p:cNvSpPr/>
          <p:nvPr/>
        </p:nvSpPr>
        <p:spPr>
          <a:xfrm>
            <a:off x="1318275" y="1262275"/>
            <a:ext cx="357900" cy="3579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5" name="Google Shape;3555;gad6b471d02_1_2729"/>
          <p:cNvSpPr txBox="1"/>
          <p:nvPr/>
        </p:nvSpPr>
        <p:spPr>
          <a:xfrm>
            <a:off x="1687751" y="1262275"/>
            <a:ext cx="370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1.5%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body weight is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Calcium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56" name="Google Shape;3556;gad6b471d02_1_2729"/>
          <p:cNvSpPr/>
          <p:nvPr/>
        </p:nvSpPr>
        <p:spPr>
          <a:xfrm>
            <a:off x="1377945" y="1321945"/>
            <a:ext cx="238500" cy="2385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7" name="Google Shape;3557;gad6b471d02_1_2729"/>
          <p:cNvSpPr txBox="1"/>
          <p:nvPr/>
        </p:nvSpPr>
        <p:spPr>
          <a:xfrm>
            <a:off x="1687741" y="1935307"/>
            <a:ext cx="3279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About 1100 - 1300 gm.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58" name="Google Shape;3558;gad6b471d02_1_2729"/>
          <p:cNvSpPr txBox="1"/>
          <p:nvPr/>
        </p:nvSpPr>
        <p:spPr>
          <a:xfrm>
            <a:off x="1687716" y="2695560"/>
            <a:ext cx="3279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99%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in the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skeleton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59" name="Google Shape;3559;gad6b471d02_1_2729"/>
          <p:cNvSpPr txBox="1"/>
          <p:nvPr/>
        </p:nvSpPr>
        <p:spPr>
          <a:xfrm>
            <a:off x="1687725" y="3507888"/>
            <a:ext cx="43686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Plasma calcium level: </a:t>
            </a:r>
            <a:r>
              <a:rPr b="0" i="0" lang="en-US" sz="20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9 - 11 mg/dl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60" name="Google Shape;3560;gad6b471d02_1_2729"/>
          <p:cNvSpPr txBox="1"/>
          <p:nvPr/>
        </p:nvSpPr>
        <p:spPr>
          <a:xfrm>
            <a:off x="1687726" y="4352550"/>
            <a:ext cx="4839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Average plasma calcium level: </a:t>
            </a:r>
            <a:r>
              <a:rPr b="0" i="0" lang="en-US" sz="20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9.4 mg/dl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3561" name="Google Shape;3561;gad6b471d02_1_2729"/>
          <p:cNvGraphicFramePr/>
          <p:nvPr/>
        </p:nvGraphicFramePr>
        <p:xfrm>
          <a:off x="6148477" y="1262273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{FF137692-3535-4815-B6B7-67FD946F243D}</a:tableStyleId>
              </a:tblPr>
              <a:tblGrid>
                <a:gridCol w="2618250"/>
                <a:gridCol w="1299775"/>
                <a:gridCol w="1422050"/>
              </a:tblGrid>
              <a:tr h="3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Calcium 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Phosphorus </a:t>
                      </a:r>
                      <a:endParaRPr b="1"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</a:tr>
              <a:tr h="47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Total Body Content 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1300 g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600 g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Relative Tissue Distribution: 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4773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Bone and teeth 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99%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86%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73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Extracellular fluid 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0.1%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0.08%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73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Intracellular fluid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1% 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14%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62" name="Google Shape;3562;gad6b471d02_1_2729"/>
          <p:cNvSpPr/>
          <p:nvPr/>
        </p:nvSpPr>
        <p:spPr>
          <a:xfrm>
            <a:off x="1318275" y="1984950"/>
            <a:ext cx="357900" cy="3579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gad6b471d02_1_2729"/>
          <p:cNvSpPr/>
          <p:nvPr/>
        </p:nvSpPr>
        <p:spPr>
          <a:xfrm>
            <a:off x="1377945" y="2044620"/>
            <a:ext cx="238500" cy="2385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4" name="Google Shape;3564;gad6b471d02_1_2729"/>
          <p:cNvSpPr/>
          <p:nvPr/>
        </p:nvSpPr>
        <p:spPr>
          <a:xfrm>
            <a:off x="1318250" y="2663238"/>
            <a:ext cx="357900" cy="3579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5" name="Google Shape;3565;gad6b471d02_1_2729"/>
          <p:cNvSpPr/>
          <p:nvPr/>
        </p:nvSpPr>
        <p:spPr>
          <a:xfrm>
            <a:off x="1377920" y="2707633"/>
            <a:ext cx="238500" cy="2385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gad6b471d02_1_2729"/>
          <p:cNvSpPr/>
          <p:nvPr/>
        </p:nvSpPr>
        <p:spPr>
          <a:xfrm>
            <a:off x="1318250" y="3507888"/>
            <a:ext cx="357900" cy="3579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gad6b471d02_1_2729"/>
          <p:cNvSpPr/>
          <p:nvPr/>
        </p:nvSpPr>
        <p:spPr>
          <a:xfrm>
            <a:off x="1377920" y="3567558"/>
            <a:ext cx="238500" cy="2385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8" name="Google Shape;3568;gad6b471d02_1_2729"/>
          <p:cNvSpPr/>
          <p:nvPr/>
        </p:nvSpPr>
        <p:spPr>
          <a:xfrm>
            <a:off x="1318250" y="4395875"/>
            <a:ext cx="357900" cy="3579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9" name="Google Shape;3569;gad6b471d02_1_2729"/>
          <p:cNvSpPr/>
          <p:nvPr/>
        </p:nvSpPr>
        <p:spPr>
          <a:xfrm>
            <a:off x="1377920" y="4455545"/>
            <a:ext cx="238500" cy="2385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0" name="Google Shape;3570;gad6b471d02_1_27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125" y="4134264"/>
            <a:ext cx="2823425" cy="2291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1" name="Google Shape;3571;gad6b471d02_1_2729"/>
          <p:cNvCxnSpPr/>
          <p:nvPr/>
        </p:nvCxnSpPr>
        <p:spPr>
          <a:xfrm rot="10800000">
            <a:off x="4773250" y="5770300"/>
            <a:ext cx="3791700" cy="3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2" name="Google Shape;3572;gad6b471d02_1_2729"/>
          <p:cNvSpPr txBox="1"/>
          <p:nvPr/>
        </p:nvSpPr>
        <p:spPr>
          <a:xfrm>
            <a:off x="4047375" y="5585350"/>
            <a:ext cx="12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in=out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3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Google Shape;3154;gad6b471d02_1_1056"/>
          <p:cNvSpPr txBox="1"/>
          <p:nvPr>
            <p:ph idx="4294967295" type="title"/>
          </p:nvPr>
        </p:nvSpPr>
        <p:spPr>
          <a:xfrm>
            <a:off x="838200" y="212725"/>
            <a:ext cx="10515600" cy="83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4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 b="1" sz="340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5" name="Google Shape;3155;gad6b471d02_1_1056"/>
          <p:cNvSpPr txBox="1"/>
          <p:nvPr>
            <p:ph idx="4294967295" type="body"/>
          </p:nvPr>
        </p:nvSpPr>
        <p:spPr>
          <a:xfrm>
            <a:off x="1523975" y="1133863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Define bone and differentiate cortical &amp; trabecular bone (sites &amp; function of each).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56" name="Google Shape;3156;gad6b471d02_1_1056"/>
          <p:cNvSpPr/>
          <p:nvPr/>
        </p:nvSpPr>
        <p:spPr>
          <a:xfrm>
            <a:off x="936363" y="46158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gad6b471d02_1_1056"/>
          <p:cNvSpPr txBox="1"/>
          <p:nvPr>
            <p:ph idx="4294967295" type="body"/>
          </p:nvPr>
        </p:nvSpPr>
        <p:spPr>
          <a:xfrm>
            <a:off x="1458875" y="179613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Identify the bone cells and the function of each.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58" name="Google Shape;3158;gad6b471d02_1_1056"/>
          <p:cNvSpPr/>
          <p:nvPr/>
        </p:nvSpPr>
        <p:spPr>
          <a:xfrm rot="10550798">
            <a:off x="925344" y="1847440"/>
            <a:ext cx="395557" cy="394975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gad6b471d02_1_1056"/>
          <p:cNvSpPr txBox="1"/>
          <p:nvPr>
            <p:ph idx="4294967295" type="body"/>
          </p:nvPr>
        </p:nvSpPr>
        <p:spPr>
          <a:xfrm>
            <a:off x="1512950" y="22361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Define bone </a:t>
            </a:r>
            <a:r>
              <a:rPr lang="en-US" sz="2000">
                <a:solidFill>
                  <a:srgbClr val="434343"/>
                </a:solidFill>
              </a:rPr>
              <a:t>remodeling</a:t>
            </a:r>
            <a:r>
              <a:rPr lang="en-US" sz="2000">
                <a:solidFill>
                  <a:srgbClr val="434343"/>
                </a:solidFill>
              </a:rPr>
              <a:t> and explain the mechanism of bone formation.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0" name="Google Shape;3160;gad6b471d02_1_1056"/>
          <p:cNvSpPr/>
          <p:nvPr/>
        </p:nvSpPr>
        <p:spPr>
          <a:xfrm>
            <a:off x="925338" y="23951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gad6b471d02_1_1056"/>
          <p:cNvSpPr txBox="1"/>
          <p:nvPr>
            <p:ph idx="4294967295" type="body"/>
          </p:nvPr>
        </p:nvSpPr>
        <p:spPr>
          <a:xfrm>
            <a:off x="1512950" y="2852413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State the normal levels and forms of Ca</a:t>
            </a:r>
            <a:r>
              <a:rPr baseline="30000" lang="en-US" sz="2000">
                <a:solidFill>
                  <a:srgbClr val="434343"/>
                </a:solidFill>
              </a:rPr>
              <a:t>2+</a:t>
            </a:r>
            <a:r>
              <a:rPr lang="en-US" sz="2000">
                <a:solidFill>
                  <a:srgbClr val="434343"/>
                </a:solidFill>
              </a:rPr>
              <a:t> in the ECF and its relation to PO</a:t>
            </a:r>
            <a:r>
              <a:rPr baseline="-25000" lang="en-US" sz="2000">
                <a:solidFill>
                  <a:srgbClr val="434343"/>
                </a:solidFill>
              </a:rPr>
              <a:t>4</a:t>
            </a:r>
            <a:r>
              <a:rPr lang="en-US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2" name="Google Shape;3162;gad6b471d02_1_1056"/>
          <p:cNvSpPr/>
          <p:nvPr/>
        </p:nvSpPr>
        <p:spPr>
          <a:xfrm>
            <a:off x="925338" y="29573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gad6b471d02_1_1056"/>
          <p:cNvSpPr txBox="1"/>
          <p:nvPr>
            <p:ph idx="4294967295" type="body"/>
          </p:nvPr>
        </p:nvSpPr>
        <p:spPr>
          <a:xfrm>
            <a:off x="1512950" y="334653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chemeClr val="accent3"/>
                </a:solidFill>
              </a:rPr>
              <a:t>Interpret the importance of the exchangeable calcium</a:t>
            </a:r>
            <a:r>
              <a:rPr lang="en-US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4" name="Google Shape;3164;gad6b471d02_1_1056"/>
          <p:cNvSpPr/>
          <p:nvPr/>
        </p:nvSpPr>
        <p:spPr>
          <a:xfrm>
            <a:off x="925338" y="350553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gad6b471d02_1_1056"/>
          <p:cNvSpPr txBox="1"/>
          <p:nvPr>
            <p:ph idx="4294967295" type="body"/>
          </p:nvPr>
        </p:nvSpPr>
        <p:spPr>
          <a:xfrm>
            <a:off x="1523975" y="39086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Discuss the effect of different hormones on </a:t>
            </a:r>
            <a:r>
              <a:rPr lang="en-US" sz="2000">
                <a:solidFill>
                  <a:schemeClr val="accent3"/>
                </a:solidFill>
              </a:rPr>
              <a:t>calcium homeostasis</a:t>
            </a:r>
            <a:r>
              <a:rPr lang="en-US" sz="2000">
                <a:solidFill>
                  <a:srgbClr val="434343"/>
                </a:solidFill>
              </a:rPr>
              <a:t>/</a:t>
            </a:r>
            <a:r>
              <a:rPr lang="en-US" sz="2000">
                <a:solidFill>
                  <a:schemeClr val="accent4"/>
                </a:solidFill>
              </a:rPr>
              <a:t>bone physiology</a:t>
            </a:r>
            <a:r>
              <a:rPr lang="en-US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6" name="Google Shape;3166;gad6b471d02_1_1056"/>
          <p:cNvSpPr/>
          <p:nvPr/>
        </p:nvSpPr>
        <p:spPr>
          <a:xfrm>
            <a:off x="936363" y="406071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gad6b471d02_1_1056"/>
          <p:cNvSpPr txBox="1"/>
          <p:nvPr>
            <p:ph idx="4294967295" type="body"/>
          </p:nvPr>
        </p:nvSpPr>
        <p:spPr>
          <a:xfrm>
            <a:off x="1523975" y="44568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Define osteoporosis </a:t>
            </a:r>
            <a:r>
              <a:rPr lang="en-US" sz="2000">
                <a:solidFill>
                  <a:schemeClr val="accent3"/>
                </a:solidFill>
              </a:rPr>
              <a:t>and state its causes</a:t>
            </a:r>
            <a:r>
              <a:rPr lang="en-US" sz="2000">
                <a:solidFill>
                  <a:srgbClr val="434343"/>
                </a:solidFill>
              </a:rPr>
              <a:t>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8" name="Google Shape;3168;gad6b471d02_1_1056"/>
          <p:cNvSpPr/>
          <p:nvPr/>
        </p:nvSpPr>
        <p:spPr>
          <a:xfrm>
            <a:off x="925263" y="1299550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6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gad6b471d02_1_2885"/>
          <p:cNvSpPr txBox="1"/>
          <p:nvPr>
            <p:ph type="title"/>
          </p:nvPr>
        </p:nvSpPr>
        <p:spPr>
          <a:xfrm>
            <a:off x="1140725" y="196850"/>
            <a:ext cx="10212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Calcium Homeostasis in Human Body</a:t>
            </a:r>
            <a:endParaRPr/>
          </a:p>
        </p:txBody>
      </p:sp>
      <p:sp>
        <p:nvSpPr>
          <p:cNvPr descr="Single gear" id="3578" name="Google Shape;3578;gad6b471d02_1_2885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9" name="Google Shape;3579;gad6b471d02_1_2885"/>
          <p:cNvPicPr preferRelativeResize="0"/>
          <p:nvPr/>
        </p:nvPicPr>
        <p:blipFill rotWithShape="1">
          <a:blip r:embed="rId3">
            <a:alphaModFix/>
          </a:blip>
          <a:srcRect b="0" l="2591" r="2771" t="0"/>
          <a:stretch/>
        </p:blipFill>
        <p:spPr>
          <a:xfrm>
            <a:off x="105700" y="1398950"/>
            <a:ext cx="3660346" cy="31866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80" name="Google Shape;3580;gad6b471d02_1_28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1150" y="1398938"/>
            <a:ext cx="4109226" cy="31866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81" name="Google Shape;3581;gad6b471d02_1_28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5475" y="1398950"/>
            <a:ext cx="3940824" cy="31866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82" name="Google Shape;3582;gad6b471d02_1_2885"/>
          <p:cNvSpPr/>
          <p:nvPr/>
        </p:nvSpPr>
        <p:spPr>
          <a:xfrm>
            <a:off x="1786363" y="5038250"/>
            <a:ext cx="8338800" cy="8946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الكالسيوم و الفوسفات علاقتهم عكسية، ودائمًا احنا في جهة أن الكالسيوم أكثر والفوسفات أقل. 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لو زاد الكالسيوم في الجسم ممكن يروح للكلية ويطلع برا الجسم أو من الامعاء او يروح للعظام ويخزن فيها.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لو قل الكالسيوم راح يتعوض النقص من العظام من خلال الكالسيوم غير المرتبط بالفوسفات و راح نحفز الكلية انها تعيد امتصاص الكالسيوم.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6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Google Shape;3587;gad93a2cb95_2_1072"/>
          <p:cNvSpPr txBox="1"/>
          <p:nvPr>
            <p:ph type="title"/>
          </p:nvPr>
        </p:nvSpPr>
        <p:spPr>
          <a:xfrm>
            <a:off x="1113700" y="196850"/>
            <a:ext cx="10320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Hormonal Control</a:t>
            </a:r>
            <a:endParaRPr/>
          </a:p>
        </p:txBody>
      </p:sp>
      <p:sp>
        <p:nvSpPr>
          <p:cNvPr descr="Single gear" id="3588" name="Google Shape;3588;gad93a2cb95_2_1072"/>
          <p:cNvSpPr/>
          <p:nvPr/>
        </p:nvSpPr>
        <p:spPr>
          <a:xfrm>
            <a:off x="45947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9" name="Google Shape;3589;gad93a2cb95_2_1072"/>
          <p:cNvGrpSpPr/>
          <p:nvPr/>
        </p:nvGrpSpPr>
        <p:grpSpPr>
          <a:xfrm>
            <a:off x="258125" y="1145650"/>
            <a:ext cx="10515225" cy="5158875"/>
            <a:chOff x="285175" y="1477475"/>
            <a:chExt cx="10515225" cy="5158875"/>
          </a:xfrm>
        </p:grpSpPr>
        <p:grpSp>
          <p:nvGrpSpPr>
            <p:cNvPr id="3590" name="Google Shape;3590;gad93a2cb95_2_1072"/>
            <p:cNvGrpSpPr/>
            <p:nvPr/>
          </p:nvGrpSpPr>
          <p:grpSpPr>
            <a:xfrm>
              <a:off x="285175" y="1477475"/>
              <a:ext cx="9688275" cy="5100039"/>
              <a:chOff x="285175" y="1477475"/>
              <a:chExt cx="9688275" cy="5100039"/>
            </a:xfrm>
          </p:grpSpPr>
          <p:grpSp>
            <p:nvGrpSpPr>
              <p:cNvPr id="3591" name="Google Shape;3591;gad93a2cb95_2_1072"/>
              <p:cNvGrpSpPr/>
              <p:nvPr/>
            </p:nvGrpSpPr>
            <p:grpSpPr>
              <a:xfrm>
                <a:off x="285175" y="1477475"/>
                <a:ext cx="9001811" cy="5100039"/>
                <a:chOff x="-1909384" y="2397361"/>
                <a:chExt cx="10077030" cy="3807704"/>
              </a:xfrm>
            </p:grpSpPr>
            <p:sp>
              <p:nvSpPr>
                <p:cNvPr id="3592" name="Google Shape;3592;gad93a2cb95_2_1072"/>
                <p:cNvSpPr/>
                <p:nvPr/>
              </p:nvSpPr>
              <p:spPr>
                <a:xfrm>
                  <a:off x="1784700" y="2397361"/>
                  <a:ext cx="6081000" cy="3567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6D753"/>
                </a:solidFill>
                <a:ln cap="flat" cmpd="sng" w="952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Comic Sans MS"/>
                    <a:buNone/>
                  </a:pPr>
                  <a:r>
                    <a:rPr b="1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Major Hormones Controlling Ca</a:t>
                  </a:r>
                  <a:r>
                    <a:rPr b="1" baseline="30000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++</a:t>
                  </a:r>
                  <a:r>
                    <a:rPr b="1" i="0" lang="en-US" sz="20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Metabolism</a:t>
                  </a:r>
                  <a:endParaRPr b="1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593" name="Google Shape;3593;gad93a2cb95_2_1072"/>
                <p:cNvSpPr/>
                <p:nvPr/>
              </p:nvSpPr>
              <p:spPr>
                <a:xfrm>
                  <a:off x="4825168" y="5848365"/>
                  <a:ext cx="2660700" cy="3567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A3838"/>
                    </a:buClr>
                    <a:buSzPts val="1800"/>
                    <a:buFont typeface="Comic Sans MS"/>
                    <a:buNone/>
                  </a:pP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To a Lesser Extent</a:t>
                  </a:r>
                  <a:endParaRPr b="0" i="0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594" name="Google Shape;3594;gad93a2cb95_2_1072"/>
                <p:cNvSpPr/>
                <p:nvPr/>
              </p:nvSpPr>
              <p:spPr>
                <a:xfrm>
                  <a:off x="-1909384" y="3260200"/>
                  <a:ext cx="3621300" cy="3567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BE780"/>
                </a:solidFill>
                <a:ln cap="flat" cmpd="sng" w="952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120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0" i="0" lang="en-US" sz="18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1, 25 dihydroxycholecalciferol </a:t>
                  </a:r>
                  <a:endParaRPr b="0" i="0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595" name="Google Shape;3595;gad93a2cb95_2_1072"/>
                <p:cNvSpPr/>
                <p:nvPr/>
              </p:nvSpPr>
              <p:spPr>
                <a:xfrm>
                  <a:off x="2226069" y="3849299"/>
                  <a:ext cx="3389700" cy="1723800"/>
                </a:xfrm>
                <a:prstGeom prst="roundRect">
                  <a:avLst>
                    <a:gd fmla="val 21365" name="adj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-330200" lvl="0" marL="45720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34343"/>
                    </a:buClr>
                    <a:buSzPts val="1600"/>
                    <a:buFont typeface="Titillium Web"/>
                    <a:buChar char="●"/>
                  </a:pP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Secreted by parathyroid gland. </a:t>
                  </a:r>
                  <a:endParaRPr b="0" i="0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  <a:p>
                  <a:pPr indent="-330200" lvl="0" marL="45720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34343"/>
                    </a:buClr>
                    <a:buSzPts val="1600"/>
                    <a:buFont typeface="Titillium Web"/>
                    <a:buChar char="●"/>
                  </a:pPr>
                  <a:r>
                    <a:rPr b="0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When calcium level in the blood is </a:t>
                  </a:r>
                  <a:r>
                    <a:rPr b="1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low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.</a:t>
                  </a:r>
                  <a:endParaRPr b="0" i="0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  <a:p>
                  <a:pPr indent="-330200" lvl="0" marL="45720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34343"/>
                    </a:buClr>
                    <a:buSzPts val="1600"/>
                    <a:buFont typeface="Titillium Web"/>
                    <a:buChar char="●"/>
                  </a:pPr>
                  <a:r>
                    <a:rPr b="0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Increase Ca</a:t>
                  </a:r>
                  <a:r>
                    <a:rPr b="0" baseline="30000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++</a:t>
                  </a:r>
                  <a:r>
                    <a:rPr b="0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absorption (indirect via 1,25</a:t>
                  </a:r>
                  <a:r>
                    <a:rPr b="1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</a:t>
                  </a:r>
                  <a:r>
                    <a:rPr b="0" i="0" lang="en-US" sz="1600" u="none" cap="none" strike="noStrike">
                      <a:solidFill>
                        <a:schemeClr val="accent5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dihydroxycholecalciferol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.</a:t>
                  </a:r>
                  <a:r>
                    <a:rPr b="1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</a:t>
                  </a:r>
                  <a:r>
                    <a:rPr b="0" i="0" lang="en-US" sz="1600" u="none" cap="none" strike="noStrike">
                      <a:solidFill>
                        <a:srgbClr val="434343"/>
                      </a:solidFill>
                      <a:latin typeface="Titillium Web"/>
                      <a:ea typeface="Titillium Web"/>
                      <a:cs typeface="Titillium Web"/>
                      <a:sym typeface="Titillium Web"/>
                    </a:rPr>
                    <a:t> </a:t>
                  </a:r>
                  <a:endParaRPr b="0" i="0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cxnSp>
              <p:nvCxnSpPr>
                <p:cNvPr id="3596" name="Google Shape;3596;gad93a2cb95_2_1072"/>
                <p:cNvCxnSpPr>
                  <a:stCxn id="3592" idx="2"/>
                  <a:endCxn id="3593" idx="0"/>
                </p:cNvCxnSpPr>
                <p:nvPr/>
              </p:nvCxnSpPr>
              <p:spPr>
                <a:xfrm flipH="1" rot="-5400000">
                  <a:off x="3943200" y="3636061"/>
                  <a:ext cx="3094200" cy="1330200"/>
                </a:xfrm>
                <a:prstGeom prst="bentConnector3">
                  <a:avLst>
                    <a:gd fmla="val 7635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7" name="Google Shape;3597;gad93a2cb95_2_1072"/>
                <p:cNvCxnSpPr>
                  <a:stCxn id="3594" idx="0"/>
                  <a:endCxn id="3592" idx="2"/>
                </p:cNvCxnSpPr>
                <p:nvPr/>
              </p:nvCxnSpPr>
              <p:spPr>
                <a:xfrm rot="-5400000">
                  <a:off x="2110166" y="545200"/>
                  <a:ext cx="506100" cy="4923900"/>
                </a:xfrm>
                <a:prstGeom prst="bentConnector3">
                  <a:avLst>
                    <a:gd fmla="val 53330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8" name="Google Shape;3598;gad93a2cb95_2_1072"/>
                <p:cNvCxnSpPr>
                  <a:stCxn id="3599" idx="2"/>
                  <a:endCxn id="3595" idx="0"/>
                </p:cNvCxnSpPr>
                <p:nvPr/>
              </p:nvCxnSpPr>
              <p:spPr>
                <a:xfrm flipH="1" rot="-5400000">
                  <a:off x="3783602" y="3711313"/>
                  <a:ext cx="275100" cy="600"/>
                </a:xfrm>
                <a:prstGeom prst="bentConnector3">
                  <a:avLst>
                    <a:gd fmla="val 56111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00" name="Google Shape;3600;gad93a2cb95_2_1072"/>
                <p:cNvCxnSpPr>
                  <a:stCxn id="3601" idx="0"/>
                  <a:endCxn id="3594" idx="2"/>
                </p:cNvCxnSpPr>
                <p:nvPr/>
              </p:nvCxnSpPr>
              <p:spPr>
                <a:xfrm rot="-5400000">
                  <a:off x="-217763" y="3730237"/>
                  <a:ext cx="232500" cy="5700"/>
                </a:xfrm>
                <a:prstGeom prst="bentConnector3">
                  <a:avLst>
                    <a:gd fmla="val 35299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02" name="Google Shape;3602;gad93a2cb95_2_1072"/>
                <p:cNvCxnSpPr>
                  <a:stCxn id="3593" idx="1"/>
                  <a:endCxn id="3603" idx="3"/>
                </p:cNvCxnSpPr>
                <p:nvPr/>
              </p:nvCxnSpPr>
              <p:spPr>
                <a:xfrm flipH="1">
                  <a:off x="4085068" y="6026715"/>
                  <a:ext cx="740100" cy="900"/>
                </a:xfrm>
                <a:prstGeom prst="bentConnector3">
                  <a:avLst>
                    <a:gd fmla="val 49570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04" name="Google Shape;3604;gad93a2cb95_2_1072"/>
                <p:cNvCxnSpPr>
                  <a:stCxn id="3605" idx="0"/>
                  <a:endCxn id="3606" idx="2"/>
                </p:cNvCxnSpPr>
                <p:nvPr/>
              </p:nvCxnSpPr>
              <p:spPr>
                <a:xfrm rot="-5400000">
                  <a:off x="8029646" y="3711336"/>
                  <a:ext cx="275400" cy="600"/>
                </a:xfrm>
                <a:prstGeom prst="bentConnector3">
                  <a:avLst>
                    <a:gd fmla="val 46724" name="adj1"/>
                  </a:avLst>
                </a:prstGeom>
                <a:noFill/>
                <a:ln cap="flat" cmpd="sng" w="28575">
                  <a:solidFill>
                    <a:srgbClr val="F6D7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599" name="Google Shape;3599;gad93a2cb95_2_1072"/>
              <p:cNvSpPr/>
              <p:nvPr/>
            </p:nvSpPr>
            <p:spPr>
              <a:xfrm>
                <a:off x="3979375" y="2575650"/>
                <a:ext cx="3027900" cy="477900"/>
              </a:xfrm>
              <a:prstGeom prst="roundRect">
                <a:avLst>
                  <a:gd fmla="val 50000" name="adj"/>
                </a:avLst>
              </a:prstGeom>
              <a:solidFill>
                <a:srgbClr val="FBE780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Parathyroid hormone (PTH)</a:t>
                </a:r>
                <a:endParaRPr b="0" i="0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606" name="Google Shape;3606;gad93a2cb95_2_1072"/>
              <p:cNvSpPr/>
              <p:nvPr/>
            </p:nvSpPr>
            <p:spPr>
              <a:xfrm>
                <a:off x="8599450" y="2575650"/>
                <a:ext cx="1374000" cy="477900"/>
              </a:xfrm>
              <a:prstGeom prst="roundRect">
                <a:avLst>
                  <a:gd fmla="val 50000" name="adj"/>
                </a:avLst>
              </a:prstGeom>
              <a:solidFill>
                <a:srgbClr val="FBE780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Calcitonin</a:t>
                </a:r>
                <a:endParaRPr b="0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607" name="Google Shape;3607;gad93a2cb95_2_1072"/>
              <p:cNvCxnSpPr>
                <a:stCxn id="3592" idx="2"/>
                <a:endCxn id="3599" idx="0"/>
              </p:cNvCxnSpPr>
              <p:nvPr/>
            </p:nvCxnSpPr>
            <p:spPr>
              <a:xfrm rot="5400000">
                <a:off x="5587029" y="1861489"/>
                <a:ext cx="620400" cy="807900"/>
              </a:xfrm>
              <a:prstGeom prst="bentConnector3">
                <a:avLst>
                  <a:gd fmla="val 50001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8" name="Google Shape;3608;gad93a2cb95_2_1072"/>
              <p:cNvCxnSpPr>
                <a:stCxn id="3592" idx="2"/>
                <a:endCxn id="3606" idx="0"/>
              </p:cNvCxnSpPr>
              <p:nvPr/>
            </p:nvCxnSpPr>
            <p:spPr>
              <a:xfrm flipH="1" rot="-5400000">
                <a:off x="7483629" y="772789"/>
                <a:ext cx="620400" cy="2985300"/>
              </a:xfrm>
              <a:prstGeom prst="bentConnector3">
                <a:avLst>
                  <a:gd fmla="val 50001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601" name="Google Shape;3601;gad93a2cb95_2_1072"/>
            <p:cNvSpPr/>
            <p:nvPr/>
          </p:nvSpPr>
          <p:spPr>
            <a:xfrm>
              <a:off x="383650" y="3422251"/>
              <a:ext cx="3027900" cy="2308800"/>
            </a:xfrm>
            <a:prstGeom prst="roundRect">
              <a:avLst>
                <a:gd fmla="val 21365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 steroid hormone formed from vitamin D. </a:t>
              </a: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5" name="Google Shape;3605;gad93a2cb95_2_1072"/>
            <p:cNvSpPr/>
            <p:nvPr/>
          </p:nvSpPr>
          <p:spPr>
            <a:xfrm>
              <a:off x="7772500" y="3422250"/>
              <a:ext cx="3027900" cy="2308800"/>
            </a:xfrm>
            <a:prstGeom prst="roundRect">
              <a:avLst>
                <a:gd fmla="val 21365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Secreted by c-cell in the  thyroid gland.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When calcium level in the blood is </a:t>
              </a:r>
              <a:r>
                <a:rPr b="1" i="0" lang="en-US" sz="16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high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Inhibit osteoclasts while osteoblasts continue to lock calcium in bone matrix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3" name="Google Shape;3603;gad93a2cb95_2_1072"/>
            <p:cNvSpPr/>
            <p:nvPr/>
          </p:nvSpPr>
          <p:spPr>
            <a:xfrm>
              <a:off x="500025" y="6043550"/>
              <a:ext cx="5139900" cy="592800"/>
            </a:xfrm>
            <a:prstGeom prst="roundRect">
              <a:avLst>
                <a:gd fmla="val 25611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Glucocorticoid - GH - Estrogen -  Various Growth Factors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609" name="Google Shape;3609;gad93a2cb95_2_1072"/>
          <p:cNvSpPr/>
          <p:nvPr/>
        </p:nvSpPr>
        <p:spPr>
          <a:xfrm>
            <a:off x="9426700" y="77450"/>
            <a:ext cx="2632800" cy="20058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مستوى الكالسيوم في الجسم لازم يكون ثابت بفعل من هذه الهرمونات. 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0320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ارتفع الكالسيوم في الدم ← يفرز الكالستونن عشان ينزله.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0320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إذا نزل الكالسيوم في الدم ← يفرز الباراثايرويد الهرمون عشان يرفعه لمستواه الطبيعي 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10" name="Google Shape;3610;gad93a2cb95_2_1072"/>
          <p:cNvSpPr txBox="1"/>
          <p:nvPr/>
        </p:nvSpPr>
        <p:spPr>
          <a:xfrm>
            <a:off x="1003931" y="4548698"/>
            <a:ext cx="2044200" cy="4002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Active form of vitamin D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4" name="Shape 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5" name="Google Shape;3615;gad6b471d02_1_29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6950" y="129838"/>
            <a:ext cx="4658800" cy="2584224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6" name="Google Shape;3616;gad6b471d02_1_29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6950" y="2835363"/>
            <a:ext cx="4658803" cy="38928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7" name="Google Shape;3617;gad6b471d02_1_29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4225" y="129838"/>
            <a:ext cx="3316874" cy="2575475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8" name="Google Shape;3618;gad6b471d02_1_29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225" y="2835382"/>
            <a:ext cx="3316874" cy="3892794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2" name="Shape 3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3" name="Google Shape;3623;gad6b471d02_1_29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900" y="4101225"/>
            <a:ext cx="6722201" cy="222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24" name="Google Shape;3624;gad6b471d02_1_2959"/>
          <p:cNvSpPr txBox="1"/>
          <p:nvPr>
            <p:ph type="title"/>
          </p:nvPr>
        </p:nvSpPr>
        <p:spPr>
          <a:xfrm>
            <a:off x="1140725" y="196850"/>
            <a:ext cx="3476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Osteoporosis </a:t>
            </a:r>
            <a:endParaRPr/>
          </a:p>
        </p:txBody>
      </p:sp>
      <p:sp>
        <p:nvSpPr>
          <p:cNvPr descr="Single gear" id="3625" name="Google Shape;3625;gad6b471d02_1_2959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6" name="Google Shape;3626;gad6b471d02_1_2959"/>
          <p:cNvSpPr txBox="1"/>
          <p:nvPr/>
        </p:nvSpPr>
        <p:spPr>
          <a:xfrm>
            <a:off x="500025" y="1083400"/>
            <a:ext cx="11555100" cy="5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1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Osteoporosis: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reduced bone density and mass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Osteoblastic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activity in the bone is usually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less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 normal → rate of bone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osteoid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deposition is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depressed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 from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diminished organic bone matrix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rather than from poor bone calcification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Cause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relative excess</a:t>
            </a:r>
            <a:r>
              <a:rPr b="1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osteoclasts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function. 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Loss of bone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matrix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marked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Titillium Web"/>
              <a:buChar char="•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Matrix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mineral</a:t>
            </a:r>
            <a:r>
              <a:rPr b="1" i="0" lang="en-US" sz="2000" u="none" cap="none" strike="noStrike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20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are both lost + loss of bone mass due to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Lack of physical stress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Malnutrition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lack of vitamin C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Old age</a:t>
            </a:r>
            <a:r>
              <a:rPr b="0" i="0" lang="en-US" sz="18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(low g</a:t>
            </a:r>
            <a:r>
              <a:rPr lang="en-US" sz="1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rowth hormone)</a:t>
            </a:r>
            <a:endParaRPr b="0" i="0" sz="18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Postmenopausal lack of estrogen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Cushing’s syndrome </a:t>
            </a:r>
            <a:endParaRPr b="1" i="0" sz="20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27" name="Google Shape;3627;gad6b471d02_1_2959"/>
          <p:cNvSpPr txBox="1"/>
          <p:nvPr/>
        </p:nvSpPr>
        <p:spPr>
          <a:xfrm>
            <a:off x="9775356" y="2024354"/>
            <a:ext cx="819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Deposition  &lt; absorbtion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g1049a8eef64_0_0"/>
          <p:cNvSpPr/>
          <p:nvPr/>
        </p:nvSpPr>
        <p:spPr>
          <a:xfrm>
            <a:off x="953101" y="1510225"/>
            <a:ext cx="46500" cy="4372200"/>
          </a:xfrm>
          <a:prstGeom prst="rect">
            <a:avLst/>
          </a:prstGeom>
          <a:solidFill>
            <a:srgbClr val="F6D753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3" name="Google Shape;3633;g1049a8eef64_0_0"/>
          <p:cNvSpPr/>
          <p:nvPr/>
        </p:nvSpPr>
        <p:spPr>
          <a:xfrm>
            <a:off x="831850" y="1860613"/>
            <a:ext cx="281400" cy="309600"/>
          </a:xfrm>
          <a:prstGeom prst="ellipse">
            <a:avLst/>
          </a:prstGeom>
          <a:solidFill>
            <a:srgbClr val="F6D753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4" name="Google Shape;3634;g1049a8eef64_0_0"/>
          <p:cNvSpPr/>
          <p:nvPr/>
        </p:nvSpPr>
        <p:spPr>
          <a:xfrm>
            <a:off x="831850" y="2943708"/>
            <a:ext cx="281400" cy="309600"/>
          </a:xfrm>
          <a:prstGeom prst="ellipse">
            <a:avLst/>
          </a:prstGeom>
          <a:solidFill>
            <a:srgbClr val="F6D753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5" name="Google Shape;3635;g1049a8eef64_0_0"/>
          <p:cNvSpPr/>
          <p:nvPr/>
        </p:nvSpPr>
        <p:spPr>
          <a:xfrm>
            <a:off x="831850" y="4026803"/>
            <a:ext cx="281400" cy="309600"/>
          </a:xfrm>
          <a:prstGeom prst="ellipse">
            <a:avLst/>
          </a:prstGeom>
          <a:solidFill>
            <a:srgbClr val="F6D753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6" name="Google Shape;3636;g1049a8eef64_0_0"/>
          <p:cNvSpPr/>
          <p:nvPr/>
        </p:nvSpPr>
        <p:spPr>
          <a:xfrm>
            <a:off x="831850" y="5109898"/>
            <a:ext cx="281400" cy="309600"/>
          </a:xfrm>
          <a:prstGeom prst="ellipse">
            <a:avLst/>
          </a:prstGeom>
          <a:solidFill>
            <a:srgbClr val="F6D753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7" name="Google Shape;3637;g1049a8eef64_0_0"/>
          <p:cNvSpPr txBox="1"/>
          <p:nvPr/>
        </p:nvSpPr>
        <p:spPr>
          <a:xfrm>
            <a:off x="1222511" y="1684655"/>
            <a:ext cx="725400" cy="66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8" name="Google Shape;3638;g1049a8eef64_0_0"/>
          <p:cNvSpPr txBox="1"/>
          <p:nvPr/>
        </p:nvSpPr>
        <p:spPr>
          <a:xfrm>
            <a:off x="1235237" y="2767729"/>
            <a:ext cx="725400" cy="66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9" name="Google Shape;3639;g1049a8eef64_0_0"/>
          <p:cNvSpPr txBox="1"/>
          <p:nvPr/>
        </p:nvSpPr>
        <p:spPr>
          <a:xfrm>
            <a:off x="1247942" y="3850865"/>
            <a:ext cx="716100" cy="66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0" name="Google Shape;3640;g1049a8eef64_0_0"/>
          <p:cNvSpPr txBox="1"/>
          <p:nvPr/>
        </p:nvSpPr>
        <p:spPr>
          <a:xfrm>
            <a:off x="1257101" y="4933934"/>
            <a:ext cx="716100" cy="661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1" name="Google Shape;3641;g1049a8eef64_0_0"/>
          <p:cNvSpPr txBox="1"/>
          <p:nvPr/>
        </p:nvSpPr>
        <p:spPr>
          <a:xfrm>
            <a:off x="1962550" y="1653725"/>
            <a:ext cx="9880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Incidence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fracture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particularly in: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distal forearm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(colles fracture) +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vertebral body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+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hip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These areas have a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content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trabecular bone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(metabolically active →  lost more rapidly).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2" name="Google Shape;3642;g1049a8eef64_0_0"/>
          <p:cNvSpPr txBox="1"/>
          <p:nvPr/>
        </p:nvSpPr>
        <p:spPr>
          <a:xfrm>
            <a:off x="1962550" y="2736700"/>
            <a:ext cx="98805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Fracture of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vertebrae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 kyphosis produces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“widow’s hump”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elderly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women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 osteoporosis.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3" name="Google Shape;3643;g1049a8eef64_0_0"/>
          <p:cNvSpPr txBox="1"/>
          <p:nvPr/>
        </p:nvSpPr>
        <p:spPr>
          <a:xfrm>
            <a:off x="1962550" y="3833850"/>
            <a:ext cx="98805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Fracture of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hip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elderly are associated with a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mortality rate 12-20%</a:t>
            </a: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half of those who survive required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prolonged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expensive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4" name="Google Shape;3644;g1049a8eef64_0_0"/>
          <p:cNvSpPr txBox="1"/>
          <p:nvPr/>
        </p:nvSpPr>
        <p:spPr>
          <a:xfrm>
            <a:off x="1962550" y="4930950"/>
            <a:ext cx="98805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intake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calcium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&amp; moderate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exercise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may help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prevent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 slow the progress of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osteoporosis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b="0" i="0" sz="18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45" name="Google Shape;3645;g1049a8eef64_0_0"/>
          <p:cNvSpPr txBox="1"/>
          <p:nvPr>
            <p:ph type="title"/>
          </p:nvPr>
        </p:nvSpPr>
        <p:spPr>
          <a:xfrm>
            <a:off x="1140725" y="196850"/>
            <a:ext cx="5770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Complications of Osteoporosis </a:t>
            </a:r>
            <a:endParaRPr/>
          </a:p>
        </p:txBody>
      </p:sp>
      <p:sp>
        <p:nvSpPr>
          <p:cNvPr descr="Single gear" id="3646" name="Google Shape;3646;g1049a8eef64_0_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7" name="Google Shape;3647;g1049a8eef64_0_0"/>
          <p:cNvSpPr txBox="1"/>
          <p:nvPr/>
        </p:nvSpPr>
        <p:spPr>
          <a:xfrm>
            <a:off x="10433600" y="0"/>
            <a:ext cx="1758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Male Slides Only</a:t>
            </a:r>
            <a:endParaRPr b="1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65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652" name="Google Shape;3652;g1061d0e3d1b_2_5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53" name="Google Shape;3653;g1061d0e3d1b_2_5"/>
          <p:cNvGraphicFramePr/>
          <p:nvPr/>
        </p:nvGraphicFramePr>
        <p:xfrm>
          <a:off x="345617" y="1143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{78CB1162-F3D6-48A4-85CA-9E375D5DF972}</a:tableStyleId>
              </a:tblPr>
              <a:tblGrid>
                <a:gridCol w="717575"/>
                <a:gridCol w="2117475"/>
                <a:gridCol w="599725"/>
                <a:gridCol w="2235275"/>
                <a:gridCol w="599725"/>
                <a:gridCol w="2235275"/>
                <a:gridCol w="599725"/>
                <a:gridCol w="2235275"/>
              </a:tblGrid>
              <a:tr h="51342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solidFill>
                      <a:srgbClr val="F6D75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2.5%</a:t>
                      </a:r>
                      <a:endParaRPr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15%</a:t>
                      </a:r>
                      <a:endParaRPr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0.5%</a:t>
                      </a:r>
                      <a:endParaRPr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  <p:sp>
        <p:nvSpPr>
          <p:cNvPr id="3654" name="Google Shape;3654;g1061d0e3d1b_2_5"/>
          <p:cNvSpPr txBox="1"/>
          <p:nvPr/>
        </p:nvSpPr>
        <p:spPr>
          <a:xfrm>
            <a:off x="530400" y="1230703"/>
            <a:ext cx="5035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Q1: What type of tissue are bones?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5" name="Google Shape;3655;g1061d0e3d1b_2_5"/>
          <p:cNvSpPr txBox="1"/>
          <p:nvPr/>
        </p:nvSpPr>
        <p:spPr>
          <a:xfrm>
            <a:off x="500033" y="2205900"/>
            <a:ext cx="5822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Q2: Which of the following is NOT a function of bones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6" name="Google Shape;3656;g1061d0e3d1b_2_5"/>
          <p:cNvSpPr txBox="1"/>
          <p:nvPr/>
        </p:nvSpPr>
        <p:spPr>
          <a:xfrm>
            <a:off x="530400" y="3274596"/>
            <a:ext cx="5459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Q3:Which of the following deposits new bone?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7" name="Google Shape;3657;g1061d0e3d1b_2_5"/>
          <p:cNvSpPr txBox="1"/>
          <p:nvPr/>
        </p:nvSpPr>
        <p:spPr>
          <a:xfrm>
            <a:off x="530412" y="4353807"/>
            <a:ext cx="4243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Q4:Which of the following absorbs old bone?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8" name="Google Shape;3658;g1061d0e3d1b_2_5"/>
          <p:cNvSpPr txBox="1"/>
          <p:nvPr/>
        </p:nvSpPr>
        <p:spPr>
          <a:xfrm>
            <a:off x="530400" y="5407205"/>
            <a:ext cx="5459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tillium Web"/>
                <a:ea typeface="Titillium Web"/>
                <a:cs typeface="Titillium Web"/>
                <a:sym typeface="Titillium Web"/>
              </a:rPr>
              <a:t>Q5: Calcium body weight percentage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59" name="Google Shape;3659;g1061d0e3d1b_2_5"/>
          <p:cNvSpPr txBox="1"/>
          <p:nvPr/>
        </p:nvSpPr>
        <p:spPr>
          <a:xfrm>
            <a:off x="1354683" y="1746982"/>
            <a:ext cx="14772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Muscle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0" name="Google Shape;3660;g1061d0e3d1b_2_5"/>
          <p:cNvSpPr txBox="1"/>
          <p:nvPr/>
        </p:nvSpPr>
        <p:spPr>
          <a:xfrm>
            <a:off x="4194601" y="1687577"/>
            <a:ext cx="1583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Epithelial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1" name="Google Shape;3661;g1061d0e3d1b_2_5"/>
          <p:cNvSpPr txBox="1"/>
          <p:nvPr/>
        </p:nvSpPr>
        <p:spPr>
          <a:xfrm>
            <a:off x="6871726" y="1662125"/>
            <a:ext cx="1457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Connective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2" name="Google Shape;3662;g1061d0e3d1b_2_5"/>
          <p:cNvSpPr txBox="1"/>
          <p:nvPr/>
        </p:nvSpPr>
        <p:spPr>
          <a:xfrm>
            <a:off x="9541083" y="1662117"/>
            <a:ext cx="184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Nervous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3" name="Google Shape;3663;g1061d0e3d1b_2_5"/>
          <p:cNvSpPr txBox="1"/>
          <p:nvPr/>
        </p:nvSpPr>
        <p:spPr>
          <a:xfrm>
            <a:off x="1045605" y="2626233"/>
            <a:ext cx="2409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Increase motor unit recruitment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4" name="Google Shape;3664;g1061d0e3d1b_2_5"/>
          <p:cNvSpPr txBox="1"/>
          <p:nvPr/>
        </p:nvSpPr>
        <p:spPr>
          <a:xfrm>
            <a:off x="3781350" y="2790521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Involved in Ca++ and PO4– homeostasis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5" name="Google Shape;3665;g1061d0e3d1b_2_5"/>
          <p:cNvSpPr txBox="1"/>
          <p:nvPr/>
        </p:nvSpPr>
        <p:spPr>
          <a:xfrm>
            <a:off x="6615433" y="2974883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Protects the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vital organs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6" name="Google Shape;3666;g1061d0e3d1b_2_5"/>
          <p:cNvSpPr txBox="1"/>
          <p:nvPr/>
        </p:nvSpPr>
        <p:spPr>
          <a:xfrm>
            <a:off x="9397933" y="2765083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Reservoir for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calcium &amp; phosphate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7" name="Google Shape;3667;g1061d0e3d1b_2_5"/>
          <p:cNvSpPr txBox="1"/>
          <p:nvPr/>
        </p:nvSpPr>
        <p:spPr>
          <a:xfrm>
            <a:off x="1045598" y="3820250"/>
            <a:ext cx="2409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Osteoid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8" name="Google Shape;3668;g1061d0e3d1b_2_5"/>
          <p:cNvSpPr txBox="1"/>
          <p:nvPr/>
        </p:nvSpPr>
        <p:spPr>
          <a:xfrm>
            <a:off x="3681000" y="3893458"/>
            <a:ext cx="2409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Osteoclasts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9" name="Google Shape;3669;g1061d0e3d1b_2_5"/>
          <p:cNvSpPr txBox="1"/>
          <p:nvPr/>
        </p:nvSpPr>
        <p:spPr>
          <a:xfrm>
            <a:off x="6715783" y="3797250"/>
            <a:ext cx="22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Osteoblasts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0" name="Google Shape;3670;g1061d0e3d1b_2_5"/>
          <p:cNvSpPr txBox="1"/>
          <p:nvPr/>
        </p:nvSpPr>
        <p:spPr>
          <a:xfrm>
            <a:off x="9479883" y="3794822"/>
            <a:ext cx="1966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Osteocytes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1" name="Google Shape;3671;g1061d0e3d1b_2_5"/>
          <p:cNvSpPr txBox="1"/>
          <p:nvPr/>
        </p:nvSpPr>
        <p:spPr>
          <a:xfrm>
            <a:off x="1045600" y="4742027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Osteoid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2" name="Google Shape;3672;g1061d0e3d1b_2_5"/>
          <p:cNvSpPr txBox="1"/>
          <p:nvPr/>
        </p:nvSpPr>
        <p:spPr>
          <a:xfrm>
            <a:off x="3881800" y="4792800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Osteoclasts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3" name="Google Shape;3673;g1061d0e3d1b_2_5"/>
          <p:cNvSpPr txBox="1"/>
          <p:nvPr/>
        </p:nvSpPr>
        <p:spPr>
          <a:xfrm>
            <a:off x="6519783" y="4841750"/>
            <a:ext cx="2600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Osteoblasts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4" name="Google Shape;3674;g1061d0e3d1b_2_5"/>
          <p:cNvSpPr txBox="1"/>
          <p:nvPr/>
        </p:nvSpPr>
        <p:spPr>
          <a:xfrm>
            <a:off x="9359083" y="4841750"/>
            <a:ext cx="2487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Osteoblasts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5" name="Google Shape;3675;g1061d0e3d1b_2_5"/>
          <p:cNvSpPr txBox="1"/>
          <p:nvPr/>
        </p:nvSpPr>
        <p:spPr>
          <a:xfrm>
            <a:off x="1354666" y="5969500"/>
            <a:ext cx="11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tillium Web"/>
                <a:ea typeface="Titillium Web"/>
                <a:cs typeface="Titillium Web"/>
                <a:sym typeface="Titillium Web"/>
              </a:rPr>
              <a:t>1.5%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6" name="Google Shape;3676;g1061d0e3d1b_2_5"/>
          <p:cNvSpPr txBox="1"/>
          <p:nvPr/>
        </p:nvSpPr>
        <p:spPr>
          <a:xfrm>
            <a:off x="2454200" y="6461867"/>
            <a:ext cx="5822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Answers: 1.C 2.A 3.C 4.B 5.A</a:t>
            </a:r>
            <a:endParaRPr sz="2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7" name="Google Shape;3677;g1061d0e3d1b_2_5"/>
          <p:cNvSpPr txBox="1"/>
          <p:nvPr/>
        </p:nvSpPr>
        <p:spPr>
          <a:xfrm>
            <a:off x="950000" y="191868"/>
            <a:ext cx="260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 b="1" sz="330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2" name="Google Shape;3682;gacd39c240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000" y="0"/>
            <a:ext cx="1121975" cy="11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3" name="Google Shape;3683;gacd39c2403_0_0"/>
          <p:cNvSpPr txBox="1"/>
          <p:nvPr/>
        </p:nvSpPr>
        <p:spPr>
          <a:xfrm>
            <a:off x="2187000" y="1283300"/>
            <a:ext cx="3167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 Alkhattabi</a:t>
            </a:r>
            <a:endParaRPr b="0" i="0" sz="24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4" name="Google Shape;3684;gacd39c2403_0_0"/>
          <p:cNvSpPr/>
          <p:nvPr/>
        </p:nvSpPr>
        <p:spPr>
          <a:xfrm>
            <a:off x="0" y="668877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Leaders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5" name="Google Shape;3685;gacd39c2403_0_0"/>
          <p:cNvSpPr/>
          <p:nvPr/>
        </p:nvSpPr>
        <p:spPr>
          <a:xfrm>
            <a:off x="3282350" y="3464725"/>
            <a:ext cx="25644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Maram Beyari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 Alkoryshy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Aldhalaan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6" name="Google Shape;3686;gacd39c2403_0_0"/>
          <p:cNvSpPr/>
          <p:nvPr/>
        </p:nvSpPr>
        <p:spPr>
          <a:xfrm>
            <a:off x="800100" y="6241800"/>
            <a:ext cx="438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Physio44</a:t>
            </a:r>
            <a:r>
              <a:rPr lang="en-US" sz="23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3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@gmail.com</a:t>
            </a:r>
            <a:endParaRPr b="0" i="0" sz="19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87" name="Google Shape;3687;gacd39c2403_0_0"/>
          <p:cNvGrpSpPr/>
          <p:nvPr/>
        </p:nvGrpSpPr>
        <p:grpSpPr>
          <a:xfrm>
            <a:off x="2293777" y="1323020"/>
            <a:ext cx="341023" cy="453251"/>
            <a:chOff x="7598438" y="4266131"/>
            <a:chExt cx="260283" cy="345914"/>
          </a:xfrm>
        </p:grpSpPr>
        <p:sp>
          <p:nvSpPr>
            <p:cNvPr id="3688" name="Google Shape;3688;gacd39c2403_0_0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gacd39c2403_0_0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0" name="Google Shape;3690;gacd39c2403_0_0"/>
          <p:cNvGrpSpPr/>
          <p:nvPr/>
        </p:nvGrpSpPr>
        <p:grpSpPr>
          <a:xfrm>
            <a:off x="6920365" y="1320668"/>
            <a:ext cx="358715" cy="457923"/>
            <a:chOff x="5800725" y="3785989"/>
            <a:chExt cx="277644" cy="354594"/>
          </a:xfrm>
        </p:grpSpPr>
        <p:sp>
          <p:nvSpPr>
            <p:cNvPr id="3691" name="Google Shape;3691;gacd39c2403_0_0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gacd39c2403_0_0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3" name="Google Shape;3693;gacd39c2403_0_0"/>
          <p:cNvSpPr txBox="1"/>
          <p:nvPr/>
        </p:nvSpPr>
        <p:spPr>
          <a:xfrm>
            <a:off x="7267000" y="1283300"/>
            <a:ext cx="30006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Waleed Alrashoud</a:t>
            </a:r>
            <a:endParaRPr sz="28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4" name="Google Shape;3694;gacd39c2403_0_0"/>
          <p:cNvSpPr/>
          <p:nvPr/>
        </p:nvSpPr>
        <p:spPr>
          <a:xfrm>
            <a:off x="0" y="2665863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Members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5" name="Google Shape;3695;gacd39c2403_0_0"/>
          <p:cNvSpPr/>
          <p:nvPr/>
        </p:nvSpPr>
        <p:spPr>
          <a:xfrm>
            <a:off x="6074325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Othman Alabdullah Khaled Bin-Arbeed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Rakan Alromayan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Talal Alharbi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AlShehri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6" name="Google Shape;3696;gacd39c2403_0_0"/>
          <p:cNvSpPr/>
          <p:nvPr/>
        </p:nvSpPr>
        <p:spPr>
          <a:xfrm>
            <a:off x="434825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AlDalaqan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Farah Alqazlan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Masheal Alasmri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Amani Alotaibi 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7" name="Google Shape;3697;gacd39c2403_0_0"/>
          <p:cNvSpPr txBox="1"/>
          <p:nvPr/>
        </p:nvSpPr>
        <p:spPr>
          <a:xfrm>
            <a:off x="9335875" y="3388525"/>
            <a:ext cx="26487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Mohammad Alrashed Saud Al-Taleb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Sultan Al-Abdullah Saad AlAngri</a:t>
            </a:r>
            <a:endParaRPr sz="2200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Awartani </a:t>
            </a:r>
            <a:endParaRPr b="0" i="0" sz="2200" u="none" cap="none" strike="noStrike">
              <a:solidFill>
                <a:srgbClr val="75707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8" name="Google Shape;3698;gacd39c2403_0_0"/>
          <p:cNvSpPr/>
          <p:nvPr/>
        </p:nvSpPr>
        <p:spPr>
          <a:xfrm>
            <a:off x="0" y="5557176"/>
            <a:ext cx="12192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2300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Physiology Team441</a:t>
            </a:r>
            <a:endParaRPr b="1" i="0" sz="2100" u="none" cap="none" strike="noStrike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mail" id="3699" name="Google Shape;3699;gacd39c240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475" y="6277649"/>
            <a:ext cx="304225" cy="3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0" name="Google Shape;3700;gacd39c2403_0_0"/>
          <p:cNvPicPr preferRelativeResize="0"/>
          <p:nvPr/>
        </p:nvPicPr>
        <p:blipFill rotWithShape="1">
          <a:blip r:embed="rId5">
            <a:alphaModFix/>
          </a:blip>
          <a:srcRect b="0" l="16597" r="15185" t="0"/>
          <a:stretch/>
        </p:blipFill>
        <p:spPr>
          <a:xfrm>
            <a:off x="198375" y="3562300"/>
            <a:ext cx="291200" cy="25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1" name="Google Shape;3701;gacd39c2403_0_0"/>
          <p:cNvPicPr preferRelativeResize="0"/>
          <p:nvPr/>
        </p:nvPicPr>
        <p:blipFill rotWithShape="1">
          <a:blip r:embed="rId5">
            <a:alphaModFix/>
          </a:blip>
          <a:srcRect b="0" l="16597" r="15185" t="0"/>
          <a:stretch/>
        </p:blipFill>
        <p:spPr>
          <a:xfrm>
            <a:off x="198375" y="3892123"/>
            <a:ext cx="291200" cy="25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2" name="Google Shape;3702;gacd39c2403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7048" y="3388536"/>
            <a:ext cx="574275" cy="35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3" name="Google Shape;3703;gacd39c2403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7048" y="3817686"/>
            <a:ext cx="574275" cy="353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2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ad6b471d02_1_212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4" name="Google Shape;3174;gad6b471d02_1_2120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5" name="Google Shape;3175;gad6b471d02_1_212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6" name="Google Shape;3176;gad6b471d02_1_212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7" name="Google Shape;3177;gad6b471d02_1_212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8" name="Google Shape;3178;gad6b471d02_1_2120">
            <a:hlinkClick r:id="rId3"/>
          </p:cNvPr>
          <p:cNvSpPr/>
          <p:nvPr/>
        </p:nvSpPr>
        <p:spPr>
          <a:xfrm>
            <a:off x="11157306" y="237642"/>
            <a:ext cx="703200" cy="456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9" name="Google Shape;3179;gad6b471d02_1_2120"/>
          <p:cNvGrpSpPr/>
          <p:nvPr/>
        </p:nvGrpSpPr>
        <p:grpSpPr>
          <a:xfrm>
            <a:off x="11128259" y="196862"/>
            <a:ext cx="768534" cy="538426"/>
            <a:chOff x="3476576" y="2633631"/>
            <a:chExt cx="417024" cy="293244"/>
          </a:xfrm>
        </p:grpSpPr>
        <p:sp>
          <p:nvSpPr>
            <p:cNvPr id="3180" name="Google Shape;3180;gad6b471d02_1_2120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gad6b471d02_1_2120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2" name="Google Shape;3182;gad6b471d02_1_2120"/>
          <p:cNvSpPr/>
          <p:nvPr/>
        </p:nvSpPr>
        <p:spPr>
          <a:xfrm rot="5393562">
            <a:off x="11447298" y="405871"/>
            <a:ext cx="160200" cy="120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3" name="Google Shape;3183;gad6b471d02_1_2120">
            <a:hlinkClick r:id="rId4"/>
          </p:cNvPr>
          <p:cNvSpPr/>
          <p:nvPr/>
        </p:nvSpPr>
        <p:spPr>
          <a:xfrm>
            <a:off x="10969525" y="659245"/>
            <a:ext cx="11157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4" name="Google Shape;3184;gad6b471d02_1_2120"/>
          <p:cNvSpPr/>
          <p:nvPr/>
        </p:nvSpPr>
        <p:spPr>
          <a:xfrm>
            <a:off x="651450" y="1489650"/>
            <a:ext cx="21000" cy="3757500"/>
          </a:xfrm>
          <a:prstGeom prst="rect">
            <a:avLst/>
          </a:prstGeom>
          <a:solidFill>
            <a:srgbClr val="FBE780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5" name="Google Shape;3185;gad6b471d02_1_2120"/>
          <p:cNvSpPr/>
          <p:nvPr/>
        </p:nvSpPr>
        <p:spPr>
          <a:xfrm>
            <a:off x="517490" y="1878753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6" name="Google Shape;3186;gad6b471d02_1_2120"/>
          <p:cNvSpPr/>
          <p:nvPr/>
        </p:nvSpPr>
        <p:spPr>
          <a:xfrm>
            <a:off x="500027" y="2827410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7" name="Google Shape;3187;gad6b471d02_1_2120"/>
          <p:cNvSpPr/>
          <p:nvPr/>
        </p:nvSpPr>
        <p:spPr>
          <a:xfrm>
            <a:off x="500027" y="3838180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8" name="Google Shape;3188;gad6b471d02_1_2120"/>
          <p:cNvSpPr/>
          <p:nvPr/>
        </p:nvSpPr>
        <p:spPr>
          <a:xfrm>
            <a:off x="517502" y="4630725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9" name="Google Shape;3189;gad6b471d02_1_2120"/>
          <p:cNvSpPr txBox="1"/>
          <p:nvPr/>
        </p:nvSpPr>
        <p:spPr>
          <a:xfrm>
            <a:off x="822700" y="1714650"/>
            <a:ext cx="61935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is a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form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connective tissue.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0" name="Google Shape;3190;gad6b471d02_1_2120"/>
          <p:cNvSpPr txBox="1"/>
          <p:nvPr/>
        </p:nvSpPr>
        <p:spPr>
          <a:xfrm>
            <a:off x="822700" y="2651450"/>
            <a:ext cx="61935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Bone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well vascularized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(rich in blood supply)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 blood flow: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200–400 mL/min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adult humans.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91" name="Google Shape;3191;gad6b471d02_1_2120"/>
          <p:cNvGrpSpPr/>
          <p:nvPr/>
        </p:nvGrpSpPr>
        <p:grpSpPr>
          <a:xfrm>
            <a:off x="7834329" y="1208009"/>
            <a:ext cx="4062459" cy="3252373"/>
            <a:chOff x="8390700" y="196850"/>
            <a:chExt cx="3726684" cy="2934825"/>
          </a:xfrm>
        </p:grpSpPr>
        <p:pic>
          <p:nvPicPr>
            <p:cNvPr id="3192" name="Google Shape;3192;gad6b471d02_1_21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7899" y="196850"/>
              <a:ext cx="3709485" cy="293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3" name="Google Shape;3193;gad6b471d02_1_2120"/>
            <p:cNvSpPr/>
            <p:nvPr/>
          </p:nvSpPr>
          <p:spPr>
            <a:xfrm>
              <a:off x="8390700" y="1261050"/>
              <a:ext cx="543900" cy="303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gad6b471d02_1_2120"/>
            <p:cNvSpPr/>
            <p:nvPr/>
          </p:nvSpPr>
          <p:spPr>
            <a:xfrm>
              <a:off x="9990948" y="1270775"/>
              <a:ext cx="543900" cy="1674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gad6b471d02_1_2120"/>
            <p:cNvSpPr/>
            <p:nvPr/>
          </p:nvSpPr>
          <p:spPr>
            <a:xfrm>
              <a:off x="9990948" y="390751"/>
              <a:ext cx="543900" cy="1674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6" name="Google Shape;3196;gad6b471d02_1_2120"/>
          <p:cNvSpPr txBox="1"/>
          <p:nvPr/>
        </p:nvSpPr>
        <p:spPr>
          <a:xfrm>
            <a:off x="822700" y="3618250"/>
            <a:ext cx="6779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Epiphyseal plate: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 actively proliferating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cartilage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plate, which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separates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epiphyses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(ends of each long bone) from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shaft 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(diaphysis)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7" name="Google Shape;3197;gad6b471d02_1_2120"/>
          <p:cNvSpPr txBox="1"/>
          <p:nvPr/>
        </p:nvSpPr>
        <p:spPr>
          <a:xfrm>
            <a:off x="822700" y="4476650"/>
            <a:ext cx="108756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As long as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epiphyses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separated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from the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shaft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→  linear bone growth can occur.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Linear bone growth ceases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/stops</a:t>
            </a:r>
            <a:r>
              <a:rPr b="0" i="0" lang="en-US" sz="18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after epiphyses unite</a:t>
            </a:r>
            <a:r>
              <a:rPr b="0" i="0" lang="en-US" sz="18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/combine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 shaft 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at puberty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epiphyseal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closure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198" name="Google Shape;3198;gad6b471d02_1_212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gad6b471d02_1_2120"/>
          <p:cNvSpPr txBox="1"/>
          <p:nvPr/>
        </p:nvSpPr>
        <p:spPr>
          <a:xfrm>
            <a:off x="1152475" y="243400"/>
            <a:ext cx="5339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Physiology of the Bone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0" name="Google Shape;3200;gad6b471d02_1_2120"/>
          <p:cNvSpPr/>
          <p:nvPr/>
        </p:nvSpPr>
        <p:spPr>
          <a:xfrm>
            <a:off x="7332100" y="5160275"/>
            <a:ext cx="3116100" cy="11244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439: </a:t>
            </a:r>
            <a:endParaRPr b="1" i="0" sz="14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095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Titillium Web"/>
              <a:buChar char="●"/>
            </a:pPr>
            <a:r>
              <a:rPr b="0" i="0" lang="en-US" sz="15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إذا Epiphyses اتحد مع Shaft واختفى Epiphyseal plate اللي بينهم ←  يوقف نمو العظم وهذا ما يحدث عند البلوغ</a:t>
            </a:r>
            <a:r>
              <a:rPr b="0" i="0" lang="en-US" sz="15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i="0" sz="16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4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gad6b471d02_1_2224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06" name="Google Shape;3206;gad6b471d02_1_2224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07" name="Google Shape;3207;gad6b471d02_1_2224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08" name="Google Shape;3208;gad6b471d02_1_2224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09" name="Google Shape;3209;gad6b471d02_1_2224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10" name="Google Shape;3210;gad6b471d02_1_2224"/>
          <p:cNvPicPr preferRelativeResize="0"/>
          <p:nvPr/>
        </p:nvPicPr>
        <p:blipFill rotWithShape="1">
          <a:blip r:embed="rId3">
            <a:alphaModFix/>
          </a:blip>
          <a:srcRect b="0" l="4805" r="3826" t="0"/>
          <a:stretch/>
        </p:blipFill>
        <p:spPr>
          <a:xfrm>
            <a:off x="219100" y="1406925"/>
            <a:ext cx="3850826" cy="52863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1" name="Google Shape;3211;gad6b471d02_1_2224"/>
          <p:cNvGrpSpPr/>
          <p:nvPr/>
        </p:nvGrpSpPr>
        <p:grpSpPr>
          <a:xfrm>
            <a:off x="4414345" y="2013617"/>
            <a:ext cx="7534374" cy="1281812"/>
            <a:chOff x="3090868" y="3983587"/>
            <a:chExt cx="6103179" cy="976395"/>
          </a:xfrm>
        </p:grpSpPr>
        <p:sp>
          <p:nvSpPr>
            <p:cNvPr id="3212" name="Google Shape;3212;gad6b471d02_1_2224"/>
            <p:cNvSpPr/>
            <p:nvPr/>
          </p:nvSpPr>
          <p:spPr>
            <a:xfrm>
              <a:off x="3090868" y="3983587"/>
              <a:ext cx="2018400" cy="704400"/>
            </a:xfrm>
            <a:prstGeom prst="rect">
              <a:avLst/>
            </a:prstGeom>
            <a:noFill/>
            <a:ln cap="flat" cmpd="sng" w="19050">
              <a:solidFill>
                <a:srgbClr val="CCCCC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Involved in the overall Ca</a:t>
              </a:r>
              <a:r>
                <a:rPr b="1" baseline="3000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++</a:t>
              </a: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and PO</a:t>
              </a:r>
              <a:r>
                <a:rPr b="1" baseline="-2500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r>
                <a:rPr b="1" baseline="3000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–</a:t>
              </a: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homeostasis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13" name="Google Shape;3213;gad6b471d02_1_2224"/>
            <p:cNvSpPr/>
            <p:nvPr/>
          </p:nvSpPr>
          <p:spPr>
            <a:xfrm>
              <a:off x="7175647" y="4018282"/>
              <a:ext cx="2018400" cy="704400"/>
            </a:xfrm>
            <a:prstGeom prst="rect">
              <a:avLst/>
            </a:prstGeom>
            <a:noFill/>
            <a:ln cap="flat" cmpd="sng" w="19050">
              <a:solidFill>
                <a:srgbClr val="CCCCC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Protects the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vital organs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14" name="Google Shape;3214;gad6b471d02_1_2224"/>
            <p:cNvCxnSpPr>
              <a:stCxn id="3212" idx="2"/>
            </p:cNvCxnSpPr>
            <p:nvPr/>
          </p:nvCxnSpPr>
          <p:spPr>
            <a:xfrm flipH="1" rot="-5400000">
              <a:off x="4367518" y="4420537"/>
              <a:ext cx="266700" cy="801600"/>
            </a:xfrm>
            <a:prstGeom prst="bentConnector2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15" name="Google Shape;3215;gad6b471d02_1_2224"/>
            <p:cNvCxnSpPr>
              <a:stCxn id="3213" idx="2"/>
            </p:cNvCxnSpPr>
            <p:nvPr/>
          </p:nvCxnSpPr>
          <p:spPr>
            <a:xfrm rot="5400000">
              <a:off x="7663747" y="4438882"/>
              <a:ext cx="237300" cy="804900"/>
            </a:xfrm>
            <a:prstGeom prst="bentConnector2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16" name="Google Shape;3216;gad6b471d02_1_2224"/>
          <p:cNvGrpSpPr/>
          <p:nvPr/>
        </p:nvGrpSpPr>
        <p:grpSpPr>
          <a:xfrm>
            <a:off x="4410318" y="2985338"/>
            <a:ext cx="7545587" cy="1950408"/>
            <a:chOff x="3039863" y="2599085"/>
            <a:chExt cx="6112262" cy="1485686"/>
          </a:xfrm>
        </p:grpSpPr>
        <p:sp>
          <p:nvSpPr>
            <p:cNvPr id="3217" name="Google Shape;3217;gad6b471d02_1_2224"/>
            <p:cNvSpPr txBox="1"/>
            <p:nvPr/>
          </p:nvSpPr>
          <p:spPr>
            <a:xfrm>
              <a:off x="4574113" y="2599085"/>
              <a:ext cx="30462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Functions of Bones</a:t>
              </a:r>
              <a:endParaRPr b="1" i="0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18" name="Google Shape;3218;gad6b471d02_1_2224"/>
            <p:cNvSpPr/>
            <p:nvPr/>
          </p:nvSpPr>
          <p:spPr>
            <a:xfrm>
              <a:off x="3039863" y="3375021"/>
              <a:ext cx="2018400" cy="704400"/>
            </a:xfrm>
            <a:prstGeom prst="rect">
              <a:avLst/>
            </a:prstGeom>
            <a:noFill/>
            <a:ln cap="flat" cmpd="sng" w="19050">
              <a:solidFill>
                <a:srgbClr val="CCCCC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Permits locomotion &amp; support against gravity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19" name="Google Shape;3219;gad6b471d02_1_2224"/>
            <p:cNvSpPr/>
            <p:nvPr/>
          </p:nvSpPr>
          <p:spPr>
            <a:xfrm>
              <a:off x="7133725" y="3380371"/>
              <a:ext cx="2018400" cy="704400"/>
            </a:xfrm>
            <a:prstGeom prst="rect">
              <a:avLst/>
            </a:prstGeom>
            <a:noFill/>
            <a:ln cap="flat" cmpd="sng" w="19050">
              <a:solidFill>
                <a:srgbClr val="CCCCC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Contains the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bone marrow 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(blood cells formation)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20" name="Google Shape;3220;gad6b471d02_1_2224"/>
            <p:cNvCxnSpPr>
              <a:endCxn id="3218" idx="0"/>
            </p:cNvCxnSpPr>
            <p:nvPr/>
          </p:nvCxnSpPr>
          <p:spPr>
            <a:xfrm flipH="1">
              <a:off x="4049063" y="3122421"/>
              <a:ext cx="790800" cy="252600"/>
            </a:xfrm>
            <a:prstGeom prst="bentConnector2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1" name="Google Shape;3221;gad6b471d02_1_2224"/>
            <p:cNvCxnSpPr>
              <a:endCxn id="3219" idx="0"/>
            </p:cNvCxnSpPr>
            <p:nvPr/>
          </p:nvCxnSpPr>
          <p:spPr>
            <a:xfrm>
              <a:off x="7332325" y="3149071"/>
              <a:ext cx="810600" cy="231300"/>
            </a:xfrm>
            <a:prstGeom prst="bentConnector2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222" name="Google Shape;3222;gad6b471d02_1_2224"/>
          <p:cNvCxnSpPr>
            <a:stCxn id="3217" idx="2"/>
            <a:endCxn id="3223" idx="0"/>
          </p:cNvCxnSpPr>
          <p:nvPr/>
        </p:nvCxnSpPr>
        <p:spPr>
          <a:xfrm flipH="1">
            <a:off x="8183716" y="3734027"/>
            <a:ext cx="900" cy="14280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3" name="Google Shape;3223;gad6b471d02_1_2224"/>
          <p:cNvSpPr/>
          <p:nvPr/>
        </p:nvSpPr>
        <p:spPr>
          <a:xfrm>
            <a:off x="6937966" y="5161960"/>
            <a:ext cx="2491800" cy="924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Reservoir for</a:t>
            </a:r>
            <a:endParaRPr b="1" i="0" sz="18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calcium &amp; phosphate </a:t>
            </a:r>
            <a:endParaRPr b="1" i="0" sz="18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24" name="Google Shape;3224;gad6b471d02_1_2224"/>
          <p:cNvSpPr/>
          <p:nvPr/>
        </p:nvSpPr>
        <p:spPr>
          <a:xfrm>
            <a:off x="513551" y="31991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gad6b471d02_1_2224"/>
          <p:cNvSpPr txBox="1"/>
          <p:nvPr/>
        </p:nvSpPr>
        <p:spPr>
          <a:xfrm>
            <a:off x="1152475" y="243400"/>
            <a:ext cx="5339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Functions of Bone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9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230" name="Google Shape;3230;gad6b471d02_1_2248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gad6b471d02_1_2248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2" name="Google Shape;3232;gad6b471d02_1_2248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3" name="Google Shape;3233;gad6b471d02_1_2248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4" name="Google Shape;3234;gad6b471d02_1_2248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5" name="Google Shape;3235;gad6b471d02_1_2248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3236" name="Google Shape;3236;gad6b471d02_1_2248"/>
          <p:cNvGraphicFramePr/>
          <p:nvPr/>
        </p:nvGraphicFramePr>
        <p:xfrm>
          <a:off x="614698" y="1082808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{FF137692-3535-4815-B6B7-67FD946F243D}</a:tableStyleId>
              </a:tblPr>
              <a:tblGrid>
                <a:gridCol w="4398650"/>
                <a:gridCol w="4026850"/>
              </a:tblGrid>
              <a:tr h="27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ortical or </a:t>
                      </a:r>
                      <a:r>
                        <a:rPr lang="en-US" sz="20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ompact bones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Trabecular or Spongy bones</a:t>
                      </a:r>
                      <a:endParaRPr b="1" i="0"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D753"/>
                    </a:solidFill>
                  </a:tcPr>
                </a:tc>
              </a:tr>
              <a:tr h="5205600">
                <a:tc>
                  <a:txBody>
                    <a:bodyPr/>
                    <a:lstStyle/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the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outer layer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of most bones.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80% of the body bone.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Bone cells lie in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lacunae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Nutrients received by a way of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canaliculi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from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haversian canals </a:t>
                      </a:r>
                      <a:r>
                        <a:rPr b="0"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vessels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</a:t>
                      </a: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bone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tissue</a:t>
                      </a: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 </a:t>
                      </a: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bone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space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high resistance to bending and torsion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Composed of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haversian systems/osteons.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Haversian systems: </a:t>
                      </a: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overlapping circular structure/formation.</a:t>
                      </a:r>
                      <a:endParaRPr b="0"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Haversian systems: </a:t>
                      </a:r>
                      <a:r>
                        <a:rPr b="0"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collagen that is arranged in concentric layers, around the haversian canals forming cylinders.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Each osteon has 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osteonic/haversian canal</a:t>
                      </a: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(central canal).</a:t>
                      </a:r>
                      <a:endParaRPr b="0"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1" marL="8001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Osteonic/haversian canal:</a:t>
                      </a:r>
                      <a:r>
                        <a:rPr b="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0"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central canal that contain blood vessels (capillaries - arterioles - venules), nerves, and lymphatic.</a:t>
                      </a:r>
                      <a:endParaRPr b="0"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b="0" lang="en-US" sz="1600" u="none" cap="none" strike="noStrike">
                          <a:solidFill>
                            <a:schemeClr val="accent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Composed of Matrix and Cells (next slide)</a:t>
                      </a:r>
                      <a:r>
                        <a:rPr b="0"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b="0" sz="2000" u="none" cap="none" strike="noStrike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Inside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the cortical bone.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20% of the body bone (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skeletal mass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Made up of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spicules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plates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Nutrients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diffuse</a:t>
                      </a:r>
                      <a:r>
                        <a:rPr lang="en-US" sz="1600" u="none" cap="none" strike="noStrike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from bone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extracellular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</a:t>
                      </a:r>
                      <a:r>
                        <a:rPr lang="en-US" sz="1600" u="sng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 times greater surface area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than cortical bone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1" marL="857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Large surface → faster turnover rate than cortical bone → more important than cortical bone in terms of 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</a:t>
                      </a:r>
                      <a:r>
                        <a:rPr baseline="30000"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++</a:t>
                      </a: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turnover</a:t>
                      </a: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Compared to cortical bone, it is: 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857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AutoNum type="arabicPeriod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 dense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857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AutoNum type="arabicPeriod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elastic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8572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AutoNum type="arabicPeriod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Higher turnover rate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159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Center of the bone contains: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Red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marrow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rgbClr val="F1C23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Yellow </a:t>
                      </a: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marrow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Bone cells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302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tissue</a:t>
                      </a:r>
                      <a:endParaRPr sz="1600" u="none" cap="none" strike="noStrike"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800"/>
                        <a:buFont typeface="Titillium Web"/>
                        <a:buChar char="-"/>
                      </a:pPr>
                      <a:r>
                        <a:rPr lang="en-US" sz="1600" u="none" cap="none" strike="noStrike">
                          <a:solidFill>
                            <a:schemeClr val="accent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space less tissue.</a:t>
                      </a:r>
                      <a:endParaRPr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237" name="Google Shape;3237;gad6b471d02_1_2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2450" y="1023768"/>
            <a:ext cx="2875351" cy="179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8" name="Google Shape;3238;gad6b471d02_1_2248"/>
          <p:cNvPicPr preferRelativeResize="0"/>
          <p:nvPr/>
        </p:nvPicPr>
        <p:blipFill rotWithShape="1">
          <a:blip r:embed="rId4">
            <a:alphaModFix/>
          </a:blip>
          <a:srcRect b="25909" l="0" r="0" t="0"/>
          <a:stretch/>
        </p:blipFill>
        <p:spPr>
          <a:xfrm>
            <a:off x="9182450" y="3172650"/>
            <a:ext cx="2875350" cy="17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9" name="Google Shape;3239;gad6b471d02_1_2248">
            <a:hlinkClick r:id="rId5"/>
          </p:cNvPr>
          <p:cNvSpPr/>
          <p:nvPr/>
        </p:nvSpPr>
        <p:spPr>
          <a:xfrm>
            <a:off x="11166200" y="538265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0" name="Google Shape;3240;gad6b471d02_1_2248"/>
          <p:cNvSpPr txBox="1"/>
          <p:nvPr/>
        </p:nvSpPr>
        <p:spPr>
          <a:xfrm>
            <a:off x="1152475" y="243400"/>
            <a:ext cx="65964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&amp; Structure of Bones</a:t>
            </a:r>
            <a:endParaRPr b="1" i="0" sz="30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41" name="Google Shape;3241;gad6b471d02_1_22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3450" y="5297634"/>
            <a:ext cx="1291326" cy="130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242" name="Google Shape;3242;gad6b471d02_1_2248"/>
          <p:cNvSpPr txBox="1"/>
          <p:nvPr/>
        </p:nvSpPr>
        <p:spPr>
          <a:xfrm>
            <a:off x="9182450" y="2730450"/>
            <a:ext cx="28128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Compact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gad6b471d02_1_2248"/>
          <p:cNvSpPr txBox="1"/>
          <p:nvPr/>
        </p:nvSpPr>
        <p:spPr>
          <a:xfrm>
            <a:off x="9182450" y="4902500"/>
            <a:ext cx="28752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Spongy Bone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gad6b471d02_1_2248"/>
          <p:cNvSpPr/>
          <p:nvPr/>
        </p:nvSpPr>
        <p:spPr>
          <a:xfrm>
            <a:off x="11328120" y="1390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5" name="Google Shape;3245;gad6b471d02_1_2248"/>
          <p:cNvGrpSpPr/>
          <p:nvPr/>
        </p:nvGrpSpPr>
        <p:grpSpPr>
          <a:xfrm>
            <a:off x="11304906" y="106353"/>
            <a:ext cx="614193" cy="431920"/>
            <a:chOff x="3476576" y="2633631"/>
            <a:chExt cx="417024" cy="293244"/>
          </a:xfrm>
        </p:grpSpPr>
        <p:sp>
          <p:nvSpPr>
            <p:cNvPr id="3246" name="Google Shape;3246;gad6b471d02_1_2248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gad6b471d02_1_2248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8" name="Google Shape;3248;gad6b471d02_1_2248"/>
          <p:cNvSpPr/>
          <p:nvPr/>
        </p:nvSpPr>
        <p:spPr>
          <a:xfrm rot="5391968">
            <a:off x="11559669" y="27406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2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253" name="Google Shape;3253;gad93a2cb95_2_5351"/>
          <p:cNvSpPr/>
          <p:nvPr/>
        </p:nvSpPr>
        <p:spPr>
          <a:xfrm>
            <a:off x="45947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4" name="Google Shape;3254;gad93a2cb95_2_5351"/>
          <p:cNvSpPr txBox="1"/>
          <p:nvPr>
            <p:ph type="title"/>
          </p:nvPr>
        </p:nvSpPr>
        <p:spPr>
          <a:xfrm>
            <a:off x="1067275" y="0"/>
            <a:ext cx="10218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Overview </a:t>
            </a:r>
            <a:r>
              <a:rPr lang="en-US" sz="1700"/>
              <a:t>(Detailed in the Next 2 Slides)</a:t>
            </a:r>
            <a:endParaRPr sz="1700"/>
          </a:p>
        </p:txBody>
      </p:sp>
      <p:grpSp>
        <p:nvGrpSpPr>
          <p:cNvPr id="3255" name="Google Shape;3255;gad93a2cb95_2_5351"/>
          <p:cNvGrpSpPr/>
          <p:nvPr/>
        </p:nvGrpSpPr>
        <p:grpSpPr>
          <a:xfrm>
            <a:off x="103583" y="954800"/>
            <a:ext cx="11984830" cy="4948400"/>
            <a:chOff x="94870" y="714375"/>
            <a:chExt cx="11984830" cy="4948400"/>
          </a:xfrm>
        </p:grpSpPr>
        <p:grpSp>
          <p:nvGrpSpPr>
            <p:cNvPr id="3256" name="Google Shape;3256;gad93a2cb95_2_5351"/>
            <p:cNvGrpSpPr/>
            <p:nvPr/>
          </p:nvGrpSpPr>
          <p:grpSpPr>
            <a:xfrm>
              <a:off x="94870" y="714375"/>
              <a:ext cx="9752402" cy="3103009"/>
              <a:chOff x="-2076719" y="2270849"/>
              <a:chExt cx="10917276" cy="2316716"/>
            </a:xfrm>
          </p:grpSpPr>
          <p:sp>
            <p:nvSpPr>
              <p:cNvPr id="3257" name="Google Shape;3257;gad93a2cb95_2_5351"/>
              <p:cNvSpPr/>
              <p:nvPr/>
            </p:nvSpPr>
            <p:spPr>
              <a:xfrm>
                <a:off x="3685573" y="2270849"/>
                <a:ext cx="2058900" cy="442500"/>
              </a:xfrm>
              <a:prstGeom prst="roundRect">
                <a:avLst>
                  <a:gd fmla="val 50000" name="adj"/>
                </a:avLst>
              </a:prstGeom>
              <a:solidFill>
                <a:srgbClr val="F6D753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omic Sans MS"/>
                  <a:buNone/>
                </a:pPr>
                <a:r>
                  <a:rPr b="1" i="0" lang="en-US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Composition</a:t>
                </a:r>
                <a:endParaRPr b="1" i="0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58" name="Google Shape;3258;gad93a2cb95_2_5351"/>
              <p:cNvSpPr/>
              <p:nvPr/>
            </p:nvSpPr>
            <p:spPr>
              <a:xfrm>
                <a:off x="7302457" y="3073268"/>
                <a:ext cx="1538100" cy="442500"/>
              </a:xfrm>
              <a:prstGeom prst="roundRect">
                <a:avLst>
                  <a:gd fmla="val 50000" name="adj"/>
                </a:avLst>
              </a:prstGeom>
              <a:solidFill>
                <a:srgbClr val="FBE780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Cells</a:t>
                </a:r>
                <a:endParaRPr b="0" i="0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59" name="Google Shape;3259;gad93a2cb95_2_5351"/>
              <p:cNvSpPr/>
              <p:nvPr/>
            </p:nvSpPr>
            <p:spPr>
              <a:xfrm>
                <a:off x="20990" y="3073137"/>
                <a:ext cx="1538100" cy="442500"/>
              </a:xfrm>
              <a:prstGeom prst="roundRect">
                <a:avLst>
                  <a:gd fmla="val 50000" name="adj"/>
                </a:avLst>
              </a:prstGeom>
              <a:solidFill>
                <a:srgbClr val="FBE780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Matrix</a:t>
                </a:r>
                <a:endParaRPr b="0" i="0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60" name="Google Shape;3260;gad93a2cb95_2_5351"/>
              <p:cNvSpPr/>
              <p:nvPr/>
            </p:nvSpPr>
            <p:spPr>
              <a:xfrm>
                <a:off x="-2076719" y="3848001"/>
                <a:ext cx="26658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Organic </a:t>
                </a:r>
                <a:endParaRPr b="0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(30%)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61" name="Google Shape;3261;gad93a2cb95_2_5351"/>
              <p:cNvSpPr/>
              <p:nvPr/>
            </p:nvSpPr>
            <p:spPr>
              <a:xfrm>
                <a:off x="1494862" y="3847992"/>
                <a:ext cx="26658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Inorganic/Bone Salts 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(70%)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62" name="Google Shape;3262;gad93a2cb95_2_5351"/>
              <p:cNvSpPr/>
              <p:nvPr/>
            </p:nvSpPr>
            <p:spPr>
              <a:xfrm>
                <a:off x="4354777" y="4145065"/>
                <a:ext cx="2102100" cy="4425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Osteoprogenitors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263" name="Google Shape;3263;gad93a2cb95_2_5351"/>
              <p:cNvSpPr/>
              <p:nvPr/>
            </p:nvSpPr>
            <p:spPr>
              <a:xfrm>
                <a:off x="6533329" y="4145065"/>
                <a:ext cx="15381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Osteocytes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264" name="Google Shape;3264;gad93a2cb95_2_5351"/>
              <p:cNvCxnSpPr>
                <a:stCxn id="3257" idx="2"/>
                <a:endCxn id="3258" idx="0"/>
              </p:cNvCxnSpPr>
              <p:nvPr/>
            </p:nvCxnSpPr>
            <p:spPr>
              <a:xfrm flipH="1" rot="-5400000">
                <a:off x="6213223" y="1215149"/>
                <a:ext cx="360000" cy="3356400"/>
              </a:xfrm>
              <a:prstGeom prst="bentConnector3">
                <a:avLst>
                  <a:gd fmla="val 47739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5" name="Google Shape;3265;gad93a2cb95_2_5351"/>
              <p:cNvCxnSpPr>
                <a:stCxn id="3259" idx="0"/>
                <a:endCxn id="3257" idx="2"/>
              </p:cNvCxnSpPr>
              <p:nvPr/>
            </p:nvCxnSpPr>
            <p:spPr>
              <a:xfrm rot="-5400000">
                <a:off x="2572640" y="930837"/>
                <a:ext cx="359700" cy="3924900"/>
              </a:xfrm>
              <a:prstGeom prst="bentConnector3">
                <a:avLst>
                  <a:gd fmla="val 50012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6" name="Google Shape;3266;gad93a2cb95_2_5351"/>
              <p:cNvCxnSpPr>
                <a:stCxn id="3259" idx="2"/>
                <a:endCxn id="3261" idx="0"/>
              </p:cNvCxnSpPr>
              <p:nvPr/>
            </p:nvCxnSpPr>
            <p:spPr>
              <a:xfrm flipH="1" rot="-5400000">
                <a:off x="1642640" y="2663037"/>
                <a:ext cx="332400" cy="2037600"/>
              </a:xfrm>
              <a:prstGeom prst="bentConnector3">
                <a:avLst>
                  <a:gd fmla="val 49993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7" name="Google Shape;3267;gad93a2cb95_2_5351"/>
              <p:cNvCxnSpPr>
                <a:stCxn id="3260" idx="0"/>
                <a:endCxn id="3259" idx="2"/>
              </p:cNvCxnSpPr>
              <p:nvPr/>
            </p:nvCxnSpPr>
            <p:spPr>
              <a:xfrm rot="-5400000">
                <a:off x="-143069" y="2914851"/>
                <a:ext cx="332400" cy="1533900"/>
              </a:xfrm>
              <a:prstGeom prst="bentConnector3">
                <a:avLst>
                  <a:gd fmla="val 49995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8" name="Google Shape;3268;gad93a2cb95_2_5351"/>
              <p:cNvCxnSpPr>
                <a:stCxn id="3258" idx="2"/>
                <a:endCxn id="3263" idx="0"/>
              </p:cNvCxnSpPr>
              <p:nvPr/>
            </p:nvCxnSpPr>
            <p:spPr>
              <a:xfrm rot="5400000">
                <a:off x="7372207" y="3445868"/>
                <a:ext cx="629400" cy="769200"/>
              </a:xfrm>
              <a:prstGeom prst="bentConnector3">
                <a:avLst>
                  <a:gd fmla="val 15857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9" name="Google Shape;3269;gad93a2cb95_2_5351"/>
              <p:cNvCxnSpPr>
                <a:stCxn id="3262" idx="0"/>
                <a:endCxn id="3258" idx="2"/>
              </p:cNvCxnSpPr>
              <p:nvPr/>
            </p:nvCxnSpPr>
            <p:spPr>
              <a:xfrm rot="-5400000">
                <a:off x="6424027" y="2497465"/>
                <a:ext cx="629400" cy="2665800"/>
              </a:xfrm>
              <a:prstGeom prst="bentConnector3">
                <a:avLst>
                  <a:gd fmla="val 84126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270" name="Google Shape;3270;gad93a2cb95_2_5351"/>
            <p:cNvSpPr/>
            <p:nvPr/>
          </p:nvSpPr>
          <p:spPr>
            <a:xfrm>
              <a:off x="9230038" y="3224638"/>
              <a:ext cx="13740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Osteoclast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71" name="Google Shape;3271;gad93a2cb95_2_5351"/>
            <p:cNvSpPr/>
            <p:nvPr/>
          </p:nvSpPr>
          <p:spPr>
            <a:xfrm>
              <a:off x="10673900" y="3224650"/>
              <a:ext cx="14058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Osteoblasts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72" name="Google Shape;3272;gad93a2cb95_2_5351"/>
            <p:cNvCxnSpPr>
              <a:stCxn id="3271" idx="0"/>
              <a:endCxn id="3258" idx="2"/>
            </p:cNvCxnSpPr>
            <p:nvPr/>
          </p:nvCxnSpPr>
          <p:spPr>
            <a:xfrm flipH="1" rot="5400000">
              <a:off x="9847250" y="1695100"/>
              <a:ext cx="842700" cy="2216400"/>
            </a:xfrm>
            <a:prstGeom prst="bentConnector3">
              <a:avLst>
                <a:gd fmla="val 83790" name="adj1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3" name="Google Shape;3273;gad93a2cb95_2_5351"/>
            <p:cNvCxnSpPr>
              <a:stCxn id="3270" idx="0"/>
              <a:endCxn id="3258" idx="2"/>
            </p:cNvCxnSpPr>
            <p:nvPr/>
          </p:nvCxnSpPr>
          <p:spPr>
            <a:xfrm flipH="1" rot="5400000">
              <a:off x="9117238" y="2424838"/>
              <a:ext cx="842700" cy="756900"/>
            </a:xfrm>
            <a:prstGeom prst="bentConnector3">
              <a:avLst>
                <a:gd fmla="val 83789" name="adj1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4" name="Google Shape;3274;gad93a2cb95_2_5351"/>
            <p:cNvSpPr/>
            <p:nvPr/>
          </p:nvSpPr>
          <p:spPr>
            <a:xfrm>
              <a:off x="1552575" y="3622125"/>
              <a:ext cx="25455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Comic Sans MS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Collagen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75" name="Google Shape;3275;gad93a2cb95_2_5351"/>
            <p:cNvSpPr/>
            <p:nvPr/>
          </p:nvSpPr>
          <p:spPr>
            <a:xfrm>
              <a:off x="1552575" y="5069975"/>
              <a:ext cx="25455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Comic Sans MS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Mucopolysaccharides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76" name="Google Shape;3276;gad93a2cb95_2_5351"/>
            <p:cNvSpPr/>
            <p:nvPr/>
          </p:nvSpPr>
          <p:spPr>
            <a:xfrm>
              <a:off x="1552575" y="4346050"/>
              <a:ext cx="25455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Comic Sans MS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Non-collagenous Protein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77" name="Google Shape;3277;gad93a2cb95_2_5351"/>
            <p:cNvCxnSpPr>
              <a:stCxn id="3260" idx="2"/>
              <a:endCxn id="3274" idx="1"/>
            </p:cNvCxnSpPr>
            <p:nvPr/>
          </p:nvCxnSpPr>
          <p:spPr>
            <a:xfrm flipH="1" rot="-5400000">
              <a:off x="1169600" y="3535447"/>
              <a:ext cx="498900" cy="267000"/>
            </a:xfrm>
            <a:prstGeom prst="bentConnector2">
              <a:avLst/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78" name="Google Shape;3278;gad93a2cb95_2_5351"/>
            <p:cNvCxnSpPr>
              <a:stCxn id="3260" idx="2"/>
              <a:endCxn id="3276" idx="1"/>
            </p:cNvCxnSpPr>
            <p:nvPr/>
          </p:nvCxnSpPr>
          <p:spPr>
            <a:xfrm flipH="1" rot="-5400000">
              <a:off x="807500" y="3897547"/>
              <a:ext cx="1223100" cy="267000"/>
            </a:xfrm>
            <a:prstGeom prst="bentConnector2">
              <a:avLst/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9" name="Google Shape;3279;gad93a2cb95_2_5351"/>
            <p:cNvSpPr/>
            <p:nvPr/>
          </p:nvSpPr>
          <p:spPr>
            <a:xfrm>
              <a:off x="4708326" y="3622125"/>
              <a:ext cx="10635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Comic Sans MS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</a:t>
              </a:r>
              <a:r>
                <a:rPr b="0" baseline="3000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++</a:t>
              </a:r>
              <a:endParaRPr b="0" baseline="3000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280" name="Google Shape;3280;gad93a2cb95_2_5351"/>
            <p:cNvSpPr/>
            <p:nvPr/>
          </p:nvSpPr>
          <p:spPr>
            <a:xfrm>
              <a:off x="4708326" y="4346050"/>
              <a:ext cx="1063500" cy="592800"/>
            </a:xfrm>
            <a:prstGeom prst="roundRect">
              <a:avLst>
                <a:gd fmla="val 50000" name="adj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Comic Sans MS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</a:t>
              </a:r>
              <a:r>
                <a:rPr b="0" baseline="-2500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r>
                <a:rPr b="0" baseline="3000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</a:t>
              </a:r>
              <a:endParaRPr b="0" baseline="3000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81" name="Google Shape;3281;gad93a2cb95_2_5351"/>
            <p:cNvCxnSpPr>
              <a:stCxn id="3261" idx="2"/>
              <a:endCxn id="3279" idx="1"/>
            </p:cNvCxnSpPr>
            <p:nvPr/>
          </p:nvCxnSpPr>
          <p:spPr>
            <a:xfrm flipH="1" rot="-5400000">
              <a:off x="4342693" y="3552835"/>
              <a:ext cx="498900" cy="232200"/>
            </a:xfrm>
            <a:prstGeom prst="bentConnector2">
              <a:avLst/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2" name="Google Shape;3282;gad93a2cb95_2_5351"/>
            <p:cNvCxnSpPr>
              <a:stCxn id="3261" idx="2"/>
              <a:endCxn id="3280" idx="1"/>
            </p:cNvCxnSpPr>
            <p:nvPr/>
          </p:nvCxnSpPr>
          <p:spPr>
            <a:xfrm flipH="1" rot="-5400000">
              <a:off x="3980593" y="3914935"/>
              <a:ext cx="1223100" cy="232200"/>
            </a:xfrm>
            <a:prstGeom prst="bentConnector2">
              <a:avLst/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3" name="Google Shape;3283;gad93a2cb95_2_5351"/>
            <p:cNvCxnSpPr>
              <a:stCxn id="3260" idx="2"/>
              <a:endCxn id="3275" idx="1"/>
            </p:cNvCxnSpPr>
            <p:nvPr/>
          </p:nvCxnSpPr>
          <p:spPr>
            <a:xfrm flipH="1" rot="-5400000">
              <a:off x="445550" y="4259497"/>
              <a:ext cx="1947000" cy="267000"/>
            </a:xfrm>
            <a:prstGeom prst="bentConnector2">
              <a:avLst/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7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ad6b471d02_1_2316"/>
          <p:cNvSpPr txBox="1"/>
          <p:nvPr/>
        </p:nvSpPr>
        <p:spPr>
          <a:xfrm>
            <a:off x="4121250" y="1940900"/>
            <a:ext cx="3644700" cy="395100"/>
          </a:xfrm>
          <a:prstGeom prst="rect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26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Matrix</a:t>
            </a:r>
            <a:endParaRPr b="0" i="0" sz="26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289" name="Google Shape;3289;gad6b471d02_1_2316"/>
          <p:cNvCxnSpPr>
            <a:stCxn id="3288" idx="2"/>
            <a:endCxn id="3290" idx="0"/>
          </p:cNvCxnSpPr>
          <p:nvPr/>
        </p:nvCxnSpPr>
        <p:spPr>
          <a:xfrm flipH="1" rot="-5400000">
            <a:off x="7039950" y="1239650"/>
            <a:ext cx="795000" cy="29877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F6D75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291" name="Google Shape;3291;gad6b471d02_1_2316"/>
          <p:cNvCxnSpPr>
            <a:stCxn id="3292" idx="0"/>
            <a:endCxn id="3288" idx="2"/>
          </p:cNvCxnSpPr>
          <p:nvPr/>
        </p:nvCxnSpPr>
        <p:spPr>
          <a:xfrm rot="-5400000">
            <a:off x="4294900" y="1482475"/>
            <a:ext cx="795000" cy="2502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rgbClr val="F6D753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292" name="Google Shape;3292;gad6b471d02_1_2316"/>
          <p:cNvSpPr txBox="1"/>
          <p:nvPr/>
        </p:nvSpPr>
        <p:spPr>
          <a:xfrm>
            <a:off x="743350" y="3131125"/>
            <a:ext cx="5395800" cy="2747100"/>
          </a:xfrm>
          <a:prstGeom prst="rect">
            <a:avLst/>
          </a:prstGeom>
          <a:noFill/>
          <a:ln cap="flat" cmpd="sng" w="9525">
            <a:solidFill>
              <a:srgbClr val="F6D75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Organic Matrix</a:t>
            </a:r>
            <a:endParaRPr b="1" i="0" sz="20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30%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Composed of: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1) Collagen fibers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(90-95%)</a:t>
            </a:r>
            <a:r>
              <a:rPr b="1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Extend primarily along the lines of tensional force.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Gives the bone its powerful tensile strength.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2) Ground substance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(5-10%)</a:t>
            </a:r>
            <a:r>
              <a:rPr b="1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ECF proteoglycans (chondroitin sulphate &amp; hyaluronic acid)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0" name="Google Shape;3290;gad6b471d02_1_2316"/>
          <p:cNvSpPr txBox="1"/>
          <p:nvPr/>
        </p:nvSpPr>
        <p:spPr>
          <a:xfrm>
            <a:off x="6315450" y="3131125"/>
            <a:ext cx="5231400" cy="27471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9525">
            <a:solidFill>
              <a:srgbClr val="F6D753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Inorganic Matrix (Bone Salts)</a:t>
            </a:r>
            <a:endParaRPr b="1" i="0" sz="20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70%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Crystalline salts: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++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</a:t>
            </a:r>
            <a:r>
              <a:rPr b="0" baseline="-25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 (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hydroxyapatite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○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Ca/P ratio: (1.3 - 2).</a:t>
            </a:r>
            <a:r>
              <a:rPr lang="en-US" sz="16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Ca is more than PO4</a:t>
            </a:r>
            <a:r>
              <a:rPr lang="en-US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Mg</a:t>
            </a:r>
            <a:r>
              <a:rPr b="0" baseline="3000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Na</a:t>
            </a:r>
            <a:r>
              <a:rPr b="0" baseline="3000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K</a:t>
            </a:r>
            <a:r>
              <a:rPr b="0" baseline="3000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Carbonate ions.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●"/>
            </a:pPr>
            <a:r>
              <a:rPr b="1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NB: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newly formed bone have a considerably higher percentage of organic matrix in relation to salts.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93" name="Google Shape;3293;gad6b471d02_1_2316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gad6b471d02_1_2316"/>
          <p:cNvSpPr txBox="1"/>
          <p:nvPr>
            <p:ph type="title"/>
          </p:nvPr>
        </p:nvSpPr>
        <p:spPr>
          <a:xfrm>
            <a:off x="1134875" y="196850"/>
            <a:ext cx="1752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Matrix </a:t>
            </a:r>
            <a:endParaRPr sz="1700"/>
          </a:p>
        </p:txBody>
      </p:sp>
      <p:pic>
        <p:nvPicPr>
          <p:cNvPr id="3295" name="Google Shape;3295;gad6b471d02_1_2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8349" y="196850"/>
            <a:ext cx="3977625" cy="23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ad6b471d02_1_2330"/>
          <p:cNvSpPr/>
          <p:nvPr/>
        </p:nvSpPr>
        <p:spPr>
          <a:xfrm>
            <a:off x="11378295" y="80788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1" name="Google Shape;3301;gad6b471d02_1_2330"/>
          <p:cNvGrpSpPr/>
          <p:nvPr/>
        </p:nvGrpSpPr>
        <p:grpSpPr>
          <a:xfrm>
            <a:off x="11355081" y="48128"/>
            <a:ext cx="614193" cy="431920"/>
            <a:chOff x="3476576" y="2633631"/>
            <a:chExt cx="417024" cy="293244"/>
          </a:xfrm>
        </p:grpSpPr>
        <p:sp>
          <p:nvSpPr>
            <p:cNvPr id="3302" name="Google Shape;3302;gad6b471d02_1_2330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gad6b471d02_1_2330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4" name="Google Shape;3304;gad6b471d02_1_2330"/>
          <p:cNvSpPr/>
          <p:nvPr/>
        </p:nvSpPr>
        <p:spPr>
          <a:xfrm rot="5391968">
            <a:off x="11609844" y="215844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gad6b471d02_1_2330">
            <a:hlinkClick r:id="rId3"/>
          </p:cNvPr>
          <p:cNvSpPr/>
          <p:nvPr/>
        </p:nvSpPr>
        <p:spPr>
          <a:xfrm>
            <a:off x="11228225" y="480115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306" name="Google Shape;3306;gad6b471d02_1_2330"/>
          <p:cNvGrpSpPr/>
          <p:nvPr/>
        </p:nvGrpSpPr>
        <p:grpSpPr>
          <a:xfrm>
            <a:off x="500025" y="792825"/>
            <a:ext cx="10668350" cy="3303218"/>
            <a:chOff x="461850" y="-75367"/>
            <a:chExt cx="10668350" cy="3913766"/>
          </a:xfrm>
        </p:grpSpPr>
        <p:sp>
          <p:nvSpPr>
            <p:cNvPr id="3307" name="Google Shape;3307;gad6b471d02_1_2330"/>
            <p:cNvSpPr txBox="1"/>
            <p:nvPr/>
          </p:nvSpPr>
          <p:spPr>
            <a:xfrm>
              <a:off x="3973675" y="-75367"/>
              <a:ext cx="3644700" cy="4335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43434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Cells</a:t>
              </a:r>
              <a:endParaRPr b="0" i="0" sz="26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308" name="Google Shape;3308;gad6b471d02_1_2330"/>
            <p:cNvCxnSpPr>
              <a:stCxn id="3309" idx="0"/>
              <a:endCxn id="3307" idx="2"/>
            </p:cNvCxnSpPr>
            <p:nvPr/>
          </p:nvCxnSpPr>
          <p:spPr>
            <a:xfrm rot="-5400000">
              <a:off x="3396900" y="-871151"/>
              <a:ext cx="1170000" cy="3628500"/>
            </a:xfrm>
            <a:prstGeom prst="bentConnector3">
              <a:avLst>
                <a:gd fmla="val 62419" name="adj1"/>
              </a:avLst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3309" name="Google Shape;3309;gad6b471d02_1_2330"/>
            <p:cNvSpPr txBox="1"/>
            <p:nvPr/>
          </p:nvSpPr>
          <p:spPr>
            <a:xfrm>
              <a:off x="461850" y="1528099"/>
              <a:ext cx="3411600" cy="23103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sng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Osteoblasts</a:t>
              </a:r>
              <a:endParaRPr b="0" i="0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Bone forming cells.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Secrete collagen forming a matrix around themselves which then calcifies.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Regulate Ca and Phosphate concentration in bone fluid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10" name="Google Shape;3310;gad6b471d02_1_2330"/>
            <p:cNvSpPr txBox="1"/>
            <p:nvPr/>
          </p:nvSpPr>
          <p:spPr>
            <a:xfrm>
              <a:off x="4090225" y="1528099"/>
              <a:ext cx="3411600" cy="23103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US" sz="1800" u="sng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Osteocytes</a:t>
              </a:r>
              <a:endParaRPr b="0" i="0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When the osteoblasts get surrounded by osteoid, they are called </a:t>
              </a: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osteocytes.</a:t>
              </a:r>
              <a:endParaRPr b="1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Send processes into the canaliculi that ramify throughout the bone.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11" name="Google Shape;3311;gad6b471d02_1_2330"/>
            <p:cNvSpPr txBox="1"/>
            <p:nvPr/>
          </p:nvSpPr>
          <p:spPr>
            <a:xfrm>
              <a:off x="7718600" y="1528099"/>
              <a:ext cx="3411600" cy="2310300"/>
            </a:xfrm>
            <a:prstGeom prst="rect">
              <a:avLst/>
            </a:prstGeom>
            <a:noFill/>
            <a:ln cap="flat" cmpd="sng" w="9525">
              <a:solidFill>
                <a:srgbClr val="F6D753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sng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Osteoclasts</a:t>
              </a:r>
              <a:endParaRPr b="1" i="0" sz="1800" u="sng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Multinuclear cells that erode and resorb previously formed bone.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30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600"/>
                <a:buFont typeface="Titillium Web"/>
                <a:buChar char="●"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Phagocytose bone, digesting it in their cytoplasm.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12" name="Google Shape;3312;gad6b471d02_1_2330"/>
            <p:cNvCxnSpPr>
              <a:stCxn id="3311" idx="0"/>
              <a:endCxn id="3307" idx="2"/>
            </p:cNvCxnSpPr>
            <p:nvPr/>
          </p:nvCxnSpPr>
          <p:spPr>
            <a:xfrm flipH="1" rot="5400000">
              <a:off x="7025150" y="-871151"/>
              <a:ext cx="1170000" cy="3628500"/>
            </a:xfrm>
            <a:prstGeom prst="bentConnector3">
              <a:avLst>
                <a:gd fmla="val 62419" name="adj1"/>
              </a:avLst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3313" name="Google Shape;3313;gad6b471d02_1_2330"/>
            <p:cNvCxnSpPr>
              <a:stCxn id="3310" idx="0"/>
              <a:endCxn id="3307" idx="2"/>
            </p:cNvCxnSpPr>
            <p:nvPr/>
          </p:nvCxnSpPr>
          <p:spPr>
            <a:xfrm rot="-5400000">
              <a:off x="5211325" y="942799"/>
              <a:ext cx="1170000" cy="600"/>
            </a:xfrm>
            <a:prstGeom prst="bentConnector3">
              <a:avLst>
                <a:gd fmla="val 33965" name="adj1"/>
              </a:avLst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sp>
        <p:nvSpPr>
          <p:cNvPr descr="Single gear" id="3314" name="Google Shape;3314;gad6b471d02_1_233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5" name="Google Shape;3315;gad6b471d02_1_2330"/>
          <p:cNvSpPr txBox="1"/>
          <p:nvPr>
            <p:ph type="title"/>
          </p:nvPr>
        </p:nvSpPr>
        <p:spPr>
          <a:xfrm>
            <a:off x="1121350" y="196850"/>
            <a:ext cx="1752000" cy="749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Cells </a:t>
            </a:r>
            <a:endParaRPr sz="1700"/>
          </a:p>
        </p:txBody>
      </p:sp>
      <p:pic>
        <p:nvPicPr>
          <p:cNvPr id="3316" name="Google Shape;3316;gad6b471d02_1_2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9600" y="4325200"/>
            <a:ext cx="5201000" cy="232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7" name="Google Shape;3317;gad6b471d02_1_2330"/>
          <p:cNvGrpSpPr/>
          <p:nvPr/>
        </p:nvGrpSpPr>
        <p:grpSpPr>
          <a:xfrm>
            <a:off x="1052013" y="4294955"/>
            <a:ext cx="3647566" cy="2417771"/>
            <a:chOff x="6344650" y="3256324"/>
            <a:chExt cx="5038075" cy="3525476"/>
          </a:xfrm>
        </p:grpSpPr>
        <p:pic>
          <p:nvPicPr>
            <p:cNvPr id="3318" name="Google Shape;3318;gad6b471d02_1_23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4650" y="3319550"/>
              <a:ext cx="5038075" cy="3462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9" name="Google Shape;3319;gad6b471d02_1_2330"/>
            <p:cNvSpPr/>
            <p:nvPr/>
          </p:nvSpPr>
          <p:spPr>
            <a:xfrm>
              <a:off x="6806500" y="3256324"/>
              <a:ext cx="4185600" cy="366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gad6b471d02_1_2330"/>
          <p:cNvSpPr txBox="1"/>
          <p:nvPr/>
        </p:nvSpPr>
        <p:spPr>
          <a:xfrm>
            <a:off x="7935800" y="846125"/>
            <a:ext cx="344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when osteoblast surrounded by calcified matrix, they are called osteocyte </a:t>
            </a:r>
            <a:endParaRPr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4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gad6b471d02_1_2367"/>
          <p:cNvSpPr txBox="1"/>
          <p:nvPr>
            <p:ph type="title"/>
          </p:nvPr>
        </p:nvSpPr>
        <p:spPr>
          <a:xfrm>
            <a:off x="1134875" y="196850"/>
            <a:ext cx="62904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Mechanism of Bone Calcification</a:t>
            </a:r>
            <a:endParaRPr/>
          </a:p>
        </p:txBody>
      </p:sp>
      <p:sp>
        <p:nvSpPr>
          <p:cNvPr descr="Single gear" id="3326" name="Google Shape;3326;gad6b471d02_1_2367"/>
          <p:cNvSpPr/>
          <p:nvPr/>
        </p:nvSpPr>
        <p:spPr>
          <a:xfrm>
            <a:off x="602951" y="3621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27" name="Google Shape;3327;gad6b471d02_1_2367"/>
          <p:cNvGrpSpPr/>
          <p:nvPr/>
        </p:nvGrpSpPr>
        <p:grpSpPr>
          <a:xfrm>
            <a:off x="9713219" y="-7"/>
            <a:ext cx="2478769" cy="3965520"/>
            <a:chOff x="8281726" y="177372"/>
            <a:chExt cx="3428450" cy="6275551"/>
          </a:xfrm>
        </p:grpSpPr>
        <p:pic>
          <p:nvPicPr>
            <p:cNvPr id="3328" name="Google Shape;3328;gad6b471d02_1_23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92648" y="177372"/>
              <a:ext cx="3417528" cy="6275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9" name="Google Shape;3329;gad6b471d02_1_2367"/>
            <p:cNvSpPr txBox="1"/>
            <p:nvPr/>
          </p:nvSpPr>
          <p:spPr>
            <a:xfrm>
              <a:off x="8319716" y="502403"/>
              <a:ext cx="624900" cy="5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30" name="Google Shape;3330;gad6b471d02_1_2367"/>
            <p:cNvSpPr txBox="1"/>
            <p:nvPr/>
          </p:nvSpPr>
          <p:spPr>
            <a:xfrm>
              <a:off x="8319716" y="4967647"/>
              <a:ext cx="624900" cy="5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31" name="Google Shape;3331;gad6b471d02_1_2367"/>
            <p:cNvSpPr txBox="1"/>
            <p:nvPr/>
          </p:nvSpPr>
          <p:spPr>
            <a:xfrm>
              <a:off x="8319716" y="1944941"/>
              <a:ext cx="624900" cy="5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32" name="Google Shape;3332;gad6b471d02_1_2367"/>
            <p:cNvSpPr txBox="1"/>
            <p:nvPr/>
          </p:nvSpPr>
          <p:spPr>
            <a:xfrm>
              <a:off x="8281726" y="4061544"/>
              <a:ext cx="624900" cy="5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333" name="Google Shape;3333;gad6b471d02_1_2367"/>
          <p:cNvGrpSpPr/>
          <p:nvPr/>
        </p:nvGrpSpPr>
        <p:grpSpPr>
          <a:xfrm>
            <a:off x="994689" y="1176025"/>
            <a:ext cx="8881312" cy="5364675"/>
            <a:chOff x="5944291" y="1434638"/>
            <a:chExt cx="8881312" cy="5364675"/>
          </a:xfrm>
        </p:grpSpPr>
        <p:sp>
          <p:nvSpPr>
            <p:cNvPr id="3334" name="Google Shape;3334;gad6b471d02_1_2367"/>
            <p:cNvSpPr txBox="1"/>
            <p:nvPr/>
          </p:nvSpPr>
          <p:spPr>
            <a:xfrm>
              <a:off x="5967397" y="1434644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5" name="Google Shape;3335;gad6b471d02_1_2367"/>
            <p:cNvSpPr txBox="1"/>
            <p:nvPr/>
          </p:nvSpPr>
          <p:spPr>
            <a:xfrm>
              <a:off x="5967399" y="2323714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6" name="Google Shape;3336;gad6b471d02_1_2367"/>
            <p:cNvSpPr txBox="1"/>
            <p:nvPr/>
          </p:nvSpPr>
          <p:spPr>
            <a:xfrm>
              <a:off x="5967413" y="3212802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7" name="Google Shape;3337;gad6b471d02_1_2367"/>
            <p:cNvSpPr txBox="1"/>
            <p:nvPr/>
          </p:nvSpPr>
          <p:spPr>
            <a:xfrm>
              <a:off x="5967404" y="4101911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8" name="Google Shape;3338;gad6b471d02_1_2367"/>
            <p:cNvSpPr txBox="1"/>
            <p:nvPr/>
          </p:nvSpPr>
          <p:spPr>
            <a:xfrm>
              <a:off x="5944291" y="4991013"/>
              <a:ext cx="6642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39" name="Google Shape;3339;gad6b471d02_1_2367"/>
            <p:cNvSpPr txBox="1"/>
            <p:nvPr/>
          </p:nvSpPr>
          <p:spPr>
            <a:xfrm>
              <a:off x="5944302" y="5880113"/>
              <a:ext cx="6642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0" name="Google Shape;3340;gad6b471d02_1_2367"/>
            <p:cNvSpPr txBox="1"/>
            <p:nvPr/>
          </p:nvSpPr>
          <p:spPr>
            <a:xfrm>
              <a:off x="6755603" y="1434638"/>
              <a:ext cx="80700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Osteoblasts </a:t>
              </a: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secrete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collagen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(monomers) and ground substance (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proteoglycans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).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Collagen monomers </a:t>
              </a: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polymerize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to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collagen fibers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1" name="Google Shape;3341;gad6b471d02_1_2367"/>
            <p:cNvSpPr txBox="1"/>
            <p:nvPr/>
          </p:nvSpPr>
          <p:spPr>
            <a:xfrm>
              <a:off x="6755603" y="2359838"/>
              <a:ext cx="77526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sng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Resultant tissue: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osteoid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r>
                <a:rPr lang="en-US" sz="1600">
                  <a:solidFill>
                    <a:schemeClr val="l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(bone without salts)</a:t>
              </a:r>
              <a:endParaRPr b="0" i="0" sz="1600" u="none" cap="none" strike="noStrike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tillium Web"/>
                <a:buChar char="-"/>
              </a:pP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Osteoid: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cartilage-like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material differing from cartilage in that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calcium salts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readily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precipitate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 it.</a:t>
              </a:r>
              <a:endParaRPr b="0" i="0" sz="18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2" name="Google Shape;3342;gad6b471d02_1_2367"/>
            <p:cNvSpPr txBox="1"/>
            <p:nvPr/>
          </p:nvSpPr>
          <p:spPr>
            <a:xfrm>
              <a:off x="6755503" y="3201863"/>
              <a:ext cx="80700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Osteoblasts become </a:t>
              </a: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entrapped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in the osteoid and are now called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osteocytes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3" name="Google Shape;3343;gad6b471d02_1_2367"/>
            <p:cNvSpPr txBox="1"/>
            <p:nvPr/>
          </p:nvSpPr>
          <p:spPr>
            <a:xfrm>
              <a:off x="6755503" y="4101763"/>
              <a:ext cx="78438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After the osteoid is formed,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calcium salts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begin to </a:t>
              </a:r>
              <a:r>
                <a:rPr b="1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precipitate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on the collagen fibers </a:t>
              </a:r>
              <a:r>
                <a:rPr b="0" i="0" lang="en-US" sz="1600" u="none" cap="none" strike="noStrike">
                  <a:solidFill>
                    <a:schemeClr val="accent4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forming </a:t>
              </a:r>
              <a:r>
                <a:rPr b="1" i="0" lang="en-US" sz="1600" u="none" cap="none" strike="noStrike">
                  <a:solidFill>
                    <a:schemeClr val="accent4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hydroxyapatite crystals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4" name="Google Shape;3344;gad6b471d02_1_2367"/>
            <p:cNvSpPr txBox="1"/>
            <p:nvPr/>
          </p:nvSpPr>
          <p:spPr>
            <a:xfrm>
              <a:off x="6755478" y="4974713"/>
              <a:ext cx="8070000" cy="74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mechanism that causes calcium salts to be deposited in osteoid is not fully understood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regulation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of the calcification process depend to a great extent on 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pyrophosphate.</a:t>
              </a:r>
              <a:endParaRPr b="0" i="0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tillium Web"/>
                <a:buChar char="-"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Pyrophosphate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inhibits hydroxyapatite crystallization</a:t>
              </a:r>
              <a:r>
                <a:rPr b="1" i="0" lang="en-US" sz="1600" u="none" cap="none" strike="noStrike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i="0" lang="en-US" sz="1600" u="none" cap="none" strike="noStrike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calcification</a:t>
              </a:r>
              <a:r>
                <a:rPr b="1" lang="en-US" sz="16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lang="en-US" sz="16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of bone</a:t>
              </a:r>
              <a:endParaRPr b="1" i="0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tillium Web"/>
                <a:buChar char="-"/>
              </a:pPr>
              <a:r>
                <a:rPr b="0" i="0" lang="en-US" sz="1600" u="none" cap="none" strike="noStrike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Regulated by TNAP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45" name="Google Shape;3345;gad6b471d02_1_2367"/>
            <p:cNvSpPr txBox="1"/>
            <p:nvPr/>
          </p:nvSpPr>
          <p:spPr>
            <a:xfrm>
              <a:off x="6755503" y="5880113"/>
              <a:ext cx="7752600" cy="9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Tissue Nonspecific Alkaline phosphatase (TNAP)</a:t>
              </a:r>
              <a:r>
                <a:rPr b="0" i="0" lang="en-US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breaks down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pyrophosphate.</a:t>
              </a:r>
              <a:endPara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tillium Web"/>
                <a:buChar char="-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TNAP is secreted by the </a:t>
              </a:r>
              <a:r>
                <a:rPr b="1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osteoblasts</a:t>
              </a:r>
              <a:r>
                <a:rPr b="0" i="0" lang="en-US" sz="16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into the osteoid to neutralize pyrophosphate.</a:t>
              </a:r>
              <a:endPara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203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tillium Web"/>
                <a:buChar char="-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Once pyrophosphate has been neutralized, the natural affinity of the collagen fibers for calcium salts causes hydroxyapatite crystallization.</a:t>
              </a:r>
              <a:endPara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46" name="Google Shape;3346;gad6b471d02_1_2367"/>
          <p:cNvSpPr/>
          <p:nvPr/>
        </p:nvSpPr>
        <p:spPr>
          <a:xfrm>
            <a:off x="602957" y="1129363"/>
            <a:ext cx="48000" cy="5101500"/>
          </a:xfrm>
          <a:prstGeom prst="rect">
            <a:avLst/>
          </a:prstGeom>
          <a:solidFill>
            <a:srgbClr val="FBE780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7" name="Google Shape;3347;gad6b471d02_1_2367"/>
          <p:cNvSpPr/>
          <p:nvPr/>
        </p:nvSpPr>
        <p:spPr>
          <a:xfrm>
            <a:off x="482502" y="1342765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8" name="Google Shape;3348;gad6b471d02_1_2367"/>
          <p:cNvSpPr/>
          <p:nvPr/>
        </p:nvSpPr>
        <p:spPr>
          <a:xfrm>
            <a:off x="482502" y="2217122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9" name="Google Shape;3349;gad6b471d02_1_2367"/>
          <p:cNvSpPr/>
          <p:nvPr/>
        </p:nvSpPr>
        <p:spPr>
          <a:xfrm>
            <a:off x="482502" y="3091455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0" name="Google Shape;3350;gad6b471d02_1_2367"/>
          <p:cNvSpPr/>
          <p:nvPr/>
        </p:nvSpPr>
        <p:spPr>
          <a:xfrm>
            <a:off x="482502" y="4840113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1" name="Google Shape;3351;gad6b471d02_1_2367"/>
          <p:cNvSpPr/>
          <p:nvPr/>
        </p:nvSpPr>
        <p:spPr>
          <a:xfrm>
            <a:off x="482502" y="5714445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2" name="Google Shape;3352;gad6b471d02_1_2367"/>
          <p:cNvSpPr/>
          <p:nvPr/>
        </p:nvSpPr>
        <p:spPr>
          <a:xfrm>
            <a:off x="482502" y="3965780"/>
            <a:ext cx="288900" cy="288900"/>
          </a:xfrm>
          <a:prstGeom prst="ellipse">
            <a:avLst/>
          </a:prstGeom>
          <a:solidFill>
            <a:srgbClr val="FBE78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3" name="Google Shape;3353;gad6b471d02_1_2367"/>
          <p:cNvSpPr/>
          <p:nvPr/>
        </p:nvSpPr>
        <p:spPr>
          <a:xfrm>
            <a:off x="8911020" y="2052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4" name="Google Shape;3354;gad6b471d02_1_2367"/>
          <p:cNvGrpSpPr/>
          <p:nvPr/>
        </p:nvGrpSpPr>
        <p:grpSpPr>
          <a:xfrm>
            <a:off x="8887806" y="172553"/>
            <a:ext cx="614193" cy="431920"/>
            <a:chOff x="3476576" y="2633631"/>
            <a:chExt cx="417024" cy="293244"/>
          </a:xfrm>
        </p:grpSpPr>
        <p:sp>
          <p:nvSpPr>
            <p:cNvPr id="3355" name="Google Shape;3355;gad6b471d02_1_2367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gad6b471d02_1_2367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7" name="Google Shape;3357;gad6b471d02_1_2367"/>
          <p:cNvSpPr/>
          <p:nvPr/>
        </p:nvSpPr>
        <p:spPr>
          <a:xfrm rot="5391968">
            <a:off x="9142569" y="340269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gad6b471d02_1_2367">
            <a:hlinkClick r:id="rId4"/>
          </p:cNvPr>
          <p:cNvSpPr/>
          <p:nvPr/>
        </p:nvSpPr>
        <p:spPr>
          <a:xfrm>
            <a:off x="8760950" y="6045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9" name="Google Shape;3359;gad6b471d02_1_2367"/>
          <p:cNvSpPr/>
          <p:nvPr/>
        </p:nvSpPr>
        <p:spPr>
          <a:xfrm>
            <a:off x="9713225" y="4051775"/>
            <a:ext cx="2228400" cy="5493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079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Titillium Web"/>
              <a:buChar char="●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Pyrophosphate </a:t>
            </a:r>
            <a:r>
              <a:rPr b="1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against</a:t>
            </a: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calcf.</a:t>
            </a:r>
            <a:endParaRPr b="0" i="0" sz="12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10795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Titillium Web"/>
              <a:buChar char="●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TNAP </a:t>
            </a:r>
            <a:r>
              <a:rPr b="1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</a:t>
            </a:r>
            <a:r>
              <a:rPr b="0" i="0" lang="en-US" sz="12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calcf.</a:t>
            </a:r>
            <a:endParaRPr b="1" i="0" sz="14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2020-11-16T20:47:51Z</dcterms:created>
  <dc:creator>Arwa Almobeirek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0x0101001C9D0DD56A53134DAC7B8F86601128BC</vt:lpwstr>
  </property>
</Properties>
</file>