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Titillium Web"/>
      <p:regular r:id="rId20"/>
      <p:bold r:id="rId21"/>
      <p:italic r:id="rId22"/>
      <p:boldItalic r:id="rId23"/>
    </p:embeddedFont>
    <p:embeddedFont>
      <p:font typeface="Titillium Web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RD6Yl1oVvD2Pw992+OGIrXmze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76BAAE-2507-413A-9D1E-CC68D2E73009}">
  <a:tblStyle styleId="{C676BAAE-2507-413A-9D1E-CC68D2E73009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</a:neCell>
    <a:nwCell>
      <a:tcTxStyle b="off" i="off"/>
    </a:nwCell>
  </a:tblStyle>
  <a:tblStyle styleId="{1BA5E829-C6D0-42B0-BBE3-BCAD0F01002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regular.fntdata"/><Relationship Id="rId22" Type="http://schemas.openxmlformats.org/officeDocument/2006/relationships/font" Target="fonts/TitilliumWeb-italic.fntdata"/><Relationship Id="rId21" Type="http://schemas.openxmlformats.org/officeDocument/2006/relationships/font" Target="fonts/TitilliumWeb-bold.fntdata"/><Relationship Id="rId24" Type="http://schemas.openxmlformats.org/officeDocument/2006/relationships/font" Target="fonts/TitilliumWebLight-regular.fntdata"/><Relationship Id="rId23" Type="http://schemas.openxmlformats.org/officeDocument/2006/relationships/font" Target="fonts/TitilliumWeb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TitilliumWebLight-italic.fntdata"/><Relationship Id="rId25" Type="http://schemas.openxmlformats.org/officeDocument/2006/relationships/font" Target="fonts/TitilliumWebLight-bold.fntdata"/><Relationship Id="rId28" Type="http://customschemas.google.com/relationships/presentationmetadata" Target="metadata"/><Relationship Id="rId27" Type="http://schemas.openxmlformats.org/officeDocument/2006/relationships/font" Target="fonts/TitilliumWeb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1" name="Google Shape;210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2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a34dd0a4b6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4" name="Google Shape;2344;ga34dd0a4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F9000"/>
                </a:solidFill>
              </a:rPr>
              <a:t>(reorganized text into 2 boxes)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ad4bafedfa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4" name="Google Shape;2354;gad4bafedfa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 </a:t>
            </a:r>
            <a:r>
              <a:rPr lang="en-US">
                <a:solidFill>
                  <a:srgbClr val="BF9000"/>
                </a:solidFill>
              </a:rPr>
              <a:t>(slight; resized boxes; enlarged picture)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Modified link </a:t>
            </a:r>
            <a:r>
              <a:rPr lang="en-US">
                <a:solidFill>
                  <a:srgbClr val="BF9000"/>
                </a:solidFill>
              </a:rPr>
              <a:t>added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The note’s location is better at myelin sheath rather than at saltatory conduction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the translation “التصلب اللويحي”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part of missing picture from slides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2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cfbf39656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4" name="Google Shape;2394;gcfbf39656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New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Organized pictures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Combined 2 points: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“All-or-none” principle: impulse from motor neuron will cause contraction in all muscle fibers it innervates or none. 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Motor Unit follows “all-or-none” principle.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fa87771400_2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5" name="Google Shape;2425;gfa87771400_2_10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a347e997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2" name="Google Shape;2112;ga347e997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Only the objectives of this lecture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a347e997b8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 </a:t>
            </a:r>
            <a:r>
              <a:rPr lang="en-US">
                <a:solidFill>
                  <a:srgbClr val="BF9000"/>
                </a:solidFill>
              </a:rPr>
              <a:t>(slight)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Picture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Modified hyperlink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Resize text “begins/ends” to fit sentence in 1 line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2123" name="Google Shape;2123;ga347e997b8_0_10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a36b7dc9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Extra slide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ودي بعد اشيلها ونحطها بالنوتس </a:t>
            </a:r>
            <a:r>
              <a:rPr lang="en-US">
                <a:solidFill>
                  <a:srgbClr val="BF9000"/>
                </a:solidFill>
              </a:rPr>
              <a:t>better kept as a summary at the end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Deleted picture (repetitive)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2156" name="Google Shape;2156;ga36b7dc9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ad4bafedf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5" name="Google Shape;2205;gad4bafedf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2 pictures added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2 slides merged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الهايلايت بالسلايدز اللي قبل اظن نوتس الدكتورة بنحطها بالنوتس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ad4bafedfa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8" name="Google Shape;2258;gad4bafedf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a slide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ad4bafedfa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4" name="Google Shape;2294;gad4bafedf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 </a:t>
            </a:r>
            <a:r>
              <a:rPr lang="en-US">
                <a:solidFill>
                  <a:srgbClr val="BF9000"/>
                </a:solidFill>
              </a:rPr>
              <a:t>(slight; فصلت عدد القيتس عن الستيجز)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هايلايت → بتأكد من النوتس حقتي </a:t>
            </a:r>
            <a:r>
              <a:rPr lang="en-US">
                <a:solidFill>
                  <a:srgbClr val="BF9000"/>
                </a:solidFill>
              </a:rPr>
              <a:t>I think it’s correct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picture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Modified picture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note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ad4bafedfa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6" name="Google Shape;2306;gad4bafedf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Replaced picture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word to note “suprathreshold”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ad4bafedfa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2" name="Google Shape;2322;gad4bafedfa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Organization </a:t>
            </a:r>
            <a:r>
              <a:rPr lang="en-US">
                <a:solidFill>
                  <a:srgbClr val="BF9000"/>
                </a:solidFill>
              </a:rPr>
              <a:t>(changed diagram; modified the steps to ABC to be consistent with the picture)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Title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Color index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Link </a:t>
            </a:r>
            <a:r>
              <a:rPr lang="en-US">
                <a:solidFill>
                  <a:srgbClr val="BF9000"/>
                </a:solidFill>
              </a:rPr>
              <a:t>added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Deleted picture (the doctor’s picture is neater &amp; conveys the idea in a simpler way)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a271cc3a49_1_42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ga271cc3a49_1_422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" name="Google Shape;14;ga271cc3a49_1_4225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5" name="Google Shape;15;ga271cc3a49_1_4225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ga271cc3a49_1_4225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ga271cc3a49_1_4225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ga271cc3a49_1_4225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ga271cc3a49_1_4225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ga271cc3a49_1_4225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21;ga271cc3a49_1_4225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22" name="Google Shape;22;ga271cc3a49_1_4225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ga271cc3a49_1_4225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ga271cc3a49_1_4225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a271cc3a49_1_4225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a271cc3a49_1_4225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ga271cc3a49_1_4225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ga271cc3a49_1_4225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ga271cc3a49_1_4225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ga271cc3a49_1_4225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ga271cc3a49_1_4225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ga271cc3a49_1_4225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ga271cc3a49_1_4225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ga271cc3a49_1_4225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ga271cc3a49_1_4225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ga271cc3a49_1_4225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ga271cc3a49_1_4225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ga271cc3a49_1_4225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a271cc3a49_1_4225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ga271cc3a49_1_4225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ga271cc3a49_1_4225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ga271cc3a49_1_4225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ga271cc3a49_1_4225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ga271cc3a49_1_4225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ga271cc3a49_1_4225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ga271cc3a49_1_4225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ga271cc3a49_1_4225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ga271cc3a49_1_4225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ga271cc3a49_1_4225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ga271cc3a49_1_4225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ga271cc3a49_1_4225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ga271cc3a49_1_4225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ga271cc3a49_1_4225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ga271cc3a49_1_4225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ga271cc3a49_1_4225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ga271cc3a49_1_4225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ga271cc3a49_1_4225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ga271cc3a49_1_4225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ga271cc3a49_1_4225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ga271cc3a49_1_4225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ga271cc3a49_1_4225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ga271cc3a49_1_4225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ga271cc3a49_1_4225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ga271cc3a49_1_4225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ga271cc3a49_1_4225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ga271cc3a49_1_4225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ga271cc3a49_1_4225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ga271cc3a49_1_4225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ga271cc3a49_1_4225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ga271cc3a49_1_4225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ga271cc3a49_1_4225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ga271cc3a49_1_4225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ga271cc3a49_1_4225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ga271cc3a49_1_4225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a271cc3a49_1_4225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ga271cc3a49_1_4225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ga271cc3a49_1_4225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ga271cc3a49_1_4225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ga271cc3a49_1_4225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ga271cc3a49_1_4225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ga271cc3a49_1_4225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ga271cc3a49_1_4225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ga271cc3a49_1_4225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ga271cc3a49_1_4225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ga271cc3a49_1_4225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a271cc3a49_1_4225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ga271cc3a49_1_4225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ga271cc3a49_1_4225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ga271cc3a49_1_4225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ga271cc3a49_1_4225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ga271cc3a49_1_4225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ga271cc3a49_1_4225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ga271cc3a49_1_4225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ga271cc3a49_1_4225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ga271cc3a49_1_4225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ga271cc3a49_1_4225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ga271cc3a49_1_4225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ga271cc3a49_1_4225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ga271cc3a49_1_4225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ga271cc3a49_1_4225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ga271cc3a49_1_4225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ga271cc3a49_1_4225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ga271cc3a49_1_4225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ga271cc3a49_1_4225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ga271cc3a49_1_4225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ga271cc3a49_1_4225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7" name="Google Shape;107;ga271cc3a49_1_4225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a271cc3a49_1_422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a271cc3a49_1_422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a271cc3a49_1_422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a271cc3a49_1_422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a271cc3a49_1_422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13" name="Google Shape;113;ga271cc3a49_1_4225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14" name="Google Shape;114;ga271cc3a49_1_422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a271cc3a49_1_422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" name="Google Shape;116;ga271cc3a49_1_4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150" y="98175"/>
            <a:ext cx="1612150" cy="16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a271cc3a49_1_4225"/>
          <p:cNvPicPr preferRelativeResize="0"/>
          <p:nvPr/>
        </p:nvPicPr>
        <p:blipFill rotWithShape="1">
          <a:blip r:embed="rId3">
            <a:alphaModFix/>
          </a:blip>
          <a:srcRect b="16828" l="28496" r="9676" t="21278"/>
          <a:stretch/>
        </p:blipFill>
        <p:spPr>
          <a:xfrm>
            <a:off x="9595600" y="98175"/>
            <a:ext cx="1560952" cy="156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9" name="Google Shape;729;p4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4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4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4" name="Google Shape;734;p4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735" name="Google Shape;735;p43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736" name="Google Shape;736;p4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3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8" name="Google Shape;73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ga271cc3a49_1_4321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741" name="Google Shape;741;ga271cc3a49_1_4321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ga271cc3a49_1_4321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ga271cc3a49_1_4321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ga271cc3a49_1_4321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ga271cc3a49_1_4321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ga271cc3a49_1_4321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ga271cc3a49_1_4321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ga271cc3a49_1_4321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ga271cc3a49_1_4321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ga271cc3a49_1_4321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ga271cc3a49_1_4321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ga271cc3a49_1_4321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ga271cc3a49_1_4321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ga271cc3a49_1_4321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ga271cc3a49_1_4321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ga271cc3a49_1_4321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ga271cc3a49_1_4321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ga271cc3a49_1_4321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ga271cc3a49_1_4321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ga271cc3a49_1_4321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ga271cc3a49_1_4321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ga271cc3a49_1_4321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ga271cc3a49_1_4321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ga271cc3a49_1_4321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ga271cc3a49_1_4321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ga271cc3a49_1_4321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ga271cc3a49_1_4321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ga271cc3a49_1_4321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ga271cc3a49_1_4321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ga271cc3a49_1_4321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ga271cc3a49_1_4321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ga271cc3a49_1_4321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ga271cc3a49_1_4321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ga271cc3a49_1_4321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ga271cc3a49_1_4321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ga271cc3a49_1_4321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ga271cc3a49_1_4321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ga271cc3a49_1_4321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ga271cc3a49_1_4321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a271cc3a49_1_4321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ga271cc3a49_1_4321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ga271cc3a49_1_4321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a271cc3a49_1_4321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ga271cc3a49_1_4321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ga271cc3a49_1_4321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ga271cc3a49_1_4321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ga271cc3a49_1_4321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ga271cc3a49_1_4321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ga271cc3a49_1_4321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ga271cc3a49_1_4321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ga271cc3a49_1_4321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ga271cc3a49_1_4321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ga271cc3a49_1_4321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ga271cc3a49_1_4321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ga271cc3a49_1_4321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a271cc3a49_1_4321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ga271cc3a49_1_4321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ga271cc3a49_1_4321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ga271cc3a49_1_4321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a271cc3a49_1_4321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ga271cc3a49_1_4321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ga271cc3a49_1_4321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ga271cc3a49_1_4321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ga271cc3a49_1_4321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ga271cc3a49_1_4321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ga271cc3a49_1_4321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ga271cc3a49_1_4321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ga271cc3a49_1_4321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ga271cc3a49_1_4321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ga271cc3a49_1_4321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a271cc3a49_1_4321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ga271cc3a49_1_4321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a271cc3a49_1_4321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a271cc3a49_1_4321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ga271cc3a49_1_4321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ga271cc3a49_1_4321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a271cc3a49_1_4321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ga271cc3a49_1_4321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ga271cc3a49_1_4321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ga271cc3a49_1_4321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ga271cc3a49_1_4321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ga271cc3a49_1_4321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ga271cc3a49_1_4321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ga271cc3a49_1_4321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ga271cc3a49_1_4321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ga271cc3a49_1_4321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a271cc3a49_1_4321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ga271cc3a49_1_4321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ga271cc3a49_1_4321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ga271cc3a49_1_4321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ga271cc3a49_1_4321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ga271cc3a49_1_4321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a271cc3a49_1_4321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ga271cc3a49_1_4321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a271cc3a49_1_4321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ga271cc3a49_1_4321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ga271cc3a49_1_4321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ga271cc3a49_1_4321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ga271cc3a49_1_4321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ga271cc3a49_1_4321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ga271cc3a49_1_4321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ga271cc3a49_1_4321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ga271cc3a49_1_4321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ga271cc3a49_1_4321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ga271cc3a49_1_4321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ga271cc3a49_1_4321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ga271cc3a49_1_4321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ga271cc3a49_1_4321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a271cc3a49_1_4321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ga271cc3a49_1_4321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ga271cc3a49_1_4321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ga271cc3a49_1_4321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a271cc3a49_1_4321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ga271cc3a49_1_4321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ga271cc3a49_1_4321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a271cc3a49_1_4321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ga271cc3a49_1_4321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ga271cc3a49_1_4321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a271cc3a49_1_4321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ga271cc3a49_1_4321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ga271cc3a49_1_4321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ga271cc3a49_1_4321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a271cc3a49_1_4321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ga271cc3a49_1_4321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ga271cc3a49_1_4321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ga271cc3a49_1_4321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ga271cc3a49_1_4321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ga271cc3a49_1_4321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ga271cc3a49_1_4321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ga271cc3a49_1_4321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ga271cc3a49_1_4321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ga271cc3a49_1_4321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ga271cc3a49_1_4321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ga271cc3a49_1_4321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ga271cc3a49_1_4321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a271cc3a49_1_4321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ga271cc3a49_1_4321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ga271cc3a49_1_4321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ga271cc3a49_1_4321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ga271cc3a49_1_4321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ga271cc3a49_1_4321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ga271cc3a49_1_4321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ga271cc3a49_1_4321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ga271cc3a49_1_4321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ga271cc3a49_1_4321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ga271cc3a49_1_4321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ga271cc3a49_1_4321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ga271cc3a49_1_4321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ga271cc3a49_1_4321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ga271cc3a49_1_4321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ga271cc3a49_1_4321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ga271cc3a49_1_4321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a271cc3a49_1_4321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ga271cc3a49_1_4321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ga271cc3a49_1_4321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a271cc3a49_1_4321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a271cc3a49_1_4321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ga271cc3a49_1_4321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ga271cc3a49_1_4321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ga271cc3a49_1_4321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ga271cc3a49_1_4321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a271cc3a49_1_4321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a271cc3a49_1_4321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a271cc3a49_1_4321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ga271cc3a49_1_4321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a271cc3a49_1_4321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ga271cc3a49_1_4321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ga271cc3a49_1_4321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a271cc3a49_1_4321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ga271cc3a49_1_4321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ga271cc3a49_1_4321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a271cc3a49_1_4321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a271cc3a49_1_4321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ga271cc3a49_1_4321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ga271cc3a49_1_4321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ga271cc3a49_1_4321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ga271cc3a49_1_4321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ga271cc3a49_1_4321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ga271cc3a49_1_4321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ga271cc3a49_1_4321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ga271cc3a49_1_4321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ga271cc3a49_1_4321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ga271cc3a49_1_4321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ga271cc3a49_1_4321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ga271cc3a49_1_4321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ga271cc3a49_1_4321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ga271cc3a49_1_4321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ga271cc3a49_1_4321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ga271cc3a49_1_4321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ga271cc3a49_1_4321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ga271cc3a49_1_4321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ga271cc3a49_1_4321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ga271cc3a49_1_4321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ga271cc3a49_1_4321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ga271cc3a49_1_4321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ga271cc3a49_1_4321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ga271cc3a49_1_4321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ga271cc3a49_1_4321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ga271cc3a49_1_4321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ga271cc3a49_1_4321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ga271cc3a49_1_4321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ga271cc3a49_1_4321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ga271cc3a49_1_4321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a271cc3a49_1_4321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a271cc3a49_1_4321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a271cc3a49_1_4321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a271cc3a49_1_4321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a271cc3a49_1_4321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a271cc3a49_1_4321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a271cc3a49_1_4321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a271cc3a49_1_4321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a271cc3a49_1_4321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a271cc3a49_1_4321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a271cc3a49_1_4321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a271cc3a49_1_4321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a271cc3a49_1_4321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a271cc3a49_1_4321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a271cc3a49_1_4321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a271cc3a49_1_4321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ga271cc3a49_1_4321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a271cc3a49_1_4321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a271cc3a49_1_4321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a271cc3a49_1_4321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a271cc3a49_1_4321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a271cc3a49_1_4321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a271cc3a49_1_4321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ga271cc3a49_1_4321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a271cc3a49_1_4321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a271cc3a49_1_4321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a271cc3a49_1_4321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a271cc3a49_1_4321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a271cc3a49_1_4321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a271cc3a49_1_4321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a271cc3a49_1_4321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a271cc3a49_1_4321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a271cc3a49_1_4321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a271cc3a49_1_4321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a271cc3a49_1_4321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a271cc3a49_1_4321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a271cc3a49_1_4321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a271cc3a49_1_4321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a271cc3a49_1_4321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a271cc3a49_1_4321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a271cc3a49_1_4321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a271cc3a49_1_4321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a271cc3a49_1_4321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a271cc3a49_1_4321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a271cc3a49_1_4321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a271cc3a49_1_4321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a271cc3a49_1_4321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a271cc3a49_1_4321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a271cc3a49_1_4321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a271cc3a49_1_4321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ga271cc3a49_1_43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5" name="Google Shape;995;ga271cc3a49_1_432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a271cc3a49_1_432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ga271cc3a49_1_432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ga271cc3a49_1_432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ga271cc3a49_1_432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0" name="Google Shape;1000;ga271cc3a49_1_432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01" name="Google Shape;1001;ga271cc3a49_1_4321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02" name="Google Shape;1002;ga271cc3a49_1_432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a271cc3a49_1_4321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4" name="Google Shape;1004;ga271cc3a49_1_4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271cc3a49_1_43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7" name="Google Shape;1007;ga271cc3a49_1_436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ga271cc3a49_1_436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ga271cc3a49_1_436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ga271cc3a49_1_436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ga271cc3a49_1_436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2" name="Google Shape;1012;ga271cc3a49_1_436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13" name="Google Shape;1013;ga271cc3a49_1_4369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14" name="Google Shape;1014;ga271cc3a49_1_436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ga271cc3a49_1_4369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6" name="Google Shape;1016;ga271cc3a49_1_43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7" name="Google Shape;1017;ga271cc3a49_1_4369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1018" name="Google Shape;1018;ga271cc3a49_1_4369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1019" name="Google Shape;1019;ga271cc3a49_1_4369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ga271cc3a49_1_4369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1" name="Google Shape;1021;ga271cc3a49_1_4369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1022" name="Google Shape;1022;ga271cc3a49_1_4369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ga271cc3a49_1_4369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ga271cc3a49_1_4369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ga271cc3a49_1_4369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ga271cc3a49_1_4369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27" name="Google Shape;1027;ga271cc3a49_1_4369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1028" name="Google Shape;1028;ga271cc3a49_1_4369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ga271cc3a49_1_4369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0" name="Google Shape;1030;ga271cc3a49_1_4369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1031" name="Google Shape;1031;ga271cc3a49_1_4369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1032" name="Google Shape;1032;ga271cc3a49_1_4369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ga271cc3a49_1_4369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34" name="Google Shape;1034;ga271cc3a49_1_4369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ga271cc3a49_1_4369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6" name="Google Shape;1036;ga271cc3a49_1_4369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1037" name="Google Shape;1037;ga271cc3a49_1_4369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ga271cc3a49_1_4369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ga271cc3a49_1_4369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ga271cc3a49_1_4369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a271cc3a49_1_43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3" name="Google Shape;1043;ga271cc3a49_1_434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ga271cc3a49_1_434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a271cc3a49_1_434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ga271cc3a49_1_434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ga271cc3a49_1_434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8" name="Google Shape;1048;ga271cc3a49_1_434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49" name="Google Shape;1049;ga271cc3a49_1_4345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50" name="Google Shape;1050;ga271cc3a49_1_434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ga271cc3a49_1_4345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2" name="Google Shape;1052;ga271cc3a49_1_43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fa87771400_2_10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1" name="Google Shape;1061;gfa87771400_2_109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gfa87771400_2_109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gfa87771400_2_109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gfa87771400_2_109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gfa87771400_2_109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6" name="Google Shape;1066;gfa87771400_2_109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67" name="Google Shape;1067;gfa87771400_2_1094"/>
          <p:cNvGrpSpPr/>
          <p:nvPr/>
        </p:nvGrpSpPr>
        <p:grpSpPr>
          <a:xfrm>
            <a:off x="1054919" y="-2525387"/>
            <a:ext cx="4633138" cy="7687836"/>
            <a:chOff x="5051425" y="1912938"/>
            <a:chExt cx="2087563" cy="3463925"/>
          </a:xfrm>
        </p:grpSpPr>
        <p:sp>
          <p:nvSpPr>
            <p:cNvPr id="1068" name="Google Shape;1068;gfa87771400_2_1094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gfa87771400_2_1094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gfa87771400_2_1094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gfa87771400_2_1094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gfa87771400_2_1094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gfa87771400_2_1094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gfa87771400_2_1094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gfa87771400_2_1094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gfa87771400_2_1094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gfa87771400_2_1094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gfa87771400_2_1094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gfa87771400_2_1094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gfa87771400_2_1094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gfa87771400_2_1094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gfa87771400_2_1094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gfa87771400_2_1094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gfa87771400_2_1094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gfa87771400_2_1094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gfa87771400_2_1094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gfa87771400_2_1094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gfa87771400_2_1094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gfa87771400_2_1094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gfa87771400_2_1094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gfa87771400_2_1094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gfa87771400_2_1094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gfa87771400_2_1094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gfa87771400_2_1094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gfa87771400_2_1094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gfa87771400_2_1094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gfa87771400_2_1094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gfa87771400_2_1094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gfa87771400_2_1094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gfa87771400_2_1094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gfa87771400_2_1094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fa87771400_2_1094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gfa87771400_2_1094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gfa87771400_2_1094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gfa87771400_2_1094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gfa87771400_2_1094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gfa87771400_2_1094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gfa87771400_2_1094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gfa87771400_2_1094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gfa87771400_2_1094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gfa87771400_2_1094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gfa87771400_2_1094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gfa87771400_2_1094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gfa87771400_2_1094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gfa87771400_2_1094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gfa87771400_2_1094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gfa87771400_2_1094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gfa87771400_2_1094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gfa87771400_2_1094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gfa87771400_2_1094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gfa87771400_2_1094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fa87771400_2_1094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gfa87771400_2_1094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gfa87771400_2_1094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gfa87771400_2_1094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gfa87771400_2_1094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gfa87771400_2_1094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gfa87771400_2_1094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gfa87771400_2_1094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gfa87771400_2_1094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131" name="Google Shape;1131;gfa87771400_2_109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gfa87771400_2_109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3" name="Google Shape;1133;gfa87771400_2_10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150" y="98175"/>
            <a:ext cx="1612150" cy="16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fa87771400_2_1094"/>
          <p:cNvPicPr preferRelativeResize="0"/>
          <p:nvPr/>
        </p:nvPicPr>
        <p:blipFill rotWithShape="1">
          <a:blip r:embed="rId3">
            <a:alphaModFix/>
          </a:blip>
          <a:srcRect b="16828" l="28496" r="9676" t="21278"/>
          <a:stretch/>
        </p:blipFill>
        <p:spPr>
          <a:xfrm>
            <a:off x="9595600" y="98175"/>
            <a:ext cx="1560952" cy="156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fa87771400_2_1170"/>
          <p:cNvSpPr/>
          <p:nvPr/>
        </p:nvSpPr>
        <p:spPr>
          <a:xfrm rot="-1453060">
            <a:off x="-4613362" y="594043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gfa87771400_2_1170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gfa87771400_2_1170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39" name="Google Shape;1139;gfa87771400_2_1170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gfa87771400_2_1175"/>
          <p:cNvGrpSpPr/>
          <p:nvPr/>
        </p:nvGrpSpPr>
        <p:grpSpPr>
          <a:xfrm rot="10800000">
            <a:off x="410" y="5584301"/>
            <a:ext cx="12215394" cy="1389931"/>
            <a:chOff x="-812304" y="3384962"/>
            <a:chExt cx="12982670" cy="3501967"/>
          </a:xfrm>
        </p:grpSpPr>
        <p:sp>
          <p:nvSpPr>
            <p:cNvPr id="1142" name="Google Shape;1142;gfa87771400_2_1175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gfa87771400_2_1175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oogle Shape;1145;gfa87771400_2_1179"/>
          <p:cNvGrpSpPr/>
          <p:nvPr/>
        </p:nvGrpSpPr>
        <p:grpSpPr>
          <a:xfrm rot="-2700000">
            <a:off x="10700137" y="-789601"/>
            <a:ext cx="1785634" cy="2719698"/>
            <a:chOff x="11279852" y="-731358"/>
            <a:chExt cx="1357379" cy="2067423"/>
          </a:xfrm>
        </p:grpSpPr>
        <p:sp>
          <p:nvSpPr>
            <p:cNvPr id="1146" name="Google Shape;1146;gfa87771400_2_117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gfa87771400_2_117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8" name="Google Shape;1148;gfa87771400_2_1179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gfa87771400_2_1179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0" name="Google Shape;1150;gfa87771400_2_1179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1151" name="Google Shape;1151;gfa87771400_2_1179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gfa87771400_2_1179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fa87771400_2_11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55" name="Google Shape;1155;gfa87771400_2_1188"/>
          <p:cNvGrpSpPr/>
          <p:nvPr/>
        </p:nvGrpSpPr>
        <p:grpSpPr>
          <a:xfrm>
            <a:off x="1671560" y="-2"/>
            <a:ext cx="3905464" cy="4458503"/>
            <a:chOff x="230569" y="-1163119"/>
            <a:chExt cx="5851760" cy="6680407"/>
          </a:xfrm>
        </p:grpSpPr>
        <p:sp>
          <p:nvSpPr>
            <p:cNvPr id="1156" name="Google Shape;1156;gfa87771400_2_1188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7" name="Google Shape;1157;gfa87771400_2_1188"/>
            <p:cNvGrpSpPr/>
            <p:nvPr/>
          </p:nvGrpSpPr>
          <p:grpSpPr>
            <a:xfrm flipH="1">
              <a:off x="230569" y="157542"/>
              <a:ext cx="5851760" cy="3976106"/>
              <a:chOff x="3247" y="1493"/>
              <a:chExt cx="1962" cy="1601"/>
            </a:xfrm>
          </p:grpSpPr>
          <p:sp>
            <p:nvSpPr>
              <p:cNvPr id="1158" name="Google Shape;1158;gfa87771400_2_1188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gfa87771400_2_1188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0" name="Google Shape;1160;gfa87771400_2_1188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fa87771400_2_1188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gfa87771400_2_1188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gfa87771400_2_1188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4" name="Google Shape;1164;gfa87771400_2_1188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5" name="Google Shape;1165;gfa87771400_2_1188"/>
            <p:cNvSpPr/>
            <p:nvPr/>
          </p:nvSpPr>
          <p:spPr>
            <a:xfrm rot="416904">
              <a:off x="3294298" y="4374715"/>
              <a:ext cx="639799" cy="1107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66" name="Google Shape;1166;gfa87771400_2_118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gfa87771400_2_118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gfa87771400_2_118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gfa87771400_2_118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gfa87771400_2_118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1" name="Google Shape;1171;gfa87771400_2_118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72" name="Google Shape;1172;gfa87771400_2_1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3" name="Google Shape;1173;gfa87771400_2_1188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174" name="Google Shape;1174;gfa87771400_2_118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gfa87771400_2_118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fa87771400_2_12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78" name="Google Shape;1178;gfa87771400_2_1211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179" name="Google Shape;1179;gfa87771400_2_1211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gfa87771400_2_1211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gfa87771400_2_1211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gfa87771400_2_1211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gfa87771400_2_1211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gfa87771400_2_1211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5" name="Google Shape;1185;gfa87771400_2_1211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1186" name="Google Shape;1186;gfa87771400_2_1211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gfa87771400_2_1211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gfa87771400_2_1211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gfa87771400_2_1211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gfa87771400_2_1211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gfa87771400_2_1211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gfa87771400_2_1211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gfa87771400_2_1211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gfa87771400_2_1211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gfa87771400_2_1211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gfa87771400_2_1211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gfa87771400_2_1211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gfa87771400_2_1211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gfa87771400_2_1211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gfa87771400_2_1211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gfa87771400_2_1211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gfa87771400_2_1211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gfa87771400_2_1211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gfa87771400_2_1211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gfa87771400_2_1211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gfa87771400_2_1211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gfa87771400_2_1211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gfa87771400_2_1211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gfa87771400_2_1211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gfa87771400_2_1211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gfa87771400_2_1211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gfa87771400_2_1211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gfa87771400_2_1211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gfa87771400_2_1211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gfa87771400_2_1211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gfa87771400_2_1211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gfa87771400_2_1211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gfa87771400_2_1211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gfa87771400_2_1211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gfa87771400_2_1211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gfa87771400_2_1211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gfa87771400_2_1211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gfa87771400_2_1211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gfa87771400_2_1211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gfa87771400_2_1211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gfa87771400_2_1211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gfa87771400_2_1211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gfa87771400_2_1211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gfa87771400_2_1211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gfa87771400_2_1211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gfa87771400_2_1211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gfa87771400_2_1211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gfa87771400_2_1211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gfa87771400_2_1211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gfa87771400_2_1211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gfa87771400_2_1211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gfa87771400_2_1211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gfa87771400_2_1211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gfa87771400_2_1211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gfa87771400_2_1211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gfa87771400_2_1211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gfa87771400_2_1211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gfa87771400_2_1211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gfa87771400_2_1211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gfa87771400_2_1211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gfa87771400_2_1211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gfa87771400_2_1211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gfa87771400_2_1211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gfa87771400_2_1211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gfa87771400_2_1211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gfa87771400_2_1211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gfa87771400_2_1211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gfa87771400_2_1211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gfa87771400_2_1211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gfa87771400_2_1211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gfa87771400_2_1211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gfa87771400_2_1211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gfa87771400_2_1211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gfa87771400_2_1211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gfa87771400_2_1211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gfa87771400_2_1211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gfa87771400_2_1211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gfa87771400_2_1211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gfa87771400_2_1211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gfa87771400_2_1211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gfa87771400_2_1211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gfa87771400_2_1211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gfa87771400_2_1211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gfa87771400_2_1211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gfa87771400_2_1211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1" name="Google Shape;1271;gfa87771400_2_121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gfa87771400_2_121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gfa87771400_2_121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gfa87771400_2_121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gfa87771400_2_121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6" name="Google Shape;1276;gfa87771400_2_121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77" name="Google Shape;1277;gfa87771400_2_1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8" name="Google Shape;1278;gfa87771400_2_1211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279" name="Google Shape;1279;gfa87771400_2_121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gfa87771400_2_1211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4"/>
          <p:cNvGrpSpPr/>
          <p:nvPr/>
        </p:nvGrpSpPr>
        <p:grpSpPr>
          <a:xfrm rot="10800000">
            <a:off x="411" y="5584300"/>
            <a:ext cx="12215394" cy="1389931"/>
            <a:chOff x="-812304" y="3384962"/>
            <a:chExt cx="12982670" cy="3501967"/>
          </a:xfrm>
        </p:grpSpPr>
        <p:sp>
          <p:nvSpPr>
            <p:cNvPr id="120" name="Google Shape;120;p44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4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gfa87771400_2_1316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1283" name="Google Shape;1283;gfa87771400_2_1316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gfa87771400_2_1316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gfa87771400_2_1316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gfa87771400_2_1316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7" name="Google Shape;1287;gfa87771400_2_1316"/>
            <p:cNvGrpSpPr/>
            <p:nvPr/>
          </p:nvGrpSpPr>
          <p:grpSpPr>
            <a:xfrm>
              <a:off x="2636903" y="779139"/>
              <a:ext cx="4346635" cy="4535357"/>
              <a:chOff x="2653893" y="765545"/>
              <a:chExt cx="4346635" cy="4535357"/>
            </a:xfrm>
          </p:grpSpPr>
          <p:grpSp>
            <p:nvGrpSpPr>
              <p:cNvPr id="1288" name="Google Shape;1288;gfa87771400_2_1316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1289" name="Google Shape;1289;gfa87771400_2_1316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0" name="Google Shape;1290;gfa87771400_2_1316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1" name="Google Shape;1291;gfa87771400_2_1316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2" name="Google Shape;1292;gfa87771400_2_1316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3" name="Google Shape;1293;gfa87771400_2_1316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4" name="Google Shape;1294;gfa87771400_2_1316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5" name="Google Shape;1295;gfa87771400_2_1316"/>
              <p:cNvGrpSpPr/>
              <p:nvPr/>
            </p:nvGrpSpPr>
            <p:grpSpPr>
              <a:xfrm>
                <a:off x="2653893" y="3958868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1296" name="Google Shape;1296;gfa87771400_2_1316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gfa87771400_2_1316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gfa87771400_2_1316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gfa87771400_2_1316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gfa87771400_2_1316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gfa87771400_2_1316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gfa87771400_2_1316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gfa87771400_2_1316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gfa87771400_2_1316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gfa87771400_2_1316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gfa87771400_2_1316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gfa87771400_2_1316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gfa87771400_2_1316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gfa87771400_2_1316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gfa87771400_2_1316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gfa87771400_2_1316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gfa87771400_2_1316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gfa87771400_2_1316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gfa87771400_2_1316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gfa87771400_2_1316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gfa87771400_2_1316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gfa87771400_2_1316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gfa87771400_2_1316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gfa87771400_2_1316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gfa87771400_2_1316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gfa87771400_2_1316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gfa87771400_2_1316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gfa87771400_2_1316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gfa87771400_2_1316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gfa87771400_2_1316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gfa87771400_2_1316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gfa87771400_2_1316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1328;gfa87771400_2_1316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gfa87771400_2_1316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gfa87771400_2_1316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gfa87771400_2_1316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gfa87771400_2_1316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gfa87771400_2_1316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gfa87771400_2_1316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gfa87771400_2_1316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6" name="Google Shape;1336;gfa87771400_2_1316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gfa87771400_2_1316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gfa87771400_2_1316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gfa87771400_2_1316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gfa87771400_2_1316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gfa87771400_2_1316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gfa87771400_2_1316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gfa87771400_2_1316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4" name="Google Shape;1344;gfa87771400_2_1316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gfa87771400_2_1316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gfa87771400_2_1316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gfa87771400_2_1316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gfa87771400_2_1316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gfa87771400_2_1316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gfa87771400_2_1316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gfa87771400_2_1316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gfa87771400_2_1316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gfa87771400_2_1316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gfa87771400_2_1316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gfa87771400_2_1316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gfa87771400_2_1316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gfa87771400_2_1316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gfa87771400_2_1316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gfa87771400_2_1316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gfa87771400_2_1316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gfa87771400_2_1316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gfa87771400_2_1316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3" name="Google Shape;1363;gfa87771400_2_1316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gfa87771400_2_1316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gfa87771400_2_1316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gfa87771400_2_1316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gfa87771400_2_1316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gfa87771400_2_1316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gfa87771400_2_1316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gfa87771400_2_1316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gfa87771400_2_1316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gfa87771400_2_1316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gfa87771400_2_1316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4" name="Google Shape;1374;gfa87771400_2_1316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gfa87771400_2_1316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gfa87771400_2_1316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gfa87771400_2_1316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gfa87771400_2_1316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gfa87771400_2_1316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gfa87771400_2_1316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81" name="Google Shape;1381;gfa87771400_2_1316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gfa87771400_2_1316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gfa87771400_2_1316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4" name="Google Shape;1384;gfa87771400_2_13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5" name="Google Shape;1385;gfa87771400_2_1316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6" name="Google Shape;1386;gfa87771400_2_1316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1387" name="Google Shape;1387;gfa87771400_2_1316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1388" name="Google Shape;1388;gfa87771400_2_1316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gfa87771400_2_1316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gfa87771400_2_1316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gfa87771400_2_1316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gfa87771400_2_1316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93" name="Google Shape;1393;gfa87771400_2_1316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4" name="Google Shape;1394;gfa87771400_2_1316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5" name="Google Shape;1395;gfa87771400_2_1316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6" name="Google Shape;1396;gfa87771400_2_1316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7" name="Google Shape;1397;gfa87771400_2_1316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8" name="Google Shape;1398;gfa87771400_2_1316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399" name="Google Shape;1399;gfa87771400_2_1316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1400" name="Google Shape;1400;gfa87771400_2_1316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gfa87771400_2_1316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gfa87771400_2_1316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gfa87771400_2_1316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gfa87771400_2_1316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05" name="Google Shape;1405;gfa87771400_2_1316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6" name="Google Shape;1406;gfa87771400_2_1316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7" name="Google Shape;1407;gfa87771400_2_1316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8" name="Google Shape;1408;gfa87771400_2_1316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9" name="Google Shape;1409;gfa87771400_2_1316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0" name="Google Shape;1410;gfa87771400_2_1316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11" name="Google Shape;1411;gfa87771400_2_1316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1412" name="Google Shape;1412;gfa87771400_2_1316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1413" name="Google Shape;1413;gfa87771400_2_1316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4" name="Google Shape;1414;gfa87771400_2_1316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gfa87771400_2_1316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gfa87771400_2_1316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gfa87771400_2_1316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18" name="Google Shape;1418;gfa87771400_2_1316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19" name="Google Shape;1419;gfa87771400_2_1316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0" name="Google Shape;1420;gfa87771400_2_1316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1" name="Google Shape;1421;gfa87771400_2_1316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2" name="Google Shape;1422;gfa87771400_2_1316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3" name="Google Shape;1423;gfa87771400_2_1316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424" name="Google Shape;1424;gfa87771400_2_1316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425" name="Google Shape;1425;gfa87771400_2_131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gfa87771400_2_131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gfa87771400_2_131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gfa87771400_2_131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gfa87771400_2_131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0" name="Google Shape;1430;gfa87771400_2_131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31" name="Google Shape;1431;gfa87771400_2_13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2" name="Google Shape;1432;gfa87771400_2_1316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433" name="Google Shape;1433;gfa87771400_2_131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gfa87771400_2_131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fa87771400_2_14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37" name="Google Shape;1437;gfa87771400_2_1470"/>
          <p:cNvGrpSpPr/>
          <p:nvPr/>
        </p:nvGrpSpPr>
        <p:grpSpPr>
          <a:xfrm>
            <a:off x="174466" y="1983808"/>
            <a:ext cx="6760778" cy="2516102"/>
            <a:chOff x="976518" y="1922058"/>
            <a:chExt cx="5383213" cy="2003425"/>
          </a:xfrm>
        </p:grpSpPr>
        <p:grpSp>
          <p:nvGrpSpPr>
            <p:cNvPr id="1438" name="Google Shape;1438;gfa87771400_2_1470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1439" name="Google Shape;1439;gfa87771400_2_1470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gfa87771400_2_1470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gfa87771400_2_1470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gfa87771400_2_1470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3" name="Google Shape;1443;gfa87771400_2_1470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1444" name="Google Shape;1444;gfa87771400_2_1470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5" name="Google Shape;1445;gfa87771400_2_1470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1446" name="Google Shape;1446;gfa87771400_2_1470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gfa87771400_2_1470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gfa87771400_2_1470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9" name="Google Shape;1449;gfa87771400_2_1470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gfa87771400_2_1470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1" name="Google Shape;1451;gfa87771400_2_1470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gfa87771400_2_1470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3" name="Google Shape;1453;gfa87771400_2_1470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gfa87771400_2_1470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5" name="Google Shape;1455;gfa87771400_2_1470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6" name="Google Shape;1456;gfa87771400_2_1470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gfa87771400_2_1470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8" name="Google Shape;1458;gfa87771400_2_1470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9" name="Google Shape;1459;gfa87771400_2_1470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0" name="Google Shape;1460;gfa87771400_2_1470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1" name="Google Shape;1461;gfa87771400_2_1470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2" name="Google Shape;1462;gfa87771400_2_1470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gfa87771400_2_1470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4" name="Google Shape;1464;gfa87771400_2_1470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5" name="Google Shape;1465;gfa87771400_2_1470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6" name="Google Shape;1466;gfa87771400_2_1470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7" name="Google Shape;1467;gfa87771400_2_1470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8" name="Google Shape;1468;gfa87771400_2_1470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gfa87771400_2_1470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0" name="Google Shape;1470;gfa87771400_2_1470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1" name="Google Shape;1471;gfa87771400_2_1470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gfa87771400_2_1470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3" name="Google Shape;1473;gfa87771400_2_1470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gfa87771400_2_1470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5" name="Google Shape;1475;gfa87771400_2_1470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gfa87771400_2_1470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7" name="Google Shape;1477;gfa87771400_2_1470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gfa87771400_2_1470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9" name="Google Shape;1479;gfa87771400_2_1470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gfa87771400_2_1470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1" name="Google Shape;1481;gfa87771400_2_1470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gfa87771400_2_1470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3" name="Google Shape;1483;gfa87771400_2_1470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4" name="Google Shape;1484;gfa87771400_2_1470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5" name="Google Shape;1485;gfa87771400_2_1470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6" name="Google Shape;1486;gfa87771400_2_1470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7" name="Google Shape;1487;gfa87771400_2_1470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gfa87771400_2_1470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9" name="Google Shape;1489;gfa87771400_2_1470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0" name="Google Shape;1490;gfa87771400_2_1470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1" name="Google Shape;1491;gfa87771400_2_1470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2" name="Google Shape;1492;gfa87771400_2_1470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3" name="Google Shape;1493;gfa87771400_2_1470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gfa87771400_2_1470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5" name="Google Shape;1495;gfa87771400_2_1470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gfa87771400_2_1470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7" name="Google Shape;1497;gfa87771400_2_1470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gfa87771400_2_1470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9" name="Google Shape;1499;gfa87771400_2_1470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gfa87771400_2_1470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1" name="Google Shape;1501;gfa87771400_2_1470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2" name="Google Shape;1502;gfa87771400_2_1470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gfa87771400_2_1470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4" name="Google Shape;1504;gfa87771400_2_1470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gfa87771400_2_1470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6" name="Google Shape;1506;gfa87771400_2_1470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gfa87771400_2_1470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8" name="Google Shape;1508;gfa87771400_2_1470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9" name="Google Shape;1509;gfa87771400_2_1470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0" name="Google Shape;1510;gfa87771400_2_1470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1" name="Google Shape;1511;gfa87771400_2_1470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2" name="Google Shape;1512;gfa87771400_2_1470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gfa87771400_2_1470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4" name="Google Shape;1514;gfa87771400_2_1470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gfa87771400_2_1470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6" name="Google Shape;1516;gfa87771400_2_1470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7" name="Google Shape;1517;gfa87771400_2_1470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8" name="Google Shape;1518;gfa87771400_2_1470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gfa87771400_2_1470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0" name="Google Shape;1520;gfa87771400_2_1470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1" name="Google Shape;1521;gfa87771400_2_1470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2" name="Google Shape;1522;gfa87771400_2_1470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3" name="Google Shape;1523;gfa87771400_2_1470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4" name="Google Shape;1524;gfa87771400_2_1470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gfa87771400_2_1470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6" name="Google Shape;1526;gfa87771400_2_1470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7" name="Google Shape;1527;gfa87771400_2_1470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8" name="Google Shape;1528;gfa87771400_2_1470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9" name="Google Shape;1529;gfa87771400_2_1470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0" name="Google Shape;1530;gfa87771400_2_1470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1" name="Google Shape;1531;gfa87771400_2_1470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2" name="Google Shape;1532;gfa87771400_2_1470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3" name="Google Shape;1533;gfa87771400_2_1470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4" name="Google Shape;1534;gfa87771400_2_1470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gfa87771400_2_1470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6" name="Google Shape;1536;gfa87771400_2_1470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7" name="Google Shape;1537;gfa87771400_2_1470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8" name="Google Shape;1538;gfa87771400_2_1470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9" name="Google Shape;1539;gfa87771400_2_1470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0" name="Google Shape;1540;gfa87771400_2_1470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gfa87771400_2_1470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2" name="Google Shape;1542;gfa87771400_2_1470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gfa87771400_2_1470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4" name="Google Shape;1544;gfa87771400_2_1470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gfa87771400_2_1470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6" name="Google Shape;1546;gfa87771400_2_1470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gfa87771400_2_1470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8" name="Google Shape;1548;gfa87771400_2_1470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gfa87771400_2_1470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0" name="Google Shape;1550;gfa87771400_2_1470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1" name="Google Shape;1551;gfa87771400_2_1470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gfa87771400_2_1470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3" name="Google Shape;1553;gfa87771400_2_1470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4" name="Google Shape;1554;gfa87771400_2_1470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5" name="Google Shape;1555;gfa87771400_2_1470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gfa87771400_2_1470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7" name="Google Shape;1557;gfa87771400_2_1470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8" name="Google Shape;1558;gfa87771400_2_1470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9" name="Google Shape;1559;gfa87771400_2_1470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gfa87771400_2_1470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1" name="Google Shape;1561;gfa87771400_2_1470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2" name="Google Shape;1562;gfa87771400_2_1470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3" name="Google Shape;1563;gfa87771400_2_1470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4" name="Google Shape;1564;gfa87771400_2_1470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5" name="Google Shape;1565;gfa87771400_2_1470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6" name="Google Shape;1566;gfa87771400_2_1470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7" name="Google Shape;1567;gfa87771400_2_1470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8" name="Google Shape;1568;gfa87771400_2_1470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gfa87771400_2_1470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0" name="Google Shape;1570;gfa87771400_2_1470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gfa87771400_2_1470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2" name="Google Shape;1572;gfa87771400_2_1470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3" name="Google Shape;1573;gfa87771400_2_1470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gfa87771400_2_1470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5" name="Google Shape;1575;gfa87771400_2_1470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6" name="Google Shape;1576;gfa87771400_2_1470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7" name="Google Shape;1577;gfa87771400_2_1470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gfa87771400_2_1470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9" name="Google Shape;1579;gfa87771400_2_1470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0" name="Google Shape;1580;gfa87771400_2_1470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gfa87771400_2_1470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2" name="Google Shape;1582;gfa87771400_2_1470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3" name="Google Shape;1583;gfa87771400_2_1470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4" name="Google Shape;1584;gfa87771400_2_1470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5" name="Google Shape;1585;gfa87771400_2_1470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gfa87771400_2_1470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7" name="Google Shape;1587;gfa87771400_2_1470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8" name="Google Shape;1588;gfa87771400_2_1470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9" name="Google Shape;1589;gfa87771400_2_1470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0" name="Google Shape;1590;gfa87771400_2_1470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gfa87771400_2_1470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gfa87771400_2_1470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gfa87771400_2_1470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4" name="Google Shape;1594;gfa87771400_2_1470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5" name="Google Shape;1595;gfa87771400_2_1470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6" name="Google Shape;1596;gfa87771400_2_1470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gfa87771400_2_1470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8" name="Google Shape;1598;gfa87771400_2_1470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9" name="Google Shape;1599;gfa87771400_2_1470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gfa87771400_2_1470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gfa87771400_2_1470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gfa87771400_2_1470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gfa87771400_2_1470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gfa87771400_2_1470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gfa87771400_2_1470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6" name="Google Shape;1606;gfa87771400_2_1470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7" name="Google Shape;1607;gfa87771400_2_1470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gfa87771400_2_1470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9" name="Google Shape;1609;gfa87771400_2_1470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0" name="Google Shape;1610;gfa87771400_2_1470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gfa87771400_2_1470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2" name="Google Shape;1612;gfa87771400_2_1470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3" name="Google Shape;1613;gfa87771400_2_1470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4" name="Google Shape;1614;gfa87771400_2_1470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5" name="Google Shape;1615;gfa87771400_2_1470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6" name="Google Shape;1616;gfa87771400_2_1470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7" name="Google Shape;1617;gfa87771400_2_1470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8" name="Google Shape;1618;gfa87771400_2_1470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9" name="Google Shape;1619;gfa87771400_2_1470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0" name="Google Shape;1620;gfa87771400_2_1470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1" name="Google Shape;1621;gfa87771400_2_1470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2" name="Google Shape;1622;gfa87771400_2_1470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3" name="Google Shape;1623;gfa87771400_2_1470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4" name="Google Shape;1624;gfa87771400_2_1470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5" name="Google Shape;1625;gfa87771400_2_1470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6" name="Google Shape;1626;gfa87771400_2_1470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7" name="Google Shape;1627;gfa87771400_2_1470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gfa87771400_2_1470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9" name="Google Shape;1629;gfa87771400_2_1470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0" name="Google Shape;1630;gfa87771400_2_1470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1" name="Google Shape;1631;gfa87771400_2_1470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2" name="Google Shape;1632;gfa87771400_2_1470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3" name="Google Shape;1633;gfa87771400_2_1470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4" name="Google Shape;1634;gfa87771400_2_1470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5" name="Google Shape;1635;gfa87771400_2_1470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6" name="Google Shape;1636;gfa87771400_2_1470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7" name="Google Shape;1637;gfa87771400_2_1470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8" name="Google Shape;1638;gfa87771400_2_1470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9" name="Google Shape;1639;gfa87771400_2_1470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0" name="Google Shape;1640;gfa87771400_2_1470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1" name="Google Shape;1641;gfa87771400_2_1470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2" name="Google Shape;1642;gfa87771400_2_1470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3" name="Google Shape;1643;gfa87771400_2_1470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4" name="Google Shape;1644;gfa87771400_2_1470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5" name="Google Shape;1645;gfa87771400_2_1470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6" name="Google Shape;1646;gfa87771400_2_1470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7" name="Google Shape;1647;gfa87771400_2_1470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gfa87771400_2_1470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9" name="Google Shape;1649;gfa87771400_2_1470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0" name="Google Shape;1650;gfa87771400_2_1470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1" name="Google Shape;1651;gfa87771400_2_1470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gfa87771400_2_1470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3" name="Google Shape;1653;gfa87771400_2_1470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4" name="Google Shape;1654;gfa87771400_2_1470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gfa87771400_2_1470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6" name="Google Shape;1656;gfa87771400_2_1470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7" name="Google Shape;1657;gfa87771400_2_1470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gfa87771400_2_1470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9" name="Google Shape;1659;gfa87771400_2_1470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0" name="Google Shape;1660;gfa87771400_2_1470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gfa87771400_2_1470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2" name="Google Shape;1662;gfa87771400_2_1470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3" name="Google Shape;1663;gfa87771400_2_1470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gfa87771400_2_1470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5" name="Google Shape;1665;gfa87771400_2_1470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6" name="Google Shape;1666;gfa87771400_2_1470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gfa87771400_2_1470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8" name="Google Shape;1668;gfa87771400_2_1470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9" name="Google Shape;1669;gfa87771400_2_1470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gfa87771400_2_1470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gfa87771400_2_1470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2" name="Google Shape;1672;gfa87771400_2_1470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gfa87771400_2_1470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4" name="Google Shape;1674;gfa87771400_2_1470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75" name="Google Shape;1675;gfa87771400_2_1470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gfa87771400_2_1470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77" name="Google Shape;1677;gfa87771400_2_1470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1678" name="Google Shape;1678;gfa87771400_2_1470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79" name="Google Shape;1679;gfa87771400_2_1470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1680" name="Google Shape;1680;gfa87771400_2_1470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gfa87771400_2_1470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gfa87771400_2_1470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gfa87771400_2_1470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gfa87771400_2_1470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gfa87771400_2_1470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6" name="Google Shape;1686;gfa87771400_2_1470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gfa87771400_2_1470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gfa87771400_2_1470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gfa87771400_2_1470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gfa87771400_2_1470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gfa87771400_2_1470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gfa87771400_2_1470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gfa87771400_2_1470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gfa87771400_2_1470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gfa87771400_2_1470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gfa87771400_2_1470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gfa87771400_2_1470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gfa87771400_2_1470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9" name="Google Shape;1699;gfa87771400_2_1470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0" name="Google Shape;1700;gfa87771400_2_1470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gfa87771400_2_1470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gfa87771400_2_1470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gfa87771400_2_1470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gfa87771400_2_1470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gfa87771400_2_1470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gfa87771400_2_1470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gfa87771400_2_1470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gfa87771400_2_1470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gfa87771400_2_1470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gfa87771400_2_1470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gfa87771400_2_1470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gfa87771400_2_1470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gfa87771400_2_1470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gfa87771400_2_1470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gfa87771400_2_1470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gfa87771400_2_1470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gfa87771400_2_1470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gfa87771400_2_1470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gfa87771400_2_1470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gfa87771400_2_1470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gfa87771400_2_1470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gfa87771400_2_1470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gfa87771400_2_1470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4" name="Google Shape;1724;gfa87771400_2_1470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gfa87771400_2_1470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6" name="Google Shape;1726;gfa87771400_2_147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gfa87771400_2_147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gfa87771400_2_147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gfa87771400_2_147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gfa87771400_2_147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1" name="Google Shape;1731;gfa87771400_2_147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32" name="Google Shape;1732;gfa87771400_2_14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3" name="Google Shape;1733;gfa87771400_2_1470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734" name="Google Shape;1734;gfa87771400_2_147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gfa87771400_2_1470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fa87771400_2_17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38" name="Google Shape;1738;gfa87771400_2_1771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1739" name="Google Shape;1739;gfa87771400_2_1771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gfa87771400_2_1771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gfa87771400_2_1771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gfa87771400_2_1771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gfa87771400_2_1771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gfa87771400_2_1771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gfa87771400_2_1771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gfa87771400_2_1771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gfa87771400_2_1771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gfa87771400_2_1771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gfa87771400_2_1771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gfa87771400_2_1771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1" name="Google Shape;1751;gfa87771400_2_1771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52" name="Google Shape;1752;gfa87771400_2_1771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753" name="Google Shape;1753;gfa87771400_2_1771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gfa87771400_2_1771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5" name="Google Shape;1755;gfa87771400_2_1771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1756" name="Google Shape;1756;gfa87771400_2_1771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gfa87771400_2_1771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gfa87771400_2_1771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9" name="Google Shape;1759;gfa87771400_2_1771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0" name="Google Shape;1760;gfa87771400_2_1771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61" name="Google Shape;1761;gfa87771400_2_1771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62" name="Google Shape;1762;gfa87771400_2_1771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63" name="Google Shape;1763;gfa87771400_2_177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gfa87771400_2_177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gfa87771400_2_177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gfa87771400_2_177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gfa87771400_2_177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8" name="Google Shape;1768;gfa87771400_2_177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69" name="Google Shape;1769;gfa87771400_2_17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0" name="Google Shape;1770;gfa87771400_2_1771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771" name="Google Shape;1771;gfa87771400_2_177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gfa87771400_2_1771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fa87771400_2_18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5" name="Google Shape;1775;gfa87771400_2_180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gfa87771400_2_180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gfa87771400_2_180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8" name="Google Shape;1778;gfa87771400_2_180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gfa87771400_2_180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0" name="Google Shape;1780;gfa87771400_2_180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81" name="Google Shape;1781;gfa87771400_2_1808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782" name="Google Shape;1782;gfa87771400_2_180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gfa87771400_2_180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4" name="Google Shape;1784;gfa87771400_2_18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6" name="Google Shape;1786;gfa87771400_2_1820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1787" name="Google Shape;1787;gfa87771400_2_1820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gfa87771400_2_1820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gfa87771400_2_1820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gfa87771400_2_1820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gfa87771400_2_1820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gfa87771400_2_1820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gfa87771400_2_1820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gfa87771400_2_1820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gfa87771400_2_1820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gfa87771400_2_1820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gfa87771400_2_1820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gfa87771400_2_1820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gfa87771400_2_1820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gfa87771400_2_1820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gfa87771400_2_1820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gfa87771400_2_1820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gfa87771400_2_1820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gfa87771400_2_1820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gfa87771400_2_1820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gfa87771400_2_1820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gfa87771400_2_1820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gfa87771400_2_1820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gfa87771400_2_1820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gfa87771400_2_1820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gfa87771400_2_1820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gfa87771400_2_1820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gfa87771400_2_1820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gfa87771400_2_1820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gfa87771400_2_1820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gfa87771400_2_1820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gfa87771400_2_1820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gfa87771400_2_1820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gfa87771400_2_1820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gfa87771400_2_1820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gfa87771400_2_1820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gfa87771400_2_1820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gfa87771400_2_1820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gfa87771400_2_1820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gfa87771400_2_1820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gfa87771400_2_1820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gfa87771400_2_1820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gfa87771400_2_1820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gfa87771400_2_1820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gfa87771400_2_1820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gfa87771400_2_1820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gfa87771400_2_1820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gfa87771400_2_1820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gfa87771400_2_1820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gfa87771400_2_1820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gfa87771400_2_1820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gfa87771400_2_1820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gfa87771400_2_1820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gfa87771400_2_1820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gfa87771400_2_1820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gfa87771400_2_1820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gfa87771400_2_1820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gfa87771400_2_1820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gfa87771400_2_1820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gfa87771400_2_1820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gfa87771400_2_1820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gfa87771400_2_1820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gfa87771400_2_1820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gfa87771400_2_1820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gfa87771400_2_1820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gfa87771400_2_1820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gfa87771400_2_1820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gfa87771400_2_1820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gfa87771400_2_1820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gfa87771400_2_1820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gfa87771400_2_1820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gfa87771400_2_1820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gfa87771400_2_1820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gfa87771400_2_1820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gfa87771400_2_1820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gfa87771400_2_1820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gfa87771400_2_1820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gfa87771400_2_1820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gfa87771400_2_1820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gfa87771400_2_1820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gfa87771400_2_1820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gfa87771400_2_1820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gfa87771400_2_1820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gfa87771400_2_1820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gfa87771400_2_1820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gfa87771400_2_1820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gfa87771400_2_1820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gfa87771400_2_1820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gfa87771400_2_1820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gfa87771400_2_1820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gfa87771400_2_1820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gfa87771400_2_1820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gfa87771400_2_1820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gfa87771400_2_1820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gfa87771400_2_1820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gfa87771400_2_1820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gfa87771400_2_1820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gfa87771400_2_1820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gfa87771400_2_1820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gfa87771400_2_1820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gfa87771400_2_1820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gfa87771400_2_1820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gfa87771400_2_1820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gfa87771400_2_1820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gfa87771400_2_1820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gfa87771400_2_1820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gfa87771400_2_1820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gfa87771400_2_1820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gfa87771400_2_1820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gfa87771400_2_1820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gfa87771400_2_1820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gfa87771400_2_1820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gfa87771400_2_1820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gfa87771400_2_1820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gfa87771400_2_1820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gfa87771400_2_1820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gfa87771400_2_1820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gfa87771400_2_1820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gfa87771400_2_1820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gfa87771400_2_1820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gfa87771400_2_1820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gfa87771400_2_1820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gfa87771400_2_1820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gfa87771400_2_1820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gfa87771400_2_1820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gfa87771400_2_1820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gfa87771400_2_1820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gfa87771400_2_1820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gfa87771400_2_1820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gfa87771400_2_1820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gfa87771400_2_1820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gfa87771400_2_1820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gfa87771400_2_1820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gfa87771400_2_1820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gfa87771400_2_1820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gfa87771400_2_1820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gfa87771400_2_1820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gfa87771400_2_1820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gfa87771400_2_1820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gfa87771400_2_1820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gfa87771400_2_1820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gfa87771400_2_1820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gfa87771400_2_1820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gfa87771400_2_1820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gfa87771400_2_1820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gfa87771400_2_1820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gfa87771400_2_1820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gfa87771400_2_1820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gfa87771400_2_1820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gfa87771400_2_1820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gfa87771400_2_1820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gfa87771400_2_1820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gfa87771400_2_1820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gfa87771400_2_1820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gfa87771400_2_1820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gfa87771400_2_1820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fa87771400_2_1820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fa87771400_2_1820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gfa87771400_2_1820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gfa87771400_2_1820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gfa87771400_2_1820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gfa87771400_2_1820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gfa87771400_2_1820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fa87771400_2_1820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gfa87771400_2_1820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gfa87771400_2_1820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gfa87771400_2_1820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gfa87771400_2_1820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gfa87771400_2_1820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gfa87771400_2_1820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gfa87771400_2_1820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gfa87771400_2_1820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fa87771400_2_1820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gfa87771400_2_1820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gfa87771400_2_1820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gfa87771400_2_1820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gfa87771400_2_1820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gfa87771400_2_1820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fa87771400_2_1820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gfa87771400_2_1820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gfa87771400_2_1820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gfa87771400_2_1820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gfa87771400_2_1820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gfa87771400_2_1820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fa87771400_2_1820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gfa87771400_2_1820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gfa87771400_2_1820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gfa87771400_2_1820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gfa87771400_2_1820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gfa87771400_2_1820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fa87771400_2_1820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gfa87771400_2_1820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gfa87771400_2_1820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gfa87771400_2_1820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gfa87771400_2_1820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gfa87771400_2_1820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fa87771400_2_1820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gfa87771400_2_1820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gfa87771400_2_1820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gfa87771400_2_1820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gfa87771400_2_1820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gfa87771400_2_1820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gfa87771400_2_1820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gfa87771400_2_1820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gfa87771400_2_1820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gfa87771400_2_1820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gfa87771400_2_1820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gfa87771400_2_1820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gfa87771400_2_1820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gfa87771400_2_1820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gfa87771400_2_1820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gfa87771400_2_1820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gfa87771400_2_1820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gfa87771400_2_1820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gfa87771400_2_1820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gfa87771400_2_1820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gfa87771400_2_1820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gfa87771400_2_1820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gfa87771400_2_1820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gfa87771400_2_1820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gfa87771400_2_1820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gfa87771400_2_1820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gfa87771400_2_1820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gfa87771400_2_1820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gfa87771400_2_1820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gfa87771400_2_1820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gfa87771400_2_1820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gfa87771400_2_1820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gfa87771400_2_1820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gfa87771400_2_1820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gfa87771400_2_1820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gfa87771400_2_1820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gfa87771400_2_1820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gfa87771400_2_1820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gfa87771400_2_1820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gfa87771400_2_1820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gfa87771400_2_1820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gfa87771400_2_1820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gfa87771400_2_1820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gfa87771400_2_1820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gfa87771400_2_1820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gfa87771400_2_1820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gfa87771400_2_1820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gfa87771400_2_1820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gfa87771400_2_1820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gfa87771400_2_1820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gfa87771400_2_1820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gfa87771400_2_1820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gfa87771400_2_1820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gfa87771400_2_1820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gfa87771400_2_1820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gfa87771400_2_1820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gfa87771400_2_1820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gfa87771400_2_1820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gfa87771400_2_18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1" name="Google Shape;2041;gfa87771400_2_182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gfa87771400_2_182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gfa87771400_2_182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gfa87771400_2_182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gfa87771400_2_182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6" name="Google Shape;2046;gfa87771400_2_182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47" name="Google Shape;2047;gfa87771400_2_1820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2048" name="Google Shape;2048;gfa87771400_2_182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gfa87771400_2_1820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Google Shape;2050;gfa87771400_2_18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fa87771400_2_20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53" name="Google Shape;2053;gfa87771400_2_2086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2054" name="Google Shape;2054;gfa87771400_2_2086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2055" name="Google Shape;2055;gfa87771400_2_2086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gfa87771400_2_2086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57" name="Google Shape;2057;gfa87771400_2_2086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2058" name="Google Shape;2058;gfa87771400_2_2086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gfa87771400_2_2086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gfa87771400_2_2086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1" name="Google Shape;2061;gfa87771400_2_2086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2" name="Google Shape;2062;gfa87771400_2_2086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63" name="Google Shape;2063;gfa87771400_2_2086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2064" name="Google Shape;2064;gfa87771400_2_2086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gfa87771400_2_2086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6" name="Google Shape;2066;gfa87771400_2_2086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2067" name="Google Shape;2067;gfa87771400_2_2086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2068" name="Google Shape;2068;gfa87771400_2_2086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9" name="Google Shape;2069;gfa87771400_2_2086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70" name="Google Shape;2070;gfa87771400_2_2086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gfa87771400_2_2086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72" name="Google Shape;2072;gfa87771400_2_2086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2073" name="Google Shape;2073;gfa87771400_2_2086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gfa87771400_2_2086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gfa87771400_2_2086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gfa87771400_2_2086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77" name="Google Shape;2077;gfa87771400_2_208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gfa87771400_2_208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gfa87771400_2_208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gfa87771400_2_208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gfa87771400_2_208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2" name="Google Shape;2082;gfa87771400_2_208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083" name="Google Shape;2083;gfa87771400_2_20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4" name="Google Shape;2084;gfa87771400_2_2086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2085" name="Google Shape;2085;gfa87771400_2_208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gfa87771400_2_208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fa87771400_2_21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9" name="Google Shape;2089;gfa87771400_2_2122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gfa87771400_2_2122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gfa87771400_2_2122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gfa87771400_2_2122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gfa87771400_2_2122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4" name="Google Shape;2094;gfa87771400_2_2122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95" name="Google Shape;2095;gfa87771400_2_2122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2096" name="Google Shape;2096;gfa87771400_2_2122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gfa87771400_2_2122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8" name="Google Shape;2098;gfa87771400_2_2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271cc3a49_1_5657"/>
          <p:cNvSpPr/>
          <p:nvPr/>
        </p:nvSpPr>
        <p:spPr>
          <a:xfrm rot="-1453060">
            <a:off x="-4613367" y="594045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a271cc3a49_1_5657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a271cc3a49_1_5657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6" name="Google Shape;126;ga271cc3a49_1_5657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9"/>
          <p:cNvGrpSpPr/>
          <p:nvPr/>
        </p:nvGrpSpPr>
        <p:grpSpPr>
          <a:xfrm rot="-2700000">
            <a:off x="10700136" y="-789601"/>
            <a:ext cx="1785634" cy="2719699"/>
            <a:chOff x="11279852" y="-731358"/>
            <a:chExt cx="1357379" cy="2067424"/>
          </a:xfrm>
        </p:grpSpPr>
        <p:sp>
          <p:nvSpPr>
            <p:cNvPr id="129" name="Google Shape;129;p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9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9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9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49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134" name="Google Shape;134;p49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9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49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71cc3a49_1_40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ga271cc3a49_1_409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a271cc3a49_1_409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a271cc3a49_1_409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a271cc3a49_1_409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a271cc3a49_1_409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ga271cc3a49_1_409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5" name="Google Shape;145;ga271cc3a49_1_4090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46" name="Google Shape;146;ga271cc3a49_1_409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ga271cc3a49_1_4090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Google Shape;148;ga271cc3a49_1_40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ga271cc3a49_1_4090"/>
          <p:cNvGrpSpPr/>
          <p:nvPr/>
        </p:nvGrpSpPr>
        <p:grpSpPr>
          <a:xfrm>
            <a:off x="1054925" y="-2525387"/>
            <a:ext cx="4633141" cy="7687836"/>
            <a:chOff x="5051425" y="1912938"/>
            <a:chExt cx="2087563" cy="3463925"/>
          </a:xfrm>
        </p:grpSpPr>
        <p:sp>
          <p:nvSpPr>
            <p:cNvPr id="150" name="Google Shape;150;ga271cc3a49_1_4090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ga271cc3a49_1_4090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ga271cc3a49_1_4090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ga271cc3a49_1_4090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a271cc3a49_1_4090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ga271cc3a49_1_4090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a271cc3a49_1_4090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a271cc3a49_1_4090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ga271cc3a49_1_4090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ga271cc3a49_1_4090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a271cc3a49_1_4090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ga271cc3a49_1_4090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a271cc3a49_1_4090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a271cc3a49_1_4090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a271cc3a49_1_4090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a271cc3a49_1_4090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ga271cc3a49_1_4090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a271cc3a49_1_4090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a271cc3a49_1_4090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a271cc3a49_1_4090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a271cc3a49_1_4090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a271cc3a49_1_4090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a271cc3a49_1_4090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a271cc3a49_1_4090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a271cc3a49_1_4090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a271cc3a49_1_4090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a271cc3a49_1_4090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ga271cc3a49_1_4090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a271cc3a49_1_4090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a271cc3a49_1_4090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a271cc3a49_1_4090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ga271cc3a49_1_4090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a271cc3a49_1_4090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a271cc3a49_1_4090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a271cc3a49_1_4090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a271cc3a49_1_4090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a271cc3a49_1_4090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a271cc3a49_1_4090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a271cc3a49_1_4090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a271cc3a49_1_4090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a271cc3a49_1_4090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a271cc3a49_1_4090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a271cc3a49_1_4090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a271cc3a49_1_4090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ga271cc3a49_1_4090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a271cc3a49_1_4090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ga271cc3a49_1_4090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ga271cc3a49_1_4090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a271cc3a49_1_4090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a271cc3a49_1_4090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a271cc3a49_1_4090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a271cc3a49_1_4090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ga271cc3a49_1_4090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ga271cc3a49_1_4090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ga271cc3a49_1_4090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a271cc3a49_1_4090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ga271cc3a49_1_4090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ga271cc3a49_1_4090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a271cc3a49_1_4090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ga271cc3a49_1_4090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ga271cc3a49_1_4090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a271cc3a49_1_4090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271cc3a49_1_42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ga271cc3a49_1_420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a271cc3a49_1_420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a271cc3a49_1_420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a271cc3a49_1_420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a271cc3a49_1_420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ga271cc3a49_1_420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0" name="Google Shape;220;ga271cc3a49_1_4201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221" name="Google Shape;221;ga271cc3a49_1_420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ga271cc3a49_1_4201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3" name="Google Shape;223;ga271cc3a49_1_4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ga271cc3a49_1_4201"/>
          <p:cNvGrpSpPr/>
          <p:nvPr/>
        </p:nvGrpSpPr>
        <p:grpSpPr>
          <a:xfrm>
            <a:off x="1671480" y="-2"/>
            <a:ext cx="3905544" cy="4458485"/>
            <a:chOff x="230450" y="-1163119"/>
            <a:chExt cx="5851879" cy="6680378"/>
          </a:xfrm>
        </p:grpSpPr>
        <p:sp>
          <p:nvSpPr>
            <p:cNvPr id="225" name="Google Shape;225;ga271cc3a49_1_4201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" name="Google Shape;226;ga271cc3a49_1_4201"/>
            <p:cNvGrpSpPr/>
            <p:nvPr/>
          </p:nvGrpSpPr>
          <p:grpSpPr>
            <a:xfrm flipH="1">
              <a:off x="230450" y="157542"/>
              <a:ext cx="5851879" cy="3977348"/>
              <a:chOff x="3247" y="1493"/>
              <a:chExt cx="1962" cy="1601"/>
            </a:xfrm>
          </p:grpSpPr>
          <p:sp>
            <p:nvSpPr>
              <p:cNvPr id="227" name="Google Shape;227;ga271cc3a49_1_4201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ga271cc3a49_1_4201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" name="Google Shape;229;ga271cc3a49_1_4201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ga271cc3a49_1_4201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ga271cc3a49_1_4201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a271cc3a49_1_4201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33" name="Google Shape;233;ga271cc3a49_1_4201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34" name="Google Shape;234;ga271cc3a49_1_4201"/>
            <p:cNvSpPr/>
            <p:nvPr/>
          </p:nvSpPr>
          <p:spPr>
            <a:xfrm rot="416904">
              <a:off x="3294333" y="4374719"/>
              <a:ext cx="639799" cy="1107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ga271cc3a49_1_4249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237" name="Google Shape;237;ga271cc3a49_1_4249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ga271cc3a49_1_4249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ga271cc3a49_1_4249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ga271cc3a49_1_4249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" name="Google Shape;241;ga271cc3a49_1_4249"/>
            <p:cNvGrpSpPr/>
            <p:nvPr/>
          </p:nvGrpSpPr>
          <p:grpSpPr>
            <a:xfrm>
              <a:off x="2636903" y="779139"/>
              <a:ext cx="4346635" cy="4535356"/>
              <a:chOff x="2653893" y="765545"/>
              <a:chExt cx="4346635" cy="4535356"/>
            </a:xfrm>
          </p:grpSpPr>
          <p:grpSp>
            <p:nvGrpSpPr>
              <p:cNvPr id="242" name="Google Shape;242;ga271cc3a49_1_4249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243" name="Google Shape;243;ga271cc3a49_1_4249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ga271cc3a49_1_4249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ga271cc3a49_1_4249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ga271cc3a49_1_4249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ga271cc3a49_1_4249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ga271cc3a49_1_4249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" name="Google Shape;249;ga271cc3a49_1_4249"/>
              <p:cNvGrpSpPr/>
              <p:nvPr/>
            </p:nvGrpSpPr>
            <p:grpSpPr>
              <a:xfrm>
                <a:off x="2653893" y="3958867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250" name="Google Shape;250;ga271cc3a49_1_4249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ga271cc3a49_1_4249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ga271cc3a49_1_4249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ga271cc3a49_1_4249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ga271cc3a49_1_4249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ga271cc3a49_1_4249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ga271cc3a49_1_4249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ga271cc3a49_1_4249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ga271cc3a49_1_4249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ga271cc3a49_1_4249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ga271cc3a49_1_4249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ga271cc3a49_1_4249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ga271cc3a49_1_4249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ga271cc3a49_1_4249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ga271cc3a49_1_4249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ga271cc3a49_1_4249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ga271cc3a49_1_4249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ga271cc3a49_1_4249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ga271cc3a49_1_4249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ga271cc3a49_1_4249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ga271cc3a49_1_4249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ga271cc3a49_1_4249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ga271cc3a49_1_4249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ga271cc3a49_1_4249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ga271cc3a49_1_4249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ga271cc3a49_1_4249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ga271cc3a49_1_4249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ga271cc3a49_1_4249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ga271cc3a49_1_4249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ga271cc3a49_1_4249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ga271cc3a49_1_4249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ga271cc3a49_1_4249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ga271cc3a49_1_4249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ga271cc3a49_1_4249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ga271cc3a49_1_4249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ga271cc3a49_1_4249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ga271cc3a49_1_4249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ga271cc3a49_1_4249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ga271cc3a49_1_4249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ga271cc3a49_1_4249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ga271cc3a49_1_4249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ga271cc3a49_1_4249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ga271cc3a49_1_4249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ga271cc3a49_1_4249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ga271cc3a49_1_4249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ga271cc3a49_1_4249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ga271cc3a49_1_4249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ga271cc3a49_1_4249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ga271cc3a49_1_4249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ga271cc3a49_1_4249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ga271cc3a49_1_4249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ga271cc3a49_1_4249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ga271cc3a49_1_4249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ga271cc3a49_1_4249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ga271cc3a49_1_4249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ga271cc3a49_1_4249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ga271cc3a49_1_4249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ga271cc3a49_1_4249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ga271cc3a49_1_4249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ga271cc3a49_1_4249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ga271cc3a49_1_4249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ga271cc3a49_1_4249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ga271cc3a49_1_4249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ga271cc3a49_1_4249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ga271cc3a49_1_4249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ga271cc3a49_1_4249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ga271cc3a49_1_4249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ga271cc3a49_1_4249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ga271cc3a49_1_4249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ga271cc3a49_1_4249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ga271cc3a49_1_4249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ga271cc3a49_1_4249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ga271cc3a49_1_4249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ga271cc3a49_1_4249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ga271cc3a49_1_4249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ga271cc3a49_1_4249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ga271cc3a49_1_4249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ga271cc3a49_1_4249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ga271cc3a49_1_4249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ga271cc3a49_1_4249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ga271cc3a49_1_4249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ga271cc3a49_1_4249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ga271cc3a49_1_4249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ga271cc3a49_1_4249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ga271cc3a49_1_4249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5" name="Google Shape;335;ga271cc3a49_1_4249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ga271cc3a49_1_4249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ga271cc3a49_1_4249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ga271cc3a49_1_42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ga271cc3a49_1_424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a271cc3a49_1_4249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a271cc3a49_1_424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a271cc3a49_1_424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a271cc3a49_1_424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a271cc3a49_1_424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ga271cc3a49_1_424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6" name="Google Shape;346;ga271cc3a49_1_4249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347" name="Google Shape;347;ga271cc3a49_1_42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a271cc3a49_1_4249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ga271cc3a49_1_4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ga271cc3a49_1_4249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351" name="Google Shape;351;ga271cc3a49_1_4249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352" name="Google Shape;352;ga271cc3a49_1_424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ga271cc3a49_1_424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ga271cc3a49_1_424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ga271cc3a49_1_424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ga271cc3a49_1_424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7" name="Google Shape;357;ga271cc3a49_1_424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ga271cc3a49_1_424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ga271cc3a49_1_424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ga271cc3a49_1_424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ga271cc3a49_1_424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ga271cc3a49_1_424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63" name="Google Shape;363;ga271cc3a49_1_4249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364" name="Google Shape;364;ga271cc3a49_1_424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ga271cc3a49_1_424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ga271cc3a49_1_424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ga271cc3a49_1_424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ga271cc3a49_1_424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69" name="Google Shape;369;ga271cc3a49_1_424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ga271cc3a49_1_424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ga271cc3a49_1_424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ga271cc3a49_1_424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ga271cc3a49_1_424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" name="Google Shape;374;ga271cc3a49_1_424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75" name="Google Shape;375;ga271cc3a49_1_4249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376" name="Google Shape;376;ga271cc3a49_1_4249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377" name="Google Shape;377;ga271cc3a49_1_4249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ga271cc3a49_1_4249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ga271cc3a49_1_4249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ga271cc3a49_1_4249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ga271cc3a49_1_4249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82" name="Google Shape;382;ga271cc3a49_1_4249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3" name="Google Shape;383;ga271cc3a49_1_4249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4" name="Google Shape;384;ga271cc3a49_1_4249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5" name="Google Shape;385;ga271cc3a49_1_4249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6" name="Google Shape;386;ga271cc3a49_1_4249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7" name="Google Shape;387;ga271cc3a49_1_4249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88" name="Google Shape;388;ga271cc3a49_1_4249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271cc3a49_1_42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ga271cc3a49_1_427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a271cc3a49_1_427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a271cc3a49_1_427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a271cc3a49_1_427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a271cc3a49_1_427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6" name="Google Shape;396;ga271cc3a49_1_427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97" name="Google Shape;397;ga271cc3a49_1_4273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398" name="Google Shape;398;ga271cc3a49_1_427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ga271cc3a49_1_4273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0" name="Google Shape;400;ga271cc3a49_1_42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ga271cc3a49_1_4273"/>
          <p:cNvGrpSpPr/>
          <p:nvPr/>
        </p:nvGrpSpPr>
        <p:grpSpPr>
          <a:xfrm>
            <a:off x="174466" y="1983809"/>
            <a:ext cx="6760778" cy="2516102"/>
            <a:chOff x="976518" y="1922058"/>
            <a:chExt cx="5383213" cy="2003425"/>
          </a:xfrm>
        </p:grpSpPr>
        <p:grpSp>
          <p:nvGrpSpPr>
            <p:cNvPr id="402" name="Google Shape;402;ga271cc3a49_1_4273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403" name="Google Shape;403;ga271cc3a49_1_4273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ga271cc3a49_1_4273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ga271cc3a49_1_4273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ga271cc3a49_1_4273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" name="Google Shape;407;ga271cc3a49_1_4273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408" name="Google Shape;408;ga271cc3a49_1_4273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9" name="Google Shape;409;ga271cc3a49_1_4273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410" name="Google Shape;410;ga271cc3a49_1_4273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ga271cc3a49_1_4273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ga271cc3a49_1_4273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ga271cc3a49_1_4273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ga271cc3a49_1_4273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5" name="Google Shape;415;ga271cc3a49_1_4273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ga271cc3a49_1_4273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7" name="Google Shape;417;ga271cc3a49_1_4273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ga271cc3a49_1_4273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9" name="Google Shape;419;ga271cc3a49_1_4273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0" name="Google Shape;420;ga271cc3a49_1_4273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ga271cc3a49_1_4273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2" name="Google Shape;422;ga271cc3a49_1_4273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ga271cc3a49_1_4273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4" name="Google Shape;424;ga271cc3a49_1_4273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25;ga271cc3a49_1_4273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ga271cc3a49_1_4273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ga271cc3a49_1_4273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ga271cc3a49_1_4273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29;ga271cc3a49_1_4273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ga271cc3a49_1_4273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431;ga271cc3a49_1_4273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ga271cc3a49_1_4273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ga271cc3a49_1_4273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ga271cc3a49_1_4273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ga271cc3a49_1_4273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ga271cc3a49_1_4273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ga271cc3a49_1_4273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38;ga271cc3a49_1_4273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9" name="Google Shape;439;ga271cc3a49_1_4273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ga271cc3a49_1_4273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1" name="Google Shape;441;ga271cc3a49_1_4273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ga271cc3a49_1_4273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3" name="Google Shape;443;ga271cc3a49_1_4273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ga271cc3a49_1_4273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5" name="Google Shape;445;ga271cc3a49_1_4273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ga271cc3a49_1_4273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7" name="Google Shape;447;ga271cc3a49_1_4273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ga271cc3a49_1_4273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ga271cc3a49_1_4273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50;ga271cc3a49_1_4273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1" name="Google Shape;451;ga271cc3a49_1_4273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ga271cc3a49_1_4273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ga271cc3a49_1_4273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ga271cc3a49_1_4273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5" name="Google Shape;455;ga271cc3a49_1_4273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ga271cc3a49_1_4273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ga271cc3a49_1_4273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ga271cc3a49_1_4273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ga271cc3a49_1_4273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ga271cc3a49_1_4273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1" name="Google Shape;461;ga271cc3a49_1_4273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ga271cc3a49_1_4273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3" name="Google Shape;463;ga271cc3a49_1_4273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ga271cc3a49_1_4273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ga271cc3a49_1_4273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ga271cc3a49_1_4273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ga271cc3a49_1_4273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ga271cc3a49_1_4273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ga271cc3a49_1_4273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ga271cc3a49_1_4273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ga271cc3a49_1_4273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ga271cc3a49_1_4273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ga271cc3a49_1_4273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ga271cc3a49_1_4273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ga271cc3a49_1_4273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6" name="Google Shape;476;ga271cc3a49_1_4273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ga271cc3a49_1_4273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ga271cc3a49_1_4273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ga271cc3a49_1_4273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0" name="Google Shape;480;ga271cc3a49_1_4273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ga271cc3a49_1_4273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ga271cc3a49_1_4273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ga271cc3a49_1_4273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4" name="Google Shape;484;ga271cc3a49_1_4273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ga271cc3a49_1_4273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ga271cc3a49_1_4273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487;ga271cc3a49_1_4273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8" name="Google Shape;488;ga271cc3a49_1_4273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ga271cc3a49_1_4273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ga271cc3a49_1_4273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ga271cc3a49_1_4273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Google Shape;492;ga271cc3a49_1_4273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ga271cc3a49_1_4273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4" name="Google Shape;494;ga271cc3a49_1_4273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ga271cc3a49_1_4273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6" name="Google Shape;496;ga271cc3a49_1_4273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ga271cc3a49_1_4273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ga271cc3a49_1_4273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ga271cc3a49_1_4273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ga271cc3a49_1_4273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501;ga271cc3a49_1_4273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2" name="Google Shape;502;ga271cc3a49_1_4273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ga271cc3a49_1_4273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ga271cc3a49_1_4273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ga271cc3a49_1_4273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" name="Google Shape;506;ga271cc3a49_1_4273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Google Shape;507;ga271cc3a49_1_4273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8" name="Google Shape;508;ga271cc3a49_1_4273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" name="Google Shape;509;ga271cc3a49_1_4273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" name="Google Shape;510;ga271cc3a49_1_4273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ga271cc3a49_1_4273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" name="Google Shape;512;ga271cc3a49_1_4273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3" name="Google Shape;513;ga271cc3a49_1_4273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ga271cc3a49_1_4273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ga271cc3a49_1_4273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ga271cc3a49_1_4273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ga271cc3a49_1_4273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Google Shape;518;ga271cc3a49_1_4273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ga271cc3a49_1_4273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Google Shape;520;ga271cc3a49_1_4273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1" name="Google Shape;521;ga271cc3a49_1_4273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2" name="Google Shape;522;ga271cc3a49_1_4273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ga271cc3a49_1_4273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ga271cc3a49_1_4273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ga271cc3a49_1_4273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6" name="Google Shape;526;ga271cc3a49_1_4273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7" name="Google Shape;527;ga271cc3a49_1_4273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8" name="Google Shape;528;ga271cc3a49_1_4273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" name="Google Shape;529;ga271cc3a49_1_4273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0" name="Google Shape;530;ga271cc3a49_1_4273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531;ga271cc3a49_1_4273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2" name="Google Shape;532;ga271cc3a49_1_4273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ga271cc3a49_1_4273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4" name="Google Shape;534;ga271cc3a49_1_4273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ga271cc3a49_1_4273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6" name="Google Shape;536;ga271cc3a49_1_4273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7" name="Google Shape;537;ga271cc3a49_1_4273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ga271cc3a49_1_4273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9" name="Google Shape;539;ga271cc3a49_1_4273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ga271cc3a49_1_4273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ga271cc3a49_1_4273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ga271cc3a49_1_4273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543;ga271cc3a49_1_4273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ga271cc3a49_1_4273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ga271cc3a49_1_4273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6" name="Google Shape;546;ga271cc3a49_1_4273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7" name="Google Shape;547;ga271cc3a49_1_4273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8" name="Google Shape;548;ga271cc3a49_1_4273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9" name="Google Shape;549;ga271cc3a49_1_4273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550;ga271cc3a49_1_4273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ga271cc3a49_1_4273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2" name="Google Shape;552;ga271cc3a49_1_4273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3" name="Google Shape;553;ga271cc3a49_1_4273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4" name="Google Shape;554;ga271cc3a49_1_4273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ga271cc3a49_1_4273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6" name="Google Shape;556;ga271cc3a49_1_4273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ga271cc3a49_1_4273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ga271cc3a49_1_4273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ga271cc3a49_1_4273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0" name="Google Shape;560;ga271cc3a49_1_4273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ga271cc3a49_1_4273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562;ga271cc3a49_1_4273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ga271cc3a49_1_4273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ga271cc3a49_1_4273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ga271cc3a49_1_4273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ga271cc3a49_1_4273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ga271cc3a49_1_4273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ga271cc3a49_1_4273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ga271cc3a49_1_4273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ga271cc3a49_1_4273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1" name="Google Shape;571;ga271cc3a49_1_4273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ga271cc3a49_1_4273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ga271cc3a49_1_4273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4" name="Google Shape;574;ga271cc3a49_1_4273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ga271cc3a49_1_4273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ga271cc3a49_1_4273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ga271cc3a49_1_4273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ga271cc3a49_1_4273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ga271cc3a49_1_4273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ga271cc3a49_1_4273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ga271cc3a49_1_4273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ga271cc3a49_1_4273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3" name="Google Shape;583;ga271cc3a49_1_4273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4" name="Google Shape;584;ga271cc3a49_1_4273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ga271cc3a49_1_4273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6" name="Google Shape;586;ga271cc3a49_1_4273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7" name="Google Shape;587;ga271cc3a49_1_4273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8" name="Google Shape;588;ga271cc3a49_1_4273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9" name="Google Shape;589;ga271cc3a49_1_4273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ga271cc3a49_1_4273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ga271cc3a49_1_4273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ga271cc3a49_1_4273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ga271cc3a49_1_4273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ga271cc3a49_1_4273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5" name="Google Shape;595;ga271cc3a49_1_4273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6" name="Google Shape;596;ga271cc3a49_1_4273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7" name="Google Shape;597;ga271cc3a49_1_4273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8" name="Google Shape;598;ga271cc3a49_1_4273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ga271cc3a49_1_4273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0" name="Google Shape;600;ga271cc3a49_1_4273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ga271cc3a49_1_4273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ga271cc3a49_1_4273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3" name="Google Shape;603;ga271cc3a49_1_4273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4" name="Google Shape;604;ga271cc3a49_1_4273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5" name="Google Shape;605;ga271cc3a49_1_4273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6" name="Google Shape;606;ga271cc3a49_1_4273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7" name="Google Shape;607;ga271cc3a49_1_4273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Google Shape;608;ga271cc3a49_1_4273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9" name="Google Shape;609;ga271cc3a49_1_4273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ga271cc3a49_1_4273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ga271cc3a49_1_4273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ga271cc3a49_1_4273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ga271cc3a49_1_4273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ga271cc3a49_1_4273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ga271cc3a49_1_4273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ga271cc3a49_1_4273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ga271cc3a49_1_4273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ga271cc3a49_1_4273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ga271cc3a49_1_4273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ga271cc3a49_1_4273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ga271cc3a49_1_4273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ga271cc3a49_1_4273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ga271cc3a49_1_4273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ga271cc3a49_1_4273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ga271cc3a49_1_4273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ga271cc3a49_1_4273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ga271cc3a49_1_4273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ga271cc3a49_1_4273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Google Shape;629;ga271cc3a49_1_4273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ga271cc3a49_1_4273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ga271cc3a49_1_4273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2" name="Google Shape;632;ga271cc3a49_1_4273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ga271cc3a49_1_4273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ga271cc3a49_1_4273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ga271cc3a49_1_4273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ga271cc3a49_1_4273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637;ga271cc3a49_1_4273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8" name="Google Shape;638;ga271cc3a49_1_4273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9" name="Google Shape;639;ga271cc3a49_1_4273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ga271cc3a49_1_4273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41" name="Google Shape;641;ga271cc3a49_1_4273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642" name="Google Shape;642;ga271cc3a49_1_4273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3" name="Google Shape;643;ga271cc3a49_1_4273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644" name="Google Shape;644;ga271cc3a49_1_4273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ga271cc3a49_1_4273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ga271cc3a49_1_4273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ga271cc3a49_1_4273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ga271cc3a49_1_4273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ga271cc3a49_1_4273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ga271cc3a49_1_4273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ga271cc3a49_1_4273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ga271cc3a49_1_4273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ga271cc3a49_1_4273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ga271cc3a49_1_4273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ga271cc3a49_1_4273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ga271cc3a49_1_4273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ga271cc3a49_1_4273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ga271cc3a49_1_4273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ga271cc3a49_1_4273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ga271cc3a49_1_4273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ga271cc3a49_1_4273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ga271cc3a49_1_4273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ga271cc3a49_1_4273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ga271cc3a49_1_4273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ga271cc3a49_1_4273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ga271cc3a49_1_4273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ga271cc3a49_1_4273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ga271cc3a49_1_4273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ga271cc3a49_1_4273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ga271cc3a49_1_4273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ga271cc3a49_1_4273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ga271cc3a49_1_4273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ga271cc3a49_1_4273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ga271cc3a49_1_4273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ga271cc3a49_1_4273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ga271cc3a49_1_4273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ga271cc3a49_1_4273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ga271cc3a49_1_4273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ga271cc3a49_1_4273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ga271cc3a49_1_4273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ga271cc3a49_1_4273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ga271cc3a49_1_4273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ga271cc3a49_1_4273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ga271cc3a49_1_4273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ga271cc3a49_1_4273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ga271cc3a49_1_4273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ga271cc3a49_1_4273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8" name="Google Shape;688;ga271cc3a49_1_4273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a271cc3a49_1_4273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271cc3a49_1_42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2" name="Google Shape;692;ga271cc3a49_1_429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a271cc3a49_1_429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ga271cc3a49_1_429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ga271cc3a49_1_429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a271cc3a49_1_429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7" name="Google Shape;697;ga271cc3a49_1_429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698" name="Google Shape;698;ga271cc3a49_1_4297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699" name="Google Shape;699;ga271cc3a49_1_429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ga271cc3a49_1_4297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01" name="Google Shape;701;ga271cc3a49_1_42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2" name="Google Shape;702;ga271cc3a49_1_4297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703" name="Google Shape;703;ga271cc3a49_1_4297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ga271cc3a49_1_4297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ga271cc3a49_1_429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ga271cc3a49_1_429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ga271cc3a49_1_4297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ga271cc3a49_1_4297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ga271cc3a49_1_4297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ga271cc3a49_1_4297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ga271cc3a49_1_4297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ga271cc3a49_1_4297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ga271cc3a49_1_4297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ga271cc3a49_1_4297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5" name="Google Shape;715;ga271cc3a49_1_429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16" name="Google Shape;716;ga271cc3a49_1_429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17" name="Google Shape;717;ga271cc3a49_1_4297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ga271cc3a49_1_4297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9" name="Google Shape;719;ga271cc3a49_1_4297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720" name="Google Shape;720;ga271cc3a49_1_4297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a271cc3a49_1_4297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a271cc3a49_1_4297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ga271cc3a49_1_4297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4" name="Google Shape;724;ga271cc3a49_1_429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25" name="Google Shape;725;ga271cc3a49_1_429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26" name="Google Shape;726;ga271cc3a49_1_4297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" name="Google Shape;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fa87771400_2_10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55" name="Google Shape;1055;gfa87771400_2_108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56" name="Google Shape;1056;gfa87771400_2_10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gfa87771400_2_10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gfa87771400_2_10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drive.google.com/drive/folders/19HEVdNUCEjOXA-737wR9HnnFXhf3OvYl?usp=sharing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hyperlink" Target="https://youtu.be/8yC--NvBn_M" TargetMode="External"/><Relationship Id="rId5" Type="http://schemas.openxmlformats.org/officeDocument/2006/relationships/hyperlink" Target="https://youtu.be/8yC--NvBn_M" TargetMode="External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iBDXOt_uHTQ" TargetMode="External"/><Relationship Id="rId4" Type="http://schemas.openxmlformats.org/officeDocument/2006/relationships/hyperlink" Target="https://youtu.be/iBDXOt_uHTQ" TargetMode="External"/><Relationship Id="rId5" Type="http://schemas.openxmlformats.org/officeDocument/2006/relationships/hyperlink" Target="https://youtu.be/iBDXOt_uHTQ" TargetMode="External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RNdvrkolW0M" TargetMode="External"/><Relationship Id="rId4" Type="http://schemas.openxmlformats.org/officeDocument/2006/relationships/hyperlink" Target="https://youtu.be/RNdvrkolW0M" TargetMode="External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33"/>
          <p:cNvSpPr/>
          <p:nvPr/>
        </p:nvSpPr>
        <p:spPr>
          <a:xfrm>
            <a:off x="152421" y="4866336"/>
            <a:ext cx="84381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Nerve Action Potential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Properties of Nerve Fibers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3"/>
          <p:cNvSpPr txBox="1"/>
          <p:nvPr/>
        </p:nvSpPr>
        <p:spPr>
          <a:xfrm>
            <a:off x="9653248" y="5990503"/>
            <a:ext cx="1861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rPr b="1" i="0" lang="en-US" sz="2500" u="sng" cap="none" strike="noStrike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Editing File</a:t>
            </a:r>
            <a:endParaRPr b="1" i="0" sz="25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05" name="Google Shape;2105;p3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06" name="Google Shape;21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00" y="-12"/>
            <a:ext cx="685800" cy="685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7" name="Google Shape;2107;p33">
            <a:hlinkClick r:id="rId5"/>
          </p:cNvPr>
          <p:cNvSpPr/>
          <p:nvPr/>
        </p:nvSpPr>
        <p:spPr>
          <a:xfrm>
            <a:off x="-4" y="65589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08" name="Google Shape;210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5500" y="3728484"/>
            <a:ext cx="1861800" cy="213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9" name="Google Shape;210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34535" y="1647325"/>
            <a:ext cx="1699226" cy="126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5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a34dd0a4b6_0_31"/>
          <p:cNvSpPr txBox="1"/>
          <p:nvPr>
            <p:ph type="title"/>
          </p:nvPr>
        </p:nvSpPr>
        <p:spPr>
          <a:xfrm>
            <a:off x="1137075" y="196850"/>
            <a:ext cx="10216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Conduction Velocity </a:t>
            </a:r>
            <a:endParaRPr/>
          </a:p>
        </p:txBody>
      </p:sp>
      <p:pic>
        <p:nvPicPr>
          <p:cNvPr id="2347" name="Google Shape;2347;ga34dd0a4b6_0_31"/>
          <p:cNvPicPr preferRelativeResize="0"/>
          <p:nvPr/>
        </p:nvPicPr>
        <p:blipFill rotWithShape="1">
          <a:blip r:embed="rId3">
            <a:alphaModFix/>
          </a:blip>
          <a:srcRect b="29117" l="76175" r="2393" t="58424"/>
          <a:stretch/>
        </p:blipFill>
        <p:spPr>
          <a:xfrm>
            <a:off x="2423676" y="5825750"/>
            <a:ext cx="2171872" cy="946524"/>
          </a:xfrm>
          <a:prstGeom prst="rect">
            <a:avLst/>
          </a:prstGeom>
          <a:noFill/>
          <a:ln>
            <a:noFill/>
          </a:ln>
        </p:spPr>
      </p:pic>
      <p:sp>
        <p:nvSpPr>
          <p:cNvPr descr="Single gear" id="2348" name="Google Shape;2348;ga34dd0a4b6_0_31"/>
          <p:cNvSpPr/>
          <p:nvPr/>
        </p:nvSpPr>
        <p:spPr>
          <a:xfrm>
            <a:off x="412750" y="355512"/>
            <a:ext cx="433313" cy="43208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ga34dd0a4b6_0_31"/>
          <p:cNvSpPr txBox="1"/>
          <p:nvPr/>
        </p:nvSpPr>
        <p:spPr>
          <a:xfrm>
            <a:off x="500025" y="1083400"/>
            <a:ext cx="108024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Conduction velocity: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speed at which action potentials are conducted (propagated) along a nerve or muscle fiber.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Mechanisms that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conduction velocity along a nerve: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50" name="Google Shape;2350;ga34dd0a4b6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8530" y="5825750"/>
            <a:ext cx="1181490" cy="946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51" name="Google Shape;2351;ga34dd0a4b6_0_31"/>
          <p:cNvGraphicFramePr/>
          <p:nvPr/>
        </p:nvGraphicFramePr>
        <p:xfrm>
          <a:off x="1062458" y="2328440"/>
          <a:ext cx="3000000" cy="3000000"/>
        </p:xfrm>
        <a:graphic>
          <a:graphicData uri="http://schemas.openxmlformats.org/drawingml/2006/table">
            <a:tbl>
              <a:tblPr firstCol="1">
                <a:noFill/>
                <a:tableStyleId>{C676BAAE-2507-413A-9D1E-CC68D2E73009}</a:tableStyleId>
              </a:tblPr>
              <a:tblGrid>
                <a:gridCol w="1305450"/>
                <a:gridCol w="8985975"/>
              </a:tblGrid>
              <a:tr h="116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(1)</a:t>
                      </a:r>
                      <a:endParaRPr sz="17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Nerve diameter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1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Larger</a:t>
                      </a: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diameter →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faster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transmission.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sng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Because: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large fibre offers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internal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resistance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</a:t>
                      </a:r>
                      <a:r>
                        <a:rPr baseline="-2500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 to local current flow →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ions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will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flow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1" marL="628650" marR="13917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Internal resistance is inversely proportional to cross sectional area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7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(2)</a:t>
                      </a:r>
                      <a:endParaRPr sz="17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Myelination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membrane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resistance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</a:t>
                      </a:r>
                      <a:r>
                        <a:rPr lang="en-US" sz="1600" u="none" cap="none" strike="noStrike">
                          <a:solidFill>
                            <a:schemeClr val="accent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which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forces currents to flow along the path of least resistance of the axon interior.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Myelin: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lipid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insulator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that makes it more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difficult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for charges to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flow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between ICF &amp; ECF.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layers of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schwann cell membrane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contain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sphingomyelin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(lipid), which is excellent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electrical insulator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that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decrease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ion flow through membrane.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Node of Ranvier: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small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uninsulated area 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where ions can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flow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with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ease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5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" name="Google Shape;2356;gad4bafedfa_0_330"/>
          <p:cNvPicPr preferRelativeResize="0"/>
          <p:nvPr/>
        </p:nvPicPr>
        <p:blipFill rotWithShape="1">
          <a:blip r:embed="rId3">
            <a:alphaModFix/>
          </a:blip>
          <a:srcRect b="28510" l="53903" r="8209" t="50224"/>
          <a:stretch/>
        </p:blipFill>
        <p:spPr>
          <a:xfrm>
            <a:off x="916921" y="4413950"/>
            <a:ext cx="4628076" cy="1947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7" name="Google Shape;2357;gad4bafedfa_0_330"/>
          <p:cNvGrpSpPr/>
          <p:nvPr/>
        </p:nvGrpSpPr>
        <p:grpSpPr>
          <a:xfrm>
            <a:off x="724975" y="2033542"/>
            <a:ext cx="5011977" cy="2205244"/>
            <a:chOff x="3039862" y="2773213"/>
            <a:chExt cx="6112167" cy="1770001"/>
          </a:xfrm>
        </p:grpSpPr>
        <p:sp>
          <p:nvSpPr>
            <p:cNvPr id="2358" name="Google Shape;2358;gad4bafedfa_0_330"/>
            <p:cNvSpPr txBox="1"/>
            <p:nvPr/>
          </p:nvSpPr>
          <p:spPr>
            <a:xfrm>
              <a:off x="4739050" y="2773213"/>
              <a:ext cx="27579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Values</a:t>
              </a:r>
              <a:endParaRPr b="0" i="0" sz="2200" u="none" cap="none" strike="noStrike">
                <a:solidFill>
                  <a:srgbClr val="434343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359" name="Google Shape;2359;gad4bafedfa_0_330"/>
            <p:cNvSpPr/>
            <p:nvPr/>
          </p:nvSpPr>
          <p:spPr>
            <a:xfrm>
              <a:off x="3039862" y="3375014"/>
              <a:ext cx="1878600" cy="11682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Conserves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energy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for axon (only nodes are depolarized)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0" name="Google Shape;2360;gad4bafedfa_0_330"/>
            <p:cNvSpPr/>
            <p:nvPr/>
          </p:nvSpPr>
          <p:spPr>
            <a:xfrm>
              <a:off x="7273429" y="3380371"/>
              <a:ext cx="1878600" cy="11475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Increase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conduction velocity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61" name="Google Shape;2361;gad4bafedfa_0_330"/>
            <p:cNvCxnSpPr>
              <a:endCxn id="2359" idx="0"/>
            </p:cNvCxnSpPr>
            <p:nvPr/>
          </p:nvCxnSpPr>
          <p:spPr>
            <a:xfrm flipH="1">
              <a:off x="3979162" y="3123014"/>
              <a:ext cx="1403100" cy="252000"/>
            </a:xfrm>
            <a:prstGeom prst="bentConnector2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2" name="Google Shape;2362;gad4bafedfa_0_330"/>
            <p:cNvCxnSpPr>
              <a:endCxn id="2360" idx="0"/>
            </p:cNvCxnSpPr>
            <p:nvPr/>
          </p:nvCxnSpPr>
          <p:spPr>
            <a:xfrm>
              <a:off x="6776029" y="3149971"/>
              <a:ext cx="1436700" cy="230400"/>
            </a:xfrm>
            <a:prstGeom prst="bentConnector2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63" name="Google Shape;2363;gad4bafedfa_0_330">
            <a:hlinkClick r:id="rId4"/>
          </p:cNvPr>
          <p:cNvSpPr/>
          <p:nvPr/>
        </p:nvSpPr>
        <p:spPr>
          <a:xfrm>
            <a:off x="11249995" y="2052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4" name="Google Shape;2364;gad4bafedfa_0_330"/>
          <p:cNvGrpSpPr/>
          <p:nvPr/>
        </p:nvGrpSpPr>
        <p:grpSpPr>
          <a:xfrm>
            <a:off x="11226781" y="172553"/>
            <a:ext cx="614193" cy="431920"/>
            <a:chOff x="3476576" y="2633631"/>
            <a:chExt cx="417024" cy="293244"/>
          </a:xfrm>
        </p:grpSpPr>
        <p:sp>
          <p:nvSpPr>
            <p:cNvPr id="2365" name="Google Shape;2365;gad4bafedfa_0_330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gad4bafedfa_0_330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7" name="Google Shape;2367;gad4bafedfa_0_330">
            <a:hlinkClick r:id="rId5"/>
          </p:cNvPr>
          <p:cNvSpPr/>
          <p:nvPr/>
        </p:nvSpPr>
        <p:spPr>
          <a:xfrm>
            <a:off x="11099925" y="60454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68" name="Google Shape;2368;gad4bafedfa_0_330"/>
          <p:cNvSpPr txBox="1"/>
          <p:nvPr>
            <p:ph type="title"/>
          </p:nvPr>
        </p:nvSpPr>
        <p:spPr>
          <a:xfrm>
            <a:off x="1137075" y="196850"/>
            <a:ext cx="4560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Saltatory Conduction </a:t>
            </a:r>
            <a:endParaRPr/>
          </a:p>
        </p:txBody>
      </p:sp>
      <p:sp>
        <p:nvSpPr>
          <p:cNvPr descr="Single gear" id="2369" name="Google Shape;2369;gad4bafedfa_0_330"/>
          <p:cNvSpPr/>
          <p:nvPr/>
        </p:nvSpPr>
        <p:spPr>
          <a:xfrm>
            <a:off x="412750" y="355512"/>
            <a:ext cx="433313" cy="43208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gad4bafedfa_0_330"/>
          <p:cNvSpPr txBox="1"/>
          <p:nvPr/>
        </p:nvSpPr>
        <p:spPr>
          <a:xfrm>
            <a:off x="500025" y="1083400"/>
            <a:ext cx="5405400" cy="1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Saltatory conduction: 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jumping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action potentials from one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node of ranvier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to next as they propagate along myelinated fiber.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71" name="Google Shape;2371;gad4bafedfa_0_330"/>
          <p:cNvSpPr/>
          <p:nvPr/>
        </p:nvSpPr>
        <p:spPr>
          <a:xfrm>
            <a:off x="2465650" y="2789925"/>
            <a:ext cx="1540500" cy="1429500"/>
          </a:xfrm>
          <a:prstGeom prst="rect">
            <a:avLst/>
          </a:prstGeom>
          <a:noFill/>
          <a:ln cap="flat" cmpd="sng" w="19050">
            <a:solidFill>
              <a:srgbClr val="F6D75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Prevents ions from flowing outside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372" name="Google Shape;2372;gad4bafedfa_0_330"/>
          <p:cNvCxnSpPr/>
          <p:nvPr/>
        </p:nvCxnSpPr>
        <p:spPr>
          <a:xfrm>
            <a:off x="6093150" y="769125"/>
            <a:ext cx="5700" cy="57462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lgDash"/>
            <a:round/>
            <a:headEnd len="med" w="med" type="diamond"/>
            <a:tailEnd len="med" w="med" type="diamond"/>
          </a:ln>
        </p:spPr>
      </p:cxnSp>
      <p:sp>
        <p:nvSpPr>
          <p:cNvPr id="2373" name="Google Shape;2373;gad4bafedfa_0_330"/>
          <p:cNvSpPr txBox="1"/>
          <p:nvPr>
            <p:ph type="title"/>
          </p:nvPr>
        </p:nvSpPr>
        <p:spPr>
          <a:xfrm>
            <a:off x="7066850" y="196850"/>
            <a:ext cx="3774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Lost Myelination</a:t>
            </a:r>
            <a:endParaRPr/>
          </a:p>
        </p:txBody>
      </p:sp>
      <p:sp>
        <p:nvSpPr>
          <p:cNvPr descr="Single gear" id="2374" name="Google Shape;2374;gad4bafedfa_0_330"/>
          <p:cNvSpPr/>
          <p:nvPr/>
        </p:nvSpPr>
        <p:spPr>
          <a:xfrm>
            <a:off x="6342525" y="355512"/>
            <a:ext cx="433313" cy="43208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gad4bafedfa_0_330"/>
          <p:cNvSpPr txBox="1"/>
          <p:nvPr/>
        </p:nvSpPr>
        <p:spPr>
          <a:xfrm>
            <a:off x="6342525" y="1083400"/>
            <a:ext cx="5611200" cy="16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Loss of myelin sheaths around nerve causes a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membrane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resistance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current (impulse) can leak out across the membrane during conduction of local currents.</a:t>
            </a:r>
            <a:endParaRPr b="1" i="0" sz="2000" u="none" cap="none" strike="noStrike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376" name="Google Shape;2376;gad4bafedfa_0_330"/>
          <p:cNvGrpSpPr/>
          <p:nvPr/>
        </p:nvGrpSpPr>
        <p:grpSpPr>
          <a:xfrm>
            <a:off x="6764403" y="2856606"/>
            <a:ext cx="3774914" cy="3789578"/>
            <a:chOff x="973063" y="7090524"/>
            <a:chExt cx="4573990" cy="3789578"/>
          </a:xfrm>
        </p:grpSpPr>
        <p:sp>
          <p:nvSpPr>
            <p:cNvPr id="2377" name="Google Shape;2377;gad4bafedfa_0_330"/>
            <p:cNvSpPr txBox="1"/>
            <p:nvPr/>
          </p:nvSpPr>
          <p:spPr>
            <a:xfrm>
              <a:off x="1631492" y="9614202"/>
              <a:ext cx="3913500" cy="5748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Blindness &amp; problems controlling muscles (ultimately paralysis)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78" name="Google Shape;2378;gad4bafedfa_0_330"/>
            <p:cNvCxnSpPr/>
            <p:nvPr/>
          </p:nvCxnSpPr>
          <p:spPr>
            <a:xfrm>
              <a:off x="973063" y="7090524"/>
              <a:ext cx="14400" cy="35331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9" name="Google Shape;2379;gad4bafedfa_0_330"/>
            <p:cNvCxnSpPr/>
            <p:nvPr/>
          </p:nvCxnSpPr>
          <p:spPr>
            <a:xfrm flipH="1" rot="10800000">
              <a:off x="979915" y="7791805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80" name="Google Shape;2380;gad4bafedfa_0_330"/>
            <p:cNvSpPr txBox="1"/>
            <p:nvPr/>
          </p:nvSpPr>
          <p:spPr>
            <a:xfrm>
              <a:off x="1631492" y="7540902"/>
              <a:ext cx="3913500" cy="5748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Autoimmune disease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81" name="Google Shape;2381;gad4bafedfa_0_330"/>
            <p:cNvCxnSpPr/>
            <p:nvPr/>
          </p:nvCxnSpPr>
          <p:spPr>
            <a:xfrm flipH="1" rot="10800000">
              <a:off x="979915" y="8517046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82" name="Google Shape;2382;gad4bafedfa_0_330"/>
            <p:cNvSpPr txBox="1"/>
            <p:nvPr/>
          </p:nvSpPr>
          <p:spPr>
            <a:xfrm>
              <a:off x="1631492" y="8232005"/>
              <a:ext cx="3913500" cy="5748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Immune system attacks: myelin sheaths around axon +  axon itself.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83" name="Google Shape;2383;gad4bafedfa_0_330"/>
            <p:cNvCxnSpPr/>
            <p:nvPr/>
          </p:nvCxnSpPr>
          <p:spPr>
            <a:xfrm flipH="1" rot="10800000">
              <a:off x="981998" y="9200134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84" name="Google Shape;2384;gad4bafedfa_0_330"/>
            <p:cNvSpPr txBox="1"/>
            <p:nvPr/>
          </p:nvSpPr>
          <p:spPr>
            <a:xfrm>
              <a:off x="1633553" y="8923103"/>
              <a:ext cx="3913500" cy="5748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Usually young adult are affected.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85" name="Google Shape;2385;gad4bafedfa_0_330"/>
            <p:cNvCxnSpPr/>
            <p:nvPr/>
          </p:nvCxnSpPr>
          <p:spPr>
            <a:xfrm flipH="1" rot="10800000">
              <a:off x="979915" y="9883222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6" name="Google Shape;2386;gad4bafedfa_0_330"/>
            <p:cNvCxnSpPr/>
            <p:nvPr/>
          </p:nvCxnSpPr>
          <p:spPr>
            <a:xfrm flipH="1" rot="10800000">
              <a:off x="981998" y="10608464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87" name="Google Shape;2387;gad4bafedfa_0_330"/>
            <p:cNvSpPr txBox="1"/>
            <p:nvPr/>
          </p:nvSpPr>
          <p:spPr>
            <a:xfrm>
              <a:off x="1633553" y="10305302"/>
              <a:ext cx="3913500" cy="5748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Scar tissue (sclerosis)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replace some damaged cells.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388" name="Google Shape;2388;gad4bafedfa_0_330"/>
          <p:cNvSpPr/>
          <p:nvPr/>
        </p:nvSpPr>
        <p:spPr>
          <a:xfrm>
            <a:off x="6494925" y="2566950"/>
            <a:ext cx="2915700" cy="5157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Multiple Sclerosis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9" name="Google Shape;2389;gad4bafedfa_0_330"/>
          <p:cNvSpPr/>
          <p:nvPr/>
        </p:nvSpPr>
        <p:spPr>
          <a:xfrm>
            <a:off x="9467850" y="2641800"/>
            <a:ext cx="1119900" cy="4320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التصلب اللويحي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ad4bafedfa_0_330"/>
          <p:cNvSpPr/>
          <p:nvPr/>
        </p:nvSpPr>
        <p:spPr>
          <a:xfrm rot="5391968">
            <a:off x="11483844" y="340506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1" name="Google Shape;2391;gad4bafedfa_0_3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44969" y="2566946"/>
            <a:ext cx="684626" cy="5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2396" name="Google Shape;2396;gcfbf396563_1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97" name="Google Shape;2397;gcfbf396563_1_0"/>
          <p:cNvGraphicFramePr/>
          <p:nvPr/>
        </p:nvGraphicFramePr>
        <p:xfrm>
          <a:off x="500017" y="9460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{1BA5E829-C6D0-42B0-BBE3-BCAD0F01002C}</a:tableStyleId>
              </a:tblPr>
              <a:tblGrid>
                <a:gridCol w="717575"/>
                <a:gridCol w="2117475"/>
                <a:gridCol w="599725"/>
                <a:gridCol w="2235275"/>
                <a:gridCol w="599725"/>
                <a:gridCol w="2235275"/>
                <a:gridCol w="599725"/>
                <a:gridCol w="2235275"/>
              </a:tblGrid>
              <a:tr h="51342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Inactivation gate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Expends a lot of energy from axon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Increases conduction velocity</a:t>
                      </a:r>
                      <a:endParaRPr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Increases flow of ions outside of axon</a:t>
                      </a:r>
                      <a:endParaRPr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Lower speed of reflex</a:t>
                      </a:r>
                      <a:endParaRPr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D7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98" name="Google Shape;2398;gcfbf396563_1_0"/>
          <p:cNvSpPr txBox="1"/>
          <p:nvPr/>
        </p:nvSpPr>
        <p:spPr>
          <a:xfrm>
            <a:off x="624600" y="1060025"/>
            <a:ext cx="7359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Q1: At what voltage do the voltage gated Na+ channels usually open?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9" name="Google Shape;2399;gcfbf396563_1_0"/>
          <p:cNvSpPr txBox="1"/>
          <p:nvPr/>
        </p:nvSpPr>
        <p:spPr>
          <a:xfrm>
            <a:off x="624608" y="2048088"/>
            <a:ext cx="5822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Q2: When does the relative refractory period occur?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0" name="Google Shape;2400;gcfbf396563_1_0"/>
          <p:cNvSpPr txBox="1"/>
          <p:nvPr/>
        </p:nvSpPr>
        <p:spPr>
          <a:xfrm>
            <a:off x="624600" y="3112521"/>
            <a:ext cx="5459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Q3: At rest, which voltage gated Na+ channel(s) is/are open?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1" name="Google Shape;2401;gcfbf396563_1_0"/>
          <p:cNvSpPr txBox="1"/>
          <p:nvPr/>
        </p:nvSpPr>
        <p:spPr>
          <a:xfrm>
            <a:off x="530391" y="4169475"/>
            <a:ext cx="7547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Q4: Larger diameter neurons are faster because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2" name="Google Shape;2402;gcfbf396563_1_0"/>
          <p:cNvSpPr txBox="1"/>
          <p:nvPr/>
        </p:nvSpPr>
        <p:spPr>
          <a:xfrm>
            <a:off x="500025" y="5221930"/>
            <a:ext cx="5459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Q5: What effect does the myelination of neurons have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3" name="Google Shape;2403;gcfbf396563_1_0"/>
          <p:cNvSpPr txBox="1"/>
          <p:nvPr/>
        </p:nvSpPr>
        <p:spPr>
          <a:xfrm>
            <a:off x="1354683" y="1588757"/>
            <a:ext cx="14772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+35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4" name="Google Shape;2404;gcfbf396563_1_0"/>
          <p:cNvSpPr txBox="1"/>
          <p:nvPr/>
        </p:nvSpPr>
        <p:spPr>
          <a:xfrm>
            <a:off x="4236101" y="1529339"/>
            <a:ext cx="1583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+4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5" name="Google Shape;2405;gcfbf396563_1_0"/>
          <p:cNvSpPr txBox="1"/>
          <p:nvPr/>
        </p:nvSpPr>
        <p:spPr>
          <a:xfrm>
            <a:off x="7337621" y="1529342"/>
            <a:ext cx="1125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-55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6" name="Google Shape;2406;gcfbf396563_1_0"/>
          <p:cNvSpPr txBox="1"/>
          <p:nvPr/>
        </p:nvSpPr>
        <p:spPr>
          <a:xfrm>
            <a:off x="9760833" y="1588742"/>
            <a:ext cx="184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-70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7" name="Google Shape;2407;gcfbf396563_1_0"/>
          <p:cNvSpPr txBox="1"/>
          <p:nvPr/>
        </p:nvSpPr>
        <p:spPr>
          <a:xfrm>
            <a:off x="949980" y="2468895"/>
            <a:ext cx="2409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Resting potential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8" name="Google Shape;2408;gcfbf396563_1_0"/>
          <p:cNvSpPr txBox="1"/>
          <p:nvPr/>
        </p:nvSpPr>
        <p:spPr>
          <a:xfrm>
            <a:off x="3923200" y="2566846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Depolarization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9" name="Google Shape;2409;gcfbf396563_1_0"/>
          <p:cNvSpPr txBox="1"/>
          <p:nvPr/>
        </p:nvSpPr>
        <p:spPr>
          <a:xfrm>
            <a:off x="6695733" y="2515408"/>
            <a:ext cx="24096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Repolarization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0" name="Google Shape;2410;gcfbf396563_1_0"/>
          <p:cNvSpPr txBox="1"/>
          <p:nvPr/>
        </p:nvSpPr>
        <p:spPr>
          <a:xfrm>
            <a:off x="9478233" y="2566858"/>
            <a:ext cx="240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Hyperpolarization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1" name="Google Shape;2411;gcfbf396563_1_0"/>
          <p:cNvSpPr txBox="1"/>
          <p:nvPr/>
        </p:nvSpPr>
        <p:spPr>
          <a:xfrm>
            <a:off x="1045573" y="3663750"/>
            <a:ext cx="2409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Activation gate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2" name="Google Shape;2412;gcfbf396563_1_0"/>
          <p:cNvSpPr txBox="1"/>
          <p:nvPr/>
        </p:nvSpPr>
        <p:spPr>
          <a:xfrm>
            <a:off x="3722500" y="3736958"/>
            <a:ext cx="2409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3" name="Google Shape;2413;gcfbf396563_1_0"/>
          <p:cNvSpPr txBox="1"/>
          <p:nvPr/>
        </p:nvSpPr>
        <p:spPr>
          <a:xfrm>
            <a:off x="6741721" y="3663750"/>
            <a:ext cx="22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Both gates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4" name="Google Shape;2414;gcfbf396563_1_0"/>
          <p:cNvSpPr txBox="1"/>
          <p:nvPr/>
        </p:nvSpPr>
        <p:spPr>
          <a:xfrm>
            <a:off x="9760833" y="3663747"/>
            <a:ext cx="1966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None of the gates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5" name="Google Shape;2415;gcfbf396563_1_0"/>
          <p:cNvSpPr txBox="1"/>
          <p:nvPr/>
        </p:nvSpPr>
        <p:spPr>
          <a:xfrm>
            <a:off x="1354675" y="4755100"/>
            <a:ext cx="2004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They offer less internal </a:t>
            </a: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resistance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6" name="Google Shape;2416;gcfbf396563_1_0"/>
          <p:cNvSpPr txBox="1"/>
          <p:nvPr/>
        </p:nvSpPr>
        <p:spPr>
          <a:xfrm>
            <a:off x="3923212" y="4695688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The action potential will be more positive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7" name="Google Shape;2417;gcfbf396563_1_0"/>
          <p:cNvSpPr txBox="1"/>
          <p:nvPr/>
        </p:nvSpPr>
        <p:spPr>
          <a:xfrm>
            <a:off x="6769800" y="4695700"/>
            <a:ext cx="240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More Na+ can come in through the channels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8" name="Google Shape;2418;gcfbf396563_1_0"/>
          <p:cNvSpPr txBox="1"/>
          <p:nvPr/>
        </p:nvSpPr>
        <p:spPr>
          <a:xfrm>
            <a:off x="9604808" y="4695700"/>
            <a:ext cx="2487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There are more ion channels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9" name="Google Shape;2419;gcfbf396563_1_0"/>
          <p:cNvSpPr txBox="1"/>
          <p:nvPr/>
        </p:nvSpPr>
        <p:spPr>
          <a:xfrm>
            <a:off x="1354666" y="5969500"/>
            <a:ext cx="112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20" name="Google Shape;2420;gcfbf396563_1_0"/>
          <p:cNvSpPr txBox="1"/>
          <p:nvPr/>
        </p:nvSpPr>
        <p:spPr>
          <a:xfrm>
            <a:off x="2545225" y="6486417"/>
            <a:ext cx="5822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Answers: 1. C 2.D 3.B 4.A 5.B</a:t>
            </a:r>
            <a:endParaRPr sz="2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21" name="Google Shape;2421;gcfbf396563_1_0"/>
          <p:cNvSpPr txBox="1"/>
          <p:nvPr/>
        </p:nvSpPr>
        <p:spPr>
          <a:xfrm>
            <a:off x="950000" y="191868"/>
            <a:ext cx="260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 b="1" sz="330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2" name="Google Shape;2422;gcfbf396563_1_0"/>
          <p:cNvSpPr txBox="1"/>
          <p:nvPr/>
        </p:nvSpPr>
        <p:spPr>
          <a:xfrm>
            <a:off x="6895375" y="6500050"/>
            <a:ext cx="39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</a:t>
            </a:r>
            <a:r>
              <a:rPr lang="en-US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</a:t>
            </a:r>
            <a:r>
              <a:rPr lang="en-US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team 441 </a:t>
            </a:r>
            <a:r>
              <a:rPr lang="en-US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Qbank</a:t>
            </a:r>
            <a:endParaRPr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ail" id="2427" name="Google Shape;2427;gfa87771400_2_10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75" y="6277649"/>
            <a:ext cx="304225" cy="3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8" name="Google Shape;2428;gfa87771400_2_10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5000" y="0"/>
            <a:ext cx="1121975" cy="11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9" name="Google Shape;2429;gfa87771400_2_1067"/>
          <p:cNvSpPr txBox="1"/>
          <p:nvPr/>
        </p:nvSpPr>
        <p:spPr>
          <a:xfrm>
            <a:off x="2187000" y="1283300"/>
            <a:ext cx="3167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 Alkhattabi</a:t>
            </a:r>
            <a:endParaRPr b="0" i="0" sz="24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0" name="Google Shape;2430;gfa87771400_2_1067"/>
          <p:cNvSpPr/>
          <p:nvPr/>
        </p:nvSpPr>
        <p:spPr>
          <a:xfrm>
            <a:off x="0" y="668877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Leaders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1" name="Google Shape;2431;gfa87771400_2_1067"/>
          <p:cNvSpPr/>
          <p:nvPr/>
        </p:nvSpPr>
        <p:spPr>
          <a:xfrm>
            <a:off x="3282350" y="3464725"/>
            <a:ext cx="25644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Maram Beyari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 Alkoryshy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Aldhalaan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2" name="Google Shape;2432;gfa87771400_2_1067"/>
          <p:cNvSpPr/>
          <p:nvPr/>
        </p:nvSpPr>
        <p:spPr>
          <a:xfrm>
            <a:off x="800100" y="6241800"/>
            <a:ext cx="438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Physio44</a:t>
            </a:r>
            <a:r>
              <a:rPr lang="en-US" sz="23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3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@gmail.com</a:t>
            </a:r>
            <a:endParaRPr b="0" i="0" sz="19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33" name="Google Shape;2433;gfa87771400_2_1067"/>
          <p:cNvGrpSpPr/>
          <p:nvPr/>
        </p:nvGrpSpPr>
        <p:grpSpPr>
          <a:xfrm>
            <a:off x="2293777" y="1323020"/>
            <a:ext cx="341023" cy="453251"/>
            <a:chOff x="7598438" y="4266131"/>
            <a:chExt cx="260283" cy="345914"/>
          </a:xfrm>
        </p:grpSpPr>
        <p:sp>
          <p:nvSpPr>
            <p:cNvPr id="2434" name="Google Shape;2434;gfa87771400_2_1067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fa87771400_2_1067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6" name="Google Shape;2436;gfa87771400_2_1067"/>
          <p:cNvGrpSpPr/>
          <p:nvPr/>
        </p:nvGrpSpPr>
        <p:grpSpPr>
          <a:xfrm>
            <a:off x="6920365" y="1320668"/>
            <a:ext cx="358715" cy="457923"/>
            <a:chOff x="5800725" y="3785989"/>
            <a:chExt cx="277644" cy="354594"/>
          </a:xfrm>
        </p:grpSpPr>
        <p:sp>
          <p:nvSpPr>
            <p:cNvPr id="2437" name="Google Shape;2437;gfa87771400_2_1067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gfa87771400_2_1067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9" name="Google Shape;2439;gfa87771400_2_1067"/>
          <p:cNvSpPr txBox="1"/>
          <p:nvPr/>
        </p:nvSpPr>
        <p:spPr>
          <a:xfrm>
            <a:off x="7267000" y="1283300"/>
            <a:ext cx="30006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Waleed Alrashoud</a:t>
            </a:r>
            <a:endParaRPr sz="28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0" name="Google Shape;2440;gfa87771400_2_1067"/>
          <p:cNvSpPr/>
          <p:nvPr/>
        </p:nvSpPr>
        <p:spPr>
          <a:xfrm>
            <a:off x="0" y="2665863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Members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1" name="Google Shape;2441;gfa87771400_2_1067"/>
          <p:cNvSpPr/>
          <p:nvPr/>
        </p:nvSpPr>
        <p:spPr>
          <a:xfrm>
            <a:off x="6141900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Othman Alabdullah Khaled Bin-Arbeed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Rakan Alromayan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Talal Alharbi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AlShehri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2" name="Google Shape;2442;gfa87771400_2_1067"/>
          <p:cNvSpPr/>
          <p:nvPr/>
        </p:nvSpPr>
        <p:spPr>
          <a:xfrm>
            <a:off x="434825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Aldalaqan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Farah Alqazlan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Masheal Alasmri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Amani Alotaibi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3" name="Google Shape;2443;gfa87771400_2_1067"/>
          <p:cNvSpPr txBox="1"/>
          <p:nvPr/>
        </p:nvSpPr>
        <p:spPr>
          <a:xfrm>
            <a:off x="9335875" y="3388525"/>
            <a:ext cx="26487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Mohammad Alrashed Saud Al-Taleb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Sultan Al-Abdullah Saad AlAngri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Awartani </a:t>
            </a:r>
            <a:endParaRPr b="0" i="0" sz="2200" u="none" cap="none" strike="noStrike">
              <a:solidFill>
                <a:srgbClr val="75707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4" name="Google Shape;2444;gfa87771400_2_1067"/>
          <p:cNvSpPr/>
          <p:nvPr/>
        </p:nvSpPr>
        <p:spPr>
          <a:xfrm>
            <a:off x="0" y="5557176"/>
            <a:ext cx="12192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2300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Physiology Team441</a:t>
            </a:r>
            <a:endParaRPr b="1" i="0" sz="2100" u="none" cap="none" strike="noStrike">
              <a:solidFill>
                <a:srgbClr val="75707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5" name="Google Shape;2445;gfa87771400_2_10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7048" y="4122486"/>
            <a:ext cx="574275" cy="3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gfa87771400_2_10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7048" y="4503486"/>
            <a:ext cx="574275" cy="35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a347e997b8_0_0"/>
          <p:cNvSpPr txBox="1"/>
          <p:nvPr>
            <p:ph idx="4294967295" type="title"/>
          </p:nvPr>
        </p:nvSpPr>
        <p:spPr>
          <a:xfrm>
            <a:off x="838200" y="212725"/>
            <a:ext cx="105156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4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 b="1" sz="340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5" name="Google Shape;2115;ga347e997b8_0_0"/>
          <p:cNvSpPr txBox="1"/>
          <p:nvPr>
            <p:ph idx="4294967295" type="body"/>
          </p:nvPr>
        </p:nvSpPr>
        <p:spPr>
          <a:xfrm>
            <a:off x="1523975" y="1133863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Describe the mechanism of generation &amp; propagation of AP.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2116" name="Google Shape;2116;ga347e997b8_0_0"/>
          <p:cNvSpPr/>
          <p:nvPr/>
        </p:nvSpPr>
        <p:spPr>
          <a:xfrm>
            <a:off x="936363" y="1292862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ga347e997b8_0_0"/>
          <p:cNvSpPr txBox="1"/>
          <p:nvPr>
            <p:ph idx="4294967295" type="body"/>
          </p:nvPr>
        </p:nvSpPr>
        <p:spPr>
          <a:xfrm>
            <a:off x="1512950" y="16879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Describe conduction along nerve fibers.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2118" name="Google Shape;2118;ga347e997b8_0_0"/>
          <p:cNvSpPr/>
          <p:nvPr/>
        </p:nvSpPr>
        <p:spPr>
          <a:xfrm>
            <a:off x="925338" y="1846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ga347e997b8_0_0"/>
          <p:cNvSpPr txBox="1"/>
          <p:nvPr>
            <p:ph idx="4294967295" type="body"/>
          </p:nvPr>
        </p:nvSpPr>
        <p:spPr>
          <a:xfrm>
            <a:off x="1512950" y="22361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Describe the role of myelination &amp; how nerve fibers are classified.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2120" name="Google Shape;2120;ga347e997b8_0_0"/>
          <p:cNvSpPr/>
          <p:nvPr/>
        </p:nvSpPr>
        <p:spPr>
          <a:xfrm>
            <a:off x="925338" y="23951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2125" name="Google Shape;2125;ga347e997b8_0_106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ga347e997b8_0_1060"/>
          <p:cNvSpPr txBox="1"/>
          <p:nvPr>
            <p:ph type="title"/>
          </p:nvPr>
        </p:nvSpPr>
        <p:spPr>
          <a:xfrm>
            <a:off x="1137075" y="196850"/>
            <a:ext cx="433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Action Potential</a:t>
            </a:r>
            <a:endParaRPr/>
          </a:p>
        </p:txBody>
      </p:sp>
      <p:sp>
        <p:nvSpPr>
          <p:cNvPr id="2127" name="Google Shape;2127;ga347e997b8_0_1060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8" name="Google Shape;2128;ga347e997b8_0_1060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9" name="Google Shape;2129;ga347e997b8_0_1060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0" name="Google Shape;2130;ga347e997b8_0_1060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1" name="Google Shape;2131;ga347e997b8_0_1060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2" name="Google Shape;2132;ga347e997b8_0_1060"/>
          <p:cNvSpPr/>
          <p:nvPr/>
        </p:nvSpPr>
        <p:spPr>
          <a:xfrm>
            <a:off x="1109600" y="2927363"/>
            <a:ext cx="685800" cy="685800"/>
          </a:xfrm>
          <a:prstGeom prst="ellipse">
            <a:avLst/>
          </a:prstGeom>
          <a:solidFill>
            <a:srgbClr val="FBE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ga347e997b8_0_1060"/>
          <p:cNvSpPr txBox="1"/>
          <p:nvPr/>
        </p:nvSpPr>
        <p:spPr>
          <a:xfrm>
            <a:off x="1902000" y="3034475"/>
            <a:ext cx="286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Transmission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impulse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along nerve fibres.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4" name="Google Shape;2134;ga347e997b8_0_1060"/>
          <p:cNvSpPr/>
          <p:nvPr/>
        </p:nvSpPr>
        <p:spPr>
          <a:xfrm>
            <a:off x="1223900" y="3041663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5" name="Google Shape;2135;ga347e997b8_0_1060"/>
          <p:cNvSpPr/>
          <p:nvPr/>
        </p:nvSpPr>
        <p:spPr>
          <a:xfrm>
            <a:off x="1109600" y="3828163"/>
            <a:ext cx="685800" cy="685800"/>
          </a:xfrm>
          <a:prstGeom prst="ellipse">
            <a:avLst/>
          </a:prstGeom>
          <a:solidFill>
            <a:srgbClr val="FBE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ga347e997b8_0_1060"/>
          <p:cNvSpPr txBox="1"/>
          <p:nvPr/>
        </p:nvSpPr>
        <p:spPr>
          <a:xfrm>
            <a:off x="1902000" y="3942475"/>
            <a:ext cx="3319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Release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neurotransmitters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(e.g. Ach)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7" name="Google Shape;2137;ga347e997b8_0_1060"/>
          <p:cNvSpPr/>
          <p:nvPr/>
        </p:nvSpPr>
        <p:spPr>
          <a:xfrm>
            <a:off x="1223900" y="3942463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5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5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8" name="Google Shape;2138;ga347e997b8_0_1060"/>
          <p:cNvSpPr/>
          <p:nvPr/>
        </p:nvSpPr>
        <p:spPr>
          <a:xfrm>
            <a:off x="5655125" y="2927375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ga347e997b8_0_1060"/>
          <p:cNvSpPr txBox="1"/>
          <p:nvPr/>
        </p:nvSpPr>
        <p:spPr>
          <a:xfrm>
            <a:off x="6447525" y="3041675"/>
            <a:ext cx="3319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contraction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0" name="Google Shape;2140;ga347e997b8_0_1060"/>
          <p:cNvSpPr/>
          <p:nvPr/>
        </p:nvSpPr>
        <p:spPr>
          <a:xfrm>
            <a:off x="5769425" y="3041675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ga347e997b8_0_1060"/>
          <p:cNvSpPr/>
          <p:nvPr/>
        </p:nvSpPr>
        <p:spPr>
          <a:xfrm>
            <a:off x="5655125" y="3901375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ga347e997b8_0_1060"/>
          <p:cNvSpPr txBox="1"/>
          <p:nvPr/>
        </p:nvSpPr>
        <p:spPr>
          <a:xfrm>
            <a:off x="6447525" y="4015675"/>
            <a:ext cx="251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Activation or inhibition of glandular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secretion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3" name="Google Shape;2143;ga347e997b8_0_1060"/>
          <p:cNvSpPr/>
          <p:nvPr/>
        </p:nvSpPr>
        <p:spPr>
          <a:xfrm>
            <a:off x="5769425" y="4015675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400" u="sng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4" name="Google Shape;2144;ga347e997b8_0_1060">
            <a:hlinkClick r:id="rId3"/>
          </p:cNvPr>
          <p:cNvSpPr/>
          <p:nvPr/>
        </p:nvSpPr>
        <p:spPr>
          <a:xfrm>
            <a:off x="11313595" y="1809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5" name="Google Shape;2145;ga347e997b8_0_1060"/>
          <p:cNvGrpSpPr/>
          <p:nvPr/>
        </p:nvGrpSpPr>
        <p:grpSpPr>
          <a:xfrm>
            <a:off x="11290381" y="148253"/>
            <a:ext cx="614193" cy="431920"/>
            <a:chOff x="3476576" y="2633631"/>
            <a:chExt cx="417024" cy="293244"/>
          </a:xfrm>
        </p:grpSpPr>
        <p:sp>
          <p:nvSpPr>
            <p:cNvPr id="2146" name="Google Shape;2146;ga347e997b8_0_1060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ga347e997b8_0_1060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8" name="Google Shape;2148;ga347e997b8_0_1060">
            <a:hlinkClick r:id="rId4"/>
          </p:cNvPr>
          <p:cNvSpPr/>
          <p:nvPr/>
        </p:nvSpPr>
        <p:spPr>
          <a:xfrm rot="5391968">
            <a:off x="11545144" y="315969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ga347e997b8_0_1060">
            <a:hlinkClick r:id="rId5"/>
          </p:cNvPr>
          <p:cNvSpPr/>
          <p:nvPr/>
        </p:nvSpPr>
        <p:spPr>
          <a:xfrm>
            <a:off x="11163525" y="58024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0" name="Google Shape;2150;ga347e997b8_0_1060"/>
          <p:cNvSpPr txBox="1"/>
          <p:nvPr/>
        </p:nvSpPr>
        <p:spPr>
          <a:xfrm>
            <a:off x="500025" y="1083400"/>
            <a:ext cx="115551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Nerve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signals</a:t>
            </a: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are</a:t>
            </a: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transmitted</a:t>
            </a: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action potentials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tillium Web"/>
              <a:buChar char="•"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Action potentials: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rapid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changes in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membrane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potential that spread rapidly along the nerve fiber membrane to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produce physiological effects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Examples of physiological effects: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1" name="Google Shape;2151;ga347e997b8_0_1060"/>
          <p:cNvSpPr txBox="1"/>
          <p:nvPr/>
        </p:nvSpPr>
        <p:spPr>
          <a:xfrm>
            <a:off x="412750" y="4947875"/>
            <a:ext cx="1155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Each action potential: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52" name="Google Shape;2152;ga347e997b8_0_10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55525" y="2345225"/>
            <a:ext cx="2449050" cy="2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3" name="Google Shape;2153;ga347e997b8_0_1060"/>
          <p:cNvSpPr txBox="1"/>
          <p:nvPr/>
        </p:nvSpPr>
        <p:spPr>
          <a:xfrm>
            <a:off x="31750" y="5349850"/>
            <a:ext cx="12993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itillium Web"/>
              <a:buChar char="•"/>
            </a:pP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Begins with: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sudden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from the normal resting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negative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membrane potential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positive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potential.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6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itillium Web"/>
              <a:buChar char="•"/>
            </a:pP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Ends with: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almost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equally rapid change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back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negative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potential.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a36b7dc9b4_0_0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9" name="Google Shape;2159;ga36b7dc9b4_0_0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0" name="Google Shape;2160;ga36b7dc9b4_0_0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1" name="Google Shape;2161;ga36b7dc9b4_0_0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2" name="Google Shape;2162;ga36b7dc9b4_0_0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163" name="Google Shape;2163;ga36b7dc9b4_0_0"/>
          <p:cNvGrpSpPr/>
          <p:nvPr/>
        </p:nvGrpSpPr>
        <p:grpSpPr>
          <a:xfrm>
            <a:off x="1895125" y="1140538"/>
            <a:ext cx="8599200" cy="1500900"/>
            <a:chOff x="1895125" y="1140538"/>
            <a:chExt cx="8599200" cy="1500900"/>
          </a:xfrm>
        </p:grpSpPr>
        <p:sp>
          <p:nvSpPr>
            <p:cNvPr id="2164" name="Google Shape;2164;ga36b7dc9b4_0_0"/>
            <p:cNvSpPr/>
            <p:nvPr/>
          </p:nvSpPr>
          <p:spPr>
            <a:xfrm>
              <a:off x="8815481" y="1314150"/>
              <a:ext cx="1382400" cy="1182300"/>
            </a:xfrm>
            <a:prstGeom prst="ellipse">
              <a:avLst/>
            </a:prstGeom>
            <a:noFill/>
            <a:ln cap="flat" cmpd="sng" w="952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a36b7dc9b4_0_0"/>
            <p:cNvSpPr/>
            <p:nvPr/>
          </p:nvSpPr>
          <p:spPr>
            <a:xfrm>
              <a:off x="4233718" y="1297292"/>
              <a:ext cx="1382400" cy="1182300"/>
            </a:xfrm>
            <a:prstGeom prst="ellipse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a36b7dc9b4_0_0"/>
            <p:cNvSpPr/>
            <p:nvPr/>
          </p:nvSpPr>
          <p:spPr>
            <a:xfrm>
              <a:off x="1941063" y="1288850"/>
              <a:ext cx="1401900" cy="1199100"/>
            </a:xfrm>
            <a:prstGeom prst="ellipse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a36b7dc9b4_0_0"/>
            <p:cNvSpPr/>
            <p:nvPr/>
          </p:nvSpPr>
          <p:spPr>
            <a:xfrm>
              <a:off x="2092966" y="1469717"/>
              <a:ext cx="1064400" cy="835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-ve</a:t>
              </a:r>
              <a:endParaRPr b="0" i="0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68" name="Google Shape;2168;ga36b7dc9b4_0_0"/>
            <p:cNvSpPr/>
            <p:nvPr/>
          </p:nvSpPr>
          <p:spPr>
            <a:xfrm>
              <a:off x="4392892" y="1469717"/>
              <a:ext cx="1064400" cy="835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a36b7dc9b4_0_0"/>
            <p:cNvSpPr/>
            <p:nvPr/>
          </p:nvSpPr>
          <p:spPr>
            <a:xfrm>
              <a:off x="6692819" y="1469717"/>
              <a:ext cx="1064400" cy="835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a36b7dc9b4_0_0"/>
            <p:cNvSpPr/>
            <p:nvPr/>
          </p:nvSpPr>
          <p:spPr>
            <a:xfrm>
              <a:off x="8992735" y="1469717"/>
              <a:ext cx="1064400" cy="835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ga36b7dc9b4_0_0"/>
            <p:cNvSpPr txBox="1"/>
            <p:nvPr/>
          </p:nvSpPr>
          <p:spPr>
            <a:xfrm rot="883338">
              <a:off x="2054885" y="2062765"/>
              <a:ext cx="534757" cy="388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+ve</a:t>
              </a:r>
              <a:endParaRPr b="0" i="0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72" name="Google Shape;2172;ga36b7dc9b4_0_0"/>
            <p:cNvSpPr txBox="1"/>
            <p:nvPr/>
          </p:nvSpPr>
          <p:spPr>
            <a:xfrm rot="1870302">
              <a:off x="4201939" y="1989297"/>
              <a:ext cx="524532" cy="34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-ve</a:t>
              </a:r>
              <a:endParaRPr b="0" i="0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73" name="Google Shape;2173;ga36b7dc9b4_0_0"/>
            <p:cNvSpPr txBox="1"/>
            <p:nvPr/>
          </p:nvSpPr>
          <p:spPr>
            <a:xfrm rot="1578759">
              <a:off x="6492735" y="2011014"/>
              <a:ext cx="700477" cy="408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+ve</a:t>
              </a:r>
              <a:endParaRPr b="0" i="0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74" name="Google Shape;2174;ga36b7dc9b4_0_0"/>
            <p:cNvSpPr txBox="1"/>
            <p:nvPr/>
          </p:nvSpPr>
          <p:spPr>
            <a:xfrm rot="1678814">
              <a:off x="8785924" y="1963979"/>
              <a:ext cx="624724" cy="396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+ve</a:t>
              </a:r>
              <a:endParaRPr b="0" i="0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75" name="Google Shape;2175;ga36b7dc9b4_0_0"/>
            <p:cNvSpPr txBox="1"/>
            <p:nvPr/>
          </p:nvSpPr>
          <p:spPr>
            <a:xfrm rot="-1890542">
              <a:off x="9666086" y="1986392"/>
              <a:ext cx="594681" cy="41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+ve</a:t>
              </a:r>
              <a:endParaRPr b="0" i="0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76" name="Google Shape;2176;ga36b7dc9b4_0_0"/>
            <p:cNvSpPr txBox="1"/>
            <p:nvPr/>
          </p:nvSpPr>
          <p:spPr>
            <a:xfrm>
              <a:off x="9026499" y="1529133"/>
              <a:ext cx="479400" cy="3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-ve</a:t>
              </a:r>
              <a:endParaRPr b="0" i="0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77" name="Google Shape;2177;ga36b7dc9b4_0_0"/>
            <p:cNvSpPr txBox="1"/>
            <p:nvPr/>
          </p:nvSpPr>
          <p:spPr>
            <a:xfrm>
              <a:off x="9202149" y="2039015"/>
              <a:ext cx="479400" cy="1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-ve</a:t>
              </a:r>
              <a:endParaRPr b="0" i="0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78" name="Google Shape;2178;ga36b7dc9b4_0_0"/>
            <p:cNvSpPr/>
            <p:nvPr/>
          </p:nvSpPr>
          <p:spPr>
            <a:xfrm>
              <a:off x="6524589" y="1297292"/>
              <a:ext cx="1382400" cy="1182300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ga36b7dc9b4_0_0"/>
            <p:cNvSpPr/>
            <p:nvPr/>
          </p:nvSpPr>
          <p:spPr>
            <a:xfrm>
              <a:off x="1895125" y="1140538"/>
              <a:ext cx="8599200" cy="15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Single gear" id="2180" name="Google Shape;2180;ga36b7dc9b4_0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ga36b7dc9b4_0_0"/>
          <p:cNvSpPr txBox="1"/>
          <p:nvPr/>
        </p:nvSpPr>
        <p:spPr>
          <a:xfrm>
            <a:off x="1152475" y="243400"/>
            <a:ext cx="6759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Stages of the Action Potential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82" name="Google Shape;2182;ga36b7dc9b4_0_0"/>
          <p:cNvSpPr txBox="1"/>
          <p:nvPr/>
        </p:nvSpPr>
        <p:spPr>
          <a:xfrm>
            <a:off x="3436375" y="2543819"/>
            <a:ext cx="4494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mV</a:t>
            </a:r>
            <a:endParaRPr b="1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83" name="Google Shape;2183;ga36b7dc9b4_0_0"/>
          <p:cNvPicPr preferRelativeResize="0"/>
          <p:nvPr/>
        </p:nvPicPr>
        <p:blipFill rotWithShape="1">
          <a:blip r:embed="rId3">
            <a:alphaModFix/>
          </a:blip>
          <a:srcRect b="9766" l="9461" r="0" t="16131"/>
          <a:stretch/>
        </p:blipFill>
        <p:spPr>
          <a:xfrm>
            <a:off x="3302528" y="2794025"/>
            <a:ext cx="4952970" cy="4004977"/>
          </a:xfrm>
          <a:prstGeom prst="rect">
            <a:avLst/>
          </a:prstGeom>
          <a:noFill/>
          <a:ln>
            <a:noFill/>
          </a:ln>
        </p:spPr>
      </p:pic>
      <p:sp>
        <p:nvSpPr>
          <p:cNvPr id="2184" name="Google Shape;2184;ga36b7dc9b4_0_0"/>
          <p:cNvSpPr/>
          <p:nvPr/>
        </p:nvSpPr>
        <p:spPr>
          <a:xfrm>
            <a:off x="3129200" y="5338475"/>
            <a:ext cx="410400" cy="39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ga36b7dc9b4_0_0"/>
          <p:cNvSpPr txBox="1"/>
          <p:nvPr/>
        </p:nvSpPr>
        <p:spPr>
          <a:xfrm>
            <a:off x="3084800" y="5339975"/>
            <a:ext cx="5811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-70</a:t>
            </a:r>
            <a:endParaRPr b="1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6" name="Google Shape;2186;ga36b7dc9b4_0_0"/>
          <p:cNvSpPr/>
          <p:nvPr/>
        </p:nvSpPr>
        <p:spPr>
          <a:xfrm>
            <a:off x="3132625" y="4700138"/>
            <a:ext cx="449400" cy="39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ga36b7dc9b4_0_0"/>
          <p:cNvSpPr txBox="1"/>
          <p:nvPr/>
        </p:nvSpPr>
        <p:spPr>
          <a:xfrm>
            <a:off x="3084800" y="4696963"/>
            <a:ext cx="5811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-55</a:t>
            </a:r>
            <a:endParaRPr b="1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8" name="Google Shape;2188;ga36b7dc9b4_0_0"/>
          <p:cNvSpPr/>
          <p:nvPr/>
        </p:nvSpPr>
        <p:spPr>
          <a:xfrm>
            <a:off x="3109050" y="2665027"/>
            <a:ext cx="449400" cy="456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ga36b7dc9b4_0_0"/>
          <p:cNvSpPr txBox="1"/>
          <p:nvPr/>
        </p:nvSpPr>
        <p:spPr>
          <a:xfrm>
            <a:off x="3001644" y="2665031"/>
            <a:ext cx="664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+35</a:t>
            </a:r>
            <a:endParaRPr b="1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0" name="Google Shape;2190;ga36b7dc9b4_0_0"/>
          <p:cNvSpPr txBox="1"/>
          <p:nvPr/>
        </p:nvSpPr>
        <p:spPr>
          <a:xfrm>
            <a:off x="3436375" y="2641450"/>
            <a:ext cx="29904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--------------------------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ga36b7dc9b4_0_0"/>
          <p:cNvSpPr txBox="1"/>
          <p:nvPr/>
        </p:nvSpPr>
        <p:spPr>
          <a:xfrm>
            <a:off x="3436375" y="4696975"/>
            <a:ext cx="28566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--------------------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ga36b7dc9b4_0_0"/>
          <p:cNvSpPr txBox="1"/>
          <p:nvPr/>
        </p:nvSpPr>
        <p:spPr>
          <a:xfrm>
            <a:off x="3558450" y="4642313"/>
            <a:ext cx="1543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Threshold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point</a:t>
            </a:r>
            <a:endParaRPr b="0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3" name="Google Shape;2193;ga36b7dc9b4_0_0"/>
          <p:cNvSpPr txBox="1"/>
          <p:nvPr/>
        </p:nvSpPr>
        <p:spPr>
          <a:xfrm>
            <a:off x="3558450" y="5536450"/>
            <a:ext cx="1543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Resting (Polarized) Stage</a:t>
            </a:r>
            <a:endParaRPr b="1" i="0" sz="1600" u="none" cap="none" strike="noStrike">
              <a:solidFill>
                <a:srgbClr val="FF00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4" name="Google Shape;2194;ga36b7dc9b4_0_0"/>
          <p:cNvSpPr txBox="1"/>
          <p:nvPr/>
        </p:nvSpPr>
        <p:spPr>
          <a:xfrm>
            <a:off x="3665902" y="3668800"/>
            <a:ext cx="15438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Depolarization Stage </a:t>
            </a:r>
            <a:endParaRPr b="1" i="0" sz="1600" u="none" cap="none" strike="noStrike">
              <a:solidFill>
                <a:srgbClr val="0000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5" name="Google Shape;2195;ga36b7dc9b4_0_0"/>
          <p:cNvSpPr txBox="1"/>
          <p:nvPr/>
        </p:nvSpPr>
        <p:spPr>
          <a:xfrm>
            <a:off x="5826975" y="3668800"/>
            <a:ext cx="19164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Repolarization Stage </a:t>
            </a:r>
            <a:endParaRPr b="1" i="0" sz="1600" u="none" cap="none" strike="noStrike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6" name="Google Shape;2196;ga36b7dc9b4_0_0"/>
          <p:cNvSpPr txBox="1"/>
          <p:nvPr/>
        </p:nvSpPr>
        <p:spPr>
          <a:xfrm>
            <a:off x="7743375" y="5735075"/>
            <a:ext cx="19164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Hyperpolarization Stage</a:t>
            </a:r>
            <a:endParaRPr b="1" i="0" sz="16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7" name="Google Shape;2197;ga36b7dc9b4_0_0"/>
          <p:cNvSpPr txBox="1"/>
          <p:nvPr/>
        </p:nvSpPr>
        <p:spPr>
          <a:xfrm>
            <a:off x="8137700" y="6489050"/>
            <a:ext cx="6555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</a:t>
            </a:r>
            <a:endParaRPr b="1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198" name="Google Shape;2198;ga36b7dc9b4_0_0"/>
          <p:cNvCxnSpPr/>
          <p:nvPr/>
        </p:nvCxnSpPr>
        <p:spPr>
          <a:xfrm>
            <a:off x="3582025" y="5515900"/>
            <a:ext cx="1239000" cy="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9" name="Google Shape;2199;ga36b7dc9b4_0_0"/>
          <p:cNvSpPr/>
          <p:nvPr/>
        </p:nvSpPr>
        <p:spPr>
          <a:xfrm>
            <a:off x="4821025" y="2880100"/>
            <a:ext cx="842457" cy="2588550"/>
          </a:xfrm>
          <a:custGeom>
            <a:rect b="b" l="l" r="r" t="t"/>
            <a:pathLst>
              <a:path extrusionOk="0" h="103542" w="120351">
                <a:moveTo>
                  <a:pt x="0" y="103542"/>
                </a:moveTo>
                <a:cubicBezTo>
                  <a:pt x="4146" y="100629"/>
                  <a:pt x="11206" y="99844"/>
                  <a:pt x="24877" y="86061"/>
                </a:cubicBezTo>
                <a:cubicBezTo>
                  <a:pt x="38548" y="72278"/>
                  <a:pt x="68804" y="34514"/>
                  <a:pt x="82027" y="20843"/>
                </a:cubicBezTo>
                <a:cubicBezTo>
                  <a:pt x="95250" y="7172"/>
                  <a:pt x="97828" y="7508"/>
                  <a:pt x="104215" y="4034"/>
                </a:cubicBezTo>
                <a:cubicBezTo>
                  <a:pt x="110602" y="560"/>
                  <a:pt x="117662" y="672"/>
                  <a:pt x="120351" y="0"/>
                </a:cubicBezTo>
              </a:path>
            </a:pathLst>
          </a:cu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ga36b7dc9b4_0_0"/>
          <p:cNvSpPr/>
          <p:nvPr/>
        </p:nvSpPr>
        <p:spPr>
          <a:xfrm>
            <a:off x="6046850" y="5442150"/>
            <a:ext cx="2035275" cy="1041950"/>
          </a:xfrm>
          <a:custGeom>
            <a:rect b="b" l="l" r="r" t="t"/>
            <a:pathLst>
              <a:path extrusionOk="0" h="41678" w="81411">
                <a:moveTo>
                  <a:pt x="0" y="0"/>
                </a:moveTo>
                <a:cubicBezTo>
                  <a:pt x="3431" y="8584"/>
                  <a:pt x="8285" y="16597"/>
                  <a:pt x="11208" y="25367"/>
                </a:cubicBezTo>
                <a:cubicBezTo>
                  <a:pt x="13583" y="32491"/>
                  <a:pt x="20013" y="43671"/>
                  <a:pt x="27137" y="41296"/>
                </a:cubicBezTo>
                <a:cubicBezTo>
                  <a:pt x="33338" y="39229"/>
                  <a:pt x="37079" y="32576"/>
                  <a:pt x="40705" y="27137"/>
                </a:cubicBezTo>
                <a:cubicBezTo>
                  <a:pt x="42865" y="23898"/>
                  <a:pt x="46804" y="22117"/>
                  <a:pt x="48964" y="18878"/>
                </a:cubicBezTo>
                <a:cubicBezTo>
                  <a:pt x="51758" y="14687"/>
                  <a:pt x="53625" y="8672"/>
                  <a:pt x="58403" y="7079"/>
                </a:cubicBezTo>
                <a:cubicBezTo>
                  <a:pt x="65795" y="4615"/>
                  <a:pt x="73619" y="2950"/>
                  <a:pt x="81411" y="2950"/>
                </a:cubicBezTo>
              </a:path>
            </a:pathLst>
          </a:cu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ga36b7dc9b4_0_0"/>
          <p:cNvSpPr/>
          <p:nvPr/>
        </p:nvSpPr>
        <p:spPr>
          <a:xfrm>
            <a:off x="5560149" y="2880100"/>
            <a:ext cx="513723" cy="2492429"/>
          </a:xfrm>
          <a:custGeom>
            <a:rect b="b" l="l" r="r" t="t"/>
            <a:pathLst>
              <a:path extrusionOk="0" h="75511" w="21237">
                <a:moveTo>
                  <a:pt x="0" y="0"/>
                </a:moveTo>
                <a:cubicBezTo>
                  <a:pt x="7044" y="14084"/>
                  <a:pt x="9157" y="30148"/>
                  <a:pt x="12978" y="45425"/>
                </a:cubicBezTo>
                <a:cubicBezTo>
                  <a:pt x="15501" y="55514"/>
                  <a:pt x="21237" y="65111"/>
                  <a:pt x="21237" y="75511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ga36b7dc9b4_0_0"/>
          <p:cNvSpPr txBox="1"/>
          <p:nvPr/>
        </p:nvSpPr>
        <p:spPr>
          <a:xfrm>
            <a:off x="10102025" y="0"/>
            <a:ext cx="2090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Slide</a:t>
            </a:r>
            <a:endParaRPr b="1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gad4bafedfa_0_28"/>
          <p:cNvGrpSpPr/>
          <p:nvPr/>
        </p:nvGrpSpPr>
        <p:grpSpPr>
          <a:xfrm>
            <a:off x="592225" y="1121300"/>
            <a:ext cx="10814025" cy="5573622"/>
            <a:chOff x="592225" y="1231725"/>
            <a:chExt cx="10814025" cy="5573622"/>
          </a:xfrm>
        </p:grpSpPr>
        <p:grpSp>
          <p:nvGrpSpPr>
            <p:cNvPr id="2208" name="Google Shape;2208;gad4bafedfa_0_28"/>
            <p:cNvGrpSpPr/>
            <p:nvPr/>
          </p:nvGrpSpPr>
          <p:grpSpPr>
            <a:xfrm>
              <a:off x="592225" y="1231725"/>
              <a:ext cx="10814025" cy="4133750"/>
              <a:chOff x="592225" y="1231725"/>
              <a:chExt cx="10814025" cy="4133750"/>
            </a:xfrm>
          </p:grpSpPr>
          <p:grpSp>
            <p:nvGrpSpPr>
              <p:cNvPr id="2209" name="Google Shape;2209;gad4bafedfa_0_28"/>
              <p:cNvGrpSpPr/>
              <p:nvPr/>
            </p:nvGrpSpPr>
            <p:grpSpPr>
              <a:xfrm>
                <a:off x="592225" y="1231725"/>
                <a:ext cx="10447725" cy="4074642"/>
                <a:chOff x="592225" y="1231725"/>
                <a:chExt cx="10447725" cy="4074642"/>
              </a:xfrm>
            </p:grpSpPr>
            <p:grpSp>
              <p:nvGrpSpPr>
                <p:cNvPr id="2210" name="Google Shape;2210;gad4bafedfa_0_28"/>
                <p:cNvGrpSpPr/>
                <p:nvPr/>
              </p:nvGrpSpPr>
              <p:grpSpPr>
                <a:xfrm>
                  <a:off x="592225" y="1231725"/>
                  <a:ext cx="9284288" cy="4074642"/>
                  <a:chOff x="653646" y="2529298"/>
                  <a:chExt cx="6747302" cy="2101848"/>
                </a:xfrm>
              </p:grpSpPr>
              <p:sp>
                <p:nvSpPr>
                  <p:cNvPr id="2211" name="Google Shape;2211;gad4bafedfa_0_28"/>
                  <p:cNvSpPr/>
                  <p:nvPr/>
                </p:nvSpPr>
                <p:spPr>
                  <a:xfrm>
                    <a:off x="3304900" y="2529298"/>
                    <a:ext cx="2479200" cy="24330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F6D753"/>
                  </a:solidFill>
                  <a:ln cap="flat" cmpd="sng" w="952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Comic Sans MS"/>
                      <a:buNone/>
                    </a:pPr>
                    <a:r>
                      <a:rPr b="1" i="0" lang="en-US"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Stages of Action Potential</a:t>
                    </a:r>
                    <a:endParaRPr b="1" i="0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2212" name="Google Shape;2212;gad4bafedfa_0_28"/>
                  <p:cNvSpPr/>
                  <p:nvPr/>
                </p:nvSpPr>
                <p:spPr>
                  <a:xfrm>
                    <a:off x="653646" y="2993795"/>
                    <a:ext cx="1691700" cy="27480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FBE780"/>
                  </a:solidFill>
                  <a:ln cap="flat" cmpd="sng" w="952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A3838"/>
                      </a:buClr>
                      <a:buSzPts val="1800"/>
                      <a:buFont typeface="Comic Sans MS"/>
                      <a:buNone/>
                    </a:pPr>
                    <a:r>
                      <a:rPr b="0" i="0" lang="en-US" sz="20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Resting</a:t>
                    </a:r>
                    <a:r>
                      <a:rPr b="0" i="0" lang="en-US"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/Polarized</a:t>
                    </a:r>
                    <a:endParaRPr b="0" i="0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2213" name="Google Shape;2213;gad4bafedfa_0_28"/>
                  <p:cNvSpPr/>
                  <p:nvPr/>
                </p:nvSpPr>
                <p:spPr>
                  <a:xfrm>
                    <a:off x="653646" y="3415246"/>
                    <a:ext cx="1691700" cy="1215900"/>
                  </a:xfrm>
                  <a:prstGeom prst="roundRect">
                    <a:avLst>
                      <a:gd fmla="val 17474" name="adj"/>
                    </a:avLst>
                  </a:prstGeom>
                  <a:noFill/>
                  <a:ln cap="flat" cmpd="sng" w="2857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-171450" lvl="0" marL="17145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434343"/>
                      </a:buClr>
                      <a:buSzPts val="1400"/>
                      <a:buFont typeface="Titillium Web"/>
                      <a:buChar char="●"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The resting membrane potential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before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action potential 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begins.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  <a:p>
                    <a:pPr indent="-171450" lvl="0" marL="17145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434343"/>
                      </a:buClr>
                      <a:buSzPts val="1400"/>
                      <a:buFont typeface="Titillium Web"/>
                      <a:buChar char="●"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Membrane is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polarized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.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cxnSp>
                <p:nvCxnSpPr>
                  <p:cNvPr id="2214" name="Google Shape;2214;gad4bafedfa_0_28"/>
                  <p:cNvCxnSpPr>
                    <a:stCxn id="2211" idx="2"/>
                    <a:endCxn id="2215" idx="0"/>
                  </p:cNvCxnSpPr>
                  <p:nvPr/>
                </p:nvCxnSpPr>
                <p:spPr>
                  <a:xfrm flipH="1" rot="-5400000">
                    <a:off x="5862250" y="1454848"/>
                    <a:ext cx="220500" cy="2856000"/>
                  </a:xfrm>
                  <a:prstGeom prst="bentConnector3">
                    <a:avLst>
                      <a:gd fmla="val 53470" name="adj1"/>
                    </a:avLst>
                  </a:prstGeom>
                  <a:noFill/>
                  <a:ln cap="flat" cmpd="sng" w="2857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16" name="Google Shape;2216;gad4bafedfa_0_28"/>
                  <p:cNvCxnSpPr>
                    <a:stCxn id="2212" idx="0"/>
                    <a:endCxn id="2211" idx="2"/>
                  </p:cNvCxnSpPr>
                  <p:nvPr/>
                </p:nvCxnSpPr>
                <p:spPr>
                  <a:xfrm rot="-5400000">
                    <a:off x="2911446" y="1360745"/>
                    <a:ext cx="221100" cy="3045000"/>
                  </a:xfrm>
                  <a:prstGeom prst="bentConnector3">
                    <a:avLst>
                      <a:gd fmla="val 46719" name="adj1"/>
                    </a:avLst>
                  </a:prstGeom>
                  <a:noFill/>
                  <a:ln cap="flat" cmpd="sng" w="2857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17" name="Google Shape;2217;gad4bafedfa_0_28"/>
                  <p:cNvCxnSpPr>
                    <a:stCxn id="2218" idx="2"/>
                    <a:endCxn id="2219" idx="0"/>
                  </p:cNvCxnSpPr>
                  <p:nvPr/>
                </p:nvCxnSpPr>
                <p:spPr>
                  <a:xfrm flipH="1" rot="-5400000">
                    <a:off x="3323146" y="3347021"/>
                    <a:ext cx="135900" cy="300"/>
                  </a:xfrm>
                  <a:prstGeom prst="bentConnector3">
                    <a:avLst>
                      <a:gd fmla="val 49999" name="adj1"/>
                    </a:avLst>
                  </a:prstGeom>
                  <a:noFill/>
                  <a:ln cap="flat" cmpd="sng" w="2857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20" name="Google Shape;2220;gad4bafedfa_0_28"/>
                  <p:cNvCxnSpPr>
                    <a:stCxn id="2213" idx="0"/>
                    <a:endCxn id="2212" idx="2"/>
                  </p:cNvCxnSpPr>
                  <p:nvPr/>
                </p:nvCxnSpPr>
                <p:spPr>
                  <a:xfrm rot="-5400000">
                    <a:off x="1426296" y="3341746"/>
                    <a:ext cx="146700" cy="300"/>
                  </a:xfrm>
                  <a:prstGeom prst="bentConnector3">
                    <a:avLst>
                      <a:gd fmla="val 49983" name="adj1"/>
                    </a:avLst>
                  </a:prstGeom>
                  <a:noFill/>
                  <a:ln cap="flat" cmpd="sng" w="2857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21" name="Google Shape;2221;gad4bafedfa_0_28"/>
                  <p:cNvCxnSpPr>
                    <a:stCxn id="2215" idx="2"/>
                    <a:endCxn id="2222" idx="0"/>
                  </p:cNvCxnSpPr>
                  <p:nvPr/>
                </p:nvCxnSpPr>
                <p:spPr>
                  <a:xfrm flipH="1" rot="-5400000">
                    <a:off x="7327148" y="3341392"/>
                    <a:ext cx="147300" cy="300"/>
                  </a:xfrm>
                  <a:prstGeom prst="bentConnector3">
                    <a:avLst>
                      <a:gd fmla="val 49975" name="adj1"/>
                    </a:avLst>
                  </a:prstGeom>
                  <a:noFill/>
                  <a:ln cap="flat" cmpd="sng" w="2857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23" name="Google Shape;2223;gad4bafedfa_0_28"/>
                  <p:cNvCxnSpPr>
                    <a:stCxn id="2224" idx="0"/>
                    <a:endCxn id="2225" idx="2"/>
                  </p:cNvCxnSpPr>
                  <p:nvPr/>
                </p:nvCxnSpPr>
                <p:spPr>
                  <a:xfrm flipH="1" rot="5400000">
                    <a:off x="5193394" y="3345818"/>
                    <a:ext cx="135900" cy="2700"/>
                  </a:xfrm>
                  <a:prstGeom prst="bentConnector3">
                    <a:avLst>
                      <a:gd fmla="val 49999" name="adj1"/>
                    </a:avLst>
                  </a:prstGeom>
                  <a:noFill/>
                  <a:ln cap="flat" cmpd="sng" w="28575">
                    <a:solidFill>
                      <a:srgbClr val="F6D75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225" name="Google Shape;2225;gad4bafedfa_0_28"/>
                <p:cNvSpPr/>
                <p:nvPr/>
              </p:nvSpPr>
              <p:spPr>
                <a:xfrm>
                  <a:off x="5766725" y="2152725"/>
                  <a:ext cx="2327700" cy="5328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E780"/>
                </a:solidFill>
                <a:ln cap="flat" cmpd="sng" w="952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1800"/>
                    <a:buFont typeface="Comic Sans MS"/>
                    <a:buNone/>
                  </a:pPr>
                  <a:r>
                    <a:rPr b="0" i="0" lang="en-US" sz="20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Re</a:t>
                  </a:r>
                  <a:r>
                    <a:rPr b="0" i="0" lang="en-US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polarization</a:t>
                  </a:r>
                  <a:endParaRPr b="0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2218" name="Google Shape;2218;gad4bafedfa_0_28"/>
                <p:cNvSpPr/>
                <p:nvPr/>
              </p:nvSpPr>
              <p:spPr>
                <a:xfrm>
                  <a:off x="3194900" y="2152725"/>
                  <a:ext cx="2327700" cy="5328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E780"/>
                </a:solidFill>
                <a:ln cap="flat" cmpd="sng" w="952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1800"/>
                    <a:buFont typeface="Comic Sans MS"/>
                    <a:buNone/>
                  </a:pPr>
                  <a:r>
                    <a:rPr b="0" i="0" lang="en-US" sz="20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De</a:t>
                  </a:r>
                  <a:r>
                    <a:rPr b="0" i="0" lang="en-US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polarization</a:t>
                  </a:r>
                  <a:endParaRPr b="0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2215" name="Google Shape;2215;gad4bafedfa_0_28"/>
                <p:cNvSpPr/>
                <p:nvPr/>
              </p:nvSpPr>
              <p:spPr>
                <a:xfrm>
                  <a:off x="8712250" y="2130763"/>
                  <a:ext cx="2327700" cy="5328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E780"/>
                </a:solidFill>
                <a:ln cap="flat" cmpd="sng" w="952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1800"/>
                    <a:buFont typeface="Comic Sans MS"/>
                    <a:buNone/>
                  </a:pPr>
                  <a:r>
                    <a:rPr b="0" i="0" lang="en-US" sz="20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Hyper</a:t>
                  </a:r>
                  <a:r>
                    <a:rPr b="0" i="0" lang="en-US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polarization</a:t>
                  </a:r>
                  <a:endParaRPr b="0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cxnSp>
              <p:nvCxnSpPr>
                <p:cNvPr id="2226" name="Google Shape;2226;gad4bafedfa_0_28"/>
                <p:cNvCxnSpPr>
                  <a:stCxn id="2218" idx="0"/>
                  <a:endCxn id="2211" idx="2"/>
                </p:cNvCxnSpPr>
                <p:nvPr/>
              </p:nvCxnSpPr>
              <p:spPr>
                <a:xfrm rot="-5400000">
                  <a:off x="4927700" y="1134375"/>
                  <a:ext cx="449400" cy="1587300"/>
                </a:xfrm>
                <a:prstGeom prst="bentConnector3">
                  <a:avLst>
                    <a:gd fmla="val 49993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27" name="Google Shape;2227;gad4bafedfa_0_28"/>
                <p:cNvCxnSpPr>
                  <a:stCxn id="2225" idx="0"/>
                  <a:endCxn id="2211" idx="2"/>
                </p:cNvCxnSpPr>
                <p:nvPr/>
              </p:nvCxnSpPr>
              <p:spPr>
                <a:xfrm flipH="1" rot="5400000">
                  <a:off x="6213575" y="1435725"/>
                  <a:ext cx="449400" cy="984600"/>
                </a:xfrm>
                <a:prstGeom prst="bentConnector3">
                  <a:avLst>
                    <a:gd fmla="val 49993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2219" name="Google Shape;2219;gad4bafedfa_0_28"/>
              <p:cNvSpPr/>
              <p:nvPr/>
            </p:nvSpPr>
            <p:spPr>
              <a:xfrm>
                <a:off x="3194900" y="2948975"/>
                <a:ext cx="2327700" cy="2416500"/>
              </a:xfrm>
              <a:prstGeom prst="roundRect">
                <a:avLst>
                  <a:gd fmla="val 13857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203200" lvl="0" marL="228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Membrane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suddenly becomes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permeable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to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Na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ions → tremendous numbers of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+ve 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charged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Na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to diffuse to the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interior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of the axon.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203200" lvl="0" marL="228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Upstroke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.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224" name="Google Shape;2224;gad4bafedfa_0_28"/>
              <p:cNvSpPr/>
              <p:nvPr/>
            </p:nvSpPr>
            <p:spPr>
              <a:xfrm>
                <a:off x="5770425" y="2948975"/>
                <a:ext cx="2327700" cy="2416500"/>
              </a:xfrm>
              <a:prstGeom prst="roundRect">
                <a:avLst>
                  <a:gd fmla="val 15875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171450" lvl="0" marL="1714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Na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channels begin to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close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.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171450" lvl="0" marL="1714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K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channels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open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. 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171450" lvl="0" marL="1714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Rapid diffusion of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K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ions to the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exterior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→ re-established normal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-ve RMP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.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222" name="Google Shape;2222;gad4bafedfa_0_28"/>
              <p:cNvSpPr/>
              <p:nvPr/>
            </p:nvSpPr>
            <p:spPr>
              <a:xfrm>
                <a:off x="8345950" y="2948975"/>
                <a:ext cx="3060300" cy="2416500"/>
              </a:xfrm>
              <a:prstGeom prst="roundRect">
                <a:avLst>
                  <a:gd fmla="val 11205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114300" lvl="0" marL="1143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For a brief period following repolarization, the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K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conductance is higher than at rest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.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114300" lvl="0" marL="1143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Na</a:t>
                </a:r>
                <a:r>
                  <a:rPr b="0" baseline="3000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/K</a:t>
                </a:r>
                <a:r>
                  <a:rPr b="0" baseline="3000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ATPase pump starts moving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Na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out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and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K</a:t>
                </a:r>
                <a:r>
                  <a:rPr b="0" baseline="3000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in 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(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against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conc. gradient).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114300" lvl="0" marL="1143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b="0" i="0" lang="en-US" sz="1600" u="none" cap="none" strike="noStrike">
                    <a:solidFill>
                      <a:schemeClr val="accent2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Hyperpolarization may or may not happen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.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pic>
          <p:nvPicPr>
            <p:cNvPr id="2228" name="Google Shape;2228;gad4bafedfa_0_28"/>
            <p:cNvPicPr preferRelativeResize="0"/>
            <p:nvPr/>
          </p:nvPicPr>
          <p:blipFill rotWithShape="1">
            <a:blip r:embed="rId3">
              <a:alphaModFix/>
            </a:blip>
            <a:srcRect b="16595" l="51401" r="15341" t="31687"/>
            <a:stretch/>
          </p:blipFill>
          <p:spPr>
            <a:xfrm>
              <a:off x="720725" y="5413031"/>
              <a:ext cx="1818600" cy="13923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29" name="Google Shape;2229;gad4bafedfa_0_28"/>
            <p:cNvSpPr/>
            <p:nvPr/>
          </p:nvSpPr>
          <p:spPr>
            <a:xfrm>
              <a:off x="1205500" y="5413025"/>
              <a:ext cx="1333800" cy="97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0" name="Google Shape;2230;gad4bafedfa_0_28"/>
            <p:cNvGrpSpPr/>
            <p:nvPr/>
          </p:nvGrpSpPr>
          <p:grpSpPr>
            <a:xfrm>
              <a:off x="3492034" y="5412994"/>
              <a:ext cx="1731141" cy="1392351"/>
              <a:chOff x="8443076" y="3060325"/>
              <a:chExt cx="3729299" cy="3679575"/>
            </a:xfrm>
          </p:grpSpPr>
          <p:pic>
            <p:nvPicPr>
              <p:cNvPr id="2231" name="Google Shape;2231;gad4bafedfa_0_2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43076" y="3060325"/>
                <a:ext cx="3729299" cy="3679575"/>
              </a:xfrm>
              <a:prstGeom prst="rect">
                <a:avLst/>
              </a:prstGeom>
              <a:noFill/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232" name="Google Shape;2232;gad4bafedfa_0_28"/>
              <p:cNvSpPr/>
              <p:nvPr/>
            </p:nvSpPr>
            <p:spPr>
              <a:xfrm>
                <a:off x="8891875" y="5384650"/>
                <a:ext cx="960300" cy="16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gad4bafedfa_0_28"/>
              <p:cNvSpPr/>
              <p:nvPr/>
            </p:nvSpPr>
            <p:spPr>
              <a:xfrm>
                <a:off x="9987175" y="5384650"/>
                <a:ext cx="2185200" cy="88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gad4bafedfa_0_28"/>
              <p:cNvSpPr/>
              <p:nvPr/>
            </p:nvSpPr>
            <p:spPr>
              <a:xfrm>
                <a:off x="10358750" y="3634075"/>
                <a:ext cx="1558800" cy="1912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gad4bafedfa_0_28"/>
              <p:cNvSpPr/>
              <p:nvPr/>
            </p:nvSpPr>
            <p:spPr>
              <a:xfrm>
                <a:off x="9935426" y="4958575"/>
                <a:ext cx="744600" cy="1059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6" name="Google Shape;2236;gad4bafedfa_0_28"/>
            <p:cNvGrpSpPr/>
            <p:nvPr/>
          </p:nvGrpSpPr>
          <p:grpSpPr>
            <a:xfrm>
              <a:off x="6175875" y="5432522"/>
              <a:ext cx="1426750" cy="1353312"/>
              <a:chOff x="3615025" y="1518525"/>
              <a:chExt cx="2857500" cy="2819400"/>
            </a:xfrm>
          </p:grpSpPr>
          <p:pic>
            <p:nvPicPr>
              <p:cNvPr id="2237" name="Google Shape;2237;gad4bafedfa_0_2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615025" y="1518525"/>
                <a:ext cx="2857500" cy="2819400"/>
              </a:xfrm>
              <a:prstGeom prst="rect">
                <a:avLst/>
              </a:prstGeom>
              <a:noFill/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238" name="Google Shape;2238;gad4bafedfa_0_28"/>
              <p:cNvSpPr txBox="1"/>
              <p:nvPr/>
            </p:nvSpPr>
            <p:spPr>
              <a:xfrm>
                <a:off x="5146300" y="3041850"/>
                <a:ext cx="104700" cy="14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239" name="Google Shape;2239;gad4bafedfa_0_28"/>
              <p:cNvSpPr txBox="1"/>
              <p:nvPr/>
            </p:nvSpPr>
            <p:spPr>
              <a:xfrm>
                <a:off x="3956604" y="2096187"/>
                <a:ext cx="1053600" cy="1664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240" name="Google Shape;2240;gad4bafedfa_0_28"/>
              <p:cNvSpPr txBox="1"/>
              <p:nvPr/>
            </p:nvSpPr>
            <p:spPr>
              <a:xfrm rot="-5400000">
                <a:off x="5292975" y="2847275"/>
                <a:ext cx="524700" cy="1664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241" name="Google Shape;2241;gad4bafedfa_0_28"/>
              <p:cNvSpPr/>
              <p:nvPr/>
            </p:nvSpPr>
            <p:spPr>
              <a:xfrm>
                <a:off x="4845949" y="2814884"/>
                <a:ext cx="395700" cy="657300"/>
              </a:xfrm>
              <a:prstGeom prst="triangle">
                <a:avLst>
                  <a:gd fmla="val 52479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gad4bafedfa_0_28"/>
              <p:cNvSpPr/>
              <p:nvPr/>
            </p:nvSpPr>
            <p:spPr>
              <a:xfrm>
                <a:off x="5105675" y="2975150"/>
                <a:ext cx="163800" cy="277500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gad4bafedfa_0_28"/>
              <p:cNvSpPr/>
              <p:nvPr/>
            </p:nvSpPr>
            <p:spPr>
              <a:xfrm>
                <a:off x="4954400" y="2000250"/>
                <a:ext cx="126000" cy="2775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44" name="Google Shape;2244;gad4bafedfa_0_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93475" y="5412997"/>
              <a:ext cx="1818600" cy="139235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45" name="Google Shape;2245;gad4bafedfa_0_28"/>
            <p:cNvSpPr/>
            <p:nvPr/>
          </p:nvSpPr>
          <p:spPr>
            <a:xfrm>
              <a:off x="8857094" y="5706462"/>
              <a:ext cx="739500" cy="705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gad4bafedfa_0_28"/>
            <p:cNvSpPr/>
            <p:nvPr/>
          </p:nvSpPr>
          <p:spPr>
            <a:xfrm>
              <a:off x="9470165" y="5835332"/>
              <a:ext cx="650400" cy="9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gad4bafedfa_0_28"/>
            <p:cNvSpPr/>
            <p:nvPr/>
          </p:nvSpPr>
          <p:spPr>
            <a:xfrm>
              <a:off x="8857094" y="6245067"/>
              <a:ext cx="452400" cy="34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gad4bafedfa_0_28"/>
            <p:cNvSpPr/>
            <p:nvPr/>
          </p:nvSpPr>
          <p:spPr>
            <a:xfrm>
              <a:off x="10137295" y="6339031"/>
              <a:ext cx="329400" cy="1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gad4bafedfa_0_28"/>
            <p:cNvSpPr txBox="1"/>
            <p:nvPr/>
          </p:nvSpPr>
          <p:spPr>
            <a:xfrm>
              <a:off x="7118575" y="5709725"/>
              <a:ext cx="462000" cy="79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pic>
        <p:nvPicPr>
          <p:cNvPr id="2250" name="Google Shape;2250;gad4bafedfa_0_28"/>
          <p:cNvPicPr preferRelativeResize="0"/>
          <p:nvPr/>
        </p:nvPicPr>
        <p:blipFill rotWithShape="1">
          <a:blip r:embed="rId7">
            <a:alphaModFix/>
          </a:blip>
          <a:srcRect b="2713" l="0" r="0" t="0"/>
          <a:stretch/>
        </p:blipFill>
        <p:spPr>
          <a:xfrm>
            <a:off x="8586863" y="226550"/>
            <a:ext cx="1670625" cy="11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1" name="Google Shape;2251;gad4bafedfa_0_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73650" y="226538"/>
            <a:ext cx="1670624" cy="1143319"/>
          </a:xfrm>
          <a:prstGeom prst="rect">
            <a:avLst/>
          </a:prstGeom>
          <a:noFill/>
          <a:ln>
            <a:noFill/>
          </a:ln>
        </p:spPr>
      </p:pic>
      <p:sp>
        <p:nvSpPr>
          <p:cNvPr id="2252" name="Google Shape;2252;gad4bafedfa_0_28"/>
          <p:cNvSpPr txBox="1"/>
          <p:nvPr/>
        </p:nvSpPr>
        <p:spPr>
          <a:xfrm>
            <a:off x="8586825" y="1369850"/>
            <a:ext cx="1670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Depolarization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gad4bafedfa_0_28"/>
          <p:cNvSpPr txBox="1"/>
          <p:nvPr/>
        </p:nvSpPr>
        <p:spPr>
          <a:xfrm>
            <a:off x="10373613" y="1369850"/>
            <a:ext cx="1670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Repolarization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ingle gear" id="2254" name="Google Shape;2254;gad4bafedfa_0_28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gad4bafedfa_0_28"/>
          <p:cNvSpPr txBox="1"/>
          <p:nvPr/>
        </p:nvSpPr>
        <p:spPr>
          <a:xfrm>
            <a:off x="1152475" y="243400"/>
            <a:ext cx="6759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Stages of the Action Potential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" name="Google Shape;2260;gad4bafedfa_0_100"/>
          <p:cNvPicPr preferRelativeResize="0"/>
          <p:nvPr/>
        </p:nvPicPr>
        <p:blipFill rotWithShape="1">
          <a:blip r:embed="rId3">
            <a:alphaModFix/>
          </a:blip>
          <a:srcRect b="40132" l="30136" r="34152" t="22913"/>
          <a:stretch/>
        </p:blipFill>
        <p:spPr>
          <a:xfrm>
            <a:off x="6453100" y="4037938"/>
            <a:ext cx="4064625" cy="2364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1" name="Google Shape;2261;gad4bafedfa_0_100"/>
          <p:cNvGrpSpPr/>
          <p:nvPr/>
        </p:nvGrpSpPr>
        <p:grpSpPr>
          <a:xfrm>
            <a:off x="842689" y="1460082"/>
            <a:ext cx="751091" cy="991797"/>
            <a:chOff x="2391948" y="1635646"/>
            <a:chExt cx="805546" cy="1584088"/>
          </a:xfrm>
        </p:grpSpPr>
        <p:sp>
          <p:nvSpPr>
            <p:cNvPr id="2262" name="Google Shape;2262;gad4bafedfa_0_100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220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1" i="0" sz="2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63" name="Google Shape;2263;gad4bafedfa_0_100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264" name="Google Shape;2264;gad4bafedfa_0_100"/>
          <p:cNvGrpSpPr/>
          <p:nvPr/>
        </p:nvGrpSpPr>
        <p:grpSpPr>
          <a:xfrm>
            <a:off x="1666300" y="1430332"/>
            <a:ext cx="4064635" cy="1095664"/>
            <a:chOff x="496120" y="2469578"/>
            <a:chExt cx="1752300" cy="1312644"/>
          </a:xfrm>
        </p:grpSpPr>
        <p:sp>
          <p:nvSpPr>
            <p:cNvPr id="2265" name="Google Shape;2265;gad4bafedfa_0_100"/>
            <p:cNvSpPr txBox="1"/>
            <p:nvPr/>
          </p:nvSpPr>
          <p:spPr>
            <a:xfrm>
              <a:off x="496120" y="3054122"/>
              <a:ext cx="17523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membrane potential at which occurrence of the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action potential is inevitable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66" name="Google Shape;2266;gad4bafedfa_0_100"/>
            <p:cNvSpPr txBox="1"/>
            <p:nvPr/>
          </p:nvSpPr>
          <p:spPr>
            <a:xfrm>
              <a:off x="496120" y="2469578"/>
              <a:ext cx="1752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Threshold Stimulus (Firing Level):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267" name="Google Shape;2267;gad4bafedfa_0_100"/>
          <p:cNvGrpSpPr/>
          <p:nvPr/>
        </p:nvGrpSpPr>
        <p:grpSpPr>
          <a:xfrm>
            <a:off x="842705" y="4317955"/>
            <a:ext cx="751091" cy="991797"/>
            <a:chOff x="2391948" y="1635646"/>
            <a:chExt cx="805546" cy="1584088"/>
          </a:xfrm>
        </p:grpSpPr>
        <p:sp>
          <p:nvSpPr>
            <p:cNvPr id="2268" name="Google Shape;2268;gad4bafedfa_0_100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210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1" i="0" sz="2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69" name="Google Shape;2269;gad4bafedfa_0_100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270" name="Google Shape;2270;gad4bafedfa_0_100"/>
          <p:cNvGrpSpPr/>
          <p:nvPr/>
        </p:nvGrpSpPr>
        <p:grpSpPr>
          <a:xfrm>
            <a:off x="1703633" y="4285210"/>
            <a:ext cx="4163990" cy="1562157"/>
            <a:chOff x="496115" y="2469533"/>
            <a:chExt cx="1752300" cy="1871520"/>
          </a:xfrm>
        </p:grpSpPr>
        <p:sp>
          <p:nvSpPr>
            <p:cNvPr id="2271" name="Google Shape;2271;gad4bafedfa_0_100"/>
            <p:cNvSpPr txBox="1"/>
            <p:nvPr/>
          </p:nvSpPr>
          <p:spPr>
            <a:xfrm>
              <a:off x="496115" y="3082253"/>
              <a:ext cx="1752300" cy="12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Once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threshold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value for excitation is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reached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a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full AP is produced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AP intensity can not be increased 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by increasing stimulus intensity.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72" name="Google Shape;2272;gad4bafedfa_0_100"/>
            <p:cNvSpPr txBox="1"/>
            <p:nvPr/>
          </p:nvSpPr>
          <p:spPr>
            <a:xfrm>
              <a:off x="496115" y="2469533"/>
              <a:ext cx="1752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All-or-Nothing Principle: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273" name="Google Shape;2273;gad4bafedfa_0_100"/>
          <p:cNvGrpSpPr/>
          <p:nvPr/>
        </p:nvGrpSpPr>
        <p:grpSpPr>
          <a:xfrm>
            <a:off x="842689" y="2872655"/>
            <a:ext cx="751091" cy="991797"/>
            <a:chOff x="2391948" y="1635646"/>
            <a:chExt cx="805546" cy="1584088"/>
          </a:xfrm>
        </p:grpSpPr>
        <p:sp>
          <p:nvSpPr>
            <p:cNvPr id="2274" name="Google Shape;2274;gad4bafedfa_0_100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210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1" i="0" sz="2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75" name="Google Shape;2275;gad4bafedfa_0_100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276" name="Google Shape;2276;gad4bafedfa_0_100"/>
          <p:cNvGrpSpPr/>
          <p:nvPr/>
        </p:nvGrpSpPr>
        <p:grpSpPr>
          <a:xfrm>
            <a:off x="1666300" y="2842904"/>
            <a:ext cx="4313064" cy="1050778"/>
            <a:chOff x="496120" y="2469570"/>
            <a:chExt cx="1859400" cy="1258870"/>
          </a:xfrm>
        </p:grpSpPr>
        <p:sp>
          <p:nvSpPr>
            <p:cNvPr id="2277" name="Google Shape;2277;gad4bafedfa_0_100"/>
            <p:cNvSpPr txBox="1"/>
            <p:nvPr/>
          </p:nvSpPr>
          <p:spPr>
            <a:xfrm>
              <a:off x="496120" y="3082240"/>
              <a:ext cx="1859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Stimulus that results only in local depolarisation (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acute local potentials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) when stimulus is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below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the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threshold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78" name="Google Shape;2278;gad4bafedfa_0_100"/>
            <p:cNvSpPr txBox="1"/>
            <p:nvPr/>
          </p:nvSpPr>
          <p:spPr>
            <a:xfrm>
              <a:off x="496120" y="2469570"/>
              <a:ext cx="1752300" cy="6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Acute Subthreshold Potential: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pic>
        <p:nvPicPr>
          <p:cNvPr id="2279" name="Google Shape;2279;gad4bafedfa_0_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0100" y="1480850"/>
            <a:ext cx="3898449" cy="2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0" name="Google Shape;2280;gad4bafedfa_0_100"/>
          <p:cNvSpPr/>
          <p:nvPr/>
        </p:nvSpPr>
        <p:spPr>
          <a:xfrm>
            <a:off x="8100100" y="2145350"/>
            <a:ext cx="951300" cy="137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gad4bafedfa_0_100"/>
          <p:cNvSpPr/>
          <p:nvPr/>
        </p:nvSpPr>
        <p:spPr>
          <a:xfrm>
            <a:off x="8100100" y="1610750"/>
            <a:ext cx="951300" cy="137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gad4bafedfa_0_100"/>
          <p:cNvSpPr/>
          <p:nvPr/>
        </p:nvSpPr>
        <p:spPr>
          <a:xfrm>
            <a:off x="7660275" y="1387225"/>
            <a:ext cx="1106700" cy="137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gad4bafedfa_0_100"/>
          <p:cNvSpPr/>
          <p:nvPr/>
        </p:nvSpPr>
        <p:spPr>
          <a:xfrm>
            <a:off x="9174800" y="3325050"/>
            <a:ext cx="1227000" cy="53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ad4bafedfa_0_100"/>
          <p:cNvSpPr/>
          <p:nvPr/>
        </p:nvSpPr>
        <p:spPr>
          <a:xfrm>
            <a:off x="8506500" y="1610750"/>
            <a:ext cx="476450" cy="171325"/>
          </a:xfrm>
          <a:custGeom>
            <a:rect b="b" l="l" r="r" t="t"/>
            <a:pathLst>
              <a:path extrusionOk="0" h="103" w="217">
                <a:moveTo>
                  <a:pt x="155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5" y="40"/>
                  <a:pt x="0" y="45"/>
                  <a:pt x="0" y="51"/>
                </a:cubicBezTo>
                <a:cubicBezTo>
                  <a:pt x="0" y="58"/>
                  <a:pt x="5" y="63"/>
                  <a:pt x="11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23" y="103"/>
                  <a:pt x="123" y="103"/>
                  <a:pt x="123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217" y="51"/>
                  <a:pt x="217" y="51"/>
                  <a:pt x="217" y="51"/>
                </a:cubicBezTo>
                <a:lnTo>
                  <a:pt x="155" y="0"/>
                </a:lnTo>
                <a:close/>
              </a:path>
            </a:pathLst>
          </a:custGeom>
          <a:solidFill>
            <a:srgbClr val="FFF2CC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5" name="Google Shape;2285;gad4bafedfa_0_100"/>
          <p:cNvSpPr/>
          <p:nvPr/>
        </p:nvSpPr>
        <p:spPr>
          <a:xfrm>
            <a:off x="8616487" y="2746688"/>
            <a:ext cx="476450" cy="171325"/>
          </a:xfrm>
          <a:custGeom>
            <a:rect b="b" l="l" r="r" t="t"/>
            <a:pathLst>
              <a:path extrusionOk="0" h="103" w="217">
                <a:moveTo>
                  <a:pt x="155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5" y="40"/>
                  <a:pt x="0" y="45"/>
                  <a:pt x="0" y="51"/>
                </a:cubicBezTo>
                <a:cubicBezTo>
                  <a:pt x="0" y="58"/>
                  <a:pt x="5" y="63"/>
                  <a:pt x="11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23" y="103"/>
                  <a:pt x="123" y="103"/>
                  <a:pt x="123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217" y="51"/>
                  <a:pt x="217" y="51"/>
                  <a:pt x="217" y="51"/>
                </a:cubicBezTo>
                <a:lnTo>
                  <a:pt x="155" y="0"/>
                </a:lnTo>
                <a:close/>
              </a:path>
            </a:pathLst>
          </a:custGeom>
          <a:solidFill>
            <a:srgbClr val="FFF2CC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6" name="Google Shape;2286;gad4bafedfa_0_100"/>
          <p:cNvSpPr/>
          <p:nvPr/>
        </p:nvSpPr>
        <p:spPr>
          <a:xfrm>
            <a:off x="8616487" y="3206600"/>
            <a:ext cx="476450" cy="171325"/>
          </a:xfrm>
          <a:custGeom>
            <a:rect b="b" l="l" r="r" t="t"/>
            <a:pathLst>
              <a:path extrusionOk="0" h="103" w="217">
                <a:moveTo>
                  <a:pt x="155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5" y="40"/>
                  <a:pt x="0" y="45"/>
                  <a:pt x="0" y="51"/>
                </a:cubicBezTo>
                <a:cubicBezTo>
                  <a:pt x="0" y="58"/>
                  <a:pt x="5" y="63"/>
                  <a:pt x="11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23" y="103"/>
                  <a:pt x="123" y="103"/>
                  <a:pt x="123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217" y="51"/>
                  <a:pt x="217" y="51"/>
                  <a:pt x="217" y="51"/>
                </a:cubicBezTo>
                <a:lnTo>
                  <a:pt x="155" y="0"/>
                </a:lnTo>
                <a:close/>
              </a:path>
            </a:pathLst>
          </a:custGeom>
          <a:solidFill>
            <a:srgbClr val="FFF2CC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7" name="Google Shape;2287;gad4bafedfa_0_100"/>
          <p:cNvSpPr txBox="1"/>
          <p:nvPr/>
        </p:nvSpPr>
        <p:spPr>
          <a:xfrm>
            <a:off x="6473900" y="2538724"/>
            <a:ext cx="1982100" cy="539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Threshold Potential: </a:t>
            </a:r>
            <a:endParaRPr b="1" i="0" sz="1600" u="none" cap="none" strike="noStrike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- 50 to - 65 mV</a:t>
            </a:r>
            <a:endParaRPr b="0" i="0" sz="1400" u="none" cap="none" strike="noStrike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88" name="Google Shape;2288;gad4bafedfa_0_100"/>
          <p:cNvSpPr txBox="1"/>
          <p:nvPr/>
        </p:nvSpPr>
        <p:spPr>
          <a:xfrm>
            <a:off x="6473900" y="3170513"/>
            <a:ext cx="1982100" cy="539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RMP: </a:t>
            </a:r>
            <a:endParaRPr b="1" i="0" sz="1600" u="none" cap="none" strike="noStrike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- 90 mV</a:t>
            </a:r>
            <a:endParaRPr b="0" i="0" sz="1400" u="none" cap="none" strike="noStrike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89" name="Google Shape;2289;gad4bafedfa_0_100"/>
          <p:cNvSpPr txBox="1"/>
          <p:nvPr/>
        </p:nvSpPr>
        <p:spPr>
          <a:xfrm>
            <a:off x="6453100" y="1426724"/>
            <a:ext cx="1982100" cy="539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Reversal Potential: </a:t>
            </a:r>
            <a:endParaRPr b="1" i="0" sz="1600" u="none" cap="none" strike="noStrike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+ 35 mV</a:t>
            </a:r>
            <a:endParaRPr b="0" i="0" sz="1400" u="none" cap="none" strike="noStrike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2290" name="Google Shape;2290;gad4bafedfa_0_10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1" name="Google Shape;2291;gad4bafedfa_0_100"/>
          <p:cNvSpPr txBox="1"/>
          <p:nvPr/>
        </p:nvSpPr>
        <p:spPr>
          <a:xfrm>
            <a:off x="1152475" y="243400"/>
            <a:ext cx="43671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Stimuli &amp; Potentials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6" name="Google Shape;2296;gad4bafedfa_0_167"/>
          <p:cNvGraphicFramePr/>
          <p:nvPr/>
        </p:nvGraphicFramePr>
        <p:xfrm>
          <a:off x="530039" y="933735"/>
          <a:ext cx="3000000" cy="3000000"/>
        </p:xfrm>
        <a:graphic>
          <a:graphicData uri="http://schemas.openxmlformats.org/drawingml/2006/table">
            <a:tbl>
              <a:tblPr firstCol="1">
                <a:noFill/>
                <a:tableStyleId>{C676BAAE-2507-413A-9D1E-CC68D2E73009}</a:tableStyleId>
              </a:tblPr>
              <a:tblGrid>
                <a:gridCol w="5311100"/>
                <a:gridCol w="5116525"/>
              </a:tblGrid>
              <a:tr h="437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Voltage Gated Na</a:t>
                      </a:r>
                      <a:r>
                        <a:rPr baseline="30000"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Channels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Voltage Gated K</a:t>
                      </a:r>
                      <a:r>
                        <a:rPr b="1" baseline="30000"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b="1"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Channels</a:t>
                      </a:r>
                      <a:endParaRPr b="1" i="0"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</a:tr>
              <a:tr h="1082050">
                <a:tc>
                  <a:txBody>
                    <a:bodyPr/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b="0" lang="en-US" sz="1800" u="none" cap="none" strike="noStrike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2 gates:</a:t>
                      </a:r>
                      <a:endParaRPr b="0" sz="1800" u="none" cap="none" strike="noStrike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6035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AutoNum type="arabicPeriod"/>
                      </a:pPr>
                      <a:r>
                        <a:rPr b="0" lang="en-US" sz="1600" u="none" cap="none" strike="noStrike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Activation → outside.</a:t>
                      </a:r>
                      <a:endParaRPr b="0" sz="1600" u="none" cap="none" strike="noStrike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6035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AutoNum type="arabicPeriod"/>
                      </a:pPr>
                      <a:r>
                        <a:rPr b="0" lang="en-US" sz="1600" u="none" cap="none" strike="noStrike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Inactivation → inside.</a:t>
                      </a:r>
                      <a:endParaRPr b="0" sz="1800" u="none" cap="none" strike="noStrike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</a:t>
                      </a: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one gate</a:t>
                      </a: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only.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82300">
                <a:tc>
                  <a:txBody>
                    <a:bodyPr/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 rest: </a:t>
                      </a:r>
                      <a:endParaRPr b="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ivation gate: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closed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activation gate: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open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During upstroke of AP </a:t>
                      </a:r>
                      <a:r>
                        <a:rPr lang="en-US" sz="1800" u="none" cap="none" strike="noStrike">
                          <a:solidFill>
                            <a:schemeClr val="accent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(depolarization)</a:t>
                      </a: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ivation gate: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open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activation gate: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open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sng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</a:t>
                      </a:r>
                      <a:r>
                        <a:rPr b="0" baseline="3000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flows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the cell (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down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the electrochemical potential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gradient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0" lang="en-US" sz="1600" u="none" cap="none" strike="noStrike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no energy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</a:t>
                      </a:r>
                      <a:endParaRPr b="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During repolarization: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ivation gate: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open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activation gate: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closed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Can’t 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elicit new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b="0" lang="en-US" sz="18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lidocaine</a:t>
                      </a:r>
                      <a:r>
                        <a:rPr b="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(local anesthetic) </a:t>
                      </a:r>
                      <a:r>
                        <a:rPr b="0" lang="en-US" sz="18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blocks</a:t>
                      </a:r>
                      <a:r>
                        <a:rPr b="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this channel.</a:t>
                      </a:r>
                      <a:endParaRPr b="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b="0" lang="en-US" sz="18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There is: activation - inactivation - deactivation.</a:t>
                      </a:r>
                      <a:endParaRPr b="0" sz="1800" u="none" cap="none" strike="noStrike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b="1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Resting State:</a:t>
                      </a:r>
                      <a:endParaRPr b="1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Gate of the K</a:t>
                      </a:r>
                      <a:r>
                        <a:rPr baseline="3000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channel: closed.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</a:t>
                      </a:r>
                      <a:r>
                        <a:rPr baseline="3000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ions are prevented from passing through the channel to the exterior.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b="1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After depolarization:</a:t>
                      </a:r>
                      <a:endParaRPr b="1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429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</a:t>
                      </a:r>
                      <a:r>
                        <a:rPr baseline="3000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channel: begins to be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inactivated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300" u="none" cap="none" strike="noStrike">
                          <a:solidFill>
                            <a:schemeClr val="accent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(reach +35 mV)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300" u="none" cap="none" strike="noStrike">
                        <a:solidFill>
                          <a:schemeClr val="accent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</a:t>
                      </a:r>
                      <a:r>
                        <a:rPr baseline="3000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channel: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opens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600" u="none" cap="none" strike="noStrike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429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</a:t>
                      </a:r>
                      <a:r>
                        <a:rPr baseline="3000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exits (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ef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flux) →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repolarization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chemeClr val="accent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(return -90 mV)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97" name="Google Shape;2297;gad4bafedfa_0_167"/>
          <p:cNvPicPr preferRelativeResize="0"/>
          <p:nvPr/>
        </p:nvPicPr>
        <p:blipFill rotWithShape="1">
          <a:blip r:embed="rId3">
            <a:alphaModFix/>
          </a:blip>
          <a:srcRect b="23099" l="28921" r="31145" t="26638"/>
          <a:stretch/>
        </p:blipFill>
        <p:spPr>
          <a:xfrm>
            <a:off x="3696449" y="1413675"/>
            <a:ext cx="1534732" cy="10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gad4bafedfa_0_167"/>
          <p:cNvPicPr preferRelativeResize="0"/>
          <p:nvPr/>
        </p:nvPicPr>
        <p:blipFill rotWithShape="1">
          <a:blip r:embed="rId4">
            <a:alphaModFix/>
          </a:blip>
          <a:srcRect b="28999" l="46962" r="23849" t="41741"/>
          <a:stretch/>
        </p:blipFill>
        <p:spPr>
          <a:xfrm>
            <a:off x="6985150" y="4997454"/>
            <a:ext cx="2464599" cy="1389126"/>
          </a:xfrm>
          <a:prstGeom prst="rect">
            <a:avLst/>
          </a:prstGeom>
          <a:noFill/>
          <a:ln>
            <a:noFill/>
          </a:ln>
        </p:spPr>
      </p:pic>
      <p:sp>
        <p:nvSpPr>
          <p:cNvPr descr="Single gear" id="2299" name="Google Shape;2299;gad4bafedfa_0_167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gad4bafedfa_0_167"/>
          <p:cNvSpPr txBox="1"/>
          <p:nvPr/>
        </p:nvSpPr>
        <p:spPr>
          <a:xfrm>
            <a:off x="1152475" y="243400"/>
            <a:ext cx="10170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 Channels Through the Nerve Membrane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1" name="Google Shape;2301;gad4bafedfa_0_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8248" y="4783950"/>
            <a:ext cx="1825749" cy="10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2" name="Google Shape;2302;gad4bafedfa_0_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57675" y="124300"/>
            <a:ext cx="1167575" cy="13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3" name="Google Shape;2303;gad4bafedfa_0_167"/>
          <p:cNvSpPr txBox="1"/>
          <p:nvPr/>
        </p:nvSpPr>
        <p:spPr>
          <a:xfrm>
            <a:off x="10943625" y="1371450"/>
            <a:ext cx="12993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Voltage Gated Na</a:t>
            </a:r>
            <a:r>
              <a:rPr b="0" baseline="30000" i="0" lang="en-US" sz="1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Channel</a:t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gad4bafedfa_0_198"/>
          <p:cNvSpPr txBox="1"/>
          <p:nvPr/>
        </p:nvSpPr>
        <p:spPr>
          <a:xfrm>
            <a:off x="1372750" y="1729800"/>
            <a:ext cx="5385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9" name="Google Shape;2309;gad4bafedfa_0_198"/>
          <p:cNvSpPr txBox="1"/>
          <p:nvPr/>
        </p:nvSpPr>
        <p:spPr>
          <a:xfrm>
            <a:off x="1068776" y="1259525"/>
            <a:ext cx="3675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0" name="Google Shape;2310;gad4bafedfa_0_198"/>
          <p:cNvSpPr txBox="1"/>
          <p:nvPr/>
        </p:nvSpPr>
        <p:spPr>
          <a:xfrm>
            <a:off x="1907500" y="1722100"/>
            <a:ext cx="4497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Absolute Refractory Period: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1" name="Google Shape;2311;gad4bafedfa_0_198"/>
          <p:cNvSpPr txBox="1"/>
          <p:nvPr/>
        </p:nvSpPr>
        <p:spPr>
          <a:xfrm>
            <a:off x="2166700" y="2256300"/>
            <a:ext cx="41325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period during which a second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action potential cannot be elicited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even with strong stimulus.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Titillium Web"/>
              <a:buChar char="●"/>
            </a:pP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will not open at all, needs to go back in RMP to start another AP.</a:t>
            </a:r>
            <a:endParaRPr b="0" i="0" sz="2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2" name="Google Shape;2312;gad4bafedfa_0_198"/>
          <p:cNvSpPr txBox="1"/>
          <p:nvPr/>
        </p:nvSpPr>
        <p:spPr>
          <a:xfrm>
            <a:off x="2166703" y="4413550"/>
            <a:ext cx="413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Can trigger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new action potential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if stimulus 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very strong.</a:t>
            </a:r>
            <a:endParaRPr b="0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Titillium Web"/>
              <a:buChar char="●"/>
            </a:pP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When the potential difference reach RMP it will be able to be stimulated.</a:t>
            </a:r>
            <a:endParaRPr b="0" i="0" sz="18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Titillium Web"/>
              <a:buChar char="●"/>
            </a:pP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Needs a strong (suprathreshold) stimulus to cross the threshold.</a:t>
            </a:r>
            <a:endParaRPr b="0" i="0" sz="1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gad4bafedfa_0_198"/>
          <p:cNvSpPr txBox="1"/>
          <p:nvPr/>
        </p:nvSpPr>
        <p:spPr>
          <a:xfrm>
            <a:off x="1985050" y="3887050"/>
            <a:ext cx="557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Relative Refractory Period: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4" name="Google Shape;2314;gad4bafedfa_0_198"/>
          <p:cNvSpPr txBox="1"/>
          <p:nvPr/>
        </p:nvSpPr>
        <p:spPr>
          <a:xfrm>
            <a:off x="500025" y="1083400"/>
            <a:ext cx="539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Two Stages: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2315" name="Google Shape;2315;gad4bafedfa_0_198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gad4bafedfa_0_198"/>
          <p:cNvSpPr txBox="1"/>
          <p:nvPr/>
        </p:nvSpPr>
        <p:spPr>
          <a:xfrm>
            <a:off x="1152475" y="243400"/>
            <a:ext cx="10170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Refractory Periods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17" name="Google Shape;2317;gad4bafedfa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383" y="1113285"/>
            <a:ext cx="4767250" cy="46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2318" name="Google Shape;2318;gad4bafedfa_0_198"/>
          <p:cNvSpPr/>
          <p:nvPr/>
        </p:nvSpPr>
        <p:spPr>
          <a:xfrm>
            <a:off x="1068775" y="1555750"/>
            <a:ext cx="842700" cy="859200"/>
          </a:xfrm>
          <a:prstGeom prst="flowChartConnector">
            <a:avLst/>
          </a:prstGeom>
          <a:solidFill>
            <a:srgbClr val="F6D753"/>
          </a:solidFill>
          <a:ln cap="flat" cmpd="sng" w="76200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27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9" name="Google Shape;2319;gad4bafedfa_0_198"/>
          <p:cNvSpPr/>
          <p:nvPr/>
        </p:nvSpPr>
        <p:spPr>
          <a:xfrm>
            <a:off x="1068775" y="3720700"/>
            <a:ext cx="842700" cy="859200"/>
          </a:xfrm>
          <a:prstGeom prst="flowChartConnector">
            <a:avLst/>
          </a:prstGeom>
          <a:solidFill>
            <a:srgbClr val="F6D753"/>
          </a:solidFill>
          <a:ln cap="flat" cmpd="sng" w="76200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27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ad4bafedfa_0_229"/>
          <p:cNvSpPr txBox="1"/>
          <p:nvPr>
            <p:ph type="title"/>
          </p:nvPr>
        </p:nvSpPr>
        <p:spPr>
          <a:xfrm>
            <a:off x="1130000" y="196850"/>
            <a:ext cx="7800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Propagation of Action Potential </a:t>
            </a:r>
            <a:endParaRPr/>
          </a:p>
        </p:txBody>
      </p:sp>
      <p:sp>
        <p:nvSpPr>
          <p:cNvPr id="2325" name="Google Shape;2325;gad4bafedfa_0_229"/>
          <p:cNvSpPr txBox="1"/>
          <p:nvPr/>
        </p:nvSpPr>
        <p:spPr>
          <a:xfrm>
            <a:off x="1176150" y="992700"/>
            <a:ext cx="102738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Propagation of Action Potential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the spread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depolarization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down nerve fiber by local currents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6" name="Google Shape;2326;gad4bafedfa_0_229"/>
          <p:cNvSpPr txBox="1"/>
          <p:nvPr/>
        </p:nvSpPr>
        <p:spPr>
          <a:xfrm>
            <a:off x="1849020" y="1555750"/>
            <a:ext cx="99801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initial segment of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axon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fires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Potential difference will be reversed (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+ve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&amp;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side→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-ve 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due to depolarization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 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adjacent area 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(neighbouring segment)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inactive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7" name="Google Shape;2327;gad4bafedfa_0_229"/>
          <p:cNvSpPr txBox="1"/>
          <p:nvPr/>
        </p:nvSpPr>
        <p:spPr>
          <a:xfrm>
            <a:off x="1854525" y="2601388"/>
            <a:ext cx="9619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At the active site: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+ve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charges inside the nerve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flow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adjacent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inactive area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8" name="Google Shape;2328;gad4bafedfa_0_229"/>
          <p:cNvSpPr txBox="1"/>
          <p:nvPr/>
        </p:nvSpPr>
        <p:spPr>
          <a:xfrm>
            <a:off x="1854513" y="3327138"/>
            <a:ext cx="96192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Local current flow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causes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adjacent area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be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depolarized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threshold and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original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region has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repolarized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back to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RMP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9" name="Google Shape;2329;gad4bafedfa_0_229">
            <a:hlinkClick r:id="rId3"/>
          </p:cNvPr>
          <p:cNvSpPr/>
          <p:nvPr/>
        </p:nvSpPr>
        <p:spPr>
          <a:xfrm>
            <a:off x="11238145" y="2052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0" name="Google Shape;2330;gad4bafedfa_0_229"/>
          <p:cNvGrpSpPr/>
          <p:nvPr/>
        </p:nvGrpSpPr>
        <p:grpSpPr>
          <a:xfrm>
            <a:off x="11214931" y="172553"/>
            <a:ext cx="614193" cy="431920"/>
            <a:chOff x="3476576" y="2633631"/>
            <a:chExt cx="417024" cy="293244"/>
          </a:xfrm>
        </p:grpSpPr>
        <p:sp>
          <p:nvSpPr>
            <p:cNvPr id="2331" name="Google Shape;2331;gad4bafedfa_0_229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gad4bafedfa_0_229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3" name="Google Shape;2333;gad4bafedfa_0_229">
            <a:hlinkClick r:id="rId4"/>
          </p:cNvPr>
          <p:cNvSpPr/>
          <p:nvPr/>
        </p:nvSpPr>
        <p:spPr>
          <a:xfrm>
            <a:off x="11088075" y="60454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2334" name="Google Shape;2334;gad4bafedfa_0_229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5" name="Google Shape;2335;gad4bafedfa_0_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1287" y="3987250"/>
            <a:ext cx="5469425" cy="27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6" name="Google Shape;2336;gad4bafedfa_0_229"/>
          <p:cNvSpPr txBox="1"/>
          <p:nvPr/>
        </p:nvSpPr>
        <p:spPr>
          <a:xfrm>
            <a:off x="1176150" y="1633850"/>
            <a:ext cx="5385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7" name="Google Shape;2337;gad4bafedfa_0_229"/>
          <p:cNvSpPr txBox="1"/>
          <p:nvPr/>
        </p:nvSpPr>
        <p:spPr>
          <a:xfrm>
            <a:off x="1156975" y="3299687"/>
            <a:ext cx="5385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8" name="Google Shape;2338;gad4bafedfa_0_229"/>
          <p:cNvSpPr/>
          <p:nvPr/>
        </p:nvSpPr>
        <p:spPr>
          <a:xfrm rot="5391968">
            <a:off x="11469669" y="340219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ad4bafedfa_0_229"/>
          <p:cNvSpPr/>
          <p:nvPr/>
        </p:nvSpPr>
        <p:spPr>
          <a:xfrm>
            <a:off x="1037875" y="1587088"/>
            <a:ext cx="776700" cy="749400"/>
          </a:xfrm>
          <a:prstGeom prst="flowChartConnector">
            <a:avLst/>
          </a:prstGeom>
          <a:solidFill>
            <a:srgbClr val="F6D753"/>
          </a:solidFill>
          <a:ln cap="flat" cmpd="sng" w="76200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endParaRPr b="1" sz="25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0" name="Google Shape;2340;gad4bafedfa_0_229"/>
          <p:cNvSpPr/>
          <p:nvPr/>
        </p:nvSpPr>
        <p:spPr>
          <a:xfrm>
            <a:off x="1037875" y="2443375"/>
            <a:ext cx="776700" cy="749400"/>
          </a:xfrm>
          <a:prstGeom prst="flowChartConnector">
            <a:avLst/>
          </a:prstGeom>
          <a:solidFill>
            <a:srgbClr val="F6D753"/>
          </a:solidFill>
          <a:ln cap="flat" cmpd="sng" w="76200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</a:t>
            </a:r>
            <a:endParaRPr b="1" sz="24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1" name="Google Shape;2341;gad4bafedfa_0_229"/>
          <p:cNvSpPr/>
          <p:nvPr/>
        </p:nvSpPr>
        <p:spPr>
          <a:xfrm>
            <a:off x="1037875" y="3296850"/>
            <a:ext cx="776700" cy="749400"/>
          </a:xfrm>
          <a:prstGeom prst="flowChartConnector">
            <a:avLst/>
          </a:prstGeom>
          <a:solidFill>
            <a:srgbClr val="F6D753"/>
          </a:solidFill>
          <a:ln cap="flat" cmpd="sng" w="76200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</a:t>
            </a:r>
            <a:endParaRPr b="1" sz="24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22772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2020-11-16T20:47:51Z</dcterms:created>
  <dc:creator>Arwa Almobeirek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0x0101001C9D0DD56A53134DAC7B8F86601128BC</vt:lpwstr>
  </property>
</Properties>
</file>