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2" r:id="rId6"/>
    <p:sldMasterId id="214748367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</p:sldIdLst>
  <p:sldSz cy="6858000" cx="12192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Titillium Web"/>
      <p:regular r:id="rId32"/>
      <p:bold r:id="rId33"/>
      <p:italic r:id="rId34"/>
      <p:boldItalic r:id="rId35"/>
    </p:embeddedFont>
    <p:embeddedFont>
      <p:font typeface="Titillium Web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40" roundtripDataSignature="AMtx7miJqREIIcpf/A7AKaqVNz+1rE8C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56336EB-68BF-453E-9E2E-8991E0CBCA64}">
  <a:tblStyle styleId="{056336EB-68BF-453E-9E2E-8991E0CBCA6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font" Target="fonts/Roboto-regular.fntdata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-bold.fntdata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3.xml"/><Relationship Id="rId33" Type="http://schemas.openxmlformats.org/officeDocument/2006/relationships/font" Target="fonts/TitilliumWeb-bold.fntdata"/><Relationship Id="rId10" Type="http://schemas.openxmlformats.org/officeDocument/2006/relationships/slide" Target="slides/slide2.xml"/><Relationship Id="rId32" Type="http://schemas.openxmlformats.org/officeDocument/2006/relationships/font" Target="fonts/TitilliumWeb-regular.fntdata"/><Relationship Id="rId13" Type="http://schemas.openxmlformats.org/officeDocument/2006/relationships/slide" Target="slides/slide5.xml"/><Relationship Id="rId35" Type="http://schemas.openxmlformats.org/officeDocument/2006/relationships/font" Target="fonts/TitilliumWeb-boldItalic.fntdata"/><Relationship Id="rId12" Type="http://schemas.openxmlformats.org/officeDocument/2006/relationships/slide" Target="slides/slide4.xml"/><Relationship Id="rId34" Type="http://schemas.openxmlformats.org/officeDocument/2006/relationships/font" Target="fonts/TitilliumWeb-italic.fntdata"/><Relationship Id="rId15" Type="http://schemas.openxmlformats.org/officeDocument/2006/relationships/slide" Target="slides/slide7.xml"/><Relationship Id="rId37" Type="http://schemas.openxmlformats.org/officeDocument/2006/relationships/font" Target="fonts/TitilliumWebLight-bold.fntdata"/><Relationship Id="rId14" Type="http://schemas.openxmlformats.org/officeDocument/2006/relationships/slide" Target="slides/slide6.xml"/><Relationship Id="rId36" Type="http://schemas.openxmlformats.org/officeDocument/2006/relationships/font" Target="fonts/TitilliumWebLight-regular.fntdata"/><Relationship Id="rId17" Type="http://schemas.openxmlformats.org/officeDocument/2006/relationships/slide" Target="slides/slide9.xml"/><Relationship Id="rId39" Type="http://schemas.openxmlformats.org/officeDocument/2006/relationships/font" Target="fonts/TitilliumWebLight-boldItalic.fntdata"/><Relationship Id="rId16" Type="http://schemas.openxmlformats.org/officeDocument/2006/relationships/slide" Target="slides/slide8.xml"/><Relationship Id="rId38" Type="http://schemas.openxmlformats.org/officeDocument/2006/relationships/font" Target="fonts/TitilliumWebLight-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6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8" name="Google Shape;314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8" name="Shape 3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9" name="Google Shape;3459;gadaee81471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0" name="Google Shape;3460;gadaee8147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4" name="Shape 3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Google Shape;3475;ga351ba2227_0_2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6" name="Google Shape;3476;ga351ba2227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New slide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“excitation-contraction coupling in skeletal muscle” picture to next slide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“males slides only” and colored males text in blue, girls in pink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“EM evidence for sliding filaments”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7" name="Shape 3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8" name="Google Shape;3488;ga33b774173_0_2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9" name="Google Shape;3489;ga33b774173_0_2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Arrow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Background behind note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note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EM Evidence for sliding filaments to previous slide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missing pictures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Google Shape;3502;ga351ba22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3" name="Google Shape;3503;ga351ba22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2 notes from males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2 pictures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calsequestrin to step 1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step 4 from female slides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picture to another slide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9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Google Shape;3560;ga351ba2227_0_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1" name="Google Shape;3561;ga351ba222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male note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 Added a sentence to the note “(عشان ينفصل الـmyosin عن الـactin)”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9" name="Shape 3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0" name="Google Shape;3570;ga271cc3a49_1_35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1" name="Google Shape;3571;ga271cc3a49_1_3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Resized text → 20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Color: pink (خليته هالسلايدة كإجابة على الأسئلة اللي كانت بآخر سلايد لد. منان)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Deleted: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RMP is the same in skeletal muscle and nerves.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The duration of the AP is slower in skeletal muscle while in nerves is faster.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The conduction velocity is slower in skeletal muscle while in big nerves is faster.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2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10542f732ab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4" name="Google Shape;3584;g10542f732a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6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Google Shape;3607;g1061c9be6ec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8" name="Google Shape;3608;g1061c9be6e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5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g10542f732ab_2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7" name="Google Shape;3617;g10542f732ab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4" name="Shape 3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" name="Google Shape;3625;g103cec8de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26" name="Google Shape;3626;g103cec8dee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6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Google Shape;3157;ga33b774173_0_12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8" name="Google Shape;3158;ga33b774173_0_1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Size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deleted “</a:t>
            </a:r>
            <a:r>
              <a:rPr lang="en-US">
                <a:solidFill>
                  <a:srgbClr val="434343"/>
                </a:solidFill>
              </a:rPr>
              <a:t>Drugs/ diseases affecting the neuromuscular transmission”</a:t>
            </a:r>
            <a:endParaRPr>
              <a:solidFill>
                <a:srgbClr val="434343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</a:pPr>
            <a:r>
              <a:rPr lang="en-US">
                <a:solidFill>
                  <a:srgbClr val="434343"/>
                </a:solidFill>
              </a:rPr>
              <a:t>Added “the general mechanism of skeletal muscle contraction”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3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ga33b77417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“Few thousands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boys slide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“above” 1 ms → “about” 1 ms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“40% of the body are skeletal muscles” to the slide that’s full of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“In Males Slides Only” أخاف يحسبون السلايدة كاملة منهم يكفي أن لونه أزرق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picture from males slides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175" name="Google Shape;3175;ga33b774173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8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ae94b408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“Few hundreds to few”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Separated 2 slides and merged 2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“skeletal and cardiac”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“This slide is related to the myofibril”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438’s note: “Function of muscle: contraction. Sarcomere (the  functional contractile  unit) is responsible for contraction” - repetitive of the slides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Merged 2 notes in 1 box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a sentence “can change in length” to “bands” note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“cytoplasm” to sarcoplasm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function of T-tubules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picture from female slides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200" name="Google Shape;3200;gae94b408c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ga33b774173_0_23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3" name="Google Shape;3263;ga33b774173_0_2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pictures </a:t>
            </a:r>
            <a:r>
              <a:rPr lang="en-US">
                <a:solidFill>
                  <a:srgbClr val="BF9000"/>
                </a:solidFill>
              </a:rPr>
              <a:t>(added 2 more from males slides)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the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“In Males Slides Only”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“40% of the body are skeletal muscles” here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6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Google Shape;3277;g104f085e5e1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8" name="Google Shape;3278;g104f085e5e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0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a351ba2227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2" name="Google Shape;3292;ga351ba2227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BF9000"/>
                </a:solidFill>
              </a:rPr>
              <a:t>Comment: I think this is in females slides only (except the blue)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code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Background behind the notes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Fixed text boxes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Size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male notes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2 videos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Moved a note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438’s note as it’s repetitive of the text: </a:t>
            </a:r>
            <a:r>
              <a:rPr b="1" lang="en-US" sz="1200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438: </a:t>
            </a:r>
            <a:r>
              <a:rPr lang="en-US" sz="1200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AP is transmitted into T-tubule next to sarcoplasmic reticulum to release Ca by opening of </a:t>
            </a:r>
            <a:r>
              <a:rPr b="1" lang="en-US" sz="1200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voltage gated Ca channels. </a:t>
            </a:r>
            <a:endParaRPr sz="1200">
              <a:solidFill>
                <a:srgbClr val="70AD4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(Ca is the hero)’s note from later slide to this slide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Slight organization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0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Google Shape;3341;g106971b72f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2" name="Google Shape;3342;g106971b72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BF9000"/>
                </a:solidFill>
              </a:rPr>
              <a:t>Comment: I think this is in females slides only (except the blue)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code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Background behind the notes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Fixed text boxes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Size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male notes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2 videos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Moved a note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438’s note as it’s repetitive of the text: </a:t>
            </a:r>
            <a:r>
              <a:rPr b="1" lang="en-US" sz="1200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438: </a:t>
            </a:r>
            <a:r>
              <a:rPr lang="en-US" sz="1200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AP is transmitted into T-tubule next to sarcoplasmic reticulum to release Ca by opening of </a:t>
            </a:r>
            <a:r>
              <a:rPr b="1" lang="en-US" sz="1200">
                <a:solidFill>
                  <a:srgbClr val="70AD47"/>
                </a:solidFill>
                <a:latin typeface="Titillium Web"/>
                <a:ea typeface="Titillium Web"/>
                <a:cs typeface="Titillium Web"/>
                <a:sym typeface="Titillium Web"/>
              </a:rPr>
              <a:t>voltage gated Ca channels. </a:t>
            </a:r>
            <a:endParaRPr sz="1200">
              <a:solidFill>
                <a:srgbClr val="70AD4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Moved (Ca is the hero)’s note from later slide to this slide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Slight organization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5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Google Shape;3436;gadaee8147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7" name="Google Shape;3437;gadaee814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a271cc3a49_1_42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a271cc3a49_1_427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" name="Google Shape;14;ga271cc3a49_1_4273"/>
          <p:cNvGrpSpPr/>
          <p:nvPr/>
        </p:nvGrpSpPr>
        <p:grpSpPr>
          <a:xfrm>
            <a:off x="174466" y="1983809"/>
            <a:ext cx="6760778" cy="2516102"/>
            <a:chOff x="976518" y="1922058"/>
            <a:chExt cx="5383213" cy="2003425"/>
          </a:xfrm>
        </p:grpSpPr>
        <p:grpSp>
          <p:nvGrpSpPr>
            <p:cNvPr id="15" name="Google Shape;15;ga271cc3a49_1_4273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16" name="Google Shape;16;ga271cc3a49_1_4273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ga271cc3a49_1_4273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ga271cc3a49_1_4273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ga271cc3a49_1_4273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" name="Google Shape;20;ga271cc3a49_1_4273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21" name="Google Shape;21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2" name="Google Shape;22;ga271cc3a49_1_4273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23" name="Google Shape;23;ga271cc3a49_1_4273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" name="Google Shape;24;ga271cc3a49_1_4273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ga271cc3a49_1_4273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26;ga271cc3a49_1_4273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" name="Google Shape;27;ga271cc3a49_1_4273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" name="Google Shape;28;ga271cc3a49_1_4273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" name="Google Shape;29;ga271cc3a49_1_4273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" name="Google Shape;30;ga271cc3a49_1_4273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" name="Google Shape;32;ga271cc3a49_1_4273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" name="Google Shape;33;ga271cc3a49_1_4273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ga271cc3a49_1_4273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" name="Google Shape;36;ga271cc3a49_1_4273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" name="Google Shape;37;ga271cc3a49_1_4273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38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ga271cc3a49_1_4273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ga271cc3a49_1_4273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42;ga271cc3a49_1_4273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ga271cc3a49_1_4273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ga271cc3a49_1_4273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ga271cc3a49_1_4273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46;ga271cc3a49_1_4273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" name="Google Shape;47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48;ga271cc3a49_1_4273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49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" name="Google Shape;50;ga271cc3a49_1_4273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51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52;ga271cc3a49_1_4273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ga271cc3a49_1_4273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54;ga271cc3a49_1_4273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55;ga271cc3a49_1_4273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56;ga271cc3a49_1_4273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57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58;ga271cc3a49_1_4273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Google Shape;60;ga271cc3a49_1_4273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61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Google Shape;62;ga271cc3a49_1_4273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63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ga271cc3a49_1_4273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ga271cc3a49_1_4273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66;ga271cc3a49_1_4273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Google Shape;67;ga271cc3a49_1_4273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8;ga271cc3a49_1_4273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69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70;ga271cc3a49_1_4273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" name="Google Shape;71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72;ga271cc3a49_1_4273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73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ga271cc3a49_1_4273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76;ga271cc3a49_1_4273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" name="Google Shape;77;ga271cc3a49_1_4273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78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79;ga271cc3a49_1_4273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80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81;ga271cc3a49_1_4273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" name="Google Shape;82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83;ga271cc3a49_1_4273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85;ga271cc3a49_1_4273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" name="Google Shape;86;ga271cc3a49_1_4273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87;ga271cc3a49_1_4273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88;ga271cc3a49_1_4273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89;ga271cc3a49_1_4273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91;ga271cc3a49_1_4273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93;ga271cc3a49_1_4273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" name="Google Shape;94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95;ga271cc3a49_1_4273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97;ga271cc3a49_1_4273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" name="Google Shape;98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99;ga271cc3a49_1_4273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101;ga271cc3a49_1_4273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" name="Google Shape;102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103;ga271cc3a49_1_4273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105;ga271cc3a49_1_4273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107;ga271cc3a49_1_4273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108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Google Shape;109;ga271cc3a49_1_4273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110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Google Shape;111;ga271cc3a49_1_4273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ga271cc3a49_1_4273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Google Shape;114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ga271cc3a49_1_4273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Google Shape;117;ga271cc3a49_1_4273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ga271cc3a49_1_4273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120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" name="Google Shape;121;ga271cc3a49_1_4273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122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ga271cc3a49_1_4273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ga271cc3a49_1_4273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Google Shape;125;ga271cc3a49_1_4273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Google Shape;126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" name="Google Shape;127;ga271cc3a49_1_4273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" name="Google Shape;128;ga271cc3a49_1_4273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" name="Google Shape;130;ga271cc3a49_1_4273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" name="Google Shape;132;ga271cc3a49_1_4273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" name="Google Shape;133;ga271cc3a49_1_4273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134;ga271cc3a49_1_4273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" name="Google Shape;135;ga271cc3a49_1_4273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136;ga271cc3a49_1_4273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138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139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140;ga271cc3a49_1_4273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" name="Google Shape;141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" name="Google Shape;142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" name="Google Shape;143;ga271cc3a49_1_4273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145;ga271cc3a49_1_4273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147;ga271cc3a49_1_4273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" name="Google Shape;148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149;ga271cc3a49_1_4273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150;ga271cc3a49_1_4273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51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152;ga271cc3a49_1_4273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" name="Google Shape;153;ga271cc3a49_1_4273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154;ga271cc3a49_1_4273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Google Shape;155;ga271cc3a49_1_4273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ga271cc3a49_1_4273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157;ga271cc3a49_1_4273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ga271cc3a49_1_4273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159;ga271cc3a49_1_4273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" name="Google Shape;160;ga271cc3a49_1_4273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161;ga271cc3a49_1_4273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62;ga271cc3a49_1_4273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" name="Google Shape;163;ga271cc3a49_1_4273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164;ga271cc3a49_1_4273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" name="Google Shape;165;ga271cc3a49_1_4273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" name="Google Shape;166;ga271cc3a49_1_4273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" name="Google Shape;167;ga271cc3a49_1_4273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ga271cc3a49_1_4273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" name="Google Shape;169;ga271cc3a49_1_4273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170;ga271cc3a49_1_4273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Google Shape;171;ga271cc3a49_1_4273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" name="Google Shape;172;ga271cc3a49_1_4273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Google Shape;173;ga271cc3a49_1_4273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ga271cc3a49_1_4273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" name="Google Shape;175;ga271cc3a49_1_4273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" name="Google Shape;176;ga271cc3a49_1_4273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" name="Google Shape;177;ga271cc3a49_1_4273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" name="Google Shape;178;ga271cc3a49_1_4273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" name="Google Shape;179;ga271cc3a49_1_4273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ga271cc3a49_1_4273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81;ga271cc3a49_1_4273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ga271cc3a49_1_4273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ga271cc3a49_1_4273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ga271cc3a49_1_4273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185;ga271cc3a49_1_4273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" name="Google Shape;186;ga271cc3a49_1_4273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ga271cc3a49_1_4273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8" name="Google Shape;188;ga271cc3a49_1_4273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" name="Google Shape;189;ga271cc3a49_1_4273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190;ga271cc3a49_1_4273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Google Shape;191;ga271cc3a49_1_4273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" name="Google Shape;192;ga271cc3a49_1_4273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93;ga271cc3a49_1_4273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94;ga271cc3a49_1_4273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95;ga271cc3a49_1_4273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ga271cc3a49_1_4273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ga271cc3a49_1_4273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ga271cc3a49_1_4273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ga271cc3a49_1_4273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ga271cc3a49_1_4273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ga271cc3a49_1_4273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202;ga271cc3a49_1_4273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203;ga271cc3a49_1_4273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204;ga271cc3a49_1_4273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ga271cc3a49_1_4273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" name="Google Shape;206;ga271cc3a49_1_4273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207;ga271cc3a49_1_4273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208;ga271cc3a49_1_4273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" name="Google Shape;209;ga271cc3a49_1_4273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210;ga271cc3a49_1_4273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" name="Google Shape;211;ga271cc3a49_1_4273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ga271cc3a49_1_4273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ga271cc3a49_1_4273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ga271cc3a49_1_4273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ga271cc3a49_1_4273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ga271cc3a49_1_4273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Google Shape;217;ga271cc3a49_1_4273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" name="Google Shape;218;ga271cc3a49_1_4273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" name="Google Shape;219;ga271cc3a49_1_4273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Google Shape;220;ga271cc3a49_1_4273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" name="Google Shape;221;ga271cc3a49_1_4273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" name="Google Shape;222;ga271cc3a49_1_4273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" name="Google Shape;223;ga271cc3a49_1_4273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ga271cc3a49_1_4273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ga271cc3a49_1_4273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" name="Google Shape;226;ga271cc3a49_1_4273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" name="Google Shape;228;ga271cc3a49_1_4273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229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ga271cc3a49_1_4273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231;ga271cc3a49_1_4273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232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ga271cc3a49_1_4273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ga271cc3a49_1_4273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" name="Google Shape;237;ga271cc3a49_1_4273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238;ga271cc3a49_1_4273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Google Shape;239;ga271cc3a49_1_4273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Google Shape;241;ga271cc3a49_1_4273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242;ga271cc3a49_1_4273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" name="Google Shape;244;ga271cc3a49_1_4273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" name="Google Shape;245;ga271cc3a49_1_4273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ga271cc3a49_1_4273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ga271cc3a49_1_4273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250;ga271cc3a49_1_4273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251;ga271cc3a49_1_4273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52" name="Google Shape;252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ga271cc3a49_1_4273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4" name="Google Shape;254;ga271cc3a49_1_4273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255" name="Google Shape;255;ga271cc3a49_1_4273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6" name="Google Shape;256;ga271cc3a49_1_4273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257" name="Google Shape;257;ga271cc3a49_1_4273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ga271cc3a49_1_4273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ga271cc3a49_1_4273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ga271cc3a49_1_4273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ga271cc3a49_1_4273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ga271cc3a49_1_4273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ga271cc3a49_1_4273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ga271cc3a49_1_4273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ga271cc3a49_1_4273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ga271cc3a49_1_4273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ga271cc3a49_1_4273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ga271cc3a49_1_4273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ga271cc3a49_1_4273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ga271cc3a49_1_4273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ga271cc3a49_1_4273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ga271cc3a49_1_4273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ga271cc3a49_1_4273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ga271cc3a49_1_4273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ga271cc3a49_1_4273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ga271cc3a49_1_4273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ga271cc3a49_1_4273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ga271cc3a49_1_4273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ga271cc3a49_1_4273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ga271cc3a49_1_4273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ga271cc3a49_1_4273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ga271cc3a49_1_4273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ga271cc3a49_1_4273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ga271cc3a49_1_4273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ga271cc3a49_1_4273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ga271cc3a49_1_4273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ga271cc3a49_1_4273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ga271cc3a49_1_4273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ga271cc3a49_1_4273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ga271cc3a49_1_4273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ga271cc3a49_1_4273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ga271cc3a49_1_4273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ga271cc3a49_1_4273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294;ga271cc3a49_1_4273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ga271cc3a49_1_4273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ga271cc3a49_1_4273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ga271cc3a49_1_4273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ga271cc3a49_1_4273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ga271cc3a49_1_4273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ga271cc3a49_1_4273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1" name="Google Shape;301;ga271cc3a49_1_4273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ga271cc3a49_1_4273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3" name="Google Shape;303;ga271cc3a49_1_4273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a271cc3a49_1_427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a271cc3a49_1_427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a271cc3a49_1_427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a271cc3a49_1_427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a271cc3a49_1_427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9" name="Google Shape;309;ga271cc3a49_1_427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0" name="Google Shape;310;ga271cc3a49_1_4273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1" name="Google Shape;311;ga271cc3a49_1_427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ga271cc3a49_1_427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3" name="Google Shape;313;ga271cc3a49_1_42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a271cc3a49_1_4273"/>
          <p:cNvPicPr preferRelativeResize="0"/>
          <p:nvPr/>
        </p:nvPicPr>
        <p:blipFill rotWithShape="1">
          <a:blip r:embed="rId3">
            <a:alphaModFix/>
          </a:blip>
          <a:srcRect b="16828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ga271cc3a49_1_432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732" name="Google Shape;732;ga271cc3a49_1_432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ga271cc3a49_1_432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ga271cc3a49_1_432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ga271cc3a49_1_432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ga271cc3a49_1_432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ga271cc3a49_1_432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ga271cc3a49_1_432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ga271cc3a49_1_432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ga271cc3a49_1_432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ga271cc3a49_1_432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ga271cc3a49_1_432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ga271cc3a49_1_432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ga271cc3a49_1_432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ga271cc3a49_1_432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ga271cc3a49_1_432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ga271cc3a49_1_432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ga271cc3a49_1_432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ga271cc3a49_1_432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ga271cc3a49_1_432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ga271cc3a49_1_432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ga271cc3a49_1_432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ga271cc3a49_1_432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ga271cc3a49_1_432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ga271cc3a49_1_432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ga271cc3a49_1_432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ga271cc3a49_1_432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ga271cc3a49_1_432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ga271cc3a49_1_432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ga271cc3a49_1_432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ga271cc3a49_1_432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ga271cc3a49_1_432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ga271cc3a49_1_432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ga271cc3a49_1_432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ga271cc3a49_1_432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ga271cc3a49_1_432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a271cc3a49_1_432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ga271cc3a49_1_432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a271cc3a49_1_432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ga271cc3a49_1_432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a271cc3a49_1_432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ga271cc3a49_1_432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ga271cc3a49_1_432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ga271cc3a49_1_432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ga271cc3a49_1_432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ga271cc3a49_1_432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ga271cc3a49_1_432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ga271cc3a49_1_432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ga271cc3a49_1_432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ga271cc3a49_1_432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ga271cc3a49_1_432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ga271cc3a49_1_432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a271cc3a49_1_432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ga271cc3a49_1_432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ga271cc3a49_1_432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ga271cc3a49_1_432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ga271cc3a49_1_432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ga271cc3a49_1_432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ga271cc3a49_1_432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ga271cc3a49_1_432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ga271cc3a49_1_432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ga271cc3a49_1_432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a271cc3a49_1_432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ga271cc3a49_1_432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ga271cc3a49_1_432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ga271cc3a49_1_432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ga271cc3a49_1_432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ga271cc3a49_1_432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a271cc3a49_1_432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ga271cc3a49_1_432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ga271cc3a49_1_432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a271cc3a49_1_432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ga271cc3a49_1_432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ga271cc3a49_1_432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ga271cc3a49_1_432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ga271cc3a49_1_432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ga271cc3a49_1_432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ga271cc3a49_1_432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ga271cc3a49_1_432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ga271cc3a49_1_432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a271cc3a49_1_432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ga271cc3a49_1_432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ga271cc3a49_1_432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ga271cc3a49_1_432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ga271cc3a49_1_432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ga271cc3a49_1_432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ga271cc3a49_1_432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ga271cc3a49_1_432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ga271cc3a49_1_432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ga271cc3a49_1_432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ga271cc3a49_1_432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ga271cc3a49_1_432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ga271cc3a49_1_432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ga271cc3a49_1_432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ga271cc3a49_1_432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ga271cc3a49_1_432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ga271cc3a49_1_432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ga271cc3a49_1_432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ga271cc3a49_1_432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ga271cc3a49_1_432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ga271cc3a49_1_432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ga271cc3a49_1_432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ga271cc3a49_1_432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ga271cc3a49_1_432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ga271cc3a49_1_432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ga271cc3a49_1_432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ga271cc3a49_1_432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ga271cc3a49_1_432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ga271cc3a49_1_432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ga271cc3a49_1_432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ga271cc3a49_1_432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ga271cc3a49_1_432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ga271cc3a49_1_432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ga271cc3a49_1_432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ga271cc3a49_1_432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ga271cc3a49_1_432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ga271cc3a49_1_432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ga271cc3a49_1_432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ga271cc3a49_1_432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ga271cc3a49_1_432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ga271cc3a49_1_432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ga271cc3a49_1_432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ga271cc3a49_1_432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ga271cc3a49_1_432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ga271cc3a49_1_432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ga271cc3a49_1_432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ga271cc3a49_1_432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ga271cc3a49_1_432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ga271cc3a49_1_432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ga271cc3a49_1_432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ga271cc3a49_1_432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ga271cc3a49_1_432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ga271cc3a49_1_432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ga271cc3a49_1_432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ga271cc3a49_1_432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ga271cc3a49_1_432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ga271cc3a49_1_432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ga271cc3a49_1_432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ga271cc3a49_1_432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ga271cc3a49_1_432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ga271cc3a49_1_432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ga271cc3a49_1_432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ga271cc3a49_1_432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ga271cc3a49_1_432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ga271cc3a49_1_432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ga271cc3a49_1_432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ga271cc3a49_1_432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ga271cc3a49_1_432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ga271cc3a49_1_432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ga271cc3a49_1_432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ga271cc3a49_1_432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ga271cc3a49_1_432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ga271cc3a49_1_432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ga271cc3a49_1_432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a271cc3a49_1_432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ga271cc3a49_1_432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ga271cc3a49_1_432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ga271cc3a49_1_432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ga271cc3a49_1_432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ga271cc3a49_1_432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ga271cc3a49_1_432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ga271cc3a49_1_432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ga271cc3a49_1_432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ga271cc3a49_1_432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ga271cc3a49_1_432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ga271cc3a49_1_432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ga271cc3a49_1_432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ga271cc3a49_1_432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ga271cc3a49_1_432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ga271cc3a49_1_432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ga271cc3a49_1_432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ga271cc3a49_1_432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ga271cc3a49_1_432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ga271cc3a49_1_432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ga271cc3a49_1_432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ga271cc3a49_1_432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ga271cc3a49_1_432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ga271cc3a49_1_432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ga271cc3a49_1_432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ga271cc3a49_1_432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ga271cc3a49_1_432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ga271cc3a49_1_432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ga271cc3a49_1_432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ga271cc3a49_1_432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ga271cc3a49_1_432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ga271cc3a49_1_432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ga271cc3a49_1_432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ga271cc3a49_1_432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ga271cc3a49_1_432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ga271cc3a49_1_432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ga271cc3a49_1_432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ga271cc3a49_1_432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ga271cc3a49_1_432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ga271cc3a49_1_432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ga271cc3a49_1_432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ga271cc3a49_1_432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ga271cc3a49_1_432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ga271cc3a49_1_432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ga271cc3a49_1_432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ga271cc3a49_1_432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ga271cc3a49_1_432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ga271cc3a49_1_432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ga271cc3a49_1_432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ga271cc3a49_1_432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ga271cc3a49_1_432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ga271cc3a49_1_432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ga271cc3a49_1_432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ga271cc3a49_1_432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ga271cc3a49_1_432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ga271cc3a49_1_432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ga271cc3a49_1_432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ga271cc3a49_1_432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ga271cc3a49_1_432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ga271cc3a49_1_432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ga271cc3a49_1_432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ga271cc3a49_1_432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ga271cc3a49_1_432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ga271cc3a49_1_432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ga271cc3a49_1_432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ga271cc3a49_1_432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ga271cc3a49_1_432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ga271cc3a49_1_432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a271cc3a49_1_432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ga271cc3a49_1_432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ga271cc3a49_1_432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ga271cc3a49_1_432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ga271cc3a49_1_432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ga271cc3a49_1_432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ga271cc3a49_1_432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a271cc3a49_1_432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a271cc3a49_1_432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ga271cc3a49_1_432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ga271cc3a49_1_432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ga271cc3a49_1_432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ga271cc3a49_1_432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ga271cc3a49_1_432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ga271cc3a49_1_432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ga271cc3a49_1_432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ga271cc3a49_1_432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ga271cc3a49_1_432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ga271cc3a49_1_432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ga271cc3a49_1_432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ga271cc3a49_1_432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ga271cc3a49_1_432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ga271cc3a49_1_432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ga271cc3a49_1_432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ga271cc3a49_1_432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ga271cc3a49_1_432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ga271cc3a49_1_432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ga271cc3a49_1_432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ga271cc3a49_1_432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ga271cc3a49_1_432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ga271cc3a49_1_432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ga271cc3a49_1_432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5" name="Google Shape;985;ga271cc3a49_1_43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6" name="Google Shape;986;ga271cc3a49_1_432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ga271cc3a49_1_432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ga271cc3a49_1_432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ga271cc3a49_1_432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ga271cc3a49_1_432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1" name="Google Shape;991;ga271cc3a49_1_432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92" name="Google Shape;992;ga271cc3a49_1_432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993" name="Google Shape;993;ga271cc3a49_1_432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ga271cc3a49_1_432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5" name="Google Shape;995;ga271cc3a49_1_43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a271cc3a49_1_43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8" name="Google Shape;998;ga271cc3a49_1_436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ga271cc3a49_1_436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ga271cc3a49_1_436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ga271cc3a49_1_436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ga271cc3a49_1_436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3" name="Google Shape;1003;ga271cc3a49_1_436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04" name="Google Shape;1004;ga271cc3a49_1_436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05" name="Google Shape;1005;ga271cc3a49_1_436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ga271cc3a49_1_436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07" name="Google Shape;1007;ga271cc3a49_1_43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8" name="Google Shape;1008;ga271cc3a49_1_4369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1009" name="Google Shape;1009;ga271cc3a49_1_4369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1010" name="Google Shape;1010;ga271cc3a49_1_4369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ga271cc3a49_1_4369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12" name="Google Shape;1012;ga271cc3a49_1_4369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1013" name="Google Shape;1013;ga271cc3a49_1_4369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4" name="Google Shape;1014;ga271cc3a49_1_4369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5" name="Google Shape;1015;ga271cc3a49_1_4369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6" name="Google Shape;1016;ga271cc3a49_1_4369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7" name="Google Shape;1017;ga271cc3a49_1_4369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18" name="Google Shape;1018;ga271cc3a49_1_4369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1019" name="Google Shape;1019;ga271cc3a49_1_4369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ga271cc3a49_1_4369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1" name="Google Shape;1021;ga271cc3a49_1_4369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1022" name="Google Shape;1022;ga271cc3a49_1_4369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1023" name="Google Shape;1023;ga271cc3a49_1_4369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4" name="Google Shape;1024;ga271cc3a49_1_4369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25" name="Google Shape;1025;ga271cc3a49_1_4369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6" name="Google Shape;1026;ga271cc3a49_1_4369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7" name="Google Shape;1027;ga271cc3a49_1_4369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1028" name="Google Shape;1028;ga271cc3a49_1_4369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9" name="Google Shape;1029;ga271cc3a49_1_4369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ga271cc3a49_1_4369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ga271cc3a49_1_4369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oogle Shape;1033;p49"/>
          <p:cNvGrpSpPr/>
          <p:nvPr/>
        </p:nvGrpSpPr>
        <p:grpSpPr>
          <a:xfrm rot="-2700000">
            <a:off x="10700136" y="-789601"/>
            <a:ext cx="1785634" cy="2719699"/>
            <a:chOff x="11279852" y="-731358"/>
            <a:chExt cx="1357379" cy="2067424"/>
          </a:xfrm>
        </p:grpSpPr>
        <p:sp>
          <p:nvSpPr>
            <p:cNvPr id="1034" name="Google Shape;1034;p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6" name="Google Shape;1036;p4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4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8" name="Google Shape;1038;p4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1039" name="Google Shape;1039;p4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4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1" name="Google Shape;1041;p49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a271cc3a49_1_43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4" name="Google Shape;1044;ga271cc3a49_1_434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ga271cc3a49_1_434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ga271cc3a49_1_434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ga271cc3a49_1_434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ga271cc3a49_1_434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9" name="Google Shape;1049;ga271cc3a49_1_434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50" name="Google Shape;1050;ga271cc3a49_1_434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51" name="Google Shape;1051;ga271cc3a49_1_434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ga271cc3a49_1_434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3" name="Google Shape;1053;ga271cc3a49_1_43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ga33b774173_0_1275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062" name="Google Shape;1062;ga33b774173_0_1275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ga33b774173_0_1275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a33b774173_0_12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6" name="Google Shape;1066;ga33b774173_0_127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ga33b774173_0_127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ga33b774173_0_127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ga33b774173_0_127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ga33b774173_0_127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1" name="Google Shape;1071;ga33b774173_0_127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72" name="Google Shape;1072;ga33b774173_0_127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073" name="Google Shape;1073;ga33b774173_0_127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ga33b774173_0_127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5" name="Google Shape;1075;ga33b774173_0_12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Google Shape;1076;ga33b774173_0_1279"/>
          <p:cNvGrpSpPr/>
          <p:nvPr/>
        </p:nvGrpSpPr>
        <p:grpSpPr>
          <a:xfrm>
            <a:off x="1671640" y="-2"/>
            <a:ext cx="3905385" cy="4458503"/>
            <a:chOff x="230689" y="-1163119"/>
            <a:chExt cx="5851640" cy="6680406"/>
          </a:xfrm>
        </p:grpSpPr>
        <p:sp>
          <p:nvSpPr>
            <p:cNvPr id="1077" name="Google Shape;1077;ga33b774173_0_1279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8" name="Google Shape;1078;ga33b774173_0_1279"/>
            <p:cNvGrpSpPr/>
            <p:nvPr/>
          </p:nvGrpSpPr>
          <p:grpSpPr>
            <a:xfrm flipH="1">
              <a:off x="230689" y="157542"/>
              <a:ext cx="5851640" cy="3974864"/>
              <a:chOff x="3247" y="1493"/>
              <a:chExt cx="1962" cy="1601"/>
            </a:xfrm>
          </p:grpSpPr>
          <p:sp>
            <p:nvSpPr>
              <p:cNvPr id="1079" name="Google Shape;1079;ga33b774173_0_1279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ga33b774173_0_1279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1" name="Google Shape;1081;ga33b774173_0_1279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ga33b774173_0_1279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ga33b774173_0_1279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ga33b774173_0_1279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5" name="Google Shape;1085;ga33b774173_0_1279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86" name="Google Shape;1086;ga33b774173_0_1279"/>
            <p:cNvSpPr/>
            <p:nvPr/>
          </p:nvSpPr>
          <p:spPr>
            <a:xfrm rot="416904">
              <a:off x="3294265" y="4374711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33b774173_0_1302"/>
          <p:cNvSpPr/>
          <p:nvPr/>
        </p:nvSpPr>
        <p:spPr>
          <a:xfrm rot="-1453060">
            <a:off x="-4613357" y="594040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ga33b774173_0_1302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ga33b774173_0_1302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91" name="Google Shape;1091;ga33b774173_0_1302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ga33b774173_0_1307"/>
          <p:cNvGrpSpPr/>
          <p:nvPr/>
        </p:nvGrpSpPr>
        <p:grpSpPr>
          <a:xfrm rot="-2700000">
            <a:off x="10700139" y="-789602"/>
            <a:ext cx="1785635" cy="2719699"/>
            <a:chOff x="11279852" y="-731358"/>
            <a:chExt cx="1357380" cy="2067424"/>
          </a:xfrm>
        </p:grpSpPr>
        <p:sp>
          <p:nvSpPr>
            <p:cNvPr id="1094" name="Google Shape;1094;ga33b774173_0_130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ga33b774173_0_130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6" name="Google Shape;1096;ga33b774173_0_1307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ga33b774173_0_1307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8" name="Google Shape;1098;ga33b774173_0_1307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1099" name="Google Shape;1099;ga33b774173_0_1307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ga33b774173_0_1307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1" name="Google Shape;1101;ga33b774173_0_1307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a33b774173_0_13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4" name="Google Shape;1104;ga33b774173_0_131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ga33b774173_0_131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ga33b774173_0_131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ga33b774173_0_131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ga33b774173_0_131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9" name="Google Shape;1109;ga33b774173_0_131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10" name="Google Shape;1110;ga33b774173_0_131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11" name="Google Shape;1111;ga33b774173_0_131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ga33b774173_0_131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3" name="Google Shape;1113;ga33b774173_0_13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4" name="Google Shape;1114;ga33b774173_0_1317"/>
          <p:cNvGrpSpPr/>
          <p:nvPr/>
        </p:nvGrpSpPr>
        <p:grpSpPr>
          <a:xfrm>
            <a:off x="1054919" y="-2525387"/>
            <a:ext cx="4633141" cy="7687836"/>
            <a:chOff x="5051425" y="1912938"/>
            <a:chExt cx="2087563" cy="3463925"/>
          </a:xfrm>
        </p:grpSpPr>
        <p:sp>
          <p:nvSpPr>
            <p:cNvPr id="1115" name="Google Shape;1115;ga33b774173_0_1317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ga33b774173_0_1317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ga33b774173_0_1317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ga33b774173_0_1317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ga33b774173_0_1317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ga33b774173_0_1317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ga33b774173_0_1317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ga33b774173_0_1317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ga33b774173_0_1317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ga33b774173_0_1317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ga33b774173_0_1317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a33b774173_0_1317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ga33b774173_0_1317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ga33b774173_0_1317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ga33b774173_0_1317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ga33b774173_0_1317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ga33b774173_0_1317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ga33b774173_0_1317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ga33b774173_0_1317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ga33b774173_0_1317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ga33b774173_0_1317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ga33b774173_0_1317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ga33b774173_0_1317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ga33b774173_0_1317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ga33b774173_0_1317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ga33b774173_0_1317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ga33b774173_0_1317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ga33b774173_0_1317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ga33b774173_0_1317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ga33b774173_0_1317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ga33b774173_0_1317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ga33b774173_0_1317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ga33b774173_0_1317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ga33b774173_0_1317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ga33b774173_0_1317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ga33b774173_0_1317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ga33b774173_0_1317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ga33b774173_0_1317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ga33b774173_0_1317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a33b774173_0_1317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ga33b774173_0_1317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ga33b774173_0_1317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ga33b774173_0_1317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ga33b774173_0_1317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ga33b774173_0_1317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ga33b774173_0_1317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ga33b774173_0_1317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ga33b774173_0_1317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ga33b774173_0_1317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ga33b774173_0_1317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ga33b774173_0_1317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ga33b774173_0_1317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ga33b774173_0_1317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ga33b774173_0_1317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ga33b774173_0_1317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ga33b774173_0_1317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ga33b774173_0_1317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ga33b774173_0_1317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ga33b774173_0_1317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a33b774173_0_1317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a33b774173_0_1317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a33b774173_0_1317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a33b774173_0_13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9" name="Google Shape;1179;ga33b774173_0_139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ga33b774173_0_139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ga33b774173_0_139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ga33b774173_0_139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ga33b774173_0_139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4" name="Google Shape;1184;ga33b774173_0_139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85" name="Google Shape;1185;ga33b774173_0_139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86" name="Google Shape;1186;ga33b774173_0_139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ga33b774173_0_139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88" name="Google Shape;1188;ga33b774173_0_13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9" name="Google Shape;1189;ga33b774173_0_1392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1190" name="Google Shape;1190;ga33b774173_0_1392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ga33b774173_0_1392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ga33b774173_0_1392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ga33b774173_0_1392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ga33b774173_0_1392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1195;ga33b774173_0_1392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96" name="Google Shape;1196;ga33b774173_0_1392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1197" name="Google Shape;1197;ga33b774173_0_1392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ga33b774173_0_1392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ga33b774173_0_1392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ga33b774173_0_1392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ga33b774173_0_1392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ga33b774173_0_1392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ga33b774173_0_1392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ga33b774173_0_1392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ga33b774173_0_1392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ga33b774173_0_1392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ga33b774173_0_1392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ga33b774173_0_1392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ga33b774173_0_1392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ga33b774173_0_1392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ga33b774173_0_1392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ga33b774173_0_1392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ga33b774173_0_1392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ga33b774173_0_1392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ga33b774173_0_1392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ga33b774173_0_1392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ga33b774173_0_1392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ga33b774173_0_1392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ga33b774173_0_1392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ga33b774173_0_1392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ga33b774173_0_1392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ga33b774173_0_1392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ga33b774173_0_1392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ga33b774173_0_1392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ga33b774173_0_1392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ga33b774173_0_1392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ga33b774173_0_1392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ga33b774173_0_1392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ga33b774173_0_1392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ga33b774173_0_1392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ga33b774173_0_1392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ga33b774173_0_1392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ga33b774173_0_1392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ga33b774173_0_1392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ga33b774173_0_1392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ga33b774173_0_1392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ga33b774173_0_1392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ga33b774173_0_1392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ga33b774173_0_1392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ga33b774173_0_1392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ga33b774173_0_1392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ga33b774173_0_1392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1243;ga33b774173_0_1392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ga33b774173_0_1392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ga33b774173_0_1392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ga33b774173_0_1392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ga33b774173_0_1392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ga33b774173_0_1392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ga33b774173_0_1392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ga33b774173_0_1392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ga33b774173_0_1392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ga33b774173_0_1392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ga33b774173_0_1392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ga33b774173_0_1392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ga33b774173_0_1392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ga33b774173_0_1392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ga33b774173_0_1392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ga33b774173_0_1392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ga33b774173_0_1392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ga33b774173_0_1392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ga33b774173_0_1392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ga33b774173_0_1392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ga33b774173_0_1392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ga33b774173_0_1392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ga33b774173_0_1392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ga33b774173_0_1392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ga33b774173_0_1392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ga33b774173_0_1392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ga33b774173_0_1392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ga33b774173_0_1392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ga33b774173_0_1392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ga33b774173_0_1392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ga33b774173_0_1392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ga33b774173_0_1392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ga33b774173_0_1392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ga33b774173_0_1392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ga33b774173_0_1392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ga33b774173_0_1392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ga33b774173_0_1392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ga33b774173_0_1392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ga33b774173_0_1392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271cc3a49_1_5657"/>
          <p:cNvSpPr/>
          <p:nvPr/>
        </p:nvSpPr>
        <p:spPr>
          <a:xfrm rot="-1453060">
            <a:off x="-4613367" y="594045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a271cc3a49_1_5657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a271cc3a49_1_5657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19" name="Google Shape;319;ga271cc3a49_1_5657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ga33b774173_0_1497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1284" name="Google Shape;1284;ga33b774173_0_1497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ga33b774173_0_1497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ga33b774173_0_1497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ga33b774173_0_1497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88" name="Google Shape;1288;ga33b774173_0_1497"/>
            <p:cNvGrpSpPr/>
            <p:nvPr/>
          </p:nvGrpSpPr>
          <p:grpSpPr>
            <a:xfrm>
              <a:off x="2636903" y="779139"/>
              <a:ext cx="4346635" cy="4535358"/>
              <a:chOff x="2653893" y="765545"/>
              <a:chExt cx="4346635" cy="4535358"/>
            </a:xfrm>
          </p:grpSpPr>
          <p:grpSp>
            <p:nvGrpSpPr>
              <p:cNvPr id="1289" name="Google Shape;1289;ga33b774173_0_1497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1290" name="Google Shape;1290;ga33b774173_0_1497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1" name="Google Shape;1291;ga33b774173_0_1497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2" name="Google Shape;1292;ga33b774173_0_1497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3" name="Google Shape;1293;ga33b774173_0_1497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4" name="Google Shape;1294;ga33b774173_0_1497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5" name="Google Shape;1295;ga33b774173_0_1497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6" name="Google Shape;1296;ga33b774173_0_1497"/>
              <p:cNvGrpSpPr/>
              <p:nvPr/>
            </p:nvGrpSpPr>
            <p:grpSpPr>
              <a:xfrm>
                <a:off x="2653893" y="3958869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1297" name="Google Shape;1297;ga33b774173_0_1497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ga33b774173_0_1497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ga33b774173_0_1497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ga33b774173_0_1497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ga33b774173_0_1497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ga33b774173_0_1497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ga33b774173_0_1497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ga33b774173_0_1497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ga33b774173_0_1497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ga33b774173_0_1497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ga33b774173_0_1497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ga33b774173_0_1497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ga33b774173_0_1497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ga33b774173_0_1497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ga33b774173_0_1497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ga33b774173_0_1497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ga33b774173_0_1497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ga33b774173_0_1497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ga33b774173_0_1497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ga33b774173_0_1497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7" name="Google Shape;1317;ga33b774173_0_1497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ga33b774173_0_1497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9" name="Google Shape;1319;ga33b774173_0_1497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ga33b774173_0_1497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1" name="Google Shape;1321;ga33b774173_0_1497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ga33b774173_0_1497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3" name="Google Shape;1323;ga33b774173_0_1497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24;ga33b774173_0_1497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5" name="Google Shape;1325;ga33b774173_0_1497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ga33b774173_0_1497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1327;ga33b774173_0_1497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ga33b774173_0_1497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ga33b774173_0_1497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ga33b774173_0_1497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ga33b774173_0_1497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ga33b774173_0_1497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3" name="Google Shape;1333;ga33b774173_0_1497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ga33b774173_0_1497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5" name="Google Shape;1335;ga33b774173_0_1497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ga33b774173_0_1497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7" name="Google Shape;1337;ga33b774173_0_1497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ga33b774173_0_1497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9" name="Google Shape;1339;ga33b774173_0_1497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ga33b774173_0_1497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1" name="Google Shape;1341;ga33b774173_0_1497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ga33b774173_0_1497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3" name="Google Shape;1343;ga33b774173_0_1497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ga33b774173_0_1497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5" name="Google Shape;1345;ga33b774173_0_1497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ga33b774173_0_1497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7" name="Google Shape;1347;ga33b774173_0_1497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ga33b774173_0_1497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9" name="Google Shape;1349;ga33b774173_0_1497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ga33b774173_0_1497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1" name="Google Shape;1351;ga33b774173_0_1497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2" name="Google Shape;1352;ga33b774173_0_1497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3" name="Google Shape;1353;ga33b774173_0_1497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4" name="Google Shape;1354;ga33b774173_0_1497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ga33b774173_0_1497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ga33b774173_0_1497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ga33b774173_0_1497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ga33b774173_0_1497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ga33b774173_0_1497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ga33b774173_0_1497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ga33b774173_0_1497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ga33b774173_0_1497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ga33b774173_0_1497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4" name="Google Shape;1364;ga33b774173_0_1497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ga33b774173_0_1497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6" name="Google Shape;1366;ga33b774173_0_1497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ga33b774173_0_1497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ga33b774173_0_1497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9" name="Google Shape;1369;ga33b774173_0_1497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ga33b774173_0_1497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1" name="Google Shape;1371;ga33b774173_0_1497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ga33b774173_0_1497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3" name="Google Shape;1373;ga33b774173_0_1497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ga33b774173_0_1497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5" name="Google Shape;1375;ga33b774173_0_1497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ga33b774173_0_1497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7" name="Google Shape;1377;ga33b774173_0_1497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ga33b774173_0_1497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9" name="Google Shape;1379;ga33b774173_0_1497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ga33b774173_0_1497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1" name="Google Shape;1381;ga33b774173_0_1497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382" name="Google Shape;1382;ga33b774173_0_1497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ga33b774173_0_1497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ga33b774173_0_1497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5" name="Google Shape;1385;ga33b774173_0_14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6" name="Google Shape;1386;ga33b774173_0_149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ga33b774173_0_1497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ga33b774173_0_149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ga33b774173_0_149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ga33b774173_0_149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ga33b774173_0_149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92" name="Google Shape;1392;ga33b774173_0_149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393" name="Google Shape;1393;ga33b774173_0_149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394" name="Google Shape;1394;ga33b774173_0_149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ga33b774173_0_149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96" name="Google Shape;1396;ga33b774173_0_14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7" name="Google Shape;1397;ga33b774173_0_1497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1398" name="Google Shape;1398;ga33b774173_0_1497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1399" name="Google Shape;1399;ga33b774173_0_1497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ga33b774173_0_1497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ga33b774173_0_1497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ga33b774173_0_1497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ga33b774173_0_1497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04" name="Google Shape;1404;ga33b774173_0_1497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05" name="Google Shape;1405;ga33b774173_0_1497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06" name="Google Shape;1406;ga33b774173_0_1497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07" name="Google Shape;1407;ga33b774173_0_1497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08" name="Google Shape;1408;ga33b774173_0_1497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09" name="Google Shape;1409;ga33b774173_0_1497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10" name="Google Shape;1410;ga33b774173_0_1497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1411" name="Google Shape;1411;ga33b774173_0_1497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ga33b774173_0_1497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ga33b774173_0_1497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ga33b774173_0_1497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ga33b774173_0_1497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6" name="Google Shape;1416;ga33b774173_0_1497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17" name="Google Shape;1417;ga33b774173_0_1497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18" name="Google Shape;1418;ga33b774173_0_1497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19" name="Google Shape;1419;ga33b774173_0_1497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20" name="Google Shape;1420;ga33b774173_0_1497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21" name="Google Shape;1421;ga33b774173_0_1497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22" name="Google Shape;1422;ga33b774173_0_1497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1423" name="Google Shape;1423;ga33b774173_0_1497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1424" name="Google Shape;1424;ga33b774173_0_1497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ga33b774173_0_1497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6" name="Google Shape;1426;ga33b774173_0_1497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7" name="Google Shape;1427;ga33b774173_0_1497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ga33b774173_0_1497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29" name="Google Shape;1429;ga33b774173_0_1497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30" name="Google Shape;1430;ga33b774173_0_1497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31" name="Google Shape;1431;ga33b774173_0_1497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32" name="Google Shape;1432;ga33b774173_0_1497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33" name="Google Shape;1433;ga33b774173_0_1497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34" name="Google Shape;1434;ga33b774173_0_1497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435" name="Google Shape;1435;ga33b774173_0_1497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a33b774173_0_16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8" name="Google Shape;1438;ga33b774173_0_165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ga33b774173_0_165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0" name="Google Shape;1440;ga33b774173_0_165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ga33b774173_0_165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ga33b774173_0_165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3" name="Google Shape;1443;ga33b774173_0_165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44" name="Google Shape;1444;ga33b774173_0_165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45" name="Google Shape;1445;ga33b774173_0_165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ga33b774173_0_165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7" name="Google Shape;1447;ga33b774173_0_16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8" name="Google Shape;1448;ga33b774173_0_1651"/>
          <p:cNvGrpSpPr/>
          <p:nvPr/>
        </p:nvGrpSpPr>
        <p:grpSpPr>
          <a:xfrm>
            <a:off x="174466" y="1983807"/>
            <a:ext cx="6760778" cy="2516102"/>
            <a:chOff x="976518" y="1922058"/>
            <a:chExt cx="5383213" cy="2003425"/>
          </a:xfrm>
        </p:grpSpPr>
        <p:grpSp>
          <p:nvGrpSpPr>
            <p:cNvPr id="1449" name="Google Shape;1449;ga33b774173_0_1651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1450" name="Google Shape;1450;ga33b774173_0_1651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ga33b774173_0_1651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ga33b774173_0_1651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ga33b774173_0_1651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54" name="Google Shape;1454;ga33b774173_0_1651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1455" name="Google Shape;1455;ga33b774173_0_1651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56" name="Google Shape;1456;ga33b774173_0_1651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1457" name="Google Shape;1457;ga33b774173_0_1651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8" name="Google Shape;1458;ga33b774173_0_1651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9" name="Google Shape;1459;ga33b774173_0_1651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ga33b774173_0_1651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1" name="Google Shape;1461;ga33b774173_0_1651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ga33b774173_0_1651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ga33b774173_0_1651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ga33b774173_0_1651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5" name="Google Shape;1465;ga33b774173_0_1651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6" name="Google Shape;1466;ga33b774173_0_1651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ga33b774173_0_1651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8" name="Google Shape;1468;ga33b774173_0_1651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9" name="Google Shape;1469;ga33b774173_0_1651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0" name="Google Shape;1470;ga33b774173_0_1651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ga33b774173_0_1651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ga33b774173_0_1651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ga33b774173_0_1651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4" name="Google Shape;1474;ga33b774173_0_1651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5" name="Google Shape;1475;ga33b774173_0_1651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ga33b774173_0_1651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7" name="Google Shape;1477;ga33b774173_0_1651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8" name="Google Shape;1478;ga33b774173_0_1651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9" name="Google Shape;1479;ga33b774173_0_1651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0" name="Google Shape;1480;ga33b774173_0_1651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1" name="Google Shape;1481;ga33b774173_0_1651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2" name="Google Shape;1482;ga33b774173_0_1651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3" name="Google Shape;1483;ga33b774173_0_1651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4" name="Google Shape;1484;ga33b774173_0_1651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ga33b774173_0_1651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6" name="Google Shape;1486;ga33b774173_0_1651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7" name="Google Shape;1487;ga33b774173_0_1651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8" name="Google Shape;1488;ga33b774173_0_1651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9" name="Google Shape;1489;ga33b774173_0_1651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0" name="Google Shape;1490;ga33b774173_0_1651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ga33b774173_0_1651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2" name="Google Shape;1492;ga33b774173_0_1651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3" name="Google Shape;1493;ga33b774173_0_1651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4" name="Google Shape;1494;ga33b774173_0_1651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5" name="Google Shape;1495;ga33b774173_0_1651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6" name="Google Shape;1496;ga33b774173_0_1651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ga33b774173_0_1651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8" name="Google Shape;1498;ga33b774173_0_1651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9" name="Google Shape;1499;ga33b774173_0_1651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0" name="Google Shape;1500;ga33b774173_0_1651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1" name="Google Shape;1501;ga33b774173_0_1651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2" name="Google Shape;1502;ga33b774173_0_1651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3" name="Google Shape;1503;ga33b774173_0_1651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ga33b774173_0_1651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5" name="Google Shape;1505;ga33b774173_0_1651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ga33b774173_0_1651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ga33b774173_0_1651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ga33b774173_0_1651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9" name="Google Shape;1509;ga33b774173_0_1651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ga33b774173_0_1651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1" name="Google Shape;1511;ga33b774173_0_1651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ga33b774173_0_1651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3" name="Google Shape;1513;ga33b774173_0_1651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4" name="Google Shape;1514;ga33b774173_0_1651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5" name="Google Shape;1515;ga33b774173_0_1651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ga33b774173_0_1651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7" name="Google Shape;1517;ga33b774173_0_1651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8" name="Google Shape;1518;ga33b774173_0_1651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9" name="Google Shape;1519;ga33b774173_0_1651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0" name="Google Shape;1520;ga33b774173_0_1651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1" name="Google Shape;1521;ga33b774173_0_1651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ga33b774173_0_1651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3" name="Google Shape;1523;ga33b774173_0_1651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4" name="Google Shape;1524;ga33b774173_0_1651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5" name="Google Shape;1525;ga33b774173_0_1651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6" name="Google Shape;1526;ga33b774173_0_1651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7" name="Google Shape;1527;ga33b774173_0_1651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ga33b774173_0_1651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9" name="Google Shape;1529;ga33b774173_0_1651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0" name="Google Shape;1530;ga33b774173_0_1651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1" name="Google Shape;1531;ga33b774173_0_1651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ga33b774173_0_1651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3" name="Google Shape;1533;ga33b774173_0_1651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4" name="Google Shape;1534;ga33b774173_0_1651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5" name="Google Shape;1535;ga33b774173_0_1651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6" name="Google Shape;1536;ga33b774173_0_1651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7" name="Google Shape;1537;ga33b774173_0_1651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ga33b774173_0_1651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9" name="Google Shape;1539;ga33b774173_0_1651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0" name="Google Shape;1540;ga33b774173_0_1651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1" name="Google Shape;1541;ga33b774173_0_1651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2" name="Google Shape;1542;ga33b774173_0_1651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ga33b774173_0_1651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ga33b774173_0_1651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5" name="Google Shape;1545;ga33b774173_0_1651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6" name="Google Shape;1546;ga33b774173_0_1651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ga33b774173_0_1651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8" name="Google Shape;1548;ga33b774173_0_1651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9" name="Google Shape;1549;ga33b774173_0_1651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ga33b774173_0_1651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ga33b774173_0_1651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2" name="Google Shape;1552;ga33b774173_0_1651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ga33b774173_0_1651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4" name="Google Shape;1554;ga33b774173_0_1651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5" name="Google Shape;1555;ga33b774173_0_1651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ga33b774173_0_1651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7" name="Google Shape;1557;ga33b774173_0_1651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8" name="Google Shape;1558;ga33b774173_0_1651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9" name="Google Shape;1559;ga33b774173_0_1651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ga33b774173_0_1651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1" name="Google Shape;1561;ga33b774173_0_1651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ga33b774173_0_1651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ga33b774173_0_1651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ga33b774173_0_1651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5" name="Google Shape;1565;ga33b774173_0_1651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ga33b774173_0_1651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7" name="Google Shape;1567;ga33b774173_0_1651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ga33b774173_0_1651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ga33b774173_0_1651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ga33b774173_0_1651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1" name="Google Shape;1571;ga33b774173_0_1651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ga33b774173_0_1651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ga33b774173_0_1651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ga33b774173_0_1651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ga33b774173_0_1651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ga33b774173_0_1651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7" name="Google Shape;1577;ga33b774173_0_1651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ga33b774173_0_1651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9" name="Google Shape;1579;ga33b774173_0_1651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0" name="Google Shape;1580;ga33b774173_0_1651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ga33b774173_0_1651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2" name="Google Shape;1582;ga33b774173_0_1651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3" name="Google Shape;1583;ga33b774173_0_1651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584;ga33b774173_0_1651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ga33b774173_0_1651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586;ga33b774173_0_1651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7" name="Google Shape;1587;ga33b774173_0_1651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ga33b774173_0_1651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9" name="Google Shape;1589;ga33b774173_0_1651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0" name="Google Shape;1590;ga33b774173_0_1651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1" name="Google Shape;1591;ga33b774173_0_1651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2" name="Google Shape;1592;ga33b774173_0_1651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3" name="Google Shape;1593;ga33b774173_0_1651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4" name="Google Shape;1594;ga33b774173_0_1651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5" name="Google Shape;1595;ga33b774173_0_1651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6" name="Google Shape;1596;ga33b774173_0_1651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ga33b774173_0_1651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8" name="Google Shape;1598;ga33b774173_0_1651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9" name="Google Shape;1599;ga33b774173_0_1651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ga33b774173_0_1651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ga33b774173_0_1651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2" name="Google Shape;1602;ga33b774173_0_1651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ga33b774173_0_1651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ga33b774173_0_1651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ga33b774173_0_1651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6" name="Google Shape;1606;ga33b774173_0_1651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ga33b774173_0_1651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8" name="Google Shape;1608;ga33b774173_0_1651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9" name="Google Shape;1609;ga33b774173_0_1651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ga33b774173_0_1651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ga33b774173_0_1651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2" name="Google Shape;1612;ga33b774173_0_1651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ga33b774173_0_1651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4" name="Google Shape;1614;ga33b774173_0_1651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5" name="Google Shape;1615;ga33b774173_0_1651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ga33b774173_0_1651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7" name="Google Shape;1617;ga33b774173_0_1651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8" name="Google Shape;1618;ga33b774173_0_1651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9" name="Google Shape;1619;ga33b774173_0_1651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0" name="Google Shape;1620;ga33b774173_0_1651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1" name="Google Shape;1621;ga33b774173_0_1651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2" name="Google Shape;1622;ga33b774173_0_1651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3" name="Google Shape;1623;ga33b774173_0_1651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4" name="Google Shape;1624;ga33b774173_0_1651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5" name="Google Shape;1625;ga33b774173_0_1651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6" name="Google Shape;1626;ga33b774173_0_1651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7" name="Google Shape;1627;ga33b774173_0_1651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ga33b774173_0_1651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9" name="Google Shape;1629;ga33b774173_0_1651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0" name="Google Shape;1630;ga33b774173_0_1651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ga33b774173_0_1651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2" name="Google Shape;1632;ga33b774173_0_1651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3" name="Google Shape;1633;ga33b774173_0_1651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4" name="Google Shape;1634;ga33b774173_0_1651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5" name="Google Shape;1635;ga33b774173_0_1651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6" name="Google Shape;1636;ga33b774173_0_1651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7" name="Google Shape;1637;ga33b774173_0_1651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ga33b774173_0_1651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9" name="Google Shape;1639;ga33b774173_0_1651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0" name="Google Shape;1640;ga33b774173_0_1651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1" name="Google Shape;1641;ga33b774173_0_1651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ga33b774173_0_1651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3" name="Google Shape;1643;ga33b774173_0_1651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ga33b774173_0_1651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5" name="Google Shape;1645;ga33b774173_0_1651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6" name="Google Shape;1646;ga33b774173_0_1651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ga33b774173_0_1651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ga33b774173_0_1651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9" name="Google Shape;1649;ga33b774173_0_1651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0" name="Google Shape;1650;ga33b774173_0_1651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1" name="Google Shape;1651;ga33b774173_0_1651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2" name="Google Shape;1652;ga33b774173_0_1651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ga33b774173_0_1651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4" name="Google Shape;1654;ga33b774173_0_1651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ga33b774173_0_1651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ga33b774173_0_1651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7" name="Google Shape;1657;ga33b774173_0_1651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8" name="Google Shape;1658;ga33b774173_0_1651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9" name="Google Shape;1659;ga33b774173_0_1651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0" name="Google Shape;1660;ga33b774173_0_1651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1" name="Google Shape;1661;ga33b774173_0_1651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2" name="Google Shape;1662;ga33b774173_0_1651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3" name="Google Shape;1663;ga33b774173_0_1651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4" name="Google Shape;1664;ga33b774173_0_1651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5" name="Google Shape;1665;ga33b774173_0_1651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6" name="Google Shape;1666;ga33b774173_0_1651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7" name="Google Shape;1667;ga33b774173_0_1651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8" name="Google Shape;1668;ga33b774173_0_1651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9" name="Google Shape;1669;ga33b774173_0_1651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0" name="Google Shape;1670;ga33b774173_0_1651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1" name="Google Shape;1671;ga33b774173_0_1651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2" name="Google Shape;1672;ga33b774173_0_1651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3" name="Google Shape;1673;ga33b774173_0_1651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4" name="Google Shape;1674;ga33b774173_0_1651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5" name="Google Shape;1675;ga33b774173_0_1651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6" name="Google Shape;1676;ga33b774173_0_1651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7" name="Google Shape;1677;ga33b774173_0_1651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8" name="Google Shape;1678;ga33b774173_0_1651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9" name="Google Shape;1679;ga33b774173_0_1651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0" name="Google Shape;1680;ga33b774173_0_1651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1" name="Google Shape;1681;ga33b774173_0_1651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2" name="Google Shape;1682;ga33b774173_0_1651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3" name="Google Shape;1683;ga33b774173_0_1651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4" name="Google Shape;1684;ga33b774173_0_1651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5" name="Google Shape;1685;ga33b774173_0_1651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86" name="Google Shape;1686;ga33b774173_0_1651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7" name="Google Shape;1687;ga33b774173_0_1651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88" name="Google Shape;1688;ga33b774173_0_1651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1689" name="Google Shape;1689;ga33b774173_0_1651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90" name="Google Shape;1690;ga33b774173_0_1651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1691" name="Google Shape;1691;ga33b774173_0_1651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2" name="Google Shape;1692;ga33b774173_0_1651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3" name="Google Shape;1693;ga33b774173_0_1651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4" name="Google Shape;1694;ga33b774173_0_1651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5" name="Google Shape;1695;ga33b774173_0_1651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6" name="Google Shape;1696;ga33b774173_0_1651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7" name="Google Shape;1697;ga33b774173_0_1651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8" name="Google Shape;1698;ga33b774173_0_1651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9" name="Google Shape;1699;ga33b774173_0_1651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0" name="Google Shape;1700;ga33b774173_0_1651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1" name="Google Shape;1701;ga33b774173_0_1651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ga33b774173_0_1651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3" name="Google Shape;1703;ga33b774173_0_1651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4" name="Google Shape;1704;ga33b774173_0_1651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5" name="Google Shape;1705;ga33b774173_0_1651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6" name="Google Shape;1706;ga33b774173_0_1651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7" name="Google Shape;1707;ga33b774173_0_1651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8" name="Google Shape;1708;ga33b774173_0_1651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9" name="Google Shape;1709;ga33b774173_0_1651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0" name="Google Shape;1710;ga33b774173_0_1651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1" name="Google Shape;1711;ga33b774173_0_1651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2" name="Google Shape;1712;ga33b774173_0_1651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3" name="Google Shape;1713;ga33b774173_0_1651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4" name="Google Shape;1714;ga33b774173_0_1651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5" name="Google Shape;1715;ga33b774173_0_1651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6" name="Google Shape;1716;ga33b774173_0_1651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7" name="Google Shape;1717;ga33b774173_0_1651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8" name="Google Shape;1718;ga33b774173_0_1651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9" name="Google Shape;1719;ga33b774173_0_1651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0" name="Google Shape;1720;ga33b774173_0_1651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1" name="Google Shape;1721;ga33b774173_0_1651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2" name="Google Shape;1722;ga33b774173_0_1651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3" name="Google Shape;1723;ga33b774173_0_1651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4" name="Google Shape;1724;ga33b774173_0_1651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5" name="Google Shape;1725;ga33b774173_0_1651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6" name="Google Shape;1726;ga33b774173_0_1651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7" name="Google Shape;1727;ga33b774173_0_1651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8" name="Google Shape;1728;ga33b774173_0_1651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9" name="Google Shape;1729;ga33b774173_0_1651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0" name="Google Shape;1730;ga33b774173_0_1651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1" name="Google Shape;1731;ga33b774173_0_1651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2" name="Google Shape;1732;ga33b774173_0_1651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3" name="Google Shape;1733;ga33b774173_0_1651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4" name="Google Shape;1734;ga33b774173_0_1651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35" name="Google Shape;1735;ga33b774173_0_1651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ga33b774173_0_1651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a33b774173_0_19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9" name="Google Shape;1739;ga33b774173_0_195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ga33b774173_0_195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ga33b774173_0_195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ga33b774173_0_195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ga33b774173_0_195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4" name="Google Shape;1744;ga33b774173_0_195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45" name="Google Shape;1745;ga33b774173_0_195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746" name="Google Shape;1746;ga33b774173_0_195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ga33b774173_0_195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8" name="Google Shape;1748;ga33b774173_0_19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9" name="Google Shape;1749;ga33b774173_0_1952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1750" name="Google Shape;1750;ga33b774173_0_1952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ga33b774173_0_1952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2" name="Google Shape;1752;ga33b774173_0_1952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ga33b774173_0_1952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ga33b774173_0_1952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ga33b774173_0_1952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ga33b774173_0_1952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ga33b774173_0_1952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ga33b774173_0_1952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ga33b774173_0_1952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ga33b774173_0_1952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ga33b774173_0_1952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62" name="Google Shape;1762;ga33b774173_0_1952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63" name="Google Shape;1763;ga33b774173_0_1952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764" name="Google Shape;1764;ga33b774173_0_1952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ga33b774173_0_1952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66" name="Google Shape;1766;ga33b774173_0_1952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1767" name="Google Shape;1767;ga33b774173_0_1952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ga33b774173_0_1952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ga33b774173_0_1952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0" name="Google Shape;1770;ga33b774173_0_1952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71" name="Google Shape;1771;ga33b774173_0_1952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72" name="Google Shape;1772;ga33b774173_0_1952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773" name="Google Shape;1773;ga33b774173_0_1952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a33b774173_0_19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6" name="Google Shape;1776;ga33b774173_0_198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ga33b774173_0_198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ga33b774173_0_198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9" name="Google Shape;1779;ga33b774173_0_198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ga33b774173_0_198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1" name="Google Shape;1781;ga33b774173_0_198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82" name="Google Shape;1782;ga33b774173_0_198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783" name="Google Shape;1783;ga33b774173_0_198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ga33b774173_0_198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5" name="Google Shape;1785;ga33b774173_0_19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Google Shape;1787;ga33b774173_0_200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1788" name="Google Shape;1788;ga33b774173_0_200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ga33b774173_0_200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ga33b774173_0_200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ga33b774173_0_200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ga33b774173_0_200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ga33b774173_0_200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ga33b774173_0_200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ga33b774173_0_200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ga33b774173_0_200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ga33b774173_0_200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ga33b774173_0_200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ga33b774173_0_200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ga33b774173_0_200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ga33b774173_0_200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ga33b774173_0_200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ga33b774173_0_200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ga33b774173_0_200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ga33b774173_0_200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ga33b774173_0_200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ga33b774173_0_200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ga33b774173_0_200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ga33b774173_0_200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ga33b774173_0_200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ga33b774173_0_200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ga33b774173_0_200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ga33b774173_0_200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ga33b774173_0_200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ga33b774173_0_200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ga33b774173_0_200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ga33b774173_0_200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ga33b774173_0_200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ga33b774173_0_200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ga33b774173_0_200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ga33b774173_0_200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ga33b774173_0_200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ga33b774173_0_200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ga33b774173_0_200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ga33b774173_0_200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ga33b774173_0_200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ga33b774173_0_200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ga33b774173_0_200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ga33b774173_0_200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ga33b774173_0_200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ga33b774173_0_200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ga33b774173_0_200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ga33b774173_0_200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ga33b774173_0_200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ga33b774173_0_200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ga33b774173_0_200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ga33b774173_0_200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ga33b774173_0_200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ga33b774173_0_200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ga33b774173_0_200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ga33b774173_0_200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ga33b774173_0_200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ga33b774173_0_200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ga33b774173_0_200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ga33b774173_0_200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ga33b774173_0_200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ga33b774173_0_200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ga33b774173_0_200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ga33b774173_0_200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ga33b774173_0_200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ga33b774173_0_200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ga33b774173_0_200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ga33b774173_0_200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ga33b774173_0_200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ga33b774173_0_200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ga33b774173_0_200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ga33b774173_0_200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ga33b774173_0_200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ga33b774173_0_200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ga33b774173_0_200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ga33b774173_0_200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ga33b774173_0_200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ga33b774173_0_200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ga33b774173_0_200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ga33b774173_0_200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ga33b774173_0_200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ga33b774173_0_200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ga33b774173_0_200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ga33b774173_0_200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ga33b774173_0_200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ga33b774173_0_200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ga33b774173_0_200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ga33b774173_0_200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ga33b774173_0_200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ga33b774173_0_200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ga33b774173_0_200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ga33b774173_0_200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ga33b774173_0_200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ga33b774173_0_200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ga33b774173_0_200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ga33b774173_0_200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ga33b774173_0_200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ga33b774173_0_200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ga33b774173_0_200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ga33b774173_0_200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ga33b774173_0_200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ga33b774173_0_200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ga33b774173_0_200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ga33b774173_0_200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ga33b774173_0_200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ga33b774173_0_200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ga33b774173_0_200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ga33b774173_0_200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ga33b774173_0_200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ga33b774173_0_200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ga33b774173_0_200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ga33b774173_0_200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ga33b774173_0_200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ga33b774173_0_200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ga33b774173_0_200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ga33b774173_0_200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ga33b774173_0_200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ga33b774173_0_200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ga33b774173_0_200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ga33b774173_0_200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ga33b774173_0_200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ga33b774173_0_200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ga33b774173_0_200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ga33b774173_0_200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ga33b774173_0_200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ga33b774173_0_200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ga33b774173_0_200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ga33b774173_0_200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ga33b774173_0_200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ga33b774173_0_200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ga33b774173_0_200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ga33b774173_0_200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ga33b774173_0_200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ga33b774173_0_200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ga33b774173_0_200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ga33b774173_0_200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ga33b774173_0_200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ga33b774173_0_200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ga33b774173_0_200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ga33b774173_0_200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ga33b774173_0_200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ga33b774173_0_200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ga33b774173_0_200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ga33b774173_0_200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ga33b774173_0_200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ga33b774173_0_200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ga33b774173_0_200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ga33b774173_0_200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ga33b774173_0_200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ga33b774173_0_200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ga33b774173_0_200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ga33b774173_0_200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ga33b774173_0_200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ga33b774173_0_200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ga33b774173_0_200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ga33b774173_0_200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ga33b774173_0_200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ga33b774173_0_200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ga33b774173_0_200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ga33b774173_0_200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ga33b774173_0_200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ga33b774173_0_200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ga33b774173_0_200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ga33b774173_0_200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ga33b774173_0_200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ga33b774173_0_200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ga33b774173_0_200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ga33b774173_0_200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ga33b774173_0_200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ga33b774173_0_200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ga33b774173_0_200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ga33b774173_0_200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ga33b774173_0_200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ga33b774173_0_200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ga33b774173_0_200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ga33b774173_0_200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ga33b774173_0_200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ga33b774173_0_200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ga33b774173_0_200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ga33b774173_0_200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ga33b774173_0_200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ga33b774173_0_200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ga33b774173_0_200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ga33b774173_0_200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ga33b774173_0_200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ga33b774173_0_200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ga33b774173_0_200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ga33b774173_0_200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ga33b774173_0_200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ga33b774173_0_200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ga33b774173_0_200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ga33b774173_0_200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ga33b774173_0_200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ga33b774173_0_200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ga33b774173_0_200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ga33b774173_0_200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ga33b774173_0_200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ga33b774173_0_200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ga33b774173_0_200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ga33b774173_0_200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ga33b774173_0_200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ga33b774173_0_200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ga33b774173_0_200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ga33b774173_0_200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ga33b774173_0_200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ga33b774173_0_200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ga33b774173_0_200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ga33b774173_0_200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ga33b774173_0_200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ga33b774173_0_200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ga33b774173_0_200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ga33b774173_0_200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ga33b774173_0_200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ga33b774173_0_200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ga33b774173_0_200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ga33b774173_0_200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ga33b774173_0_200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ga33b774173_0_200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ga33b774173_0_200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ga33b774173_0_200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ga33b774173_0_200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ga33b774173_0_200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ga33b774173_0_200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ga33b774173_0_200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ga33b774173_0_200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ga33b774173_0_200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ga33b774173_0_200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ga33b774173_0_200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ga33b774173_0_200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ga33b774173_0_200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ga33b774173_0_200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ga33b774173_0_200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ga33b774173_0_200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ga33b774173_0_200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ga33b774173_0_200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ga33b774173_0_200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ga33b774173_0_200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ga33b774173_0_200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ga33b774173_0_200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ga33b774173_0_200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ga33b774173_0_200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ga33b774173_0_200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ga33b774173_0_200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ga33b774173_0_200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ga33b774173_0_200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ga33b774173_0_200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ga33b774173_0_200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ga33b774173_0_200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ga33b774173_0_200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ga33b774173_0_200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ga33b774173_0_200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ga33b774173_0_200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8" name="Google Shape;2038;ga33b774173_0_200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9" name="Google Shape;2039;ga33b774173_0_200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ga33b774173_0_200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1" name="Google Shape;2041;ga33b774173_0_20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2" name="Google Shape;2042;ga33b774173_0_200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3" name="Google Shape;2043;ga33b774173_0_200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4" name="Google Shape;2044;ga33b774173_0_200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5" name="Google Shape;2045;ga33b774173_0_200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6" name="Google Shape;2046;ga33b774173_0_200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47" name="Google Shape;2047;ga33b774173_0_200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48" name="Google Shape;2048;ga33b774173_0_200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49" name="Google Shape;2049;ga33b774173_0_200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ga33b774173_0_200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1" name="Google Shape;2051;ga33b774173_0_20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a33b774173_0_226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4" name="Google Shape;2054;ga33b774173_0_226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ga33b774173_0_226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6" name="Google Shape;2056;ga33b774173_0_226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7" name="Google Shape;2057;ga33b774173_0_226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ga33b774173_0_226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59" name="Google Shape;2059;ga33b774173_0_226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60" name="Google Shape;2060;ga33b774173_0_226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61" name="Google Shape;2061;ga33b774173_0_226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ga33b774173_0_226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63" name="Google Shape;2063;ga33b774173_0_22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4" name="Google Shape;2064;ga33b774173_0_2267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2065" name="Google Shape;2065;ga33b774173_0_2267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2066" name="Google Shape;2066;ga33b774173_0_2267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ga33b774173_0_2267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68" name="Google Shape;2068;ga33b774173_0_2267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2069" name="Google Shape;2069;ga33b774173_0_2267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0" name="Google Shape;2070;ga33b774173_0_2267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1" name="Google Shape;2071;ga33b774173_0_2267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2" name="Google Shape;2072;ga33b774173_0_2267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3" name="Google Shape;2073;ga33b774173_0_2267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74" name="Google Shape;2074;ga33b774173_0_2267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2075" name="Google Shape;2075;ga33b774173_0_2267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ga33b774173_0_2267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77" name="Google Shape;2077;ga33b774173_0_2267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2078" name="Google Shape;2078;ga33b774173_0_2267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2079" name="Google Shape;2079;ga33b774173_0_2267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0" name="Google Shape;2080;ga33b774173_0_2267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81" name="Google Shape;2081;ga33b774173_0_2267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ga33b774173_0_2267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83" name="Google Shape;2083;ga33b774173_0_2267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2084" name="Google Shape;2084;ga33b774173_0_2267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5" name="Google Shape;2085;ga33b774173_0_2267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6" name="Google Shape;2086;ga33b774173_0_2267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7" name="Google Shape;2087;ga33b774173_0_2267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8">
  <p:cSld name="TITLE_8"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a33b774173_0_23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0" name="Google Shape;2090;ga33b774173_0_230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ga33b774173_0_230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ga33b774173_0_230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ga33b774173_0_230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ga33b774173_0_230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5" name="Google Shape;2095;ga33b774173_0_230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96" name="Google Shape;2096;ga33b774173_0_2303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97" name="Google Shape;2097;ga33b774173_0_230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ga33b774173_0_230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9" name="Google Shape;2099;ga33b774173_0_23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2107;gfa8679d324_2_1179"/>
          <p:cNvGrpSpPr/>
          <p:nvPr/>
        </p:nvGrpSpPr>
        <p:grpSpPr>
          <a:xfrm rot="-2700000">
            <a:off x="10700138" y="-789602"/>
            <a:ext cx="1785635" cy="2719699"/>
            <a:chOff x="11279852" y="-731358"/>
            <a:chExt cx="1357380" cy="2067424"/>
          </a:xfrm>
        </p:grpSpPr>
        <p:sp>
          <p:nvSpPr>
            <p:cNvPr id="2108" name="Google Shape;2108;gfa8679d324_2_117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gfa8679d324_2_117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0" name="Google Shape;2110;gfa8679d324_2_1179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1" name="Google Shape;2111;gfa8679d324_2_1179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2" name="Google Shape;2112;gfa8679d324_2_1179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113" name="Google Shape;2113;gfa8679d324_2_1179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gfa8679d324_2_1179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fa8679d324_2_109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7" name="Google Shape;2117;gfa8679d324_2_109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Google Shape;2118;gfa8679d324_2_109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Google Shape;2119;gfa8679d324_2_109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Google Shape;2120;gfa8679d324_2_109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1" name="Google Shape;2121;gfa8679d324_2_109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22" name="Google Shape;2122;gfa8679d324_2_109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23" name="Google Shape;2123;gfa8679d324_2_1094"/>
          <p:cNvGrpSpPr/>
          <p:nvPr/>
        </p:nvGrpSpPr>
        <p:grpSpPr>
          <a:xfrm>
            <a:off x="1054919" y="-2525387"/>
            <a:ext cx="4633139" cy="7687836"/>
            <a:chOff x="5051425" y="1912938"/>
            <a:chExt cx="2087563" cy="3463925"/>
          </a:xfrm>
        </p:grpSpPr>
        <p:sp>
          <p:nvSpPr>
            <p:cNvPr id="2124" name="Google Shape;2124;gfa8679d324_2_1094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gfa8679d324_2_1094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gfa8679d324_2_1094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gfa8679d324_2_1094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gfa8679d324_2_1094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gfa8679d324_2_1094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gfa8679d324_2_1094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gfa8679d324_2_1094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gfa8679d324_2_1094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gfa8679d324_2_1094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gfa8679d324_2_1094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gfa8679d324_2_1094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gfa8679d324_2_1094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gfa8679d324_2_1094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gfa8679d324_2_1094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gfa8679d324_2_1094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gfa8679d324_2_1094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gfa8679d324_2_1094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gfa8679d324_2_1094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gfa8679d324_2_1094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gfa8679d324_2_1094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gfa8679d324_2_1094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gfa8679d324_2_1094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gfa8679d324_2_1094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gfa8679d324_2_1094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gfa8679d324_2_1094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gfa8679d324_2_1094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gfa8679d324_2_1094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gfa8679d324_2_1094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gfa8679d324_2_1094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gfa8679d324_2_1094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gfa8679d324_2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gfa8679d324_2_1094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gfa8679d324_2_1094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gfa8679d324_2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gfa8679d324_2_1094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gfa8679d324_2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gfa8679d324_2_1094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gfa8679d324_2_1094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gfa8679d324_2_1094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gfa8679d324_2_1094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gfa8679d324_2_1094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gfa8679d324_2_1094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gfa8679d324_2_1094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gfa8679d324_2_1094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gfa8679d324_2_1094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gfa8679d324_2_1094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gfa8679d324_2_1094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gfa8679d324_2_1094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gfa8679d324_2_1094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gfa8679d324_2_1094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gfa8679d324_2_1094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gfa8679d324_2_1094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gfa8679d324_2_1094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gfa8679d324_2_1094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gfa8679d324_2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gfa8679d324_2_1094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gfa8679d324_2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gfa8679d324_2_1094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gfa8679d324_2_1094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gfa8679d324_2_1094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gfa8679d324_2_1094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6" name="Google Shape;2186;gfa8679d324_2_109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87" name="Google Shape;2187;gfa8679d324_2_109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gfa8679d324_2_109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9" name="Google Shape;2189;gfa8679d324_2_10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0" name="Google Shape;2190;gfa8679d324_2_1094"/>
          <p:cNvPicPr preferRelativeResize="0"/>
          <p:nvPr/>
        </p:nvPicPr>
        <p:blipFill rotWithShape="1">
          <a:blip r:embed="rId3">
            <a:alphaModFix/>
          </a:blip>
          <a:srcRect b="16828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fa8679d324_2_1170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3" name="Google Shape;2193;gfa8679d324_2_1170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4" name="Google Shape;2194;gfa8679d324_2_1170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195" name="Google Shape;2195;gfa8679d324_2_1170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4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322" name="Google Shape;322;p44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4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7" name="Google Shape;2197;gfa8679d324_2_1175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2198" name="Google Shape;2198;gfa8679d324_2_1175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gfa8679d324_2_1175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2200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fa8679d324_2_11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02" name="Google Shape;2202;gfa8679d324_2_1188"/>
          <p:cNvGrpSpPr/>
          <p:nvPr/>
        </p:nvGrpSpPr>
        <p:grpSpPr>
          <a:xfrm>
            <a:off x="1671560" y="-2"/>
            <a:ext cx="3905464" cy="4458505"/>
            <a:chOff x="230570" y="-1163119"/>
            <a:chExt cx="5851760" cy="6680410"/>
          </a:xfrm>
        </p:grpSpPr>
        <p:sp>
          <p:nvSpPr>
            <p:cNvPr id="2203" name="Google Shape;2203;gfa8679d324_2_1188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4" name="Google Shape;2204;gfa8679d324_2_1188"/>
            <p:cNvGrpSpPr/>
            <p:nvPr/>
          </p:nvGrpSpPr>
          <p:grpSpPr>
            <a:xfrm flipH="1">
              <a:off x="230570" y="157542"/>
              <a:ext cx="5851760" cy="3976106"/>
              <a:chOff x="3247" y="1493"/>
              <a:chExt cx="1962" cy="1601"/>
            </a:xfrm>
          </p:grpSpPr>
          <p:sp>
            <p:nvSpPr>
              <p:cNvPr id="2205" name="Google Shape;2205;gfa8679d324_2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6" name="Google Shape;2206;gfa8679d324_2_1188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7" name="Google Shape;2207;gfa8679d324_2_1188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gfa8679d324_2_1188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gfa8679d324_2_1188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gfa8679d324_2_1188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11" name="Google Shape;2211;gfa8679d324_2_1188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12" name="Google Shape;2212;gfa8679d324_2_1188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213" name="Google Shape;2213;gfa8679d324_2_118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4" name="Google Shape;2214;gfa8679d324_2_118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5" name="Google Shape;2215;gfa8679d324_2_118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6" name="Google Shape;2216;gfa8679d324_2_118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7" name="Google Shape;2217;gfa8679d324_2_118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18" name="Google Shape;2218;gfa8679d324_2_118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19" name="Google Shape;2219;gfa8679d324_2_1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0" name="Google Shape;2220;gfa8679d324_2_118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221" name="Google Shape;2221;gfa8679d324_2_118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gfa8679d324_2_118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gfa8679d324_2_12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25" name="Google Shape;2225;gfa8679d324_2_1211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226" name="Google Shape;2226;gfa8679d324_2_1211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gfa8679d324_2_1211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gfa8679d324_2_1211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gfa8679d324_2_1211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gfa8679d324_2_1211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gfa8679d324_2_1211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2" name="Google Shape;2232;gfa8679d324_2_1211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2233" name="Google Shape;2233;gfa8679d324_2_1211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gfa8679d324_2_1211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gfa8679d324_2_1211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gfa8679d324_2_1211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gfa8679d324_2_1211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gfa8679d324_2_1211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gfa8679d324_2_1211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gfa8679d324_2_1211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gfa8679d324_2_1211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gfa8679d324_2_1211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gfa8679d324_2_1211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gfa8679d324_2_1211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gfa8679d324_2_1211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gfa8679d324_2_1211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gfa8679d324_2_1211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gfa8679d324_2_1211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gfa8679d324_2_1211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gfa8679d324_2_1211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gfa8679d324_2_1211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gfa8679d324_2_1211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3" name="Google Shape;2253;gfa8679d324_2_1211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gfa8679d324_2_1211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5" name="Google Shape;2255;gfa8679d324_2_1211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gfa8679d324_2_1211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7" name="Google Shape;2257;gfa8679d324_2_1211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gfa8679d324_2_1211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9" name="Google Shape;2259;gfa8679d324_2_1211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gfa8679d324_2_1211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gfa8679d324_2_1211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gfa8679d324_2_1211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3" name="Google Shape;2263;gfa8679d324_2_1211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gfa8679d324_2_1211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gfa8679d324_2_1211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gfa8679d324_2_1211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7" name="Google Shape;2267;gfa8679d324_2_1211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gfa8679d324_2_1211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9" name="Google Shape;2269;gfa8679d324_2_1211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gfa8679d324_2_1211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1" name="Google Shape;2271;gfa8679d324_2_1211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gfa8679d324_2_1211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3" name="Google Shape;2273;gfa8679d324_2_1211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gfa8679d324_2_1211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gfa8679d324_2_1211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gfa8679d324_2_1211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gfa8679d324_2_1211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gfa8679d324_2_1211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gfa8679d324_2_1211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gfa8679d324_2_1211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gfa8679d324_2_1211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gfa8679d324_2_1211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gfa8679d324_2_1211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gfa8679d324_2_1211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gfa8679d324_2_1211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gfa8679d324_2_1211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gfa8679d324_2_1211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gfa8679d324_2_1211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gfa8679d324_2_1211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gfa8679d324_2_1211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gfa8679d324_2_1211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gfa8679d324_2_1211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gfa8679d324_2_1211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gfa8679d324_2_1211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gfa8679d324_2_1211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gfa8679d324_2_1211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gfa8679d324_2_1211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gfa8679d324_2_1211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gfa8679d324_2_1211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gfa8679d324_2_1211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gfa8679d324_2_1211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gfa8679d324_2_1211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gfa8679d324_2_1211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gfa8679d324_2_1211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gfa8679d324_2_1211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gfa8679d324_2_1211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gfa8679d324_2_1211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gfa8679d324_2_1211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gfa8679d324_2_1211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gfa8679d324_2_1211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gfa8679d324_2_1211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gfa8679d324_2_1211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gfa8679d324_2_1211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gfa8679d324_2_1211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gfa8679d324_2_1211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gfa8679d324_2_1211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7" name="Google Shape;2317;gfa8679d324_2_1211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18" name="Google Shape;2318;gfa8679d324_2_121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9" name="Google Shape;2319;gfa8679d324_2_121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0" name="Google Shape;2320;gfa8679d324_2_121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1" name="Google Shape;2321;gfa8679d324_2_121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2" name="Google Shape;2322;gfa8679d324_2_121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3" name="Google Shape;2323;gfa8679d324_2_121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24" name="Google Shape;2324;gfa8679d324_2_1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5" name="Google Shape;2325;gfa8679d324_2_121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326" name="Google Shape;2326;gfa8679d324_2_121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gfa8679d324_2_121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2328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9" name="Google Shape;2329;gfa8679d324_2_1316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330" name="Google Shape;2330;gfa8679d324_2_1316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gfa8679d324_2_1316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gfa8679d324_2_1316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gfa8679d324_2_1316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4" name="Google Shape;2334;gfa8679d324_2_1316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2335" name="Google Shape;2335;gfa8679d324_2_1316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2336" name="Google Shape;2336;gfa8679d324_2_1316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7" name="Google Shape;2337;gfa8679d324_2_1316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8" name="Google Shape;2338;gfa8679d324_2_1316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9" name="Google Shape;2339;gfa8679d324_2_1316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0" name="Google Shape;2340;gfa8679d324_2_1316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1" name="Google Shape;2341;gfa8679d324_2_1316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42" name="Google Shape;2342;gfa8679d324_2_1316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2343" name="Google Shape;2343;gfa8679d324_2_1316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gfa8679d324_2_1316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gfa8679d324_2_1316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gfa8679d324_2_1316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gfa8679d324_2_1316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gfa8679d324_2_1316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gfa8679d324_2_1316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gfa8679d324_2_1316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gfa8679d324_2_1316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gfa8679d324_2_1316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gfa8679d324_2_1316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gfa8679d324_2_1316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gfa8679d324_2_1316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gfa8679d324_2_1316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gfa8679d324_2_1316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gfa8679d324_2_1316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gfa8679d324_2_1316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gfa8679d324_2_1316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gfa8679d324_2_1316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2" name="Google Shape;2362;gfa8679d324_2_1316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3" name="Google Shape;2363;gfa8679d324_2_1316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gfa8679d324_2_1316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5" name="Google Shape;2365;gfa8679d324_2_1316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gfa8679d324_2_1316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7" name="Google Shape;2367;gfa8679d324_2_1316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gfa8679d324_2_1316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9" name="Google Shape;2369;gfa8679d324_2_1316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gfa8679d324_2_1316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1" name="Google Shape;2371;gfa8679d324_2_1316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gfa8679d324_2_1316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3" name="Google Shape;2373;gfa8679d324_2_1316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gfa8679d324_2_1316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5" name="Google Shape;2375;gfa8679d324_2_1316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gfa8679d324_2_1316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gfa8679d324_2_1316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gfa8679d324_2_1316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gfa8679d324_2_1316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gfa8679d324_2_1316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1" name="Google Shape;2381;gfa8679d324_2_1316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gfa8679d324_2_1316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3" name="Google Shape;2383;gfa8679d324_2_1316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gfa8679d324_2_1316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gfa8679d324_2_1316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gfa8679d324_2_1316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gfa8679d324_2_1316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gfa8679d324_2_1316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9" name="Google Shape;2389;gfa8679d324_2_1316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gfa8679d324_2_1316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gfa8679d324_2_1316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gfa8679d324_2_1316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gfa8679d324_2_1316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gfa8679d324_2_1316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gfa8679d324_2_1316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gfa8679d324_2_1316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7" name="Google Shape;2397;gfa8679d324_2_1316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8" name="Google Shape;2398;gfa8679d324_2_1316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9" name="Google Shape;2399;gfa8679d324_2_1316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0" name="Google Shape;2400;gfa8679d324_2_1316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gfa8679d324_2_1316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2" name="Google Shape;2402;gfa8679d324_2_1316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gfa8679d324_2_1316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4" name="Google Shape;2404;gfa8679d324_2_1316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gfa8679d324_2_1316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6" name="Google Shape;2406;gfa8679d324_2_1316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gfa8679d324_2_1316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gfa8679d324_2_1316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gfa8679d324_2_1316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0" name="Google Shape;2410;gfa8679d324_2_1316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gfa8679d324_2_1316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2" name="Google Shape;2412;gfa8679d324_2_1316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gfa8679d324_2_1316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gfa8679d324_2_1316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gfa8679d324_2_1316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gfa8679d324_2_1316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gfa8679d324_2_1316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gfa8679d324_2_1316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9" name="Google Shape;2419;gfa8679d324_2_1316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gfa8679d324_2_1316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gfa8679d324_2_1316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gfa8679d324_2_1316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gfa8679d324_2_1316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gfa8679d324_2_1316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gfa8679d324_2_1316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gfa8679d324_2_1316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gfa8679d324_2_1316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28" name="Google Shape;2428;gfa8679d324_2_1316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gfa8679d324_2_1316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gfa8679d324_2_1316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1" name="Google Shape;2431;gfa8679d324_2_13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2" name="Google Shape;2432;gfa8679d324_2_1316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3" name="Google Shape;2433;gfa8679d324_2_1316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2434" name="Google Shape;2434;gfa8679d324_2_1316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2435" name="Google Shape;2435;gfa8679d324_2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gfa8679d324_2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gfa8679d324_2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gfa8679d324_2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gfa8679d324_2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40" name="Google Shape;2440;gfa8679d324_2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1" name="Google Shape;2441;gfa8679d324_2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2" name="Google Shape;2442;gfa8679d324_2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3" name="Google Shape;2443;gfa8679d324_2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4" name="Google Shape;2444;gfa8679d324_2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5" name="Google Shape;2445;gfa8679d324_2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46" name="Google Shape;2446;gfa8679d324_2_1316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2447" name="Google Shape;2447;gfa8679d324_2_131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gfa8679d324_2_131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gfa8679d324_2_131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gfa8679d324_2_131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gfa8679d324_2_131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52" name="Google Shape;2452;gfa8679d324_2_131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3" name="Google Shape;2453;gfa8679d324_2_131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4" name="Google Shape;2454;gfa8679d324_2_131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5" name="Google Shape;2455;gfa8679d324_2_131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6" name="Google Shape;2456;gfa8679d324_2_131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7" name="Google Shape;2457;gfa8679d324_2_131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58" name="Google Shape;2458;gfa8679d324_2_1316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2459" name="Google Shape;2459;gfa8679d324_2_1316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2460" name="Google Shape;2460;gfa8679d324_2_1316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1" name="Google Shape;2461;gfa8679d324_2_1316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gfa8679d324_2_1316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3" name="Google Shape;2463;gfa8679d324_2_1316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gfa8679d324_2_1316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465" name="Google Shape;2465;gfa8679d324_2_1316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6" name="Google Shape;2466;gfa8679d324_2_1316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7" name="Google Shape;2467;gfa8679d324_2_1316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8" name="Google Shape;2468;gfa8679d324_2_1316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9" name="Google Shape;2469;gfa8679d324_2_1316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70" name="Google Shape;2470;gfa8679d324_2_1316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471" name="Google Shape;2471;gfa8679d324_2_1316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472" name="Google Shape;2472;gfa8679d324_2_131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3" name="Google Shape;2473;gfa8679d324_2_131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4" name="Google Shape;2474;gfa8679d324_2_131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5" name="Google Shape;2475;gfa8679d324_2_131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6" name="Google Shape;2476;gfa8679d324_2_131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77" name="Google Shape;2477;gfa8679d324_2_131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478" name="Google Shape;2478;gfa8679d324_2_13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9" name="Google Shape;2479;gfa8679d324_2_131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480" name="Google Shape;2480;gfa8679d324_2_131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gfa8679d324_2_131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fa8679d324_2_14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484" name="Google Shape;2484;gfa8679d324_2_1470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2485" name="Google Shape;2485;gfa8679d324_2_1470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2486" name="Google Shape;2486;gfa8679d324_2_1470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gfa8679d324_2_1470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gfa8679d324_2_1470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gfa8679d324_2_1470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0" name="Google Shape;2490;gfa8679d324_2_1470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2491" name="Google Shape;2491;gfa8679d324_2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92" name="Google Shape;2492;gfa8679d324_2_1470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2493" name="Google Shape;2493;gfa8679d324_2_1470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4" name="Google Shape;2494;gfa8679d324_2_1470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5" name="Google Shape;2495;gfa8679d324_2_1470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6" name="Google Shape;2496;gfa8679d324_2_1470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7" name="Google Shape;2497;gfa8679d324_2_1470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8" name="Google Shape;2498;gfa8679d324_2_1470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9" name="Google Shape;2499;gfa8679d324_2_1470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0" name="Google Shape;2500;gfa8679d324_2_1470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1" name="Google Shape;2501;gfa8679d324_2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2" name="Google Shape;2502;gfa8679d324_2_1470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3" name="Google Shape;2503;gfa8679d324_2_1470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4" name="Google Shape;2504;gfa8679d324_2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5" name="Google Shape;2505;gfa8679d324_2_1470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6" name="Google Shape;2506;gfa8679d324_2_1470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7" name="Google Shape;2507;gfa8679d324_2_1470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8" name="Google Shape;2508;gfa8679d324_2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9" name="Google Shape;2509;gfa8679d324_2_1470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0" name="Google Shape;2510;gfa8679d324_2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1" name="Google Shape;2511;gfa8679d324_2_1470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2" name="Google Shape;2512;gfa8679d324_2_1470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3" name="Google Shape;2513;gfa8679d324_2_1470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4" name="Google Shape;2514;gfa8679d324_2_1470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5" name="Google Shape;2515;gfa8679d324_2_1470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6" name="Google Shape;2516;gfa8679d324_2_1470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7" name="Google Shape;2517;gfa8679d324_2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8" name="Google Shape;2518;gfa8679d324_2_1470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9" name="Google Shape;2519;gfa8679d324_2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0" name="Google Shape;2520;gfa8679d324_2_1470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1" name="Google Shape;2521;gfa8679d324_2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2" name="Google Shape;2522;gfa8679d324_2_1470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3" name="Google Shape;2523;gfa8679d324_2_1470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gfa8679d324_2_1470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5" name="Google Shape;2525;gfa8679d324_2_1470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gfa8679d324_2_1470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7" name="Google Shape;2527;gfa8679d324_2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8" name="Google Shape;2528;gfa8679d324_2_1470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9" name="Google Shape;2529;gfa8679d324_2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gfa8679d324_2_1470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1" name="Google Shape;2531;gfa8679d324_2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2" name="Google Shape;2532;gfa8679d324_2_1470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3" name="Google Shape;2533;gfa8679d324_2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gfa8679d324_2_1470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5" name="Google Shape;2535;gfa8679d324_2_1470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6" name="Google Shape;2536;gfa8679d324_2_1470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7" name="Google Shape;2537;gfa8679d324_2_1470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8" name="Google Shape;2538;gfa8679d324_2_1470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gfa8679d324_2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0" name="Google Shape;2540;gfa8679d324_2_1470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1" name="Google Shape;2541;gfa8679d324_2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2" name="Google Shape;2542;gfa8679d324_2_1470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3" name="Google Shape;2543;gfa8679d324_2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4" name="Google Shape;2544;gfa8679d324_2_1470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5" name="Google Shape;2545;gfa8679d324_2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6" name="Google Shape;2546;gfa8679d324_2_1470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7" name="Google Shape;2547;gfa8679d324_2_1470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8" name="Google Shape;2548;gfa8679d324_2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9" name="Google Shape;2549;gfa8679d324_2_1470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0" name="Google Shape;2550;gfa8679d324_2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1" name="Google Shape;2551;gfa8679d324_2_1470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gfa8679d324_2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3" name="Google Shape;2553;gfa8679d324_2_1470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4" name="Google Shape;2554;gfa8679d324_2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5" name="Google Shape;2555;gfa8679d324_2_1470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6" name="Google Shape;2556;gfa8679d324_2_1470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7" name="Google Shape;2557;gfa8679d324_2_1470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gfa8679d324_2_1470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9" name="Google Shape;2559;gfa8679d324_2_1470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0" name="Google Shape;2560;gfa8679d324_2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1" name="Google Shape;2561;gfa8679d324_2_1470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2" name="Google Shape;2562;gfa8679d324_2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3" name="Google Shape;2563;gfa8679d324_2_1470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gfa8679d324_2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5" name="Google Shape;2565;gfa8679d324_2_1470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6" name="Google Shape;2566;gfa8679d324_2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7" name="Google Shape;2567;gfa8679d324_2_1470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8" name="Google Shape;2568;gfa8679d324_2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9" name="Google Shape;2569;gfa8679d324_2_1470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0" name="Google Shape;2570;gfa8679d324_2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1" name="Google Shape;2571;gfa8679d324_2_1470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2" name="Google Shape;2572;gfa8679d324_2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3" name="Google Shape;2573;gfa8679d324_2_1470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4" name="Google Shape;2574;gfa8679d324_2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5" name="Google Shape;2575;gfa8679d324_2_1470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6" name="Google Shape;2576;gfa8679d324_2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7" name="Google Shape;2577;gfa8679d324_2_1470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8" name="Google Shape;2578;gfa8679d324_2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9" name="Google Shape;2579;gfa8679d324_2_1470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gfa8679d324_2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1" name="Google Shape;2581;gfa8679d324_2_1470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2" name="Google Shape;2582;gfa8679d324_2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3" name="Google Shape;2583;gfa8679d324_2_1470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4" name="Google Shape;2584;gfa8679d324_2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5" name="Google Shape;2585;gfa8679d324_2_1470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gfa8679d324_2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7" name="Google Shape;2587;gfa8679d324_2_1470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8" name="Google Shape;2588;gfa8679d324_2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9" name="Google Shape;2589;gfa8679d324_2_1470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0" name="Google Shape;2590;gfa8679d324_2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1" name="Google Shape;2591;gfa8679d324_2_1470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gfa8679d324_2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3" name="Google Shape;2593;gfa8679d324_2_1470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4" name="Google Shape;2594;gfa8679d324_2_1470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5" name="Google Shape;2595;gfa8679d324_2_1470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6" name="Google Shape;2596;gfa8679d324_2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7" name="Google Shape;2597;gfa8679d324_2_1470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8" name="Google Shape;2598;gfa8679d324_2_1470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9" name="Google Shape;2599;gfa8679d324_2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gfa8679d324_2_1470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gfa8679d324_2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2" name="Google Shape;2602;gfa8679d324_2_1470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3" name="Google Shape;2603;gfa8679d324_2_1470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gfa8679d324_2_1470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5" name="Google Shape;2605;gfa8679d324_2_1470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6" name="Google Shape;2606;gfa8679d324_2_1470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7" name="Google Shape;2607;gfa8679d324_2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gfa8679d324_2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gfa8679d324_2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gfa8679d324_2_1470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gfa8679d324_2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2" name="Google Shape;2612;gfa8679d324_2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gfa8679d324_2_1470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gfa8679d324_2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5" name="Google Shape;2615;gfa8679d324_2_1470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6" name="Google Shape;2616;gfa8679d324_2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gfa8679d324_2_1470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8" name="Google Shape;2618;gfa8679d324_2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gfa8679d324_2_1470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0" name="Google Shape;2620;gfa8679d324_2_1470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1" name="Google Shape;2621;gfa8679d324_2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2" name="Google Shape;2622;gfa8679d324_2_1470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gfa8679d324_2_1470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4" name="Google Shape;2624;gfa8679d324_2_1470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5" name="Google Shape;2625;gfa8679d324_2_1470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gfa8679d324_2_1470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gfa8679d324_2_1470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8" name="Google Shape;2628;gfa8679d324_2_1470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gfa8679d324_2_1470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0" name="Google Shape;2630;gfa8679d324_2_1470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1" name="Google Shape;2631;gfa8679d324_2_1470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2" name="Google Shape;2632;gfa8679d324_2_1470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gfa8679d324_2_1470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gfa8679d324_2_1470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5" name="Google Shape;2635;gfa8679d324_2_1470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6" name="Google Shape;2636;gfa8679d324_2_1470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gfa8679d324_2_1470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8" name="Google Shape;2638;gfa8679d324_2_1470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gfa8679d324_2_1470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0" name="Google Shape;2640;gfa8679d324_2_1470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1" name="Google Shape;2641;gfa8679d324_2_1470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2" name="Google Shape;2642;gfa8679d324_2_1470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gfa8679d324_2_1470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gfa8679d324_2_1470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gfa8679d324_2_1470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6" name="Google Shape;2646;gfa8679d324_2_1470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7" name="Google Shape;2647;gfa8679d324_2_1470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8" name="Google Shape;2648;gfa8679d324_2_1470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gfa8679d324_2_1470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gfa8679d324_2_1470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1" name="Google Shape;2651;gfa8679d324_2_1470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2" name="Google Shape;2652;gfa8679d324_2_1470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3" name="Google Shape;2653;gfa8679d324_2_1470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4" name="Google Shape;2654;gfa8679d324_2_1470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gfa8679d324_2_1470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6" name="Google Shape;2656;gfa8679d324_2_1470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gfa8679d324_2_1470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gfa8679d324_2_1470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9" name="Google Shape;2659;gfa8679d324_2_1470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gfa8679d324_2_1470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1" name="Google Shape;2661;gfa8679d324_2_1470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gfa8679d324_2_1470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3" name="Google Shape;2663;gfa8679d324_2_1470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4" name="Google Shape;2664;gfa8679d324_2_1470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5" name="Google Shape;2665;gfa8679d324_2_1470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6" name="Google Shape;2666;gfa8679d324_2_1470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7" name="Google Shape;2667;gfa8679d324_2_1470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8" name="Google Shape;2668;gfa8679d324_2_1470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9" name="Google Shape;2669;gfa8679d324_2_1470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0" name="Google Shape;2670;gfa8679d324_2_1470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1" name="Google Shape;2671;gfa8679d324_2_1470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2" name="Google Shape;2672;gfa8679d324_2_1470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3" name="Google Shape;2673;gfa8679d324_2_1470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4" name="Google Shape;2674;gfa8679d324_2_1470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gfa8679d324_2_1470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gfa8679d324_2_1470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gfa8679d324_2_1470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8" name="Google Shape;2678;gfa8679d324_2_1470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9" name="Google Shape;2679;gfa8679d324_2_1470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gfa8679d324_2_1470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gfa8679d324_2_1470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2" name="Google Shape;2682;gfa8679d324_2_1470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3" name="Google Shape;2683;gfa8679d324_2_1470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gfa8679d324_2_1470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gfa8679d324_2_1470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gfa8679d324_2_1470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gfa8679d324_2_1470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gfa8679d324_2_1470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gfa8679d324_2_1470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0" name="Google Shape;2690;gfa8679d324_2_1470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1" name="Google Shape;2691;gfa8679d324_2_1470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2" name="Google Shape;2692;gfa8679d324_2_1470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3" name="Google Shape;2693;gfa8679d324_2_1470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4" name="Google Shape;2694;gfa8679d324_2_1470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gfa8679d324_2_1470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6" name="Google Shape;2696;gfa8679d324_2_1470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7" name="Google Shape;2697;gfa8679d324_2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gfa8679d324_2_1470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gfa8679d324_2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0" name="Google Shape;2700;gfa8679d324_2_1470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gfa8679d324_2_1470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gfa8679d324_2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3" name="Google Shape;2703;gfa8679d324_2_1470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gfa8679d324_2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5" name="Google Shape;2705;gfa8679d324_2_1470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6" name="Google Shape;2706;gfa8679d324_2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gfa8679d324_2_1470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gfa8679d324_2_1470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gfa8679d324_2_1470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gfa8679d324_2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gfa8679d324_2_1470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2" name="Google Shape;2712;gfa8679d324_2_1470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3" name="Google Shape;2713;gfa8679d324_2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gfa8679d324_2_1470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gfa8679d324_2_1470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6" name="Google Shape;2716;gfa8679d324_2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gfa8679d324_2_1470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gfa8679d324_2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9" name="Google Shape;2719;gfa8679d324_2_1470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0" name="Google Shape;2720;gfa8679d324_2_1470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1" name="Google Shape;2721;gfa8679d324_2_1470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22" name="Google Shape;2722;gfa8679d324_2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3" name="Google Shape;2723;gfa8679d324_2_1470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24" name="Google Shape;2724;gfa8679d324_2_1470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2725" name="Google Shape;2725;gfa8679d324_2_1470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26" name="Google Shape;2726;gfa8679d324_2_1470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2727" name="Google Shape;2727;gfa8679d324_2_1470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8" name="Google Shape;2728;gfa8679d324_2_1470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9" name="Google Shape;2729;gfa8679d324_2_1470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0" name="Google Shape;2730;gfa8679d324_2_1470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1" name="Google Shape;2731;gfa8679d324_2_1470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2" name="Google Shape;2732;gfa8679d324_2_1470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3" name="Google Shape;2733;gfa8679d324_2_1470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4" name="Google Shape;2734;gfa8679d324_2_1470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gfa8679d324_2_1470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gfa8679d324_2_1470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gfa8679d324_2_1470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8" name="Google Shape;2738;gfa8679d324_2_1470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9" name="Google Shape;2739;gfa8679d324_2_1470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gfa8679d324_2_1470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gfa8679d324_2_1470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gfa8679d324_2_1470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gfa8679d324_2_1470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gfa8679d324_2_1470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gfa8679d324_2_1470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gfa8679d324_2_1470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gfa8679d324_2_1470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gfa8679d324_2_1470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gfa8679d324_2_1470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gfa8679d324_2_1470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gfa8679d324_2_1470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2" name="Google Shape;2752;gfa8679d324_2_1470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3" name="Google Shape;2753;gfa8679d324_2_1470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4" name="Google Shape;2754;gfa8679d324_2_1470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5" name="Google Shape;2755;gfa8679d324_2_1470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6" name="Google Shape;2756;gfa8679d324_2_1470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7" name="Google Shape;2757;gfa8679d324_2_1470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8" name="Google Shape;2758;gfa8679d324_2_1470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gfa8679d324_2_1470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0" name="Google Shape;2760;gfa8679d324_2_1470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1" name="Google Shape;2761;gfa8679d324_2_1470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2" name="Google Shape;2762;gfa8679d324_2_1470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3" name="Google Shape;2763;gfa8679d324_2_1470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4" name="Google Shape;2764;gfa8679d324_2_1470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gfa8679d324_2_1470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gfa8679d324_2_1470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gfa8679d324_2_1470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8" name="Google Shape;2768;gfa8679d324_2_1470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9" name="Google Shape;2769;gfa8679d324_2_1470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0" name="Google Shape;2770;gfa8679d324_2_1470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71" name="Google Shape;2771;gfa8679d324_2_1470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2772;gfa8679d324_2_1470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3" name="Google Shape;2773;gfa8679d324_2_147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4" name="Google Shape;2774;gfa8679d324_2_147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5" name="Google Shape;2775;gfa8679d324_2_147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6" name="Google Shape;2776;gfa8679d324_2_147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7" name="Google Shape;2777;gfa8679d324_2_147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8" name="Google Shape;2778;gfa8679d324_2_147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779" name="Google Shape;2779;gfa8679d324_2_14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0" name="Google Shape;2780;gfa8679d324_2_147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781" name="Google Shape;2781;gfa8679d324_2_147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gfa8679d324_2_147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2783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fa8679d324_2_17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785" name="Google Shape;2785;gfa8679d324_2_1771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2786" name="Google Shape;2786;gfa8679d324_2_1771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gfa8679d324_2_1771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gfa8679d324_2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gfa8679d324_2_177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gfa8679d324_2_1771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gfa8679d324_2_1771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gfa8679d324_2_1771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gfa8679d324_2_1771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gfa8679d324_2_1771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gfa8679d324_2_1771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gfa8679d324_2_1771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gfa8679d324_2_1771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98" name="Google Shape;2798;gfa8679d324_2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799" name="Google Shape;2799;gfa8679d324_2_177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800" name="Google Shape;2800;gfa8679d324_2_1771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gfa8679d324_2_1771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2" name="Google Shape;2802;gfa8679d324_2_1771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2803" name="Google Shape;2803;gfa8679d324_2_1771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4" name="Google Shape;2804;gfa8679d324_2_1771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5" name="Google Shape;2805;gfa8679d324_2_1771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06" name="Google Shape;2806;gfa8679d324_2_1771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07" name="Google Shape;2807;gfa8679d324_2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08" name="Google Shape;2808;gfa8679d324_2_177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09" name="Google Shape;2809;gfa8679d324_2_1771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810" name="Google Shape;2810;gfa8679d324_2_177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1" name="Google Shape;2811;gfa8679d324_2_177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2" name="Google Shape;2812;gfa8679d324_2_177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gfa8679d324_2_177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4" name="Google Shape;2814;gfa8679d324_2_177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5" name="Google Shape;2815;gfa8679d324_2_177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16" name="Google Shape;2816;gfa8679d324_2_17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7" name="Google Shape;2817;gfa8679d324_2_177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18" name="Google Shape;2818;gfa8679d324_2_177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gfa8679d324_2_177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2820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fa8679d324_2_18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2" name="Google Shape;2822;gfa8679d324_2_180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3" name="Google Shape;2823;gfa8679d324_2_180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4" name="Google Shape;2824;gfa8679d324_2_180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5" name="Google Shape;2825;gfa8679d324_2_180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6" name="Google Shape;2826;gfa8679d324_2_180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7" name="Google Shape;2827;gfa8679d324_2_180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28" name="Google Shape;2828;gfa8679d324_2_1808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29" name="Google Shape;2829;gfa8679d324_2_180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gfa8679d324_2_1808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31" name="Google Shape;2831;gfa8679d324_2_18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2832" name="Shape 2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3" name="Google Shape;2833;gfa8679d324_2_1820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2834" name="Google Shape;2834;gfa8679d324_2_1820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gfa8679d324_2_1820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gfa8679d324_2_1820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gfa8679d324_2_1820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gfa8679d324_2_1820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gfa8679d324_2_1820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gfa8679d324_2_1820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gfa8679d324_2_1820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gfa8679d324_2_1820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gfa8679d324_2_1820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gfa8679d324_2_1820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gfa8679d324_2_1820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gfa8679d324_2_1820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gfa8679d324_2_1820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gfa8679d324_2_1820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gfa8679d324_2_1820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gfa8679d324_2_1820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gfa8679d324_2_1820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gfa8679d324_2_1820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gfa8679d324_2_1820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gfa8679d324_2_1820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gfa8679d324_2_1820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gfa8679d324_2_1820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gfa8679d324_2_1820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gfa8679d324_2_1820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gfa8679d324_2_1820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gfa8679d324_2_1820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gfa8679d324_2_1820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gfa8679d324_2_1820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gfa8679d324_2_1820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gfa8679d324_2_1820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gfa8679d324_2_1820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gfa8679d324_2_1820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gfa8679d324_2_1820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gfa8679d324_2_1820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gfa8679d324_2_1820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gfa8679d324_2_1820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gfa8679d324_2_1820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gfa8679d324_2_1820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gfa8679d324_2_1820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gfa8679d324_2_1820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gfa8679d324_2_1820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6" name="Google Shape;2876;gfa8679d324_2_1820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gfa8679d324_2_1820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gfa8679d324_2_1820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9" name="Google Shape;2879;gfa8679d324_2_1820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gfa8679d324_2_1820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gfa8679d324_2_1820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gfa8679d324_2_1820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3" name="Google Shape;2883;gfa8679d324_2_1820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gfa8679d324_2_1820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gfa8679d324_2_1820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gfa8679d324_2_1820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gfa8679d324_2_1820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gfa8679d324_2_1820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gfa8679d324_2_1820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gfa8679d324_2_1820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gfa8679d324_2_1820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gfa8679d324_2_1820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gfa8679d324_2_1820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gfa8679d324_2_1820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gfa8679d324_2_1820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gfa8679d324_2_1820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gfa8679d324_2_1820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gfa8679d324_2_1820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gfa8679d324_2_1820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gfa8679d324_2_1820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gfa8679d324_2_1820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gfa8679d324_2_1820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gfa8679d324_2_1820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gfa8679d324_2_1820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gfa8679d324_2_1820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gfa8679d324_2_1820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gfa8679d324_2_1820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gfa8679d324_2_1820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gfa8679d324_2_1820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gfa8679d324_2_1820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gfa8679d324_2_1820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gfa8679d324_2_1820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gfa8679d324_2_1820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gfa8679d324_2_1820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gfa8679d324_2_1820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gfa8679d324_2_1820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gfa8679d324_2_1820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gfa8679d324_2_1820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gfa8679d324_2_1820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gfa8679d324_2_1820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gfa8679d324_2_1820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gfa8679d324_2_1820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gfa8679d324_2_1820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gfa8679d324_2_1820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gfa8679d324_2_1820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gfa8679d324_2_1820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gfa8679d324_2_1820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gfa8679d324_2_1820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gfa8679d324_2_1820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gfa8679d324_2_1820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gfa8679d324_2_1820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gfa8679d324_2_1820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gfa8679d324_2_1820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gfa8679d324_2_1820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gfa8679d324_2_1820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gfa8679d324_2_1820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gfa8679d324_2_1820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gfa8679d324_2_1820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gfa8679d324_2_1820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gfa8679d324_2_1820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gfa8679d324_2_1820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gfa8679d324_2_1820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gfa8679d324_2_1820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gfa8679d324_2_1820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gfa8679d324_2_1820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gfa8679d324_2_1820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gfa8679d324_2_1820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gfa8679d324_2_1820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gfa8679d324_2_1820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gfa8679d324_2_1820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gfa8679d324_2_1820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gfa8679d324_2_1820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gfa8679d324_2_1820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gfa8679d324_2_1820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gfa8679d324_2_1820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gfa8679d324_2_1820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gfa8679d324_2_1820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gfa8679d324_2_1820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gfa8679d324_2_1820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gfa8679d324_2_1820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gfa8679d324_2_1820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gfa8679d324_2_1820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gfa8679d324_2_1820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gfa8679d324_2_1820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gfa8679d324_2_1820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gfa8679d324_2_1820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gfa8679d324_2_1820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gfa8679d324_2_1820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gfa8679d324_2_1820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gfa8679d324_2_1820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gfa8679d324_2_1820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gfa8679d324_2_1820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gfa8679d324_2_1820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gfa8679d324_2_1820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gfa8679d324_2_1820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gfa8679d324_2_1820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gfa8679d324_2_1820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gfa8679d324_2_1820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gfa8679d324_2_1820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gfa8679d324_2_1820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gfa8679d324_2_1820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gfa8679d324_2_1820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gfa8679d324_2_1820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gfa8679d324_2_1820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gfa8679d324_2_1820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gfa8679d324_2_1820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gfa8679d324_2_1820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gfa8679d324_2_1820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gfa8679d324_2_1820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gfa8679d324_2_1820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gfa8679d324_2_1820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gfa8679d324_2_1820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gfa8679d324_2_1820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gfa8679d324_2_1820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gfa8679d324_2_1820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gfa8679d324_2_1820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gfa8679d324_2_1820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gfa8679d324_2_1820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gfa8679d324_2_1820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gfa8679d324_2_1820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gfa8679d324_2_1820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gfa8679d324_2_1820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gfa8679d324_2_1820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gfa8679d324_2_1820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gfa8679d324_2_1820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gfa8679d324_2_1820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gfa8679d324_2_1820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gfa8679d324_2_1820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gfa8679d324_2_1820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gfa8679d324_2_1820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gfa8679d324_2_1820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gfa8679d324_2_1820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gfa8679d324_2_1820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gfa8679d324_2_1820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gfa8679d324_2_1820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gfa8679d324_2_1820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gfa8679d324_2_1820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gfa8679d324_2_1820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gfa8679d324_2_1820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gfa8679d324_2_1820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gfa8679d324_2_1820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gfa8679d324_2_1820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gfa8679d324_2_1820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gfa8679d324_2_1820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gfa8679d324_2_1820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gfa8679d324_2_1820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7" name="Google Shape;3027;gfa8679d324_2_1820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8" name="Google Shape;3028;gfa8679d324_2_1820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9" name="Google Shape;3029;gfa8679d324_2_1820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0" name="Google Shape;3030;gfa8679d324_2_1820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gfa8679d324_2_1820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gfa8679d324_2_1820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3" name="Google Shape;3033;gfa8679d324_2_1820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4" name="Google Shape;3034;gfa8679d324_2_1820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5" name="Google Shape;3035;gfa8679d324_2_1820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gfa8679d324_2_1820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gfa8679d324_2_1820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8" name="Google Shape;3038;gfa8679d324_2_1820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gfa8679d324_2_1820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0" name="Google Shape;3040;gfa8679d324_2_1820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1" name="Google Shape;3041;gfa8679d324_2_1820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2" name="Google Shape;3042;gfa8679d324_2_1820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3" name="Google Shape;3043;gfa8679d324_2_1820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4" name="Google Shape;3044;gfa8679d324_2_1820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5" name="Google Shape;3045;gfa8679d324_2_1820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gfa8679d324_2_1820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7" name="Google Shape;3047;gfa8679d324_2_1820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8" name="Google Shape;3048;gfa8679d324_2_1820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9" name="Google Shape;3049;gfa8679d324_2_1820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gfa8679d324_2_1820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1" name="Google Shape;3051;gfa8679d324_2_1820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2" name="Google Shape;3052;gfa8679d324_2_1820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3" name="Google Shape;3053;gfa8679d324_2_1820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4" name="Google Shape;3054;gfa8679d324_2_1820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gfa8679d324_2_1820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6" name="Google Shape;3056;gfa8679d324_2_1820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7" name="Google Shape;3057;gfa8679d324_2_1820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8" name="Google Shape;3058;gfa8679d324_2_1820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9" name="Google Shape;3059;gfa8679d324_2_1820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0" name="Google Shape;3060;gfa8679d324_2_1820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1" name="Google Shape;3061;gfa8679d324_2_1820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gfa8679d324_2_1820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gfa8679d324_2_1820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4" name="Google Shape;3064;gfa8679d324_2_1820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5" name="Google Shape;3065;gfa8679d324_2_1820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6" name="Google Shape;3066;gfa8679d324_2_1820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7" name="Google Shape;3067;gfa8679d324_2_1820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gfa8679d324_2_1820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gfa8679d324_2_1820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0" name="Google Shape;3070;gfa8679d324_2_1820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1" name="Google Shape;3071;gfa8679d324_2_1820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2" name="Google Shape;3072;gfa8679d324_2_1820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3" name="Google Shape;3073;gfa8679d324_2_1820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gfa8679d324_2_1820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5" name="Google Shape;3075;gfa8679d324_2_1820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6" name="Google Shape;3076;gfa8679d324_2_1820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7" name="Google Shape;3077;gfa8679d324_2_1820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8" name="Google Shape;3078;gfa8679d324_2_1820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9" name="Google Shape;3079;gfa8679d324_2_1820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0" name="Google Shape;3080;gfa8679d324_2_1820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1" name="Google Shape;3081;gfa8679d324_2_1820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2" name="Google Shape;3082;gfa8679d324_2_1820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gfa8679d324_2_1820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gfa8679d324_2_1820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5" name="Google Shape;3085;gfa8679d324_2_1820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6" name="Google Shape;3086;gfa8679d324_2_1820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7" name="Google Shape;3087;gfa8679d324_2_18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8" name="Google Shape;3088;gfa8679d324_2_182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gfa8679d324_2_182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0" name="Google Shape;3090;gfa8679d324_2_182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1" name="Google Shape;3091;gfa8679d324_2_182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2" name="Google Shape;3092;gfa8679d324_2_182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93" name="Google Shape;3093;gfa8679d324_2_182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094" name="Google Shape;3094;gfa8679d324_2_182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095" name="Google Shape;3095;gfa8679d324_2_182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6" name="Google Shape;3096;gfa8679d324_2_182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7" name="Google Shape;3097;gfa8679d324_2_18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3098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fa8679d324_2_20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00" name="Google Shape;3100;gfa8679d324_2_2086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3101" name="Google Shape;3101;gfa8679d324_2_2086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3102" name="Google Shape;3102;gfa8679d324_2_2086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3" name="Google Shape;3103;gfa8679d324_2_2086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04" name="Google Shape;3104;gfa8679d324_2_2086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3105" name="Google Shape;3105;gfa8679d324_2_2086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6" name="Google Shape;3106;gfa8679d324_2_2086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7" name="Google Shape;3107;gfa8679d324_2_2086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8" name="Google Shape;3108;gfa8679d324_2_2086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9" name="Google Shape;3109;gfa8679d324_2_2086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10" name="Google Shape;3110;gfa8679d324_2_2086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3111" name="Google Shape;3111;gfa8679d324_2_2086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gfa8679d324_2_2086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13" name="Google Shape;3113;gfa8679d324_2_2086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3114" name="Google Shape;3114;gfa8679d324_2_2086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3115" name="Google Shape;3115;gfa8679d324_2_2086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6" name="Google Shape;3116;gfa8679d324_2_2086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17" name="Google Shape;3117;gfa8679d324_2_2086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8" name="Google Shape;3118;gfa8679d324_2_2086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19" name="Google Shape;3119;gfa8679d324_2_2086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3120" name="Google Shape;3120;gfa8679d324_2_2086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1" name="Google Shape;3121;gfa8679d324_2_2086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2" name="Google Shape;3122;gfa8679d324_2_2086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3" name="Google Shape;3123;gfa8679d324_2_2086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124" name="Google Shape;3124;gfa8679d324_2_208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5" name="Google Shape;3125;gfa8679d324_2_208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6" name="Google Shape;3126;gfa8679d324_2_208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7" name="Google Shape;3127;gfa8679d324_2_208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8" name="Google Shape;3128;gfa8679d324_2_208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9" name="Google Shape;3129;gfa8679d324_2_208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30" name="Google Shape;3130;gfa8679d324_2_20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1" name="Google Shape;3131;gfa8679d324_2_2086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32" name="Google Shape;3132;gfa8679d324_2_208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3" name="Google Shape;3133;gfa8679d324_2_2086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3134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gfa8679d324_2_21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6" name="Google Shape;3136;gfa8679d324_2_212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7" name="Google Shape;3137;gfa8679d324_2_212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8" name="Google Shape;3138;gfa8679d324_2_212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9" name="Google Shape;3139;gfa8679d324_2_212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gfa8679d324_2_212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41" name="Google Shape;3141;gfa8679d324_2_212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42" name="Google Shape;3142;gfa8679d324_2_212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43" name="Google Shape;3143;gfa8679d324_2_21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gfa8679d324_2_212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5" name="Google Shape;3145;gfa8679d324_2_2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a271cc3a49_1_40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ga271cc3a49_1_409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a271cc3a49_1_409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a271cc3a49_1_409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a271cc3a49_1_409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a271cc3a49_1_409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1" name="Google Shape;331;ga271cc3a49_1_409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2" name="Google Shape;332;ga271cc3a49_1_4090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333" name="Google Shape;333;ga271cc3a49_1_409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ga271cc3a49_1_4090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5" name="Google Shape;335;ga271cc3a49_1_40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ga271cc3a49_1_4090"/>
          <p:cNvGrpSpPr/>
          <p:nvPr/>
        </p:nvGrpSpPr>
        <p:grpSpPr>
          <a:xfrm>
            <a:off x="1054926" y="-2525387"/>
            <a:ext cx="4633142" cy="7687836"/>
            <a:chOff x="5051425" y="1912938"/>
            <a:chExt cx="2087563" cy="3463925"/>
          </a:xfrm>
        </p:grpSpPr>
        <p:sp>
          <p:nvSpPr>
            <p:cNvPr id="337" name="Google Shape;337;ga271cc3a49_1_4090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ga271cc3a49_1_4090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ga271cc3a49_1_4090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ga271cc3a49_1_4090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a271cc3a49_1_4090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a271cc3a49_1_4090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a271cc3a49_1_4090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ga271cc3a49_1_4090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ga271cc3a49_1_4090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a271cc3a49_1_4090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ga271cc3a49_1_4090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a271cc3a49_1_4090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a271cc3a49_1_4090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a271cc3a49_1_4090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ga271cc3a49_1_4090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a271cc3a49_1_4090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ga271cc3a49_1_4090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a271cc3a49_1_4090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a271cc3a49_1_4090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ga271cc3a49_1_4090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ga271cc3a49_1_4090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a271cc3a49_1_4090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ga271cc3a49_1_4090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a271cc3a49_1_4090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ga271cc3a49_1_4090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ga271cc3a49_1_4090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a271cc3a49_1_4090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a271cc3a49_1_4090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a271cc3a49_1_4090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a271cc3a49_1_4090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ga271cc3a49_1_4090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ga271cc3a49_1_4090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ga271cc3a49_1_4090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ga271cc3a49_1_4090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ga271cc3a49_1_4090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a271cc3a49_1_4090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ga271cc3a49_1_4090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ga271cc3a49_1_4090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a271cc3a49_1_4090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ga271cc3a49_1_4090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ga271cc3a49_1_4090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ga271cc3a49_1_4090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ga271cc3a49_1_4090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ga271cc3a49_1_4090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ga271cc3a49_1_4090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ga271cc3a49_1_4090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ga271cc3a49_1_4090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ga271cc3a49_1_4090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ga271cc3a49_1_4090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ga271cc3a49_1_4090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ga271cc3a49_1_4090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ga271cc3a49_1_4090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ga271cc3a49_1_4090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ga271cc3a49_1_4090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ga271cc3a49_1_4090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ga271cc3a49_1_4090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ga271cc3a49_1_4090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271cc3a49_1_42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1" name="Google Shape;401;ga271cc3a49_1_420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a271cc3a49_1_420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a271cc3a49_1_420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a271cc3a49_1_420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a271cc3a49_1_420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6" name="Google Shape;406;ga271cc3a49_1_420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07" name="Google Shape;407;ga271cc3a49_1_420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408" name="Google Shape;408;ga271cc3a49_1_420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ga271cc3a49_1_420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0" name="Google Shape;410;ga271cc3a49_1_42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ga271cc3a49_1_4201"/>
          <p:cNvGrpSpPr/>
          <p:nvPr/>
        </p:nvGrpSpPr>
        <p:grpSpPr>
          <a:xfrm>
            <a:off x="1671480" y="-2"/>
            <a:ext cx="3905544" cy="4458485"/>
            <a:chOff x="230450" y="-1163119"/>
            <a:chExt cx="5851879" cy="6680378"/>
          </a:xfrm>
        </p:grpSpPr>
        <p:sp>
          <p:nvSpPr>
            <p:cNvPr id="412" name="Google Shape;412;ga271cc3a49_1_4201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3" name="Google Shape;413;ga271cc3a49_1_4201"/>
            <p:cNvGrpSpPr/>
            <p:nvPr/>
          </p:nvGrpSpPr>
          <p:grpSpPr>
            <a:xfrm flipH="1">
              <a:off x="230450" y="157542"/>
              <a:ext cx="5851879" cy="3977348"/>
              <a:chOff x="3247" y="1493"/>
              <a:chExt cx="1962" cy="1601"/>
            </a:xfrm>
          </p:grpSpPr>
          <p:sp>
            <p:nvSpPr>
              <p:cNvPr id="414" name="Google Shape;414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ga271cc3a49_1_4201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6" name="Google Shape;416;ga271cc3a49_1_4201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ga271cc3a49_1_4201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ga271cc3a49_1_4201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ga271cc3a49_1_4201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0" name="Google Shape;420;ga271cc3a49_1_4201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1" name="Google Shape;421;ga271cc3a49_1_4201"/>
            <p:cNvSpPr/>
            <p:nvPr/>
          </p:nvSpPr>
          <p:spPr>
            <a:xfrm rot="416904">
              <a:off x="3294333" y="4374719"/>
              <a:ext cx="639799" cy="1107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a271cc3a49_1_42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4" name="Google Shape;424;ga271cc3a49_1_422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a271cc3a49_1_422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a271cc3a49_1_422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a271cc3a49_1_422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ga271cc3a49_1_422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9" name="Google Shape;429;ga271cc3a49_1_422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30" name="Google Shape;430;ga271cc3a49_1_422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431" name="Google Shape;431;ga271cc3a49_1_422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ga271cc3a49_1_422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3" name="Google Shape;433;ga271cc3a49_1_42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ga271cc3a49_1_4225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435" name="Google Shape;435;ga271cc3a49_1_4225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ga271cc3a49_1_4225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ga271cc3a49_1_4225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ga271cc3a49_1_4225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ga271cc3a49_1_4225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ga271cc3a49_1_4225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1" name="Google Shape;441;ga271cc3a49_1_4225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442" name="Google Shape;442;ga271cc3a49_1_4225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ga271cc3a49_1_4225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ga271cc3a49_1_4225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ga271cc3a49_1_4225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ga271cc3a49_1_4225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ga271cc3a49_1_4225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ga271cc3a49_1_4225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ga271cc3a49_1_4225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ga271cc3a49_1_4225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ga271cc3a49_1_4225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ga271cc3a49_1_4225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ga271cc3a49_1_4225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ga271cc3a49_1_4225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ga271cc3a49_1_4225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ga271cc3a49_1_4225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ga271cc3a49_1_4225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ga271cc3a49_1_4225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ga271cc3a49_1_4225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ga271cc3a49_1_4225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ga271cc3a49_1_4225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ga271cc3a49_1_4225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ga271cc3a49_1_4225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ga271cc3a49_1_4225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ga271cc3a49_1_4225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ga271cc3a49_1_4225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ga271cc3a49_1_4225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ga271cc3a49_1_4225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ga271cc3a49_1_4225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ga271cc3a49_1_4225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ga271cc3a49_1_4225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ga271cc3a49_1_4225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ga271cc3a49_1_4225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ga271cc3a49_1_4225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ga271cc3a49_1_4225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ga271cc3a49_1_4225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ga271cc3a49_1_4225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ga271cc3a49_1_4225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ga271cc3a49_1_4225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ga271cc3a49_1_4225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ga271cc3a49_1_4225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ga271cc3a49_1_4225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ga271cc3a49_1_4225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ga271cc3a49_1_4225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ga271cc3a49_1_4225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ga271cc3a49_1_4225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ga271cc3a49_1_4225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ga271cc3a49_1_4225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ga271cc3a49_1_4225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ga271cc3a49_1_4225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ga271cc3a49_1_4225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ga271cc3a49_1_4225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ga271cc3a49_1_4225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ga271cc3a49_1_4225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ga271cc3a49_1_4225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ga271cc3a49_1_4225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ga271cc3a49_1_4225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ga271cc3a49_1_4225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ga271cc3a49_1_4225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ga271cc3a49_1_4225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ga271cc3a49_1_4225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ga271cc3a49_1_4225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ga271cc3a49_1_4225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ga271cc3a49_1_4225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ga271cc3a49_1_4225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ga271cc3a49_1_4225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ga271cc3a49_1_4225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ga271cc3a49_1_4225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ga271cc3a49_1_4225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ga271cc3a49_1_4225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ga271cc3a49_1_4225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ga271cc3a49_1_4225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ga271cc3a49_1_4225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ga271cc3a49_1_4225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ga271cc3a49_1_4225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ga271cc3a49_1_4225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ga271cc3a49_1_4225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ga271cc3a49_1_4225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ga271cc3a49_1_4225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ga271cc3a49_1_4225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ga271cc3a49_1_4225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ga271cc3a49_1_4225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ga271cc3a49_1_4225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ga271cc3a49_1_4225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ga271cc3a49_1_4225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ga271cc3a49_1_4225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ga271cc3a49_1_4249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529" name="Google Shape;529;ga271cc3a49_1_4249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ga271cc3a49_1_4249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ga271cc3a49_1_4249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ga271cc3a49_1_4249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3" name="Google Shape;533;ga271cc3a49_1_4249"/>
            <p:cNvGrpSpPr/>
            <p:nvPr/>
          </p:nvGrpSpPr>
          <p:grpSpPr>
            <a:xfrm>
              <a:off x="2636903" y="779139"/>
              <a:ext cx="4346635" cy="4535356"/>
              <a:chOff x="2653893" y="765545"/>
              <a:chExt cx="4346635" cy="4535356"/>
            </a:xfrm>
          </p:grpSpPr>
          <p:grpSp>
            <p:nvGrpSpPr>
              <p:cNvPr id="534" name="Google Shape;534;ga271cc3a49_1_4249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535" name="Google Shape;535;ga271cc3a49_1_4249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ga271cc3a49_1_4249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ga271cc3a49_1_4249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ga271cc3a49_1_4249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ga271cc3a49_1_4249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ga271cc3a49_1_4249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1" name="Google Shape;541;ga271cc3a49_1_4249"/>
              <p:cNvGrpSpPr/>
              <p:nvPr/>
            </p:nvGrpSpPr>
            <p:grpSpPr>
              <a:xfrm>
                <a:off x="2653893" y="3958867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542" name="Google Shape;542;ga271cc3a49_1_4249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ga271cc3a49_1_4249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ga271cc3a49_1_4249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ga271cc3a49_1_4249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ga271cc3a49_1_4249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ga271cc3a49_1_4249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ga271cc3a49_1_4249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ga271cc3a49_1_4249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ga271cc3a49_1_4249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ga271cc3a49_1_4249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ga271cc3a49_1_4249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ga271cc3a49_1_4249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ga271cc3a49_1_4249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ga271cc3a49_1_4249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ga271cc3a49_1_4249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ga271cc3a49_1_4249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ga271cc3a49_1_4249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ga271cc3a49_1_4249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ga271cc3a49_1_4249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ga271cc3a49_1_4249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ga271cc3a49_1_4249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ga271cc3a49_1_4249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ga271cc3a49_1_4249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ga271cc3a49_1_4249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ga271cc3a49_1_4249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ga271cc3a49_1_4249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ga271cc3a49_1_4249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ga271cc3a49_1_4249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ga271cc3a49_1_4249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ga271cc3a49_1_4249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ga271cc3a49_1_4249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3" name="Google Shape;573;ga271cc3a49_1_4249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ga271cc3a49_1_4249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5" name="Google Shape;575;ga271cc3a49_1_4249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ga271cc3a49_1_4249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ga271cc3a49_1_4249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ga271cc3a49_1_4249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ga271cc3a49_1_4249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ga271cc3a49_1_4249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ga271cc3a49_1_4249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ga271cc3a49_1_4249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ga271cc3a49_1_4249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ga271cc3a49_1_4249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ga271cc3a49_1_4249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ga271cc3a49_1_4249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ga271cc3a49_1_4249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ga271cc3a49_1_4249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ga271cc3a49_1_4249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ga271cc3a49_1_4249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ga271cc3a49_1_4249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ga271cc3a49_1_4249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ga271cc3a49_1_4249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ga271cc3a49_1_4249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ga271cc3a49_1_4249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ga271cc3a49_1_4249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ga271cc3a49_1_4249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ga271cc3a49_1_4249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ga271cc3a49_1_4249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ga271cc3a49_1_4249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ga271cc3a49_1_4249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ga271cc3a49_1_4249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ga271cc3a49_1_4249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ga271cc3a49_1_4249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ga271cc3a49_1_4249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ga271cc3a49_1_4249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ga271cc3a49_1_4249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a271cc3a49_1_4249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ga271cc3a49_1_4249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ga271cc3a49_1_4249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ga271cc3a49_1_4249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a271cc3a49_1_4249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ga271cc3a49_1_4249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ga271cc3a49_1_4249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a271cc3a49_1_4249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ga271cc3a49_1_4249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ga271cc3a49_1_4249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ga271cc3a49_1_4249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ga271cc3a49_1_4249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ga271cc3a49_1_4249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ga271cc3a49_1_4249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ga271cc3a49_1_4249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ga271cc3a49_1_4249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ga271cc3a49_1_4249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a271cc3a49_1_4249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ga271cc3a49_1_4249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27" name="Google Shape;627;ga271cc3a49_1_4249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ga271cc3a49_1_4249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ga271cc3a49_1_4249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0" name="Google Shape;630;ga271cc3a49_1_42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1" name="Google Shape;631;ga271cc3a49_1_424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ga271cc3a49_1_4249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ga271cc3a49_1_424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a271cc3a49_1_424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ga271cc3a49_1_424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a271cc3a49_1_424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7" name="Google Shape;637;ga271cc3a49_1_424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638" name="Google Shape;638;ga271cc3a49_1_424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639" name="Google Shape;639;ga271cc3a49_1_424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ga271cc3a49_1_424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1" name="Google Shape;641;ga271cc3a49_1_42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ga271cc3a49_1_4249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643" name="Google Shape;643;ga271cc3a49_1_4249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644" name="Google Shape;644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49" name="Google Shape;649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50" name="Google Shape;650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51" name="Google Shape;651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52" name="Google Shape;652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53" name="Google Shape;653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54" name="Google Shape;654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55" name="Google Shape;655;ga271cc3a49_1_4249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656" name="Google Shape;656;ga271cc3a49_1_4249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ga271cc3a49_1_4249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ga271cc3a49_1_4249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ga271cc3a49_1_4249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ga271cc3a49_1_4249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61" name="Google Shape;661;ga271cc3a49_1_4249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2" name="Google Shape;662;ga271cc3a49_1_4249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3" name="Google Shape;663;ga271cc3a49_1_4249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4" name="Google Shape;664;ga271cc3a49_1_4249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5" name="Google Shape;665;ga271cc3a49_1_4249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6" name="Google Shape;666;ga271cc3a49_1_4249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667" name="Google Shape;667;ga271cc3a49_1_4249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668" name="Google Shape;668;ga271cc3a49_1_4249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669" name="Google Shape;669;ga271cc3a49_1_4249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ga271cc3a49_1_4249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ga271cc3a49_1_4249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ga271cc3a49_1_4249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ga271cc3a49_1_4249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674" name="Google Shape;674;ga271cc3a49_1_4249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75" name="Google Shape;675;ga271cc3a49_1_4249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76" name="Google Shape;676;ga271cc3a49_1_4249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77" name="Google Shape;677;ga271cc3a49_1_4249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78" name="Google Shape;678;ga271cc3a49_1_4249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679" name="Google Shape;679;ga271cc3a49_1_4249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680" name="Google Shape;680;ga271cc3a49_1_4249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271cc3a49_1_42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3" name="Google Shape;683;ga271cc3a49_1_429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a271cc3a49_1_429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a271cc3a49_1_429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a271cc3a49_1_429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a271cc3a49_1_429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8" name="Google Shape;688;ga271cc3a49_1_429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689" name="Google Shape;689;ga271cc3a49_1_4297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690" name="Google Shape;690;ga271cc3a49_1_429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ga271cc3a49_1_4297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2" name="Google Shape;692;ga271cc3a49_1_42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3" name="Google Shape;693;ga271cc3a49_1_4297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694" name="Google Shape;694;ga271cc3a49_1_4297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ga271cc3a49_1_4297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ga271cc3a49_1_429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ga271cc3a49_1_4297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ga271cc3a49_1_4297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ga271cc3a49_1_4297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ga271cc3a49_1_4297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ga271cc3a49_1_4297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ga271cc3a49_1_4297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ga271cc3a49_1_4297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ga271cc3a49_1_4297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6" name="Google Shape;706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07" name="Google Shape;707;ga271cc3a49_1_429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708" name="Google Shape;708;ga271cc3a49_1_4297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ga271cc3a49_1_4297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0" name="Google Shape;710;ga271cc3a49_1_4297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711" name="Google Shape;711;ga271cc3a49_1_4297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ga271cc3a49_1_4297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ga271cc3a49_1_4297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4" name="Google Shape;714;ga271cc3a49_1_4297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5" name="Google Shape;715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16" name="Google Shape;716;ga271cc3a49_1_429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717" name="Google Shape;717;ga271cc3a49_1_4297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0" name="Google Shape;720;p4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4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4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4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25" name="Google Shape;725;p4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726" name="Google Shape;726;p4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727" name="Google Shape;727;p4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4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9" name="Google Shape;72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a33b774173_0_12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056" name="Google Shape;1056;ga33b774173_0_126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057" name="Google Shape;1057;ga33b774173_0_126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ga33b774173_0_126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ga33b774173_0_12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0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gfa8679d324_2_10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102" name="Google Shape;2102;gfa8679d324_2_108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2103" name="Google Shape;2103;gfa8679d324_2_10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4" name="Google Shape;2104;gfa8679d324_2_10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5" name="Google Shape;2105;gfa8679d324_2_10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TqFrwJwPpNRkeuXhJK_mTytLGLo_bK_J-sNgo7wsKlg/edit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drive.google.com/drive/folders/19HEVdNUCEjOXA-737wR9HnnFXhf3OvYl?usp=sharing" TargetMode="External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Relationship Id="rId5" Type="http://schemas.openxmlformats.org/officeDocument/2006/relationships/image" Target="../media/image45.png"/><Relationship Id="rId6" Type="http://schemas.openxmlformats.org/officeDocument/2006/relationships/image" Target="../media/image31.png"/><Relationship Id="rId7" Type="http://schemas.openxmlformats.org/officeDocument/2006/relationships/image" Target="../media/image39.png"/><Relationship Id="rId8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youtu.be/_9WL8x-pLMg" TargetMode="External"/><Relationship Id="rId4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youtu.be/SCznFaTwTPE" TargetMode="External"/><Relationship Id="rId4" Type="http://schemas.openxmlformats.org/officeDocument/2006/relationships/hyperlink" Target="https://youtu.be/SCznFaTwTPE" TargetMode="External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5" Type="http://schemas.openxmlformats.org/officeDocument/2006/relationships/image" Target="../media/image9.jp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hyperlink" Target="https://youtu.be/nTZnBdeIb5c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youtu.be/c_ICvEJ4NBM" TargetMode="External"/><Relationship Id="rId4" Type="http://schemas.openxmlformats.org/officeDocument/2006/relationships/hyperlink" Target="https://youtu.be/0bPyM-00ztA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24.png"/><Relationship Id="rId6" Type="http://schemas.openxmlformats.org/officeDocument/2006/relationships/hyperlink" Target="https://youtu.be/Ktv-CaOt6UQ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9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p35"/>
          <p:cNvSpPr/>
          <p:nvPr/>
        </p:nvSpPr>
        <p:spPr>
          <a:xfrm>
            <a:off x="-1" y="5052408"/>
            <a:ext cx="828097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Physiology of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 Contraction</a:t>
            </a:r>
            <a:endParaRPr b="1" i="0" sz="4800" u="none" cap="none" strike="noStrike">
              <a:solidFill>
                <a:srgbClr val="3F3F3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51" name="Google Shape;3151;p35"/>
          <p:cNvSpPr txBox="1"/>
          <p:nvPr/>
        </p:nvSpPr>
        <p:spPr>
          <a:xfrm>
            <a:off x="9653248" y="5990503"/>
            <a:ext cx="18618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b="1" i="0" lang="en-US" sz="25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Editing File</a:t>
            </a:r>
            <a:endParaRPr b="1" i="0" sz="2500" u="sng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52" name="Google Shape;3152;p3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53" name="Google Shape;315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00" y="-12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4" name="Google Shape;3154;p35">
            <a:hlinkClick r:id="rId5"/>
          </p:cNvPr>
          <p:cNvSpPr/>
          <p:nvPr/>
        </p:nvSpPr>
        <p:spPr>
          <a:xfrm>
            <a:off x="-4" y="65589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55" name="Google Shape;315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6274" y="1703751"/>
            <a:ext cx="2103869" cy="156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1" name="Shape 3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2" name="Google Shape;3462;gadaee81471_0_33"/>
          <p:cNvSpPr txBox="1"/>
          <p:nvPr/>
        </p:nvSpPr>
        <p:spPr>
          <a:xfrm>
            <a:off x="244475" y="4658075"/>
            <a:ext cx="3770700" cy="18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7743" lvl="0" marL="23774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Binding head of the crossbridge with active site →  conformational change in head → 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 tilt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toward the arm of the crossbridge →  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power stroke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provided for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pulling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actin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filament.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3" name="Google Shape;3463;gadaee81471_0_33"/>
          <p:cNvSpPr txBox="1"/>
          <p:nvPr/>
        </p:nvSpPr>
        <p:spPr>
          <a:xfrm>
            <a:off x="10433600" y="0"/>
            <a:ext cx="1758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 Slides Only</a:t>
            </a:r>
            <a:endParaRPr b="1" i="0" sz="14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64" name="Google Shape;3464;gadaee81471_0_3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5" name="Google Shape;3465;gadaee81471_0_33"/>
          <p:cNvSpPr txBox="1"/>
          <p:nvPr/>
        </p:nvSpPr>
        <p:spPr>
          <a:xfrm>
            <a:off x="4157225" y="1284475"/>
            <a:ext cx="3829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Step 4: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Cross-bridge Detachment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6" name="Google Shape;3466;gadaee81471_0_33"/>
          <p:cNvSpPr txBox="1"/>
          <p:nvPr/>
        </p:nvSpPr>
        <p:spPr>
          <a:xfrm>
            <a:off x="1140725" y="196850"/>
            <a:ext cx="42744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 Contraction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67" name="Google Shape;3467;gadaee81471_0_33"/>
          <p:cNvSpPr txBox="1"/>
          <p:nvPr/>
        </p:nvSpPr>
        <p:spPr>
          <a:xfrm>
            <a:off x="4157225" y="4687200"/>
            <a:ext cx="38298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 of the cross-bridge tilts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ADP &amp; phosphate ion are released →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new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molecule of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binds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detachment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head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actin.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8" name="Google Shape;3468;gadaee81471_0_33"/>
          <p:cNvSpPr txBox="1"/>
          <p:nvPr/>
        </p:nvSpPr>
        <p:spPr>
          <a:xfrm>
            <a:off x="8216900" y="4658075"/>
            <a:ext cx="35565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4320" lvl="0" marL="2743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New ATP is cleaved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begin the next cycle which “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cocks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” the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back to its perpendicular condition, ready to begin the new power stroke cycle.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9" name="Google Shape;3469;gadaee81471_0_33"/>
          <p:cNvSpPr txBox="1"/>
          <p:nvPr/>
        </p:nvSpPr>
        <p:spPr>
          <a:xfrm>
            <a:off x="8128950" y="1284475"/>
            <a:ext cx="3829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Step 5: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 Reactivation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0" name="Google Shape;3470;gadaee81471_0_33"/>
          <p:cNvSpPr txBox="1"/>
          <p:nvPr/>
        </p:nvSpPr>
        <p:spPr>
          <a:xfrm>
            <a:off x="185500" y="1284475"/>
            <a:ext cx="3829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Step 3: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Pivoting of Myosin Head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71" name="Google Shape;3471;gadaee81471_0_33"/>
          <p:cNvPicPr preferRelativeResize="0"/>
          <p:nvPr/>
        </p:nvPicPr>
        <p:blipFill rotWithShape="1">
          <a:blip r:embed="rId3">
            <a:alphaModFix/>
          </a:blip>
          <a:srcRect b="0" l="5677" r="0" t="0"/>
          <a:stretch/>
        </p:blipFill>
        <p:spPr>
          <a:xfrm>
            <a:off x="209150" y="2030097"/>
            <a:ext cx="3829950" cy="233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2" name="Google Shape;3472;gadaee81471_0_33"/>
          <p:cNvPicPr preferRelativeResize="0"/>
          <p:nvPr/>
        </p:nvPicPr>
        <p:blipFill rotWithShape="1">
          <a:blip r:embed="rId4">
            <a:alphaModFix/>
          </a:blip>
          <a:srcRect b="0" l="4698" r="0" t="0"/>
          <a:stretch/>
        </p:blipFill>
        <p:spPr>
          <a:xfrm>
            <a:off x="4181025" y="1981253"/>
            <a:ext cx="3829951" cy="23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3" name="Google Shape;3473;gadaee81471_0_33"/>
          <p:cNvPicPr preferRelativeResize="0"/>
          <p:nvPr/>
        </p:nvPicPr>
        <p:blipFill rotWithShape="1">
          <a:blip r:embed="rId5">
            <a:alphaModFix/>
          </a:blip>
          <a:srcRect b="0" l="0" r="0" t="3297"/>
          <a:stretch/>
        </p:blipFill>
        <p:spPr>
          <a:xfrm>
            <a:off x="8152900" y="1975375"/>
            <a:ext cx="3829951" cy="23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7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478" name="Google Shape;3478;ga351ba2227_0_25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9" name="Google Shape;3479;ga351ba2227_0_250"/>
          <p:cNvSpPr txBox="1"/>
          <p:nvPr/>
        </p:nvSpPr>
        <p:spPr>
          <a:xfrm>
            <a:off x="1140725" y="196850"/>
            <a:ext cx="46530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Walk-Along Mechanism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80" name="Google Shape;3480;ga351ba2227_0_250"/>
          <p:cNvPicPr preferRelativeResize="0"/>
          <p:nvPr/>
        </p:nvPicPr>
        <p:blipFill rotWithShape="1">
          <a:blip r:embed="rId3">
            <a:alphaModFix/>
          </a:blip>
          <a:srcRect b="0" l="822" r="0" t="0"/>
          <a:stretch/>
        </p:blipFill>
        <p:spPr>
          <a:xfrm>
            <a:off x="1327800" y="3243925"/>
            <a:ext cx="4465923" cy="2105225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81" name="Google Shape;3481;ga351ba2227_0_250"/>
          <p:cNvSpPr txBox="1"/>
          <p:nvPr/>
        </p:nvSpPr>
        <p:spPr>
          <a:xfrm>
            <a:off x="811625" y="1173300"/>
            <a:ext cx="5137500" cy="15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Heads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cross-bridges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bend back and forth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and step by step walk along the actin filament → ends of 2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filaments are pulled toward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center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myosin filament. </a:t>
            </a:r>
            <a:endParaRPr b="0" i="0" sz="18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2" name="Google Shape;3482;ga351ba2227_0_250"/>
          <p:cNvSpPr txBox="1"/>
          <p:nvPr/>
        </p:nvSpPr>
        <p:spPr>
          <a:xfrm>
            <a:off x="6808025" y="196850"/>
            <a:ext cx="52980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Sliding Filament Mechanism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483" name="Google Shape;3483;ga351ba2227_0_250"/>
          <p:cNvSpPr/>
          <p:nvPr/>
        </p:nvSpPr>
        <p:spPr>
          <a:xfrm>
            <a:off x="627547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84" name="Google Shape;3484;ga351ba2227_0_250"/>
          <p:cNvCxnSpPr/>
          <p:nvPr/>
        </p:nvCxnSpPr>
        <p:spPr>
          <a:xfrm>
            <a:off x="6093150" y="769125"/>
            <a:ext cx="5700" cy="57462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lgDash"/>
            <a:round/>
            <a:headEnd len="med" w="med" type="diamond"/>
            <a:tailEnd len="med" w="med" type="diamond"/>
          </a:ln>
        </p:spPr>
      </p:cxnSp>
      <p:sp>
        <p:nvSpPr>
          <p:cNvPr id="3485" name="Google Shape;3485;ga351ba2227_0_250"/>
          <p:cNvSpPr txBox="1"/>
          <p:nvPr/>
        </p:nvSpPr>
        <p:spPr>
          <a:xfrm>
            <a:off x="6716825" y="1173300"/>
            <a:ext cx="5221500" cy="3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contraction occurs by a sliding filament mechanism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Forces generated by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interaction of the cross-bridges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the myosin filaments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filaments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filaments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slide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inward</a:t>
            </a:r>
            <a:r>
              <a:rPr b="0" i="0" lang="en-US" sz="18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among the myosin filaments.</a:t>
            </a:r>
            <a:endParaRPr b="0" i="0" sz="18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When contraction takes place </a:t>
            </a:r>
            <a:r>
              <a:rPr b="1" i="0" lang="en-US" sz="18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&amp; myosin slide </a:t>
            </a:r>
            <a:r>
              <a:rPr b="0" i="0" lang="en-US" sz="18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upon each other, and the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distance </a:t>
            </a:r>
            <a:r>
              <a:rPr b="0" i="0" lang="en-US" sz="18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between two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z-discs decreases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0" i="0" lang="en-US" sz="18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EM evidence for sliding filaments:</a:t>
            </a:r>
            <a:endParaRPr b="0" i="0" sz="18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86" name="Google Shape;3486;ga351ba2227_0_2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8900" y="4843300"/>
            <a:ext cx="3203526" cy="1827125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0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" name="Google Shape;3491;ga33b774173_0_2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499" y="1920587"/>
            <a:ext cx="1663875" cy="1016785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descr="Single gear" id="3492" name="Google Shape;3492;ga33b774173_0_234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3" name="Google Shape;3493;ga33b774173_0_2347"/>
          <p:cNvSpPr txBox="1"/>
          <p:nvPr/>
        </p:nvSpPr>
        <p:spPr>
          <a:xfrm>
            <a:off x="1140725" y="196850"/>
            <a:ext cx="90018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Molecular Mechanism of Muscle Contraction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94" name="Google Shape;3494;ga33b774173_0_2347"/>
          <p:cNvPicPr preferRelativeResize="0"/>
          <p:nvPr/>
        </p:nvPicPr>
        <p:blipFill rotWithShape="1">
          <a:blip r:embed="rId4">
            <a:alphaModFix/>
          </a:blip>
          <a:srcRect b="1040" l="0" r="14588" t="-1040"/>
          <a:stretch/>
        </p:blipFill>
        <p:spPr>
          <a:xfrm>
            <a:off x="9230502" y="1371000"/>
            <a:ext cx="2578277" cy="4903375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5" name="Google Shape;3495;ga33b774173_0_23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5938" y="1371000"/>
            <a:ext cx="3338775" cy="2435975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6" name="Google Shape;3496;ga33b774173_0_2347"/>
          <p:cNvPicPr preferRelativeResize="0"/>
          <p:nvPr/>
        </p:nvPicPr>
        <p:blipFill rotWithShape="1">
          <a:blip r:embed="rId6">
            <a:alphaModFix/>
          </a:blip>
          <a:srcRect b="0" l="1980" r="0" t="0"/>
          <a:stretch/>
        </p:blipFill>
        <p:spPr>
          <a:xfrm>
            <a:off x="2153750" y="1909500"/>
            <a:ext cx="1630847" cy="10168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7" name="Google Shape;3497;ga33b774173_0_2347"/>
          <p:cNvPicPr preferRelativeResize="0"/>
          <p:nvPr/>
        </p:nvPicPr>
        <p:blipFill rotWithShape="1">
          <a:blip r:embed="rId7">
            <a:alphaModFix/>
          </a:blip>
          <a:srcRect b="0" l="0" r="0" t="16247"/>
          <a:stretch/>
        </p:blipFill>
        <p:spPr>
          <a:xfrm>
            <a:off x="458488" y="3036250"/>
            <a:ext cx="5118704" cy="3238127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98" name="Google Shape;3498;ga33b774173_0_2347"/>
          <p:cNvSpPr txBox="1"/>
          <p:nvPr>
            <p:ph type="title"/>
          </p:nvPr>
        </p:nvSpPr>
        <p:spPr>
          <a:xfrm>
            <a:off x="3364488" y="804050"/>
            <a:ext cx="546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500"/>
              <a:t>(Excitation – Contraction Coupling)</a:t>
            </a:r>
            <a:endParaRPr/>
          </a:p>
        </p:txBody>
      </p:sp>
      <p:pic>
        <p:nvPicPr>
          <p:cNvPr id="3499" name="Google Shape;3499;ga33b774173_0_23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91248" y="1907329"/>
            <a:ext cx="1630850" cy="102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0" name="Google Shape;3500;ga33b774173_0_23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20488" y="3870175"/>
            <a:ext cx="3324226" cy="2404212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4" name="Shape 3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Google Shape;3505;ga351ba2227_0_0"/>
          <p:cNvSpPr txBox="1"/>
          <p:nvPr/>
        </p:nvSpPr>
        <p:spPr>
          <a:xfrm>
            <a:off x="1259725" y="928675"/>
            <a:ext cx="51126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pumped back by </a:t>
            </a: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Calcium pump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into 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sarcoplasmic reticulum </a:t>
            </a: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after contraction occurs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Calcium binds to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calsequestrin</a:t>
            </a:r>
            <a:r>
              <a:rPr b="0" i="1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06" name="Google Shape;3506;ga351ba2227_0_0"/>
          <p:cNvSpPr/>
          <p:nvPr/>
        </p:nvSpPr>
        <p:spPr>
          <a:xfrm>
            <a:off x="11450470" y="477688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7" name="Google Shape;3507;ga351ba2227_0_0"/>
          <p:cNvGrpSpPr/>
          <p:nvPr/>
        </p:nvGrpSpPr>
        <p:grpSpPr>
          <a:xfrm>
            <a:off x="11427256" y="445028"/>
            <a:ext cx="614193" cy="431920"/>
            <a:chOff x="3476576" y="2633631"/>
            <a:chExt cx="417024" cy="293244"/>
          </a:xfrm>
        </p:grpSpPr>
        <p:sp>
          <p:nvSpPr>
            <p:cNvPr id="3508" name="Google Shape;3508;ga351ba2227_0_0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ga351ba2227_0_0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0" name="Google Shape;3510;ga351ba2227_0_0"/>
          <p:cNvSpPr/>
          <p:nvPr/>
        </p:nvSpPr>
        <p:spPr>
          <a:xfrm rot="5391968">
            <a:off x="11682019" y="612744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ga351ba2227_0_0">
            <a:hlinkClick r:id="rId3"/>
          </p:cNvPr>
          <p:cNvSpPr/>
          <p:nvPr/>
        </p:nvSpPr>
        <p:spPr>
          <a:xfrm>
            <a:off x="11300400" y="877015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9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12" name="Google Shape;3512;ga351ba2227_0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3" name="Google Shape;3513;ga351ba2227_0_0"/>
          <p:cNvSpPr txBox="1"/>
          <p:nvPr/>
        </p:nvSpPr>
        <p:spPr>
          <a:xfrm>
            <a:off x="1140725" y="196850"/>
            <a:ext cx="56016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Events of Muscle Relaxation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14" name="Google Shape;3514;ga351ba2227_0_0"/>
          <p:cNvSpPr/>
          <p:nvPr/>
        </p:nvSpPr>
        <p:spPr>
          <a:xfrm flipH="1" rot="-6771380">
            <a:off x="1841489" y="1350043"/>
            <a:ext cx="305772" cy="404964"/>
          </a:xfrm>
          <a:custGeom>
            <a:rect b="b" l="l" r="r" t="t"/>
            <a:pathLst>
              <a:path extrusionOk="0" h="139" w="86">
                <a:moveTo>
                  <a:pt x="74" y="100"/>
                </a:moveTo>
                <a:cubicBezTo>
                  <a:pt x="70" y="86"/>
                  <a:pt x="70" y="86"/>
                  <a:pt x="70" y="86"/>
                </a:cubicBezTo>
                <a:cubicBezTo>
                  <a:pt x="61" y="53"/>
                  <a:pt x="38" y="0"/>
                  <a:pt x="0" y="1"/>
                </a:cubicBezTo>
                <a:cubicBezTo>
                  <a:pt x="35" y="8"/>
                  <a:pt x="44" y="60"/>
                  <a:pt x="53" y="91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79" y="139"/>
                  <a:pt x="79" y="139"/>
                  <a:pt x="79" y="139"/>
                </a:cubicBezTo>
                <a:cubicBezTo>
                  <a:pt x="86" y="96"/>
                  <a:pt x="86" y="96"/>
                  <a:pt x="86" y="96"/>
                </a:cubicBezTo>
                <a:lnTo>
                  <a:pt x="74" y="100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515" name="Google Shape;3515;ga351ba2227_0_0"/>
          <p:cNvSpPr/>
          <p:nvPr/>
        </p:nvSpPr>
        <p:spPr>
          <a:xfrm>
            <a:off x="6987538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6" name="Google Shape;3516;ga351ba2227_0_0"/>
          <p:cNvSpPr txBox="1"/>
          <p:nvPr/>
        </p:nvSpPr>
        <p:spPr>
          <a:xfrm>
            <a:off x="7628238" y="196850"/>
            <a:ext cx="35538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ATP Importance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517" name="Google Shape;3517;ga351ba2227_0_0"/>
          <p:cNvGrpSpPr/>
          <p:nvPr/>
        </p:nvGrpSpPr>
        <p:grpSpPr>
          <a:xfrm>
            <a:off x="7628239" y="1155919"/>
            <a:ext cx="751091" cy="991797"/>
            <a:chOff x="2391948" y="1635646"/>
            <a:chExt cx="805546" cy="1584088"/>
          </a:xfrm>
        </p:grpSpPr>
        <p:sp>
          <p:nvSpPr>
            <p:cNvPr id="3518" name="Google Shape;3518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19" name="Google Shape;3519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20" name="Google Shape;3520;ga351ba2227_0_0"/>
          <p:cNvSpPr txBox="1"/>
          <p:nvPr/>
        </p:nvSpPr>
        <p:spPr>
          <a:xfrm>
            <a:off x="8451850" y="1126185"/>
            <a:ext cx="2315700" cy="9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Power stroke.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521" name="Google Shape;3521;ga351ba2227_0_0"/>
          <p:cNvGrpSpPr/>
          <p:nvPr/>
        </p:nvGrpSpPr>
        <p:grpSpPr>
          <a:xfrm>
            <a:off x="7642055" y="3251980"/>
            <a:ext cx="751091" cy="991797"/>
            <a:chOff x="2391948" y="1635646"/>
            <a:chExt cx="805546" cy="1584088"/>
          </a:xfrm>
        </p:grpSpPr>
        <p:sp>
          <p:nvSpPr>
            <p:cNvPr id="3522" name="Google Shape;3522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23" name="Google Shape;3523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24" name="Google Shape;3524;ga351ba2227_0_0"/>
          <p:cNvSpPr txBox="1"/>
          <p:nvPr/>
        </p:nvSpPr>
        <p:spPr>
          <a:xfrm>
            <a:off x="8466286" y="3216270"/>
            <a:ext cx="31317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Pumping Ca</a:t>
            </a:r>
            <a:r>
              <a:rPr b="0" baseline="3000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back into the sarcoplasmic reticulum.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5" name="Google Shape;3525;ga351ba2227_0_0"/>
          <p:cNvSpPr txBox="1"/>
          <p:nvPr/>
        </p:nvSpPr>
        <p:spPr>
          <a:xfrm>
            <a:off x="7709487" y="328764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526" name="Google Shape;3526;ga351ba2227_0_0"/>
          <p:cNvGrpSpPr/>
          <p:nvPr/>
        </p:nvGrpSpPr>
        <p:grpSpPr>
          <a:xfrm>
            <a:off x="7641914" y="2186105"/>
            <a:ext cx="751091" cy="991797"/>
            <a:chOff x="2391948" y="1635646"/>
            <a:chExt cx="805546" cy="1584088"/>
          </a:xfrm>
        </p:grpSpPr>
        <p:sp>
          <p:nvSpPr>
            <p:cNvPr id="3527" name="Google Shape;3527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28" name="Google Shape;3528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29" name="Google Shape;3529;ga351ba2227_0_0"/>
          <p:cNvSpPr txBox="1"/>
          <p:nvPr/>
        </p:nvSpPr>
        <p:spPr>
          <a:xfrm>
            <a:off x="8465525" y="2156363"/>
            <a:ext cx="28341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Detachment of myosin from actin active sites.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0" name="Google Shape;3530;ga351ba2227_0_0"/>
          <p:cNvSpPr txBox="1"/>
          <p:nvPr/>
        </p:nvSpPr>
        <p:spPr>
          <a:xfrm>
            <a:off x="7709346" y="222176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31" name="Google Shape;3531;ga351ba2227_0_0"/>
          <p:cNvSpPr txBox="1"/>
          <p:nvPr/>
        </p:nvSpPr>
        <p:spPr>
          <a:xfrm>
            <a:off x="7695667" y="1191579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532" name="Google Shape;3532;ga351ba2227_0_0"/>
          <p:cNvCxnSpPr/>
          <p:nvPr/>
        </p:nvCxnSpPr>
        <p:spPr>
          <a:xfrm>
            <a:off x="6862088" y="769125"/>
            <a:ext cx="5700" cy="57462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lgDash"/>
            <a:round/>
            <a:headEnd len="med" w="med" type="diamond"/>
            <a:tailEnd len="med" w="med" type="diamond"/>
          </a:ln>
        </p:spPr>
      </p:cxnSp>
      <p:grpSp>
        <p:nvGrpSpPr>
          <p:cNvPr id="3533" name="Google Shape;3533;ga351ba2227_0_0"/>
          <p:cNvGrpSpPr/>
          <p:nvPr/>
        </p:nvGrpSpPr>
        <p:grpSpPr>
          <a:xfrm>
            <a:off x="436114" y="3519030"/>
            <a:ext cx="751091" cy="991797"/>
            <a:chOff x="2391948" y="1635646"/>
            <a:chExt cx="805546" cy="1584088"/>
          </a:xfrm>
        </p:grpSpPr>
        <p:sp>
          <p:nvSpPr>
            <p:cNvPr id="3534" name="Google Shape;3534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35" name="Google Shape;3535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536" name="Google Shape;3536;ga351ba2227_0_0"/>
          <p:cNvGrpSpPr/>
          <p:nvPr/>
        </p:nvGrpSpPr>
        <p:grpSpPr>
          <a:xfrm>
            <a:off x="436114" y="958419"/>
            <a:ext cx="751091" cy="991797"/>
            <a:chOff x="2391948" y="1635646"/>
            <a:chExt cx="805546" cy="1584088"/>
          </a:xfrm>
        </p:grpSpPr>
        <p:sp>
          <p:nvSpPr>
            <p:cNvPr id="3537" name="Google Shape;3537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38" name="Google Shape;3538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39" name="Google Shape;3539;ga351ba2227_0_0"/>
          <p:cNvSpPr txBox="1"/>
          <p:nvPr/>
        </p:nvSpPr>
        <p:spPr>
          <a:xfrm>
            <a:off x="1259725" y="3489300"/>
            <a:ext cx="5112600" cy="8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Ca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detached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troponin          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tropomyosin return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to its original position.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8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0" name="Google Shape;3540;ga351ba2227_0_0"/>
          <p:cNvSpPr txBox="1"/>
          <p:nvPr/>
        </p:nvSpPr>
        <p:spPr>
          <a:xfrm>
            <a:off x="503542" y="994079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1" name="Google Shape;3541;ga351ba2227_0_0"/>
          <p:cNvSpPr txBox="1"/>
          <p:nvPr/>
        </p:nvSpPr>
        <p:spPr>
          <a:xfrm>
            <a:off x="503546" y="355469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2" name="Google Shape;3542;ga351ba2227_0_0"/>
          <p:cNvSpPr/>
          <p:nvPr/>
        </p:nvSpPr>
        <p:spPr>
          <a:xfrm>
            <a:off x="3971586" y="3590068"/>
            <a:ext cx="361496" cy="144784"/>
          </a:xfrm>
          <a:custGeom>
            <a:rect b="b" l="l" r="r" t="t"/>
            <a:pathLst>
              <a:path extrusionOk="0" h="271" w="280">
                <a:moveTo>
                  <a:pt x="280" y="134"/>
                </a:moveTo>
                <a:lnTo>
                  <a:pt x="120" y="0"/>
                </a:lnTo>
                <a:lnTo>
                  <a:pt x="120" y="73"/>
                </a:lnTo>
                <a:lnTo>
                  <a:pt x="0" y="73"/>
                </a:lnTo>
                <a:lnTo>
                  <a:pt x="0" y="198"/>
                </a:lnTo>
                <a:lnTo>
                  <a:pt x="120" y="198"/>
                </a:lnTo>
                <a:lnTo>
                  <a:pt x="120" y="271"/>
                </a:lnTo>
                <a:lnTo>
                  <a:pt x="280" y="134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43" name="Google Shape;3543;ga351ba2227_0_0"/>
          <p:cNvGrpSpPr/>
          <p:nvPr/>
        </p:nvGrpSpPr>
        <p:grpSpPr>
          <a:xfrm>
            <a:off x="436130" y="4594380"/>
            <a:ext cx="751091" cy="991797"/>
            <a:chOff x="2391948" y="1635646"/>
            <a:chExt cx="805546" cy="1584088"/>
          </a:xfrm>
        </p:grpSpPr>
        <p:sp>
          <p:nvSpPr>
            <p:cNvPr id="3544" name="Google Shape;3544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45" name="Google Shape;3545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46" name="Google Shape;3546;ga351ba2227_0_0"/>
          <p:cNvSpPr txBox="1"/>
          <p:nvPr/>
        </p:nvSpPr>
        <p:spPr>
          <a:xfrm>
            <a:off x="1260343" y="4558675"/>
            <a:ext cx="51126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Covering active site on actin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prevent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formation of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cross bridge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relaxation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7" name="Google Shape;3547;ga351ba2227_0_0"/>
          <p:cNvSpPr txBox="1"/>
          <p:nvPr/>
        </p:nvSpPr>
        <p:spPr>
          <a:xfrm>
            <a:off x="503562" y="463004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8" name="Google Shape;3548;ga351ba2227_0_0"/>
          <p:cNvSpPr/>
          <p:nvPr/>
        </p:nvSpPr>
        <p:spPr>
          <a:xfrm>
            <a:off x="2730717" y="4916319"/>
            <a:ext cx="301775" cy="158650"/>
          </a:xfrm>
          <a:custGeom>
            <a:rect b="b" l="l" r="r" t="t"/>
            <a:pathLst>
              <a:path extrusionOk="0" h="271" w="280">
                <a:moveTo>
                  <a:pt x="280" y="134"/>
                </a:moveTo>
                <a:lnTo>
                  <a:pt x="120" y="0"/>
                </a:lnTo>
                <a:lnTo>
                  <a:pt x="120" y="73"/>
                </a:lnTo>
                <a:lnTo>
                  <a:pt x="0" y="73"/>
                </a:lnTo>
                <a:lnTo>
                  <a:pt x="0" y="198"/>
                </a:lnTo>
                <a:lnTo>
                  <a:pt x="120" y="198"/>
                </a:lnTo>
                <a:lnTo>
                  <a:pt x="120" y="271"/>
                </a:lnTo>
                <a:lnTo>
                  <a:pt x="280" y="134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9" name="Google Shape;3549;ga351ba2227_0_0"/>
          <p:cNvSpPr/>
          <p:nvPr/>
        </p:nvSpPr>
        <p:spPr>
          <a:xfrm>
            <a:off x="366350" y="2034875"/>
            <a:ext cx="3766500" cy="1278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1905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 moves from sarcoplasmic reticulum to  cytoplasm: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○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conc. →  lowc onc. (</a:t>
            </a:r>
            <a:r>
              <a:rPr b="0" i="0" lang="en-US" sz="12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 energy required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).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 moves from cytoplasm to sarcoplasmic reticulum: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05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○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Low conc. →  high onc. (</a:t>
            </a:r>
            <a:r>
              <a:rPr b="0" i="0" lang="en-US" sz="12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energy required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).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itillium Web"/>
              <a:buChar char="●"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طول ما الكالسيوم في الـsarcoplasmic reticulum                  راح يمسك في calsequestrin اللي هو binding protein.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550" name="Google Shape;3550;ga351ba2227_0_0"/>
          <p:cNvGrpSpPr/>
          <p:nvPr/>
        </p:nvGrpSpPr>
        <p:grpSpPr>
          <a:xfrm>
            <a:off x="4186437" y="2034901"/>
            <a:ext cx="2555889" cy="1277944"/>
            <a:chOff x="3739175" y="5263813"/>
            <a:chExt cx="2959575" cy="1479788"/>
          </a:xfrm>
        </p:grpSpPr>
        <p:pic>
          <p:nvPicPr>
            <p:cNvPr id="3551" name="Google Shape;3551;ga351ba2227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39175" y="5263813"/>
              <a:ext cx="2959575" cy="1479788"/>
            </a:xfrm>
            <a:prstGeom prst="rect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552" name="Google Shape;3552;ga351ba2227_0_0"/>
            <p:cNvSpPr/>
            <p:nvPr/>
          </p:nvSpPr>
          <p:spPr>
            <a:xfrm>
              <a:off x="5979725" y="6411350"/>
              <a:ext cx="654900" cy="150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3" name="Google Shape;3553;ga351ba2227_0_0"/>
          <p:cNvGrpSpPr/>
          <p:nvPr/>
        </p:nvGrpSpPr>
        <p:grpSpPr>
          <a:xfrm>
            <a:off x="468080" y="5662355"/>
            <a:ext cx="751091" cy="991797"/>
            <a:chOff x="2391948" y="1635646"/>
            <a:chExt cx="805546" cy="1584088"/>
          </a:xfrm>
        </p:grpSpPr>
        <p:sp>
          <p:nvSpPr>
            <p:cNvPr id="3554" name="Google Shape;3554;ga351ba2227_0_0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55" name="Google Shape;3555;ga351ba2227_0_0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56" name="Google Shape;3556;ga351ba2227_0_0"/>
          <p:cNvSpPr txBox="1"/>
          <p:nvPr/>
        </p:nvSpPr>
        <p:spPr>
          <a:xfrm>
            <a:off x="1292300" y="5626650"/>
            <a:ext cx="53223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order to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release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head of myosin from actin, a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new ATP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needed to come &amp; combine with head of myosin.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7" name="Google Shape;3557;ga351ba2227_0_0"/>
          <p:cNvSpPr txBox="1"/>
          <p:nvPr/>
        </p:nvSpPr>
        <p:spPr>
          <a:xfrm>
            <a:off x="535512" y="569801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58" name="Google Shape;3558;ga351ba2227_0_0"/>
          <p:cNvSpPr txBox="1"/>
          <p:nvPr/>
        </p:nvSpPr>
        <p:spPr>
          <a:xfrm>
            <a:off x="10102025" y="0"/>
            <a:ext cx="2090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Female Slides Only</a:t>
            </a:r>
            <a:endParaRPr b="1" i="0" sz="14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2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" name="Google Shape;3563;ga351ba2227_0_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25" y="2021074"/>
            <a:ext cx="5281674" cy="325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4" name="Google Shape;3564;ga351ba2227_0_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8625" y="2021082"/>
            <a:ext cx="5281676" cy="3251343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565" name="Google Shape;3565;ga351ba2227_0_12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6" name="Google Shape;3566;ga351ba2227_0_129"/>
          <p:cNvSpPr txBox="1"/>
          <p:nvPr/>
        </p:nvSpPr>
        <p:spPr>
          <a:xfrm>
            <a:off x="1140725" y="196850"/>
            <a:ext cx="56016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Rigor Mortis (Complex)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67" name="Google Shape;3567;ga351ba2227_0_129"/>
          <p:cNvSpPr txBox="1"/>
          <p:nvPr/>
        </p:nvSpPr>
        <p:spPr>
          <a:xfrm>
            <a:off x="500025" y="1083400"/>
            <a:ext cx="10562700" cy="11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Rigor Mortis: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contracture of skeletal muscles that begins several hours after death due to the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loss of ATP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8" name="Google Shape;3568;ga351ba2227_0_129"/>
          <p:cNvSpPr/>
          <p:nvPr/>
        </p:nvSpPr>
        <p:spPr>
          <a:xfrm>
            <a:off x="2576400" y="5486400"/>
            <a:ext cx="7039200" cy="11955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العضلة عشان تسوي relaxation لازم يصير عندها ATP (عشان ينفصل الـmyosin عن الـactin).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لما الإنسان يموت، الجسم يوقف تصنيع الـ ATP  لذلك وقتها يكون الإنسان مبتسم (العضلة في حالة contraction).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يظل الشخص مبتسم حتى وهو ميت لأن العضلة ما وصلها ATP،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فبالتالي ما راح يصير لها relaxation إلا بعد يومين لما تتحلل البروتينات.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2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a271cc3a49_1_3589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 </a:t>
            </a:r>
            <a:r>
              <a:rPr b="1" lang="en-US" sz="3400">
                <a:solidFill>
                  <a:srgbClr val="434343"/>
                </a:solidFill>
              </a:rPr>
              <a:t>H</a:t>
            </a: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ome </a:t>
            </a:r>
            <a:r>
              <a:rPr b="1" lang="en-US" sz="3400">
                <a:solidFill>
                  <a:srgbClr val="434343"/>
                </a:solidFill>
              </a:rPr>
              <a:t>M</a:t>
            </a: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essages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74" name="Google Shape;3574;ga271cc3a49_1_3589"/>
          <p:cNvSpPr txBox="1"/>
          <p:nvPr>
            <p:ph idx="4294967295" type="body"/>
          </p:nvPr>
        </p:nvSpPr>
        <p:spPr>
          <a:xfrm>
            <a:off x="1332075" y="1292850"/>
            <a:ext cx="11026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chemeClr val="accent3"/>
                </a:solidFill>
              </a:rPr>
              <a:t>During contraction, I and H bands become shorter, while the A band does not change.</a:t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descr="Single gear" id="3575" name="Google Shape;3575;ga271cc3a49_1_3589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6" name="Google Shape;3576;ga271cc3a49_1_3589"/>
          <p:cNvSpPr txBox="1"/>
          <p:nvPr>
            <p:ph idx="4294967295" type="body"/>
          </p:nvPr>
        </p:nvSpPr>
        <p:spPr>
          <a:xfrm>
            <a:off x="1321050" y="1846963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chemeClr val="accent3"/>
                </a:solidFill>
              </a:rPr>
              <a:t>Calcium is needed in nerves for exocytosis &amp; release of Ach.</a:t>
            </a:r>
            <a:endParaRPr sz="20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>
              <a:solidFill>
                <a:schemeClr val="accent3"/>
              </a:solidFill>
            </a:endParaRPr>
          </a:p>
        </p:txBody>
      </p:sp>
      <p:sp>
        <p:nvSpPr>
          <p:cNvPr descr="Single gear" id="3577" name="Google Shape;3577;ga271cc3a49_1_3589"/>
          <p:cNvSpPr/>
          <p:nvPr/>
        </p:nvSpPr>
        <p:spPr>
          <a:xfrm>
            <a:off x="925338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8" name="Google Shape;3578;ga271cc3a49_1_3589"/>
          <p:cNvSpPr txBox="1"/>
          <p:nvPr>
            <p:ph idx="4294967295" type="body"/>
          </p:nvPr>
        </p:nvSpPr>
        <p:spPr>
          <a:xfrm>
            <a:off x="1321050" y="2395163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chemeClr val="accent3"/>
                </a:solidFill>
              </a:rPr>
              <a:t>Calcium is needed in muscles for contraction.</a:t>
            </a:r>
            <a:endParaRPr sz="2000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79" name="Google Shape;3579;ga271cc3a49_1_3589"/>
          <p:cNvSpPr/>
          <p:nvPr/>
        </p:nvSpPr>
        <p:spPr>
          <a:xfrm>
            <a:off x="925338" y="23951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0" name="Google Shape;3580;ga271cc3a49_1_3589"/>
          <p:cNvSpPr txBox="1"/>
          <p:nvPr>
            <p:ph idx="4294967295" type="body"/>
          </p:nvPr>
        </p:nvSpPr>
        <p:spPr>
          <a:xfrm>
            <a:off x="1321050" y="29492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chemeClr val="accent3"/>
                </a:solidFill>
              </a:rPr>
              <a:t>Muscle relaxation is an active process (needs ATP).</a:t>
            </a:r>
            <a:endParaRPr sz="2000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81" name="Google Shape;3581;ga271cc3a49_1_3589"/>
          <p:cNvSpPr/>
          <p:nvPr/>
        </p:nvSpPr>
        <p:spPr>
          <a:xfrm>
            <a:off x="925338" y="294931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585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586" name="Google Shape;3586;g10542f732ab_2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87" name="Google Shape;3587;g10542f732ab_2_0"/>
          <p:cNvGraphicFramePr/>
          <p:nvPr/>
        </p:nvGraphicFramePr>
        <p:xfrm>
          <a:off x="425967" y="904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{056336EB-68BF-453E-9E2E-8991E0CBCA64}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Q1: The matrix inside muscle fiber is known as?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Troponin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Titin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Tropomyosin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Actin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Q5: which of the following is NOT a reason for the importance of ATP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Detachment of myosin from actin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Pumping of Ca into sarcoplasmic reticulum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none of the above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</a:tbl>
          </a:graphicData>
        </a:graphic>
      </p:graphicFrame>
      <p:sp>
        <p:nvSpPr>
          <p:cNvPr id="3588" name="Google Shape;3588;g10542f732ab_2_0"/>
          <p:cNvSpPr txBox="1"/>
          <p:nvPr/>
        </p:nvSpPr>
        <p:spPr>
          <a:xfrm>
            <a:off x="500033" y="1940900"/>
            <a:ext cx="5822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Q2: Where in the myosin thick filament is the ATP site located?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9" name="Google Shape;3589;g10542f732ab_2_0"/>
          <p:cNvSpPr txBox="1"/>
          <p:nvPr/>
        </p:nvSpPr>
        <p:spPr>
          <a:xfrm>
            <a:off x="500025" y="3009583"/>
            <a:ext cx="5459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Q3: Which of the following is part of the actin thin filament?</a:t>
            </a:r>
            <a:endParaRPr b="0" i="0" sz="16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0" name="Google Shape;3590;g10542f732ab_2_0"/>
          <p:cNvSpPr txBox="1"/>
          <p:nvPr/>
        </p:nvSpPr>
        <p:spPr>
          <a:xfrm>
            <a:off x="487950" y="3984788"/>
            <a:ext cx="11126100" cy="513600"/>
          </a:xfrm>
          <a:prstGeom prst="rect">
            <a:avLst/>
          </a:prstGeom>
          <a:solidFill>
            <a:srgbClr val="F6D753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Q4: Calcium combines with which of the following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1" name="Google Shape;3591;g10542f732ab_2_0"/>
          <p:cNvSpPr txBox="1"/>
          <p:nvPr/>
        </p:nvSpPr>
        <p:spPr>
          <a:xfrm>
            <a:off x="1143550" y="1481975"/>
            <a:ext cx="2055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Sarcoplasmic reticulum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2" name="Google Shape;3592;g10542f732ab_2_0"/>
          <p:cNvSpPr txBox="1"/>
          <p:nvPr/>
        </p:nvSpPr>
        <p:spPr>
          <a:xfrm>
            <a:off x="3868800" y="1422575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Sarcoplasm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3" name="Google Shape;3593;g10542f732ab_2_0"/>
          <p:cNvSpPr txBox="1"/>
          <p:nvPr/>
        </p:nvSpPr>
        <p:spPr>
          <a:xfrm>
            <a:off x="6747353" y="1422575"/>
            <a:ext cx="19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Sarcolemma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4" name="Google Shape;3594;g10542f732ab_2_0"/>
          <p:cNvSpPr txBox="1"/>
          <p:nvPr/>
        </p:nvSpPr>
        <p:spPr>
          <a:xfrm>
            <a:off x="9578573" y="1422575"/>
            <a:ext cx="2208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Sarcomere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5" name="Google Shape;3595;g10542f732ab_2_0"/>
          <p:cNvSpPr txBox="1"/>
          <p:nvPr/>
        </p:nvSpPr>
        <p:spPr>
          <a:xfrm>
            <a:off x="1045605" y="2361233"/>
            <a:ext cx="2409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Head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6" name="Google Shape;3596;g10542f732ab_2_0"/>
          <p:cNvSpPr txBox="1"/>
          <p:nvPr/>
        </p:nvSpPr>
        <p:spPr>
          <a:xfrm>
            <a:off x="3781400" y="2463933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Tail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7" name="Google Shape;3597;g10542f732ab_2_0"/>
          <p:cNvSpPr txBox="1"/>
          <p:nvPr/>
        </p:nvSpPr>
        <p:spPr>
          <a:xfrm>
            <a:off x="6695733" y="2407833"/>
            <a:ext cx="24096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Arm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8" name="Google Shape;3598;g10542f732ab_2_0"/>
          <p:cNvSpPr txBox="1"/>
          <p:nvPr/>
        </p:nvSpPr>
        <p:spPr>
          <a:xfrm>
            <a:off x="9478233" y="2463933"/>
            <a:ext cx="240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Hinge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9" name="Google Shape;3599;g10542f732ab_2_0"/>
          <p:cNvSpPr txBox="1"/>
          <p:nvPr/>
        </p:nvSpPr>
        <p:spPr>
          <a:xfrm>
            <a:off x="1045573" y="4674900"/>
            <a:ext cx="2409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0" name="Google Shape;3600;g10542f732ab_2_0"/>
          <p:cNvSpPr txBox="1"/>
          <p:nvPr/>
        </p:nvSpPr>
        <p:spPr>
          <a:xfrm>
            <a:off x="3923212" y="4603238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Tropomyosin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1" name="Google Shape;3601;g10542f732ab_2_0"/>
          <p:cNvSpPr txBox="1"/>
          <p:nvPr/>
        </p:nvSpPr>
        <p:spPr>
          <a:xfrm>
            <a:off x="6600133" y="4602200"/>
            <a:ext cx="2600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Troponin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2" name="Google Shape;3602;g10542f732ab_2_0"/>
          <p:cNvSpPr txBox="1"/>
          <p:nvPr/>
        </p:nvSpPr>
        <p:spPr>
          <a:xfrm>
            <a:off x="9439433" y="4602200"/>
            <a:ext cx="2487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3" name="Google Shape;3603;g10542f732ab_2_0"/>
          <p:cNvSpPr txBox="1"/>
          <p:nvPr/>
        </p:nvSpPr>
        <p:spPr>
          <a:xfrm>
            <a:off x="1354681" y="5704500"/>
            <a:ext cx="184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Power stroke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4" name="Google Shape;3604;g10542f732ab_2_0"/>
          <p:cNvSpPr txBox="1"/>
          <p:nvPr/>
        </p:nvSpPr>
        <p:spPr>
          <a:xfrm>
            <a:off x="950000" y="191868"/>
            <a:ext cx="2600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i="0" sz="33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05" name="Google Shape;3605;g10542f732ab_2_0"/>
          <p:cNvSpPr txBox="1"/>
          <p:nvPr/>
        </p:nvSpPr>
        <p:spPr>
          <a:xfrm>
            <a:off x="8266675" y="373975"/>
            <a:ext cx="3520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1.C 2.A 3.B 4.C 5.D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609" name="Shape 3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610" name="Google Shape;3610;g1061c9be6ec_1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11" name="Google Shape;3611;g1061c9be6ec_1_0"/>
          <p:cNvGraphicFramePr/>
          <p:nvPr/>
        </p:nvGraphicFramePr>
        <p:xfrm>
          <a:off x="425967" y="904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{056336EB-68BF-453E-9E2E-8991E0CBCA64}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Q1: Which of the following decreases in length during the contraction of a skeletal muscle fiber?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band of the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sarcomere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 band of the sarcomere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Thick filaments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Thin filaments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Q2: What is the contractile unit of the muscle?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Sarcolemma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Sarcomere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Actin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Myosin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Q3: Which of the following component stimulate opening Sodium channel?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Calcium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Ach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Cholinesterase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All 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Q4: A single contraction of skeletal muscle is most likely to be terminated by which of the following actions?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Closure of the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postsynaptic nicotinic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Ach receptor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Removal of Ach from the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neuromuscular junction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Removal of Ca from the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terminal of the motor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neuron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Removal of sarcoplasmic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Ca++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Q5: Which of the following does not change during Power Stroke?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Z lines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Bands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 Bands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None of them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</a:tbl>
          </a:graphicData>
        </a:graphic>
      </p:graphicFrame>
      <p:sp>
        <p:nvSpPr>
          <p:cNvPr id="3612" name="Google Shape;3612;g1061c9be6ec_1_0"/>
          <p:cNvSpPr txBox="1"/>
          <p:nvPr/>
        </p:nvSpPr>
        <p:spPr>
          <a:xfrm>
            <a:off x="950000" y="191868"/>
            <a:ext cx="2600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i="0" sz="33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13" name="Google Shape;3613;g1061c9be6ec_1_0"/>
          <p:cNvSpPr txBox="1"/>
          <p:nvPr/>
        </p:nvSpPr>
        <p:spPr>
          <a:xfrm>
            <a:off x="8011450" y="373975"/>
            <a:ext cx="3776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1. B 2. B 3. B 4. D 5. 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g1061c9be6ec_1_0"/>
          <p:cNvSpPr txBox="1"/>
          <p:nvPr/>
        </p:nvSpPr>
        <p:spPr>
          <a:xfrm>
            <a:off x="3914400" y="322675"/>
            <a:ext cx="436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Team441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618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619" name="Google Shape;3619;g10542f732ab_2_25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20" name="Google Shape;3620;g10542f732ab_2_25"/>
          <p:cNvGraphicFramePr/>
          <p:nvPr/>
        </p:nvGraphicFramePr>
        <p:xfrm>
          <a:off x="425967" y="904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{056336EB-68BF-453E-9E2E-8991E0CBCA64}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Q6: Which of the following covers the active sites on actin?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Troponin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Tropomyosin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Calcium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F-Actin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Q7:  skeletal muscle, which of the following events occurs before depolarization of the T tubules in the mechanism of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excitation–contraction coupling?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Depolarization of the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sarcolemmal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membrane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Opening of Ca2+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release channels on the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SR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Uptake of Ca2+ into the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SR by Ca2+ATPase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Binding of actin and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myosin</a:t>
                      </a:r>
                      <a:endParaRPr sz="15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Q8: Detachment the head of myosin from the actin require?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New ATP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Action potential 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ADP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Calcium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Q9: Action potential is transferred to Sarcoplasmic reticulum through which of the following?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Myofibril 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Sarcolemma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Longitudinal tubules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Transverse tubules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Q10: Which of the following will bind with troponin-tropomyosin complex leading to exposure the active site on actin?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solidFill>
                      <a:srgbClr val="F6D75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Ach 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Calcium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Sodium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Esterase</a:t>
                      </a:r>
                      <a:endParaRPr sz="16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/>
                </a:tc>
              </a:tr>
            </a:tbl>
          </a:graphicData>
        </a:graphic>
      </p:graphicFrame>
      <p:sp>
        <p:nvSpPr>
          <p:cNvPr id="3621" name="Google Shape;3621;g10542f732ab_2_25"/>
          <p:cNvSpPr txBox="1"/>
          <p:nvPr/>
        </p:nvSpPr>
        <p:spPr>
          <a:xfrm>
            <a:off x="950000" y="191868"/>
            <a:ext cx="2600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i="0" sz="33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22" name="Google Shape;3622;g10542f732ab_2_25"/>
          <p:cNvSpPr txBox="1"/>
          <p:nvPr/>
        </p:nvSpPr>
        <p:spPr>
          <a:xfrm>
            <a:off x="7835925" y="373975"/>
            <a:ext cx="395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6. B 7. A 8. A 9. D 10. 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3" name="Google Shape;3623;g10542f732ab_2_25"/>
          <p:cNvSpPr txBox="1"/>
          <p:nvPr/>
        </p:nvSpPr>
        <p:spPr>
          <a:xfrm>
            <a:off x="3914400" y="322675"/>
            <a:ext cx="436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Team441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7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g103cec8dee0_0_0"/>
          <p:cNvSpPr txBox="1"/>
          <p:nvPr/>
        </p:nvSpPr>
        <p:spPr>
          <a:xfrm>
            <a:off x="2187000" y="1283300"/>
            <a:ext cx="35934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 Alkhattabi</a:t>
            </a:r>
            <a:endParaRPr b="0" i="0" sz="24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9" name="Google Shape;3629;g103cec8dee0_0_0"/>
          <p:cNvSpPr/>
          <p:nvPr/>
        </p:nvSpPr>
        <p:spPr>
          <a:xfrm>
            <a:off x="0" y="668877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Leaders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0" name="Google Shape;3630;g103cec8dee0_0_0"/>
          <p:cNvSpPr/>
          <p:nvPr/>
        </p:nvSpPr>
        <p:spPr>
          <a:xfrm>
            <a:off x="800100" y="6241800"/>
            <a:ext cx="43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Physio442</a:t>
            </a:r>
            <a:r>
              <a:rPr b="0" i="0" lang="en-US" sz="23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@gmail.com</a:t>
            </a:r>
            <a:endParaRPr b="0" i="0" sz="19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31" name="Google Shape;3631;g103cec8dee0_0_0"/>
          <p:cNvGrpSpPr/>
          <p:nvPr/>
        </p:nvGrpSpPr>
        <p:grpSpPr>
          <a:xfrm>
            <a:off x="2293771" y="1323021"/>
            <a:ext cx="341023" cy="453251"/>
            <a:chOff x="7598438" y="4266131"/>
            <a:chExt cx="260283" cy="345914"/>
          </a:xfrm>
        </p:grpSpPr>
        <p:sp>
          <p:nvSpPr>
            <p:cNvPr id="3632" name="Google Shape;3632;g103cec8dee0_0_0"/>
            <p:cNvSpPr/>
            <p:nvPr/>
          </p:nvSpPr>
          <p:spPr>
            <a:xfrm>
              <a:off x="7598438" y="4266131"/>
              <a:ext cx="260283" cy="345914"/>
            </a:xfrm>
            <a:custGeom>
              <a:rect b="b" l="l" r="r" t="t"/>
              <a:pathLst>
                <a:path extrusionOk="0" h="10919" w="8216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g103cec8dee0_0_0"/>
            <p:cNvSpPr/>
            <p:nvPr/>
          </p:nvSpPr>
          <p:spPr>
            <a:xfrm>
              <a:off x="7794189" y="4558474"/>
              <a:ext cx="37731" cy="37731"/>
            </a:xfrm>
            <a:custGeom>
              <a:rect b="b" l="l" r="r" t="t"/>
              <a:pathLst>
                <a:path extrusionOk="0" h="1191" w="1191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4" name="Google Shape;3634;g103cec8dee0_0_0"/>
          <p:cNvGrpSpPr/>
          <p:nvPr/>
        </p:nvGrpSpPr>
        <p:grpSpPr>
          <a:xfrm>
            <a:off x="6920387" y="1320665"/>
            <a:ext cx="358715" cy="457923"/>
            <a:chOff x="5800725" y="3785989"/>
            <a:chExt cx="277644" cy="354594"/>
          </a:xfrm>
        </p:grpSpPr>
        <p:sp>
          <p:nvSpPr>
            <p:cNvPr id="3635" name="Google Shape;3635;g103cec8dee0_0_0"/>
            <p:cNvSpPr/>
            <p:nvPr/>
          </p:nvSpPr>
          <p:spPr>
            <a:xfrm>
              <a:off x="5800725" y="3785989"/>
              <a:ext cx="277644" cy="354594"/>
            </a:xfrm>
            <a:custGeom>
              <a:rect b="b" l="l" r="r" t="t"/>
              <a:pathLst>
                <a:path extrusionOk="0" h="11193" w="8764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g103cec8dee0_0_0"/>
            <p:cNvSpPr/>
            <p:nvPr/>
          </p:nvSpPr>
          <p:spPr>
            <a:xfrm>
              <a:off x="6012727" y="4085840"/>
              <a:ext cx="37731" cy="37763"/>
            </a:xfrm>
            <a:custGeom>
              <a:rect b="b" l="l" r="r" t="t"/>
              <a:pathLst>
                <a:path extrusionOk="0" h="1192" w="1191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7" name="Google Shape;3637;g103cec8dee0_0_0"/>
          <p:cNvSpPr txBox="1"/>
          <p:nvPr/>
        </p:nvSpPr>
        <p:spPr>
          <a:xfrm>
            <a:off x="7267000" y="1283300"/>
            <a:ext cx="3000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Waleed Alrashoud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Email" id="3638" name="Google Shape;3638;g103cec8dee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475" y="6277649"/>
            <a:ext cx="304225" cy="3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9" name="Google Shape;3639;g103cec8dee0_0_0"/>
          <p:cNvSpPr/>
          <p:nvPr/>
        </p:nvSpPr>
        <p:spPr>
          <a:xfrm>
            <a:off x="0" y="2665863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Members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0" name="Google Shape;3640;g103cec8dee0_0_0"/>
          <p:cNvSpPr/>
          <p:nvPr/>
        </p:nvSpPr>
        <p:spPr>
          <a:xfrm>
            <a:off x="0" y="5557176"/>
            <a:ext cx="121920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3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Physiology Team441</a:t>
            </a:r>
            <a:endParaRPr b="1" i="0" sz="2100" u="none" cap="none" strike="noStrike">
              <a:solidFill>
                <a:srgbClr val="75707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41" name="Google Shape;3641;g103cec8dee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5000" y="0"/>
            <a:ext cx="1121975" cy="11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2" name="Google Shape;3642;g103cec8dee0_0_0"/>
          <p:cNvSpPr/>
          <p:nvPr/>
        </p:nvSpPr>
        <p:spPr>
          <a:xfrm>
            <a:off x="3282350" y="3464725"/>
            <a:ext cx="25644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Maram Beyari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Maha Alkoryshy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Aldhalaan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3" name="Google Shape;3643;g103cec8dee0_0_0"/>
          <p:cNvSpPr/>
          <p:nvPr/>
        </p:nvSpPr>
        <p:spPr>
          <a:xfrm>
            <a:off x="6141900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Othman Alabdullah Khaled Bin-Arbeed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Rakan Alromayan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Talal Alharbi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AlShehri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4" name="Google Shape;3644;g103cec8dee0_0_0"/>
          <p:cNvSpPr/>
          <p:nvPr/>
        </p:nvSpPr>
        <p:spPr>
          <a:xfrm>
            <a:off x="434825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AlDalaqan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Farah Alqazlan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Masheal Alasmri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Amani Alotaibi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5" name="Google Shape;3645;g103cec8dee0_0_0"/>
          <p:cNvSpPr txBox="1"/>
          <p:nvPr/>
        </p:nvSpPr>
        <p:spPr>
          <a:xfrm>
            <a:off x="9335875" y="3388525"/>
            <a:ext cx="26487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Mohammad Alrashed Saud Al-Taleb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Sultan Al-Abdullah Saad AlAngri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Awartani </a:t>
            </a:r>
            <a:endParaRPr b="0" i="0" sz="2200" u="none" cap="none" strike="noStrike">
              <a:solidFill>
                <a:srgbClr val="757070"/>
              </a:solidFill>
              <a:highlight>
                <a:srgbClr val="FFF2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46" name="Google Shape;3646;g103cec8dee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6373" y="3831886"/>
            <a:ext cx="574275" cy="35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7" name="Google Shape;3647;g103cec8dee0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46373" y="3522023"/>
            <a:ext cx="574275" cy="353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9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Google Shape;3160;ga33b774173_0_1251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Objectives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61" name="Google Shape;3161;ga33b774173_0_1251"/>
          <p:cNvSpPr txBox="1"/>
          <p:nvPr>
            <p:ph idx="4294967295" type="body"/>
          </p:nvPr>
        </p:nvSpPr>
        <p:spPr>
          <a:xfrm>
            <a:off x="1523975" y="1133863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000">
                <a:solidFill>
                  <a:srgbClr val="434343"/>
                </a:solidFill>
              </a:rPr>
              <a:t>The physiologic anatomy of the skeletal muscle and NM junction.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162" name="Google Shape;3162;ga33b774173_0_1251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3" name="Google Shape;3163;ga33b774173_0_1251"/>
          <p:cNvSpPr txBox="1"/>
          <p:nvPr>
            <p:ph idx="4294967295" type="body"/>
          </p:nvPr>
        </p:nvSpPr>
        <p:spPr>
          <a:xfrm>
            <a:off x="1512950" y="16879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Motor end plate potential and how action potential and excitation-contraction coupling are generated in skeletal muscle.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164" name="Google Shape;3164;ga33b774173_0_1251"/>
          <p:cNvSpPr/>
          <p:nvPr/>
        </p:nvSpPr>
        <p:spPr>
          <a:xfrm>
            <a:off x="925338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5" name="Google Shape;3165;ga33b774173_0_1251"/>
          <p:cNvSpPr txBox="1"/>
          <p:nvPr>
            <p:ph idx="4294967295" type="body"/>
          </p:nvPr>
        </p:nvSpPr>
        <p:spPr>
          <a:xfrm>
            <a:off x="1512950" y="2315660"/>
            <a:ext cx="99669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The molecular mechanism of skeletal muscle contraction &amp; relaxation.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166" name="Google Shape;3166;ga33b774173_0_1251"/>
          <p:cNvSpPr/>
          <p:nvPr/>
        </p:nvSpPr>
        <p:spPr>
          <a:xfrm>
            <a:off x="925338" y="23951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7" name="Google Shape;3167;ga33b774173_0_1251"/>
          <p:cNvSpPr txBox="1"/>
          <p:nvPr>
            <p:ph idx="4294967295" type="body"/>
          </p:nvPr>
        </p:nvSpPr>
        <p:spPr>
          <a:xfrm>
            <a:off x="1512950" y="279833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rgbClr val="434343"/>
                </a:solidFill>
              </a:rPr>
              <a:t>Sliding filament mechanism.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descr="Single gear" id="3168" name="Google Shape;3168;ga33b774173_0_1251"/>
          <p:cNvSpPr/>
          <p:nvPr/>
        </p:nvSpPr>
        <p:spPr>
          <a:xfrm>
            <a:off x="925338" y="29573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9" name="Google Shape;3169;ga33b774173_0_1251"/>
          <p:cNvSpPr txBox="1"/>
          <p:nvPr/>
        </p:nvSpPr>
        <p:spPr>
          <a:xfrm>
            <a:off x="1512950" y="334653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general mechanism of skeletal muscle contraction.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170" name="Google Shape;3170;ga33b774173_0_1251"/>
          <p:cNvSpPr/>
          <p:nvPr/>
        </p:nvSpPr>
        <p:spPr>
          <a:xfrm>
            <a:off x="925338" y="35055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171" name="Google Shape;3171;ga33b774173_0_1251"/>
          <p:cNvSpPr/>
          <p:nvPr/>
        </p:nvSpPr>
        <p:spPr>
          <a:xfrm>
            <a:off x="925338" y="40537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2" name="Google Shape;3172;ga33b774173_0_1251"/>
          <p:cNvSpPr txBox="1"/>
          <p:nvPr/>
        </p:nvSpPr>
        <p:spPr>
          <a:xfrm>
            <a:off x="1523975" y="3956275"/>
            <a:ext cx="628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Drugs/ diseases affecting neuromuscular transmission. 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6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Google Shape;3177;ga33b774173_0_64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8" name="Google Shape;3178;ga33b774173_0_64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9" name="Google Shape;3179;ga33b774173_0_64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0" name="Google Shape;3180;ga33b774173_0_64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1" name="Google Shape;3181;ga33b774173_0_64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82" name="Google Shape;3182;ga33b774173_0_64"/>
          <p:cNvGrpSpPr/>
          <p:nvPr/>
        </p:nvGrpSpPr>
        <p:grpSpPr>
          <a:xfrm>
            <a:off x="899190" y="2058348"/>
            <a:ext cx="5015378" cy="4162946"/>
            <a:chOff x="437455" y="1910804"/>
            <a:chExt cx="5907394" cy="4162946"/>
          </a:xfrm>
        </p:grpSpPr>
        <p:cxnSp>
          <p:nvCxnSpPr>
            <p:cNvPr id="3183" name="Google Shape;3183;ga33b774173_0_64"/>
            <p:cNvCxnSpPr/>
            <p:nvPr/>
          </p:nvCxnSpPr>
          <p:spPr>
            <a:xfrm>
              <a:off x="437455" y="1910804"/>
              <a:ext cx="18600" cy="3676200"/>
            </a:xfrm>
            <a:prstGeom prst="straightConnector1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84" name="Google Shape;3184;ga33b774173_0_64"/>
            <p:cNvCxnSpPr/>
            <p:nvPr/>
          </p:nvCxnSpPr>
          <p:spPr>
            <a:xfrm flipH="1" rot="10800000">
              <a:off x="439970" y="2801200"/>
              <a:ext cx="410100" cy="600"/>
            </a:xfrm>
            <a:prstGeom prst="straightConnector1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85" name="Google Shape;3185;ga33b774173_0_64"/>
            <p:cNvSpPr txBox="1"/>
            <p:nvPr/>
          </p:nvSpPr>
          <p:spPr>
            <a:xfrm>
              <a:off x="850049" y="2314750"/>
              <a:ext cx="5494800" cy="983700"/>
            </a:xfrm>
            <a:prstGeom prst="rect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Muscle RMP =</a:t>
              </a:r>
              <a:r>
                <a:rPr b="1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-90 mV</a:t>
              </a: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(same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as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 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nerves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186" name="Google Shape;3186;ga33b774173_0_64"/>
            <p:cNvCxnSpPr>
              <a:endCxn id="3187" idx="1"/>
            </p:cNvCxnSpPr>
            <p:nvPr/>
          </p:nvCxnSpPr>
          <p:spPr>
            <a:xfrm flipH="1" rot="10800000">
              <a:off x="439649" y="4194250"/>
              <a:ext cx="410400" cy="300"/>
            </a:xfrm>
            <a:prstGeom prst="straightConnector1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87" name="Google Shape;3187;ga33b774173_0_64"/>
            <p:cNvSpPr txBox="1"/>
            <p:nvPr/>
          </p:nvSpPr>
          <p:spPr>
            <a:xfrm>
              <a:off x="850049" y="3702400"/>
              <a:ext cx="5494800" cy="983700"/>
            </a:xfrm>
            <a:prstGeom prst="rect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Duration of AP = </a:t>
              </a:r>
              <a:r>
                <a:rPr b="1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1 - 5 ms </a:t>
              </a:r>
              <a:endParaRPr b="1" i="0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longer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duration than nerve AP “about 1 ms”).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188" name="Google Shape;3188;ga33b774173_0_64"/>
            <p:cNvCxnSpPr>
              <a:endCxn id="3189" idx="1"/>
            </p:cNvCxnSpPr>
            <p:nvPr/>
          </p:nvCxnSpPr>
          <p:spPr>
            <a:xfrm flipH="1" rot="10800000">
              <a:off x="448150" y="5581900"/>
              <a:ext cx="383400" cy="300"/>
            </a:xfrm>
            <a:prstGeom prst="straightConnector1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89" name="Google Shape;3189;ga33b774173_0_64"/>
            <p:cNvSpPr txBox="1"/>
            <p:nvPr/>
          </p:nvSpPr>
          <p:spPr>
            <a:xfrm>
              <a:off x="831550" y="5090050"/>
              <a:ext cx="5494800" cy="983700"/>
            </a:xfrm>
            <a:prstGeom prst="rect">
              <a:avLst/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50" lIns="121950" spcFirstLastPara="1" rIns="121950" wrap="square" tIns="121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Conduction Velocity = </a:t>
              </a:r>
              <a:r>
                <a:rPr b="1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3 - 5 m/s</a:t>
              </a: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</a:t>
              </a:r>
              <a:r>
                <a:rPr b="0" i="0" lang="en-US" sz="18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slower</a:t>
              </a:r>
              <a:r>
                <a:rPr b="0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than big nerves).</a:t>
              </a:r>
              <a:endParaRPr b="0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190" name="Google Shape;3190;ga33b774173_0_64"/>
          <p:cNvSpPr/>
          <p:nvPr/>
        </p:nvSpPr>
        <p:spPr>
          <a:xfrm>
            <a:off x="652422" y="1323350"/>
            <a:ext cx="3910200" cy="7350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>
            <a:noFill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Muscle Action Potential (AP)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91" name="Google Shape;3191;ga33b774173_0_64"/>
          <p:cNvSpPr txBox="1"/>
          <p:nvPr/>
        </p:nvSpPr>
        <p:spPr>
          <a:xfrm>
            <a:off x="1140725" y="196850"/>
            <a:ext cx="5822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 Action Potential</a:t>
            </a:r>
            <a:r>
              <a:rPr b="1" i="0" lang="en-US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(AP)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192" name="Google Shape;3192;ga33b774173_0_64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3" name="Google Shape;3193;ga33b774173_0_64"/>
          <p:cNvSpPr txBox="1"/>
          <p:nvPr/>
        </p:nvSpPr>
        <p:spPr>
          <a:xfrm>
            <a:off x="7601975" y="196850"/>
            <a:ext cx="4482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Motor Unit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194" name="Google Shape;3194;ga33b774173_0_64"/>
          <p:cNvSpPr/>
          <p:nvPr/>
        </p:nvSpPr>
        <p:spPr>
          <a:xfrm>
            <a:off x="696127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5" name="Google Shape;3195;ga33b774173_0_64"/>
          <p:cNvSpPr txBox="1"/>
          <p:nvPr/>
        </p:nvSpPr>
        <p:spPr>
          <a:xfrm>
            <a:off x="6961275" y="1171425"/>
            <a:ext cx="4689600" cy="46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unit: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Somatic motor neuron (Anterior Horn Cell, Axon) and all the muscle fibers it innervates.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20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196" name="Google Shape;3196;ga33b774173_0_64"/>
          <p:cNvCxnSpPr/>
          <p:nvPr/>
        </p:nvCxnSpPr>
        <p:spPr>
          <a:xfrm>
            <a:off x="6710600" y="769125"/>
            <a:ext cx="5700" cy="5746200"/>
          </a:xfrm>
          <a:prstGeom prst="straightConnector1">
            <a:avLst/>
          </a:prstGeom>
          <a:noFill/>
          <a:ln cap="flat" cmpd="sng" w="19050">
            <a:solidFill>
              <a:srgbClr val="F6D753"/>
            </a:solidFill>
            <a:prstDash val="lgDash"/>
            <a:round/>
            <a:headEnd len="med" w="med" type="diamond"/>
            <a:tailEnd len="med" w="med" type="diamond"/>
          </a:ln>
        </p:spPr>
      </p:cxnSp>
      <p:pic>
        <p:nvPicPr>
          <p:cNvPr id="3197" name="Google Shape;3197;ga33b774173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2325" y="2644425"/>
            <a:ext cx="3778674" cy="3576875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gae94b408ca_0_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3" name="Google Shape;3203;gae94b408ca_0_0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4" name="Google Shape;3204;gae94b408ca_0_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5" name="Google Shape;3205;gae94b408ca_0_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6" name="Google Shape;3206;gae94b408ca_0_0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7" name="Google Shape;3207;gae94b408ca_0_0"/>
          <p:cNvSpPr/>
          <p:nvPr/>
        </p:nvSpPr>
        <p:spPr>
          <a:xfrm>
            <a:off x="11419291" y="20521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8" name="Google Shape;3208;gae94b408ca_0_0"/>
          <p:cNvGrpSpPr/>
          <p:nvPr/>
        </p:nvGrpSpPr>
        <p:grpSpPr>
          <a:xfrm>
            <a:off x="11396077" y="172553"/>
            <a:ext cx="614193" cy="431920"/>
            <a:chOff x="3476576" y="2633631"/>
            <a:chExt cx="417024" cy="293244"/>
          </a:xfrm>
        </p:grpSpPr>
        <p:sp>
          <p:nvSpPr>
            <p:cNvPr id="3209" name="Google Shape;3209;gae94b408ca_0_0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gae94b408ca_0_0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1" name="Google Shape;3211;gae94b408ca_0_0">
            <a:hlinkClick r:id="rId3"/>
          </p:cNvPr>
          <p:cNvSpPr/>
          <p:nvPr/>
        </p:nvSpPr>
        <p:spPr>
          <a:xfrm rot="5391968">
            <a:off x="11650840" y="340269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2" name="Google Shape;3212;gae94b408ca_0_0">
            <a:hlinkClick r:id="rId4"/>
          </p:cNvPr>
          <p:cNvSpPr/>
          <p:nvPr/>
        </p:nvSpPr>
        <p:spPr>
          <a:xfrm>
            <a:off x="11269221" y="60454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13" name="Google Shape;3213;gae94b408ca_0_0"/>
          <p:cNvSpPr txBox="1"/>
          <p:nvPr/>
        </p:nvSpPr>
        <p:spPr>
          <a:xfrm>
            <a:off x="1140725" y="196850"/>
            <a:ext cx="55632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Histology of the Muscle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214" name="Google Shape;3214;gae94b408ca_0_0"/>
          <p:cNvGrpSpPr/>
          <p:nvPr/>
        </p:nvGrpSpPr>
        <p:grpSpPr>
          <a:xfrm>
            <a:off x="213965" y="452565"/>
            <a:ext cx="9761430" cy="5347617"/>
            <a:chOff x="1804290" y="946252"/>
            <a:chExt cx="9761430" cy="5347617"/>
          </a:xfrm>
        </p:grpSpPr>
        <p:cxnSp>
          <p:nvCxnSpPr>
            <p:cNvPr id="3215" name="Google Shape;3215;gae94b408ca_0_0"/>
            <p:cNvCxnSpPr/>
            <p:nvPr/>
          </p:nvCxnSpPr>
          <p:spPr>
            <a:xfrm flipH="1" rot="10800000">
              <a:off x="7232220" y="5988842"/>
              <a:ext cx="4333500" cy="9000"/>
            </a:xfrm>
            <a:prstGeom prst="straightConnector1">
              <a:avLst/>
            </a:prstGeom>
            <a:noFill/>
            <a:ln cap="flat" cmpd="sng" w="25400">
              <a:solidFill>
                <a:srgbClr val="FBE78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grpSp>
          <p:nvGrpSpPr>
            <p:cNvPr id="3216" name="Google Shape;3216;gae94b408ca_0_0"/>
            <p:cNvGrpSpPr/>
            <p:nvPr/>
          </p:nvGrpSpPr>
          <p:grpSpPr>
            <a:xfrm>
              <a:off x="1804290" y="946252"/>
              <a:ext cx="9745329" cy="5347617"/>
              <a:chOff x="1223290" y="946252"/>
              <a:chExt cx="9745329" cy="5347617"/>
            </a:xfrm>
          </p:grpSpPr>
          <p:grpSp>
            <p:nvGrpSpPr>
              <p:cNvPr id="3217" name="Google Shape;3217;gae94b408ca_0_0"/>
              <p:cNvGrpSpPr/>
              <p:nvPr/>
            </p:nvGrpSpPr>
            <p:grpSpPr>
              <a:xfrm>
                <a:off x="1415425" y="946252"/>
                <a:ext cx="9521999" cy="5347617"/>
                <a:chOff x="3702535" y="754576"/>
                <a:chExt cx="9521999" cy="6386740"/>
              </a:xfrm>
            </p:grpSpPr>
            <p:sp>
              <p:nvSpPr>
                <p:cNvPr id="3218" name="Google Shape;3218;gae94b408ca_0_0"/>
                <p:cNvSpPr/>
                <p:nvPr/>
              </p:nvSpPr>
              <p:spPr>
                <a:xfrm>
                  <a:off x="8329381" y="1603442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BE78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9" name="Google Shape;3219;gae94b408ca_0_0"/>
                <p:cNvSpPr/>
                <p:nvPr/>
              </p:nvSpPr>
              <p:spPr>
                <a:xfrm>
                  <a:off x="8269406" y="1537909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0" name="Google Shape;3220;gae94b408ca_0_0"/>
                <p:cNvSpPr/>
                <p:nvPr/>
              </p:nvSpPr>
              <p:spPr>
                <a:xfrm rot="10800000">
                  <a:off x="7783900" y="2179460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1" name="Google Shape;3221;gae94b408ca_0_0"/>
                <p:cNvSpPr/>
                <p:nvPr/>
              </p:nvSpPr>
              <p:spPr>
                <a:xfrm rot="10800000">
                  <a:off x="7843935" y="2245032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6D753"/>
                </a:solidFill>
                <a:ln cap="flat" cmpd="sng" w="9525">
                  <a:solidFill>
                    <a:schemeClr val="accent5">
                      <a:alpha val="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2" name="Google Shape;3222;gae94b408ca_0_0"/>
                <p:cNvSpPr/>
                <p:nvPr/>
              </p:nvSpPr>
              <p:spPr>
                <a:xfrm rot="10800000">
                  <a:off x="7783907" y="3449770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3" name="Google Shape;3223;gae94b408ca_0_0"/>
                <p:cNvSpPr/>
                <p:nvPr/>
              </p:nvSpPr>
              <p:spPr>
                <a:xfrm rot="10800000">
                  <a:off x="7843942" y="3515342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6D75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4" name="Google Shape;3224;gae94b408ca_0_0"/>
                <p:cNvSpPr/>
                <p:nvPr/>
              </p:nvSpPr>
              <p:spPr>
                <a:xfrm>
                  <a:off x="8269417" y="2808195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5" name="Google Shape;3225;gae94b408ca_0_0"/>
                <p:cNvSpPr/>
                <p:nvPr/>
              </p:nvSpPr>
              <p:spPr>
                <a:xfrm>
                  <a:off x="8329383" y="2873723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BE78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6" name="Google Shape;3226;gae94b408ca_0_0"/>
                <p:cNvSpPr/>
                <p:nvPr/>
              </p:nvSpPr>
              <p:spPr>
                <a:xfrm>
                  <a:off x="8269427" y="4051022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7" name="Google Shape;3227;gae94b408ca_0_0"/>
                <p:cNvSpPr/>
                <p:nvPr/>
              </p:nvSpPr>
              <p:spPr>
                <a:xfrm>
                  <a:off x="8329393" y="4116550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BE780"/>
                </a:solidFill>
                <a:ln cap="flat" cmpd="sng" w="9525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8" name="Google Shape;3228;gae94b408ca_0_0"/>
                <p:cNvSpPr/>
                <p:nvPr/>
              </p:nvSpPr>
              <p:spPr>
                <a:xfrm rot="10800000">
                  <a:off x="7783912" y="4692567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9" name="Google Shape;3229;gae94b408ca_0_0"/>
                <p:cNvSpPr/>
                <p:nvPr/>
              </p:nvSpPr>
              <p:spPr>
                <a:xfrm rot="10800000">
                  <a:off x="7843946" y="4758139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6D753"/>
                </a:solidFill>
                <a:ln cap="flat" cmpd="sng" w="9525">
                  <a:solidFill>
                    <a:schemeClr val="accent5">
                      <a:alpha val="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0" name="Google Shape;3230;gae94b408ca_0_0"/>
                <p:cNvSpPr/>
                <p:nvPr/>
              </p:nvSpPr>
              <p:spPr>
                <a:xfrm rot="10800000">
                  <a:off x="7760156" y="5947235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6D75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1" name="Google Shape;3231;gae94b408ca_0_0"/>
                <p:cNvSpPr/>
                <p:nvPr/>
              </p:nvSpPr>
              <p:spPr>
                <a:xfrm rot="10800000">
                  <a:off x="7820191" y="6012807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6D75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2" name="Google Shape;3232;gae94b408ca_0_0"/>
                <p:cNvSpPr/>
                <p:nvPr/>
              </p:nvSpPr>
              <p:spPr>
                <a:xfrm>
                  <a:off x="8269429" y="5321302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3" name="Google Shape;3233;gae94b408ca_0_0"/>
                <p:cNvSpPr/>
                <p:nvPr/>
              </p:nvSpPr>
              <p:spPr>
                <a:xfrm>
                  <a:off x="8329394" y="5386830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BE78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4" name="Google Shape;3234;gae94b408ca_0_0"/>
                <p:cNvSpPr txBox="1"/>
                <p:nvPr/>
              </p:nvSpPr>
              <p:spPr>
                <a:xfrm>
                  <a:off x="9092010" y="754576"/>
                  <a:ext cx="40038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Each muscle fiber (cell) has a few hundreds - thousands of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myofibrils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cxnSp>
              <p:nvCxnSpPr>
                <p:cNvPr id="3235" name="Google Shape;3235;gae94b408ca_0_0"/>
                <p:cNvCxnSpPr/>
                <p:nvPr/>
              </p:nvCxnSpPr>
              <p:spPr>
                <a:xfrm>
                  <a:off x="8912634" y="1898882"/>
                  <a:ext cx="4311900" cy="1590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med" w="med" type="oval"/>
                </a:ln>
              </p:spPr>
            </p:cxnSp>
            <p:sp>
              <p:nvSpPr>
                <p:cNvPr id="3236" name="Google Shape;3236;gae94b408ca_0_0"/>
                <p:cNvSpPr txBox="1"/>
                <p:nvPr/>
              </p:nvSpPr>
              <p:spPr>
                <a:xfrm>
                  <a:off x="9101885" y="1937677"/>
                  <a:ext cx="41226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Each myofibril contains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actin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filaments (</a:t>
                  </a: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thin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 &amp;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myosin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(</a:t>
                  </a: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thick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 filaments.</a:t>
                  </a:r>
                  <a:endParaRPr b="1" i="0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37" name="Google Shape;3237;gae94b408ca_0_0"/>
                <p:cNvSpPr txBox="1"/>
                <p:nvPr/>
              </p:nvSpPr>
              <p:spPr>
                <a:xfrm>
                  <a:off x="3705310" y="1325965"/>
                  <a:ext cx="40038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Each muscle cell fiber is covered by </a:t>
                  </a: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sarcolemma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(cell-membrane).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38" name="Google Shape;3238;gae94b408ca_0_0"/>
                <p:cNvSpPr txBox="1"/>
                <p:nvPr/>
              </p:nvSpPr>
              <p:spPr>
                <a:xfrm>
                  <a:off x="9101885" y="3138815"/>
                  <a:ext cx="4003800" cy="127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Each myofibril (</a:t>
                  </a:r>
                  <a:r>
                    <a:rPr b="0" i="0" lang="en-US" sz="1600" u="none" cap="none" strike="noStrike">
                      <a:solidFill>
                        <a:schemeClr val="accent4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skeletal &amp; cardiac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 is </a:t>
                  </a:r>
                  <a:r>
                    <a:rPr b="1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striated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: consisting of d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rk</a:t>
                  </a:r>
                  <a:r>
                    <a:rPr b="1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bands  (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A-bands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 and l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i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ght  (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I-bands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).</a:t>
                  </a:r>
                  <a:endParaRPr b="1" i="0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39" name="Google Shape;3239;gae94b408ca_0_0"/>
                <p:cNvSpPr txBox="1"/>
                <p:nvPr/>
              </p:nvSpPr>
              <p:spPr>
                <a:xfrm>
                  <a:off x="9101885" y="4464982"/>
                  <a:ext cx="40038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Sarcomere: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the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functional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/contractile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unit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of muscle (</a:t>
                  </a:r>
                  <a:r>
                    <a:rPr b="0" i="0" lang="en-US" sz="1600" u="none" cap="none" strike="noStrike">
                      <a:solidFill>
                        <a:schemeClr val="accent5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myofibril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 - the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zone between two Z lines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/discs = 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2 μm 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in length in resting state.</a:t>
                  </a:r>
                  <a:endParaRPr b="1" i="0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40" name="Google Shape;3240;gae94b408ca_0_0"/>
                <p:cNvSpPr txBox="1"/>
                <p:nvPr/>
              </p:nvSpPr>
              <p:spPr>
                <a:xfrm>
                  <a:off x="3705235" y="2562379"/>
                  <a:ext cx="40038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Sarcoplasm: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the matrix inside muscle fiber, in which myofilaments suspended </a:t>
                  </a:r>
                  <a:r>
                    <a:rPr b="0" i="0" lang="en-US" sz="1600" u="none" cap="none" strike="noStrike">
                      <a:solidFill>
                        <a:schemeClr val="accent2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(cytoplasm)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41" name="Google Shape;3241;gae94b408ca_0_0"/>
                <p:cNvSpPr txBox="1"/>
                <p:nvPr/>
              </p:nvSpPr>
              <p:spPr>
                <a:xfrm>
                  <a:off x="3702535" y="3811065"/>
                  <a:ext cx="40038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T-tubules:</a:t>
                  </a:r>
                  <a:r>
                    <a:rPr b="0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extend from one side of muscle to other </a:t>
                  </a:r>
                  <a:r>
                    <a:rPr b="0" i="0" lang="en-US" sz="1600" u="none" cap="none" strike="noStrike">
                      <a:solidFill>
                        <a:schemeClr val="accent5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(to allow AP to travel into the cell)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42" name="Google Shape;3242;gae94b408ca_0_0"/>
                <p:cNvSpPr txBox="1"/>
                <p:nvPr/>
              </p:nvSpPr>
              <p:spPr>
                <a:xfrm>
                  <a:off x="3705360" y="5112540"/>
                  <a:ext cx="4003800" cy="118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Sarcoplasmic</a:t>
                  </a:r>
                  <a:r>
                    <a:rPr b="1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</a:t>
                  </a: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reticulum: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endoplasmic reticulum in sarcoplasm, full of Ca (</a:t>
                  </a:r>
                  <a:r>
                    <a:rPr b="0" i="0" lang="en-US" sz="1600" u="none" cap="none" strike="noStrike">
                      <a:solidFill>
                        <a:schemeClr val="accent5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Ca store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). </a:t>
                  </a:r>
                  <a:r>
                    <a:rPr b="0" i="0" lang="en-US" sz="1600" u="none" cap="none" strike="noStrike">
                      <a:solidFill>
                        <a:schemeClr val="accent5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</a:t>
                  </a:r>
                  <a:endParaRPr b="1" i="0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  <p:sp>
              <p:nvSpPr>
                <p:cNvPr id="3243" name="Google Shape;3243;gae94b408ca_0_0"/>
                <p:cNvSpPr/>
                <p:nvPr/>
              </p:nvSpPr>
              <p:spPr>
                <a:xfrm>
                  <a:off x="8291229" y="6434216"/>
                  <a:ext cx="647100" cy="7071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noFill/>
                <a:ln cap="flat" cmpd="sng" w="25400">
                  <a:solidFill>
                    <a:srgbClr val="FBE78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4" name="Google Shape;3244;gae94b408ca_0_0"/>
                <p:cNvSpPr/>
                <p:nvPr/>
              </p:nvSpPr>
              <p:spPr>
                <a:xfrm>
                  <a:off x="8351295" y="6499759"/>
                  <a:ext cx="527100" cy="576000"/>
                </a:xfrm>
                <a:prstGeom prst="hexagon">
                  <a:avLst>
                    <a:gd fmla="val 25000" name="adj"/>
                    <a:gd fmla="val 115470" name="vf"/>
                  </a:avLst>
                </a:prstGeom>
                <a:solidFill>
                  <a:srgbClr val="FBE78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5" name="Google Shape;3245;gae94b408ca_0_0"/>
                <p:cNvSpPr txBox="1"/>
                <p:nvPr/>
              </p:nvSpPr>
              <p:spPr>
                <a:xfrm>
                  <a:off x="9123735" y="5776086"/>
                  <a:ext cx="4003800" cy="969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b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accent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Z discs/lines: </a:t>
                  </a:r>
                  <a:r>
                    <a:rPr b="0" i="0" lang="en-US" sz="1600" u="none" cap="none" strike="noStrike">
                      <a:solidFill>
                        <a:srgbClr val="434343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 lines extend all way across myofibrils.</a:t>
                  </a:r>
                  <a:endParaRPr b="0" i="0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</p:grpSp>
          <p:cxnSp>
            <p:nvCxnSpPr>
              <p:cNvPr id="3246" name="Google Shape;3246;gae94b408ca_0_0"/>
              <p:cNvCxnSpPr>
                <a:stCxn id="3222" idx="0"/>
              </p:cNvCxnSpPr>
              <p:nvPr/>
            </p:nvCxnSpPr>
            <p:spPr>
              <a:xfrm rot="10800000">
                <a:off x="1272497" y="3492965"/>
                <a:ext cx="4224300" cy="60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6D753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3247" name="Google Shape;3247;gae94b408ca_0_0"/>
              <p:cNvCxnSpPr>
                <a:stCxn id="3220" idx="0"/>
              </p:cNvCxnSpPr>
              <p:nvPr/>
            </p:nvCxnSpPr>
            <p:spPr>
              <a:xfrm rot="10800000">
                <a:off x="1223290" y="2425435"/>
                <a:ext cx="4273500" cy="99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6D753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3248" name="Google Shape;3248;gae94b408ca_0_0"/>
              <p:cNvCxnSpPr>
                <a:stCxn id="3228" idx="0"/>
              </p:cNvCxnSpPr>
              <p:nvPr/>
            </p:nvCxnSpPr>
            <p:spPr>
              <a:xfrm rot="10800000">
                <a:off x="1272502" y="4538959"/>
                <a:ext cx="4224300" cy="6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6D753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3249" name="Google Shape;3249;gae94b408ca_0_0"/>
              <p:cNvCxnSpPr>
                <a:stCxn id="3230" idx="0"/>
              </p:cNvCxnSpPr>
              <p:nvPr/>
            </p:nvCxnSpPr>
            <p:spPr>
              <a:xfrm rot="10800000">
                <a:off x="1272446" y="5584693"/>
                <a:ext cx="4200600" cy="54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6D753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3250" name="Google Shape;3250;gae94b408ca_0_0"/>
              <p:cNvCxnSpPr>
                <a:stCxn id="3224" idx="0"/>
              </p:cNvCxnSpPr>
              <p:nvPr/>
            </p:nvCxnSpPr>
            <p:spPr>
              <a:xfrm flipH="1" rot="10800000">
                <a:off x="6629407" y="2958174"/>
                <a:ext cx="4339200" cy="36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BE780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3251" name="Google Shape;3251;gae94b408ca_0_0"/>
              <p:cNvCxnSpPr/>
              <p:nvPr/>
            </p:nvCxnSpPr>
            <p:spPr>
              <a:xfrm>
                <a:off x="6629417" y="4002394"/>
                <a:ext cx="4339200" cy="90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BE780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cxnSp>
            <p:nvCxnSpPr>
              <p:cNvPr id="3252" name="Google Shape;3252;gae94b408ca_0_0"/>
              <p:cNvCxnSpPr/>
              <p:nvPr/>
            </p:nvCxnSpPr>
            <p:spPr>
              <a:xfrm>
                <a:off x="6629419" y="5065999"/>
                <a:ext cx="4339200" cy="90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BE780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</p:grpSp>
      </p:grpSp>
      <p:sp>
        <p:nvSpPr>
          <p:cNvPr id="3253" name="Google Shape;3253;gae94b408ca_0_0"/>
          <p:cNvSpPr/>
          <p:nvPr/>
        </p:nvSpPr>
        <p:spPr>
          <a:xfrm>
            <a:off x="213975" y="5965013"/>
            <a:ext cx="9388200" cy="7167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Titillium Web"/>
              <a:buChar char="●"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Bands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: region in the sarcomere that contains protein → can change in length 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(because </a:t>
            </a:r>
            <a:r>
              <a:rPr b="1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Z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lines will come togeth</a:t>
            </a:r>
            <a:r>
              <a:rPr lang="en-US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er)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Titillium Web"/>
              <a:buChar char="●"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Filaments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: actual proteins (actin &amp; myosin) → NEVER change in length.</a:t>
            </a:r>
            <a:endParaRPr b="1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contraction:  </a:t>
            </a:r>
            <a:r>
              <a:rPr b="1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I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&amp; </a:t>
            </a:r>
            <a:r>
              <a:rPr b="1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H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bands get shorter (the filaments length is not affected), while </a:t>
            </a:r>
            <a:r>
              <a:rPr b="1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</a:t>
            </a: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band length isn’t affected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4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4" name="Google Shape;3254;gae94b408ca_0_0"/>
          <p:cNvSpPr txBox="1"/>
          <p:nvPr/>
        </p:nvSpPr>
        <p:spPr>
          <a:xfrm>
            <a:off x="6143250" y="5516813"/>
            <a:ext cx="31272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(This side is related to the </a:t>
            </a:r>
            <a:r>
              <a:rPr b="1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myofibril</a:t>
            </a: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0" i="0" sz="14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55" name="Google Shape;3255;gae94b408c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3051" y="5596424"/>
            <a:ext cx="1993851" cy="121395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56" name="Google Shape;3256;gae94b408ca_0_0"/>
          <p:cNvSpPr/>
          <p:nvPr/>
        </p:nvSpPr>
        <p:spPr>
          <a:xfrm flipH="1" rot="10800000">
            <a:off x="10034875" y="2949725"/>
            <a:ext cx="565325" cy="1670125"/>
          </a:xfrm>
          <a:custGeom>
            <a:rect b="b" l="l" r="r" t="t"/>
            <a:pathLst>
              <a:path extrusionOk="0" h="576" w="713">
                <a:moveTo>
                  <a:pt x="713" y="288"/>
                </a:moveTo>
                <a:lnTo>
                  <a:pt x="661" y="255"/>
                </a:lnTo>
                <a:lnTo>
                  <a:pt x="661" y="271"/>
                </a:lnTo>
                <a:lnTo>
                  <a:pt x="194" y="271"/>
                </a:lnTo>
                <a:lnTo>
                  <a:pt x="194" y="52"/>
                </a:lnTo>
                <a:lnTo>
                  <a:pt x="661" y="52"/>
                </a:lnTo>
                <a:lnTo>
                  <a:pt x="661" y="68"/>
                </a:lnTo>
                <a:lnTo>
                  <a:pt x="713" y="33"/>
                </a:lnTo>
                <a:lnTo>
                  <a:pt x="661" y="0"/>
                </a:lnTo>
                <a:lnTo>
                  <a:pt x="661" y="16"/>
                </a:lnTo>
                <a:lnTo>
                  <a:pt x="194" y="16"/>
                </a:lnTo>
                <a:lnTo>
                  <a:pt x="120" y="16"/>
                </a:lnTo>
                <a:lnTo>
                  <a:pt x="120" y="255"/>
                </a:lnTo>
                <a:lnTo>
                  <a:pt x="0" y="255"/>
                </a:lnTo>
                <a:lnTo>
                  <a:pt x="0" y="328"/>
                </a:lnTo>
                <a:lnTo>
                  <a:pt x="120" y="328"/>
                </a:lnTo>
                <a:lnTo>
                  <a:pt x="120" y="560"/>
                </a:lnTo>
                <a:lnTo>
                  <a:pt x="194" y="560"/>
                </a:lnTo>
                <a:lnTo>
                  <a:pt x="661" y="560"/>
                </a:lnTo>
                <a:lnTo>
                  <a:pt x="661" y="576"/>
                </a:lnTo>
                <a:lnTo>
                  <a:pt x="713" y="543"/>
                </a:lnTo>
                <a:lnTo>
                  <a:pt x="661" y="508"/>
                </a:lnTo>
                <a:lnTo>
                  <a:pt x="661" y="524"/>
                </a:lnTo>
                <a:lnTo>
                  <a:pt x="194" y="524"/>
                </a:lnTo>
                <a:lnTo>
                  <a:pt x="194" y="307"/>
                </a:lnTo>
                <a:lnTo>
                  <a:pt x="661" y="307"/>
                </a:lnTo>
                <a:lnTo>
                  <a:pt x="661" y="323"/>
                </a:lnTo>
                <a:lnTo>
                  <a:pt x="713" y="288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7" name="Google Shape;3257;gae94b408ca_0_0"/>
          <p:cNvSpPr txBox="1"/>
          <p:nvPr/>
        </p:nvSpPr>
        <p:spPr>
          <a:xfrm>
            <a:off x="10730350" y="4075663"/>
            <a:ext cx="1374000" cy="833100"/>
          </a:xfrm>
          <a:prstGeom prst="rect">
            <a:avLst/>
          </a:prstGeom>
          <a:noFill/>
          <a:ln cap="flat" cmpd="sng" w="9525">
            <a:solidFill>
              <a:srgbClr val="F5C20B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 band: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&amp; myosin</a:t>
            </a:r>
            <a:endParaRPr b="0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8" name="Google Shape;3258;gae94b408ca_0_0"/>
          <p:cNvSpPr txBox="1"/>
          <p:nvPr/>
        </p:nvSpPr>
        <p:spPr>
          <a:xfrm>
            <a:off x="10730475" y="2698813"/>
            <a:ext cx="1374000" cy="617700"/>
          </a:xfrm>
          <a:prstGeom prst="rect">
            <a:avLst/>
          </a:prstGeom>
          <a:noFill/>
          <a:ln cap="flat" cmpd="sng" w="9525">
            <a:solidFill>
              <a:srgbClr val="F5C20B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 Band: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only</a:t>
            </a:r>
            <a:endParaRPr b="0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9" name="Google Shape;3259;gae94b408ca_0_0"/>
          <p:cNvSpPr txBox="1"/>
          <p:nvPr/>
        </p:nvSpPr>
        <p:spPr>
          <a:xfrm>
            <a:off x="10730350" y="3387238"/>
            <a:ext cx="1374000" cy="617700"/>
          </a:xfrm>
          <a:prstGeom prst="rect">
            <a:avLst/>
          </a:prstGeom>
          <a:noFill/>
          <a:ln cap="flat" cmpd="sng" w="9525">
            <a:solidFill>
              <a:srgbClr val="F5C20B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H Band: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 only</a:t>
            </a:r>
            <a:endParaRPr b="0" i="0" sz="14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60" name="Google Shape;3260;gae94b408ca_0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4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5" name="Google Shape;3265;ga33b774173_0_2329"/>
          <p:cNvPicPr preferRelativeResize="0"/>
          <p:nvPr/>
        </p:nvPicPr>
        <p:blipFill rotWithShape="1">
          <a:blip r:embed="rId3">
            <a:alphaModFix/>
          </a:blip>
          <a:srcRect b="0" l="8193" r="2255" t="1594"/>
          <a:stretch/>
        </p:blipFill>
        <p:spPr>
          <a:xfrm>
            <a:off x="1708562" y="1559675"/>
            <a:ext cx="3436738" cy="50271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6" name="Google Shape;3266;ga33b774173_0_2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5775" y="4137025"/>
            <a:ext cx="3589626" cy="2449751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67" name="Google Shape;3267;ga33b774173_0_2329"/>
          <p:cNvSpPr txBox="1"/>
          <p:nvPr/>
        </p:nvSpPr>
        <p:spPr>
          <a:xfrm>
            <a:off x="1140725" y="196850"/>
            <a:ext cx="55632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Histology of the Muscle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268" name="Google Shape;3268;ga33b774173_0_232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9" name="Google Shape;3269;ga33b774173_0_2329"/>
          <p:cNvPicPr preferRelativeResize="0"/>
          <p:nvPr/>
        </p:nvPicPr>
        <p:blipFill rotWithShape="1">
          <a:blip r:embed="rId5">
            <a:alphaModFix/>
          </a:blip>
          <a:srcRect b="3063" l="3864" r="0" t="0"/>
          <a:stretch/>
        </p:blipFill>
        <p:spPr>
          <a:xfrm>
            <a:off x="5477574" y="4137025"/>
            <a:ext cx="2127675" cy="2449751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0" name="Google Shape;3270;ga33b774173_0_23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7575" y="2500575"/>
            <a:ext cx="2127675" cy="1531675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71" name="Google Shape;3271;ga33b774173_0_2329"/>
          <p:cNvSpPr txBox="1"/>
          <p:nvPr/>
        </p:nvSpPr>
        <p:spPr>
          <a:xfrm>
            <a:off x="10433600" y="0"/>
            <a:ext cx="1758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 Slides Only</a:t>
            </a:r>
            <a:endParaRPr b="1" i="0" sz="14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72" name="Google Shape;3272;ga33b774173_0_23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35775" y="2500575"/>
            <a:ext cx="3589625" cy="1531675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3" name="Google Shape;3273;ga33b774173_0_23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35775" y="1012825"/>
            <a:ext cx="3589625" cy="1378776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4" name="Google Shape;3274;ga33b774173_0_23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77575" y="1017025"/>
            <a:ext cx="2127676" cy="1378775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75" name="Google Shape;3275;ga33b774173_0_2329"/>
          <p:cNvSpPr txBox="1"/>
          <p:nvPr/>
        </p:nvSpPr>
        <p:spPr>
          <a:xfrm>
            <a:off x="500025" y="1083400"/>
            <a:ext cx="10562700" cy="11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Titillium Web"/>
              <a:buChar char="•"/>
            </a:pP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40% of the body are skeletal muscles. </a:t>
            </a:r>
            <a:endParaRPr b="1" i="0" sz="20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9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4f085e5e1_0_32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Effect of Ach on the postsynaptic muscle membrane</a:t>
            </a:r>
            <a:endParaRPr/>
          </a:p>
        </p:txBody>
      </p:sp>
      <p:sp>
        <p:nvSpPr>
          <p:cNvPr id="3281" name="Google Shape;3281;g104f085e5e1_0_32"/>
          <p:cNvSpPr txBox="1"/>
          <p:nvPr>
            <p:ph idx="1" type="body"/>
          </p:nvPr>
        </p:nvSpPr>
        <p:spPr>
          <a:xfrm>
            <a:off x="7661425" y="946250"/>
            <a:ext cx="3895800" cy="55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3282" name="Google Shape;3282;g104f085e5e1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1425" y="946250"/>
            <a:ext cx="3895725" cy="55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3" name="Google Shape;3283;g104f085e5e1_0_32"/>
          <p:cNvSpPr txBox="1"/>
          <p:nvPr/>
        </p:nvSpPr>
        <p:spPr>
          <a:xfrm>
            <a:off x="371775" y="1075800"/>
            <a:ext cx="66537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tillium Web"/>
              <a:buChar char="-"/>
            </a:pP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Two molecules of Ach must attach to the Ach receptors.</a:t>
            </a:r>
            <a:endParaRPr b="0" i="0" sz="11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4" name="Google Shape;3284;g104f085e5e1_0_32"/>
          <p:cNvSpPr txBox="1"/>
          <p:nvPr/>
        </p:nvSpPr>
        <p:spPr>
          <a:xfrm>
            <a:off x="300975" y="2302250"/>
            <a:ext cx="67953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Titillium Web"/>
              <a:buChar char="-"/>
            </a:pP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Ach-channels open and allow </a:t>
            </a:r>
            <a:r>
              <a:rPr b="1" i="0" lang="en-US" sz="23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Na</a:t>
            </a:r>
            <a:r>
              <a:rPr b="1" baseline="30000" i="0" lang="en-US" sz="23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baseline="30000" i="0" lang="en-US" sz="23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</a:t>
            </a:r>
            <a:r>
              <a:rPr b="1" i="0" lang="en-US" sz="23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Ca</a:t>
            </a:r>
            <a:r>
              <a:rPr b="1" baseline="30000" i="0" lang="en-US" sz="23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+</a:t>
            </a: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or  </a:t>
            </a:r>
            <a:r>
              <a:rPr b="1" i="0" lang="en-US" sz="23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K⁺</a:t>
            </a:r>
            <a:r>
              <a:rPr b="0" i="0" lang="en-US" sz="23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ions to move through easily; but not negative ions such as </a:t>
            </a:r>
            <a:r>
              <a:rPr b="1" i="0" lang="en-US" sz="23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Cl⁻</a:t>
            </a:r>
            <a:r>
              <a:rPr b="0" i="0" lang="en-US" sz="2300" u="none" cap="none" strike="noStrike">
                <a:solidFill>
                  <a:srgbClr val="434343"/>
                </a:solidFill>
                <a:highlight>
                  <a:schemeClr val="lt1"/>
                </a:highlight>
                <a:latin typeface="Titillium Web"/>
                <a:ea typeface="Titillium Web"/>
                <a:cs typeface="Titillium Web"/>
                <a:sym typeface="Titillium Web"/>
              </a:rPr>
              <a:t> .</a:t>
            </a:r>
            <a:endParaRPr b="0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5" name="Google Shape;3285;g104f085e5e1_0_32"/>
          <p:cNvSpPr txBox="1"/>
          <p:nvPr/>
        </p:nvSpPr>
        <p:spPr>
          <a:xfrm>
            <a:off x="300975" y="3611725"/>
            <a:ext cx="67185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tillium Web"/>
              <a:buChar char="-"/>
            </a:pP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More Na⁺ ions will pass through which creates a </a:t>
            </a:r>
            <a:r>
              <a:rPr b="0" i="0" lang="en-US" sz="23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local positive potential change</a:t>
            </a: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inside the muscle fiber membrane, Called the</a:t>
            </a:r>
            <a:r>
              <a:rPr b="0" i="0" lang="en-US" sz="2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3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 </a:t>
            </a:r>
            <a:r>
              <a:rPr lang="en-US" sz="23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0" i="0" lang="en-US" sz="23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late </a:t>
            </a:r>
            <a:r>
              <a:rPr lang="en-US" sz="23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b="0" i="0" lang="en-US" sz="23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otential (EPP)</a:t>
            </a:r>
            <a:r>
              <a:rPr b="0" i="0" lang="en-US" sz="2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b="0" i="0" lang="en-US" sz="19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(EPP is the threshold potential of skeletal muscles)</a:t>
            </a:r>
            <a:endParaRPr b="0" i="0" sz="19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6" name="Google Shape;3286;g104f085e5e1_0_32"/>
          <p:cNvSpPr txBox="1"/>
          <p:nvPr/>
        </p:nvSpPr>
        <p:spPr>
          <a:xfrm>
            <a:off x="300975" y="5466675"/>
            <a:ext cx="657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Titillium Web"/>
              <a:buChar char="-"/>
            </a:pPr>
            <a:r>
              <a:rPr b="0" i="0" lang="en-US" sz="23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EPP spreads along the muscle fiber membrane. </a:t>
            </a:r>
            <a:endParaRPr b="0" i="0" sz="23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7" name="Google Shape;3287;g104f085e5e1_0_32"/>
          <p:cNvSpPr txBox="1"/>
          <p:nvPr/>
        </p:nvSpPr>
        <p:spPr>
          <a:xfrm>
            <a:off x="7963175" y="6515150"/>
            <a:ext cx="109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A: Closed </a:t>
            </a:r>
            <a:endParaRPr b="0" i="1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8" name="Google Shape;3288;g104f085e5e1_0_32"/>
          <p:cNvSpPr txBox="1"/>
          <p:nvPr/>
        </p:nvSpPr>
        <p:spPr>
          <a:xfrm>
            <a:off x="9709725" y="6515150"/>
            <a:ext cx="18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B: after Ach attaches</a:t>
            </a:r>
            <a:endParaRPr b="0" i="1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289" name="Google Shape;3289;g104f085e5e1_0_32"/>
          <p:cNvSpPr/>
          <p:nvPr/>
        </p:nvSpPr>
        <p:spPr>
          <a:xfrm>
            <a:off x="37177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3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ga351ba2227_0_147"/>
          <p:cNvSpPr txBox="1"/>
          <p:nvPr/>
        </p:nvSpPr>
        <p:spPr>
          <a:xfrm>
            <a:off x="1140725" y="196850"/>
            <a:ext cx="105453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Molecular Characteristics of the Contractile Filaments</a:t>
            </a:r>
            <a:endParaRPr b="1" i="0" sz="29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295" name="Google Shape;3295;ga351ba2227_0_14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6" name="Google Shape;3296;ga351ba2227_0_147"/>
          <p:cNvPicPr preferRelativeResize="0"/>
          <p:nvPr/>
        </p:nvPicPr>
        <p:blipFill rotWithShape="1">
          <a:blip r:embed="rId3">
            <a:alphaModFix/>
          </a:blip>
          <a:srcRect b="5320" l="3333" r="0" t="6588"/>
          <a:stretch/>
        </p:blipFill>
        <p:spPr>
          <a:xfrm>
            <a:off x="3028725" y="2211750"/>
            <a:ext cx="1045744" cy="13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7" name="Google Shape;3297;ga351ba2227_0_147"/>
          <p:cNvSpPr txBox="1"/>
          <p:nvPr/>
        </p:nvSpPr>
        <p:spPr>
          <a:xfrm>
            <a:off x="5139989" y="808761"/>
            <a:ext cx="22614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Proteins</a:t>
            </a:r>
            <a:endParaRPr b="0" i="0" sz="2000" u="none" cap="none" strike="noStrike">
              <a:solidFill>
                <a:srgbClr val="434343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298" name="Google Shape;3298;ga351ba2227_0_147"/>
          <p:cNvSpPr/>
          <p:nvPr/>
        </p:nvSpPr>
        <p:spPr>
          <a:xfrm>
            <a:off x="605300" y="1290088"/>
            <a:ext cx="2533800" cy="577500"/>
          </a:xfrm>
          <a:prstGeom prst="rect">
            <a:avLst/>
          </a:prstGeom>
          <a:solidFill>
            <a:srgbClr val="FBE780"/>
          </a:solidFill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 Thick</a:t>
            </a:r>
            <a:r>
              <a:rPr b="1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Filament</a:t>
            </a:r>
            <a:endParaRPr b="1" i="0" sz="19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9" name="Google Shape;3299;ga351ba2227_0_147"/>
          <p:cNvSpPr/>
          <p:nvPr/>
        </p:nvSpPr>
        <p:spPr>
          <a:xfrm>
            <a:off x="5003800" y="1291637"/>
            <a:ext cx="2533800" cy="577500"/>
          </a:xfrm>
          <a:prstGeom prst="rect">
            <a:avLst/>
          </a:prstGeom>
          <a:solidFill>
            <a:srgbClr val="FBE780"/>
          </a:solidFill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Thin</a:t>
            </a:r>
            <a:r>
              <a:rPr b="1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Filament</a:t>
            </a:r>
            <a:endParaRPr b="1" i="0" sz="19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Double stranded backbone</a:t>
            </a:r>
            <a:endParaRPr b="0" i="1" sz="16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00" name="Google Shape;3300;ga351ba2227_0_147"/>
          <p:cNvCxnSpPr>
            <a:stCxn id="3297" idx="1"/>
            <a:endCxn id="3298" idx="0"/>
          </p:cNvCxnSpPr>
          <p:nvPr/>
        </p:nvCxnSpPr>
        <p:spPr>
          <a:xfrm flipH="1">
            <a:off x="1872089" y="1042611"/>
            <a:ext cx="3267900" cy="247500"/>
          </a:xfrm>
          <a:prstGeom prst="bentConnector2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01" name="Google Shape;3301;ga351ba2227_0_147"/>
          <p:cNvCxnSpPr>
            <a:stCxn id="3297" idx="3"/>
            <a:endCxn id="3302" idx="0"/>
          </p:cNvCxnSpPr>
          <p:nvPr/>
        </p:nvCxnSpPr>
        <p:spPr>
          <a:xfrm>
            <a:off x="7401389" y="1042611"/>
            <a:ext cx="3304500" cy="233100"/>
          </a:xfrm>
          <a:prstGeom prst="bentConnector2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3" name="Google Shape;3303;ga351ba2227_0_147"/>
          <p:cNvSpPr txBox="1"/>
          <p:nvPr/>
        </p:nvSpPr>
        <p:spPr>
          <a:xfrm>
            <a:off x="244375" y="1795750"/>
            <a:ext cx="3267900" cy="3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Composed of multiple myosin molecules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each has: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159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AutoNum type="alphaLcPeriod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 (has ATP site)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159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AutoNum type="alphaLcPeriod"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Arm</a:t>
            </a:r>
            <a:endParaRPr b="0" i="0" sz="16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15900" lvl="1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AutoNum type="alphaLcPeriod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Tail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15900" lvl="1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AutoNum type="alphaLcPeriod"/>
            </a:pP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Hinge (joint)</a:t>
            </a:r>
            <a:endParaRPr b="0" i="0" sz="16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Arm + head = </a:t>
            </a: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cross bridge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itillium Web"/>
              <a:buChar char="○"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عبارة عن نتوءات طالعة من الميوسين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Each myosin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contains: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15900" lvl="1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AutoNum type="alphaLcPeriod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binding site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15900" lvl="1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AutoNum type="alphaLcPeriod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 ATPase site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4" name="Google Shape;3304;ga351ba2227_0_147"/>
          <p:cNvSpPr/>
          <p:nvPr/>
        </p:nvSpPr>
        <p:spPr>
          <a:xfrm>
            <a:off x="8170575" y="2455400"/>
            <a:ext cx="1284000" cy="3843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Tropomyosin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05" name="Google Shape;3305;ga351ba2227_0_147"/>
          <p:cNvCxnSpPr>
            <a:stCxn id="3304" idx="0"/>
            <a:endCxn id="3299" idx="2"/>
          </p:cNvCxnSpPr>
          <p:nvPr/>
        </p:nvCxnSpPr>
        <p:spPr>
          <a:xfrm flipH="1" rot="5400000">
            <a:off x="7248525" y="891350"/>
            <a:ext cx="586200" cy="2541900"/>
          </a:xfrm>
          <a:prstGeom prst="bentConnector3">
            <a:avLst>
              <a:gd fmla="val 50005" name="adj1"/>
            </a:avLst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6" name="Google Shape;3306;ga351ba2227_0_147"/>
          <p:cNvSpPr/>
          <p:nvPr/>
        </p:nvSpPr>
        <p:spPr>
          <a:xfrm>
            <a:off x="6374450" y="2455388"/>
            <a:ext cx="1284000" cy="3843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Troponin</a:t>
            </a:r>
            <a:endParaRPr b="0" i="0" sz="19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7" name="Google Shape;3307;ga351ba2227_0_147"/>
          <p:cNvSpPr/>
          <p:nvPr/>
        </p:nvSpPr>
        <p:spPr>
          <a:xfrm>
            <a:off x="4425913" y="2455388"/>
            <a:ext cx="1284000" cy="3843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08" name="Google Shape;3308;ga351ba2227_0_147"/>
          <p:cNvCxnSpPr>
            <a:stCxn id="3306" idx="0"/>
            <a:endCxn id="3299" idx="2"/>
          </p:cNvCxnSpPr>
          <p:nvPr/>
        </p:nvCxnSpPr>
        <p:spPr>
          <a:xfrm flipH="1" rot="5400000">
            <a:off x="6350450" y="1789388"/>
            <a:ext cx="586200" cy="7458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09" name="Google Shape;3309;ga351ba2227_0_147"/>
          <p:cNvCxnSpPr>
            <a:stCxn id="3307" idx="0"/>
            <a:endCxn id="3299" idx="2"/>
          </p:cNvCxnSpPr>
          <p:nvPr/>
        </p:nvCxnSpPr>
        <p:spPr>
          <a:xfrm rot="-5400000">
            <a:off x="5376163" y="1560938"/>
            <a:ext cx="586200" cy="12027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10" name="Google Shape;3310;ga351ba2227_0_147"/>
          <p:cNvSpPr txBox="1"/>
          <p:nvPr/>
        </p:nvSpPr>
        <p:spPr>
          <a:xfrm>
            <a:off x="4187775" y="2910775"/>
            <a:ext cx="2083200" cy="17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342900" marR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كأنه عقدين من اللؤلؤ       لافين على بعض</a:t>
            </a:r>
            <a:endParaRPr b="0"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1968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Contains </a:t>
            </a: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binding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sites for </a:t>
            </a: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 head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(activated by C</a:t>
            </a:r>
            <a:r>
              <a:rPr lang="en-US"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a+) 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during </a:t>
            </a: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contraction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1" name="Google Shape;3311;ga351ba2227_0_147"/>
          <p:cNvSpPr txBox="1"/>
          <p:nvPr/>
        </p:nvSpPr>
        <p:spPr>
          <a:xfrm>
            <a:off x="7999800" y="2910775"/>
            <a:ext cx="18879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String which covers the active site.</a:t>
            </a:r>
            <a:endParaRPr b="0" i="0" sz="16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2" name="Google Shape;3312;ga351ba2227_0_147"/>
          <p:cNvSpPr txBox="1"/>
          <p:nvPr/>
        </p:nvSpPr>
        <p:spPr>
          <a:xfrm>
            <a:off x="6085625" y="2910775"/>
            <a:ext cx="2261400" cy="15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68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Complex (I - T - C)</a:t>
            </a:r>
            <a:endParaRPr b="0" i="0" sz="16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○"/>
            </a:pP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binds with </a:t>
            </a: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tropomyosin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1"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○"/>
            </a:pP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I 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binds with </a:t>
            </a: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0955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Titillium Web"/>
              <a:buChar char="○"/>
            </a:pP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binds with </a:t>
            </a:r>
            <a:r>
              <a:rPr b="1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</a:t>
            </a:r>
            <a:r>
              <a:rPr b="0" i="0" lang="en-US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3" name="Google Shape;3313;ga351ba2227_0_147"/>
          <p:cNvSpPr/>
          <p:nvPr/>
        </p:nvSpPr>
        <p:spPr>
          <a:xfrm>
            <a:off x="11432170" y="11961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4" name="Google Shape;3314;ga351ba2227_0_147"/>
          <p:cNvGrpSpPr/>
          <p:nvPr/>
        </p:nvGrpSpPr>
        <p:grpSpPr>
          <a:xfrm>
            <a:off x="11408956" y="86945"/>
            <a:ext cx="614193" cy="431920"/>
            <a:chOff x="3476576" y="2633631"/>
            <a:chExt cx="417024" cy="293244"/>
          </a:xfrm>
        </p:grpSpPr>
        <p:sp>
          <p:nvSpPr>
            <p:cNvPr id="3315" name="Google Shape;3315;ga351ba2227_0_147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ga351ba2227_0_147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7" name="Google Shape;3317;ga351ba2227_0_147"/>
          <p:cNvSpPr/>
          <p:nvPr/>
        </p:nvSpPr>
        <p:spPr>
          <a:xfrm rot="5391968">
            <a:off x="11663719" y="254707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8" name="Google Shape;3318;ga351ba2227_0_147">
            <a:hlinkClick r:id="rId4"/>
          </p:cNvPr>
          <p:cNvSpPr/>
          <p:nvPr/>
        </p:nvSpPr>
        <p:spPr>
          <a:xfrm>
            <a:off x="11282100" y="51894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9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9" name="Google Shape;3319;ga351ba2227_0_147"/>
          <p:cNvSpPr txBox="1"/>
          <p:nvPr/>
        </p:nvSpPr>
        <p:spPr>
          <a:xfrm>
            <a:off x="6238025" y="1853275"/>
            <a:ext cx="13851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Composed of: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2" name="Google Shape;3302;ga351ba2227_0_147"/>
          <p:cNvSpPr/>
          <p:nvPr/>
        </p:nvSpPr>
        <p:spPr>
          <a:xfrm>
            <a:off x="9678950" y="1275725"/>
            <a:ext cx="2054100" cy="577500"/>
          </a:xfrm>
          <a:prstGeom prst="rect">
            <a:avLst/>
          </a:prstGeom>
          <a:solidFill>
            <a:srgbClr val="FBE780"/>
          </a:solidFill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Titin </a:t>
            </a:r>
            <a:r>
              <a:rPr b="1" i="0" lang="en-US" sz="19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Filaments</a:t>
            </a:r>
            <a:endParaRPr b="1" i="0" sz="19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20" name="Google Shape;3320;ga351ba2227_0_147"/>
          <p:cNvSpPr txBox="1"/>
          <p:nvPr/>
        </p:nvSpPr>
        <p:spPr>
          <a:xfrm>
            <a:off x="9506700" y="1885000"/>
            <a:ext cx="2685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Keep the myosin &amp;   actin filaments in place.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21" name="Google Shape;3321;ga351ba2227_0_147"/>
          <p:cNvCxnSpPr/>
          <p:nvPr/>
        </p:nvCxnSpPr>
        <p:spPr>
          <a:xfrm flipH="1">
            <a:off x="6270400" y="1139500"/>
            <a:ext cx="600" cy="136200"/>
          </a:xfrm>
          <a:prstGeom prst="straightConnector1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22" name="Google Shape;3322;ga351ba2227_0_147"/>
          <p:cNvGrpSpPr/>
          <p:nvPr/>
        </p:nvGrpSpPr>
        <p:grpSpPr>
          <a:xfrm>
            <a:off x="9374483" y="4835927"/>
            <a:ext cx="2498501" cy="1235040"/>
            <a:chOff x="9661725" y="2643325"/>
            <a:chExt cx="2299799" cy="1113050"/>
          </a:xfrm>
        </p:grpSpPr>
        <p:pic>
          <p:nvPicPr>
            <p:cNvPr id="3323" name="Google Shape;3323;ga351ba2227_0_1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61725" y="2643325"/>
              <a:ext cx="2299799" cy="1113050"/>
            </a:xfrm>
            <a:prstGeom prst="rect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24" name="Google Shape;3324;ga351ba2227_0_147"/>
            <p:cNvSpPr/>
            <p:nvPr/>
          </p:nvSpPr>
          <p:spPr>
            <a:xfrm>
              <a:off x="11408950" y="2697350"/>
              <a:ext cx="182100" cy="96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5" name="Google Shape;3325;ga351ba2227_0_147"/>
          <p:cNvGrpSpPr/>
          <p:nvPr/>
        </p:nvGrpSpPr>
        <p:grpSpPr>
          <a:xfrm>
            <a:off x="527050" y="4835973"/>
            <a:ext cx="2812051" cy="1235050"/>
            <a:chOff x="1799964" y="4321388"/>
            <a:chExt cx="1638629" cy="719684"/>
          </a:xfrm>
        </p:grpSpPr>
        <p:pic>
          <p:nvPicPr>
            <p:cNvPr id="3326" name="Google Shape;3326;ga351ba2227_0_147"/>
            <p:cNvPicPr preferRelativeResize="0"/>
            <p:nvPr/>
          </p:nvPicPr>
          <p:blipFill rotWithShape="1">
            <a:blip r:embed="rId6">
              <a:alphaModFix/>
            </a:blip>
            <a:srcRect b="2449" l="16531" r="3332" t="1478"/>
            <a:stretch/>
          </p:blipFill>
          <p:spPr>
            <a:xfrm>
              <a:off x="1799964" y="4321388"/>
              <a:ext cx="1638629" cy="719684"/>
            </a:xfrm>
            <a:prstGeom prst="rect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27" name="Google Shape;3327;ga351ba2227_0_147"/>
            <p:cNvSpPr/>
            <p:nvPr/>
          </p:nvSpPr>
          <p:spPr>
            <a:xfrm>
              <a:off x="2509284" y="4345558"/>
              <a:ext cx="435600" cy="687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ga351ba2227_0_147"/>
            <p:cNvSpPr/>
            <p:nvPr/>
          </p:nvSpPr>
          <p:spPr>
            <a:xfrm>
              <a:off x="2438068" y="4454040"/>
              <a:ext cx="512700" cy="687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9" name="Google Shape;3329;ga351ba2227_0_147"/>
          <p:cNvGrpSpPr/>
          <p:nvPr/>
        </p:nvGrpSpPr>
        <p:grpSpPr>
          <a:xfrm>
            <a:off x="3453375" y="4836182"/>
            <a:ext cx="3267901" cy="1235113"/>
            <a:chOff x="4500383" y="4607344"/>
            <a:chExt cx="3386425" cy="1406735"/>
          </a:xfrm>
        </p:grpSpPr>
        <p:pic>
          <p:nvPicPr>
            <p:cNvPr id="3330" name="Google Shape;3330;ga351ba2227_0_147"/>
            <p:cNvPicPr preferRelativeResize="0"/>
            <p:nvPr/>
          </p:nvPicPr>
          <p:blipFill rotWithShape="1">
            <a:blip r:embed="rId7">
              <a:alphaModFix/>
            </a:blip>
            <a:srcRect b="14471" l="21838" r="0" t="0"/>
            <a:stretch/>
          </p:blipFill>
          <p:spPr>
            <a:xfrm>
              <a:off x="4500383" y="4607344"/>
              <a:ext cx="3386425" cy="1406735"/>
            </a:xfrm>
            <a:prstGeom prst="rect">
              <a:avLst/>
            </a:prstGeom>
            <a:noFill/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331" name="Google Shape;3331;ga351ba2227_0_147"/>
            <p:cNvSpPr/>
            <p:nvPr/>
          </p:nvSpPr>
          <p:spPr>
            <a:xfrm>
              <a:off x="5603279" y="5804550"/>
              <a:ext cx="909900" cy="1902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ga351ba2227_0_147"/>
            <p:cNvSpPr/>
            <p:nvPr/>
          </p:nvSpPr>
          <p:spPr>
            <a:xfrm>
              <a:off x="6118272" y="4607350"/>
              <a:ext cx="1194600" cy="153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ga351ba2227_0_147"/>
            <p:cNvSpPr/>
            <p:nvPr/>
          </p:nvSpPr>
          <p:spPr>
            <a:xfrm>
              <a:off x="4711229" y="5813825"/>
              <a:ext cx="531600" cy="1536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4" name="Google Shape;3334;ga351ba2227_0_147"/>
          <p:cNvSpPr/>
          <p:nvPr/>
        </p:nvSpPr>
        <p:spPr>
          <a:xfrm>
            <a:off x="785175" y="6121450"/>
            <a:ext cx="2353800" cy="6222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تشبه عصا القولف ولها أذنين: 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الأولى: ترتبط مع ATP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•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الثانية: ترتبط مع الأكتين</a:t>
            </a:r>
            <a:endParaRPr b="1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35" name="Google Shape;3335;ga351ba2227_0_1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80975" y="4817908"/>
            <a:ext cx="2533798" cy="1271182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6" name="Google Shape;3336;ga351ba2227_0_147"/>
          <p:cNvSpPr/>
          <p:nvPr/>
        </p:nvSpPr>
        <p:spPr>
          <a:xfrm>
            <a:off x="6797774" y="4817902"/>
            <a:ext cx="688800" cy="103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ga351ba2227_0_147"/>
          <p:cNvSpPr/>
          <p:nvPr/>
        </p:nvSpPr>
        <p:spPr>
          <a:xfrm>
            <a:off x="8074125" y="4831000"/>
            <a:ext cx="512700" cy="103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Google Shape;3338;ga351ba2227_0_147"/>
          <p:cNvSpPr/>
          <p:nvPr/>
        </p:nvSpPr>
        <p:spPr>
          <a:xfrm>
            <a:off x="8625974" y="4901227"/>
            <a:ext cx="688800" cy="103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9" name="Google Shape;3339;ga351ba2227_0_147"/>
          <p:cNvSpPr txBox="1"/>
          <p:nvPr/>
        </p:nvSpPr>
        <p:spPr>
          <a:xfrm>
            <a:off x="3199500" y="1255600"/>
            <a:ext cx="174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rgbClr val="A64D7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Each 200 myosin molecules aggregate to form a myosin filament, from the sides of which project myosin heads in all directions</a:t>
            </a:r>
            <a:endParaRPr sz="11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3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106971b72f8_0_0"/>
          <p:cNvSpPr txBox="1"/>
          <p:nvPr/>
        </p:nvSpPr>
        <p:spPr>
          <a:xfrm>
            <a:off x="0" y="6030950"/>
            <a:ext cx="1748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B4A7D6"/>
                </a:solidFill>
                <a:latin typeface="Titillium Web"/>
                <a:ea typeface="Titillium Web"/>
                <a:cs typeface="Titillium Web"/>
                <a:sym typeface="Titillium Web"/>
              </a:rPr>
              <a:t>End Plate Potential </a:t>
            </a:r>
            <a:endParaRPr b="1" i="0" sz="1300" u="none" cap="none" strike="noStrike">
              <a:solidFill>
                <a:srgbClr val="B4A7D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9DC3E6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Compound Muscle </a:t>
            </a:r>
            <a:endParaRPr b="1" i="0" sz="1300" u="none" cap="none" strike="noStrike">
              <a:solidFill>
                <a:srgbClr val="9DC3E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F4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Action Potential </a:t>
            </a:r>
            <a:endParaRPr b="1" i="0" sz="1300" u="none" cap="none" strike="noStrike">
              <a:solidFill>
                <a:srgbClr val="F4CC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   </a:t>
            </a:r>
            <a:endParaRPr b="1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345" name="Google Shape;3345;g106971b72f8_0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6" name="Google Shape;3346;g106971b72f8_0_0"/>
          <p:cNvSpPr txBox="1"/>
          <p:nvPr>
            <p:ph type="title"/>
          </p:nvPr>
        </p:nvSpPr>
        <p:spPr>
          <a:xfrm>
            <a:off x="3364488" y="804050"/>
            <a:ext cx="546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500"/>
              <a:t>(Excitation – Contraction Coupling)</a:t>
            </a:r>
            <a:endParaRPr/>
          </a:p>
        </p:txBody>
      </p:sp>
      <p:sp>
        <p:nvSpPr>
          <p:cNvPr id="3347" name="Google Shape;3347;g106971b72f8_0_0"/>
          <p:cNvSpPr txBox="1"/>
          <p:nvPr/>
        </p:nvSpPr>
        <p:spPr>
          <a:xfrm>
            <a:off x="1140725" y="196850"/>
            <a:ext cx="8279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Molecular Mechanism of Muscle Contraction 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48" name="Google Shape;3348;g106971b72f8_0_0"/>
          <p:cNvSpPr/>
          <p:nvPr/>
        </p:nvSpPr>
        <p:spPr>
          <a:xfrm>
            <a:off x="3592613" y="5062186"/>
            <a:ext cx="301775" cy="158650"/>
          </a:xfrm>
          <a:custGeom>
            <a:rect b="b" l="l" r="r" t="t"/>
            <a:pathLst>
              <a:path extrusionOk="0" h="271" w="280">
                <a:moveTo>
                  <a:pt x="280" y="134"/>
                </a:moveTo>
                <a:lnTo>
                  <a:pt x="120" y="0"/>
                </a:lnTo>
                <a:lnTo>
                  <a:pt x="120" y="73"/>
                </a:lnTo>
                <a:lnTo>
                  <a:pt x="0" y="73"/>
                </a:lnTo>
                <a:lnTo>
                  <a:pt x="0" y="198"/>
                </a:lnTo>
                <a:lnTo>
                  <a:pt x="120" y="198"/>
                </a:lnTo>
                <a:lnTo>
                  <a:pt x="120" y="271"/>
                </a:lnTo>
                <a:lnTo>
                  <a:pt x="280" y="134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9" name="Google Shape;3349;g106971b72f8_0_0"/>
          <p:cNvSpPr/>
          <p:nvPr/>
        </p:nvSpPr>
        <p:spPr>
          <a:xfrm>
            <a:off x="11392120" y="11491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0" name="Google Shape;3350;g106971b72f8_0_0"/>
          <p:cNvGrpSpPr/>
          <p:nvPr/>
        </p:nvGrpSpPr>
        <p:grpSpPr>
          <a:xfrm>
            <a:off x="11368906" y="82245"/>
            <a:ext cx="614193" cy="431920"/>
            <a:chOff x="3476576" y="2633631"/>
            <a:chExt cx="417024" cy="293244"/>
          </a:xfrm>
        </p:grpSpPr>
        <p:sp>
          <p:nvSpPr>
            <p:cNvPr id="3351" name="Google Shape;3351;g106971b72f8_0_0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g106971b72f8_0_0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3" name="Google Shape;3353;g106971b72f8_0_0"/>
          <p:cNvSpPr/>
          <p:nvPr/>
        </p:nvSpPr>
        <p:spPr>
          <a:xfrm rot="5391968">
            <a:off x="11623669" y="250007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g106971b72f8_0_0">
            <a:hlinkClick r:id="rId3"/>
          </p:cNvPr>
          <p:cNvSpPr/>
          <p:nvPr/>
        </p:nvSpPr>
        <p:spPr>
          <a:xfrm>
            <a:off x="11242050" y="51424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55" name="Google Shape;3355;g106971b72f8_0_0"/>
          <p:cNvSpPr/>
          <p:nvPr/>
        </p:nvSpPr>
        <p:spPr>
          <a:xfrm>
            <a:off x="10312370" y="11491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6" name="Google Shape;3356;g106971b72f8_0_0"/>
          <p:cNvGrpSpPr/>
          <p:nvPr/>
        </p:nvGrpSpPr>
        <p:grpSpPr>
          <a:xfrm>
            <a:off x="10289156" y="82245"/>
            <a:ext cx="614193" cy="431920"/>
            <a:chOff x="3476576" y="2633631"/>
            <a:chExt cx="417024" cy="293244"/>
          </a:xfrm>
        </p:grpSpPr>
        <p:sp>
          <p:nvSpPr>
            <p:cNvPr id="3357" name="Google Shape;3357;g106971b72f8_0_0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g106971b72f8_0_0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9" name="Google Shape;3359;g106971b72f8_0_0"/>
          <p:cNvSpPr/>
          <p:nvPr/>
        </p:nvSpPr>
        <p:spPr>
          <a:xfrm rot="5391968">
            <a:off x="10543919" y="250007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g106971b72f8_0_0">
            <a:hlinkClick r:id="rId4"/>
          </p:cNvPr>
          <p:cNvSpPr/>
          <p:nvPr/>
        </p:nvSpPr>
        <p:spPr>
          <a:xfrm>
            <a:off x="10162300" y="51424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1" name="Google Shape;3361;g106971b72f8_0_0"/>
          <p:cNvSpPr/>
          <p:nvPr/>
        </p:nvSpPr>
        <p:spPr>
          <a:xfrm flipH="1">
            <a:off x="11452600" y="874726"/>
            <a:ext cx="395725" cy="366000"/>
          </a:xfrm>
          <a:custGeom>
            <a:rect b="b" l="l" r="r" t="t"/>
            <a:pathLst>
              <a:path extrusionOk="0" h="127" w="128">
                <a:moveTo>
                  <a:pt x="128" y="108"/>
                </a:moveTo>
                <a:cubicBezTo>
                  <a:pt x="128" y="108"/>
                  <a:pt x="80" y="108"/>
                  <a:pt x="63" y="108"/>
                </a:cubicBezTo>
                <a:cubicBezTo>
                  <a:pt x="60" y="108"/>
                  <a:pt x="57" y="106"/>
                  <a:pt x="57" y="103"/>
                </a:cubicBezTo>
                <a:cubicBezTo>
                  <a:pt x="57" y="57"/>
                  <a:pt x="57" y="57"/>
                  <a:pt x="57" y="57"/>
                </a:cubicBezTo>
                <a:cubicBezTo>
                  <a:pt x="73" y="57"/>
                  <a:pt x="88" y="57"/>
                  <a:pt x="95" y="58"/>
                </a:cubicBezTo>
                <a:cubicBezTo>
                  <a:pt x="76" y="42"/>
                  <a:pt x="57" y="23"/>
                  <a:pt x="47" y="0"/>
                </a:cubicBezTo>
                <a:cubicBezTo>
                  <a:pt x="37" y="23"/>
                  <a:pt x="20" y="43"/>
                  <a:pt x="0" y="58"/>
                </a:cubicBezTo>
                <a:cubicBezTo>
                  <a:pt x="6" y="58"/>
                  <a:pt x="21" y="57"/>
                  <a:pt x="38" y="57"/>
                </a:cubicBezTo>
                <a:cubicBezTo>
                  <a:pt x="38" y="110"/>
                  <a:pt x="38" y="110"/>
                  <a:pt x="38" y="110"/>
                </a:cubicBezTo>
                <a:cubicBezTo>
                  <a:pt x="38" y="120"/>
                  <a:pt x="45" y="127"/>
                  <a:pt x="55" y="127"/>
                </a:cubicBezTo>
                <a:cubicBezTo>
                  <a:pt x="128" y="127"/>
                  <a:pt x="128" y="127"/>
                  <a:pt x="128" y="127"/>
                </a:cubicBezTo>
                <a:lnTo>
                  <a:pt x="128" y="108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2" name="Google Shape;3362;g106971b72f8_0_0"/>
          <p:cNvSpPr txBox="1"/>
          <p:nvPr/>
        </p:nvSpPr>
        <p:spPr>
          <a:xfrm>
            <a:off x="10383900" y="979050"/>
            <a:ext cx="12009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Dr. Manan’s</a:t>
            </a:r>
            <a:endParaRPr b="0"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3" name="Google Shape;3363;g106971b72f8_0_0"/>
          <p:cNvSpPr/>
          <p:nvPr/>
        </p:nvSpPr>
        <p:spPr>
          <a:xfrm>
            <a:off x="1539875" y="5812325"/>
            <a:ext cx="3495300" cy="9096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itillium Web"/>
              <a:buChar char="●"/>
            </a:pPr>
            <a:r>
              <a:rPr b="0" i="0" lang="en-US" sz="12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عشان كذا الـ T-tubule مكانها جنب مخزن Ca (الـSR)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Titillium Web"/>
              <a:buChar char="●"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 is the hero of contraction process: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1) Present → contraction starts. 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2) Absent → contraction stops (relaxation).</a:t>
            </a:r>
            <a:endParaRPr b="0" i="0" sz="12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4" name="Google Shape;3364;g106971b72f8_0_0"/>
          <p:cNvSpPr/>
          <p:nvPr/>
        </p:nvSpPr>
        <p:spPr>
          <a:xfrm>
            <a:off x="3751250" y="1330375"/>
            <a:ext cx="2986200" cy="432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&amp; myosin bind → contraction process </a:t>
            </a:r>
            <a:r>
              <a:rPr b="1" i="0" lang="en-US" sz="12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starts</a:t>
            </a:r>
            <a:r>
              <a:rPr b="0" i="0" lang="en-US" sz="12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 (not the contraction it self).</a:t>
            </a:r>
            <a:endParaRPr b="0" i="0" sz="12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5" name="Google Shape;3365;g106971b72f8_0_0"/>
          <p:cNvSpPr/>
          <p:nvPr/>
        </p:nvSpPr>
        <p:spPr>
          <a:xfrm>
            <a:off x="5746900" y="6030950"/>
            <a:ext cx="2809800" cy="432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 &amp; actin bind → myosin changes energy from chemical to mechanical)</a:t>
            </a:r>
            <a:endParaRPr b="0" i="0" sz="12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66" name="Google Shape;3366;g106971b72f8_0_0"/>
          <p:cNvGrpSpPr/>
          <p:nvPr/>
        </p:nvGrpSpPr>
        <p:grpSpPr>
          <a:xfrm>
            <a:off x="117775" y="1687825"/>
            <a:ext cx="11674350" cy="4420800"/>
            <a:chOff x="117775" y="2068825"/>
            <a:chExt cx="11674350" cy="4420800"/>
          </a:xfrm>
        </p:grpSpPr>
        <p:grpSp>
          <p:nvGrpSpPr>
            <p:cNvPr id="3367" name="Google Shape;3367;g106971b72f8_0_0"/>
            <p:cNvGrpSpPr/>
            <p:nvPr/>
          </p:nvGrpSpPr>
          <p:grpSpPr>
            <a:xfrm rot="5400000">
              <a:off x="2323419" y="3451163"/>
              <a:ext cx="31005" cy="828127"/>
              <a:chOff x="4783775" y="1199950"/>
              <a:chExt cx="33650" cy="773300"/>
            </a:xfrm>
          </p:grpSpPr>
          <p:sp>
            <p:nvSpPr>
              <p:cNvPr id="3368" name="Google Shape;3368;g106971b72f8_0_0"/>
              <p:cNvSpPr/>
              <p:nvPr/>
            </p:nvSpPr>
            <p:spPr>
              <a:xfrm rot="10800000">
                <a:off x="4783775" y="119995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69" name="Google Shape;3369;g106971b72f8_0_0"/>
              <p:cNvSpPr/>
              <p:nvPr/>
            </p:nvSpPr>
            <p:spPr>
              <a:xfrm rot="10800000">
                <a:off x="4783775" y="1347938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0" name="Google Shape;3370;g106971b72f8_0_0"/>
              <p:cNvSpPr/>
              <p:nvPr/>
            </p:nvSpPr>
            <p:spPr>
              <a:xfrm rot="10800000">
                <a:off x="4783775" y="149592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1" name="Google Shape;3371;g106971b72f8_0_0"/>
              <p:cNvSpPr/>
              <p:nvPr/>
            </p:nvSpPr>
            <p:spPr>
              <a:xfrm rot="10800000">
                <a:off x="4783775" y="1643913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2" name="Google Shape;3372;g106971b72f8_0_0"/>
              <p:cNvSpPr/>
              <p:nvPr/>
            </p:nvSpPr>
            <p:spPr>
              <a:xfrm rot="10800000">
                <a:off x="4783775" y="179190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3" name="Google Shape;3373;g106971b72f8_0_0"/>
              <p:cNvSpPr/>
              <p:nvPr/>
            </p:nvSpPr>
            <p:spPr>
              <a:xfrm rot="10800000">
                <a:off x="4783775" y="193987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grpSp>
          <p:nvGrpSpPr>
            <p:cNvPr id="3374" name="Google Shape;3374;g106971b72f8_0_0"/>
            <p:cNvGrpSpPr/>
            <p:nvPr/>
          </p:nvGrpSpPr>
          <p:grpSpPr>
            <a:xfrm rot="5400000">
              <a:off x="4260448" y="3451174"/>
              <a:ext cx="31005" cy="828127"/>
              <a:chOff x="4783775" y="1199950"/>
              <a:chExt cx="33650" cy="773300"/>
            </a:xfrm>
          </p:grpSpPr>
          <p:sp>
            <p:nvSpPr>
              <p:cNvPr id="3375" name="Google Shape;3375;g106971b72f8_0_0"/>
              <p:cNvSpPr/>
              <p:nvPr/>
            </p:nvSpPr>
            <p:spPr>
              <a:xfrm rot="10800000">
                <a:off x="4783775" y="119995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6" name="Google Shape;3376;g106971b72f8_0_0"/>
              <p:cNvSpPr/>
              <p:nvPr/>
            </p:nvSpPr>
            <p:spPr>
              <a:xfrm rot="10800000">
                <a:off x="4783775" y="1347938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7" name="Google Shape;3377;g106971b72f8_0_0"/>
              <p:cNvSpPr/>
              <p:nvPr/>
            </p:nvSpPr>
            <p:spPr>
              <a:xfrm rot="10800000">
                <a:off x="4783775" y="149592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8" name="Google Shape;3378;g106971b72f8_0_0"/>
              <p:cNvSpPr/>
              <p:nvPr/>
            </p:nvSpPr>
            <p:spPr>
              <a:xfrm rot="10800000">
                <a:off x="4783775" y="1643913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79" name="Google Shape;3379;g106971b72f8_0_0"/>
              <p:cNvSpPr/>
              <p:nvPr/>
            </p:nvSpPr>
            <p:spPr>
              <a:xfrm rot="10800000">
                <a:off x="4783775" y="179190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80" name="Google Shape;3380;g106971b72f8_0_0"/>
              <p:cNvSpPr/>
              <p:nvPr/>
            </p:nvSpPr>
            <p:spPr>
              <a:xfrm rot="10800000">
                <a:off x="4783775" y="193987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grpSp>
          <p:nvGrpSpPr>
            <p:cNvPr id="3381" name="Google Shape;3381;g106971b72f8_0_0"/>
            <p:cNvGrpSpPr/>
            <p:nvPr/>
          </p:nvGrpSpPr>
          <p:grpSpPr>
            <a:xfrm rot="5400000">
              <a:off x="7764825" y="3420145"/>
              <a:ext cx="31005" cy="828127"/>
              <a:chOff x="4783775" y="1199950"/>
              <a:chExt cx="33650" cy="773300"/>
            </a:xfrm>
          </p:grpSpPr>
          <p:sp>
            <p:nvSpPr>
              <p:cNvPr id="3382" name="Google Shape;3382;g106971b72f8_0_0"/>
              <p:cNvSpPr/>
              <p:nvPr/>
            </p:nvSpPr>
            <p:spPr>
              <a:xfrm rot="10800000">
                <a:off x="4783775" y="119995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83" name="Google Shape;3383;g106971b72f8_0_0"/>
              <p:cNvSpPr/>
              <p:nvPr/>
            </p:nvSpPr>
            <p:spPr>
              <a:xfrm rot="10800000">
                <a:off x="4783775" y="1347938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84" name="Google Shape;3384;g106971b72f8_0_0"/>
              <p:cNvSpPr/>
              <p:nvPr/>
            </p:nvSpPr>
            <p:spPr>
              <a:xfrm rot="10800000">
                <a:off x="4783775" y="149592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85" name="Google Shape;3385;g106971b72f8_0_0"/>
              <p:cNvSpPr/>
              <p:nvPr/>
            </p:nvSpPr>
            <p:spPr>
              <a:xfrm rot="10800000">
                <a:off x="4783775" y="1643913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86" name="Google Shape;3386;g106971b72f8_0_0"/>
              <p:cNvSpPr/>
              <p:nvPr/>
            </p:nvSpPr>
            <p:spPr>
              <a:xfrm rot="10800000">
                <a:off x="4783775" y="179190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87" name="Google Shape;3387;g106971b72f8_0_0"/>
              <p:cNvSpPr/>
              <p:nvPr/>
            </p:nvSpPr>
            <p:spPr>
              <a:xfrm rot="10800000">
                <a:off x="4783775" y="193987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grpSp>
          <p:nvGrpSpPr>
            <p:cNvPr id="3388" name="Google Shape;3388;g106971b72f8_0_0"/>
            <p:cNvGrpSpPr/>
            <p:nvPr/>
          </p:nvGrpSpPr>
          <p:grpSpPr>
            <a:xfrm rot="5400000">
              <a:off x="6028295" y="3420151"/>
              <a:ext cx="31005" cy="828127"/>
              <a:chOff x="4783775" y="1199950"/>
              <a:chExt cx="33650" cy="773300"/>
            </a:xfrm>
          </p:grpSpPr>
          <p:sp>
            <p:nvSpPr>
              <p:cNvPr id="3389" name="Google Shape;3389;g106971b72f8_0_0"/>
              <p:cNvSpPr/>
              <p:nvPr/>
            </p:nvSpPr>
            <p:spPr>
              <a:xfrm rot="10800000">
                <a:off x="4783775" y="119995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90" name="Google Shape;3390;g106971b72f8_0_0"/>
              <p:cNvSpPr/>
              <p:nvPr/>
            </p:nvSpPr>
            <p:spPr>
              <a:xfrm rot="10800000">
                <a:off x="4783775" y="1347938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91" name="Google Shape;3391;g106971b72f8_0_0"/>
              <p:cNvSpPr/>
              <p:nvPr/>
            </p:nvSpPr>
            <p:spPr>
              <a:xfrm rot="10800000">
                <a:off x="4783775" y="149592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92" name="Google Shape;3392;g106971b72f8_0_0"/>
              <p:cNvSpPr/>
              <p:nvPr/>
            </p:nvSpPr>
            <p:spPr>
              <a:xfrm rot="10800000">
                <a:off x="4783775" y="1643913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93" name="Google Shape;3393;g106971b72f8_0_0"/>
              <p:cNvSpPr/>
              <p:nvPr/>
            </p:nvSpPr>
            <p:spPr>
              <a:xfrm rot="10800000">
                <a:off x="4783775" y="179190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394" name="Google Shape;3394;g106971b72f8_0_0"/>
              <p:cNvSpPr/>
              <p:nvPr/>
            </p:nvSpPr>
            <p:spPr>
              <a:xfrm rot="10800000">
                <a:off x="4783775" y="193987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sp>
          <p:nvSpPr>
            <p:cNvPr id="3395" name="Google Shape;3395;g106971b72f8_0_0"/>
            <p:cNvSpPr/>
            <p:nvPr/>
          </p:nvSpPr>
          <p:spPr>
            <a:xfrm rot="-961445">
              <a:off x="4689934" y="3427901"/>
              <a:ext cx="932114" cy="843150"/>
            </a:xfrm>
            <a:custGeom>
              <a:rect b="b" l="l" r="r" t="t"/>
              <a:pathLst>
                <a:path extrusionOk="0" h="145352" w="162080">
                  <a:moveTo>
                    <a:pt x="91857" y="0"/>
                  </a:moveTo>
                  <a:lnTo>
                    <a:pt x="61794" y="31469"/>
                  </a:lnTo>
                  <a:lnTo>
                    <a:pt x="27837" y="40196"/>
                  </a:lnTo>
                  <a:lnTo>
                    <a:pt x="0" y="57853"/>
                  </a:lnTo>
                  <a:lnTo>
                    <a:pt x="6037" y="118967"/>
                  </a:lnTo>
                  <a:lnTo>
                    <a:pt x="56198" y="123801"/>
                  </a:lnTo>
                  <a:lnTo>
                    <a:pt x="82689" y="130493"/>
                  </a:lnTo>
                  <a:lnTo>
                    <a:pt x="118920" y="145352"/>
                  </a:lnTo>
                  <a:lnTo>
                    <a:pt x="162080" y="116050"/>
                  </a:lnTo>
                  <a:lnTo>
                    <a:pt x="154722" y="80903"/>
                  </a:lnTo>
                  <a:lnTo>
                    <a:pt x="131731" y="57198"/>
                  </a:lnTo>
                  <a:lnTo>
                    <a:pt x="125694" y="17169"/>
                  </a:lnTo>
                  <a:lnTo>
                    <a:pt x="91857" y="0"/>
                  </a:lnTo>
                  <a:close/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96" name="Google Shape;3396;g106971b72f8_0_0"/>
            <p:cNvSpPr/>
            <p:nvPr/>
          </p:nvSpPr>
          <p:spPr>
            <a:xfrm rot="10800000">
              <a:off x="8194167" y="3446226"/>
              <a:ext cx="1070748" cy="775971"/>
            </a:xfrm>
            <a:custGeom>
              <a:rect b="b" l="l" r="r" t="t"/>
              <a:pathLst>
                <a:path extrusionOk="0" h="171296" w="203371">
                  <a:moveTo>
                    <a:pt x="99441" y="0"/>
                  </a:moveTo>
                  <a:lnTo>
                    <a:pt x="67783" y="22860"/>
                  </a:lnTo>
                  <a:lnTo>
                    <a:pt x="41601" y="47708"/>
                  </a:lnTo>
                  <a:lnTo>
                    <a:pt x="0" y="83237"/>
                  </a:lnTo>
                  <a:lnTo>
                    <a:pt x="6894" y="108061"/>
                  </a:lnTo>
                  <a:lnTo>
                    <a:pt x="90607" y="171295"/>
                  </a:lnTo>
                  <a:lnTo>
                    <a:pt x="192310" y="127480"/>
                  </a:lnTo>
                  <a:lnTo>
                    <a:pt x="203371" y="44744"/>
                  </a:lnTo>
                  <a:lnTo>
                    <a:pt x="164568" y="1238"/>
                  </a:lnTo>
                  <a:lnTo>
                    <a:pt x="99441" y="0"/>
                  </a:lnTo>
                  <a:close/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97" name="Google Shape;3397;g106971b72f8_0_0"/>
            <p:cNvSpPr/>
            <p:nvPr/>
          </p:nvSpPr>
          <p:spPr>
            <a:xfrm rot="-729151">
              <a:off x="6466285" y="3403605"/>
              <a:ext cx="982398" cy="861225"/>
            </a:xfrm>
            <a:custGeom>
              <a:rect b="b" l="l" r="r" t="t"/>
              <a:pathLst>
                <a:path extrusionOk="0" h="157734" w="157569">
                  <a:moveTo>
                    <a:pt x="74070" y="0"/>
                  </a:moveTo>
                  <a:lnTo>
                    <a:pt x="10336" y="35207"/>
                  </a:lnTo>
                  <a:lnTo>
                    <a:pt x="1" y="84987"/>
                  </a:lnTo>
                  <a:lnTo>
                    <a:pt x="32934" y="131266"/>
                  </a:lnTo>
                  <a:lnTo>
                    <a:pt x="65402" y="141589"/>
                  </a:lnTo>
                  <a:lnTo>
                    <a:pt x="96406" y="147030"/>
                  </a:lnTo>
                  <a:lnTo>
                    <a:pt x="142912" y="157734"/>
                  </a:lnTo>
                  <a:lnTo>
                    <a:pt x="156711" y="140017"/>
                  </a:lnTo>
                  <a:lnTo>
                    <a:pt x="157568" y="48530"/>
                  </a:lnTo>
                  <a:lnTo>
                    <a:pt x="74070" y="0"/>
                  </a:lnTo>
                  <a:close/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98" name="Google Shape;3398;g106971b72f8_0_0"/>
            <p:cNvSpPr/>
            <p:nvPr/>
          </p:nvSpPr>
          <p:spPr>
            <a:xfrm>
              <a:off x="2806398" y="3456373"/>
              <a:ext cx="1055351" cy="755653"/>
            </a:xfrm>
            <a:custGeom>
              <a:rect b="b" l="l" r="r" t="t"/>
              <a:pathLst>
                <a:path extrusionOk="0" h="159842" w="192144">
                  <a:moveTo>
                    <a:pt x="60961" y="0"/>
                  </a:moveTo>
                  <a:lnTo>
                    <a:pt x="1" y="57031"/>
                  </a:lnTo>
                  <a:lnTo>
                    <a:pt x="2477" y="115276"/>
                  </a:lnTo>
                  <a:lnTo>
                    <a:pt x="52091" y="157484"/>
                  </a:lnTo>
                  <a:lnTo>
                    <a:pt x="91072" y="159841"/>
                  </a:lnTo>
                  <a:lnTo>
                    <a:pt x="127064" y="157186"/>
                  </a:lnTo>
                  <a:lnTo>
                    <a:pt x="181774" y="156043"/>
                  </a:lnTo>
                  <a:lnTo>
                    <a:pt x="192144" y="132469"/>
                  </a:lnTo>
                  <a:lnTo>
                    <a:pt x="167415" y="30516"/>
                  </a:lnTo>
                  <a:lnTo>
                    <a:pt x="60961" y="0"/>
                  </a:lnTo>
                  <a:close/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399" name="Google Shape;3399;g106971b72f8_0_0"/>
            <p:cNvSpPr/>
            <p:nvPr/>
          </p:nvSpPr>
          <p:spPr>
            <a:xfrm rot="-975097">
              <a:off x="1028818" y="3456660"/>
              <a:ext cx="840331" cy="845707"/>
            </a:xfrm>
            <a:custGeom>
              <a:rect b="b" l="l" r="r" t="t"/>
              <a:pathLst>
                <a:path extrusionOk="0" h="157734" w="157569">
                  <a:moveTo>
                    <a:pt x="74070" y="0"/>
                  </a:moveTo>
                  <a:lnTo>
                    <a:pt x="10336" y="35207"/>
                  </a:lnTo>
                  <a:lnTo>
                    <a:pt x="1" y="84987"/>
                  </a:lnTo>
                  <a:lnTo>
                    <a:pt x="32934" y="131266"/>
                  </a:lnTo>
                  <a:lnTo>
                    <a:pt x="65402" y="141589"/>
                  </a:lnTo>
                  <a:lnTo>
                    <a:pt x="96406" y="147030"/>
                  </a:lnTo>
                  <a:lnTo>
                    <a:pt x="142912" y="157734"/>
                  </a:lnTo>
                  <a:lnTo>
                    <a:pt x="156711" y="140017"/>
                  </a:lnTo>
                  <a:lnTo>
                    <a:pt x="157568" y="48530"/>
                  </a:lnTo>
                  <a:lnTo>
                    <a:pt x="74070" y="0"/>
                  </a:lnTo>
                  <a:close/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grpSp>
          <p:nvGrpSpPr>
            <p:cNvPr id="3400" name="Google Shape;3400;g106971b72f8_0_0"/>
            <p:cNvGrpSpPr/>
            <p:nvPr/>
          </p:nvGrpSpPr>
          <p:grpSpPr>
            <a:xfrm rot="5400000">
              <a:off x="9623076" y="3482199"/>
              <a:ext cx="31005" cy="828127"/>
              <a:chOff x="4783775" y="1199950"/>
              <a:chExt cx="33650" cy="773300"/>
            </a:xfrm>
          </p:grpSpPr>
          <p:sp>
            <p:nvSpPr>
              <p:cNvPr id="3401" name="Google Shape;3401;g106971b72f8_0_0"/>
              <p:cNvSpPr/>
              <p:nvPr/>
            </p:nvSpPr>
            <p:spPr>
              <a:xfrm rot="10800000">
                <a:off x="4783775" y="119995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02" name="Google Shape;3402;g106971b72f8_0_0"/>
              <p:cNvSpPr/>
              <p:nvPr/>
            </p:nvSpPr>
            <p:spPr>
              <a:xfrm rot="10800000">
                <a:off x="4783775" y="1347938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03" name="Google Shape;3403;g106971b72f8_0_0"/>
              <p:cNvSpPr/>
              <p:nvPr/>
            </p:nvSpPr>
            <p:spPr>
              <a:xfrm rot="10800000">
                <a:off x="4783775" y="149592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04" name="Google Shape;3404;g106971b72f8_0_0"/>
              <p:cNvSpPr/>
              <p:nvPr/>
            </p:nvSpPr>
            <p:spPr>
              <a:xfrm rot="10800000">
                <a:off x="4783775" y="1643913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05" name="Google Shape;3405;g106971b72f8_0_0"/>
              <p:cNvSpPr/>
              <p:nvPr/>
            </p:nvSpPr>
            <p:spPr>
              <a:xfrm rot="10800000">
                <a:off x="4783775" y="1791900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06" name="Google Shape;3406;g106971b72f8_0_0"/>
              <p:cNvSpPr/>
              <p:nvPr/>
            </p:nvSpPr>
            <p:spPr>
              <a:xfrm rot="10800000">
                <a:off x="4783775" y="1939875"/>
                <a:ext cx="33650" cy="33375"/>
              </a:xfrm>
              <a:custGeom>
                <a:rect b="b" l="l" r="r" t="t"/>
                <a:pathLst>
                  <a:path extrusionOk="0" h="1335" w="1346">
                    <a:moveTo>
                      <a:pt x="667" y="1"/>
                    </a:moveTo>
                    <a:cubicBezTo>
                      <a:pt x="501" y="1"/>
                      <a:pt x="322" y="72"/>
                      <a:pt x="203" y="191"/>
                    </a:cubicBezTo>
                    <a:cubicBezTo>
                      <a:pt x="72" y="322"/>
                      <a:pt x="0" y="489"/>
                      <a:pt x="0" y="668"/>
                    </a:cubicBezTo>
                    <a:cubicBezTo>
                      <a:pt x="0" y="846"/>
                      <a:pt x="72" y="1013"/>
                      <a:pt x="203" y="1144"/>
                    </a:cubicBezTo>
                    <a:cubicBezTo>
                      <a:pt x="322" y="1263"/>
                      <a:pt x="501" y="1334"/>
                      <a:pt x="667" y="1334"/>
                    </a:cubicBezTo>
                    <a:cubicBezTo>
                      <a:pt x="846" y="1334"/>
                      <a:pt x="1024" y="1263"/>
                      <a:pt x="1143" y="1144"/>
                    </a:cubicBezTo>
                    <a:cubicBezTo>
                      <a:pt x="1274" y="1013"/>
                      <a:pt x="1346" y="846"/>
                      <a:pt x="1346" y="668"/>
                    </a:cubicBezTo>
                    <a:cubicBezTo>
                      <a:pt x="1346" y="489"/>
                      <a:pt x="1274" y="322"/>
                      <a:pt x="1143" y="191"/>
                    </a:cubicBezTo>
                    <a:cubicBezTo>
                      <a:pt x="1024" y="72"/>
                      <a:pt x="846" y="1"/>
                      <a:pt x="66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7376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p:grpSp>
        <p:sp>
          <p:nvSpPr>
            <p:cNvPr id="3407" name="Google Shape;3407;g106971b72f8_0_0"/>
            <p:cNvSpPr/>
            <p:nvPr/>
          </p:nvSpPr>
          <p:spPr>
            <a:xfrm rot="-718832">
              <a:off x="9976663" y="3436175"/>
              <a:ext cx="1093133" cy="858085"/>
            </a:xfrm>
            <a:custGeom>
              <a:rect b="b" l="l" r="r" t="t"/>
              <a:pathLst>
                <a:path extrusionOk="0" h="145352" w="162080">
                  <a:moveTo>
                    <a:pt x="91857" y="0"/>
                  </a:moveTo>
                  <a:lnTo>
                    <a:pt x="61794" y="31469"/>
                  </a:lnTo>
                  <a:lnTo>
                    <a:pt x="27837" y="40196"/>
                  </a:lnTo>
                  <a:lnTo>
                    <a:pt x="0" y="57853"/>
                  </a:lnTo>
                  <a:lnTo>
                    <a:pt x="6037" y="118967"/>
                  </a:lnTo>
                  <a:lnTo>
                    <a:pt x="56198" y="123801"/>
                  </a:lnTo>
                  <a:lnTo>
                    <a:pt x="82689" y="130493"/>
                  </a:lnTo>
                  <a:lnTo>
                    <a:pt x="118920" y="145352"/>
                  </a:lnTo>
                  <a:lnTo>
                    <a:pt x="162080" y="116050"/>
                  </a:lnTo>
                  <a:lnTo>
                    <a:pt x="154722" y="80903"/>
                  </a:lnTo>
                  <a:lnTo>
                    <a:pt x="131731" y="57198"/>
                  </a:lnTo>
                  <a:lnTo>
                    <a:pt x="125694" y="17169"/>
                  </a:lnTo>
                  <a:lnTo>
                    <a:pt x="91857" y="0"/>
                  </a:lnTo>
                  <a:close/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08" name="Google Shape;3408;g106971b72f8_0_0"/>
            <p:cNvSpPr txBox="1"/>
            <p:nvPr/>
          </p:nvSpPr>
          <p:spPr>
            <a:xfrm>
              <a:off x="1245175" y="3547253"/>
              <a:ext cx="6261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US" sz="2600" u="none" cap="none" strike="noStrike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</a:t>
              </a:r>
              <a:endParaRPr b="1" i="0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09" name="Google Shape;3409;g106971b72f8_0_0"/>
            <p:cNvSpPr txBox="1"/>
            <p:nvPr/>
          </p:nvSpPr>
          <p:spPr>
            <a:xfrm>
              <a:off x="3101468" y="3547253"/>
              <a:ext cx="6261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US" sz="2600" u="none" cap="none" strike="noStrike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endParaRPr b="1" i="0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10" name="Google Shape;3410;g106971b72f8_0_0"/>
            <p:cNvSpPr txBox="1"/>
            <p:nvPr/>
          </p:nvSpPr>
          <p:spPr>
            <a:xfrm>
              <a:off x="4963206" y="3592578"/>
              <a:ext cx="6261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US" sz="2600" u="none" cap="none" strike="noStrike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</a:t>
              </a:r>
              <a:endParaRPr b="1" i="0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11" name="Google Shape;3411;g106971b72f8_0_0"/>
            <p:cNvSpPr txBox="1"/>
            <p:nvPr/>
          </p:nvSpPr>
          <p:spPr>
            <a:xfrm>
              <a:off x="6690770" y="3578278"/>
              <a:ext cx="6261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US" sz="2600" u="none" cap="none" strike="noStrike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</a:t>
              </a:r>
              <a:endParaRPr b="1" i="0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12" name="Google Shape;3412;g106971b72f8_0_0"/>
            <p:cNvSpPr txBox="1"/>
            <p:nvPr/>
          </p:nvSpPr>
          <p:spPr>
            <a:xfrm>
              <a:off x="8412001" y="3547253"/>
              <a:ext cx="6261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US" sz="2600" u="none" cap="none" strike="noStrike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5</a:t>
              </a:r>
              <a:endParaRPr b="1" i="0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13" name="Google Shape;3413;g106971b72f8_0_0"/>
            <p:cNvSpPr txBox="1"/>
            <p:nvPr/>
          </p:nvSpPr>
          <p:spPr>
            <a:xfrm>
              <a:off x="10280077" y="3578278"/>
              <a:ext cx="626100" cy="5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US" sz="2600" u="none" cap="none" strike="noStrike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6</a:t>
              </a:r>
              <a:endParaRPr b="1" i="0" sz="26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3414" name="Google Shape;3414;g106971b72f8_0_0"/>
            <p:cNvGrpSpPr/>
            <p:nvPr/>
          </p:nvGrpSpPr>
          <p:grpSpPr>
            <a:xfrm>
              <a:off x="3216275" y="2143025"/>
              <a:ext cx="3891900" cy="1205100"/>
              <a:chOff x="3098500" y="2117250"/>
              <a:chExt cx="3891900" cy="1205100"/>
            </a:xfrm>
          </p:grpSpPr>
          <p:sp>
            <p:nvSpPr>
              <p:cNvPr id="3415" name="Google Shape;3415;g106971b72f8_0_0"/>
              <p:cNvSpPr txBox="1"/>
              <p:nvPr/>
            </p:nvSpPr>
            <p:spPr>
              <a:xfrm>
                <a:off x="3098500" y="2117250"/>
                <a:ext cx="3891900" cy="12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Ca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combines with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troponin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 </a:t>
                </a:r>
                <a:r>
                  <a:rPr b="0" i="0" lang="en-US" sz="1600" u="none" cap="none" strike="noStrike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→ 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troponin pull tropomyosin sideway </a:t>
                </a:r>
                <a:r>
                  <a:rPr b="0" i="0" lang="en-US" sz="1600" u="none" cap="none" strike="noStrike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→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  actin’s active site exposed </a:t>
                </a:r>
                <a:r>
                  <a:rPr b="0" i="0" lang="en-US" sz="1600" u="none" cap="none" strike="noStrike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→ 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myosin heads (with ATP) attach to active site. </a:t>
                </a:r>
                <a:endParaRPr b="0" i="0" sz="14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16" name="Google Shape;3416;g106971b72f8_0_0"/>
              <p:cNvSpPr/>
              <p:nvPr/>
            </p:nvSpPr>
            <p:spPr>
              <a:xfrm>
                <a:off x="4389321" y="2766732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7" name="Google Shape;3417;g106971b72f8_0_0"/>
              <p:cNvSpPr/>
              <p:nvPr/>
            </p:nvSpPr>
            <p:spPr>
              <a:xfrm>
                <a:off x="5436996" y="2522632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8" name="Google Shape;3418;g106971b72f8_0_0"/>
              <p:cNvSpPr/>
              <p:nvPr/>
            </p:nvSpPr>
            <p:spPr>
              <a:xfrm>
                <a:off x="5677862" y="2290119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9" name="Google Shape;3419;g106971b72f8_0_0"/>
            <p:cNvSpPr txBox="1"/>
            <p:nvPr/>
          </p:nvSpPr>
          <p:spPr>
            <a:xfrm>
              <a:off x="9283525" y="4373075"/>
              <a:ext cx="2508600" cy="13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Free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myosin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swings back to its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original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position &amp; attached to another actin </a:t>
              </a:r>
              <a:r>
                <a:rPr b="0" i="0" lang="en-US" sz="16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cycle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repeat itself.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                        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grpSp>
          <p:nvGrpSpPr>
            <p:cNvPr id="3420" name="Google Shape;3420;g106971b72f8_0_0"/>
            <p:cNvGrpSpPr/>
            <p:nvPr/>
          </p:nvGrpSpPr>
          <p:grpSpPr>
            <a:xfrm>
              <a:off x="117775" y="2110225"/>
              <a:ext cx="2325300" cy="1205100"/>
              <a:chOff x="0" y="2084450"/>
              <a:chExt cx="2325300" cy="1205100"/>
            </a:xfrm>
          </p:grpSpPr>
          <p:sp>
            <p:nvSpPr>
              <p:cNvPr id="3421" name="Google Shape;3421;g106971b72f8_0_0"/>
              <p:cNvSpPr txBox="1"/>
              <p:nvPr/>
            </p:nvSpPr>
            <p:spPr>
              <a:xfrm>
                <a:off x="0" y="2084450"/>
                <a:ext cx="2325300" cy="12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Ach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released by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motor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nerve           EPP</a:t>
                </a:r>
                <a:r>
                  <a:rPr b="0" i="0" lang="en-US" sz="1600" u="none" cap="none" strike="noStrike">
                    <a:solidFill>
                      <a:srgbClr val="B4A7D6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*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0" i="0" lang="en-US" sz="1600" u="none" cap="none" strike="noStrike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→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depolarization</a:t>
                </a: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of CM</a:t>
                </a:r>
                <a:r>
                  <a:rPr b="0" i="0" lang="en-US" sz="1600" u="none" cap="none" strike="noStrike">
                    <a:solidFill>
                      <a:srgbClr val="9DC3E6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*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(muscle AP</a:t>
                </a:r>
                <a:r>
                  <a:rPr b="0" i="0" lang="en-US" sz="1600" u="none" cap="none" strike="noStrike">
                    <a:solidFill>
                      <a:srgbClr val="F4CCCC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*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).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22" name="Google Shape;3422;g106971b72f8_0_0"/>
              <p:cNvSpPr/>
              <p:nvPr/>
            </p:nvSpPr>
            <p:spPr>
              <a:xfrm>
                <a:off x="928915" y="2495361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3" name="Google Shape;3423;g106971b72f8_0_0"/>
              <p:cNvSpPr/>
              <p:nvPr/>
            </p:nvSpPr>
            <p:spPr>
              <a:xfrm>
                <a:off x="1829690" y="2476536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4" name="Google Shape;3424;g106971b72f8_0_0"/>
            <p:cNvGrpSpPr/>
            <p:nvPr/>
          </p:nvGrpSpPr>
          <p:grpSpPr>
            <a:xfrm>
              <a:off x="5287513" y="4309525"/>
              <a:ext cx="3460187" cy="2180100"/>
              <a:chOff x="5169738" y="4283750"/>
              <a:chExt cx="3460187" cy="2180100"/>
            </a:xfrm>
          </p:grpSpPr>
          <p:sp>
            <p:nvSpPr>
              <p:cNvPr id="3425" name="Google Shape;3425;g106971b72f8_0_0"/>
              <p:cNvSpPr txBox="1"/>
              <p:nvPr/>
            </p:nvSpPr>
            <p:spPr>
              <a:xfrm>
                <a:off x="5209325" y="4283750"/>
                <a:ext cx="3420600" cy="218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Myosin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cross bridges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bend/</a:t>
                </a:r>
                <a:r>
                  <a:rPr b="1" lang="en-US" sz="1600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tilt</a:t>
                </a:r>
                <a:r>
                  <a:rPr b="1" i="0" lang="en-US" sz="1600" u="none" cap="none" strike="noStrike">
                    <a:solidFill>
                      <a:schemeClr val="dk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pulling actin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toward center of sarcomere  (</a:t>
                </a: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Power</a:t>
                </a:r>
                <a:r>
                  <a:rPr b="0" i="0" lang="en-US" sz="1600" u="none" cap="none" strike="noStrike">
                    <a:solidFill>
                      <a:schemeClr val="dk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stroke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) using ATP         ADP &amp; P released         linkage between actin &amp; myosin broken (as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new ATP</a:t>
                </a:r>
                <a:r>
                  <a:rPr b="0" i="0" lang="en-US" sz="1600" u="none" cap="none" strike="noStrike">
                    <a:solidFill>
                      <a:schemeClr val="dk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binds to cross bridge)        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ATP hydrolyzed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+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cross bridge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go back</a:t>
                </a:r>
                <a:r>
                  <a:rPr b="1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to its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original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conformation.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26" name="Google Shape;3426;g106971b72f8_0_0"/>
              <p:cNvSpPr/>
              <p:nvPr/>
            </p:nvSpPr>
            <p:spPr>
              <a:xfrm>
                <a:off x="7199096" y="5218082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7" name="Google Shape;3427;g106971b72f8_0_0"/>
              <p:cNvSpPr/>
              <p:nvPr/>
            </p:nvSpPr>
            <p:spPr>
              <a:xfrm>
                <a:off x="5327359" y="5184107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8" name="Google Shape;3428;g106971b72f8_0_0"/>
              <p:cNvSpPr/>
              <p:nvPr/>
            </p:nvSpPr>
            <p:spPr>
              <a:xfrm>
                <a:off x="5169738" y="5920336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9" name="Google Shape;3429;g106971b72f8_0_0"/>
            <p:cNvGrpSpPr/>
            <p:nvPr/>
          </p:nvGrpSpPr>
          <p:grpSpPr>
            <a:xfrm>
              <a:off x="7462100" y="2068825"/>
              <a:ext cx="2964600" cy="1205100"/>
              <a:chOff x="7344325" y="2043050"/>
              <a:chExt cx="2964600" cy="1205100"/>
            </a:xfrm>
          </p:grpSpPr>
          <p:sp>
            <p:nvSpPr>
              <p:cNvPr id="3430" name="Google Shape;3430;g106971b72f8_0_0"/>
              <p:cNvSpPr txBox="1"/>
              <p:nvPr/>
            </p:nvSpPr>
            <p:spPr>
              <a:xfrm>
                <a:off x="7344325" y="2043050"/>
                <a:ext cx="2964600" cy="120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 new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ATP</a:t>
                </a:r>
                <a:r>
                  <a:rPr b="0" i="0" lang="en-US" sz="1600" u="none" cap="none" strike="noStrike">
                    <a:solidFill>
                      <a:srgbClr val="000000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o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ccupies the 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vacant site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on myosin head </a:t>
                </a:r>
                <a:r>
                  <a:rPr b="0" i="0" lang="en-US" sz="1600" u="none" cap="none" strike="noStrike">
                    <a:solidFill>
                      <a:srgbClr val="FFFFFF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→ 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triggers</a:t>
                </a: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detachment </a:t>
                </a:r>
                <a:r>
                  <a:rPr b="0" i="0" lang="en-US" sz="1400" u="none" cap="none" strike="noStrike">
                    <a:solidFill>
                      <a:srgbClr val="999999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(is an active process)</a:t>
                </a:r>
                <a:r>
                  <a:rPr b="0" i="0" lang="en-US" sz="1600" u="none" cap="none" strike="noStrike">
                    <a:solidFill>
                      <a:srgbClr val="999999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of myosin from actin.</a:t>
                </a:r>
                <a:endParaRPr b="0" i="0" sz="1400" u="none" cap="none" strike="noStrike">
                  <a:solidFill>
                    <a:srgbClr val="000000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431" name="Google Shape;3431;g106971b72f8_0_0"/>
              <p:cNvSpPr/>
              <p:nvPr/>
            </p:nvSpPr>
            <p:spPr>
              <a:xfrm>
                <a:off x="9203687" y="2424619"/>
                <a:ext cx="301775" cy="158650"/>
              </a:xfrm>
              <a:custGeom>
                <a:rect b="b" l="l" r="r" t="t"/>
                <a:pathLst>
                  <a:path extrusionOk="0" h="271" w="280">
                    <a:moveTo>
                      <a:pt x="280" y="134"/>
                    </a:moveTo>
                    <a:lnTo>
                      <a:pt x="120" y="0"/>
                    </a:lnTo>
                    <a:lnTo>
                      <a:pt x="120" y="73"/>
                    </a:lnTo>
                    <a:lnTo>
                      <a:pt x="0" y="73"/>
                    </a:lnTo>
                    <a:lnTo>
                      <a:pt x="0" y="198"/>
                    </a:lnTo>
                    <a:lnTo>
                      <a:pt x="120" y="198"/>
                    </a:lnTo>
                    <a:lnTo>
                      <a:pt x="120" y="271"/>
                    </a:lnTo>
                    <a:lnTo>
                      <a:pt x="280" y="134"/>
                    </a:lnTo>
                    <a:close/>
                  </a:path>
                </a:pathLst>
              </a:custGeom>
              <a:solidFill>
                <a:srgbClr val="FFF2CC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32" name="Google Shape;3432;g106971b72f8_0_0"/>
            <p:cNvSpPr txBox="1"/>
            <p:nvPr/>
          </p:nvSpPr>
          <p:spPr>
            <a:xfrm>
              <a:off x="1539125" y="4353075"/>
              <a:ext cx="3505800" cy="180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Spread of AP into T-tubule sensed by </a:t>
              </a:r>
              <a:r>
                <a:rPr b="0" i="0" lang="en-US" sz="1600" u="none" cap="none" strike="noStrike">
                  <a:solidFill>
                    <a:schemeClr val="accent4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voltage-gated calcium channel dihydropyridine receptors (DHP)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linked to </a:t>
              </a:r>
              <a:r>
                <a:rPr b="0" i="0" lang="en-US" sz="1600" u="none" cap="none" strike="noStrike">
                  <a:solidFill>
                    <a:schemeClr val="accent4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Ryanodine receptors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(</a:t>
              </a:r>
              <a:r>
                <a:rPr b="0" i="0" lang="en-US" sz="1600" u="none" cap="none" strike="noStrike">
                  <a:solidFill>
                    <a:schemeClr val="accent4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calcium release channels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)      </a:t>
              </a:r>
              <a:r>
                <a:rPr b="0" i="0" lang="en-US" sz="16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 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release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of Ca from sarcoplasmic reticulum </a:t>
              </a:r>
              <a:r>
                <a:rPr b="0" i="0" lang="en-US" sz="1600" u="none" cap="none" strike="noStrike">
                  <a:solidFill>
                    <a:schemeClr val="accent5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(SR)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into cytoplasm.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433" name="Google Shape;3433;g106971b72f8_0_0"/>
          <p:cNvSpPr/>
          <p:nvPr/>
        </p:nvSpPr>
        <p:spPr>
          <a:xfrm>
            <a:off x="9541887" y="4862844"/>
            <a:ext cx="301775" cy="158650"/>
          </a:xfrm>
          <a:custGeom>
            <a:rect b="b" l="l" r="r" t="t"/>
            <a:pathLst>
              <a:path extrusionOk="0" h="271" w="280">
                <a:moveTo>
                  <a:pt x="280" y="134"/>
                </a:moveTo>
                <a:lnTo>
                  <a:pt x="120" y="0"/>
                </a:lnTo>
                <a:lnTo>
                  <a:pt x="120" y="73"/>
                </a:lnTo>
                <a:lnTo>
                  <a:pt x="0" y="73"/>
                </a:lnTo>
                <a:lnTo>
                  <a:pt x="0" y="198"/>
                </a:lnTo>
                <a:lnTo>
                  <a:pt x="120" y="198"/>
                </a:lnTo>
                <a:lnTo>
                  <a:pt x="120" y="271"/>
                </a:lnTo>
                <a:lnTo>
                  <a:pt x="280" y="134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4" name="Google Shape;3434;g106971b72f8_0_0"/>
          <p:cNvSpPr/>
          <p:nvPr/>
        </p:nvSpPr>
        <p:spPr>
          <a:xfrm>
            <a:off x="8997475" y="5367650"/>
            <a:ext cx="2523300" cy="10953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Actin sticks to myosin in order for the muscle contraction to take place. How? By the </a:t>
            </a:r>
            <a:r>
              <a:rPr b="1" lang="en-US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Power Stroke</a:t>
            </a:r>
            <a:r>
              <a:rPr lang="en-US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, the actin will forward using ATP, therefore </a:t>
            </a:r>
            <a:r>
              <a:rPr b="1" lang="en-US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o</a:t>
            </a:r>
            <a:r>
              <a:rPr b="1" lang="en-US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nly the myosin head will move</a:t>
            </a:r>
            <a:endParaRPr b="1" i="0" sz="12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8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9" name="Google Shape;3439;gadaee8147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825" y="1946725"/>
            <a:ext cx="3829949" cy="26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0" name="Google Shape;3440;gadaee8147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7629" y="1946721"/>
            <a:ext cx="3829950" cy="2603416"/>
          </a:xfrm>
          <a:prstGeom prst="rect">
            <a:avLst/>
          </a:prstGeom>
          <a:noFill/>
          <a:ln>
            <a:noFill/>
          </a:ln>
        </p:spPr>
      </p:pic>
      <p:sp>
        <p:nvSpPr>
          <p:cNvPr id="3441" name="Google Shape;3441;gadaee81471_0_0"/>
          <p:cNvSpPr txBox="1"/>
          <p:nvPr/>
        </p:nvSpPr>
        <p:spPr>
          <a:xfrm>
            <a:off x="108925" y="1254600"/>
            <a:ext cx="3967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Resting sarcomere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(Inactive Factors)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2" name="Google Shape;3442;gadaee81471_0_0"/>
          <p:cNvSpPr txBox="1"/>
          <p:nvPr/>
        </p:nvSpPr>
        <p:spPr>
          <a:xfrm>
            <a:off x="215900" y="4628200"/>
            <a:ext cx="3789900" cy="16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7743" lvl="0" marL="23774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cross bridges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with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37743" lvl="0" marL="23774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ATPase activity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myosin head immediately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cleaves ATP 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(releasing energy which is used in the power stroke)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but leaves the cleavage products (ADP + phosphate ion) bound to the head.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3" name="Google Shape;3443;gadaee81471_0_0"/>
          <p:cNvSpPr txBox="1"/>
          <p:nvPr/>
        </p:nvSpPr>
        <p:spPr>
          <a:xfrm>
            <a:off x="10433600" y="0"/>
            <a:ext cx="1758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 Slides Only</a:t>
            </a:r>
            <a:endParaRPr b="1" i="0" sz="14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44" name="Google Shape;3444;gadaee81471_0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5" name="Google Shape;3445;gadaee81471_0_0"/>
          <p:cNvSpPr txBox="1"/>
          <p:nvPr/>
        </p:nvSpPr>
        <p:spPr>
          <a:xfrm>
            <a:off x="1140725" y="196850"/>
            <a:ext cx="42507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 Contraction</a:t>
            </a:r>
            <a:endParaRPr b="1" i="0" sz="30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46" name="Google Shape;3446;gadaee8147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9428" y="1945508"/>
            <a:ext cx="3829951" cy="2605828"/>
          </a:xfrm>
          <a:prstGeom prst="rect">
            <a:avLst/>
          </a:prstGeom>
          <a:noFill/>
          <a:ln>
            <a:noFill/>
          </a:ln>
        </p:spPr>
      </p:pic>
      <p:sp>
        <p:nvSpPr>
          <p:cNvPr id="3447" name="Google Shape;3447;gadaee81471_0_0"/>
          <p:cNvSpPr txBox="1"/>
          <p:nvPr/>
        </p:nvSpPr>
        <p:spPr>
          <a:xfrm>
            <a:off x="4147700" y="1254600"/>
            <a:ext cx="3829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Step 1: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Active Site Exposure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8" name="Google Shape;3448;gadaee81471_0_0"/>
          <p:cNvSpPr txBox="1"/>
          <p:nvPr/>
        </p:nvSpPr>
        <p:spPr>
          <a:xfrm>
            <a:off x="4147700" y="4657325"/>
            <a:ext cx="38298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Troponin-tropomyosin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complex binds with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Ca</a:t>
            </a:r>
            <a:r>
              <a:rPr b="0" baseline="3000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→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active sites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 the actin filament are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uncovered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myosin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heads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bind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with these sites.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9" name="Google Shape;3449;gadaee81471_0_0"/>
          <p:cNvSpPr txBox="1"/>
          <p:nvPr/>
        </p:nvSpPr>
        <p:spPr>
          <a:xfrm>
            <a:off x="8119575" y="4628200"/>
            <a:ext cx="37302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●"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Active sites on the actin exposed   →  myosin heads bind to the actin, forming cross-bridges.</a:t>
            </a:r>
            <a:endParaRPr b="0" i="0" sz="16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0" name="Google Shape;3450;gadaee81471_0_0"/>
          <p:cNvSpPr txBox="1"/>
          <p:nvPr/>
        </p:nvSpPr>
        <p:spPr>
          <a:xfrm>
            <a:off x="8119425" y="1254600"/>
            <a:ext cx="3829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Step 2: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Cross-Bridge Formation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1" name="Google Shape;3451;gadaee81471_0_0"/>
          <p:cNvSpPr/>
          <p:nvPr/>
        </p:nvSpPr>
        <p:spPr>
          <a:xfrm>
            <a:off x="11297370" y="489263"/>
            <a:ext cx="561900" cy="366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2" name="Google Shape;3452;gadaee81471_0_0"/>
          <p:cNvGrpSpPr/>
          <p:nvPr/>
        </p:nvGrpSpPr>
        <p:grpSpPr>
          <a:xfrm>
            <a:off x="11274156" y="456603"/>
            <a:ext cx="614193" cy="431920"/>
            <a:chOff x="3476576" y="2633631"/>
            <a:chExt cx="417024" cy="293244"/>
          </a:xfrm>
        </p:grpSpPr>
        <p:sp>
          <p:nvSpPr>
            <p:cNvPr id="3453" name="Google Shape;3453;gadaee81471_0_0"/>
            <p:cNvSpPr/>
            <p:nvPr/>
          </p:nvSpPr>
          <p:spPr>
            <a:xfrm>
              <a:off x="3476576" y="2633631"/>
              <a:ext cx="417024" cy="293244"/>
            </a:xfrm>
            <a:custGeom>
              <a:rect b="b" l="l" r="r" t="t"/>
              <a:pathLst>
                <a:path extrusionOk="0" h="14051" w="19982">
                  <a:moveTo>
                    <a:pt x="17056" y="1172"/>
                  </a:moveTo>
                  <a:cubicBezTo>
                    <a:pt x="18023" y="1172"/>
                    <a:pt x="18811" y="1961"/>
                    <a:pt x="18811" y="2929"/>
                  </a:cubicBezTo>
                  <a:lnTo>
                    <a:pt x="18811" y="11124"/>
                  </a:lnTo>
                  <a:cubicBezTo>
                    <a:pt x="18811" y="12092"/>
                    <a:pt x="18023" y="12881"/>
                    <a:pt x="17056" y="12881"/>
                  </a:cubicBezTo>
                  <a:lnTo>
                    <a:pt x="2927" y="12881"/>
                  </a:lnTo>
                  <a:cubicBezTo>
                    <a:pt x="1959" y="12881"/>
                    <a:pt x="1172" y="12092"/>
                    <a:pt x="1172" y="11124"/>
                  </a:cubicBezTo>
                  <a:lnTo>
                    <a:pt x="1172" y="2929"/>
                  </a:lnTo>
                  <a:cubicBezTo>
                    <a:pt x="1172" y="1961"/>
                    <a:pt x="1959" y="1172"/>
                    <a:pt x="2927" y="1172"/>
                  </a:cubicBezTo>
                  <a:close/>
                  <a:moveTo>
                    <a:pt x="2927" y="1"/>
                  </a:moveTo>
                  <a:cubicBezTo>
                    <a:pt x="1313" y="1"/>
                    <a:pt x="1" y="1315"/>
                    <a:pt x="1" y="2929"/>
                  </a:cubicBezTo>
                  <a:lnTo>
                    <a:pt x="1" y="11124"/>
                  </a:lnTo>
                  <a:cubicBezTo>
                    <a:pt x="1" y="12738"/>
                    <a:pt x="1313" y="14050"/>
                    <a:pt x="2927" y="14050"/>
                  </a:cubicBezTo>
                  <a:lnTo>
                    <a:pt x="17056" y="14050"/>
                  </a:lnTo>
                  <a:cubicBezTo>
                    <a:pt x="18669" y="14050"/>
                    <a:pt x="19982" y="12738"/>
                    <a:pt x="19982" y="11124"/>
                  </a:cubicBezTo>
                  <a:lnTo>
                    <a:pt x="19982" y="2929"/>
                  </a:lnTo>
                  <a:cubicBezTo>
                    <a:pt x="19982" y="1315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gadaee81471_0_0"/>
            <p:cNvSpPr/>
            <p:nvPr/>
          </p:nvSpPr>
          <p:spPr>
            <a:xfrm>
              <a:off x="3636206" y="2706945"/>
              <a:ext cx="122194" cy="146633"/>
            </a:xfrm>
            <a:custGeom>
              <a:rect b="b" l="l" r="r" t="t"/>
              <a:pathLst>
                <a:path extrusionOk="0" h="7026" w="5855">
                  <a:moveTo>
                    <a:pt x="1172" y="1643"/>
                  </a:moveTo>
                  <a:lnTo>
                    <a:pt x="4165" y="3514"/>
                  </a:lnTo>
                  <a:lnTo>
                    <a:pt x="1172" y="5384"/>
                  </a:lnTo>
                  <a:lnTo>
                    <a:pt x="1172" y="1643"/>
                  </a:lnTo>
                  <a:close/>
                  <a:moveTo>
                    <a:pt x="586" y="0"/>
                  </a:moveTo>
                  <a:cubicBezTo>
                    <a:pt x="489" y="0"/>
                    <a:pt x="391" y="25"/>
                    <a:pt x="302" y="74"/>
                  </a:cubicBezTo>
                  <a:cubicBezTo>
                    <a:pt x="116" y="178"/>
                    <a:pt x="1" y="373"/>
                    <a:pt x="1" y="587"/>
                  </a:cubicBezTo>
                  <a:lnTo>
                    <a:pt x="1" y="6440"/>
                  </a:lnTo>
                  <a:cubicBezTo>
                    <a:pt x="1" y="6653"/>
                    <a:pt x="116" y="6849"/>
                    <a:pt x="302" y="6953"/>
                  </a:cubicBezTo>
                  <a:cubicBezTo>
                    <a:pt x="389" y="7001"/>
                    <a:pt x="487" y="7026"/>
                    <a:pt x="585" y="7026"/>
                  </a:cubicBezTo>
                  <a:cubicBezTo>
                    <a:pt x="693" y="7026"/>
                    <a:pt x="801" y="6997"/>
                    <a:pt x="896" y="6937"/>
                  </a:cubicBezTo>
                  <a:lnTo>
                    <a:pt x="5580" y="4010"/>
                  </a:lnTo>
                  <a:cubicBezTo>
                    <a:pt x="5750" y="3903"/>
                    <a:pt x="5854" y="3714"/>
                    <a:pt x="5854" y="3513"/>
                  </a:cubicBezTo>
                  <a:cubicBezTo>
                    <a:pt x="5854" y="3311"/>
                    <a:pt x="5750" y="3123"/>
                    <a:pt x="5580" y="3017"/>
                  </a:cubicBezTo>
                  <a:lnTo>
                    <a:pt x="896" y="90"/>
                  </a:lnTo>
                  <a:cubicBezTo>
                    <a:pt x="801" y="30"/>
                    <a:pt x="694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5" name="Google Shape;3455;gadaee81471_0_0"/>
          <p:cNvSpPr/>
          <p:nvPr/>
        </p:nvSpPr>
        <p:spPr>
          <a:xfrm rot="5391968">
            <a:off x="11528919" y="624319"/>
            <a:ext cx="128400" cy="96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6" name="Google Shape;3456;gadaee81471_0_0">
            <a:hlinkClick r:id="rId6"/>
          </p:cNvPr>
          <p:cNvSpPr/>
          <p:nvPr/>
        </p:nvSpPr>
        <p:spPr>
          <a:xfrm>
            <a:off x="11147300" y="888590"/>
            <a:ext cx="8916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Video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7" name="Google Shape;3457;gadaee81471_0_0"/>
          <p:cNvSpPr txBox="1"/>
          <p:nvPr/>
        </p:nvSpPr>
        <p:spPr>
          <a:xfrm>
            <a:off x="8883000" y="6298000"/>
            <a:ext cx="284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*Possible SAQ ( explain 1,2,3 etc.. )*</a:t>
            </a:r>
            <a:endParaRPr b="0" i="0" sz="14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2020-11-16T20:47:51Z</dcterms:created>
  <dc:creator>Arwa Almobeirek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0x0101001C9D0DD56A53134DAC7B8F86601128BC</vt:lpwstr>
  </property>
</Properties>
</file>