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2" r:id="rId5"/>
    <p:sldMasterId id="2147483666" r:id="rId6"/>
    <p:sldMasterId id="2147483681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y="6858000" cx="12192000"/>
  <p:notesSz cx="6858000" cy="9144000"/>
  <p:embeddedFontLst>
    <p:embeddedFont>
      <p:font typeface="Titillium Web"/>
      <p:regular r:id="rId29"/>
      <p:bold r:id="rId30"/>
      <p:italic r:id="rId31"/>
      <p:boldItalic r:id="rId32"/>
    </p:embeddedFont>
    <p:embeddedFont>
      <p:font typeface="Titillium Web Light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i91+s6UHSya3wpc0ReU5ys0rWH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D695AAE-4E79-473E-AE9A-2DC6212FCD2B}">
  <a:tblStyle styleId="{2D695AAE-4E79-473E-AE9A-2DC6212FCD2B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4472C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4472C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4472C4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4472C4"/>
          </a:solidFill>
        </a:fill>
      </a:tcStyle>
    </a:firstRow>
    <a:neCell>
      <a:tcTxStyle b="off" i="off"/>
    </a:neCell>
    <a:nwCell>
      <a:tcTxStyle b="off" i="off"/>
    </a:nwCell>
  </a:tblStyle>
  <a:tblStyle styleId="{CE95580E-7A87-4B85-B4B4-5F456A2642A4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TitilliumWeb-regular.fntdata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TitilliumWeb-italic.fntdata"/><Relationship Id="rId30" Type="http://schemas.openxmlformats.org/officeDocument/2006/relationships/font" Target="fonts/TitilliumWeb-bold.fntdata"/><Relationship Id="rId11" Type="http://schemas.openxmlformats.org/officeDocument/2006/relationships/slide" Target="slides/slide3.xml"/><Relationship Id="rId33" Type="http://schemas.openxmlformats.org/officeDocument/2006/relationships/font" Target="fonts/TitilliumWebLight-regular.fntdata"/><Relationship Id="rId10" Type="http://schemas.openxmlformats.org/officeDocument/2006/relationships/slide" Target="slides/slide2.xml"/><Relationship Id="rId32" Type="http://schemas.openxmlformats.org/officeDocument/2006/relationships/font" Target="fonts/TitilliumWeb-boldItalic.fntdata"/><Relationship Id="rId13" Type="http://schemas.openxmlformats.org/officeDocument/2006/relationships/slide" Target="slides/slide5.xml"/><Relationship Id="rId35" Type="http://schemas.openxmlformats.org/officeDocument/2006/relationships/font" Target="fonts/TitilliumWebLight-italic.fntdata"/><Relationship Id="rId12" Type="http://schemas.openxmlformats.org/officeDocument/2006/relationships/slide" Target="slides/slide4.xml"/><Relationship Id="rId34" Type="http://schemas.openxmlformats.org/officeDocument/2006/relationships/font" Target="fonts/TitilliumWebLight-bold.fntdata"/><Relationship Id="rId15" Type="http://schemas.openxmlformats.org/officeDocument/2006/relationships/slide" Target="slides/slide7.xml"/><Relationship Id="rId37" Type="http://customschemas.google.com/relationships/presentationmetadata" Target="metadata"/><Relationship Id="rId14" Type="http://schemas.openxmlformats.org/officeDocument/2006/relationships/slide" Target="slides/slide6.xml"/><Relationship Id="rId36" Type="http://schemas.openxmlformats.org/officeDocument/2006/relationships/font" Target="fonts/TitilliumWebLight-boldItalic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8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00" name="Google Shape;3200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4" name="Shape 3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Google Shape;3405;gaf384ad035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New slide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picture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احس هذي تكفي عن ال٣ اللي بعدها ولا؟ </a:t>
            </a:r>
            <a:r>
              <a:rPr lang="en-US">
                <a:solidFill>
                  <a:srgbClr val="BF9000"/>
                </a:solidFill>
              </a:rPr>
              <a:t>yes, perfect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Color code → red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Organized graphs &amp; added small notes/labels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406" name="Google Shape;3406;gaf384ad035_0_3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5" name="Shape 3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6" name="Google Shape;3436;gaf384ad035_0_25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7" name="Google Shape;3437;gaf384ad035_0_2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picture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Note background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Arranged pictures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translation of “volitional”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8" name="Shape 3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9" name="Google Shape;3449;gaf384ad035_0_2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BF9000"/>
                </a:solidFill>
              </a:rPr>
              <a:t>Comment: أحس السلايد زحمة بس مدري كيف أحل المشكلة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Changed diagram into table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pictures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Electromyography from title (EMG is enough)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450" name="Google Shape;3450;gaf384ad035_0_25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3" name="Shape 3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4" name="Google Shape;3464;gaf384ad035_0_2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Organized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Color code (red)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picture next to bi/triphasic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465" name="Google Shape;3465;gaf384ad035_0_25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5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Google Shape;3506;gaf384ad035_0_2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Color index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“sudden” and “action” in grey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Removed “</a:t>
            </a:r>
            <a:r>
              <a:rPr lang="en-US">
                <a:solidFill>
                  <a:srgbClr val="434343"/>
                </a:solidFill>
              </a:rPr>
              <a:t>Not visible through the skin” from +ve sharp wave</a:t>
            </a:r>
            <a:endParaRPr>
              <a:solidFill>
                <a:srgbClr val="434343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AutoNum type="arabicPeriod"/>
            </a:pPr>
            <a:r>
              <a:rPr lang="en-US">
                <a:solidFill>
                  <a:srgbClr val="434343"/>
                </a:solidFill>
              </a:rPr>
              <a:t>“Fibrillations are found in neurogenic disease and …” عند العيال موجوده تحت positive sharp wave وعند البنات موجوده تحت fibrillation potential </a:t>
            </a:r>
            <a:r>
              <a:rPr lang="en-US">
                <a:solidFill>
                  <a:srgbClr val="BF9000"/>
                </a:solidFill>
              </a:rPr>
              <a:t>احس نخليها زي ما هي دام مكتوب fibrillation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doctor’s note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507" name="Google Shape;3507;gaf384ad035_0_26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6" name="Shape 3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7" name="Google Shape;3537;gaf384ad035_0_2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Title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ما اعرف لو يمدي ادمج الجدولين كذا او لا بتأكد من الدكتوره لان الphases بالجدول الأول غير الثاني عند خانة الnormal </a:t>
            </a:r>
            <a:r>
              <a:rPr lang="en-US">
                <a:solidFill>
                  <a:srgbClr val="BF9000"/>
                </a:solidFill>
              </a:rPr>
              <a:t>أحس أفضل الدمج، والـphases فرق بسييط كنها مختصرة الجدول الثاني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538" name="Google Shape;3538;gaf384ad035_0_27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9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f384ad035_0_2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Title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Fixed youtube symbols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notes + red outlines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Title (and → &amp;)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551" name="Google Shape;3551;gaf384ad035_0_27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7" name="Shape 3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8" name="Google Shape;3598;gaf384ad035_0_14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9" name="Google Shape;3599;gaf384ad035_0_1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Title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4" name="Shape 3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5" name="Google Shape;3615;g50f3a4f878f16c57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6" name="Google Shape;3616;g50f3a4f878f16c57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8" name="Shape 3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9" name="Google Shape;3629;g50f3a4f878f16c57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0" name="Google Shape;3630;g50f3a4f878f16c57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7" name="Shape 3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Google Shape;3208;gaf384ad035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9" name="Google Shape;3209;gaf384ad03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Size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color index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1" name="Shape 3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2" name="Google Shape;3642;g1019b1552c9_1_10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43" name="Google Shape;3643;g1019b1552c9_1_10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0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1" name="Google Shape;3221;gaf384ad03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احس “</a:t>
            </a:r>
            <a:r>
              <a:rPr lang="en-US">
                <a:solidFill>
                  <a:srgbClr val="434343"/>
                </a:solidFill>
              </a:rPr>
              <a:t>Typically includes </a:t>
            </a:r>
            <a:r>
              <a:rPr lang="en-US">
                <a:solidFill>
                  <a:srgbClr val="CC4125"/>
                </a:solidFill>
              </a:rPr>
              <a:t>motor </a:t>
            </a:r>
            <a:r>
              <a:rPr lang="en-US">
                <a:solidFill>
                  <a:srgbClr val="434343"/>
                </a:solidFill>
              </a:rPr>
              <a:t>and </a:t>
            </a:r>
            <a:r>
              <a:rPr lang="en-US">
                <a:solidFill>
                  <a:srgbClr val="CC4125"/>
                </a:solidFill>
              </a:rPr>
              <a:t>sensory</a:t>
            </a:r>
            <a:r>
              <a:rPr lang="en-US">
                <a:solidFill>
                  <a:srgbClr val="434343"/>
                </a:solidFill>
              </a:rPr>
              <a:t> nerve</a:t>
            </a:r>
            <a:r>
              <a:rPr lang="en-US">
                <a:solidFill>
                  <a:srgbClr val="CC4125"/>
                </a:solidFill>
              </a:rPr>
              <a:t> conductions</a:t>
            </a:r>
            <a:r>
              <a:rPr lang="en-US">
                <a:solidFill>
                  <a:srgbClr val="434343"/>
                </a:solidFill>
              </a:rPr>
              <a:t>.” مكرره ولا؟ </a:t>
            </a:r>
            <a:r>
              <a:rPr lang="en-US">
                <a:solidFill>
                  <a:srgbClr val="BF9000"/>
                </a:solidFill>
              </a:rPr>
              <a:t>أتفق، حذفتها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arrow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note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picture from next slide to here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222" name="Google Shape;3222;gaf384ad035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0" name="Shape 3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" name="Google Shape;3241;gaf384ad035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the picture to the previous slide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extra pictures of nerve lesions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note.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242" name="Google Shape;3242;gaf384ad035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0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gade4bd2c4a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“of CMAP” after “parameters” and deleted the repeated ones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Combined some info to enlarge graphs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notes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262" name="Google Shape;3262;gade4bd2c4a_1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8" name="Shape 3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" name="Google Shape;3289;gaf384ad035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step 5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Separated step 6 (step 5 in the draft slide) into steps 6 and 7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Background to the note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Arranged picture labeling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the pictures to the next slide لأنها فاضية بزيادة وهذي مزحومة بزيادة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Text size 18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290" name="Google Shape;3290;gaf384ad035_0_1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1" name="Shape 3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2" name="Google Shape;3322;gaf384ad035_0_2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3" name="Google Shape;3323;gaf384ad035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New slide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pictures from previous slide to here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Edited grammar of note + added extra info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2 pictures from later slide to here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1" name="Shape 3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2" name="Google Shape;3342;gaf384ad035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Merged 3 slides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Excluded the calculation of CV into a separate slide with examples and pictures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Excluded the normal study table into a new slide</a:t>
            </a:r>
            <a:endParaRPr/>
          </a:p>
        </p:txBody>
      </p:sp>
      <p:sp>
        <p:nvSpPr>
          <p:cNvPr id="3343" name="Google Shape;3343;gaf384ad035_0_2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9" name="Shape 3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Google Shape;3380;gaf384ad035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“Distance between proximal … distal latency].”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3 pictures </a:t>
            </a:r>
            <a:r>
              <a:rPr lang="en-US">
                <a:solidFill>
                  <a:srgbClr val="BF9000"/>
                </a:solidFill>
              </a:rPr>
              <a:t>→ moved 2 of them to a previous slide (MCS procedure)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note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arrows &amp; put the definitions next to them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381" name="Google Shape;3381;gaf384ad035_0_3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 Nerve conduction studies &amp; EMG">
  <p:cSld name="TITLE_7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a271cc3a49_1_43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ga271cc3a49_1_432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" name="Google Shape;14;ga271cc3a49_1_432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Google Shape;15;ga271cc3a49_1_432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ga271cc3a49_1_432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ga271cc3a49_1_432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ga271cc3a49_1_432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ga271cc3a49_1_43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0150" y="98175"/>
            <a:ext cx="1612150" cy="16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ga271cc3a49_1_4321"/>
          <p:cNvPicPr preferRelativeResize="0"/>
          <p:nvPr/>
        </p:nvPicPr>
        <p:blipFill rotWithShape="1">
          <a:blip r:embed="rId3">
            <a:alphaModFix/>
          </a:blip>
          <a:srcRect b="16828" l="28496" r="9675" t="21277"/>
          <a:stretch/>
        </p:blipFill>
        <p:spPr>
          <a:xfrm>
            <a:off x="9595600" y="98175"/>
            <a:ext cx="1560952" cy="156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ga271cc3a49_1_432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2" name="Google Shape;22;ga271cc3a49_1_432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ga271cc3a49_1_432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4;ga271cc3a49_1_4321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25" name="Google Shape;25;ga271cc3a49_1_4321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ga271cc3a49_1_4321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ga271cc3a49_1_4321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ga271cc3a49_1_4321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ga271cc3a49_1_4321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ga271cc3a49_1_4321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ga271cc3a49_1_4321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ga271cc3a49_1_4321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ga271cc3a49_1_4321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ga271cc3a49_1_4321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ga271cc3a49_1_4321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ga271cc3a49_1_4321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ga271cc3a49_1_4321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ga271cc3a49_1_4321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ga271cc3a49_1_4321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ga271cc3a49_1_4321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ga271cc3a49_1_4321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ga271cc3a49_1_4321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ga271cc3a49_1_4321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ga271cc3a49_1_4321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ga271cc3a49_1_4321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ga271cc3a49_1_4321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ga271cc3a49_1_4321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ga271cc3a49_1_4321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ga271cc3a49_1_4321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ga271cc3a49_1_4321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ga271cc3a49_1_4321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ga271cc3a49_1_4321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ga271cc3a49_1_4321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ga271cc3a49_1_4321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ga271cc3a49_1_4321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ga271cc3a49_1_4321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ga271cc3a49_1_4321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ga271cc3a49_1_4321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ga271cc3a49_1_4321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ga271cc3a49_1_4321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ga271cc3a49_1_4321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ga271cc3a49_1_4321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ga271cc3a49_1_4321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ga271cc3a49_1_4321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ga271cc3a49_1_4321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ga271cc3a49_1_4321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ga271cc3a49_1_4321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ga271cc3a49_1_4321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ga271cc3a49_1_4321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ga271cc3a49_1_4321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ga271cc3a49_1_4321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ga271cc3a49_1_4321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ga271cc3a49_1_4321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ga271cc3a49_1_4321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ga271cc3a49_1_4321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ga271cc3a49_1_4321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ga271cc3a49_1_4321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ga271cc3a49_1_4321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ga271cc3a49_1_4321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ga271cc3a49_1_4321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ga271cc3a49_1_4321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ga271cc3a49_1_4321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ga271cc3a49_1_4321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ga271cc3a49_1_4321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ga271cc3a49_1_4321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ga271cc3a49_1_4321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ga271cc3a49_1_4321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ga271cc3a49_1_4321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ga271cc3a49_1_4321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ga271cc3a49_1_4321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ga271cc3a49_1_4321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ga271cc3a49_1_4321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ga271cc3a49_1_4321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ga271cc3a49_1_4321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ga271cc3a49_1_4321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ga271cc3a49_1_4321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ga271cc3a49_1_4321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ga271cc3a49_1_4321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ga271cc3a49_1_4321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ga271cc3a49_1_4321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ga271cc3a49_1_4321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ga271cc3a49_1_4321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ga271cc3a49_1_4321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ga271cc3a49_1_4321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ga271cc3a49_1_4321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ga271cc3a49_1_4321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ga271cc3a49_1_4321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ga271cc3a49_1_4321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ga271cc3a49_1_4321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ga271cc3a49_1_4321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ga271cc3a49_1_4321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ga271cc3a49_1_4321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ga271cc3a49_1_4321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ga271cc3a49_1_4321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ga271cc3a49_1_4321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ga271cc3a49_1_4321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ga271cc3a49_1_4321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ga271cc3a49_1_4321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ga271cc3a49_1_4321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ga271cc3a49_1_4321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ga271cc3a49_1_4321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ga271cc3a49_1_4321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ga271cc3a49_1_4321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ga271cc3a49_1_4321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ga271cc3a49_1_4321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ga271cc3a49_1_4321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ga271cc3a49_1_4321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ga271cc3a49_1_4321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ga271cc3a49_1_4321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ga271cc3a49_1_4321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ga271cc3a49_1_4321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ga271cc3a49_1_4321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ga271cc3a49_1_4321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ga271cc3a49_1_4321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ga271cc3a49_1_4321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ga271cc3a49_1_4321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ga271cc3a49_1_4321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ga271cc3a49_1_4321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ga271cc3a49_1_4321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ga271cc3a49_1_4321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ga271cc3a49_1_4321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ga271cc3a49_1_4321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ga271cc3a49_1_4321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ga271cc3a49_1_4321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ga271cc3a49_1_4321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ga271cc3a49_1_4321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ga271cc3a49_1_4321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ga271cc3a49_1_4321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ga271cc3a49_1_4321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ga271cc3a49_1_4321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ga271cc3a49_1_4321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ga271cc3a49_1_4321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ga271cc3a49_1_4321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ga271cc3a49_1_4321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ga271cc3a49_1_4321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ga271cc3a49_1_4321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ga271cc3a49_1_4321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ga271cc3a49_1_4321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ga271cc3a49_1_4321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ga271cc3a49_1_4321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ga271cc3a49_1_4321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ga271cc3a49_1_4321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ga271cc3a49_1_4321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ga271cc3a49_1_4321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ga271cc3a49_1_4321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ga271cc3a49_1_4321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ga271cc3a49_1_4321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ga271cc3a49_1_4321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ga271cc3a49_1_4321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ga271cc3a49_1_4321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ga271cc3a49_1_4321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ga271cc3a49_1_4321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ga271cc3a49_1_4321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ga271cc3a49_1_4321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ga271cc3a49_1_4321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ga271cc3a49_1_4321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ga271cc3a49_1_4321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ga271cc3a49_1_4321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ga271cc3a49_1_4321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ga271cc3a49_1_4321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ga271cc3a49_1_4321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ga271cc3a49_1_4321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ga271cc3a49_1_4321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ga271cc3a49_1_4321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ga271cc3a49_1_4321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ga271cc3a49_1_4321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ga271cc3a49_1_4321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ga271cc3a49_1_4321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ga271cc3a49_1_4321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ga271cc3a49_1_4321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ga271cc3a49_1_4321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ga271cc3a49_1_4321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ga271cc3a49_1_4321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ga271cc3a49_1_4321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ga271cc3a49_1_4321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ga271cc3a49_1_4321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ga271cc3a49_1_4321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ga271cc3a49_1_4321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ga271cc3a49_1_4321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ga271cc3a49_1_4321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ga271cc3a49_1_4321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ga271cc3a49_1_4321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ga271cc3a49_1_4321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ga271cc3a49_1_4321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ga271cc3a49_1_4321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ga271cc3a49_1_4321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ga271cc3a49_1_4321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ga271cc3a49_1_4321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ga271cc3a49_1_4321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ga271cc3a49_1_4321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ga271cc3a49_1_4321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ga271cc3a49_1_4321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ga271cc3a49_1_4321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ga271cc3a49_1_4321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ga271cc3a49_1_4321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ga271cc3a49_1_4321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ga271cc3a49_1_4321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ga271cc3a49_1_4321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ga271cc3a49_1_4321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ga271cc3a49_1_4321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ga271cc3a49_1_4321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ga271cc3a49_1_4321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ga271cc3a49_1_4321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ga271cc3a49_1_4321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ga271cc3a49_1_4321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ga271cc3a49_1_4321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ga271cc3a49_1_4321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ga271cc3a49_1_4321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ga271cc3a49_1_4321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ga271cc3a49_1_4321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ga271cc3a49_1_4321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ga271cc3a49_1_4321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ga271cc3a49_1_4321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ga271cc3a49_1_4321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ga271cc3a49_1_4321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ga271cc3a49_1_4321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ga271cc3a49_1_4321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ga271cc3a49_1_4321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ga271cc3a49_1_4321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ga271cc3a49_1_4321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ga271cc3a49_1_4321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ga271cc3a49_1_4321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ga271cc3a49_1_4321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ga271cc3a49_1_4321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ga271cc3a49_1_4321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ga271cc3a49_1_4321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ga271cc3a49_1_4321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ga271cc3a49_1_4321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ga271cc3a49_1_4321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ga271cc3a49_1_4321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ga271cc3a49_1_4321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ga271cc3a49_1_4321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ga271cc3a49_1_4321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ga271cc3a49_1_4321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ga271cc3a49_1_4321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ga271cc3a49_1_4321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ga271cc3a49_1_4321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ga271cc3a49_1_4321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ga271cc3a49_1_4321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ga271cc3a49_1_4321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ga271cc3a49_1_4321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ga271cc3a49_1_4321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ga271cc3a49_1_4321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ga271cc3a49_1_4321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ga271cc3a49_1_4321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ga271cc3a49_1_4321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ga271cc3a49_1_4321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ga271cc3a49_1_4321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ga271cc3a49_1_4321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ga271cc3a49_1_4321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ga271cc3a49_1_4321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ga271cc3a49_1_4321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ga271cc3a49_1_4321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ga271cc3a49_1_4321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ga271cc3a49_1_4321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ga271cc3a49_1_4321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ga271cc3a49_1_4321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ic Title" type="title">
  <p:cSld name="TITLE"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0" name="Google Shape;990;p43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43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43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43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4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95" name="Google Shape;995;p4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996" name="Google Shape;996;p43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997" name="Google Shape;997;p43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43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99" name="Google Shape;999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Muscle adaptation to exercise">
  <p:cSld name="TITLE_9"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a271cc3a49_1_436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2" name="Google Shape;1002;ga271cc3a49_1_436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ga271cc3a49_1_436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Google Shape;1004;ga271cc3a49_1_436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ga271cc3a49_1_436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ga271cc3a49_1_436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7" name="Google Shape;1007;ga271cc3a49_1_436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08" name="Google Shape;1008;ga271cc3a49_1_4369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009" name="Google Shape;1009;ga271cc3a49_1_436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ga271cc3a49_1_4369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1" name="Google Shape;1011;ga271cc3a49_1_43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2" name="Google Shape;1012;ga271cc3a49_1_4369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1013" name="Google Shape;1013;ga271cc3a49_1_4369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1014" name="Google Shape;1014;ga271cc3a49_1_4369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ga271cc3a49_1_4369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16" name="Google Shape;1016;ga271cc3a49_1_4369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1017" name="Google Shape;1017;ga271cc3a49_1_4369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8" name="Google Shape;1018;ga271cc3a49_1_4369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9" name="Google Shape;1019;ga271cc3a49_1_4369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0" name="Google Shape;1020;ga271cc3a49_1_4369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1" name="Google Shape;1021;ga271cc3a49_1_4369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22" name="Google Shape;1022;ga271cc3a49_1_4369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1023" name="Google Shape;1023;ga271cc3a49_1_4369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4" name="Google Shape;1024;ga271cc3a49_1_4369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5" name="Google Shape;1025;ga271cc3a49_1_4369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1026" name="Google Shape;1026;ga271cc3a49_1_4369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1027" name="Google Shape;1027;ga271cc3a49_1_4369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8" name="Google Shape;1028;ga271cc3a49_1_4369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29" name="Google Shape;1029;ga271cc3a49_1_4369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0" name="Google Shape;1030;ga271cc3a49_1_4369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31" name="Google Shape;1031;ga271cc3a49_1_4369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1032" name="Google Shape;1032;ga271cc3a49_1_4369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3" name="Google Shape;1033;ga271cc3a49_1_4369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4" name="Google Shape;1034;ga271cc3a49_1_4369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5" name="Google Shape;1035;ga271cc3a49_1_4369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ives/Home messages" type="obj">
  <p:cSld name="OBJECT"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44"/>
          <p:cNvGrpSpPr/>
          <p:nvPr/>
        </p:nvGrpSpPr>
        <p:grpSpPr>
          <a:xfrm rot="10800000">
            <a:off x="411" y="5584300"/>
            <a:ext cx="12215394" cy="1389931"/>
            <a:chOff x="-812304" y="3384962"/>
            <a:chExt cx="12982670" cy="3501967"/>
          </a:xfrm>
        </p:grpSpPr>
        <p:sp>
          <p:nvSpPr>
            <p:cNvPr id="1038" name="Google Shape;1038;p44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44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 Factors affecting athletes">
  <p:cSld name="TITLE_8"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a271cc3a49_1_43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2" name="Google Shape;1042;ga271cc3a49_1_4345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ga271cc3a49_1_4345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ga271cc3a49_1_4345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ga271cc3a49_1_4345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ga271cc3a49_1_4345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47" name="Google Shape;1047;ga271cc3a49_1_4345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48" name="Google Shape;1048;ga271cc3a49_1_4345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049" name="Google Shape;1049;ga271cc3a49_1_4345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ga271cc3a49_1_4345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1" name="Google Shape;1051;ga271cc3a49_1_43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_1"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9" name="Google Shape;1059;g1019b155258_1_149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1060" name="Google Shape;1060;g1019b155258_1_149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g1019b155258_1_149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3" name="Google Shape;1063;gaf384ad035_0_48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1064" name="Google Shape;1064;gaf384ad035_0_48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gaf384ad035_0_48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Muscle adaptation to exercise">
  <p:cSld name="TITLE_9"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1019b155258_1_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68" name="Google Shape;1068;g1019b155258_1_36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1069" name="Google Shape;1069;g1019b155258_1_36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1070" name="Google Shape;1070;g1019b155258_1_36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g1019b155258_1_36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72" name="Google Shape;1072;g1019b155258_1_36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1073" name="Google Shape;1073;g1019b155258_1_36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4" name="Google Shape;1074;g1019b155258_1_36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5" name="Google Shape;1075;g1019b155258_1_36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6" name="Google Shape;1076;g1019b155258_1_36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7" name="Google Shape;1077;g1019b155258_1_36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78" name="Google Shape;1078;g1019b155258_1_36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1079" name="Google Shape;1079;g1019b155258_1_36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g1019b155258_1_36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81" name="Google Shape;1081;g1019b155258_1_36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1082" name="Google Shape;1082;g1019b155258_1_36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1083" name="Google Shape;1083;g1019b155258_1_36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4" name="Google Shape;1084;g1019b155258_1_36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85" name="Google Shape;1085;g1019b155258_1_36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6" name="Google Shape;1086;g1019b155258_1_36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7" name="Google Shape;1087;g1019b155258_1_36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1088" name="Google Shape;1088;g1019b155258_1_36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9" name="Google Shape;1089;g1019b155258_1_36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0" name="Google Shape;1090;g1019b155258_1_36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1" name="Google Shape;1091;g1019b155258_1_36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092" name="Google Shape;1092;g1019b155258_1_36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g1019b155258_1_36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4" name="Google Shape;1094;g1019b155258_1_36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5" name="Google Shape;1095;g1019b155258_1_36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6" name="Google Shape;1096;g1019b155258_1_36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97" name="Google Shape;1097;g1019b155258_1_36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98" name="Google Shape;1098;g1019b155258_1_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9" name="Google Shape;1099;g1019b155258_1_36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100" name="Google Shape;1100;g1019b155258_1_36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g1019b155258_1_36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>
  <p:cSld name="OBJECT_1"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g1019b155258_1_167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1110" name="Google Shape;1110;g1019b155258_1_167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g1019b155258_1_167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ives/Home messages" type="obj">
  <p:cSld name="OBJECT"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gaf384ad035_0_2503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1114" name="Google Shape;1114;gaf384ad035_0_2503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gaf384ad035_0_2503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 Physiology of bone">
  <p:cSld name="TITLE_1"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af384ad035_0_149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8" name="Google Shape;1118;gaf384ad035_0_1494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9" name="Google Shape;1119;gaf384ad035_0_1494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0" name="Google Shape;1120;gaf384ad035_0_1494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Google Shape;1121;gaf384ad035_0_1494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2" name="Google Shape;1122;gaf384ad035_0_1494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23" name="Google Shape;1123;gaf384ad035_0_1494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24" name="Google Shape;1124;gaf384ad035_0_1494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125" name="Google Shape;1125;gaf384ad035_0_1494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gaf384ad035_0_1494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27" name="Google Shape;1127;gaf384ad035_0_14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8" name="Google Shape;1128;gaf384ad035_0_1494"/>
          <p:cNvGrpSpPr/>
          <p:nvPr/>
        </p:nvGrpSpPr>
        <p:grpSpPr>
          <a:xfrm>
            <a:off x="1054922" y="-2525387"/>
            <a:ext cx="4633140" cy="7687836"/>
            <a:chOff x="5051425" y="1912938"/>
            <a:chExt cx="2087563" cy="3463925"/>
          </a:xfrm>
        </p:grpSpPr>
        <p:sp>
          <p:nvSpPr>
            <p:cNvPr id="1129" name="Google Shape;1129;gaf384ad035_0_1494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gaf384ad035_0_1494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gaf384ad035_0_1494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gaf384ad035_0_1494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gaf384ad035_0_1494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gaf384ad035_0_1494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gaf384ad035_0_1494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gaf384ad035_0_1494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gaf384ad035_0_1494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gaf384ad035_0_1494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gaf384ad035_0_1494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gaf384ad035_0_1494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gaf384ad035_0_1494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gaf384ad035_0_1494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gaf384ad035_0_1494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gaf384ad035_0_1494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gaf384ad035_0_1494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gaf384ad035_0_1494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gaf384ad035_0_1494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gaf384ad035_0_1494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gaf384ad035_0_1494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gaf384ad035_0_1494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gaf384ad035_0_1494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gaf384ad035_0_1494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gaf384ad035_0_1494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gaf384ad035_0_1494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gaf384ad035_0_1494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gaf384ad035_0_1494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gaf384ad035_0_1494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gaf384ad035_0_1494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gaf384ad035_0_1494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gaf384ad035_0_1494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gaf384ad035_0_1494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1162;gaf384ad035_0_1494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gaf384ad035_0_1494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gaf384ad035_0_1494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gaf384ad035_0_1494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gaf384ad035_0_1494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gaf384ad035_0_1494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gaf384ad035_0_1494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gaf384ad035_0_1494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gaf384ad035_0_1494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gaf384ad035_0_1494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gaf384ad035_0_1494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gaf384ad035_0_1494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gaf384ad035_0_1494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gaf384ad035_0_1494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gaf384ad035_0_1494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gaf384ad035_0_1494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gaf384ad035_0_1494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gaf384ad035_0_1494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gaf384ad035_0_1494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gaf384ad035_0_1494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gaf384ad035_0_1494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gaf384ad035_0_1494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gaf384ad035_0_1494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gaf384ad035_0_1494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gaf384ad035_0_1494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gaf384ad035_0_1494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gaf384ad035_0_1494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gaf384ad035_0_1494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gaf384ad035_0_1494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a271cc3a49_1_5657"/>
          <p:cNvSpPr/>
          <p:nvPr/>
        </p:nvSpPr>
        <p:spPr>
          <a:xfrm rot="-1453060">
            <a:off x="-4613367" y="594045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a271cc3a49_1_5657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F8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a271cc3a49_1_5657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82" name="Google Shape;282;ga271cc3a49_1_5657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 Resting membrane potential">
  <p:cSld name="TITLE_2"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af384ad035_0_156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3" name="Google Shape;1193;gaf384ad035_0_156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gaf384ad035_0_156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gaf384ad035_0_156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gaf384ad035_0_156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gaf384ad035_0_156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98" name="Google Shape;1198;gaf384ad035_0_156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99" name="Google Shape;1199;gaf384ad035_0_1569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200" name="Google Shape;1200;gaf384ad035_0_156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gaf384ad035_0_1569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02" name="Google Shape;1202;gaf384ad035_0_15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3" name="Google Shape;1203;gaf384ad035_0_1569"/>
          <p:cNvGrpSpPr/>
          <p:nvPr/>
        </p:nvGrpSpPr>
        <p:grpSpPr>
          <a:xfrm>
            <a:off x="1671560" y="-2"/>
            <a:ext cx="3905464" cy="4458505"/>
            <a:chOff x="230571" y="-1163119"/>
            <a:chExt cx="5851760" cy="6680410"/>
          </a:xfrm>
        </p:grpSpPr>
        <p:sp>
          <p:nvSpPr>
            <p:cNvPr id="1204" name="Google Shape;1204;gaf384ad035_0_1569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05" name="Google Shape;1205;gaf384ad035_0_1569"/>
            <p:cNvGrpSpPr/>
            <p:nvPr/>
          </p:nvGrpSpPr>
          <p:grpSpPr>
            <a:xfrm flipH="1">
              <a:off x="230571" y="157542"/>
              <a:ext cx="5851760" cy="3976106"/>
              <a:chOff x="3247" y="1493"/>
              <a:chExt cx="1962" cy="1601"/>
            </a:xfrm>
          </p:grpSpPr>
          <p:sp>
            <p:nvSpPr>
              <p:cNvPr id="1206" name="Google Shape;1206;gaf384ad035_0_1569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1207;gaf384ad035_0_1569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8" name="Google Shape;1208;gaf384ad035_0_1569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gaf384ad035_0_1569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gaf384ad035_0_1569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gaf384ad035_0_1569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212" name="Google Shape;1212;gaf384ad035_0_1569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213" name="Google Shape;1213;gaf384ad035_0_1569"/>
            <p:cNvSpPr/>
            <p:nvPr/>
          </p:nvSpPr>
          <p:spPr>
            <a:xfrm rot="416904">
              <a:off x="3294298" y="4374715"/>
              <a:ext cx="639799" cy="1107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 Nerve action potential">
  <p:cSld name="TITLE_3"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af384ad035_0_159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6" name="Google Shape;1216;gaf384ad035_0_159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7" name="Google Shape;1217;gaf384ad035_0_159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8" name="Google Shape;1218;gaf384ad035_0_159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gaf384ad035_0_159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0" name="Google Shape;1220;gaf384ad035_0_159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21" name="Google Shape;1221;gaf384ad035_0_159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22" name="Google Shape;1222;gaf384ad035_0_1592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223" name="Google Shape;1223;gaf384ad035_0_159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gaf384ad035_0_159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25" name="Google Shape;1225;gaf384ad035_0_15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6" name="Google Shape;1226;gaf384ad035_0_1592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1227" name="Google Shape;1227;gaf384ad035_0_1592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gaf384ad035_0_1592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gaf384ad035_0_1592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gaf384ad035_0_1592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gaf384ad035_0_1592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gaf384ad035_0_1592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33" name="Google Shape;1233;gaf384ad035_0_1592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1234" name="Google Shape;1234;gaf384ad035_0_1592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gaf384ad035_0_1592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gaf384ad035_0_1592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gaf384ad035_0_1592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gaf384ad035_0_1592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gaf384ad035_0_1592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gaf384ad035_0_1592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gaf384ad035_0_1592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gaf384ad035_0_1592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gaf384ad035_0_1592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gaf384ad035_0_1592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gaf384ad035_0_1592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gaf384ad035_0_1592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gaf384ad035_0_1592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gaf384ad035_0_1592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gaf384ad035_0_1592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gaf384ad035_0_1592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gaf384ad035_0_1592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gaf384ad035_0_1592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gaf384ad035_0_1592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gaf384ad035_0_1592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gaf384ad035_0_1592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6" name="Google Shape;1256;gaf384ad035_0_1592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gaf384ad035_0_1592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8" name="Google Shape;1258;gaf384ad035_0_1592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gaf384ad035_0_1592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Google Shape;1260;gaf384ad035_0_1592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gaf384ad035_0_1592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Google Shape;1262;gaf384ad035_0_1592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gaf384ad035_0_1592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4" name="Google Shape;1264;gaf384ad035_0_1592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gaf384ad035_0_1592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Google Shape;1266;gaf384ad035_0_1592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gaf384ad035_0_1592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8" name="Google Shape;1268;gaf384ad035_0_1592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gaf384ad035_0_1592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Google Shape;1270;gaf384ad035_0_1592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gaf384ad035_0_1592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gaf384ad035_0_1592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gaf384ad035_0_1592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Google Shape;1274;gaf384ad035_0_1592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gaf384ad035_0_1592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gaf384ad035_0_1592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gaf384ad035_0_1592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gaf384ad035_0_1592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gaf384ad035_0_1592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0" name="Google Shape;1280;gaf384ad035_0_1592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gaf384ad035_0_1592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gaf384ad035_0_1592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gaf384ad035_0_1592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4" name="Google Shape;1284;gaf384ad035_0_1592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gaf384ad035_0_1592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6" name="Google Shape;1286;gaf384ad035_0_1592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gaf384ad035_0_1592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8" name="Google Shape;1288;gaf384ad035_0_1592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gaf384ad035_0_1592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gaf384ad035_0_1592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1" name="Google Shape;1291;gaf384ad035_0_1592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gaf384ad035_0_1592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gaf384ad035_0_1592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gaf384ad035_0_1592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5" name="Google Shape;1295;gaf384ad035_0_1592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gaf384ad035_0_1592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gaf384ad035_0_1592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gaf384ad035_0_1592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gaf384ad035_0_1592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gaf384ad035_0_1592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gaf384ad035_0_1592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gaf384ad035_0_1592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gaf384ad035_0_1592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gaf384ad035_0_1592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gaf384ad035_0_1592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6" name="Google Shape;1306;gaf384ad035_0_1592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gaf384ad035_0_1592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8" name="Google Shape;1308;gaf384ad035_0_1592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gaf384ad035_0_1592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gaf384ad035_0_1592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gaf384ad035_0_1592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2" name="Google Shape;1312;gaf384ad035_0_1592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gaf384ad035_0_1592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Google Shape;1314;gaf384ad035_0_1592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gaf384ad035_0_1592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6" name="Google Shape;1316;gaf384ad035_0_1592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gaf384ad035_0_1592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8" name="Google Shape;1318;gaf384ad035_0_1592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 Neuromuscular transmission">
  <p:cSld name="TITLE_4"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" name="Google Shape;1320;gaf384ad035_0_1697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1321" name="Google Shape;1321;gaf384ad035_0_1697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gaf384ad035_0_1697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gaf384ad035_0_1697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gaf384ad035_0_1697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5" name="Google Shape;1325;gaf384ad035_0_1697"/>
            <p:cNvGrpSpPr/>
            <p:nvPr/>
          </p:nvGrpSpPr>
          <p:grpSpPr>
            <a:xfrm>
              <a:off x="2636903" y="779139"/>
              <a:ext cx="4346635" cy="4535357"/>
              <a:chOff x="2653893" y="765545"/>
              <a:chExt cx="4346635" cy="4535357"/>
            </a:xfrm>
          </p:grpSpPr>
          <p:grpSp>
            <p:nvGrpSpPr>
              <p:cNvPr id="1326" name="Google Shape;1326;gaf384ad035_0_1697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1327" name="Google Shape;1327;gaf384ad035_0_1697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8" name="Google Shape;1328;gaf384ad035_0_1697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9" name="Google Shape;1329;gaf384ad035_0_1697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0" name="Google Shape;1330;gaf384ad035_0_1697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1" name="Google Shape;1331;gaf384ad035_0_1697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2" name="Google Shape;1332;gaf384ad035_0_1697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33" name="Google Shape;1333;gaf384ad035_0_1697"/>
              <p:cNvGrpSpPr/>
              <p:nvPr/>
            </p:nvGrpSpPr>
            <p:grpSpPr>
              <a:xfrm>
                <a:off x="2653893" y="3958868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1334" name="Google Shape;1334;gaf384ad035_0_1697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gaf384ad035_0_1697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gaf384ad035_0_1697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gaf384ad035_0_1697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gaf384ad035_0_1697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gaf384ad035_0_1697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0" name="Google Shape;1340;gaf384ad035_0_1697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1" name="Google Shape;1341;gaf384ad035_0_1697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42;gaf384ad035_0_1697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3" name="Google Shape;1343;gaf384ad035_0_1697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4" name="Google Shape;1344;gaf384ad035_0_1697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5" name="Google Shape;1345;gaf384ad035_0_1697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6" name="Google Shape;1346;gaf384ad035_0_1697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7" name="Google Shape;1347;gaf384ad035_0_1697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8" name="Google Shape;1348;gaf384ad035_0_1697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9" name="Google Shape;1349;gaf384ad035_0_1697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0" name="Google Shape;1350;gaf384ad035_0_1697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1" name="Google Shape;1351;gaf384ad035_0_1697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2" name="Google Shape;1352;gaf384ad035_0_1697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3" name="Google Shape;1353;gaf384ad035_0_1697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4" name="Google Shape;1354;gaf384ad035_0_1697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5" name="Google Shape;1355;gaf384ad035_0_1697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6" name="Google Shape;1356;gaf384ad035_0_1697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7" name="Google Shape;1357;gaf384ad035_0_1697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8" name="Google Shape;1358;gaf384ad035_0_1697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9" name="Google Shape;1359;gaf384ad035_0_1697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0" name="Google Shape;1360;gaf384ad035_0_1697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1" name="Google Shape;1361;gaf384ad035_0_1697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2" name="Google Shape;1362;gaf384ad035_0_1697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gaf384ad035_0_1697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4" name="Google Shape;1364;gaf384ad035_0_1697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5" name="Google Shape;1365;gaf384ad035_0_1697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6" name="Google Shape;1366;gaf384ad035_0_1697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gaf384ad035_0_1697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8" name="Google Shape;1368;gaf384ad035_0_1697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gaf384ad035_0_1697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0" name="Google Shape;1370;gaf384ad035_0_1697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gaf384ad035_0_1697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2" name="Google Shape;1372;gaf384ad035_0_1697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gaf384ad035_0_1697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4" name="Google Shape;1374;gaf384ad035_0_1697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gaf384ad035_0_1697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6" name="Google Shape;1376;gaf384ad035_0_1697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gaf384ad035_0_1697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8" name="Google Shape;1378;gaf384ad035_0_1697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gaf384ad035_0_1697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0" name="Google Shape;1380;gaf384ad035_0_1697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gaf384ad035_0_1697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2" name="Google Shape;1382;gaf384ad035_0_1697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gaf384ad035_0_1697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4" name="Google Shape;1384;gaf384ad035_0_1697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gaf384ad035_0_1697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6" name="Google Shape;1386;gaf384ad035_0_1697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gaf384ad035_0_1697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8" name="Google Shape;1388;gaf384ad035_0_1697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9" name="Google Shape;1389;gaf384ad035_0_1697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0" name="Google Shape;1390;gaf384ad035_0_1697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1" name="Google Shape;1391;gaf384ad035_0_1697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gaf384ad035_0_1697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3" name="Google Shape;1393;gaf384ad035_0_1697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gaf384ad035_0_1697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5" name="Google Shape;1395;gaf384ad035_0_1697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gaf384ad035_0_1697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7" name="Google Shape;1397;gaf384ad035_0_1697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gaf384ad035_0_1697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9" name="Google Shape;1399;gaf384ad035_0_1697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gaf384ad035_0_1697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1" name="Google Shape;1401;gaf384ad035_0_1697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2" name="Google Shape;1402;gaf384ad035_0_1697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3" name="Google Shape;1403;gaf384ad035_0_1697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gaf384ad035_0_1697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gaf384ad035_0_1697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gaf384ad035_0_1697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gaf384ad035_0_1697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8" name="Google Shape;1408;gaf384ad035_0_1697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gaf384ad035_0_1697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0" name="Google Shape;1410;gaf384ad035_0_1697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gaf384ad035_0_1697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2" name="Google Shape;1412;gaf384ad035_0_1697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gaf384ad035_0_1697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4" name="Google Shape;1414;gaf384ad035_0_1697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gaf384ad035_0_1697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6" name="Google Shape;1416;gaf384ad035_0_1697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gaf384ad035_0_1697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8" name="Google Shape;1418;gaf384ad035_0_1697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419" name="Google Shape;1419;gaf384ad035_0_1697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1420;gaf384ad035_0_1697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gaf384ad035_0_1697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2" name="Google Shape;1422;gaf384ad035_0_169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3" name="Google Shape;1423;gaf384ad035_0_169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4" name="Google Shape;1424;gaf384ad035_0_1697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5" name="Google Shape;1425;gaf384ad035_0_169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gaf384ad035_0_169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gaf384ad035_0_169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gaf384ad035_0_169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29" name="Google Shape;1429;gaf384ad035_0_169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430" name="Google Shape;1430;gaf384ad035_0_1697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431" name="Google Shape;1431;gaf384ad035_0_169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Google Shape;1432;gaf384ad035_0_1697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33" name="Google Shape;1433;gaf384ad035_0_16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4" name="Google Shape;1434;gaf384ad035_0_1697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1435" name="Google Shape;1435;gaf384ad035_0_1697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1436" name="Google Shape;1436;gaf384ad035_0_1697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gaf384ad035_0_1697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gaf384ad035_0_1697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gaf384ad035_0_1697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gaf384ad035_0_1697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41" name="Google Shape;1441;gaf384ad035_0_1697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42" name="Google Shape;1442;gaf384ad035_0_1697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43" name="Google Shape;1443;gaf384ad035_0_1697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44" name="Google Shape;1444;gaf384ad035_0_1697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45" name="Google Shape;1445;gaf384ad035_0_1697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46" name="Google Shape;1446;gaf384ad035_0_1697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447" name="Google Shape;1447;gaf384ad035_0_1697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1448" name="Google Shape;1448;gaf384ad035_0_1697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9" name="Google Shape;1449;gaf384ad035_0_1697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0" name="Google Shape;1450;gaf384ad035_0_1697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1" name="Google Shape;1451;gaf384ad035_0_1697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2" name="Google Shape;1452;gaf384ad035_0_1697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53" name="Google Shape;1453;gaf384ad035_0_1697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54" name="Google Shape;1454;gaf384ad035_0_1697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55" name="Google Shape;1455;gaf384ad035_0_1697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56" name="Google Shape;1456;gaf384ad035_0_1697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57" name="Google Shape;1457;gaf384ad035_0_1697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58" name="Google Shape;1458;gaf384ad035_0_1697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459" name="Google Shape;1459;gaf384ad035_0_1697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1460" name="Google Shape;1460;gaf384ad035_0_1697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1461" name="Google Shape;1461;gaf384ad035_0_1697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2" name="Google Shape;1462;gaf384ad035_0_1697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3" name="Google Shape;1463;gaf384ad035_0_1697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4" name="Google Shape;1464;gaf384ad035_0_1697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5" name="Google Shape;1465;gaf384ad035_0_1697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466" name="Google Shape;1466;gaf384ad035_0_1697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67" name="Google Shape;1467;gaf384ad035_0_1697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68" name="Google Shape;1468;gaf384ad035_0_1697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69" name="Google Shape;1469;gaf384ad035_0_1697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70" name="Google Shape;1470;gaf384ad035_0_1697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71" name="Google Shape;1471;gaf384ad035_0_1697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1472" name="Google Shape;1472;gaf384ad035_0_1697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 Physiology of muscle contraction">
  <p:cSld name="TITLE_5"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gaf384ad035_0_18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5" name="Google Shape;1475;gaf384ad035_0_185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gaf384ad035_0_185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gaf384ad035_0_185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8" name="Google Shape;1478;gaf384ad035_0_185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9" name="Google Shape;1479;gaf384ad035_0_185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80" name="Google Shape;1480;gaf384ad035_0_185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481" name="Google Shape;1481;gaf384ad035_0_185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482" name="Google Shape;1482;gaf384ad035_0_185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gaf384ad035_0_185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84" name="Google Shape;1484;gaf384ad035_0_18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5" name="Google Shape;1485;gaf384ad035_0_1851"/>
          <p:cNvGrpSpPr/>
          <p:nvPr/>
        </p:nvGrpSpPr>
        <p:grpSpPr>
          <a:xfrm>
            <a:off x="174466" y="1983808"/>
            <a:ext cx="6760778" cy="2516102"/>
            <a:chOff x="976518" y="1922058"/>
            <a:chExt cx="5383213" cy="2003425"/>
          </a:xfrm>
        </p:grpSpPr>
        <p:grpSp>
          <p:nvGrpSpPr>
            <p:cNvPr id="1486" name="Google Shape;1486;gaf384ad035_0_1851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1487" name="Google Shape;1487;gaf384ad035_0_1851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Google Shape;1488;gaf384ad035_0_1851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9" name="Google Shape;1489;gaf384ad035_0_1851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0" name="Google Shape;1490;gaf384ad035_0_1851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91" name="Google Shape;1491;gaf384ad035_0_1851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1492" name="Google Shape;1492;gaf384ad035_0_1851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493" name="Google Shape;1493;gaf384ad035_0_1851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1494" name="Google Shape;1494;gaf384ad035_0_1851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5" name="Google Shape;1495;gaf384ad035_0_1851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6" name="Google Shape;1496;gaf384ad035_0_1851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gaf384ad035_0_1851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8" name="Google Shape;1498;gaf384ad035_0_1851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9" name="Google Shape;1499;gaf384ad035_0_1851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gaf384ad035_0_1851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1" name="Google Shape;1501;gaf384ad035_0_1851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2" name="Google Shape;1502;gaf384ad035_0_1851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3" name="Google Shape;1503;gaf384ad035_0_1851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4" name="Google Shape;1504;gaf384ad035_0_1851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5" name="Google Shape;1505;gaf384ad035_0_1851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6" name="Google Shape;1506;gaf384ad035_0_1851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gaf384ad035_0_1851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8" name="Google Shape;1508;gaf384ad035_0_1851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9" name="Google Shape;1509;gaf384ad035_0_1851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0" name="Google Shape;1510;gaf384ad035_0_1851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1" name="Google Shape;1511;gaf384ad035_0_1851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2" name="Google Shape;1512;gaf384ad035_0_1851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gaf384ad035_0_1851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4" name="Google Shape;1514;gaf384ad035_0_1851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5" name="Google Shape;1515;gaf384ad035_0_1851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6" name="Google Shape;1516;gaf384ad035_0_1851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7" name="Google Shape;1517;gaf384ad035_0_1851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8" name="Google Shape;1518;gaf384ad035_0_1851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9" name="Google Shape;1519;gaf384ad035_0_1851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0" name="Google Shape;1520;gaf384ad035_0_1851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1" name="Google Shape;1521;gaf384ad035_0_1851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gaf384ad035_0_1851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3" name="Google Shape;1523;gaf384ad035_0_1851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4" name="Google Shape;1524;gaf384ad035_0_1851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5" name="Google Shape;1525;gaf384ad035_0_1851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6" name="Google Shape;1526;gaf384ad035_0_1851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7" name="Google Shape;1527;gaf384ad035_0_1851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gaf384ad035_0_1851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9" name="Google Shape;1529;gaf384ad035_0_1851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0" name="Google Shape;1530;gaf384ad035_0_1851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1" name="Google Shape;1531;gaf384ad035_0_1851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gaf384ad035_0_1851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3" name="Google Shape;1533;gaf384ad035_0_1851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4" name="Google Shape;1534;gaf384ad035_0_1851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5" name="Google Shape;1535;gaf384ad035_0_1851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6" name="Google Shape;1536;gaf384ad035_0_1851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7" name="Google Shape;1537;gaf384ad035_0_1851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gaf384ad035_0_1851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9" name="Google Shape;1539;gaf384ad035_0_1851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0" name="Google Shape;1540;gaf384ad035_0_1851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1" name="Google Shape;1541;gaf384ad035_0_1851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2" name="Google Shape;1542;gaf384ad035_0_1851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gaf384ad035_0_1851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gaf384ad035_0_1851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5" name="Google Shape;1545;gaf384ad035_0_1851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6" name="Google Shape;1546;gaf384ad035_0_1851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gaf384ad035_0_1851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8" name="Google Shape;1548;gaf384ad035_0_1851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9" name="Google Shape;1549;gaf384ad035_0_1851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0" name="Google Shape;1550;gaf384ad035_0_1851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1" name="Google Shape;1551;gaf384ad035_0_1851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gaf384ad035_0_1851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gaf384ad035_0_1851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4" name="Google Shape;1554;gaf384ad035_0_1851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5" name="Google Shape;1555;gaf384ad035_0_1851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6" name="Google Shape;1556;gaf384ad035_0_1851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7" name="Google Shape;1557;gaf384ad035_0_1851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8" name="Google Shape;1558;gaf384ad035_0_1851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9" name="Google Shape;1559;gaf384ad035_0_1851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0" name="Google Shape;1560;gaf384ad035_0_1851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1" name="Google Shape;1561;gaf384ad035_0_1851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2" name="Google Shape;1562;gaf384ad035_0_1851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gaf384ad035_0_1851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4" name="Google Shape;1564;gaf384ad035_0_1851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5" name="Google Shape;1565;gaf384ad035_0_1851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6" name="Google Shape;1566;gaf384ad035_0_1851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7" name="Google Shape;1567;gaf384ad035_0_1851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8" name="Google Shape;1568;gaf384ad035_0_1851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gaf384ad035_0_1851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0" name="Google Shape;1570;gaf384ad035_0_1851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1" name="Google Shape;1571;gaf384ad035_0_1851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2" name="Google Shape;1572;gaf384ad035_0_1851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3" name="Google Shape;1573;gaf384ad035_0_1851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4" name="Google Shape;1574;gaf384ad035_0_1851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gaf384ad035_0_1851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6" name="Google Shape;1576;gaf384ad035_0_1851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7" name="Google Shape;1577;gaf384ad035_0_1851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8" name="Google Shape;1578;gaf384ad035_0_1851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9" name="Google Shape;1579;gaf384ad035_0_1851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0" name="Google Shape;1580;gaf384ad035_0_1851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gaf384ad035_0_1851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2" name="Google Shape;1582;gaf384ad035_0_1851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3" name="Google Shape;1583;gaf384ad035_0_1851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4" name="Google Shape;1584;gaf384ad035_0_1851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gaf384ad035_0_1851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6" name="Google Shape;1586;gaf384ad035_0_1851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7" name="Google Shape;1587;gaf384ad035_0_1851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8" name="Google Shape;1588;gaf384ad035_0_1851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9" name="Google Shape;1589;gaf384ad035_0_1851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0" name="Google Shape;1590;gaf384ad035_0_1851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gaf384ad035_0_1851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2" name="Google Shape;1592;gaf384ad035_0_1851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3" name="Google Shape;1593;gaf384ad035_0_1851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4" name="Google Shape;1594;gaf384ad035_0_1851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5" name="Google Shape;1595;gaf384ad035_0_1851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6" name="Google Shape;1596;gaf384ad035_0_1851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gaf384ad035_0_1851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8" name="Google Shape;1598;gaf384ad035_0_1851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9" name="Google Shape;1599;gaf384ad035_0_1851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gaf384ad035_0_1851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gaf384ad035_0_1851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2" name="Google Shape;1602;gaf384ad035_0_1851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gaf384ad035_0_1851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4" name="Google Shape;1604;gaf384ad035_0_1851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gaf384ad035_0_1851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6" name="Google Shape;1606;gaf384ad035_0_1851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7" name="Google Shape;1607;gaf384ad035_0_1851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8" name="Google Shape;1608;gaf384ad035_0_1851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9" name="Google Shape;1609;gaf384ad035_0_1851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0" name="Google Shape;1610;gaf384ad035_0_1851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1" name="Google Shape;1611;gaf384ad035_0_1851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2" name="Google Shape;1612;gaf384ad035_0_1851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3" name="Google Shape;1613;gaf384ad035_0_1851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4" name="Google Shape;1614;gaf384ad035_0_1851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5" name="Google Shape;1615;gaf384ad035_0_1851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6" name="Google Shape;1616;gaf384ad035_0_1851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7" name="Google Shape;1617;gaf384ad035_0_1851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8" name="Google Shape;1618;gaf384ad035_0_1851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9" name="Google Shape;1619;gaf384ad035_0_1851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0" name="Google Shape;1620;gaf384ad035_0_1851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1" name="Google Shape;1621;gaf384ad035_0_1851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2" name="Google Shape;1622;gaf384ad035_0_1851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3" name="Google Shape;1623;gaf384ad035_0_1851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4" name="Google Shape;1624;gaf384ad035_0_1851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5" name="Google Shape;1625;gaf384ad035_0_1851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6" name="Google Shape;1626;gaf384ad035_0_1851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7" name="Google Shape;1627;gaf384ad035_0_1851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8" name="Google Shape;1628;gaf384ad035_0_1851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9" name="Google Shape;1629;gaf384ad035_0_1851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0" name="Google Shape;1630;gaf384ad035_0_1851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1" name="Google Shape;1631;gaf384ad035_0_1851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2" name="Google Shape;1632;gaf384ad035_0_1851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3" name="Google Shape;1633;gaf384ad035_0_1851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4" name="Google Shape;1634;gaf384ad035_0_1851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5" name="Google Shape;1635;gaf384ad035_0_1851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6" name="Google Shape;1636;gaf384ad035_0_1851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7" name="Google Shape;1637;gaf384ad035_0_1851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8" name="Google Shape;1638;gaf384ad035_0_1851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9" name="Google Shape;1639;gaf384ad035_0_1851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0" name="Google Shape;1640;gaf384ad035_0_1851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1" name="Google Shape;1641;gaf384ad035_0_1851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2" name="Google Shape;1642;gaf384ad035_0_1851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3" name="Google Shape;1643;gaf384ad035_0_1851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4" name="Google Shape;1644;gaf384ad035_0_1851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5" name="Google Shape;1645;gaf384ad035_0_1851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6" name="Google Shape;1646;gaf384ad035_0_1851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7" name="Google Shape;1647;gaf384ad035_0_1851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8" name="Google Shape;1648;gaf384ad035_0_1851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9" name="Google Shape;1649;gaf384ad035_0_1851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0" name="Google Shape;1650;gaf384ad035_0_1851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1" name="Google Shape;1651;gaf384ad035_0_1851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2" name="Google Shape;1652;gaf384ad035_0_1851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3" name="Google Shape;1653;gaf384ad035_0_1851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4" name="Google Shape;1654;gaf384ad035_0_1851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gaf384ad035_0_1851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6" name="Google Shape;1656;gaf384ad035_0_1851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7" name="Google Shape;1657;gaf384ad035_0_1851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8" name="Google Shape;1658;gaf384ad035_0_1851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9" name="Google Shape;1659;gaf384ad035_0_1851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gaf384ad035_0_1851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gaf384ad035_0_1851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2" name="Google Shape;1662;gaf384ad035_0_1851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3" name="Google Shape;1663;gaf384ad035_0_1851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gaf384ad035_0_1851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gaf384ad035_0_1851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gaf384ad035_0_1851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7" name="Google Shape;1667;gaf384ad035_0_1851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8" name="Google Shape;1668;gaf384ad035_0_1851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9" name="Google Shape;1669;gaf384ad035_0_1851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0" name="Google Shape;1670;gaf384ad035_0_1851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1" name="Google Shape;1671;gaf384ad035_0_1851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2" name="Google Shape;1672;gaf384ad035_0_1851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3" name="Google Shape;1673;gaf384ad035_0_1851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4" name="Google Shape;1674;gaf384ad035_0_1851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5" name="Google Shape;1675;gaf384ad035_0_1851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6" name="Google Shape;1676;gaf384ad035_0_1851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7" name="Google Shape;1677;gaf384ad035_0_1851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8" name="Google Shape;1678;gaf384ad035_0_1851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9" name="Google Shape;1679;gaf384ad035_0_1851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0" name="Google Shape;1680;gaf384ad035_0_1851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1" name="Google Shape;1681;gaf384ad035_0_1851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2" name="Google Shape;1682;gaf384ad035_0_1851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3" name="Google Shape;1683;gaf384ad035_0_1851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4" name="Google Shape;1684;gaf384ad035_0_1851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5" name="Google Shape;1685;gaf384ad035_0_1851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6" name="Google Shape;1686;gaf384ad035_0_1851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7" name="Google Shape;1687;gaf384ad035_0_1851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8" name="Google Shape;1688;gaf384ad035_0_1851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9" name="Google Shape;1689;gaf384ad035_0_1851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0" name="Google Shape;1690;gaf384ad035_0_1851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1" name="Google Shape;1691;gaf384ad035_0_1851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2" name="Google Shape;1692;gaf384ad035_0_1851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3" name="Google Shape;1693;gaf384ad035_0_1851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4" name="Google Shape;1694;gaf384ad035_0_1851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5" name="Google Shape;1695;gaf384ad035_0_1851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6" name="Google Shape;1696;gaf384ad035_0_1851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7" name="Google Shape;1697;gaf384ad035_0_1851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8" name="Google Shape;1698;gaf384ad035_0_1851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9" name="Google Shape;1699;gaf384ad035_0_1851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0" name="Google Shape;1700;gaf384ad035_0_1851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1" name="Google Shape;1701;gaf384ad035_0_1851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2" name="Google Shape;1702;gaf384ad035_0_1851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3" name="Google Shape;1703;gaf384ad035_0_1851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4" name="Google Shape;1704;gaf384ad035_0_1851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5" name="Google Shape;1705;gaf384ad035_0_1851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6" name="Google Shape;1706;gaf384ad035_0_1851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7" name="Google Shape;1707;gaf384ad035_0_1851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8" name="Google Shape;1708;gaf384ad035_0_1851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9" name="Google Shape;1709;gaf384ad035_0_1851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0" name="Google Shape;1710;gaf384ad035_0_1851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1" name="Google Shape;1711;gaf384ad035_0_1851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2" name="Google Shape;1712;gaf384ad035_0_1851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3" name="Google Shape;1713;gaf384ad035_0_1851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4" name="Google Shape;1714;gaf384ad035_0_1851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5" name="Google Shape;1715;gaf384ad035_0_1851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6" name="Google Shape;1716;gaf384ad035_0_1851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7" name="Google Shape;1717;gaf384ad035_0_1851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8" name="Google Shape;1718;gaf384ad035_0_1851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9" name="Google Shape;1719;gaf384ad035_0_1851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0" name="Google Shape;1720;gaf384ad035_0_1851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1" name="Google Shape;1721;gaf384ad035_0_1851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2" name="Google Shape;1722;gaf384ad035_0_1851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723" name="Google Shape;1723;gaf384ad035_0_1851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4" name="Google Shape;1724;gaf384ad035_0_1851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25" name="Google Shape;1725;gaf384ad035_0_1851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1726" name="Google Shape;1726;gaf384ad035_0_1851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27" name="Google Shape;1727;gaf384ad035_0_1851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1728" name="Google Shape;1728;gaf384ad035_0_1851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9" name="Google Shape;1729;gaf384ad035_0_1851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0" name="Google Shape;1730;gaf384ad035_0_1851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1" name="Google Shape;1731;gaf384ad035_0_1851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2" name="Google Shape;1732;gaf384ad035_0_1851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3" name="Google Shape;1733;gaf384ad035_0_1851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4" name="Google Shape;1734;gaf384ad035_0_1851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5" name="Google Shape;1735;gaf384ad035_0_1851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6" name="Google Shape;1736;gaf384ad035_0_1851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7" name="Google Shape;1737;gaf384ad035_0_1851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8" name="Google Shape;1738;gaf384ad035_0_1851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9" name="Google Shape;1739;gaf384ad035_0_1851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0" name="Google Shape;1740;gaf384ad035_0_1851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1" name="Google Shape;1741;gaf384ad035_0_1851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2" name="Google Shape;1742;gaf384ad035_0_1851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3" name="Google Shape;1743;gaf384ad035_0_1851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4" name="Google Shape;1744;gaf384ad035_0_1851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5" name="Google Shape;1745;gaf384ad035_0_1851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6" name="Google Shape;1746;gaf384ad035_0_1851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7" name="Google Shape;1747;gaf384ad035_0_1851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8" name="Google Shape;1748;gaf384ad035_0_1851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9" name="Google Shape;1749;gaf384ad035_0_1851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0" name="Google Shape;1750;gaf384ad035_0_1851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1" name="Google Shape;1751;gaf384ad035_0_1851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2" name="Google Shape;1752;gaf384ad035_0_1851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3" name="Google Shape;1753;gaf384ad035_0_1851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4" name="Google Shape;1754;gaf384ad035_0_1851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5" name="Google Shape;1755;gaf384ad035_0_1851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6" name="Google Shape;1756;gaf384ad035_0_1851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7" name="Google Shape;1757;gaf384ad035_0_1851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8" name="Google Shape;1758;gaf384ad035_0_1851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9" name="Google Shape;1759;gaf384ad035_0_1851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0" name="Google Shape;1760;gaf384ad035_0_1851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1" name="Google Shape;1761;gaf384ad035_0_1851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2" name="Google Shape;1762;gaf384ad035_0_1851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3" name="Google Shape;1763;gaf384ad035_0_1851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4" name="Google Shape;1764;gaf384ad035_0_1851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5" name="Google Shape;1765;gaf384ad035_0_1851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6" name="Google Shape;1766;gaf384ad035_0_1851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7" name="Google Shape;1767;gaf384ad035_0_1851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8" name="Google Shape;1768;gaf384ad035_0_1851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9" name="Google Shape;1769;gaf384ad035_0_1851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0" name="Google Shape;1770;gaf384ad035_0_1851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1" name="Google Shape;1771;gaf384ad035_0_1851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72" name="Google Shape;1772;gaf384ad035_0_1851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3" name="Google Shape;1773;gaf384ad035_0_1851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Physiology of the motor unit">
  <p:cSld name="TITLE_6"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af384ad035_0_215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6" name="Google Shape;1776;gaf384ad035_0_215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7" name="Google Shape;1777;gaf384ad035_0_215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8" name="Google Shape;1778;gaf384ad035_0_215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9" name="Google Shape;1779;gaf384ad035_0_215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0" name="Google Shape;1780;gaf384ad035_0_215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81" name="Google Shape;1781;gaf384ad035_0_215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782" name="Google Shape;1782;gaf384ad035_0_2152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783" name="Google Shape;1783;gaf384ad035_0_215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gaf384ad035_0_215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85" name="Google Shape;1785;gaf384ad035_0_21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6" name="Google Shape;1786;gaf384ad035_0_2152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1787" name="Google Shape;1787;gaf384ad035_0_2152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gaf384ad035_0_2152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gaf384ad035_0_2152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gaf384ad035_0_2152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gaf384ad035_0_2152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gaf384ad035_0_2152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gaf384ad035_0_2152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gaf384ad035_0_2152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gaf384ad035_0_2152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gaf384ad035_0_2152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gaf384ad035_0_2152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gaf384ad035_0_2152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99" name="Google Shape;1799;gaf384ad035_0_2152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800" name="Google Shape;1800;gaf384ad035_0_2152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1801" name="Google Shape;1801;gaf384ad035_0_2152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gaf384ad035_0_2152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03" name="Google Shape;1803;gaf384ad035_0_2152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1804" name="Google Shape;1804;gaf384ad035_0_2152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5" name="Google Shape;1805;gaf384ad035_0_2152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6" name="Google Shape;1806;gaf384ad035_0_2152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07" name="Google Shape;1807;gaf384ad035_0_2152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08" name="Google Shape;1808;gaf384ad035_0_2152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809" name="Google Shape;1809;gaf384ad035_0_2152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810" name="Google Shape;1810;gaf384ad035_0_2152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ic Title" type="title">
  <p:cSld name="TITLE">
    <p:spTree>
      <p:nvGrpSpPr>
        <p:cNvPr id="181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gaf384ad035_0_218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3" name="Google Shape;1813;gaf384ad035_0_218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4" name="Google Shape;1814;gaf384ad035_0_218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5" name="Google Shape;1815;gaf384ad035_0_218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6" name="Google Shape;1816;gaf384ad035_0_218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7" name="Google Shape;1817;gaf384ad035_0_218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18" name="Google Shape;1818;gaf384ad035_0_218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819" name="Google Shape;1819;gaf384ad035_0_2189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820" name="Google Shape;1820;gaf384ad035_0_218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1" name="Google Shape;1821;gaf384ad035_0_2189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22" name="Google Shape;1822;gaf384ad035_0_21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 Nerve conduction studies &amp; EMG">
  <p:cSld name="TITLE_7">
    <p:spTree>
      <p:nvGrpSpPr>
        <p:cNvPr id="1823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4" name="Google Shape;1824;gaf384ad035_0_2201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1825" name="Google Shape;1825;gaf384ad035_0_2201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gaf384ad035_0_2201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gaf384ad035_0_2201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8" name="Google Shape;1828;gaf384ad035_0_2201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gaf384ad035_0_2201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gaf384ad035_0_2201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gaf384ad035_0_2201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gaf384ad035_0_2201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3" name="Google Shape;1833;gaf384ad035_0_2201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gaf384ad035_0_2201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gaf384ad035_0_2201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gaf384ad035_0_2201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7" name="Google Shape;1837;gaf384ad035_0_2201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gaf384ad035_0_2201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gaf384ad035_0_2201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gaf384ad035_0_2201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gaf384ad035_0_2201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gaf384ad035_0_2201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gaf384ad035_0_2201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gaf384ad035_0_2201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gaf384ad035_0_2201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gaf384ad035_0_2201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gaf384ad035_0_2201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gaf384ad035_0_2201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gaf384ad035_0_2201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gaf384ad035_0_2201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gaf384ad035_0_2201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gaf384ad035_0_2201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gaf384ad035_0_2201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gaf384ad035_0_2201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gaf384ad035_0_2201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gaf384ad035_0_2201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7" name="Google Shape;1857;gaf384ad035_0_2201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gaf384ad035_0_2201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gaf384ad035_0_2201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gaf384ad035_0_2201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gaf384ad035_0_2201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gaf384ad035_0_2201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gaf384ad035_0_2201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gaf384ad035_0_2201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gaf384ad035_0_2201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gaf384ad035_0_2201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gaf384ad035_0_2201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gaf384ad035_0_2201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gaf384ad035_0_2201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gaf384ad035_0_2201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gaf384ad035_0_2201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2" name="Google Shape;1872;gaf384ad035_0_2201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gaf384ad035_0_2201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gaf384ad035_0_2201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gaf384ad035_0_2201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6" name="Google Shape;1876;gaf384ad035_0_2201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7" name="Google Shape;1877;gaf384ad035_0_2201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gaf384ad035_0_2201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gaf384ad035_0_2201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0" name="Google Shape;1880;gaf384ad035_0_2201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1" name="Google Shape;1881;gaf384ad035_0_2201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2" name="Google Shape;1882;gaf384ad035_0_2201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gaf384ad035_0_2201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4" name="Google Shape;1884;gaf384ad035_0_2201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5" name="Google Shape;1885;gaf384ad035_0_2201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6" name="Google Shape;1886;gaf384ad035_0_2201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7" name="Google Shape;1887;gaf384ad035_0_2201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8" name="Google Shape;1888;gaf384ad035_0_2201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9" name="Google Shape;1889;gaf384ad035_0_2201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gaf384ad035_0_2201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1" name="Google Shape;1891;gaf384ad035_0_2201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2" name="Google Shape;1892;gaf384ad035_0_2201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3" name="Google Shape;1893;gaf384ad035_0_2201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gaf384ad035_0_2201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gaf384ad035_0_2201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6" name="Google Shape;1896;gaf384ad035_0_2201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gaf384ad035_0_2201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gaf384ad035_0_2201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gaf384ad035_0_2201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gaf384ad035_0_2201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1" name="Google Shape;1901;gaf384ad035_0_2201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gaf384ad035_0_2201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3" name="Google Shape;1903;gaf384ad035_0_2201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Google Shape;1904;gaf384ad035_0_2201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5" name="Google Shape;1905;gaf384ad035_0_2201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6" name="Google Shape;1906;gaf384ad035_0_2201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7" name="Google Shape;1907;gaf384ad035_0_2201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8" name="Google Shape;1908;gaf384ad035_0_2201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gaf384ad035_0_2201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0" name="Google Shape;1910;gaf384ad035_0_2201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1" name="Google Shape;1911;gaf384ad035_0_2201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gaf384ad035_0_2201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gaf384ad035_0_2201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gaf384ad035_0_2201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gaf384ad035_0_2201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gaf384ad035_0_2201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gaf384ad035_0_2201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8" name="Google Shape;1918;gaf384ad035_0_2201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gaf384ad035_0_2201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gaf384ad035_0_2201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gaf384ad035_0_2201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gaf384ad035_0_2201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gaf384ad035_0_2201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gaf384ad035_0_2201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gaf384ad035_0_2201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6" name="Google Shape;1926;gaf384ad035_0_2201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7" name="Google Shape;1927;gaf384ad035_0_2201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8" name="Google Shape;1928;gaf384ad035_0_2201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9" name="Google Shape;1929;gaf384ad035_0_2201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0" name="Google Shape;1930;gaf384ad035_0_2201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1" name="Google Shape;1931;gaf384ad035_0_2201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2" name="Google Shape;1932;gaf384ad035_0_2201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3" name="Google Shape;1933;gaf384ad035_0_2201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4" name="Google Shape;1934;gaf384ad035_0_2201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5" name="Google Shape;1935;gaf384ad035_0_2201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6" name="Google Shape;1936;gaf384ad035_0_2201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7" name="Google Shape;1937;gaf384ad035_0_2201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8" name="Google Shape;1938;gaf384ad035_0_2201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9" name="Google Shape;1939;gaf384ad035_0_2201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0" name="Google Shape;1940;gaf384ad035_0_2201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1" name="Google Shape;1941;gaf384ad035_0_2201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2" name="Google Shape;1942;gaf384ad035_0_2201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3" name="Google Shape;1943;gaf384ad035_0_2201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4" name="Google Shape;1944;gaf384ad035_0_2201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gaf384ad035_0_2201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6" name="Google Shape;1946;gaf384ad035_0_2201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7" name="Google Shape;1947;gaf384ad035_0_2201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gaf384ad035_0_2201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9" name="Google Shape;1949;gaf384ad035_0_2201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0" name="Google Shape;1950;gaf384ad035_0_2201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1" name="Google Shape;1951;gaf384ad035_0_2201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2" name="Google Shape;1952;gaf384ad035_0_2201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3" name="Google Shape;1953;gaf384ad035_0_2201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4" name="Google Shape;1954;gaf384ad035_0_2201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5" name="Google Shape;1955;gaf384ad035_0_2201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6" name="Google Shape;1956;gaf384ad035_0_2201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7" name="Google Shape;1957;gaf384ad035_0_2201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8" name="Google Shape;1958;gaf384ad035_0_2201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9" name="Google Shape;1959;gaf384ad035_0_2201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0" name="Google Shape;1960;gaf384ad035_0_2201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1" name="Google Shape;1961;gaf384ad035_0_2201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2" name="Google Shape;1962;gaf384ad035_0_2201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3" name="Google Shape;1963;gaf384ad035_0_2201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4" name="Google Shape;1964;gaf384ad035_0_2201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5" name="Google Shape;1965;gaf384ad035_0_2201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6" name="Google Shape;1966;gaf384ad035_0_2201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7" name="Google Shape;1967;gaf384ad035_0_2201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8" name="Google Shape;1968;gaf384ad035_0_2201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9" name="Google Shape;1969;gaf384ad035_0_2201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0" name="Google Shape;1970;gaf384ad035_0_2201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1" name="Google Shape;1971;gaf384ad035_0_2201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2" name="Google Shape;1972;gaf384ad035_0_2201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3" name="Google Shape;1973;gaf384ad035_0_2201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4" name="Google Shape;1974;gaf384ad035_0_2201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5" name="Google Shape;1975;gaf384ad035_0_2201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6" name="Google Shape;1976;gaf384ad035_0_2201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7" name="Google Shape;1977;gaf384ad035_0_2201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8" name="Google Shape;1978;gaf384ad035_0_2201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9" name="Google Shape;1979;gaf384ad035_0_2201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gaf384ad035_0_2201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gaf384ad035_0_2201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2" name="Google Shape;1982;gaf384ad035_0_2201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3" name="Google Shape;1983;gaf384ad035_0_2201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4" name="Google Shape;1984;gaf384ad035_0_2201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5" name="Google Shape;1985;gaf384ad035_0_2201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gaf384ad035_0_2201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gaf384ad035_0_2201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8" name="Google Shape;1988;gaf384ad035_0_2201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9" name="Google Shape;1989;gaf384ad035_0_2201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gaf384ad035_0_2201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1" name="Google Shape;1991;gaf384ad035_0_2201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gaf384ad035_0_2201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3" name="Google Shape;1993;gaf384ad035_0_2201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4" name="Google Shape;1994;gaf384ad035_0_2201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5" name="Google Shape;1995;gaf384ad035_0_2201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6" name="Google Shape;1996;gaf384ad035_0_2201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7" name="Google Shape;1997;gaf384ad035_0_2201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8" name="Google Shape;1998;gaf384ad035_0_2201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9" name="Google Shape;1999;gaf384ad035_0_2201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0" name="Google Shape;2000;gaf384ad035_0_2201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1" name="Google Shape;2001;gaf384ad035_0_2201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2" name="Google Shape;2002;gaf384ad035_0_2201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3" name="Google Shape;2003;gaf384ad035_0_2201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gaf384ad035_0_2201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gaf384ad035_0_2201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gaf384ad035_0_2201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gaf384ad035_0_2201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gaf384ad035_0_2201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9" name="Google Shape;2009;gaf384ad035_0_2201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gaf384ad035_0_2201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gaf384ad035_0_2201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gaf384ad035_0_2201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gaf384ad035_0_2201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gaf384ad035_0_2201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gaf384ad035_0_2201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gaf384ad035_0_2201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gaf384ad035_0_2201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gaf384ad035_0_2201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gaf384ad035_0_2201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gaf384ad035_0_2201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gaf384ad035_0_2201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gaf384ad035_0_2201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gaf384ad035_0_2201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gaf384ad035_0_2201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5" name="Google Shape;2025;gaf384ad035_0_2201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6" name="Google Shape;2026;gaf384ad035_0_2201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7" name="Google Shape;2027;gaf384ad035_0_2201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8" name="Google Shape;2028;gaf384ad035_0_2201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2029;gaf384ad035_0_2201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0" name="Google Shape;2030;gaf384ad035_0_2201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1" name="Google Shape;2031;gaf384ad035_0_2201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2032;gaf384ad035_0_2201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3" name="Google Shape;2033;gaf384ad035_0_2201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4" name="Google Shape;2034;gaf384ad035_0_2201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5" name="Google Shape;2035;gaf384ad035_0_2201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6" name="Google Shape;2036;gaf384ad035_0_2201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7" name="Google Shape;2037;gaf384ad035_0_2201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8" name="Google Shape;2038;gaf384ad035_0_2201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9" name="Google Shape;2039;gaf384ad035_0_2201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0" name="Google Shape;2040;gaf384ad035_0_2201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1" name="Google Shape;2041;gaf384ad035_0_2201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2" name="Google Shape;2042;gaf384ad035_0_2201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3" name="Google Shape;2043;gaf384ad035_0_2201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4" name="Google Shape;2044;gaf384ad035_0_2201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5" name="Google Shape;2045;gaf384ad035_0_2201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gaf384ad035_0_2201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7" name="Google Shape;2047;gaf384ad035_0_2201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8" name="Google Shape;2048;gaf384ad035_0_2201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9" name="Google Shape;2049;gaf384ad035_0_2201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0" name="Google Shape;2050;gaf384ad035_0_2201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1" name="Google Shape;2051;gaf384ad035_0_2201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2" name="Google Shape;2052;gaf384ad035_0_2201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gaf384ad035_0_2201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4" name="Google Shape;2054;gaf384ad035_0_2201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5" name="Google Shape;2055;gaf384ad035_0_2201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056;gaf384ad035_0_2201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7" name="Google Shape;2057;gaf384ad035_0_2201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8" name="Google Shape;2058;gaf384ad035_0_2201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059;gaf384ad035_0_2201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0" name="Google Shape;2060;gaf384ad035_0_2201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1" name="Google Shape;2061;gaf384ad035_0_2201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gaf384ad035_0_2201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3" name="Google Shape;2063;gaf384ad035_0_2201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2064;gaf384ad035_0_2201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5" name="Google Shape;2065;gaf384ad035_0_2201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6" name="Google Shape;2066;gaf384ad035_0_2201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7" name="Google Shape;2067;gaf384ad035_0_2201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8" name="Google Shape;2068;gaf384ad035_0_2201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9" name="Google Shape;2069;gaf384ad035_0_2201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0" name="Google Shape;2070;gaf384ad035_0_2201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1" name="Google Shape;2071;gaf384ad035_0_2201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2" name="Google Shape;2072;gaf384ad035_0_2201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3" name="Google Shape;2073;gaf384ad035_0_2201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4" name="Google Shape;2074;gaf384ad035_0_2201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5" name="Google Shape;2075;gaf384ad035_0_2201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6" name="Google Shape;2076;gaf384ad035_0_2201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7" name="Google Shape;2077;gaf384ad035_0_2201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8" name="Google Shape;2078;gaf384ad035_0_220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79" name="Google Shape;2079;gaf384ad035_0_220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0" name="Google Shape;2080;gaf384ad035_0_220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2081;gaf384ad035_0_220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2" name="Google Shape;2082;gaf384ad035_0_220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3" name="Google Shape;2083;gaf384ad035_0_220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84" name="Google Shape;2084;gaf384ad035_0_220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085" name="Google Shape;2085;gaf384ad035_0_220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086" name="Google Shape;2086;gaf384ad035_0_220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7" name="Google Shape;2087;gaf384ad035_0_220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88" name="Google Shape;2088;gaf384ad035_0_22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Muscle adaptation to exercise">
  <p:cSld name="TITLE_9">
    <p:spTree>
      <p:nvGrpSpPr>
        <p:cNvPr id="2089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gaf384ad035_0_246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1" name="Google Shape;2091;gaf384ad035_0_246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2" name="Google Shape;2092;gaf384ad035_0_246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3" name="Google Shape;2093;gaf384ad035_0_246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4" name="Google Shape;2094;gaf384ad035_0_246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5" name="Google Shape;2095;gaf384ad035_0_246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96" name="Google Shape;2096;gaf384ad035_0_246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097" name="Google Shape;2097;gaf384ad035_0_2467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098" name="Google Shape;2098;gaf384ad035_0_246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9" name="Google Shape;2099;gaf384ad035_0_2467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00" name="Google Shape;2100;gaf384ad035_0_24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1" name="Google Shape;2101;gaf384ad035_0_2467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2102" name="Google Shape;2102;gaf384ad035_0_2467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2103" name="Google Shape;2103;gaf384ad035_0_2467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4" name="Google Shape;2104;gaf384ad035_0_2467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05" name="Google Shape;2105;gaf384ad035_0_2467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2106" name="Google Shape;2106;gaf384ad035_0_2467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7" name="Google Shape;2107;gaf384ad035_0_2467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8" name="Google Shape;2108;gaf384ad035_0_2467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9" name="Google Shape;2109;gaf384ad035_0_2467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0" name="Google Shape;2110;gaf384ad035_0_2467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111" name="Google Shape;2111;gaf384ad035_0_2467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2112" name="Google Shape;2112;gaf384ad035_0_2467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gaf384ad035_0_2467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14" name="Google Shape;2114;gaf384ad035_0_2467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2115" name="Google Shape;2115;gaf384ad035_0_2467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2116" name="Google Shape;2116;gaf384ad035_0_2467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7" name="Google Shape;2117;gaf384ad035_0_2467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118" name="Google Shape;2118;gaf384ad035_0_2467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9" name="Google Shape;2119;gaf384ad035_0_2467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20" name="Google Shape;2120;gaf384ad035_0_2467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2121" name="Google Shape;2121;gaf384ad035_0_2467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2" name="Google Shape;2122;gaf384ad035_0_2467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3" name="Google Shape;2123;gaf384ad035_0_2467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4" name="Google Shape;2124;gaf384ad035_0_2467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">
    <p:spTree>
      <p:nvGrpSpPr>
        <p:cNvPr id="2125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af384ad035_0_2507"/>
          <p:cNvSpPr/>
          <p:nvPr/>
        </p:nvSpPr>
        <p:spPr>
          <a:xfrm rot="-1453060">
            <a:off x="-4613362" y="594043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7" name="Google Shape;2127;gaf384ad035_0_2507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8" name="Google Shape;2128;gaf384ad035_0_2507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129" name="Google Shape;2129;gaf384ad035_0_2507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 type="blank">
  <p:cSld name="BLANK">
    <p:spTree>
      <p:nvGrpSpPr>
        <p:cNvPr id="2130" name="Shape 2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1" name="Google Shape;2131;gaf384ad035_0_2512"/>
          <p:cNvGrpSpPr/>
          <p:nvPr/>
        </p:nvGrpSpPr>
        <p:grpSpPr>
          <a:xfrm rot="-2700000">
            <a:off x="10700135" y="-789599"/>
            <a:ext cx="1785635" cy="2719699"/>
            <a:chOff x="11279852" y="-731358"/>
            <a:chExt cx="1357380" cy="2067424"/>
          </a:xfrm>
        </p:grpSpPr>
        <p:sp>
          <p:nvSpPr>
            <p:cNvPr id="2132" name="Google Shape;2132;gaf384ad035_0_251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3" name="Google Shape;2133;gaf384ad035_0_251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4" name="Google Shape;2134;gaf384ad035_0_2512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5" name="Google Shape;2135;gaf384ad035_0_2512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36" name="Google Shape;2136;gaf384ad035_0_2512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2137" name="Google Shape;2137;gaf384ad035_0_2512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8" name="Google Shape;2138;gaf384ad035_0_2512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9" name="Google Shape;2139;gaf384ad035_0_2512"/>
          <p:cNvSpPr txBox="1"/>
          <p:nvPr/>
        </p:nvSpPr>
        <p:spPr>
          <a:xfrm>
            <a:off x="10989650" y="290800"/>
            <a:ext cx="12066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 type="blank">
  <p:cSld name="BLANK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49"/>
          <p:cNvGrpSpPr/>
          <p:nvPr/>
        </p:nvGrpSpPr>
        <p:grpSpPr>
          <a:xfrm rot="-2700000">
            <a:off x="10700136" y="-789601"/>
            <a:ext cx="1785634" cy="2719699"/>
            <a:chOff x="11279852" y="-731358"/>
            <a:chExt cx="1357379" cy="2067424"/>
          </a:xfrm>
        </p:grpSpPr>
        <p:sp>
          <p:nvSpPr>
            <p:cNvPr id="285" name="Google Shape;285;p4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49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49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49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9" name="Google Shape;289;p49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290" name="Google Shape;290;p49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49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2" name="Google Shape;292;p49"/>
          <p:cNvSpPr txBox="1"/>
          <p:nvPr/>
        </p:nvSpPr>
        <p:spPr>
          <a:xfrm>
            <a:off x="10989650" y="290800"/>
            <a:ext cx="12066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 Factors affecting athletes">
  <p:cSld name="TITLE_8">
    <p:spTree>
      <p:nvGrpSpPr>
        <p:cNvPr id="2140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Google Shape;2141;gaf384ad035_0_25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42" name="Google Shape;2142;gaf384ad035_0_252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3" name="Google Shape;2143;gaf384ad035_0_252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4" name="Google Shape;2144;gaf384ad035_0_252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5" name="Google Shape;2145;gaf384ad035_0_252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6" name="Google Shape;2146;gaf384ad035_0_252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47" name="Google Shape;2147;gaf384ad035_0_252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148" name="Google Shape;2148;gaf384ad035_0_2522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149" name="Google Shape;2149;gaf384ad035_0_252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0" name="Google Shape;2150;gaf384ad035_0_252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51" name="Google Shape;2151;gaf384ad035_0_25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 type="blank">
  <p:cSld name="BLANK">
    <p:spTree>
      <p:nvGrpSpPr>
        <p:cNvPr id="2158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9" name="Google Shape;2159;g1019b1552c9_1_1179"/>
          <p:cNvGrpSpPr/>
          <p:nvPr/>
        </p:nvGrpSpPr>
        <p:grpSpPr>
          <a:xfrm rot="-2700000">
            <a:off x="10700138" y="-789602"/>
            <a:ext cx="1785635" cy="2719699"/>
            <a:chOff x="11279852" y="-731358"/>
            <a:chExt cx="1357380" cy="2067424"/>
          </a:xfrm>
        </p:grpSpPr>
        <p:sp>
          <p:nvSpPr>
            <p:cNvPr id="2160" name="Google Shape;2160;g1019b1552c9_1_117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g1019b1552c9_1_1179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2" name="Google Shape;2162;g1019b1552c9_1_1179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g1019b1552c9_1_1179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64" name="Google Shape;2164;g1019b1552c9_1_1179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2165" name="Google Shape;2165;g1019b1552c9_1_1179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g1019b1552c9_1_1179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 Physiology of bone">
  <p:cSld name="TITLE_1">
    <p:spTree>
      <p:nvGrpSpPr>
        <p:cNvPr id="2167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1019b1552c9_1_109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69" name="Google Shape;2169;g1019b1552c9_1_1094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0" name="Google Shape;2170;g1019b1552c9_1_1094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1" name="Google Shape;2171;g1019b1552c9_1_1094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2" name="Google Shape;2172;g1019b1552c9_1_1094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3" name="Google Shape;2173;g1019b1552c9_1_1094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74" name="Google Shape;2174;g1019b1552c9_1_1094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175" name="Google Shape;2175;g1019b1552c9_1_1094"/>
          <p:cNvGrpSpPr/>
          <p:nvPr/>
        </p:nvGrpSpPr>
        <p:grpSpPr>
          <a:xfrm>
            <a:off x="1054919" y="-2525387"/>
            <a:ext cx="4633139" cy="7687836"/>
            <a:chOff x="5051425" y="1912938"/>
            <a:chExt cx="2087563" cy="3463925"/>
          </a:xfrm>
        </p:grpSpPr>
        <p:sp>
          <p:nvSpPr>
            <p:cNvPr id="2176" name="Google Shape;2176;g1019b1552c9_1_1094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2177;g1019b1552c9_1_1094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g1019b1552c9_1_1094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2179;g1019b1552c9_1_1094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g1019b1552c9_1_1094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g1019b1552c9_1_1094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g1019b1552c9_1_1094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2183;g1019b1552c9_1_1094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2184;g1019b1552c9_1_1094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2185;g1019b1552c9_1_1094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6" name="Google Shape;2186;g1019b1552c9_1_1094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7" name="Google Shape;2187;g1019b1552c9_1_1094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8" name="Google Shape;2188;g1019b1552c9_1_1094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9" name="Google Shape;2189;g1019b1552c9_1_1094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g1019b1552c9_1_1094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g1019b1552c9_1_1094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2" name="Google Shape;2192;g1019b1552c9_1_1094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3" name="Google Shape;2193;g1019b1552c9_1_1094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4" name="Google Shape;2194;g1019b1552c9_1_1094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2195;g1019b1552c9_1_1094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g1019b1552c9_1_1094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2197;g1019b1552c9_1_1094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g1019b1552c9_1_1094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g1019b1552c9_1_1094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g1019b1552c9_1_1094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g1019b1552c9_1_1094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g1019b1552c9_1_1094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g1019b1552c9_1_1094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g1019b1552c9_1_1094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g1019b1552c9_1_1094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g1019b1552c9_1_1094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g1019b1552c9_1_1094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g1019b1552c9_1_1094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g1019b1552c9_1_1094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g1019b1552c9_1_1094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g1019b1552c9_1_1094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g1019b1552c9_1_1094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g1019b1552c9_1_1094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g1019b1552c9_1_1094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g1019b1552c9_1_1094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g1019b1552c9_1_1094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2217;g1019b1552c9_1_1094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8" name="Google Shape;2218;g1019b1552c9_1_1094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2219;g1019b1552c9_1_1094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2220;g1019b1552c9_1_1094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1" name="Google Shape;2221;g1019b1552c9_1_1094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2222;g1019b1552c9_1_1094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3" name="Google Shape;2223;g1019b1552c9_1_1094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4" name="Google Shape;2224;g1019b1552c9_1_1094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5" name="Google Shape;2225;g1019b1552c9_1_1094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6" name="Google Shape;2226;g1019b1552c9_1_1094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g1019b1552c9_1_1094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2228;g1019b1552c9_1_1094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9" name="Google Shape;2229;g1019b1552c9_1_1094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2230;g1019b1552c9_1_1094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1" name="Google Shape;2231;g1019b1552c9_1_1094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2" name="Google Shape;2232;g1019b1552c9_1_1094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3" name="Google Shape;2233;g1019b1552c9_1_1094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4" name="Google Shape;2234;g1019b1552c9_1_1094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5" name="Google Shape;2235;g1019b1552c9_1_1094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6" name="Google Shape;2236;g1019b1552c9_1_1094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7" name="Google Shape;2237;g1019b1552c9_1_1094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8" name="Google Shape;2238;g1019b1552c9_1_1094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239" name="Google Shape;2239;g1019b1552c9_1_1094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0" name="Google Shape;2240;g1019b1552c9_1_1094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41" name="Google Shape;2241;g1019b1552c9_1_10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0150" y="98175"/>
            <a:ext cx="1612150" cy="16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2" name="Google Shape;2242;g1019b1552c9_1_1094"/>
          <p:cNvPicPr preferRelativeResize="0"/>
          <p:nvPr/>
        </p:nvPicPr>
        <p:blipFill rotWithShape="1">
          <a:blip r:embed="rId3">
            <a:alphaModFix/>
          </a:blip>
          <a:srcRect b="16828" l="28496" r="9675" t="21277"/>
          <a:stretch/>
        </p:blipFill>
        <p:spPr>
          <a:xfrm>
            <a:off x="9595600" y="98175"/>
            <a:ext cx="1560952" cy="1562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">
    <p:spTree>
      <p:nvGrpSpPr>
        <p:cNvPr id="2243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1019b1552c9_1_1170"/>
          <p:cNvSpPr/>
          <p:nvPr/>
        </p:nvSpPr>
        <p:spPr>
          <a:xfrm rot="-1453060">
            <a:off x="-4613362" y="594043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5" name="Google Shape;2245;g1019b1552c9_1_1170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F8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6" name="Google Shape;2246;g1019b1552c9_1_1170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247" name="Google Shape;2247;g1019b1552c9_1_1170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ives/Home messages" type="obj">
  <p:cSld name="OBJECT">
    <p:spTree>
      <p:nvGrpSpPr>
        <p:cNvPr id="2248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9" name="Google Shape;2249;g1019b1552c9_1_1175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2250" name="Google Shape;2250;g1019b1552c9_1_1175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1" name="Google Shape;2251;g1019b1552c9_1_1175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 Resting membrane potential">
  <p:cSld name="TITLE_2">
    <p:spTree>
      <p:nvGrpSpPr>
        <p:cNvPr id="2252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Google Shape;2253;g1019b1552c9_1_118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54" name="Google Shape;2254;g1019b1552c9_1_1188"/>
          <p:cNvGrpSpPr/>
          <p:nvPr/>
        </p:nvGrpSpPr>
        <p:grpSpPr>
          <a:xfrm>
            <a:off x="1671560" y="-2"/>
            <a:ext cx="3905464" cy="4458505"/>
            <a:chOff x="230570" y="-1163119"/>
            <a:chExt cx="5851760" cy="6680410"/>
          </a:xfrm>
        </p:grpSpPr>
        <p:sp>
          <p:nvSpPr>
            <p:cNvPr id="2255" name="Google Shape;2255;g1019b1552c9_1_1188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56" name="Google Shape;2256;g1019b1552c9_1_1188"/>
            <p:cNvGrpSpPr/>
            <p:nvPr/>
          </p:nvGrpSpPr>
          <p:grpSpPr>
            <a:xfrm flipH="1">
              <a:off x="230570" y="157542"/>
              <a:ext cx="5851760" cy="3976106"/>
              <a:chOff x="3247" y="1493"/>
              <a:chExt cx="1962" cy="1601"/>
            </a:xfrm>
          </p:grpSpPr>
          <p:sp>
            <p:nvSpPr>
              <p:cNvPr id="2257" name="Google Shape;2257;g1019b1552c9_1_1188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8" name="Google Shape;2258;g1019b1552c9_1_1188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59" name="Google Shape;2259;g1019b1552c9_1_1188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0" name="Google Shape;2260;g1019b1552c9_1_1188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1" name="Google Shape;2261;g1019b1552c9_1_1188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2" name="Google Shape;2262;g1019b1552c9_1_1188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63" name="Google Shape;2263;g1019b1552c9_1_1188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64" name="Google Shape;2264;g1019b1552c9_1_1188"/>
            <p:cNvSpPr/>
            <p:nvPr/>
          </p:nvSpPr>
          <p:spPr>
            <a:xfrm rot="416904">
              <a:off x="3294298" y="4374715"/>
              <a:ext cx="639799" cy="1107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265" name="Google Shape;2265;g1019b1552c9_1_1188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6" name="Google Shape;2266;g1019b1552c9_1_1188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7" name="Google Shape;2267;g1019b1552c9_1_1188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8" name="Google Shape;2268;g1019b1552c9_1_1188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9" name="Google Shape;2269;g1019b1552c9_1_1188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70" name="Google Shape;2270;g1019b1552c9_1_1188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271" name="Google Shape;2271;g1019b1552c9_1_1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2" name="Google Shape;2272;g1019b1552c9_1_1188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273" name="Google Shape;2273;g1019b1552c9_1_1188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4" name="Google Shape;2274;g1019b1552c9_1_1188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 Nerve action potential">
  <p:cSld name="TITLE_3">
    <p:spTree>
      <p:nvGrpSpPr>
        <p:cNvPr id="2275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g1019b1552c9_1_12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77" name="Google Shape;2277;g1019b1552c9_1_1211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2278" name="Google Shape;2278;g1019b1552c9_1_1211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9" name="Google Shape;2279;g1019b1552c9_1_1211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0" name="Google Shape;2280;g1019b1552c9_1_1211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1" name="Google Shape;2281;g1019b1552c9_1_1211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2" name="Google Shape;2282;g1019b1552c9_1_1211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3" name="Google Shape;2283;g1019b1552c9_1_1211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84" name="Google Shape;2284;g1019b1552c9_1_1211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2285" name="Google Shape;2285;g1019b1552c9_1_1211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g1019b1552c9_1_1211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g1019b1552c9_1_1211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g1019b1552c9_1_1211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g1019b1552c9_1_1211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g1019b1552c9_1_1211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g1019b1552c9_1_1211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g1019b1552c9_1_1211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g1019b1552c9_1_1211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g1019b1552c9_1_1211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g1019b1552c9_1_1211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g1019b1552c9_1_1211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g1019b1552c9_1_1211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g1019b1552c9_1_1211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g1019b1552c9_1_1211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g1019b1552c9_1_1211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g1019b1552c9_1_1211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2" name="Google Shape;2302;g1019b1552c9_1_1211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g1019b1552c9_1_1211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g1019b1552c9_1_1211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5" name="Google Shape;2305;g1019b1552c9_1_1211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g1019b1552c9_1_1211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7" name="Google Shape;2307;g1019b1552c9_1_1211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g1019b1552c9_1_1211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9" name="Google Shape;2309;g1019b1552c9_1_1211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g1019b1552c9_1_1211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1" name="Google Shape;2311;g1019b1552c9_1_1211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g1019b1552c9_1_1211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3" name="Google Shape;2313;g1019b1552c9_1_1211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g1019b1552c9_1_1211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5" name="Google Shape;2315;g1019b1552c9_1_1211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g1019b1552c9_1_1211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7" name="Google Shape;2317;g1019b1552c9_1_1211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g1019b1552c9_1_1211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9" name="Google Shape;2319;g1019b1552c9_1_1211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g1019b1552c9_1_1211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1" name="Google Shape;2321;g1019b1552c9_1_1211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g1019b1552c9_1_1211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3" name="Google Shape;2323;g1019b1552c9_1_1211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g1019b1552c9_1_1211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5" name="Google Shape;2325;g1019b1552c9_1_1211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g1019b1552c9_1_1211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7" name="Google Shape;2327;g1019b1552c9_1_1211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g1019b1552c9_1_1211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9" name="Google Shape;2329;g1019b1552c9_1_1211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g1019b1552c9_1_1211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1" name="Google Shape;2331;g1019b1552c9_1_1211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g1019b1552c9_1_1211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3" name="Google Shape;2333;g1019b1552c9_1_1211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g1019b1552c9_1_1211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5" name="Google Shape;2335;g1019b1552c9_1_1211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g1019b1552c9_1_1211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7" name="Google Shape;2337;g1019b1552c9_1_1211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g1019b1552c9_1_1211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9" name="Google Shape;2339;g1019b1552c9_1_1211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0" name="Google Shape;2340;g1019b1552c9_1_1211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1" name="Google Shape;2341;g1019b1552c9_1_1211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2" name="Google Shape;2342;g1019b1552c9_1_1211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g1019b1552c9_1_1211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4" name="Google Shape;2344;g1019b1552c9_1_1211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g1019b1552c9_1_1211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6" name="Google Shape;2346;g1019b1552c9_1_1211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g1019b1552c9_1_1211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8" name="Google Shape;2348;g1019b1552c9_1_1211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g1019b1552c9_1_1211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0" name="Google Shape;2350;g1019b1552c9_1_1211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g1019b1552c9_1_1211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2" name="Google Shape;2352;g1019b1552c9_1_1211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g1019b1552c9_1_1211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4" name="Google Shape;2354;g1019b1552c9_1_1211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g1019b1552c9_1_1211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6" name="Google Shape;2356;g1019b1552c9_1_1211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7" name="Google Shape;2357;g1019b1552c9_1_1211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g1019b1552c9_1_1211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9" name="Google Shape;2359;g1019b1552c9_1_1211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g1019b1552c9_1_1211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1" name="Google Shape;2361;g1019b1552c9_1_1211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g1019b1552c9_1_1211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3" name="Google Shape;2363;g1019b1552c9_1_1211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g1019b1552c9_1_1211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5" name="Google Shape;2365;g1019b1552c9_1_1211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g1019b1552c9_1_1211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7" name="Google Shape;2367;g1019b1552c9_1_1211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g1019b1552c9_1_1211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9" name="Google Shape;2369;g1019b1552c9_1_1211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70" name="Google Shape;2370;g1019b1552c9_1_121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1" name="Google Shape;2371;g1019b1552c9_1_121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2" name="Google Shape;2372;g1019b1552c9_1_121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3" name="Google Shape;2373;g1019b1552c9_1_121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4" name="Google Shape;2374;g1019b1552c9_1_121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75" name="Google Shape;2375;g1019b1552c9_1_121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376" name="Google Shape;2376;g1019b1552c9_1_12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7" name="Google Shape;2377;g1019b1552c9_1_121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378" name="Google Shape;2378;g1019b1552c9_1_121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9" name="Google Shape;2379;g1019b1552c9_1_121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 Neuromuscular transmission">
  <p:cSld name="TITLE_4">
    <p:spTree>
      <p:nvGrpSpPr>
        <p:cNvPr id="2380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1" name="Google Shape;2381;g1019b1552c9_1_1316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2382" name="Google Shape;2382;g1019b1552c9_1_1316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3" name="Google Shape;2383;g1019b1552c9_1_1316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4" name="Google Shape;2384;g1019b1552c9_1_1316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5" name="Google Shape;2385;g1019b1552c9_1_1316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86" name="Google Shape;2386;g1019b1552c9_1_1316"/>
            <p:cNvGrpSpPr/>
            <p:nvPr/>
          </p:nvGrpSpPr>
          <p:grpSpPr>
            <a:xfrm>
              <a:off x="2636903" y="779139"/>
              <a:ext cx="4346635" cy="4535357"/>
              <a:chOff x="2653893" y="765545"/>
              <a:chExt cx="4346635" cy="4535357"/>
            </a:xfrm>
          </p:grpSpPr>
          <p:grpSp>
            <p:nvGrpSpPr>
              <p:cNvPr id="2387" name="Google Shape;2387;g1019b1552c9_1_1316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2388" name="Google Shape;2388;g1019b1552c9_1_1316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9" name="Google Shape;2389;g1019b1552c9_1_1316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0" name="Google Shape;2390;g1019b1552c9_1_1316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1" name="Google Shape;2391;g1019b1552c9_1_1316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2" name="Google Shape;2392;g1019b1552c9_1_1316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3" name="Google Shape;2393;g1019b1552c9_1_1316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94" name="Google Shape;2394;g1019b1552c9_1_1316"/>
              <p:cNvGrpSpPr/>
              <p:nvPr/>
            </p:nvGrpSpPr>
            <p:grpSpPr>
              <a:xfrm>
                <a:off x="2653893" y="3958868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2395" name="Google Shape;2395;g1019b1552c9_1_1316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g1019b1552c9_1_1316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g1019b1552c9_1_1316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g1019b1552c9_1_1316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g1019b1552c9_1_1316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g1019b1552c9_1_1316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g1019b1552c9_1_1316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g1019b1552c9_1_1316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g1019b1552c9_1_1316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g1019b1552c9_1_1316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g1019b1552c9_1_1316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g1019b1552c9_1_1316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g1019b1552c9_1_1316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8" name="Google Shape;2408;g1019b1552c9_1_1316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9" name="Google Shape;2409;g1019b1552c9_1_1316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0" name="Google Shape;2410;g1019b1552c9_1_1316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1" name="Google Shape;2411;g1019b1552c9_1_1316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2" name="Google Shape;2412;g1019b1552c9_1_1316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3" name="Google Shape;2413;g1019b1552c9_1_1316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4" name="Google Shape;2414;g1019b1552c9_1_1316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5" name="Google Shape;2415;g1019b1552c9_1_1316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6" name="Google Shape;2416;g1019b1552c9_1_1316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7" name="Google Shape;2417;g1019b1552c9_1_1316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8" name="Google Shape;2418;g1019b1552c9_1_1316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9" name="Google Shape;2419;g1019b1552c9_1_1316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0" name="Google Shape;2420;g1019b1552c9_1_1316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1" name="Google Shape;2421;g1019b1552c9_1_1316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2" name="Google Shape;2422;g1019b1552c9_1_1316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3" name="Google Shape;2423;g1019b1552c9_1_1316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g1019b1552c9_1_1316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5" name="Google Shape;2425;g1019b1552c9_1_1316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g1019b1552c9_1_1316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7" name="Google Shape;2427;g1019b1552c9_1_1316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g1019b1552c9_1_1316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9" name="Google Shape;2429;g1019b1552c9_1_1316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g1019b1552c9_1_1316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1" name="Google Shape;2431;g1019b1552c9_1_1316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g1019b1552c9_1_1316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3" name="Google Shape;2433;g1019b1552c9_1_1316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g1019b1552c9_1_1316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5" name="Google Shape;2435;g1019b1552c9_1_1316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g1019b1552c9_1_1316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7" name="Google Shape;2437;g1019b1552c9_1_1316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g1019b1552c9_1_1316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9" name="Google Shape;2439;g1019b1552c9_1_1316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g1019b1552c9_1_1316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1" name="Google Shape;2441;g1019b1552c9_1_1316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g1019b1552c9_1_1316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3" name="Google Shape;2443;g1019b1552c9_1_1316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g1019b1552c9_1_1316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5" name="Google Shape;2445;g1019b1552c9_1_1316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g1019b1552c9_1_1316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7" name="Google Shape;2447;g1019b1552c9_1_1316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g1019b1552c9_1_1316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9" name="Google Shape;2449;g1019b1552c9_1_1316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0" name="Google Shape;2450;g1019b1552c9_1_1316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1" name="Google Shape;2451;g1019b1552c9_1_1316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2" name="Google Shape;2452;g1019b1552c9_1_1316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g1019b1552c9_1_1316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4" name="Google Shape;2454;g1019b1552c9_1_1316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g1019b1552c9_1_1316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6" name="Google Shape;2456;g1019b1552c9_1_1316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7" name="Google Shape;2457;g1019b1552c9_1_1316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8" name="Google Shape;2458;g1019b1552c9_1_1316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g1019b1552c9_1_1316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0" name="Google Shape;2460;g1019b1552c9_1_1316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1" name="Google Shape;2461;g1019b1552c9_1_1316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2" name="Google Shape;2462;g1019b1552c9_1_1316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3" name="Google Shape;2463;g1019b1552c9_1_1316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4" name="Google Shape;2464;g1019b1552c9_1_1316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5" name="Google Shape;2465;g1019b1552c9_1_1316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6" name="Google Shape;2466;g1019b1552c9_1_1316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7" name="Google Shape;2467;g1019b1552c9_1_1316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8" name="Google Shape;2468;g1019b1552c9_1_1316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9" name="Google Shape;2469;g1019b1552c9_1_1316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0" name="Google Shape;2470;g1019b1552c9_1_1316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1" name="Google Shape;2471;g1019b1552c9_1_1316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g1019b1552c9_1_1316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3" name="Google Shape;2473;g1019b1552c9_1_1316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g1019b1552c9_1_1316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5" name="Google Shape;2475;g1019b1552c9_1_1316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g1019b1552c9_1_1316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7" name="Google Shape;2477;g1019b1552c9_1_1316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g1019b1552c9_1_1316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9" name="Google Shape;2479;g1019b1552c9_1_1316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480" name="Google Shape;2480;g1019b1552c9_1_1316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1" name="Google Shape;2481;g1019b1552c9_1_1316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2" name="Google Shape;2482;g1019b1552c9_1_1316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3" name="Google Shape;2483;g1019b1552c9_1_13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4" name="Google Shape;2484;g1019b1552c9_1_1316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85" name="Google Shape;2485;g1019b1552c9_1_1316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2486" name="Google Shape;2486;g1019b1552c9_1_1316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2487" name="Google Shape;2487;g1019b1552c9_1_1316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8" name="Google Shape;2488;g1019b1552c9_1_1316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9" name="Google Shape;2489;g1019b1552c9_1_1316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0" name="Google Shape;2490;g1019b1552c9_1_1316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1" name="Google Shape;2491;g1019b1552c9_1_1316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492" name="Google Shape;2492;g1019b1552c9_1_1316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93" name="Google Shape;2493;g1019b1552c9_1_1316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94" name="Google Shape;2494;g1019b1552c9_1_1316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95" name="Google Shape;2495;g1019b1552c9_1_1316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96" name="Google Shape;2496;g1019b1552c9_1_1316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97" name="Google Shape;2497;g1019b1552c9_1_1316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498" name="Google Shape;2498;g1019b1552c9_1_1316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2499" name="Google Shape;2499;g1019b1552c9_1_1316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0" name="Google Shape;2500;g1019b1552c9_1_1316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1" name="Google Shape;2501;g1019b1552c9_1_1316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2" name="Google Shape;2502;g1019b1552c9_1_1316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3" name="Google Shape;2503;g1019b1552c9_1_1316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504" name="Google Shape;2504;g1019b1552c9_1_1316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05" name="Google Shape;2505;g1019b1552c9_1_1316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06" name="Google Shape;2506;g1019b1552c9_1_1316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07" name="Google Shape;2507;g1019b1552c9_1_1316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08" name="Google Shape;2508;g1019b1552c9_1_1316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09" name="Google Shape;2509;g1019b1552c9_1_1316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510" name="Google Shape;2510;g1019b1552c9_1_1316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2511" name="Google Shape;2511;g1019b1552c9_1_1316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2512" name="Google Shape;2512;g1019b1552c9_1_1316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3" name="Google Shape;2513;g1019b1552c9_1_1316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4" name="Google Shape;2514;g1019b1552c9_1_1316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5" name="Google Shape;2515;g1019b1552c9_1_1316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6" name="Google Shape;2516;g1019b1552c9_1_1316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2517" name="Google Shape;2517;g1019b1552c9_1_1316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518" name="Google Shape;2518;g1019b1552c9_1_1316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519" name="Google Shape;2519;g1019b1552c9_1_1316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520" name="Google Shape;2520;g1019b1552c9_1_1316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521" name="Google Shape;2521;g1019b1552c9_1_1316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522" name="Google Shape;2522;g1019b1552c9_1_1316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2523" name="Google Shape;2523;g1019b1552c9_1_1316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sp>
        <p:nvSpPr>
          <p:cNvPr id="2524" name="Google Shape;2524;g1019b1552c9_1_1316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5" name="Google Shape;2525;g1019b1552c9_1_1316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6" name="Google Shape;2526;g1019b1552c9_1_1316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7" name="Google Shape;2527;g1019b1552c9_1_1316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8" name="Google Shape;2528;g1019b1552c9_1_1316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29" name="Google Shape;2529;g1019b1552c9_1_1316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530" name="Google Shape;2530;g1019b1552c9_1_13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1" name="Google Shape;2531;g1019b1552c9_1_1316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532" name="Google Shape;2532;g1019b1552c9_1_1316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3" name="Google Shape;2533;g1019b1552c9_1_1316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 Physiology of muscle contraction">
  <p:cSld name="TITLE_5">
    <p:spTree>
      <p:nvGrpSpPr>
        <p:cNvPr id="2534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g1019b1552c9_1_14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536" name="Google Shape;2536;g1019b1552c9_1_1470"/>
          <p:cNvGrpSpPr/>
          <p:nvPr/>
        </p:nvGrpSpPr>
        <p:grpSpPr>
          <a:xfrm>
            <a:off x="174466" y="1983808"/>
            <a:ext cx="6760778" cy="2516102"/>
            <a:chOff x="976518" y="1922058"/>
            <a:chExt cx="5383213" cy="2003425"/>
          </a:xfrm>
        </p:grpSpPr>
        <p:grpSp>
          <p:nvGrpSpPr>
            <p:cNvPr id="2537" name="Google Shape;2537;g1019b1552c9_1_1470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2538" name="Google Shape;2538;g1019b1552c9_1_1470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9" name="Google Shape;2539;g1019b1552c9_1_1470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0" name="Google Shape;2540;g1019b1552c9_1_1470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1" name="Google Shape;2541;g1019b1552c9_1_1470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42" name="Google Shape;2542;g1019b1552c9_1_1470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2543" name="Google Shape;2543;g1019b1552c9_1_1470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544" name="Google Shape;2544;g1019b1552c9_1_1470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2545" name="Google Shape;2545;g1019b1552c9_1_1470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6" name="Google Shape;2546;g1019b1552c9_1_1470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7" name="Google Shape;2547;g1019b1552c9_1_1470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8" name="Google Shape;2548;g1019b1552c9_1_1470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9" name="Google Shape;2549;g1019b1552c9_1_1470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0" name="Google Shape;2550;g1019b1552c9_1_1470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1" name="Google Shape;2551;g1019b1552c9_1_1470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2" name="Google Shape;2552;g1019b1552c9_1_1470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3" name="Google Shape;2553;g1019b1552c9_1_1470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4" name="Google Shape;2554;g1019b1552c9_1_1470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5" name="Google Shape;2555;g1019b1552c9_1_1470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6" name="Google Shape;2556;g1019b1552c9_1_1470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7" name="Google Shape;2557;g1019b1552c9_1_1470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8" name="Google Shape;2558;g1019b1552c9_1_1470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9" name="Google Shape;2559;g1019b1552c9_1_1470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0" name="Google Shape;2560;g1019b1552c9_1_1470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1" name="Google Shape;2561;g1019b1552c9_1_1470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2" name="Google Shape;2562;g1019b1552c9_1_1470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3" name="Google Shape;2563;g1019b1552c9_1_1470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4" name="Google Shape;2564;g1019b1552c9_1_1470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5" name="Google Shape;2565;g1019b1552c9_1_1470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6" name="Google Shape;2566;g1019b1552c9_1_1470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7" name="Google Shape;2567;g1019b1552c9_1_1470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8" name="Google Shape;2568;g1019b1552c9_1_1470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9" name="Google Shape;2569;g1019b1552c9_1_1470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0" name="Google Shape;2570;g1019b1552c9_1_1470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1" name="Google Shape;2571;g1019b1552c9_1_1470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2" name="Google Shape;2572;g1019b1552c9_1_1470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3" name="Google Shape;2573;g1019b1552c9_1_1470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4" name="Google Shape;2574;g1019b1552c9_1_1470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5" name="Google Shape;2575;g1019b1552c9_1_1470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6" name="Google Shape;2576;g1019b1552c9_1_1470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7" name="Google Shape;2577;g1019b1552c9_1_1470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8" name="Google Shape;2578;g1019b1552c9_1_1470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9" name="Google Shape;2579;g1019b1552c9_1_1470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0" name="Google Shape;2580;g1019b1552c9_1_1470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1" name="Google Shape;2581;g1019b1552c9_1_1470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2" name="Google Shape;2582;g1019b1552c9_1_1470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3" name="Google Shape;2583;g1019b1552c9_1_1470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4" name="Google Shape;2584;g1019b1552c9_1_1470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5" name="Google Shape;2585;g1019b1552c9_1_1470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6" name="Google Shape;2586;g1019b1552c9_1_1470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7" name="Google Shape;2587;g1019b1552c9_1_1470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8" name="Google Shape;2588;g1019b1552c9_1_1470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9" name="Google Shape;2589;g1019b1552c9_1_1470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0" name="Google Shape;2590;g1019b1552c9_1_1470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1" name="Google Shape;2591;g1019b1552c9_1_1470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2" name="Google Shape;2592;g1019b1552c9_1_1470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3" name="Google Shape;2593;g1019b1552c9_1_1470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4" name="Google Shape;2594;g1019b1552c9_1_1470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5" name="Google Shape;2595;g1019b1552c9_1_1470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6" name="Google Shape;2596;g1019b1552c9_1_1470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7" name="Google Shape;2597;g1019b1552c9_1_1470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8" name="Google Shape;2598;g1019b1552c9_1_1470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9" name="Google Shape;2599;g1019b1552c9_1_1470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g1019b1552c9_1_1470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g1019b1552c9_1_1470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2" name="Google Shape;2602;g1019b1552c9_1_1470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3" name="Google Shape;2603;g1019b1552c9_1_1470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4" name="Google Shape;2604;g1019b1552c9_1_1470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g1019b1552c9_1_1470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6" name="Google Shape;2606;g1019b1552c9_1_1470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7" name="Google Shape;2607;g1019b1552c9_1_1470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8" name="Google Shape;2608;g1019b1552c9_1_1470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g1019b1552c9_1_1470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0" name="Google Shape;2610;g1019b1552c9_1_1470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1" name="Google Shape;2611;g1019b1552c9_1_1470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2" name="Google Shape;2612;g1019b1552c9_1_1470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3" name="Google Shape;2613;g1019b1552c9_1_1470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4" name="Google Shape;2614;g1019b1552c9_1_1470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5" name="Google Shape;2615;g1019b1552c9_1_1470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6" name="Google Shape;2616;g1019b1552c9_1_1470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7" name="Google Shape;2617;g1019b1552c9_1_1470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8" name="Google Shape;2618;g1019b1552c9_1_1470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9" name="Google Shape;2619;g1019b1552c9_1_1470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0" name="Google Shape;2620;g1019b1552c9_1_1470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1" name="Google Shape;2621;g1019b1552c9_1_1470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2" name="Google Shape;2622;g1019b1552c9_1_1470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3" name="Google Shape;2623;g1019b1552c9_1_1470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4" name="Google Shape;2624;g1019b1552c9_1_1470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5" name="Google Shape;2625;g1019b1552c9_1_1470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6" name="Google Shape;2626;g1019b1552c9_1_1470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7" name="Google Shape;2627;g1019b1552c9_1_1470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8" name="Google Shape;2628;g1019b1552c9_1_1470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9" name="Google Shape;2629;g1019b1552c9_1_1470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0" name="Google Shape;2630;g1019b1552c9_1_1470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1" name="Google Shape;2631;g1019b1552c9_1_1470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2" name="Google Shape;2632;g1019b1552c9_1_1470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3" name="Google Shape;2633;g1019b1552c9_1_1470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4" name="Google Shape;2634;g1019b1552c9_1_1470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5" name="Google Shape;2635;g1019b1552c9_1_1470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6" name="Google Shape;2636;g1019b1552c9_1_1470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7" name="Google Shape;2637;g1019b1552c9_1_1470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8" name="Google Shape;2638;g1019b1552c9_1_1470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9" name="Google Shape;2639;g1019b1552c9_1_1470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0" name="Google Shape;2640;g1019b1552c9_1_1470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1" name="Google Shape;2641;g1019b1552c9_1_1470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2" name="Google Shape;2642;g1019b1552c9_1_1470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3" name="Google Shape;2643;g1019b1552c9_1_1470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4" name="Google Shape;2644;g1019b1552c9_1_1470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5" name="Google Shape;2645;g1019b1552c9_1_1470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6" name="Google Shape;2646;g1019b1552c9_1_1470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7" name="Google Shape;2647;g1019b1552c9_1_1470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8" name="Google Shape;2648;g1019b1552c9_1_1470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9" name="Google Shape;2649;g1019b1552c9_1_1470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0" name="Google Shape;2650;g1019b1552c9_1_1470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1" name="Google Shape;2651;g1019b1552c9_1_1470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2" name="Google Shape;2652;g1019b1552c9_1_1470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3" name="Google Shape;2653;g1019b1552c9_1_1470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4" name="Google Shape;2654;g1019b1552c9_1_1470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5" name="Google Shape;2655;g1019b1552c9_1_1470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6" name="Google Shape;2656;g1019b1552c9_1_1470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7" name="Google Shape;2657;g1019b1552c9_1_1470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8" name="Google Shape;2658;g1019b1552c9_1_1470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9" name="Google Shape;2659;g1019b1552c9_1_1470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0" name="Google Shape;2660;g1019b1552c9_1_1470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1" name="Google Shape;2661;g1019b1552c9_1_1470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2" name="Google Shape;2662;g1019b1552c9_1_1470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3" name="Google Shape;2663;g1019b1552c9_1_1470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4" name="Google Shape;2664;g1019b1552c9_1_1470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5" name="Google Shape;2665;g1019b1552c9_1_1470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6" name="Google Shape;2666;g1019b1552c9_1_1470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7" name="Google Shape;2667;g1019b1552c9_1_1470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8" name="Google Shape;2668;g1019b1552c9_1_1470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9" name="Google Shape;2669;g1019b1552c9_1_1470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0" name="Google Shape;2670;g1019b1552c9_1_1470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1" name="Google Shape;2671;g1019b1552c9_1_1470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2" name="Google Shape;2672;g1019b1552c9_1_1470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3" name="Google Shape;2673;g1019b1552c9_1_1470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4" name="Google Shape;2674;g1019b1552c9_1_1470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5" name="Google Shape;2675;g1019b1552c9_1_1470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g1019b1552c9_1_1470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7" name="Google Shape;2677;g1019b1552c9_1_1470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8" name="Google Shape;2678;g1019b1552c9_1_1470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9" name="Google Shape;2679;g1019b1552c9_1_1470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0" name="Google Shape;2680;g1019b1552c9_1_1470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g1019b1552c9_1_1470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2" name="Google Shape;2682;g1019b1552c9_1_1470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3" name="Google Shape;2683;g1019b1552c9_1_1470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g1019b1552c9_1_1470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5" name="Google Shape;2685;g1019b1552c9_1_1470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6" name="Google Shape;2686;g1019b1552c9_1_1470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7" name="Google Shape;2687;g1019b1552c9_1_1470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8" name="Google Shape;2688;g1019b1552c9_1_1470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9" name="Google Shape;2689;g1019b1552c9_1_1470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0" name="Google Shape;2690;g1019b1552c9_1_1470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1" name="Google Shape;2691;g1019b1552c9_1_1470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2" name="Google Shape;2692;g1019b1552c9_1_1470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3" name="Google Shape;2693;g1019b1552c9_1_1470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4" name="Google Shape;2694;g1019b1552c9_1_1470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5" name="Google Shape;2695;g1019b1552c9_1_1470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6" name="Google Shape;2696;g1019b1552c9_1_1470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7" name="Google Shape;2697;g1019b1552c9_1_1470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8" name="Google Shape;2698;g1019b1552c9_1_1470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9" name="Google Shape;2699;g1019b1552c9_1_1470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0" name="Google Shape;2700;g1019b1552c9_1_1470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1" name="Google Shape;2701;g1019b1552c9_1_1470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2" name="Google Shape;2702;g1019b1552c9_1_1470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3" name="Google Shape;2703;g1019b1552c9_1_1470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4" name="Google Shape;2704;g1019b1552c9_1_1470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5" name="Google Shape;2705;g1019b1552c9_1_1470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6" name="Google Shape;2706;g1019b1552c9_1_1470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7" name="Google Shape;2707;g1019b1552c9_1_1470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8" name="Google Shape;2708;g1019b1552c9_1_1470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9" name="Google Shape;2709;g1019b1552c9_1_1470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0" name="Google Shape;2710;g1019b1552c9_1_1470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1" name="Google Shape;2711;g1019b1552c9_1_1470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2" name="Google Shape;2712;g1019b1552c9_1_1470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3" name="Google Shape;2713;g1019b1552c9_1_1470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4" name="Google Shape;2714;g1019b1552c9_1_1470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5" name="Google Shape;2715;g1019b1552c9_1_1470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6" name="Google Shape;2716;g1019b1552c9_1_1470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7" name="Google Shape;2717;g1019b1552c9_1_1470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8" name="Google Shape;2718;g1019b1552c9_1_1470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9" name="Google Shape;2719;g1019b1552c9_1_1470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0" name="Google Shape;2720;g1019b1552c9_1_1470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1" name="Google Shape;2721;g1019b1552c9_1_1470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2" name="Google Shape;2722;g1019b1552c9_1_1470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3" name="Google Shape;2723;g1019b1552c9_1_1470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4" name="Google Shape;2724;g1019b1552c9_1_1470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5" name="Google Shape;2725;g1019b1552c9_1_1470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6" name="Google Shape;2726;g1019b1552c9_1_1470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7" name="Google Shape;2727;g1019b1552c9_1_1470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8" name="Google Shape;2728;g1019b1552c9_1_1470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9" name="Google Shape;2729;g1019b1552c9_1_1470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0" name="Google Shape;2730;g1019b1552c9_1_1470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1" name="Google Shape;2731;g1019b1552c9_1_1470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2" name="Google Shape;2732;g1019b1552c9_1_1470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3" name="Google Shape;2733;g1019b1552c9_1_1470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4" name="Google Shape;2734;g1019b1552c9_1_1470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5" name="Google Shape;2735;g1019b1552c9_1_1470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6" name="Google Shape;2736;g1019b1552c9_1_1470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7" name="Google Shape;2737;g1019b1552c9_1_1470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8" name="Google Shape;2738;g1019b1552c9_1_1470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9" name="Google Shape;2739;g1019b1552c9_1_1470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0" name="Google Shape;2740;g1019b1552c9_1_1470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1" name="Google Shape;2741;g1019b1552c9_1_1470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2" name="Google Shape;2742;g1019b1552c9_1_1470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3" name="Google Shape;2743;g1019b1552c9_1_1470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4" name="Google Shape;2744;g1019b1552c9_1_1470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5" name="Google Shape;2745;g1019b1552c9_1_1470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6" name="Google Shape;2746;g1019b1552c9_1_1470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7" name="Google Shape;2747;g1019b1552c9_1_1470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8" name="Google Shape;2748;g1019b1552c9_1_1470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9" name="Google Shape;2749;g1019b1552c9_1_1470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0" name="Google Shape;2750;g1019b1552c9_1_1470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1" name="Google Shape;2751;g1019b1552c9_1_1470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2" name="Google Shape;2752;g1019b1552c9_1_1470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3" name="Google Shape;2753;g1019b1552c9_1_1470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4" name="Google Shape;2754;g1019b1552c9_1_1470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5" name="Google Shape;2755;g1019b1552c9_1_1470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6" name="Google Shape;2756;g1019b1552c9_1_1470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7" name="Google Shape;2757;g1019b1552c9_1_1470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8" name="Google Shape;2758;g1019b1552c9_1_1470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9" name="Google Shape;2759;g1019b1552c9_1_1470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0" name="Google Shape;2760;g1019b1552c9_1_1470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1" name="Google Shape;2761;g1019b1552c9_1_1470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2" name="Google Shape;2762;g1019b1552c9_1_1470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3" name="Google Shape;2763;g1019b1552c9_1_1470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4" name="Google Shape;2764;g1019b1552c9_1_1470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5" name="Google Shape;2765;g1019b1552c9_1_1470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6" name="Google Shape;2766;g1019b1552c9_1_1470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7" name="Google Shape;2767;g1019b1552c9_1_1470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8" name="Google Shape;2768;g1019b1552c9_1_1470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9" name="Google Shape;2769;g1019b1552c9_1_1470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0" name="Google Shape;2770;g1019b1552c9_1_1470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1" name="Google Shape;2771;g1019b1552c9_1_1470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2" name="Google Shape;2772;g1019b1552c9_1_1470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3" name="Google Shape;2773;g1019b1552c9_1_1470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74" name="Google Shape;2774;g1019b1552c9_1_1470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5" name="Google Shape;2775;g1019b1552c9_1_1470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76" name="Google Shape;2776;g1019b1552c9_1_1470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2777" name="Google Shape;2777;g1019b1552c9_1_1470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78" name="Google Shape;2778;g1019b1552c9_1_1470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2779" name="Google Shape;2779;g1019b1552c9_1_1470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0" name="Google Shape;2780;g1019b1552c9_1_1470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1" name="Google Shape;2781;g1019b1552c9_1_1470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2" name="Google Shape;2782;g1019b1552c9_1_1470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3" name="Google Shape;2783;g1019b1552c9_1_1470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4" name="Google Shape;2784;g1019b1552c9_1_1470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5" name="Google Shape;2785;g1019b1552c9_1_1470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6" name="Google Shape;2786;g1019b1552c9_1_1470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7" name="Google Shape;2787;g1019b1552c9_1_1470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8" name="Google Shape;2788;g1019b1552c9_1_1470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9" name="Google Shape;2789;g1019b1552c9_1_1470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0" name="Google Shape;2790;g1019b1552c9_1_1470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1" name="Google Shape;2791;g1019b1552c9_1_1470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2" name="Google Shape;2792;g1019b1552c9_1_1470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3" name="Google Shape;2793;g1019b1552c9_1_1470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4" name="Google Shape;2794;g1019b1552c9_1_1470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5" name="Google Shape;2795;g1019b1552c9_1_1470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6" name="Google Shape;2796;g1019b1552c9_1_1470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7" name="Google Shape;2797;g1019b1552c9_1_1470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8" name="Google Shape;2798;g1019b1552c9_1_1470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9" name="Google Shape;2799;g1019b1552c9_1_1470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0" name="Google Shape;2800;g1019b1552c9_1_1470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1" name="Google Shape;2801;g1019b1552c9_1_1470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2" name="Google Shape;2802;g1019b1552c9_1_1470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3" name="Google Shape;2803;g1019b1552c9_1_1470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4" name="Google Shape;2804;g1019b1552c9_1_1470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5" name="Google Shape;2805;g1019b1552c9_1_1470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6" name="Google Shape;2806;g1019b1552c9_1_1470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7" name="Google Shape;2807;g1019b1552c9_1_1470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8" name="Google Shape;2808;g1019b1552c9_1_1470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9" name="Google Shape;2809;g1019b1552c9_1_1470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0" name="Google Shape;2810;g1019b1552c9_1_1470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1" name="Google Shape;2811;g1019b1552c9_1_1470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2" name="Google Shape;2812;g1019b1552c9_1_1470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3" name="Google Shape;2813;g1019b1552c9_1_1470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4" name="Google Shape;2814;g1019b1552c9_1_1470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5" name="Google Shape;2815;g1019b1552c9_1_1470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6" name="Google Shape;2816;g1019b1552c9_1_1470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7" name="Google Shape;2817;g1019b1552c9_1_1470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8" name="Google Shape;2818;g1019b1552c9_1_1470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9" name="Google Shape;2819;g1019b1552c9_1_1470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0" name="Google Shape;2820;g1019b1552c9_1_1470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1" name="Google Shape;2821;g1019b1552c9_1_1470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2" name="Google Shape;2822;g1019b1552c9_1_1470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23" name="Google Shape;2823;g1019b1552c9_1_1470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4" name="Google Shape;2824;g1019b1552c9_1_1470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25" name="Google Shape;2825;g1019b1552c9_1_147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6" name="Google Shape;2826;g1019b1552c9_1_147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7" name="Google Shape;2827;g1019b1552c9_1_147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8" name="Google Shape;2828;g1019b1552c9_1_147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9" name="Google Shape;2829;g1019b1552c9_1_147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30" name="Google Shape;2830;g1019b1552c9_1_147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831" name="Google Shape;2831;g1019b1552c9_1_14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2" name="Google Shape;2832;g1019b1552c9_1_1470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833" name="Google Shape;2833;g1019b1552c9_1_147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4" name="Google Shape;2834;g1019b1552c9_1_1470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Physiology of the motor unit">
  <p:cSld name="TITLE_6">
    <p:spTree>
      <p:nvGrpSpPr>
        <p:cNvPr id="2835" name="Shape 2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" name="Google Shape;2836;g1019b1552c9_1_177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837" name="Google Shape;2837;g1019b1552c9_1_1771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2838" name="Google Shape;2838;g1019b1552c9_1_1771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9" name="Google Shape;2839;g1019b1552c9_1_1771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0" name="Google Shape;2840;g1019b1552c9_1_1771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1" name="Google Shape;2841;g1019b1552c9_1_1771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2" name="Google Shape;2842;g1019b1552c9_1_1771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3" name="Google Shape;2843;g1019b1552c9_1_1771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4" name="Google Shape;2844;g1019b1552c9_1_1771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5" name="Google Shape;2845;g1019b1552c9_1_1771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6" name="Google Shape;2846;g1019b1552c9_1_1771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7" name="Google Shape;2847;g1019b1552c9_1_1771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8" name="Google Shape;2848;g1019b1552c9_1_1771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9" name="Google Shape;2849;g1019b1552c9_1_1771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50" name="Google Shape;2850;g1019b1552c9_1_1771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51" name="Google Shape;2851;g1019b1552c9_1_1771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2852" name="Google Shape;2852;g1019b1552c9_1_1771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3" name="Google Shape;2853;g1019b1552c9_1_1771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54" name="Google Shape;2854;g1019b1552c9_1_1771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2855" name="Google Shape;2855;g1019b1552c9_1_1771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6" name="Google Shape;2856;g1019b1552c9_1_1771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7" name="Google Shape;2857;g1019b1552c9_1_1771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58" name="Google Shape;2858;g1019b1552c9_1_1771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59" name="Google Shape;2859;g1019b1552c9_1_1771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60" name="Google Shape;2860;g1019b1552c9_1_1771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61" name="Google Shape;2861;g1019b1552c9_1_1771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862" name="Google Shape;2862;g1019b1552c9_1_177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3" name="Google Shape;2863;g1019b1552c9_1_177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4" name="Google Shape;2864;g1019b1552c9_1_177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5" name="Google Shape;2865;g1019b1552c9_1_177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6" name="Google Shape;2866;g1019b1552c9_1_177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67" name="Google Shape;2867;g1019b1552c9_1_177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868" name="Google Shape;2868;g1019b1552c9_1_17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9" name="Google Shape;2869;g1019b1552c9_1_177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870" name="Google Shape;2870;g1019b1552c9_1_177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1" name="Google Shape;2871;g1019b1552c9_1_177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 Physiology of bone">
  <p:cSld name="TITLE_1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271cc3a49_1_409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5" name="Google Shape;295;ga271cc3a49_1_409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a271cc3a49_1_409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a271cc3a49_1_409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a271cc3a49_1_409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a271cc3a49_1_409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0" name="Google Shape;300;ga271cc3a49_1_409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01" name="Google Shape;301;ga271cc3a49_1_4090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302" name="Google Shape;302;ga271cc3a49_1_409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ga271cc3a49_1_4090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4" name="Google Shape;304;ga271cc3a49_1_40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Google Shape;305;ga271cc3a49_1_4090"/>
          <p:cNvGrpSpPr/>
          <p:nvPr/>
        </p:nvGrpSpPr>
        <p:grpSpPr>
          <a:xfrm>
            <a:off x="1054925" y="-2525387"/>
            <a:ext cx="4633141" cy="7687836"/>
            <a:chOff x="5051425" y="1912938"/>
            <a:chExt cx="2087563" cy="3463925"/>
          </a:xfrm>
        </p:grpSpPr>
        <p:sp>
          <p:nvSpPr>
            <p:cNvPr id="306" name="Google Shape;306;ga271cc3a49_1_4090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ga271cc3a49_1_4090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ga271cc3a49_1_4090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ga271cc3a49_1_4090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ga271cc3a49_1_4090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ga271cc3a49_1_4090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ga271cc3a49_1_4090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ga271cc3a49_1_4090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ga271cc3a49_1_4090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ga271cc3a49_1_4090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ga271cc3a49_1_4090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ga271cc3a49_1_4090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ga271cc3a49_1_4090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ga271cc3a49_1_4090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ga271cc3a49_1_4090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ga271cc3a49_1_4090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ga271cc3a49_1_4090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ga271cc3a49_1_4090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ga271cc3a49_1_4090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ga271cc3a49_1_4090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ga271cc3a49_1_4090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ga271cc3a49_1_4090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ga271cc3a49_1_4090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ga271cc3a49_1_4090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ga271cc3a49_1_4090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ga271cc3a49_1_4090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ga271cc3a49_1_4090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ga271cc3a49_1_4090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ga271cc3a49_1_4090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ga271cc3a49_1_4090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ga271cc3a49_1_4090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ga271cc3a49_1_4090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ga271cc3a49_1_4090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ga271cc3a49_1_4090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ga271cc3a49_1_4090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ga271cc3a49_1_4090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ga271cc3a49_1_4090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ga271cc3a49_1_4090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ga271cc3a49_1_4090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ga271cc3a49_1_4090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ga271cc3a49_1_4090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ga271cc3a49_1_4090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ga271cc3a49_1_4090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ga271cc3a49_1_4090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ga271cc3a49_1_4090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ga271cc3a49_1_4090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ga271cc3a49_1_4090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ga271cc3a49_1_4090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ga271cc3a49_1_4090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ga271cc3a49_1_4090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ga271cc3a49_1_4090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ga271cc3a49_1_4090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ga271cc3a49_1_4090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ga271cc3a49_1_4090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ga271cc3a49_1_4090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ga271cc3a49_1_4090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ga271cc3a49_1_4090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ga271cc3a49_1_4090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ga271cc3a49_1_4090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ga271cc3a49_1_4090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ga271cc3a49_1_4090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ga271cc3a49_1_4090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ic Title" type="title">
  <p:cSld name="TITLE">
    <p:spTree>
      <p:nvGrpSpPr>
        <p:cNvPr id="2872" name="Shape 2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Google Shape;2873;g1019b1552c9_1_180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74" name="Google Shape;2874;g1019b1552c9_1_1808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5" name="Google Shape;2875;g1019b1552c9_1_1808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6" name="Google Shape;2876;g1019b1552c9_1_1808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7" name="Google Shape;2877;g1019b1552c9_1_1808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8" name="Google Shape;2878;g1019b1552c9_1_1808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79" name="Google Shape;2879;g1019b1552c9_1_1808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880" name="Google Shape;2880;g1019b1552c9_1_1808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881" name="Google Shape;2881;g1019b1552c9_1_1808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2" name="Google Shape;2882;g1019b1552c9_1_1808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83" name="Google Shape;2883;g1019b1552c9_1_18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 Nerve conduction studies &amp; EMG">
  <p:cSld name="TITLE_7">
    <p:spTree>
      <p:nvGrpSpPr>
        <p:cNvPr id="2884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5" name="Google Shape;2885;g1019b1552c9_1_1820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2886" name="Google Shape;2886;g1019b1552c9_1_1820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7" name="Google Shape;2887;g1019b1552c9_1_1820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8" name="Google Shape;2888;g1019b1552c9_1_1820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9" name="Google Shape;2889;g1019b1552c9_1_1820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0" name="Google Shape;2890;g1019b1552c9_1_1820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1" name="Google Shape;2891;g1019b1552c9_1_1820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2" name="Google Shape;2892;g1019b1552c9_1_1820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3" name="Google Shape;2893;g1019b1552c9_1_1820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4" name="Google Shape;2894;g1019b1552c9_1_1820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5" name="Google Shape;2895;g1019b1552c9_1_1820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6" name="Google Shape;2896;g1019b1552c9_1_1820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7" name="Google Shape;2897;g1019b1552c9_1_1820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8" name="Google Shape;2898;g1019b1552c9_1_1820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9" name="Google Shape;2899;g1019b1552c9_1_1820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0" name="Google Shape;2900;g1019b1552c9_1_1820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1" name="Google Shape;2901;g1019b1552c9_1_1820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2" name="Google Shape;2902;g1019b1552c9_1_1820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3" name="Google Shape;2903;g1019b1552c9_1_1820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4" name="Google Shape;2904;g1019b1552c9_1_1820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5" name="Google Shape;2905;g1019b1552c9_1_1820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6" name="Google Shape;2906;g1019b1552c9_1_1820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7" name="Google Shape;2907;g1019b1552c9_1_1820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8" name="Google Shape;2908;g1019b1552c9_1_1820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9" name="Google Shape;2909;g1019b1552c9_1_1820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0" name="Google Shape;2910;g1019b1552c9_1_1820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1" name="Google Shape;2911;g1019b1552c9_1_1820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2" name="Google Shape;2912;g1019b1552c9_1_1820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3" name="Google Shape;2913;g1019b1552c9_1_1820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4" name="Google Shape;2914;g1019b1552c9_1_1820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5" name="Google Shape;2915;g1019b1552c9_1_1820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6" name="Google Shape;2916;g1019b1552c9_1_1820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7" name="Google Shape;2917;g1019b1552c9_1_1820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8" name="Google Shape;2918;g1019b1552c9_1_1820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9" name="Google Shape;2919;g1019b1552c9_1_1820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0" name="Google Shape;2920;g1019b1552c9_1_1820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1" name="Google Shape;2921;g1019b1552c9_1_1820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2" name="Google Shape;2922;g1019b1552c9_1_1820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3" name="Google Shape;2923;g1019b1552c9_1_1820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4" name="Google Shape;2924;g1019b1552c9_1_1820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5" name="Google Shape;2925;g1019b1552c9_1_1820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6" name="Google Shape;2926;g1019b1552c9_1_1820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7" name="Google Shape;2927;g1019b1552c9_1_1820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8" name="Google Shape;2928;g1019b1552c9_1_1820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9" name="Google Shape;2929;g1019b1552c9_1_1820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0" name="Google Shape;2930;g1019b1552c9_1_1820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1" name="Google Shape;2931;g1019b1552c9_1_1820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2" name="Google Shape;2932;g1019b1552c9_1_1820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3" name="Google Shape;2933;g1019b1552c9_1_1820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4" name="Google Shape;2934;g1019b1552c9_1_1820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5" name="Google Shape;2935;g1019b1552c9_1_1820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6" name="Google Shape;2936;g1019b1552c9_1_1820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7" name="Google Shape;2937;g1019b1552c9_1_1820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8" name="Google Shape;2938;g1019b1552c9_1_1820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9" name="Google Shape;2939;g1019b1552c9_1_1820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0" name="Google Shape;2940;g1019b1552c9_1_1820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1" name="Google Shape;2941;g1019b1552c9_1_1820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2" name="Google Shape;2942;g1019b1552c9_1_1820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3" name="Google Shape;2943;g1019b1552c9_1_1820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4" name="Google Shape;2944;g1019b1552c9_1_1820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5" name="Google Shape;2945;g1019b1552c9_1_1820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6" name="Google Shape;2946;g1019b1552c9_1_1820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7" name="Google Shape;2947;g1019b1552c9_1_1820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8" name="Google Shape;2948;g1019b1552c9_1_1820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9" name="Google Shape;2949;g1019b1552c9_1_1820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0" name="Google Shape;2950;g1019b1552c9_1_1820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1" name="Google Shape;2951;g1019b1552c9_1_1820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2" name="Google Shape;2952;g1019b1552c9_1_1820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3" name="Google Shape;2953;g1019b1552c9_1_1820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4" name="Google Shape;2954;g1019b1552c9_1_1820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5" name="Google Shape;2955;g1019b1552c9_1_1820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6" name="Google Shape;2956;g1019b1552c9_1_1820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7" name="Google Shape;2957;g1019b1552c9_1_1820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8" name="Google Shape;2958;g1019b1552c9_1_1820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9" name="Google Shape;2959;g1019b1552c9_1_1820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0" name="Google Shape;2960;g1019b1552c9_1_1820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1" name="Google Shape;2961;g1019b1552c9_1_1820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2" name="Google Shape;2962;g1019b1552c9_1_1820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3" name="Google Shape;2963;g1019b1552c9_1_1820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4" name="Google Shape;2964;g1019b1552c9_1_1820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5" name="Google Shape;2965;g1019b1552c9_1_1820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6" name="Google Shape;2966;g1019b1552c9_1_1820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7" name="Google Shape;2967;g1019b1552c9_1_1820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8" name="Google Shape;2968;g1019b1552c9_1_1820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9" name="Google Shape;2969;g1019b1552c9_1_1820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g1019b1552c9_1_1820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g1019b1552c9_1_1820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g1019b1552c9_1_1820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g1019b1552c9_1_1820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g1019b1552c9_1_1820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g1019b1552c9_1_1820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g1019b1552c9_1_1820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g1019b1552c9_1_1820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g1019b1552c9_1_1820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g1019b1552c9_1_1820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0" name="Google Shape;2980;g1019b1552c9_1_1820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1" name="Google Shape;2981;g1019b1552c9_1_1820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2" name="Google Shape;2982;g1019b1552c9_1_1820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3" name="Google Shape;2983;g1019b1552c9_1_1820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4" name="Google Shape;2984;g1019b1552c9_1_1820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5" name="Google Shape;2985;g1019b1552c9_1_1820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6" name="Google Shape;2986;g1019b1552c9_1_1820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2987;g1019b1552c9_1_1820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2988;g1019b1552c9_1_1820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2989;g1019b1552c9_1_1820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2990;g1019b1552c9_1_1820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2991;g1019b1552c9_1_1820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2992;g1019b1552c9_1_1820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2993;g1019b1552c9_1_1820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2994;g1019b1552c9_1_1820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2995;g1019b1552c9_1_1820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2996;g1019b1552c9_1_1820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2997;g1019b1552c9_1_1820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2998;g1019b1552c9_1_1820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2999;g1019b1552c9_1_1820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3000;g1019b1552c9_1_1820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3001;g1019b1552c9_1_1820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3002;g1019b1552c9_1_1820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3003;g1019b1552c9_1_1820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3004;g1019b1552c9_1_1820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3005;g1019b1552c9_1_1820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3006;g1019b1552c9_1_1820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3007;g1019b1552c9_1_1820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3008;g1019b1552c9_1_1820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3009;g1019b1552c9_1_1820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3010;g1019b1552c9_1_1820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3011;g1019b1552c9_1_1820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3012;g1019b1552c9_1_1820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3013;g1019b1552c9_1_1820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3014;g1019b1552c9_1_1820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3015;g1019b1552c9_1_1820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3016;g1019b1552c9_1_1820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3017;g1019b1552c9_1_1820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3018;g1019b1552c9_1_1820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9" name="Google Shape;3019;g1019b1552c9_1_1820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0" name="Google Shape;3020;g1019b1552c9_1_1820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1" name="Google Shape;3021;g1019b1552c9_1_1820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2" name="Google Shape;3022;g1019b1552c9_1_1820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3" name="Google Shape;3023;g1019b1552c9_1_1820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4" name="Google Shape;3024;g1019b1552c9_1_1820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5" name="Google Shape;3025;g1019b1552c9_1_1820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6" name="Google Shape;3026;g1019b1552c9_1_1820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7" name="Google Shape;3027;g1019b1552c9_1_1820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8" name="Google Shape;3028;g1019b1552c9_1_1820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9" name="Google Shape;3029;g1019b1552c9_1_1820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0" name="Google Shape;3030;g1019b1552c9_1_1820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1" name="Google Shape;3031;g1019b1552c9_1_1820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2" name="Google Shape;3032;g1019b1552c9_1_1820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3" name="Google Shape;3033;g1019b1552c9_1_1820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4" name="Google Shape;3034;g1019b1552c9_1_1820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5" name="Google Shape;3035;g1019b1552c9_1_1820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6" name="Google Shape;3036;g1019b1552c9_1_1820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7" name="Google Shape;3037;g1019b1552c9_1_1820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8" name="Google Shape;3038;g1019b1552c9_1_1820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9" name="Google Shape;3039;g1019b1552c9_1_1820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0" name="Google Shape;3040;g1019b1552c9_1_1820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g1019b1552c9_1_1820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g1019b1552c9_1_1820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3" name="Google Shape;3043;g1019b1552c9_1_1820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4" name="Google Shape;3044;g1019b1552c9_1_1820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5" name="Google Shape;3045;g1019b1552c9_1_1820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6" name="Google Shape;3046;g1019b1552c9_1_1820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g1019b1552c9_1_1820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g1019b1552c9_1_1820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9" name="Google Shape;3049;g1019b1552c9_1_1820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0" name="Google Shape;3050;g1019b1552c9_1_1820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g1019b1552c9_1_1820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2" name="Google Shape;3052;g1019b1552c9_1_1820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g1019b1552c9_1_1820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4" name="Google Shape;3054;g1019b1552c9_1_1820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5" name="Google Shape;3055;g1019b1552c9_1_1820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6" name="Google Shape;3056;g1019b1552c9_1_1820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7" name="Google Shape;3057;g1019b1552c9_1_1820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8" name="Google Shape;3058;g1019b1552c9_1_1820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9" name="Google Shape;3059;g1019b1552c9_1_1820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0" name="Google Shape;3060;g1019b1552c9_1_1820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1" name="Google Shape;3061;g1019b1552c9_1_1820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2" name="Google Shape;3062;g1019b1552c9_1_1820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3" name="Google Shape;3063;g1019b1552c9_1_1820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4" name="Google Shape;3064;g1019b1552c9_1_1820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5" name="Google Shape;3065;g1019b1552c9_1_1820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6" name="Google Shape;3066;g1019b1552c9_1_1820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7" name="Google Shape;3067;g1019b1552c9_1_1820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8" name="Google Shape;3068;g1019b1552c9_1_1820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9" name="Google Shape;3069;g1019b1552c9_1_1820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0" name="Google Shape;3070;g1019b1552c9_1_1820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1" name="Google Shape;3071;g1019b1552c9_1_1820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2" name="Google Shape;3072;g1019b1552c9_1_1820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3" name="Google Shape;3073;g1019b1552c9_1_1820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4" name="Google Shape;3074;g1019b1552c9_1_1820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5" name="Google Shape;3075;g1019b1552c9_1_1820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6" name="Google Shape;3076;g1019b1552c9_1_1820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7" name="Google Shape;3077;g1019b1552c9_1_1820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8" name="Google Shape;3078;g1019b1552c9_1_1820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9" name="Google Shape;3079;g1019b1552c9_1_1820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0" name="Google Shape;3080;g1019b1552c9_1_1820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1" name="Google Shape;3081;g1019b1552c9_1_1820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2" name="Google Shape;3082;g1019b1552c9_1_1820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3" name="Google Shape;3083;g1019b1552c9_1_1820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4" name="Google Shape;3084;g1019b1552c9_1_1820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5" name="Google Shape;3085;g1019b1552c9_1_1820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6" name="Google Shape;3086;g1019b1552c9_1_1820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7" name="Google Shape;3087;g1019b1552c9_1_1820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8" name="Google Shape;3088;g1019b1552c9_1_1820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9" name="Google Shape;3089;g1019b1552c9_1_1820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0" name="Google Shape;3090;g1019b1552c9_1_1820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1" name="Google Shape;3091;g1019b1552c9_1_1820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2" name="Google Shape;3092;g1019b1552c9_1_1820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3" name="Google Shape;3093;g1019b1552c9_1_1820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4" name="Google Shape;3094;g1019b1552c9_1_1820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5" name="Google Shape;3095;g1019b1552c9_1_1820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6" name="Google Shape;3096;g1019b1552c9_1_1820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7" name="Google Shape;3097;g1019b1552c9_1_1820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8" name="Google Shape;3098;g1019b1552c9_1_1820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9" name="Google Shape;3099;g1019b1552c9_1_1820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0" name="Google Shape;3100;g1019b1552c9_1_1820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1" name="Google Shape;3101;g1019b1552c9_1_1820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2" name="Google Shape;3102;g1019b1552c9_1_1820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3" name="Google Shape;3103;g1019b1552c9_1_1820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4" name="Google Shape;3104;g1019b1552c9_1_1820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5" name="Google Shape;3105;g1019b1552c9_1_1820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6" name="Google Shape;3106;g1019b1552c9_1_1820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g1019b1552c9_1_1820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8" name="Google Shape;3108;g1019b1552c9_1_1820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9" name="Google Shape;3109;g1019b1552c9_1_1820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0" name="Google Shape;3110;g1019b1552c9_1_1820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1" name="Google Shape;3111;g1019b1552c9_1_1820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2" name="Google Shape;3112;g1019b1552c9_1_1820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3" name="Google Shape;3113;g1019b1552c9_1_1820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g1019b1552c9_1_1820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5" name="Google Shape;3115;g1019b1552c9_1_1820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6" name="Google Shape;3116;g1019b1552c9_1_1820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7" name="Google Shape;3117;g1019b1552c9_1_1820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8" name="Google Shape;3118;g1019b1552c9_1_1820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9" name="Google Shape;3119;g1019b1552c9_1_1820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0" name="Google Shape;3120;g1019b1552c9_1_1820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1" name="Google Shape;3121;g1019b1552c9_1_1820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2" name="Google Shape;3122;g1019b1552c9_1_1820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3" name="Google Shape;3123;g1019b1552c9_1_1820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4" name="Google Shape;3124;g1019b1552c9_1_1820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5" name="Google Shape;3125;g1019b1552c9_1_1820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6" name="Google Shape;3126;g1019b1552c9_1_1820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7" name="Google Shape;3127;g1019b1552c9_1_1820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8" name="Google Shape;3128;g1019b1552c9_1_1820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9" name="Google Shape;3129;g1019b1552c9_1_1820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0" name="Google Shape;3130;g1019b1552c9_1_1820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1" name="Google Shape;3131;g1019b1552c9_1_1820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2" name="Google Shape;3132;g1019b1552c9_1_1820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3" name="Google Shape;3133;g1019b1552c9_1_1820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4" name="Google Shape;3134;g1019b1552c9_1_1820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5" name="Google Shape;3135;g1019b1552c9_1_1820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6" name="Google Shape;3136;g1019b1552c9_1_1820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7" name="Google Shape;3137;g1019b1552c9_1_1820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8" name="Google Shape;3138;g1019b1552c9_1_1820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9" name="Google Shape;3139;g1019b1552c9_1_18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40" name="Google Shape;3140;g1019b1552c9_1_182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1" name="Google Shape;3141;g1019b1552c9_1_182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2" name="Google Shape;3142;g1019b1552c9_1_182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3" name="Google Shape;3143;g1019b1552c9_1_182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4" name="Google Shape;3144;g1019b1552c9_1_182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45" name="Google Shape;3145;g1019b1552c9_1_182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146" name="Google Shape;3146;g1019b1552c9_1_1820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3147" name="Google Shape;3147;g1019b1552c9_1_182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8" name="Google Shape;3148;g1019b1552c9_1_1820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9" name="Google Shape;3149;g1019b1552c9_1_18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Muscle adaptation to exercise">
  <p:cSld name="TITLE_9">
    <p:spTree>
      <p:nvGrpSpPr>
        <p:cNvPr id="3150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Google Shape;3151;g1019b1552c9_1_208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152" name="Google Shape;3152;g1019b1552c9_1_2086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3153" name="Google Shape;3153;g1019b1552c9_1_2086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3154" name="Google Shape;3154;g1019b1552c9_1_2086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5" name="Google Shape;3155;g1019b1552c9_1_2086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56" name="Google Shape;3156;g1019b1552c9_1_2086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3157" name="Google Shape;3157;g1019b1552c9_1_2086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8" name="Google Shape;3158;g1019b1552c9_1_2086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9" name="Google Shape;3159;g1019b1552c9_1_2086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0" name="Google Shape;3160;g1019b1552c9_1_2086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1" name="Google Shape;3161;g1019b1552c9_1_2086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162" name="Google Shape;3162;g1019b1552c9_1_2086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3163" name="Google Shape;3163;g1019b1552c9_1_2086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4" name="Google Shape;3164;g1019b1552c9_1_2086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65" name="Google Shape;3165;g1019b1552c9_1_2086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3166" name="Google Shape;3166;g1019b1552c9_1_2086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3167" name="Google Shape;3167;g1019b1552c9_1_2086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68" name="Google Shape;3168;g1019b1552c9_1_2086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169" name="Google Shape;3169;g1019b1552c9_1_2086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0" name="Google Shape;3170;g1019b1552c9_1_2086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71" name="Google Shape;3171;g1019b1552c9_1_2086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3172" name="Google Shape;3172;g1019b1552c9_1_2086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3" name="Google Shape;3173;g1019b1552c9_1_2086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4" name="Google Shape;3174;g1019b1552c9_1_2086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5" name="Google Shape;3175;g1019b1552c9_1_2086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176" name="Google Shape;3176;g1019b1552c9_1_2086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7" name="Google Shape;3177;g1019b1552c9_1_2086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8" name="Google Shape;3178;g1019b1552c9_1_2086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9" name="Google Shape;3179;g1019b1552c9_1_2086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0" name="Google Shape;3180;g1019b1552c9_1_2086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81" name="Google Shape;3181;g1019b1552c9_1_2086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182" name="Google Shape;3182;g1019b1552c9_1_20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3" name="Google Shape;3183;g1019b1552c9_1_2086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3184" name="Google Shape;3184;g1019b1552c9_1_2086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5" name="Google Shape;3185;g1019b1552c9_1_2086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 Factors affecting athletes">
  <p:cSld name="TITLE_8">
    <p:spTree>
      <p:nvGrpSpPr>
        <p:cNvPr id="3186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1019b1552c9_1_21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88" name="Google Shape;3188;g1019b1552c9_1_212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9" name="Google Shape;3189;g1019b1552c9_1_212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0" name="Google Shape;3190;g1019b1552c9_1_212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1" name="Google Shape;3191;g1019b1552c9_1_212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2" name="Google Shape;3192;g1019b1552c9_1_212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93" name="Google Shape;3193;g1019b1552c9_1_212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194" name="Google Shape;3194;g1019b1552c9_1_2122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3195" name="Google Shape;3195;g1019b1552c9_1_212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6" name="Google Shape;3196;g1019b1552c9_1_212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97" name="Google Shape;3197;g1019b1552c9_1_2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 Resting membrane potential">
  <p:cSld name="TITLE_2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271cc3a49_1_420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0" name="Google Shape;370;ga271cc3a49_1_420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a271cc3a49_1_420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ga271cc3a49_1_420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ga271cc3a49_1_420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ga271cc3a49_1_420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5" name="Google Shape;375;ga271cc3a49_1_420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76" name="Google Shape;376;ga271cc3a49_1_4201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377" name="Google Shape;377;ga271cc3a49_1_420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ga271cc3a49_1_4201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9" name="Google Shape;379;ga271cc3a49_1_42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0" name="Google Shape;380;ga271cc3a49_1_4201"/>
          <p:cNvGrpSpPr/>
          <p:nvPr/>
        </p:nvGrpSpPr>
        <p:grpSpPr>
          <a:xfrm>
            <a:off x="1671480" y="-2"/>
            <a:ext cx="3905544" cy="4458485"/>
            <a:chOff x="230450" y="-1163119"/>
            <a:chExt cx="5851879" cy="6680378"/>
          </a:xfrm>
        </p:grpSpPr>
        <p:sp>
          <p:nvSpPr>
            <p:cNvPr id="381" name="Google Shape;381;ga271cc3a49_1_4201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2" name="Google Shape;382;ga271cc3a49_1_4201"/>
            <p:cNvGrpSpPr/>
            <p:nvPr/>
          </p:nvGrpSpPr>
          <p:grpSpPr>
            <a:xfrm flipH="1">
              <a:off x="230450" y="157542"/>
              <a:ext cx="5851879" cy="3977348"/>
              <a:chOff x="3247" y="1493"/>
              <a:chExt cx="1962" cy="1601"/>
            </a:xfrm>
          </p:grpSpPr>
          <p:sp>
            <p:nvSpPr>
              <p:cNvPr id="383" name="Google Shape;383;ga271cc3a49_1_4201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ga271cc3a49_1_4201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5" name="Google Shape;385;ga271cc3a49_1_4201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ga271cc3a49_1_4201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ga271cc3a49_1_4201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ga271cc3a49_1_4201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9" name="Google Shape;389;ga271cc3a49_1_4201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0" name="Google Shape;390;ga271cc3a49_1_4201"/>
            <p:cNvSpPr/>
            <p:nvPr/>
          </p:nvSpPr>
          <p:spPr>
            <a:xfrm rot="416904">
              <a:off x="3294333" y="4374719"/>
              <a:ext cx="639799" cy="1107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 Nerve action potential">
  <p:cSld name="TITLE_3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a271cc3a49_1_42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3" name="Google Shape;393;ga271cc3a49_1_4225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ga271cc3a49_1_4225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ga271cc3a49_1_4225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ga271cc3a49_1_4225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a271cc3a49_1_4225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8" name="Google Shape;398;ga271cc3a49_1_4225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99" name="Google Shape;399;ga271cc3a49_1_4225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400" name="Google Shape;400;ga271cc3a49_1_4225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ga271cc3a49_1_4225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2" name="Google Shape;402;ga271cc3a49_1_42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ga271cc3a49_1_4225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404" name="Google Shape;404;ga271cc3a49_1_4225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ga271cc3a49_1_4225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ga271cc3a49_1_4225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ga271cc3a49_1_4225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ga271cc3a49_1_4225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ga271cc3a49_1_4225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0" name="Google Shape;410;ga271cc3a49_1_4225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411" name="Google Shape;411;ga271cc3a49_1_4225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ga271cc3a49_1_4225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ga271cc3a49_1_4225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ga271cc3a49_1_4225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ga271cc3a49_1_4225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ga271cc3a49_1_4225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ga271cc3a49_1_4225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ga271cc3a49_1_4225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ga271cc3a49_1_4225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ga271cc3a49_1_4225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ga271cc3a49_1_4225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ga271cc3a49_1_4225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ga271cc3a49_1_4225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ga271cc3a49_1_4225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ga271cc3a49_1_4225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ga271cc3a49_1_4225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ga271cc3a49_1_4225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ga271cc3a49_1_4225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ga271cc3a49_1_4225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ga271cc3a49_1_4225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ga271cc3a49_1_4225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ga271cc3a49_1_4225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ga271cc3a49_1_4225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ga271cc3a49_1_4225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ga271cc3a49_1_4225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ga271cc3a49_1_4225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ga271cc3a49_1_4225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ga271cc3a49_1_4225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ga271cc3a49_1_4225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ga271cc3a49_1_4225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ga271cc3a49_1_4225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ga271cc3a49_1_4225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ga271cc3a49_1_4225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ga271cc3a49_1_4225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ga271cc3a49_1_4225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ga271cc3a49_1_4225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ga271cc3a49_1_4225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ga271cc3a49_1_4225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ga271cc3a49_1_4225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ga271cc3a49_1_4225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ga271cc3a49_1_4225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ga271cc3a49_1_4225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ga271cc3a49_1_4225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ga271cc3a49_1_4225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ga271cc3a49_1_4225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ga271cc3a49_1_4225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ga271cc3a49_1_4225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ga271cc3a49_1_4225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ga271cc3a49_1_4225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ga271cc3a49_1_4225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ga271cc3a49_1_4225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ga271cc3a49_1_4225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ga271cc3a49_1_4225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ga271cc3a49_1_4225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ga271cc3a49_1_4225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ga271cc3a49_1_4225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ga271cc3a49_1_4225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ga271cc3a49_1_4225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ga271cc3a49_1_4225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ga271cc3a49_1_4225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ga271cc3a49_1_4225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ga271cc3a49_1_4225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ga271cc3a49_1_4225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ga271cc3a49_1_4225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ga271cc3a49_1_4225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ga271cc3a49_1_4225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ga271cc3a49_1_4225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ga271cc3a49_1_4225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ga271cc3a49_1_4225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ga271cc3a49_1_4225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ga271cc3a49_1_4225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ga271cc3a49_1_4225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ga271cc3a49_1_4225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ga271cc3a49_1_4225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ga271cc3a49_1_4225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ga271cc3a49_1_4225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ga271cc3a49_1_4225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ga271cc3a49_1_4225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ga271cc3a49_1_4225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ga271cc3a49_1_4225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ga271cc3a49_1_4225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ga271cc3a49_1_4225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ga271cc3a49_1_4225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ga271cc3a49_1_4225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ga271cc3a49_1_4225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 Neuromuscular transmission">
  <p:cSld name="TITLE_4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ga271cc3a49_1_4249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498" name="Google Shape;498;ga271cc3a49_1_4249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ga271cc3a49_1_4249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ga271cc3a49_1_4249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ga271cc3a49_1_4249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2" name="Google Shape;502;ga271cc3a49_1_4249"/>
            <p:cNvGrpSpPr/>
            <p:nvPr/>
          </p:nvGrpSpPr>
          <p:grpSpPr>
            <a:xfrm>
              <a:off x="2636903" y="779139"/>
              <a:ext cx="4346635" cy="4535356"/>
              <a:chOff x="2653893" y="765545"/>
              <a:chExt cx="4346635" cy="4535356"/>
            </a:xfrm>
          </p:grpSpPr>
          <p:grpSp>
            <p:nvGrpSpPr>
              <p:cNvPr id="503" name="Google Shape;503;ga271cc3a49_1_4249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504" name="Google Shape;504;ga271cc3a49_1_4249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ga271cc3a49_1_4249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ga271cc3a49_1_4249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" name="Google Shape;507;ga271cc3a49_1_4249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8" name="Google Shape;508;ga271cc3a49_1_4249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9" name="Google Shape;509;ga271cc3a49_1_4249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0" name="Google Shape;510;ga271cc3a49_1_4249"/>
              <p:cNvGrpSpPr/>
              <p:nvPr/>
            </p:nvGrpSpPr>
            <p:grpSpPr>
              <a:xfrm>
                <a:off x="2653893" y="3958867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511" name="Google Shape;511;ga271cc3a49_1_4249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2" name="Google Shape;512;ga271cc3a49_1_4249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3" name="Google Shape;513;ga271cc3a49_1_4249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4" name="Google Shape;514;ga271cc3a49_1_4249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5" name="Google Shape;515;ga271cc3a49_1_4249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6" name="Google Shape;516;ga271cc3a49_1_4249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7" name="Google Shape;517;ga271cc3a49_1_4249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8" name="Google Shape;518;ga271cc3a49_1_4249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9" name="Google Shape;519;ga271cc3a49_1_4249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ga271cc3a49_1_4249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ga271cc3a49_1_4249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ga271cc3a49_1_4249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3" name="Google Shape;523;ga271cc3a49_1_4249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4" name="Google Shape;524;ga271cc3a49_1_4249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5" name="Google Shape;525;ga271cc3a49_1_4249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6" name="Google Shape;526;ga271cc3a49_1_4249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ga271cc3a49_1_4249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ga271cc3a49_1_4249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ga271cc3a49_1_4249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ga271cc3a49_1_4249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1" name="Google Shape;531;ga271cc3a49_1_4249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ga271cc3a49_1_4249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ga271cc3a49_1_4249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ga271cc3a49_1_4249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ga271cc3a49_1_4249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ga271cc3a49_1_4249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ga271cc3a49_1_4249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ga271cc3a49_1_4249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ga271cc3a49_1_4249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ga271cc3a49_1_4249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1" name="Google Shape;541;ga271cc3a49_1_4249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ga271cc3a49_1_4249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ga271cc3a49_1_4249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ga271cc3a49_1_4249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ga271cc3a49_1_4249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ga271cc3a49_1_4249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ga271cc3a49_1_4249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ga271cc3a49_1_4249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9" name="Google Shape;549;ga271cc3a49_1_4249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ga271cc3a49_1_4249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ga271cc3a49_1_4249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ga271cc3a49_1_4249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ga271cc3a49_1_4249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ga271cc3a49_1_4249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ga271cc3a49_1_4249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ga271cc3a49_1_4249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ga271cc3a49_1_4249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ga271cc3a49_1_4249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ga271cc3a49_1_4249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0" name="Google Shape;560;ga271cc3a49_1_4249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ga271cc3a49_1_4249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ga271cc3a49_1_4249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ga271cc3a49_1_4249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4" name="Google Shape;564;ga271cc3a49_1_4249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ga271cc3a49_1_4249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ga271cc3a49_1_4249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7" name="Google Shape;567;ga271cc3a49_1_4249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8" name="Google Shape;568;ga271cc3a49_1_4249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9" name="Google Shape;569;ga271cc3a49_1_4249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0" name="Google Shape;570;ga271cc3a49_1_4249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1" name="Google Shape;571;ga271cc3a49_1_4249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ga271cc3a49_1_4249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3" name="Google Shape;573;ga271cc3a49_1_4249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ga271cc3a49_1_4249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5" name="Google Shape;575;ga271cc3a49_1_4249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ga271cc3a49_1_4249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ga271cc3a49_1_4249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ga271cc3a49_1_4249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ga271cc3a49_1_4249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0" name="Google Shape;580;ga271cc3a49_1_4249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ga271cc3a49_1_4249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ga271cc3a49_1_4249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ga271cc3a49_1_4249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ga271cc3a49_1_4249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ga271cc3a49_1_4249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ga271cc3a49_1_4249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ga271cc3a49_1_4249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ga271cc3a49_1_4249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9" name="Google Shape;589;ga271cc3a49_1_4249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ga271cc3a49_1_4249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1" name="Google Shape;591;ga271cc3a49_1_4249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ga271cc3a49_1_4249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Google Shape;593;ga271cc3a49_1_4249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ga271cc3a49_1_4249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5" name="Google Shape;595;ga271cc3a49_1_4249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96" name="Google Shape;596;ga271cc3a49_1_4249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ga271cc3a49_1_4249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ga271cc3a49_1_4249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9" name="Google Shape;599;ga271cc3a49_1_424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0" name="Google Shape;600;ga271cc3a49_1_424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ga271cc3a49_1_4249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ga271cc3a49_1_424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ga271cc3a49_1_424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ga271cc3a49_1_424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ga271cc3a49_1_424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6" name="Google Shape;606;ga271cc3a49_1_424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607" name="Google Shape;607;ga271cc3a49_1_4249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608" name="Google Shape;608;ga271cc3a49_1_424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ga271cc3a49_1_4249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10" name="Google Shape;610;ga271cc3a49_1_42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1" name="Google Shape;611;ga271cc3a49_1_4249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612" name="Google Shape;612;ga271cc3a49_1_4249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613" name="Google Shape;613;ga271cc3a49_1_4249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ga271cc3a49_1_4249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ga271cc3a49_1_4249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ga271cc3a49_1_4249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ga271cc3a49_1_4249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18" name="Google Shape;618;ga271cc3a49_1_4249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19" name="Google Shape;619;ga271cc3a49_1_4249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20" name="Google Shape;620;ga271cc3a49_1_4249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21" name="Google Shape;621;ga271cc3a49_1_4249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22" name="Google Shape;622;ga271cc3a49_1_4249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23" name="Google Shape;623;ga271cc3a49_1_4249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624" name="Google Shape;624;ga271cc3a49_1_4249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625" name="Google Shape;625;ga271cc3a49_1_4249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ga271cc3a49_1_4249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ga271cc3a49_1_4249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ga271cc3a49_1_4249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ga271cc3a49_1_4249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30" name="Google Shape;630;ga271cc3a49_1_4249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31" name="Google Shape;631;ga271cc3a49_1_4249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32" name="Google Shape;632;ga271cc3a49_1_4249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33" name="Google Shape;633;ga271cc3a49_1_4249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34" name="Google Shape;634;ga271cc3a49_1_4249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35" name="Google Shape;635;ga271cc3a49_1_4249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636" name="Google Shape;636;ga271cc3a49_1_4249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637" name="Google Shape;637;ga271cc3a49_1_4249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638" name="Google Shape;638;ga271cc3a49_1_4249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9" name="Google Shape;639;ga271cc3a49_1_4249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0" name="Google Shape;640;ga271cc3a49_1_4249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1" name="Google Shape;641;ga271cc3a49_1_4249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2" name="Google Shape;642;ga271cc3a49_1_4249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643" name="Google Shape;643;ga271cc3a49_1_4249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644" name="Google Shape;644;ga271cc3a49_1_4249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645" name="Google Shape;645;ga271cc3a49_1_4249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646" name="Google Shape;646;ga271cc3a49_1_4249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647" name="Google Shape;647;ga271cc3a49_1_4249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648" name="Google Shape;648;ga271cc3a49_1_4249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649" name="Google Shape;649;ga271cc3a49_1_4249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 Physiology of muscle contraction">
  <p:cSld name="TITLE_5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a271cc3a49_1_42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2" name="Google Shape;652;ga271cc3a49_1_4273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ga271cc3a49_1_4273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ga271cc3a49_1_4273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ga271cc3a49_1_4273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ga271cc3a49_1_427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57" name="Google Shape;657;ga271cc3a49_1_427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658" name="Google Shape;658;ga271cc3a49_1_4273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659" name="Google Shape;659;ga271cc3a49_1_4273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ga271cc3a49_1_4273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1" name="Google Shape;661;ga271cc3a49_1_42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2" name="Google Shape;662;ga271cc3a49_1_4273"/>
          <p:cNvGrpSpPr/>
          <p:nvPr/>
        </p:nvGrpSpPr>
        <p:grpSpPr>
          <a:xfrm>
            <a:off x="174466" y="1983809"/>
            <a:ext cx="6760778" cy="2516102"/>
            <a:chOff x="976518" y="1922058"/>
            <a:chExt cx="5383213" cy="2003425"/>
          </a:xfrm>
        </p:grpSpPr>
        <p:grpSp>
          <p:nvGrpSpPr>
            <p:cNvPr id="663" name="Google Shape;663;ga271cc3a49_1_4273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664" name="Google Shape;664;ga271cc3a49_1_4273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ga271cc3a49_1_4273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ga271cc3a49_1_4273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ga271cc3a49_1_4273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68" name="Google Shape;668;ga271cc3a49_1_4273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669" name="Google Shape;669;ga271cc3a49_1_4273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0" name="Google Shape;670;ga271cc3a49_1_4273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671" name="Google Shape;671;ga271cc3a49_1_4273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2" name="Google Shape;672;ga271cc3a49_1_4273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3" name="Google Shape;673;ga271cc3a49_1_4273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4" name="Google Shape;674;ga271cc3a49_1_4273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5" name="Google Shape;675;ga271cc3a49_1_4273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6" name="Google Shape;676;ga271cc3a49_1_4273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7" name="Google Shape;677;ga271cc3a49_1_4273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8" name="Google Shape;678;ga271cc3a49_1_4273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9" name="Google Shape;679;ga271cc3a49_1_4273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0" name="Google Shape;680;ga271cc3a49_1_4273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1" name="Google Shape;681;ga271cc3a49_1_4273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2" name="Google Shape;682;ga271cc3a49_1_4273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3" name="Google Shape;683;ga271cc3a49_1_4273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4" name="Google Shape;684;ga271cc3a49_1_4273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5" name="Google Shape;685;ga271cc3a49_1_4273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6" name="Google Shape;686;ga271cc3a49_1_4273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7" name="Google Shape;687;ga271cc3a49_1_4273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8" name="Google Shape;688;ga271cc3a49_1_4273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9" name="Google Shape;689;ga271cc3a49_1_4273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0" name="Google Shape;690;ga271cc3a49_1_4273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1" name="Google Shape;691;ga271cc3a49_1_4273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2" name="Google Shape;692;ga271cc3a49_1_4273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3" name="Google Shape;693;ga271cc3a49_1_4273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4" name="Google Shape;694;ga271cc3a49_1_4273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5" name="Google Shape;695;ga271cc3a49_1_4273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6" name="Google Shape;696;ga271cc3a49_1_4273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7" name="Google Shape;697;ga271cc3a49_1_4273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8" name="Google Shape;698;ga271cc3a49_1_4273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9" name="Google Shape;699;ga271cc3a49_1_4273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0" name="Google Shape;700;ga271cc3a49_1_4273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1" name="Google Shape;701;ga271cc3a49_1_4273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2" name="Google Shape;702;ga271cc3a49_1_4273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3" name="Google Shape;703;ga271cc3a49_1_4273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4" name="Google Shape;704;ga271cc3a49_1_4273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5" name="Google Shape;705;ga271cc3a49_1_4273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6" name="Google Shape;706;ga271cc3a49_1_4273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7" name="Google Shape;707;ga271cc3a49_1_4273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8" name="Google Shape;708;ga271cc3a49_1_4273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9" name="Google Shape;709;ga271cc3a49_1_4273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0" name="Google Shape;710;ga271cc3a49_1_4273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1" name="Google Shape;711;ga271cc3a49_1_4273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2" name="Google Shape;712;ga271cc3a49_1_4273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3" name="Google Shape;713;ga271cc3a49_1_4273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4" name="Google Shape;714;ga271cc3a49_1_4273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5" name="Google Shape;715;ga271cc3a49_1_4273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6" name="Google Shape;716;ga271cc3a49_1_4273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7" name="Google Shape;717;ga271cc3a49_1_4273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8" name="Google Shape;718;ga271cc3a49_1_4273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9" name="Google Shape;719;ga271cc3a49_1_4273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0" name="Google Shape;720;ga271cc3a49_1_4273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1" name="Google Shape;721;ga271cc3a49_1_4273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2" name="Google Shape;722;ga271cc3a49_1_4273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3" name="Google Shape;723;ga271cc3a49_1_4273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4" name="Google Shape;724;ga271cc3a49_1_4273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5" name="Google Shape;725;ga271cc3a49_1_4273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6" name="Google Shape;726;ga271cc3a49_1_4273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7" name="Google Shape;727;ga271cc3a49_1_4273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8" name="Google Shape;728;ga271cc3a49_1_4273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9" name="Google Shape;729;ga271cc3a49_1_4273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0" name="Google Shape;730;ga271cc3a49_1_4273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1" name="Google Shape;731;ga271cc3a49_1_4273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2" name="Google Shape;732;ga271cc3a49_1_4273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3" name="Google Shape;733;ga271cc3a49_1_4273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4" name="Google Shape;734;ga271cc3a49_1_4273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5" name="Google Shape;735;ga271cc3a49_1_4273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6" name="Google Shape;736;ga271cc3a49_1_4273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7" name="Google Shape;737;ga271cc3a49_1_4273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8" name="Google Shape;738;ga271cc3a49_1_4273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9" name="Google Shape;739;ga271cc3a49_1_4273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0" name="Google Shape;740;ga271cc3a49_1_4273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1" name="Google Shape;741;ga271cc3a49_1_4273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2" name="Google Shape;742;ga271cc3a49_1_4273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3" name="Google Shape;743;ga271cc3a49_1_4273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4" name="Google Shape;744;ga271cc3a49_1_4273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5" name="Google Shape;745;ga271cc3a49_1_4273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6" name="Google Shape;746;ga271cc3a49_1_4273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7" name="Google Shape;747;ga271cc3a49_1_4273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8" name="Google Shape;748;ga271cc3a49_1_4273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ga271cc3a49_1_4273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0" name="Google Shape;750;ga271cc3a49_1_4273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1" name="Google Shape;751;ga271cc3a49_1_4273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2" name="Google Shape;752;ga271cc3a49_1_4273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ga271cc3a49_1_4273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4" name="Google Shape;754;ga271cc3a49_1_4273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5" name="Google Shape;755;ga271cc3a49_1_4273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6" name="Google Shape;756;ga271cc3a49_1_4273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ga271cc3a49_1_4273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8" name="Google Shape;758;ga271cc3a49_1_4273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ga271cc3a49_1_4273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0" name="Google Shape;760;ga271cc3a49_1_4273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1" name="Google Shape;761;ga271cc3a49_1_4273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2" name="Google Shape;762;ga271cc3a49_1_4273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3" name="Google Shape;763;ga271cc3a49_1_4273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4" name="Google Shape;764;ga271cc3a49_1_4273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5" name="Google Shape;765;ga271cc3a49_1_4273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6" name="Google Shape;766;ga271cc3a49_1_4273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7" name="Google Shape;767;ga271cc3a49_1_4273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8" name="Google Shape;768;ga271cc3a49_1_4273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9" name="Google Shape;769;ga271cc3a49_1_4273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0" name="Google Shape;770;ga271cc3a49_1_4273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1" name="Google Shape;771;ga271cc3a49_1_4273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2" name="Google Shape;772;ga271cc3a49_1_4273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3" name="Google Shape;773;ga271cc3a49_1_4273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4" name="Google Shape;774;ga271cc3a49_1_4273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5" name="Google Shape;775;ga271cc3a49_1_4273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6" name="Google Shape;776;ga271cc3a49_1_4273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7" name="Google Shape;777;ga271cc3a49_1_4273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8" name="Google Shape;778;ga271cc3a49_1_4273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9" name="Google Shape;779;ga271cc3a49_1_4273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0" name="Google Shape;780;ga271cc3a49_1_4273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1" name="Google Shape;781;ga271cc3a49_1_4273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2" name="Google Shape;782;ga271cc3a49_1_4273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3" name="Google Shape;783;ga271cc3a49_1_4273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4" name="Google Shape;784;ga271cc3a49_1_4273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5" name="Google Shape;785;ga271cc3a49_1_4273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6" name="Google Shape;786;ga271cc3a49_1_4273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7" name="Google Shape;787;ga271cc3a49_1_4273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8" name="Google Shape;788;ga271cc3a49_1_4273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9" name="Google Shape;789;ga271cc3a49_1_4273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0" name="Google Shape;790;ga271cc3a49_1_4273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1" name="Google Shape;791;ga271cc3a49_1_4273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2" name="Google Shape;792;ga271cc3a49_1_4273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3" name="Google Shape;793;ga271cc3a49_1_4273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4" name="Google Shape;794;ga271cc3a49_1_4273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5" name="Google Shape;795;ga271cc3a49_1_4273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6" name="Google Shape;796;ga271cc3a49_1_4273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7" name="Google Shape;797;ga271cc3a49_1_4273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8" name="Google Shape;798;ga271cc3a49_1_4273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9" name="Google Shape;799;ga271cc3a49_1_4273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0" name="Google Shape;800;ga271cc3a49_1_4273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1" name="Google Shape;801;ga271cc3a49_1_4273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2" name="Google Shape;802;ga271cc3a49_1_4273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3" name="Google Shape;803;ga271cc3a49_1_4273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4" name="Google Shape;804;ga271cc3a49_1_4273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5" name="Google Shape;805;ga271cc3a49_1_4273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6" name="Google Shape;806;ga271cc3a49_1_4273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7" name="Google Shape;807;ga271cc3a49_1_4273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8" name="Google Shape;808;ga271cc3a49_1_4273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9" name="Google Shape;809;ga271cc3a49_1_4273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0" name="Google Shape;810;ga271cc3a49_1_4273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1" name="Google Shape;811;ga271cc3a49_1_4273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2" name="Google Shape;812;ga271cc3a49_1_4273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3" name="Google Shape;813;ga271cc3a49_1_4273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4" name="Google Shape;814;ga271cc3a49_1_4273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5" name="Google Shape;815;ga271cc3a49_1_4273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6" name="Google Shape;816;ga271cc3a49_1_4273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7" name="Google Shape;817;ga271cc3a49_1_4273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8" name="Google Shape;818;ga271cc3a49_1_4273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9" name="Google Shape;819;ga271cc3a49_1_4273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0" name="Google Shape;820;ga271cc3a49_1_4273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1" name="Google Shape;821;ga271cc3a49_1_4273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" name="Google Shape;822;ga271cc3a49_1_4273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" name="Google Shape;823;ga271cc3a49_1_4273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4" name="Google Shape;824;ga271cc3a49_1_4273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5" name="Google Shape;825;ga271cc3a49_1_4273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6" name="Google Shape;826;ga271cc3a49_1_4273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7" name="Google Shape;827;ga271cc3a49_1_4273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8" name="Google Shape;828;ga271cc3a49_1_4273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9" name="Google Shape;829;ga271cc3a49_1_4273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0" name="Google Shape;830;ga271cc3a49_1_4273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1" name="Google Shape;831;ga271cc3a49_1_4273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2" name="Google Shape;832;ga271cc3a49_1_4273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33" name="Google Shape;833;ga271cc3a49_1_4273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34" name="Google Shape;834;ga271cc3a49_1_4273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35" name="Google Shape;835;ga271cc3a49_1_4273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6" name="Google Shape;836;ga271cc3a49_1_4273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7" name="Google Shape;837;ga271cc3a49_1_4273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8" name="Google Shape;838;ga271cc3a49_1_4273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9" name="Google Shape;839;ga271cc3a49_1_4273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0" name="Google Shape;840;ga271cc3a49_1_4273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1" name="Google Shape;841;ga271cc3a49_1_4273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2" name="Google Shape;842;ga271cc3a49_1_4273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3" name="Google Shape;843;ga271cc3a49_1_4273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4" name="Google Shape;844;ga271cc3a49_1_4273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5" name="Google Shape;845;ga271cc3a49_1_4273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6" name="Google Shape;846;ga271cc3a49_1_4273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7" name="Google Shape;847;ga271cc3a49_1_4273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8" name="Google Shape;848;ga271cc3a49_1_4273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9" name="Google Shape;849;ga271cc3a49_1_4273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0" name="Google Shape;850;ga271cc3a49_1_4273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1" name="Google Shape;851;ga271cc3a49_1_4273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2" name="Google Shape;852;ga271cc3a49_1_4273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3" name="Google Shape;853;ga271cc3a49_1_4273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4" name="Google Shape;854;ga271cc3a49_1_4273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5" name="Google Shape;855;ga271cc3a49_1_4273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6" name="Google Shape;856;ga271cc3a49_1_4273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7" name="Google Shape;857;ga271cc3a49_1_4273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8" name="Google Shape;858;ga271cc3a49_1_4273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9" name="Google Shape;859;ga271cc3a49_1_4273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0" name="Google Shape;860;ga271cc3a49_1_4273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1" name="Google Shape;861;ga271cc3a49_1_4273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2" name="Google Shape;862;ga271cc3a49_1_4273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3" name="Google Shape;863;ga271cc3a49_1_4273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4" name="Google Shape;864;ga271cc3a49_1_4273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5" name="Google Shape;865;ga271cc3a49_1_4273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6" name="Google Shape;866;ga271cc3a49_1_4273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7" name="Google Shape;867;ga271cc3a49_1_4273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8" name="Google Shape;868;ga271cc3a49_1_4273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9" name="Google Shape;869;ga271cc3a49_1_4273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0" name="Google Shape;870;ga271cc3a49_1_4273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1" name="Google Shape;871;ga271cc3a49_1_4273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2" name="Google Shape;872;ga271cc3a49_1_4273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3" name="Google Shape;873;ga271cc3a49_1_4273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4" name="Google Shape;874;ga271cc3a49_1_4273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5" name="Google Shape;875;ga271cc3a49_1_4273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6" name="Google Shape;876;ga271cc3a49_1_4273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7" name="Google Shape;877;ga271cc3a49_1_4273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8" name="Google Shape;878;ga271cc3a49_1_4273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9" name="Google Shape;879;ga271cc3a49_1_4273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0" name="Google Shape;880;ga271cc3a49_1_4273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1" name="Google Shape;881;ga271cc3a49_1_4273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2" name="Google Shape;882;ga271cc3a49_1_4273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3" name="Google Shape;883;ga271cc3a49_1_4273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4" name="Google Shape;884;ga271cc3a49_1_4273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5" name="Google Shape;885;ga271cc3a49_1_4273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6" name="Google Shape;886;ga271cc3a49_1_4273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7" name="Google Shape;887;ga271cc3a49_1_4273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8" name="Google Shape;888;ga271cc3a49_1_4273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9" name="Google Shape;889;ga271cc3a49_1_4273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0" name="Google Shape;890;ga271cc3a49_1_4273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1" name="Google Shape;891;ga271cc3a49_1_4273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2" name="Google Shape;892;ga271cc3a49_1_4273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3" name="Google Shape;893;ga271cc3a49_1_4273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4" name="Google Shape;894;ga271cc3a49_1_4273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5" name="Google Shape;895;ga271cc3a49_1_4273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6" name="Google Shape;896;ga271cc3a49_1_4273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7" name="Google Shape;897;ga271cc3a49_1_4273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8" name="Google Shape;898;ga271cc3a49_1_4273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9" name="Google Shape;899;ga271cc3a49_1_4273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00" name="Google Shape;900;ga271cc3a49_1_4273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1" name="Google Shape;901;ga271cc3a49_1_4273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02" name="Google Shape;902;ga271cc3a49_1_4273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903" name="Google Shape;903;ga271cc3a49_1_4273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04" name="Google Shape;904;ga271cc3a49_1_4273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905" name="Google Shape;905;ga271cc3a49_1_4273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6" name="Google Shape;906;ga271cc3a49_1_4273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7" name="Google Shape;907;ga271cc3a49_1_4273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8" name="Google Shape;908;ga271cc3a49_1_4273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9" name="Google Shape;909;ga271cc3a49_1_4273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0" name="Google Shape;910;ga271cc3a49_1_4273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1" name="Google Shape;911;ga271cc3a49_1_4273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2" name="Google Shape;912;ga271cc3a49_1_4273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3" name="Google Shape;913;ga271cc3a49_1_4273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4" name="Google Shape;914;ga271cc3a49_1_4273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5" name="Google Shape;915;ga271cc3a49_1_4273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6" name="Google Shape;916;ga271cc3a49_1_4273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7" name="Google Shape;917;ga271cc3a49_1_4273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8" name="Google Shape;918;ga271cc3a49_1_4273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9" name="Google Shape;919;ga271cc3a49_1_4273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0" name="Google Shape;920;ga271cc3a49_1_4273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1" name="Google Shape;921;ga271cc3a49_1_4273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2" name="Google Shape;922;ga271cc3a49_1_4273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3" name="Google Shape;923;ga271cc3a49_1_4273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4" name="Google Shape;924;ga271cc3a49_1_4273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5" name="Google Shape;925;ga271cc3a49_1_4273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6" name="Google Shape;926;ga271cc3a49_1_4273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7" name="Google Shape;927;ga271cc3a49_1_4273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8" name="Google Shape;928;ga271cc3a49_1_4273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9" name="Google Shape;929;ga271cc3a49_1_4273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0" name="Google Shape;930;ga271cc3a49_1_4273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1" name="Google Shape;931;ga271cc3a49_1_4273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2" name="Google Shape;932;ga271cc3a49_1_4273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3" name="Google Shape;933;ga271cc3a49_1_4273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4" name="Google Shape;934;ga271cc3a49_1_4273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5" name="Google Shape;935;ga271cc3a49_1_4273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6" name="Google Shape;936;ga271cc3a49_1_4273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7" name="Google Shape;937;ga271cc3a49_1_4273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8" name="Google Shape;938;ga271cc3a49_1_4273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9" name="Google Shape;939;ga271cc3a49_1_4273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0" name="Google Shape;940;ga271cc3a49_1_4273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1" name="Google Shape;941;ga271cc3a49_1_4273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Google Shape;942;ga271cc3a49_1_4273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3" name="Google Shape;943;ga271cc3a49_1_4273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" name="Google Shape;944;ga271cc3a49_1_4273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" name="Google Shape;945;ga271cc3a49_1_4273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" name="Google Shape;946;ga271cc3a49_1_4273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7" name="Google Shape;947;ga271cc3a49_1_4273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" name="Google Shape;948;ga271cc3a49_1_4273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49" name="Google Shape;949;ga271cc3a49_1_4273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ga271cc3a49_1_4273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Physiology of the motor unit">
  <p:cSld name="TITLE_6"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a271cc3a49_1_429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3" name="Google Shape;953;ga271cc3a49_1_429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ga271cc3a49_1_429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ga271cc3a49_1_429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ga271cc3a49_1_429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ga271cc3a49_1_429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8" name="Google Shape;958;ga271cc3a49_1_429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959" name="Google Shape;959;ga271cc3a49_1_4297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960" name="Google Shape;960;ga271cc3a49_1_429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ga271cc3a49_1_4297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62" name="Google Shape;962;ga271cc3a49_1_42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3" name="Google Shape;963;ga271cc3a49_1_4297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964" name="Google Shape;964;ga271cc3a49_1_4297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ga271cc3a49_1_4297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ga271cc3a49_1_4297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ga271cc3a49_1_4297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ga271cc3a49_1_4297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ga271cc3a49_1_4297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ga271cc3a49_1_4297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ga271cc3a49_1_4297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ga271cc3a49_1_4297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ga271cc3a49_1_4297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ga271cc3a49_1_4297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ga271cc3a49_1_4297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76" name="Google Shape;976;ga271cc3a49_1_4297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977" name="Google Shape;977;ga271cc3a49_1_4297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978" name="Google Shape;978;ga271cc3a49_1_4297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ga271cc3a49_1_4297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0" name="Google Shape;980;ga271cc3a49_1_4297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981" name="Google Shape;981;ga271cc3a49_1_4297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2" name="Google Shape;982;ga271cc3a49_1_4297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3" name="Google Shape;983;ga271cc3a49_1_4297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84" name="Google Shape;984;ga271cc3a49_1_4297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85" name="Google Shape;985;ga271cc3a49_1_4297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986" name="Google Shape;986;ga271cc3a49_1_4297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987" name="Google Shape;987;ga271cc3a49_1_4297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7" name="Google Shape;7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8" name="Google Shape;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af384ad035_0_4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1054" name="Google Shape;1054;gaf384ad035_0_4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055" name="Google Shape;1055;gaf384ad035_0_4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6" name="Google Shape;1056;gaf384ad035_0_4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7" name="Google Shape;1057;gaf384ad035_0_4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af384ad035_0_148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1104" name="Google Shape;1104;gaf384ad035_0_148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105" name="Google Shape;1105;gaf384ad035_0_148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6" name="Google Shape;1106;gaf384ad035_0_148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7" name="Google Shape;1107;gaf384ad035_0_148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52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g1019b1552c9_1_108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2154" name="Google Shape;2154;g1019b1552c9_1_108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2155" name="Google Shape;2155;g1019b1552c9_1_108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6" name="Google Shape;2156;g1019b1552c9_1_108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7" name="Google Shape;2157;g1019b1552c9_1_108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d/1TqFrwJwPpNRkeuXhJK_mTytLGLo_bK_J-sNgo7wsKlg/edit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6.jpg"/><Relationship Id="rId5" Type="http://schemas.openxmlformats.org/officeDocument/2006/relationships/image" Target="../media/image29.jpg"/><Relationship Id="rId6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Relationship Id="rId4" Type="http://schemas.openxmlformats.org/officeDocument/2006/relationships/image" Target="../media/image43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37.png"/><Relationship Id="rId5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s://youtu.be/ZaEhnz7WuUk" TargetMode="External"/><Relationship Id="rId10" Type="http://schemas.openxmlformats.org/officeDocument/2006/relationships/image" Target="../media/image38.png"/><Relationship Id="rId13" Type="http://schemas.openxmlformats.org/officeDocument/2006/relationships/image" Target="../media/image44.png"/><Relationship Id="rId12" Type="http://schemas.openxmlformats.org/officeDocument/2006/relationships/hyperlink" Target="https://youtu.be/3i1xc9ddr4k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Relationship Id="rId5" Type="http://schemas.openxmlformats.org/officeDocument/2006/relationships/image" Target="../media/image40.png"/><Relationship Id="rId6" Type="http://schemas.openxmlformats.org/officeDocument/2006/relationships/image" Target="../media/image46.png"/><Relationship Id="rId7" Type="http://schemas.openxmlformats.org/officeDocument/2006/relationships/image" Target="../media/image41.png"/><Relationship Id="rId8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Relationship Id="rId6" Type="http://schemas.openxmlformats.org/officeDocument/2006/relationships/image" Target="../media/image22.png"/><Relationship Id="rId7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p38"/>
          <p:cNvSpPr/>
          <p:nvPr/>
        </p:nvSpPr>
        <p:spPr>
          <a:xfrm>
            <a:off x="0" y="3726575"/>
            <a:ext cx="61986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Nerve Conduction Studies &amp; EMG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3" name="Google Shape;3203;p38"/>
          <p:cNvSpPr txBox="1"/>
          <p:nvPr/>
        </p:nvSpPr>
        <p:spPr>
          <a:xfrm>
            <a:off x="9653248" y="5990503"/>
            <a:ext cx="18618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b="1" i="0" lang="en-US" sz="2500" u="sng" cap="none" strike="noStrike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3"/>
              </a:rPr>
              <a:t>Editing File</a:t>
            </a:r>
            <a:endParaRPr b="1" i="0" sz="2500" u="sng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04" name="Google Shape;3204;p38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205" name="Google Shape;320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31000" y="3906588"/>
            <a:ext cx="1706300" cy="19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6" name="Google Shape;320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50925" y="1611925"/>
            <a:ext cx="1946276" cy="14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7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af384ad035_0_393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09" name="Google Shape;3409;gaf384ad035_0_393"/>
          <p:cNvSpPr txBox="1"/>
          <p:nvPr/>
        </p:nvSpPr>
        <p:spPr>
          <a:xfrm>
            <a:off x="8742525" y="243400"/>
            <a:ext cx="3005400" cy="3951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Demyelination = تحلل Myeline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0" name="Google Shape;3410;gaf384ad035_0_393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1" name="Google Shape;3411;gaf384ad035_0_393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2" name="Google Shape;3412;gaf384ad035_0_393"/>
          <p:cNvSpPr txBox="1"/>
          <p:nvPr/>
        </p:nvSpPr>
        <p:spPr>
          <a:xfrm>
            <a:off x="1152475" y="243400"/>
            <a:ext cx="71625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Patterns of Nerve Conduction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3413" name="Google Shape;3413;gaf384ad035_0_393"/>
          <p:cNvGraphicFramePr/>
          <p:nvPr/>
        </p:nvGraphicFramePr>
        <p:xfrm>
          <a:off x="444127" y="1116198"/>
          <a:ext cx="3000000" cy="3000000"/>
        </p:xfrm>
        <a:graphic>
          <a:graphicData uri="http://schemas.openxmlformats.org/drawingml/2006/table">
            <a:tbl>
              <a:tblPr firstCol="1">
                <a:noFill/>
                <a:tableStyleId>{2D695AAE-4E79-473E-AE9A-2DC6212FCD2B}</a:tableStyleId>
              </a:tblPr>
              <a:tblGrid>
                <a:gridCol w="2834075"/>
                <a:gridCol w="2249950"/>
                <a:gridCol w="3214375"/>
                <a:gridCol w="3005325"/>
              </a:tblGrid>
              <a:tr h="45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Normal</a:t>
                      </a:r>
                      <a:endParaRPr b="1"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Axon Degeneration</a:t>
                      </a:r>
                      <a:endParaRPr b="1"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or Loss Neuropathy</a:t>
                      </a:r>
                      <a:endParaRPr b="1"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Demyelinating Neuropathy</a:t>
                      </a:r>
                      <a:endParaRPr b="1"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i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Associated with inherited disorders</a:t>
                      </a:r>
                      <a:endParaRPr i="1"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</a:tr>
              <a:tr h="639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Amplitude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&gt; </a:t>
                      </a:r>
                      <a:r>
                        <a:rPr b="1" lang="en-US" sz="16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mV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Decreased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(low)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Normal</a:t>
                      </a:r>
                      <a:endParaRPr sz="1600" u="none" cap="none" strike="noStrike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39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Distal Latency (DL)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 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ms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Normal 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or slightly prolonged (delay)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Markedly prolonged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(delay)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i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&gt; 130% upper limit of normal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39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Conduction Velocity (CV)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&gt; </a:t>
                      </a:r>
                      <a:r>
                        <a:rPr b="1" lang="en-US" sz="16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49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m/s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Normal 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or slightly slowed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Markedly 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(significantly) </a:t>
                      </a: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slowed</a:t>
                      </a:r>
                      <a:endParaRPr sz="1600" u="none" cap="none" strike="noStrike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i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&lt; 75% lower limit of normal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39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Morphology of Potential 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i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Between Proximal &amp; Distal Sites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Not changed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Not changed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909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Graph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414" name="Google Shape;3414;gaf384ad035_0_393"/>
          <p:cNvPicPr preferRelativeResize="0"/>
          <p:nvPr/>
        </p:nvPicPr>
        <p:blipFill rotWithShape="1">
          <a:blip r:embed="rId3">
            <a:alphaModFix/>
          </a:blip>
          <a:srcRect b="0" l="5313" r="24841" t="14427"/>
          <a:stretch/>
        </p:blipFill>
        <p:spPr>
          <a:xfrm>
            <a:off x="3350725" y="4378147"/>
            <a:ext cx="2104951" cy="1613677"/>
          </a:xfrm>
          <a:prstGeom prst="rect">
            <a:avLst/>
          </a:prstGeom>
          <a:noFill/>
          <a:ln>
            <a:noFill/>
          </a:ln>
        </p:spPr>
      </p:pic>
      <p:sp>
        <p:nvSpPr>
          <p:cNvPr id="3415" name="Google Shape;3415;gaf384ad035_0_393"/>
          <p:cNvSpPr txBox="1"/>
          <p:nvPr/>
        </p:nvSpPr>
        <p:spPr>
          <a:xfrm>
            <a:off x="3278200" y="5836350"/>
            <a:ext cx="22500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(Median Nerve)</a:t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DL = </a:t>
            </a:r>
            <a:r>
              <a:rPr b="0" i="0" lang="en-US" sz="1200" u="none" cap="none" strike="noStrike">
                <a:solidFill>
                  <a:srgbClr val="434343"/>
                </a:solidFill>
                <a:highlight>
                  <a:srgbClr val="EFEFEF"/>
                </a:highlight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r>
              <a:rPr b="0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msec | CV = </a:t>
            </a:r>
            <a:r>
              <a:rPr b="0" i="0" lang="en-US" sz="1200" u="none" cap="none" strike="noStrike">
                <a:solidFill>
                  <a:srgbClr val="434343"/>
                </a:solidFill>
                <a:highlight>
                  <a:srgbClr val="EFEFEF"/>
                </a:highlight>
                <a:latin typeface="Titillium Web"/>
                <a:ea typeface="Titillium Web"/>
                <a:cs typeface="Titillium Web"/>
                <a:sym typeface="Titillium Web"/>
              </a:rPr>
              <a:t>59</a:t>
            </a:r>
            <a:r>
              <a:rPr b="0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m/sec </a:t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6" name="Google Shape;3416;gaf384ad035_0_393"/>
          <p:cNvSpPr/>
          <p:nvPr/>
        </p:nvSpPr>
        <p:spPr>
          <a:xfrm>
            <a:off x="5008050" y="4378150"/>
            <a:ext cx="438600" cy="2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17" name="Google Shape;3417;gaf384ad035_0_393"/>
          <p:cNvCxnSpPr/>
          <p:nvPr/>
        </p:nvCxnSpPr>
        <p:spPr>
          <a:xfrm>
            <a:off x="1767500" y="5465225"/>
            <a:ext cx="0" cy="20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18" name="Google Shape;3418;gaf384ad035_0_393"/>
          <p:cNvCxnSpPr/>
          <p:nvPr/>
        </p:nvCxnSpPr>
        <p:spPr>
          <a:xfrm>
            <a:off x="1768050" y="5663025"/>
            <a:ext cx="20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19" name="Google Shape;3419;gaf384ad035_0_393"/>
          <p:cNvSpPr txBox="1"/>
          <p:nvPr/>
        </p:nvSpPr>
        <p:spPr>
          <a:xfrm>
            <a:off x="1543575" y="5525650"/>
            <a:ext cx="323100" cy="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-US" sz="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5 mV</a:t>
            </a:r>
            <a:endParaRPr b="0" i="0" sz="4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20" name="Google Shape;3420;gaf384ad035_0_393"/>
          <p:cNvSpPr txBox="1"/>
          <p:nvPr/>
        </p:nvSpPr>
        <p:spPr>
          <a:xfrm>
            <a:off x="1695975" y="5678050"/>
            <a:ext cx="342900" cy="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-US" sz="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5 msec</a:t>
            </a:r>
            <a:endParaRPr b="0" i="0" sz="4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421" name="Google Shape;3421;gaf384ad035_0_393"/>
          <p:cNvGrpSpPr/>
          <p:nvPr/>
        </p:nvGrpSpPr>
        <p:grpSpPr>
          <a:xfrm>
            <a:off x="5866201" y="4411126"/>
            <a:ext cx="2660402" cy="1501426"/>
            <a:chOff x="6127104" y="4253743"/>
            <a:chExt cx="2016373" cy="1137961"/>
          </a:xfrm>
        </p:grpSpPr>
        <p:pic>
          <p:nvPicPr>
            <p:cNvPr id="3422" name="Google Shape;3422;gaf384ad035_0_393"/>
            <p:cNvPicPr preferRelativeResize="0"/>
            <p:nvPr/>
          </p:nvPicPr>
          <p:blipFill rotWithShape="1">
            <a:blip r:embed="rId4">
              <a:alphaModFix/>
            </a:blip>
            <a:srcRect b="17316" l="4226" r="24734" t="17817"/>
            <a:stretch/>
          </p:blipFill>
          <p:spPr>
            <a:xfrm>
              <a:off x="6127104" y="4253743"/>
              <a:ext cx="2016373" cy="11379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23" name="Google Shape;3423;gaf384ad035_0_393"/>
            <p:cNvCxnSpPr/>
            <p:nvPr/>
          </p:nvCxnSpPr>
          <p:spPr>
            <a:xfrm>
              <a:off x="6450650" y="4486500"/>
              <a:ext cx="900" cy="63900"/>
            </a:xfrm>
            <a:prstGeom prst="straightConnector1">
              <a:avLst/>
            </a:prstGeom>
            <a:noFill/>
            <a:ln cap="flat" cmpd="sng" w="9525">
              <a:solidFill>
                <a:srgbClr val="BF9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424" name="Google Shape;3424;gaf384ad035_0_393"/>
            <p:cNvCxnSpPr/>
            <p:nvPr/>
          </p:nvCxnSpPr>
          <p:spPr>
            <a:xfrm>
              <a:off x="6607375" y="5025425"/>
              <a:ext cx="900" cy="63900"/>
            </a:xfrm>
            <a:prstGeom prst="straightConnector1">
              <a:avLst/>
            </a:prstGeom>
            <a:noFill/>
            <a:ln cap="flat" cmpd="sng" w="9525">
              <a:solidFill>
                <a:srgbClr val="BF9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425" name="Google Shape;3425;gaf384ad035_0_393"/>
          <p:cNvGrpSpPr/>
          <p:nvPr/>
        </p:nvGrpSpPr>
        <p:grpSpPr>
          <a:xfrm>
            <a:off x="9125694" y="4378137"/>
            <a:ext cx="2345219" cy="1848337"/>
            <a:chOff x="9297737" y="4454272"/>
            <a:chExt cx="1865430" cy="1470201"/>
          </a:xfrm>
        </p:grpSpPr>
        <p:pic>
          <p:nvPicPr>
            <p:cNvPr id="3426" name="Google Shape;3426;gaf384ad035_0_393"/>
            <p:cNvPicPr preferRelativeResize="0"/>
            <p:nvPr/>
          </p:nvPicPr>
          <p:blipFill rotWithShape="1">
            <a:blip r:embed="rId5">
              <a:alphaModFix/>
            </a:blip>
            <a:srcRect b="0" l="6039" r="24120" t="12990"/>
            <a:stretch/>
          </p:blipFill>
          <p:spPr>
            <a:xfrm>
              <a:off x="9297737" y="4454272"/>
              <a:ext cx="1865430" cy="14702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27" name="Google Shape;3427;gaf384ad035_0_393"/>
            <p:cNvCxnSpPr/>
            <p:nvPr/>
          </p:nvCxnSpPr>
          <p:spPr>
            <a:xfrm>
              <a:off x="9365525" y="4881725"/>
              <a:ext cx="466500" cy="0"/>
            </a:xfrm>
            <a:prstGeom prst="straightConnector1">
              <a:avLst/>
            </a:prstGeom>
            <a:noFill/>
            <a:ln cap="flat" cmpd="sng" w="9525">
              <a:solidFill>
                <a:srgbClr val="BF9000"/>
              </a:solidFill>
              <a:prstDash val="solid"/>
              <a:round/>
              <a:headEnd len="med" w="med" type="stealth"/>
              <a:tailEnd len="med" w="med" type="stealth"/>
            </a:ln>
          </p:spPr>
        </p:cxnSp>
        <p:cxnSp>
          <p:nvCxnSpPr>
            <p:cNvPr id="3428" name="Google Shape;3428;gaf384ad035_0_393"/>
            <p:cNvCxnSpPr/>
            <p:nvPr/>
          </p:nvCxnSpPr>
          <p:spPr>
            <a:xfrm>
              <a:off x="9375375" y="5476950"/>
              <a:ext cx="1069500" cy="300"/>
            </a:xfrm>
            <a:prstGeom prst="straightConnector1">
              <a:avLst/>
            </a:prstGeom>
            <a:noFill/>
            <a:ln cap="flat" cmpd="sng" w="9525">
              <a:solidFill>
                <a:srgbClr val="BF9000"/>
              </a:solidFill>
              <a:prstDash val="solid"/>
              <a:round/>
              <a:headEnd len="med" w="med" type="stealth"/>
              <a:tailEnd len="med" w="med" type="stealth"/>
            </a:ln>
          </p:spPr>
        </p:cxnSp>
      </p:grpSp>
      <p:sp>
        <p:nvSpPr>
          <p:cNvPr id="3429" name="Google Shape;3429;gaf384ad035_0_393"/>
          <p:cNvSpPr/>
          <p:nvPr/>
        </p:nvSpPr>
        <p:spPr>
          <a:xfrm>
            <a:off x="9610550" y="6291363"/>
            <a:ext cx="1375500" cy="2013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Prolonged latency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0" name="Google Shape;3430;gaf384ad035_0_393"/>
          <p:cNvSpPr/>
          <p:nvPr/>
        </p:nvSpPr>
        <p:spPr>
          <a:xfrm>
            <a:off x="6681850" y="6291375"/>
            <a:ext cx="906900" cy="2013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Small peak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1" name="Google Shape;3431;gaf384ad035_0_393"/>
          <p:cNvSpPr txBox="1"/>
          <p:nvPr/>
        </p:nvSpPr>
        <p:spPr>
          <a:xfrm>
            <a:off x="5528200" y="5836350"/>
            <a:ext cx="32142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DL = </a:t>
            </a:r>
            <a:r>
              <a:rPr b="0" i="0" lang="en-US" sz="1200" u="none" cap="none" strike="noStrike">
                <a:solidFill>
                  <a:srgbClr val="434343"/>
                </a:solidFill>
                <a:highlight>
                  <a:srgbClr val="EFEFEF"/>
                </a:highlight>
                <a:latin typeface="Titillium Web"/>
                <a:ea typeface="Titillium Web"/>
                <a:cs typeface="Titillium Web"/>
                <a:sym typeface="Titillium Web"/>
              </a:rPr>
              <a:t>4.4</a:t>
            </a:r>
            <a:r>
              <a:rPr b="0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msec | CV = </a:t>
            </a:r>
            <a:r>
              <a:rPr b="0" i="0" lang="en-US" sz="1200" u="none" cap="none" strike="noStrike">
                <a:solidFill>
                  <a:srgbClr val="434343"/>
                </a:solidFill>
                <a:highlight>
                  <a:srgbClr val="EFEFEF"/>
                </a:highlight>
                <a:latin typeface="Titillium Web"/>
                <a:ea typeface="Titillium Web"/>
                <a:cs typeface="Titillium Web"/>
                <a:sym typeface="Titillium Web"/>
              </a:rPr>
              <a:t>51</a:t>
            </a:r>
            <a:r>
              <a:rPr b="0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m/sec </a:t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2" name="Google Shape;3432;gaf384ad035_0_393"/>
          <p:cNvSpPr txBox="1"/>
          <p:nvPr/>
        </p:nvSpPr>
        <p:spPr>
          <a:xfrm>
            <a:off x="8742525" y="5836350"/>
            <a:ext cx="30054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DL = </a:t>
            </a:r>
            <a:r>
              <a:rPr b="0" i="0" lang="en-US" sz="1200" u="none" cap="none" strike="noStrike">
                <a:solidFill>
                  <a:srgbClr val="434343"/>
                </a:solidFill>
                <a:highlight>
                  <a:srgbClr val="EFEFEF"/>
                </a:highlight>
                <a:latin typeface="Titillium Web"/>
                <a:ea typeface="Titillium Web"/>
                <a:cs typeface="Titillium Web"/>
                <a:sym typeface="Titillium Web"/>
              </a:rPr>
              <a:t>12.7</a:t>
            </a:r>
            <a:r>
              <a:rPr b="0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msec | CV = </a:t>
            </a:r>
            <a:r>
              <a:rPr b="0" i="0" lang="en-US" sz="1200" u="none" cap="none" strike="noStrike">
                <a:solidFill>
                  <a:srgbClr val="434343"/>
                </a:solidFill>
                <a:highlight>
                  <a:srgbClr val="EFEFEF"/>
                </a:highlight>
                <a:latin typeface="Titillium Web"/>
                <a:ea typeface="Titillium Web"/>
                <a:cs typeface="Titillium Web"/>
                <a:sym typeface="Titillium Web"/>
              </a:rPr>
              <a:t>12</a:t>
            </a:r>
            <a:r>
              <a:rPr b="0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m/sec </a:t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33" name="Google Shape;3433;gaf384ad035_0_393"/>
          <p:cNvSpPr/>
          <p:nvPr/>
        </p:nvSpPr>
        <p:spPr>
          <a:xfrm>
            <a:off x="1024575" y="5137000"/>
            <a:ext cx="330600" cy="3306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Single gear" id="3434" name="Google Shape;3434;gaf384ad035_0_393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8" name="Shape 3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9" name="Google Shape;3439;gaf384ad035_0_25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5825" y="4481375"/>
            <a:ext cx="1926625" cy="19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0" name="Google Shape;3440;gaf384ad035_0_25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4825" y="1349000"/>
            <a:ext cx="2205025" cy="176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41" name="Google Shape;3441;gaf384ad035_0_2536"/>
          <p:cNvSpPr txBox="1"/>
          <p:nvPr/>
        </p:nvSpPr>
        <p:spPr>
          <a:xfrm>
            <a:off x="1152475" y="243400"/>
            <a:ext cx="71625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ElectroMyoGraphy (EMG)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42" name="Google Shape;3442;gaf384ad035_0_2536"/>
          <p:cNvSpPr txBox="1"/>
          <p:nvPr/>
        </p:nvSpPr>
        <p:spPr>
          <a:xfrm>
            <a:off x="500025" y="1349000"/>
            <a:ext cx="9294000" cy="32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•"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Electromyography (EMG):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a recording of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electrical activity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muscle by inserting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needle electrode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 the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belly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muscle or by applying the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surface electrode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•"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Unit Potentials (MUPs):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potentials recorded on volitional </a:t>
            </a: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(اختياري)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effort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derived from motor units of the muscle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•"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unit: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one motor neuron and all of the muscle fibers it innervates.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3" name="Google Shape;3443;gaf384ad035_0_2536"/>
          <p:cNvSpPr/>
          <p:nvPr/>
        </p:nvSpPr>
        <p:spPr>
          <a:xfrm>
            <a:off x="9349425" y="769125"/>
            <a:ext cx="2304000" cy="5280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EMG is measured by small needles called </a:t>
            </a:r>
            <a:r>
              <a:rPr b="1" i="0" lang="en-US" sz="1400" u="none" cap="none" strike="noStrike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electrode</a:t>
            </a:r>
            <a:r>
              <a:rPr b="0" i="0" lang="en-US" sz="1400" u="none" cap="none" strike="noStrike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1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444" name="Google Shape;3444;gaf384ad035_0_25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800" y="4481375"/>
            <a:ext cx="3851526" cy="19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5" name="Google Shape;3445;gaf384ad035_0_25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3300" y="4481375"/>
            <a:ext cx="2304000" cy="1939676"/>
          </a:xfrm>
          <a:prstGeom prst="rect">
            <a:avLst/>
          </a:prstGeom>
          <a:noFill/>
          <a:ln>
            <a:noFill/>
          </a:ln>
        </p:spPr>
      </p:pic>
      <p:sp>
        <p:nvSpPr>
          <p:cNvPr id="3446" name="Google Shape;3446;gaf384ad035_0_2536"/>
          <p:cNvSpPr/>
          <p:nvPr/>
        </p:nvSpPr>
        <p:spPr>
          <a:xfrm>
            <a:off x="4760675" y="4619125"/>
            <a:ext cx="386700" cy="114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Single gear" id="3447" name="Google Shape;3447;gaf384ad035_0_2536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1" name="Shape 3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2" name="Google Shape;3452;gaf384ad035_0_2551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3" name="Google Shape;3453;gaf384ad035_0_2551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4" name="Google Shape;3454;gaf384ad035_0_2551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5" name="Google Shape;3455;gaf384ad035_0_2551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6" name="Google Shape;3456;gaf384ad035_0_2551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7" name="Google Shape;3457;gaf384ad035_0_2551"/>
          <p:cNvSpPr txBox="1"/>
          <p:nvPr/>
        </p:nvSpPr>
        <p:spPr>
          <a:xfrm>
            <a:off x="1152475" y="243400"/>
            <a:ext cx="71625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EMG Analysis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3458" name="Google Shape;3458;gaf384ad035_0_2551"/>
          <p:cNvGraphicFramePr/>
          <p:nvPr/>
        </p:nvGraphicFramePr>
        <p:xfrm>
          <a:off x="423814" y="1014998"/>
          <a:ext cx="3000000" cy="3000000"/>
        </p:xfrm>
        <a:graphic>
          <a:graphicData uri="http://schemas.openxmlformats.org/drawingml/2006/table">
            <a:tbl>
              <a:tblPr firstCol="1">
                <a:noFill/>
                <a:tableStyleId>{2D695AAE-4E79-473E-AE9A-2DC6212FCD2B}</a:tableStyleId>
              </a:tblPr>
              <a:tblGrid>
                <a:gridCol w="382900"/>
                <a:gridCol w="1434825"/>
                <a:gridCol w="4293225"/>
                <a:gridCol w="948600"/>
                <a:gridCol w="4306875"/>
              </a:tblGrid>
              <a:tr h="291825">
                <a:tc gridSpan="2"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rowSpan="2" hMerge="1"/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Definition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Findings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 hMerge="1"/>
              </a:tr>
              <a:tr h="291825">
                <a:tc gridSpan="2" vMerge="1"/>
                <a:tc hMerge="1"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Normal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Abnormal</a:t>
                      </a:r>
                      <a:endParaRPr b="1"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</a:tr>
              <a:tr h="124655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Insertional Activity</a:t>
                      </a:r>
                      <a:endParaRPr b="1"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Electrical activity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 present </a:t>
                      </a: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as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 the </a:t>
                      </a: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electrode 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is</a:t>
                      </a: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 passed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 through muscle cells. These are </a:t>
                      </a: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discharge potentials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 provoked by the disruption of the cell membrane itself.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Present</a:t>
                      </a:r>
                      <a:endParaRPr sz="1600" u="none" cap="none" strike="noStrike">
                        <a:solidFill>
                          <a:schemeClr val="accent1"/>
                        </a:solidFill>
                        <a:latin typeface="Titillium Web Light"/>
                        <a:ea typeface="Titillium Web Light"/>
                        <a:cs typeface="Titillium Web Light"/>
                        <a:sym typeface="Titillium Web Light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 </a:t>
                      </a: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Decreased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 in </a:t>
                      </a: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atrophied muscle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 or </a:t>
                      </a: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fatty tissue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.</a:t>
                      </a:r>
                      <a:endParaRPr sz="1600" u="none" cap="none" strike="noStrike">
                        <a:solidFill>
                          <a:srgbClr val="434343"/>
                        </a:solidFill>
                        <a:latin typeface="Titillium Web Light"/>
                        <a:ea typeface="Titillium Web Light"/>
                        <a:cs typeface="Titillium Web Light"/>
                        <a:sym typeface="Titillium Web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 </a:t>
                      </a: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Increased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 in many </a:t>
                      </a: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abnormal conditions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 that cause </a:t>
                      </a: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membrane instability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 (neuropathies - radiculopathies - inflammatory myopathies).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285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Spontaneous Activity</a:t>
                      </a:r>
                      <a:endParaRPr b="1"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Activity recorded when 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the skeletal muscle is </a:t>
                      </a: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silent at rest.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Absent</a:t>
                      </a:r>
                      <a:endParaRPr sz="1600" u="none" cap="none" strike="noStrike">
                        <a:solidFill>
                          <a:schemeClr val="accent5"/>
                        </a:solidFill>
                        <a:latin typeface="Titillium Web Light"/>
                        <a:ea typeface="Titillium Web Light"/>
                        <a:cs typeface="Titillium Web Light"/>
                        <a:sym typeface="Titillium Web Light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Present</a:t>
                      </a:r>
                      <a:endParaRPr sz="1600" u="none" cap="none" strike="noStrike">
                        <a:solidFill>
                          <a:schemeClr val="accent5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[</a:t>
                      </a:r>
                      <a:r>
                        <a:rPr i="1" lang="en-US" sz="1600" u="none" cap="none" strike="noStrike">
                          <a:solidFill>
                            <a:schemeClr val="accent5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detailed in next slides]</a:t>
                      </a:r>
                      <a:endParaRPr b="1" i="1"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9045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Motor Unit Potential</a:t>
                      </a:r>
                      <a:endParaRPr b="1" sz="16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Potentials recorded on volitional </a:t>
                      </a: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effort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 derived from </a:t>
                      </a:r>
                      <a:r>
                        <a:rPr lang="en-US" sz="1600" u="none" cap="none" strike="noStrike">
                          <a:solidFill>
                            <a:schemeClr val="accent1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motor units</a:t>
                      </a:r>
                      <a:r>
                        <a:rPr lang="en-US" sz="1600" u="none" cap="none" strike="noStrike">
                          <a:solidFill>
                            <a:srgbClr val="434343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 of the muscle </a:t>
                      </a: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Titillium Web Light"/>
                          <a:ea typeface="Titillium Web Light"/>
                          <a:cs typeface="Titillium Web Light"/>
                          <a:sym typeface="Titillium Web Light"/>
                        </a:rPr>
                        <a:t>(slight effort)</a:t>
                      </a:r>
                      <a:endParaRPr sz="1600" u="none" cap="none" strike="noStrike">
                        <a:solidFill>
                          <a:schemeClr val="accent5"/>
                        </a:solidFill>
                        <a:latin typeface="Titillium Web Light"/>
                        <a:ea typeface="Titillium Web Light"/>
                        <a:cs typeface="Titillium Web Light"/>
                        <a:sym typeface="Titillium Web Light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gridSpan="2"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en-US" sz="1600" u="none" cap="none" strike="noStrike">
                          <a:solidFill>
                            <a:schemeClr val="accent5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Check next slides</a:t>
                      </a:r>
                      <a:endParaRPr sz="1600" u="none" cap="none" strike="noStrike">
                        <a:solidFill>
                          <a:schemeClr val="accent5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rowSpan="2" hMerge="1"/>
              </a:tr>
              <a:tr h="3672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accent5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Full Recruitment</a:t>
                      </a:r>
                      <a:endParaRPr b="1" sz="1600" u="none" cap="none" strike="noStrike">
                        <a:solidFill>
                          <a:schemeClr val="accent5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accent5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Potentials recorded when the patient makes strong muscle contractions (maximum activity)</a:t>
                      </a:r>
                      <a:endParaRPr sz="1600" u="none" cap="none" strike="noStrike">
                        <a:solidFill>
                          <a:schemeClr val="accent5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5C20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gridSpan="2" vMerge="1"/>
                <a:tc hMerge="1" vMerge="1"/>
              </a:tr>
            </a:tbl>
          </a:graphicData>
        </a:graphic>
      </p:graphicFrame>
      <p:sp>
        <p:nvSpPr>
          <p:cNvPr id="3459" name="Google Shape;3459;gaf384ad035_0_2551"/>
          <p:cNvSpPr txBox="1"/>
          <p:nvPr/>
        </p:nvSpPr>
        <p:spPr>
          <a:xfrm rot="-5400000">
            <a:off x="-267675" y="2460575"/>
            <a:ext cx="1791600" cy="4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Rest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60" name="Google Shape;3460;gaf384ad035_0_2551"/>
          <p:cNvSpPr txBox="1"/>
          <p:nvPr/>
        </p:nvSpPr>
        <p:spPr>
          <a:xfrm rot="-5400000">
            <a:off x="49125" y="3967850"/>
            <a:ext cx="11580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Activity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61" name="Google Shape;3461;gaf384ad035_0_2551"/>
          <p:cNvSpPr/>
          <p:nvPr/>
        </p:nvSpPr>
        <p:spPr>
          <a:xfrm>
            <a:off x="274988" y="5201325"/>
            <a:ext cx="7367700" cy="13491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ينقسم الـEMG إلى 4 مراحل تحليلية، لكل وحدة رسم بياني خاص:</a:t>
            </a:r>
            <a:endParaRPr b="1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1) Insertional activity: عملية إدخال الإلكترود نفسها تنتج حركة طبيعية قصيرة، إذا زادت أو قلت معناها فيه مشكلة</a:t>
            </a:r>
            <a:endParaRPr b="0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2) Spontaneous activity: أثناء جلوس المريض (بدون أي حركة)  يكون الرسم البياني مستقيم في الحالة الطبيعية</a:t>
            </a:r>
            <a:endParaRPr b="0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3) Motor Unit Potential: نطلب من المريض يحرك عضلاته</a:t>
            </a:r>
            <a:endParaRPr b="0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4) Recruitment: نطلب من المريض يشد عضلاته بقوة</a:t>
            </a:r>
            <a:endParaRPr b="0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462" name="Google Shape;3462;gaf384ad035_0_2551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6" name="Shape 3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7" name="Google Shape;3467;gaf384ad035_0_2583"/>
          <p:cNvSpPr/>
          <p:nvPr/>
        </p:nvSpPr>
        <p:spPr>
          <a:xfrm>
            <a:off x="1156300" y="831725"/>
            <a:ext cx="685800" cy="6858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8" name="Google Shape;3468;gaf384ad035_0_2583"/>
          <p:cNvSpPr/>
          <p:nvPr/>
        </p:nvSpPr>
        <p:spPr>
          <a:xfrm>
            <a:off x="1266775" y="946034"/>
            <a:ext cx="457200" cy="4572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9" name="Google Shape;3469;gaf384ad035_0_2583"/>
          <p:cNvSpPr/>
          <p:nvPr/>
        </p:nvSpPr>
        <p:spPr>
          <a:xfrm>
            <a:off x="3400250" y="831725"/>
            <a:ext cx="685800" cy="6858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0" name="Google Shape;3470;gaf384ad035_0_2583"/>
          <p:cNvSpPr/>
          <p:nvPr/>
        </p:nvSpPr>
        <p:spPr>
          <a:xfrm>
            <a:off x="3514538" y="956913"/>
            <a:ext cx="457200" cy="4572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1" name="Google Shape;3471;gaf384ad035_0_2583"/>
          <p:cNvSpPr/>
          <p:nvPr/>
        </p:nvSpPr>
        <p:spPr>
          <a:xfrm>
            <a:off x="8138675" y="716675"/>
            <a:ext cx="685800" cy="6858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2" name="Google Shape;3472;gaf384ad035_0_2583"/>
          <p:cNvSpPr/>
          <p:nvPr/>
        </p:nvSpPr>
        <p:spPr>
          <a:xfrm>
            <a:off x="8252975" y="830963"/>
            <a:ext cx="457200" cy="4572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3" name="Google Shape;3473;gaf384ad035_0_2583"/>
          <p:cNvSpPr txBox="1"/>
          <p:nvPr/>
        </p:nvSpPr>
        <p:spPr>
          <a:xfrm>
            <a:off x="3400252" y="915813"/>
            <a:ext cx="6858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74" name="Google Shape;3474;gaf384ad035_0_2583"/>
          <p:cNvSpPr txBox="1"/>
          <p:nvPr/>
        </p:nvSpPr>
        <p:spPr>
          <a:xfrm>
            <a:off x="8138672" y="772765"/>
            <a:ext cx="6858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75" name="Google Shape;3475;gaf384ad035_0_2583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76" name="Google Shape;3476;gaf384ad035_0_2583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77" name="Google Shape;3477;gaf384ad035_0_2583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78" name="Google Shape;3478;gaf384ad035_0_2583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79" name="Google Shape;3479;gaf384ad035_0_2583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480" name="Google Shape;3480;gaf384ad035_0_2583"/>
          <p:cNvGrpSpPr/>
          <p:nvPr/>
        </p:nvGrpSpPr>
        <p:grpSpPr>
          <a:xfrm>
            <a:off x="1842088" y="904930"/>
            <a:ext cx="1853057" cy="906577"/>
            <a:chOff x="496119" y="2469560"/>
            <a:chExt cx="1752300" cy="1086111"/>
          </a:xfrm>
        </p:grpSpPr>
        <p:sp>
          <p:nvSpPr>
            <p:cNvPr id="3481" name="Google Shape;3481;gaf384ad035_0_2583"/>
            <p:cNvSpPr txBox="1"/>
            <p:nvPr/>
          </p:nvSpPr>
          <p:spPr>
            <a:xfrm>
              <a:off x="496119" y="2724671"/>
              <a:ext cx="1752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3 - 15 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mSec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82" name="Google Shape;3482;gaf384ad035_0_2583"/>
            <p:cNvSpPr txBox="1"/>
            <p:nvPr/>
          </p:nvSpPr>
          <p:spPr>
            <a:xfrm>
              <a:off x="496119" y="2469560"/>
              <a:ext cx="17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Duration:</a:t>
              </a:r>
              <a:endParaRPr b="1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3483" name="Google Shape;3483;gaf384ad035_0_2583"/>
          <p:cNvGrpSpPr/>
          <p:nvPr/>
        </p:nvGrpSpPr>
        <p:grpSpPr>
          <a:xfrm>
            <a:off x="4190375" y="904872"/>
            <a:ext cx="1853057" cy="906552"/>
            <a:chOff x="496119" y="2469560"/>
            <a:chExt cx="1752300" cy="1086081"/>
          </a:xfrm>
        </p:grpSpPr>
        <p:sp>
          <p:nvSpPr>
            <p:cNvPr id="3484" name="Google Shape;3484;gaf384ad035_0_2583"/>
            <p:cNvSpPr txBox="1"/>
            <p:nvPr/>
          </p:nvSpPr>
          <p:spPr>
            <a:xfrm>
              <a:off x="496119" y="2724641"/>
              <a:ext cx="1752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Bi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/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Triphasic</a:t>
              </a:r>
              <a:endParaRPr b="0" i="0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85" name="Google Shape;3485;gaf384ad035_0_2583"/>
            <p:cNvSpPr txBox="1"/>
            <p:nvPr/>
          </p:nvSpPr>
          <p:spPr>
            <a:xfrm>
              <a:off x="496119" y="2469560"/>
              <a:ext cx="17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Morphology:</a:t>
              </a:r>
              <a:endParaRPr b="1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3486" name="Google Shape;3486;gaf384ad035_0_2583"/>
          <p:cNvGrpSpPr/>
          <p:nvPr/>
        </p:nvGrpSpPr>
        <p:grpSpPr>
          <a:xfrm>
            <a:off x="8854475" y="732211"/>
            <a:ext cx="2873290" cy="906539"/>
            <a:chOff x="496111" y="2469560"/>
            <a:chExt cx="2174100" cy="1086066"/>
          </a:xfrm>
        </p:grpSpPr>
        <p:sp>
          <p:nvSpPr>
            <p:cNvPr id="3487" name="Google Shape;3487;gaf384ad035_0_2583"/>
            <p:cNvSpPr txBox="1"/>
            <p:nvPr/>
          </p:nvSpPr>
          <p:spPr>
            <a:xfrm>
              <a:off x="496111" y="2724626"/>
              <a:ext cx="21741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300 - 5000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µV (5 mV)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88" name="Google Shape;3488;gaf384ad035_0_2583"/>
            <p:cNvSpPr txBox="1"/>
            <p:nvPr/>
          </p:nvSpPr>
          <p:spPr>
            <a:xfrm>
              <a:off x="496119" y="2469560"/>
              <a:ext cx="17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Amplitude:</a:t>
              </a:r>
              <a:endParaRPr b="1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3489" name="Google Shape;3489;gaf384ad035_0_25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5075" y="490172"/>
            <a:ext cx="1958675" cy="1390719"/>
          </a:xfrm>
          <a:prstGeom prst="rect">
            <a:avLst/>
          </a:prstGeom>
          <a:noFill/>
          <a:ln>
            <a:noFill/>
          </a:ln>
        </p:spPr>
      </p:pic>
      <p:sp>
        <p:nvSpPr>
          <p:cNvPr id="3490" name="Google Shape;3490;gaf384ad035_0_2583"/>
          <p:cNvSpPr/>
          <p:nvPr/>
        </p:nvSpPr>
        <p:spPr>
          <a:xfrm>
            <a:off x="1324050" y="5616616"/>
            <a:ext cx="3095604" cy="906552"/>
          </a:xfrm>
          <a:prstGeom prst="flowChartTerminator">
            <a:avLst/>
          </a:prstGeom>
          <a:solidFill>
            <a:srgbClr val="FBEDA0"/>
          </a:solidFill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During mild effort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Muscle is at rest (silent)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1" name="Google Shape;3491;gaf384ad035_0_25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6850" y="3591116"/>
            <a:ext cx="2809999" cy="1890875"/>
          </a:xfrm>
          <a:prstGeom prst="rect">
            <a:avLst/>
          </a:prstGeom>
          <a:noFill/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92" name="Google Shape;3492;gaf384ad035_0_25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6750" y="3591116"/>
            <a:ext cx="2781300" cy="1890875"/>
          </a:xfrm>
          <a:prstGeom prst="rect">
            <a:avLst/>
          </a:prstGeom>
          <a:noFill/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93" name="Google Shape;3493;gaf384ad035_0_2583"/>
          <p:cNvPicPr preferRelativeResize="0"/>
          <p:nvPr/>
        </p:nvPicPr>
        <p:blipFill rotWithShape="1">
          <a:blip r:embed="rId6">
            <a:alphaModFix/>
          </a:blip>
          <a:srcRect b="0" l="0" r="3051" t="0"/>
          <a:stretch/>
        </p:blipFill>
        <p:spPr>
          <a:xfrm>
            <a:off x="8057950" y="3591116"/>
            <a:ext cx="2810000" cy="1890875"/>
          </a:xfrm>
          <a:prstGeom prst="rect">
            <a:avLst/>
          </a:prstGeom>
          <a:noFill/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94" name="Google Shape;3494;gaf384ad035_0_2583"/>
          <p:cNvSpPr txBox="1"/>
          <p:nvPr/>
        </p:nvSpPr>
        <p:spPr>
          <a:xfrm>
            <a:off x="895750" y="202825"/>
            <a:ext cx="85851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Normal MUPs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95" name="Google Shape;3495;gaf384ad035_0_2583"/>
          <p:cNvSpPr/>
          <p:nvPr/>
        </p:nvSpPr>
        <p:spPr>
          <a:xfrm>
            <a:off x="4583900" y="5616625"/>
            <a:ext cx="3095604" cy="906552"/>
          </a:xfrm>
          <a:prstGeom prst="flowChartTerminator">
            <a:avLst/>
          </a:prstGeom>
          <a:solidFill>
            <a:srgbClr val="FBEDA0"/>
          </a:solidFill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During moderate effort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 recruitment of additional motoneurons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96" name="Google Shape;3496;gaf384ad035_0_2583"/>
          <p:cNvSpPr/>
          <p:nvPr/>
        </p:nvSpPr>
        <p:spPr>
          <a:xfrm>
            <a:off x="7843750" y="5616625"/>
            <a:ext cx="3095604" cy="906552"/>
          </a:xfrm>
          <a:prstGeom prst="flowChartTerminator">
            <a:avLst/>
          </a:prstGeom>
          <a:solidFill>
            <a:srgbClr val="FBEDA0"/>
          </a:solidFill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During full voluntary effort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Full recruitment → you can’t see the baseline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497" name="Google Shape;3497;gaf384ad035_0_2583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8" name="Google Shape;3498;gaf384ad035_0_2583"/>
          <p:cNvSpPr/>
          <p:nvPr/>
        </p:nvSpPr>
        <p:spPr>
          <a:xfrm>
            <a:off x="1152486" y="1981573"/>
            <a:ext cx="685800" cy="6858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9" name="Google Shape;3499;gaf384ad035_0_2583"/>
          <p:cNvSpPr/>
          <p:nvPr/>
        </p:nvSpPr>
        <p:spPr>
          <a:xfrm>
            <a:off x="1266775" y="2095882"/>
            <a:ext cx="457200" cy="4572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0" name="Google Shape;3500;gaf384ad035_0_2583"/>
          <p:cNvSpPr txBox="1"/>
          <p:nvPr/>
        </p:nvSpPr>
        <p:spPr>
          <a:xfrm>
            <a:off x="1156308" y="904931"/>
            <a:ext cx="6858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501" name="Google Shape;3501;gaf384ad035_0_2583"/>
          <p:cNvGrpSpPr/>
          <p:nvPr/>
        </p:nvGrpSpPr>
        <p:grpSpPr>
          <a:xfrm>
            <a:off x="1817284" y="2063454"/>
            <a:ext cx="10126347" cy="1317705"/>
            <a:chOff x="496119" y="2469560"/>
            <a:chExt cx="3743705" cy="1069913"/>
          </a:xfrm>
        </p:grpSpPr>
        <p:sp>
          <p:nvSpPr>
            <p:cNvPr id="3502" name="Google Shape;3502;gaf384ad035_0_2583"/>
            <p:cNvSpPr txBox="1"/>
            <p:nvPr/>
          </p:nvSpPr>
          <p:spPr>
            <a:xfrm>
              <a:off x="496124" y="2724673"/>
              <a:ext cx="3743700" cy="81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3302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Titillium Web"/>
                <a:buChar char="●"/>
              </a:pP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Normally number of MUPs activated and their frequency rises with increased exertion until it become full with maximal voluntary contractions.</a:t>
              </a:r>
              <a:endParaRPr b="1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302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Reduced and incomplete (partial) recruitment signifies neurogenic lesion.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302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6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Early and full recruitment with a small voluntary force can be seen in myopathy.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03" name="Google Shape;3503;gaf384ad035_0_2583"/>
            <p:cNvSpPr txBox="1"/>
            <p:nvPr/>
          </p:nvSpPr>
          <p:spPr>
            <a:xfrm>
              <a:off x="496119" y="2469560"/>
              <a:ext cx="17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3D85C6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Recruitment (Interference) pattern:</a:t>
              </a:r>
              <a:endParaRPr b="1" i="0" sz="19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504" name="Google Shape;3504;gaf384ad035_0_2583"/>
          <p:cNvSpPr txBox="1"/>
          <p:nvPr/>
        </p:nvSpPr>
        <p:spPr>
          <a:xfrm>
            <a:off x="1314025" y="2075324"/>
            <a:ext cx="3627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4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8" name="Shape 3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9" name="Google Shape;3509;gaf384ad035_0_2645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10" name="Google Shape;3510;gaf384ad035_0_2645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11" name="Google Shape;3511;gaf384ad035_0_2645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12" name="Google Shape;3512;gaf384ad035_0_2645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13" name="Google Shape;3513;gaf384ad035_0_2645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14" name="Google Shape;3514;gaf384ad035_0_2645"/>
          <p:cNvSpPr txBox="1"/>
          <p:nvPr/>
        </p:nvSpPr>
        <p:spPr>
          <a:xfrm>
            <a:off x="1146415" y="242300"/>
            <a:ext cx="85851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Abnormal MUPs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515" name="Google Shape;3515;gaf384ad035_0_2645"/>
          <p:cNvGrpSpPr/>
          <p:nvPr/>
        </p:nvGrpSpPr>
        <p:grpSpPr>
          <a:xfrm>
            <a:off x="141075" y="858824"/>
            <a:ext cx="11697950" cy="4682226"/>
            <a:chOff x="141075" y="858824"/>
            <a:chExt cx="11697950" cy="4682226"/>
          </a:xfrm>
        </p:grpSpPr>
        <p:grpSp>
          <p:nvGrpSpPr>
            <p:cNvPr id="3516" name="Google Shape;3516;gaf384ad035_0_2645"/>
            <p:cNvGrpSpPr/>
            <p:nvPr/>
          </p:nvGrpSpPr>
          <p:grpSpPr>
            <a:xfrm>
              <a:off x="622376" y="858824"/>
              <a:ext cx="10843149" cy="1610201"/>
              <a:chOff x="622376" y="918024"/>
              <a:chExt cx="10843149" cy="1610201"/>
            </a:xfrm>
          </p:grpSpPr>
          <p:grpSp>
            <p:nvGrpSpPr>
              <p:cNvPr id="3517" name="Google Shape;3517;gaf384ad035_0_2645"/>
              <p:cNvGrpSpPr/>
              <p:nvPr/>
            </p:nvGrpSpPr>
            <p:grpSpPr>
              <a:xfrm>
                <a:off x="3845825" y="918024"/>
                <a:ext cx="6345536" cy="1610201"/>
                <a:chOff x="2072985" y="2361281"/>
                <a:chExt cx="7103477" cy="1202181"/>
              </a:xfrm>
            </p:grpSpPr>
            <p:sp>
              <p:nvSpPr>
                <p:cNvPr id="3518" name="Google Shape;3518;gaf384ad035_0_2645"/>
                <p:cNvSpPr/>
                <p:nvPr/>
              </p:nvSpPr>
              <p:spPr>
                <a:xfrm>
                  <a:off x="2072985" y="2361281"/>
                  <a:ext cx="5037900" cy="4917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BE780"/>
                </a:solidFill>
                <a:ln cap="flat" cmpd="sng" w="952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omic Sans MS"/>
                    <a:buNone/>
                  </a:pPr>
                  <a:r>
                    <a:rPr b="1" i="0" lang="en-US" sz="20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Abnormal MUPs</a:t>
                  </a:r>
                  <a:endParaRPr b="1" i="0" sz="20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omic Sans MS"/>
                    <a:buNone/>
                  </a:pPr>
                  <a:r>
                    <a:rPr b="0" i="0" lang="en-US" sz="18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Presence of </a:t>
                  </a:r>
                  <a:r>
                    <a:rPr b="0" i="0" lang="en-US" sz="18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resting </a:t>
                  </a:r>
                  <a:r>
                    <a:rPr b="0" i="0" lang="en-US" sz="18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activity in the form of:</a:t>
                  </a:r>
                  <a:endParaRPr b="0" i="0" sz="18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519" name="Google Shape;3519;gaf384ad035_0_2645"/>
                <p:cNvSpPr/>
                <p:nvPr/>
              </p:nvSpPr>
              <p:spPr>
                <a:xfrm>
                  <a:off x="3164976" y="3005814"/>
                  <a:ext cx="2853900" cy="4425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BEDA0"/>
                </a:solidFill>
                <a:ln cap="flat" cmpd="sng" w="952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A3838"/>
                    </a:buClr>
                    <a:buSzPts val="1800"/>
                    <a:buFont typeface="Comic Sans MS"/>
                    <a:buNone/>
                  </a:pPr>
                  <a:r>
                    <a:rPr b="0" i="0" lang="en-US" sz="18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Fibrillation Potential</a:t>
                  </a:r>
                  <a:endParaRPr b="0" i="0" sz="18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cxnSp>
              <p:nvCxnSpPr>
                <p:cNvPr id="3520" name="Google Shape;3520;gaf384ad035_0_2645"/>
                <p:cNvCxnSpPr>
                  <a:stCxn id="3518" idx="2"/>
                  <a:endCxn id="3519" idx="0"/>
                </p:cNvCxnSpPr>
                <p:nvPr/>
              </p:nvCxnSpPr>
              <p:spPr>
                <a:xfrm flipH="1" rot="-5400000">
                  <a:off x="4515885" y="2929031"/>
                  <a:ext cx="152700" cy="600"/>
                </a:xfrm>
                <a:prstGeom prst="bentConnector3">
                  <a:avLst>
                    <a:gd fmla="val 76857" name="adj1"/>
                  </a:avLst>
                </a:prstGeom>
                <a:noFill/>
                <a:ln cap="flat" cmpd="sng" w="2857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521" name="Google Shape;3521;gaf384ad035_0_2645"/>
                <p:cNvCxnSpPr>
                  <a:stCxn id="3522" idx="0"/>
                  <a:endCxn id="3523" idx="2"/>
                </p:cNvCxnSpPr>
                <p:nvPr/>
              </p:nvCxnSpPr>
              <p:spPr>
                <a:xfrm rot="-5400000">
                  <a:off x="9118562" y="3505562"/>
                  <a:ext cx="115200" cy="600"/>
                </a:xfrm>
                <a:prstGeom prst="bentConnector3">
                  <a:avLst>
                    <a:gd fmla="val -1393" name="adj1"/>
                  </a:avLst>
                </a:prstGeom>
                <a:noFill/>
                <a:ln cap="flat" cmpd="sng" w="2857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sp>
            <p:nvSpPr>
              <p:cNvPr id="3523" name="Google Shape;3523;gaf384ad035_0_2645"/>
              <p:cNvSpPr/>
              <p:nvPr/>
            </p:nvSpPr>
            <p:spPr>
              <a:xfrm>
                <a:off x="8916125" y="1781250"/>
                <a:ext cx="2549400" cy="592800"/>
              </a:xfrm>
              <a:prstGeom prst="roundRect">
                <a:avLst>
                  <a:gd fmla="val 50000" name="adj"/>
                </a:avLst>
              </a:prstGeom>
              <a:solidFill>
                <a:srgbClr val="FBEDA0"/>
              </a:solidFill>
              <a:ln cap="flat" cmpd="sng" w="952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800"/>
                  <a:buFont typeface="Comic Sans MS"/>
                  <a:buNone/>
                </a:pPr>
                <a:r>
                  <a:rPr b="0" i="0" lang="en-US" sz="18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Fasciculation Potential</a:t>
                </a:r>
                <a:endParaRPr b="0" i="0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524" name="Google Shape;3524;gaf384ad035_0_2645"/>
              <p:cNvSpPr/>
              <p:nvPr/>
            </p:nvSpPr>
            <p:spPr>
              <a:xfrm>
                <a:off x="622376" y="1781250"/>
                <a:ext cx="2549400" cy="592800"/>
              </a:xfrm>
              <a:prstGeom prst="roundRect">
                <a:avLst>
                  <a:gd fmla="val 50000" name="adj"/>
                </a:avLst>
              </a:prstGeom>
              <a:solidFill>
                <a:srgbClr val="FBEDA0"/>
              </a:solidFill>
              <a:ln cap="flat" cmpd="sng" w="952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800"/>
                  <a:buFont typeface="Comic Sans MS"/>
                  <a:buNone/>
                </a:pPr>
                <a:r>
                  <a:rPr b="0" i="0" lang="en-US" sz="18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Positive Sharp Wave</a:t>
                </a:r>
                <a:endParaRPr b="0" i="0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cxnSp>
            <p:nvCxnSpPr>
              <p:cNvPr id="3525" name="Google Shape;3525;gaf384ad035_0_2645"/>
              <p:cNvCxnSpPr>
                <a:stCxn id="3524" idx="0"/>
                <a:endCxn id="3518" idx="2"/>
              </p:cNvCxnSpPr>
              <p:nvPr/>
            </p:nvCxnSpPr>
            <p:spPr>
              <a:xfrm rot="-5400000">
                <a:off x="3894176" y="-420450"/>
                <a:ext cx="204600" cy="4198800"/>
              </a:xfrm>
              <a:prstGeom prst="bentConnector3">
                <a:avLst>
                  <a:gd fmla="val 24450" name="adj1"/>
                </a:avLst>
              </a:prstGeom>
              <a:noFill/>
              <a:ln cap="flat" cmpd="sng" w="2857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526" name="Google Shape;3526;gaf384ad035_0_2645"/>
              <p:cNvCxnSpPr>
                <a:stCxn id="3523" idx="0"/>
                <a:endCxn id="3518" idx="2"/>
              </p:cNvCxnSpPr>
              <p:nvPr/>
            </p:nvCxnSpPr>
            <p:spPr>
              <a:xfrm flipH="1" rot="5400000">
                <a:off x="8041175" y="-368400"/>
                <a:ext cx="204600" cy="4094700"/>
              </a:xfrm>
              <a:prstGeom prst="bentConnector3">
                <a:avLst>
                  <a:gd fmla="val 28653" name="adj1"/>
                </a:avLst>
              </a:prstGeom>
              <a:noFill/>
              <a:ln cap="flat" cmpd="sng" w="2857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527" name="Google Shape;3527;gaf384ad035_0_2645"/>
            <p:cNvSpPr/>
            <p:nvPr/>
          </p:nvSpPr>
          <p:spPr>
            <a:xfrm>
              <a:off x="141075" y="2469025"/>
              <a:ext cx="3505800" cy="3072000"/>
            </a:xfrm>
            <a:prstGeom prst="roundRect">
              <a:avLst>
                <a:gd fmla="val 0" name="adj"/>
              </a:avLst>
            </a:prstGeom>
            <a:noFill/>
            <a:ln cap="flat" cmpd="sng" w="19050">
              <a:solidFill>
                <a:srgbClr val="FBE78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2032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 small potential of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50 - 100 μV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,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5 - 10 msec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duration with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abrupt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</a:t>
              </a:r>
              <a:r>
                <a:rPr b="0" i="0" lang="en-US" sz="1400" u="none" cap="none" strike="noStrike">
                  <a:solidFill>
                    <a:schemeClr val="accent5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sudden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),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slow outset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0320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The earliest manifestation (</a:t>
              </a:r>
              <a:r>
                <a:rPr b="0" i="0" lang="en-US" sz="1400" u="none" cap="none" strike="noStrike">
                  <a:solidFill>
                    <a:schemeClr val="accent5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action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) of axonal denervation. </a:t>
              </a:r>
              <a:endParaRPr b="1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528" name="Google Shape;3528;gaf384ad035_0_2645"/>
            <p:cNvCxnSpPr>
              <a:stCxn id="3527" idx="0"/>
              <a:endCxn id="3524" idx="2"/>
            </p:cNvCxnSpPr>
            <p:nvPr/>
          </p:nvCxnSpPr>
          <p:spPr>
            <a:xfrm rot="-5400000">
              <a:off x="1818375" y="2390425"/>
              <a:ext cx="154200" cy="3000"/>
            </a:xfrm>
            <a:prstGeom prst="bentConnector3">
              <a:avLst>
                <a:gd fmla="val 49992" name="adj1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22" name="Google Shape;3522;gaf384ad035_0_2645"/>
            <p:cNvSpPr/>
            <p:nvPr/>
          </p:nvSpPr>
          <p:spPr>
            <a:xfrm>
              <a:off x="8542625" y="2469025"/>
              <a:ext cx="3296400" cy="2531700"/>
            </a:xfrm>
            <a:prstGeom prst="roundRect">
              <a:avLst>
                <a:gd fmla="val 0" name="adj"/>
              </a:avLst>
            </a:prstGeom>
            <a:noFill/>
            <a:ln cap="flat" cmpd="sng" w="19050">
              <a:solidFill>
                <a:srgbClr val="FBE78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203200" lvl="0" marL="228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Fasciculation potentials: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high voltage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,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polyphasic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,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long duration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potentials appear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spontaneously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03200" lvl="0" marL="228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These potentials are associated with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visible contraction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of the muscle.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03200" lvl="0" marL="228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Visible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through the skin.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03200" lvl="0" marL="228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Occur in motor neuron disease, radiculopathy and neuropathy 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03200" lvl="0" marL="228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May be benign.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29" name="Google Shape;3529;gaf384ad035_0_2645"/>
            <p:cNvSpPr/>
            <p:nvPr/>
          </p:nvSpPr>
          <p:spPr>
            <a:xfrm>
              <a:off x="3845900" y="2444450"/>
              <a:ext cx="4500300" cy="3096600"/>
            </a:xfrm>
            <a:prstGeom prst="roundRect">
              <a:avLst>
                <a:gd fmla="val 0" name="adj"/>
              </a:avLst>
            </a:prstGeom>
            <a:noFill/>
            <a:ln cap="flat" cmpd="sng" w="19050">
              <a:solidFill>
                <a:srgbClr val="FBE78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203200" lvl="0" marL="228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Fibrillation potentials: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randomly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occurring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small amplitude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potentials or may appear in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runs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03200" lvl="0" marL="228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Audioamplifier gives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sounds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as if somebody listen sounds of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rains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in a tin shade house.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03200" lvl="0" marL="228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These potentials are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generated from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the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single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muscle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fiber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of a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denervated muscle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(due to denervation hypersensitivity to acetylcholine).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03200" lvl="0" marL="228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Not visible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through the skin.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03200" lvl="0" marL="228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Fibrillations are found in neurogenic disease and inflammatory and dystrophic muscle disease (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not exclusive</a:t>
              </a:r>
              <a:r>
                <a:rPr b="0" i="0" lang="en-US" sz="1600" u="none" cap="none" strike="noStrike">
                  <a:solidFill>
                    <a:schemeClr val="accent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 neurogenic disease). 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530" name="Google Shape;3530;gaf384ad035_0_2645"/>
            <p:cNvCxnSpPr>
              <a:stCxn id="3529" idx="0"/>
              <a:endCxn id="3519" idx="2"/>
            </p:cNvCxnSpPr>
            <p:nvPr/>
          </p:nvCxnSpPr>
          <p:spPr>
            <a:xfrm rot="-5400000">
              <a:off x="6031550" y="2379350"/>
              <a:ext cx="129600" cy="600"/>
            </a:xfrm>
            <a:prstGeom prst="bentConnector3">
              <a:avLst>
                <a:gd fmla="val 50023" name="adj1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3531" name="Google Shape;3531;gaf384ad035_0_26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0106" y="5631576"/>
            <a:ext cx="1397132" cy="105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2" name="Google Shape;3532;gaf384ad035_0_26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06720" y="5606057"/>
            <a:ext cx="1397150" cy="1108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3" name="Google Shape;3533;gaf384ad035_0_26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80894" y="5177839"/>
            <a:ext cx="1621000" cy="12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3534" name="Google Shape;3534;gaf384ad035_0_2645"/>
          <p:cNvSpPr/>
          <p:nvPr/>
        </p:nvSpPr>
        <p:spPr>
          <a:xfrm>
            <a:off x="7159725" y="89625"/>
            <a:ext cx="4969800" cy="6795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●"/>
            </a:pPr>
            <a:r>
              <a:rPr b="1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Fasciculation: </a:t>
            </a:r>
            <a:r>
              <a:rPr b="0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نلاحظ يد المريض تنبض </a:t>
            </a: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(large impulse)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●"/>
            </a:pPr>
            <a:r>
              <a:rPr b="1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Fibrillation: </a:t>
            </a:r>
            <a:r>
              <a:rPr b="0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ما نلاحظ أي انقباض أو حركة </a:t>
            </a: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(tiny impulse)</a:t>
            </a:r>
            <a:endParaRPr b="0" i="0" sz="16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535" name="Google Shape;3535;gaf384ad035_0_2645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9" name="Shape 3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0" name="Google Shape;3540;gaf384ad035_0_2783"/>
          <p:cNvSpPr txBox="1"/>
          <p:nvPr/>
        </p:nvSpPr>
        <p:spPr>
          <a:xfrm flipH="1">
            <a:off x="412450" y="963425"/>
            <a:ext cx="2858400" cy="4566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Very important</a:t>
            </a: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 ( summary)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1" name="Google Shape;3541;gaf384ad035_0_2783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2" name="Google Shape;3542;gaf384ad035_0_2783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3" name="Google Shape;3543;gaf384ad035_0_2783"/>
          <p:cNvSpPr txBox="1"/>
          <p:nvPr/>
        </p:nvSpPr>
        <p:spPr>
          <a:xfrm>
            <a:off x="500025" y="4091665"/>
            <a:ext cx="1533900" cy="3951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ما نقدر نعتمد عليه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4" name="Google Shape;3544;gaf384ad035_0_2783"/>
          <p:cNvSpPr txBox="1"/>
          <p:nvPr/>
        </p:nvSpPr>
        <p:spPr>
          <a:xfrm>
            <a:off x="1152475" y="243400"/>
            <a:ext cx="100716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Analysis of a MUP &amp; Typical MUAP Characteristics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3545" name="Google Shape;3545;gaf384ad035_0_2783"/>
          <p:cNvGraphicFramePr/>
          <p:nvPr/>
        </p:nvGraphicFramePr>
        <p:xfrm>
          <a:off x="2128927" y="1876236"/>
          <a:ext cx="3000000" cy="3000000"/>
        </p:xfrm>
        <a:graphic>
          <a:graphicData uri="http://schemas.openxmlformats.org/drawingml/2006/table">
            <a:tbl>
              <a:tblPr firstCol="1">
                <a:noFill/>
                <a:tableStyleId>{2D695AAE-4E79-473E-AE9A-2DC6212FCD2B}</a:tableStyleId>
              </a:tblPr>
              <a:tblGrid>
                <a:gridCol w="2676900"/>
                <a:gridCol w="1656750"/>
                <a:gridCol w="1892525"/>
                <a:gridCol w="1892525"/>
              </a:tblGrid>
              <a:tr h="546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Neurogenic</a:t>
                      </a:r>
                      <a:endParaRPr b="1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Normal</a:t>
                      </a:r>
                      <a:endParaRPr b="1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Myopathic</a:t>
                      </a:r>
                      <a:endParaRPr b="1" i="0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</a:tr>
              <a:tr h="738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Duration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Longer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&gt; 15 msec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3 - 15</a:t>
                      </a: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msec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Shorter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&lt; 3 msec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28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Amplitude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Larger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&gt; 5 mV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300 - 5000</a:t>
                      </a: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μV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Smaller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&lt; 300 μV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82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Phases/Configuration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Polyphasic</a:t>
                      </a:r>
                      <a:endParaRPr b="0"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Biphasic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/ </a:t>
                      </a:r>
                      <a:r>
                        <a:rPr lang="en-US" sz="1800" u="none" cap="none" strike="noStrike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Triphasic</a:t>
                      </a:r>
                      <a:endParaRPr b="0" sz="1800" u="none" cap="none" strike="noStrike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Polyphasic</a:t>
                      </a:r>
                      <a:endParaRPr i="0"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46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Resting Activity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Present</a:t>
                      </a:r>
                      <a:endParaRPr b="0"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Absent</a:t>
                      </a:r>
                      <a:endParaRPr b="0"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Present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67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Interference pattern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Partial</a:t>
                      </a:r>
                      <a:endParaRPr b="0"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Full</a:t>
                      </a:r>
                      <a:endParaRPr b="0"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Full</a:t>
                      </a:r>
                      <a:endParaRPr sz="1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3546" name="Google Shape;3546;gaf384ad035_0_2783"/>
          <p:cNvSpPr txBox="1"/>
          <p:nvPr/>
        </p:nvSpPr>
        <p:spPr>
          <a:xfrm>
            <a:off x="8487900" y="1390825"/>
            <a:ext cx="1608900" cy="3564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Muscles  </a:t>
            </a:r>
            <a:r>
              <a:rPr b="0" i="0" lang="en-US" sz="15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مشكلة</a:t>
            </a: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5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في </a:t>
            </a:r>
            <a:endParaRPr b="0" i="0" sz="15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7" name="Google Shape;3547;gaf384ad035_0_2783"/>
          <p:cNvSpPr txBox="1"/>
          <p:nvPr/>
        </p:nvSpPr>
        <p:spPr>
          <a:xfrm>
            <a:off x="4780352" y="1371450"/>
            <a:ext cx="1533900" cy="3564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Nerves  </a:t>
            </a:r>
            <a:r>
              <a:rPr b="0" i="0" lang="en-US" sz="15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مشكلة</a:t>
            </a: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5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في </a:t>
            </a:r>
            <a:endParaRPr b="0" i="0" sz="15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548" name="Google Shape;3548;gaf384ad035_0_2783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2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gaf384ad035_0_2732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54" name="Google Shape;3554;gaf384ad035_0_2732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55" name="Google Shape;3555;gaf384ad035_0_2732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56" name="Google Shape;3556;gaf384ad035_0_2732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57" name="Google Shape;3557;gaf384ad035_0_2732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aphicFrame>
        <p:nvGraphicFramePr>
          <p:cNvPr id="3558" name="Google Shape;3558;gaf384ad035_0_2732"/>
          <p:cNvGraphicFramePr/>
          <p:nvPr/>
        </p:nvGraphicFramePr>
        <p:xfrm>
          <a:off x="705558" y="1197016"/>
          <a:ext cx="3000000" cy="3000000"/>
        </p:xfrm>
        <a:graphic>
          <a:graphicData uri="http://schemas.openxmlformats.org/drawingml/2006/table">
            <a:tbl>
              <a:tblPr firstCol="1">
                <a:noFill/>
                <a:tableStyleId>{2D695AAE-4E79-473E-AE9A-2DC6212FCD2B}</a:tableStyleId>
              </a:tblPr>
              <a:tblGrid>
                <a:gridCol w="1706000"/>
                <a:gridCol w="6502050"/>
                <a:gridCol w="2572825"/>
              </a:tblGrid>
              <a:tr h="1821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Normal 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EMG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>
                  <a:txBody>
                    <a:bodyPr/>
                    <a:lstStyle/>
                    <a:p>
                      <a:pPr indent="-1714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i="0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714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i="0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65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Neuropathic EMG Change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i="1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i="1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751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Myopathic EMG Change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1"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25" marB="45725" marR="91450" marL="91450" anchor="ctr">
                    <a:lnL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6D75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559" name="Google Shape;3559;gaf384ad035_0_2732"/>
          <p:cNvSpPr txBox="1"/>
          <p:nvPr/>
        </p:nvSpPr>
        <p:spPr>
          <a:xfrm>
            <a:off x="1152475" y="243400"/>
            <a:ext cx="85851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Normal, Neuropathic, &amp; Myopathic EMG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560" name="Google Shape;3560;gaf384ad035_0_2732"/>
          <p:cNvPicPr preferRelativeResize="0"/>
          <p:nvPr/>
        </p:nvPicPr>
        <p:blipFill rotWithShape="1">
          <a:blip r:embed="rId3">
            <a:alphaModFix/>
          </a:blip>
          <a:srcRect b="7043" l="0" r="57141" t="0"/>
          <a:stretch/>
        </p:blipFill>
        <p:spPr>
          <a:xfrm>
            <a:off x="2450018" y="1282175"/>
            <a:ext cx="2341424" cy="16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1" name="Google Shape;3561;gaf384ad035_0_27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66763" y="1464963"/>
            <a:ext cx="2327401" cy="126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2" name="Google Shape;3562;gaf384ad035_0_27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66772" y="3210392"/>
            <a:ext cx="2341416" cy="126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3" name="Google Shape;3563;gaf384ad035_0_2732"/>
          <p:cNvPicPr preferRelativeResize="0"/>
          <p:nvPr/>
        </p:nvPicPr>
        <p:blipFill rotWithShape="1">
          <a:blip r:embed="rId6">
            <a:alphaModFix/>
          </a:blip>
          <a:srcRect b="0" l="3779" r="53202" t="0"/>
          <a:stretch/>
        </p:blipFill>
        <p:spPr>
          <a:xfrm>
            <a:off x="2450013" y="3040762"/>
            <a:ext cx="2091878" cy="16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4" name="Google Shape;3564;gaf384ad035_0_2732"/>
          <p:cNvPicPr preferRelativeResize="0"/>
          <p:nvPr/>
        </p:nvPicPr>
        <p:blipFill rotWithShape="1">
          <a:blip r:embed="rId7">
            <a:alphaModFix/>
          </a:blip>
          <a:srcRect b="15702" l="49419" r="0" t="0"/>
          <a:stretch/>
        </p:blipFill>
        <p:spPr>
          <a:xfrm>
            <a:off x="4797713" y="3058650"/>
            <a:ext cx="2548975" cy="157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5" name="Google Shape;3565;gaf384ad035_0_2732"/>
          <p:cNvPicPr preferRelativeResize="0"/>
          <p:nvPr/>
        </p:nvPicPr>
        <p:blipFill rotWithShape="1">
          <a:blip r:embed="rId8">
            <a:alphaModFix/>
          </a:blip>
          <a:srcRect b="0" l="0" r="55551" t="0"/>
          <a:stretch/>
        </p:blipFill>
        <p:spPr>
          <a:xfrm>
            <a:off x="2415337" y="4708313"/>
            <a:ext cx="2443791" cy="166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6" name="Google Shape;3566;gaf384ad035_0_2732"/>
          <p:cNvPicPr preferRelativeResize="0"/>
          <p:nvPr/>
        </p:nvPicPr>
        <p:blipFill rotWithShape="1">
          <a:blip r:embed="rId9">
            <a:alphaModFix/>
          </a:blip>
          <a:srcRect b="20425" l="48594" r="0" t="0"/>
          <a:stretch/>
        </p:blipFill>
        <p:spPr>
          <a:xfrm>
            <a:off x="4797725" y="4708313"/>
            <a:ext cx="2548975" cy="166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7" name="Google Shape;3567;gaf384ad035_0_27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027639" y="5000262"/>
            <a:ext cx="2419675" cy="1372739"/>
          </a:xfrm>
          <a:prstGeom prst="rect">
            <a:avLst/>
          </a:prstGeom>
          <a:noFill/>
          <a:ln>
            <a:noFill/>
          </a:ln>
        </p:spPr>
      </p:pic>
      <p:sp>
        <p:nvSpPr>
          <p:cNvPr id="3568" name="Google Shape;3568;gaf384ad035_0_2732"/>
          <p:cNvSpPr/>
          <p:nvPr/>
        </p:nvSpPr>
        <p:spPr>
          <a:xfrm>
            <a:off x="11343695" y="223663"/>
            <a:ext cx="561900" cy="3660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9" name="Google Shape;3569;gaf384ad035_0_2732"/>
          <p:cNvGrpSpPr/>
          <p:nvPr/>
        </p:nvGrpSpPr>
        <p:grpSpPr>
          <a:xfrm>
            <a:off x="11320481" y="191003"/>
            <a:ext cx="614193" cy="431920"/>
            <a:chOff x="3476576" y="2633631"/>
            <a:chExt cx="417024" cy="293244"/>
          </a:xfrm>
        </p:grpSpPr>
        <p:sp>
          <p:nvSpPr>
            <p:cNvPr id="3570" name="Google Shape;3570;gaf384ad035_0_2732"/>
            <p:cNvSpPr/>
            <p:nvPr/>
          </p:nvSpPr>
          <p:spPr>
            <a:xfrm>
              <a:off x="3476576" y="2633631"/>
              <a:ext cx="417024" cy="293244"/>
            </a:xfrm>
            <a:custGeom>
              <a:rect b="b" l="l" r="r" t="t"/>
              <a:pathLst>
                <a:path extrusionOk="0" h="14051" w="19982">
                  <a:moveTo>
                    <a:pt x="17056" y="1172"/>
                  </a:moveTo>
                  <a:cubicBezTo>
                    <a:pt x="18023" y="1172"/>
                    <a:pt x="18811" y="1961"/>
                    <a:pt x="18811" y="2929"/>
                  </a:cubicBezTo>
                  <a:lnTo>
                    <a:pt x="18811" y="11124"/>
                  </a:lnTo>
                  <a:cubicBezTo>
                    <a:pt x="18811" y="12092"/>
                    <a:pt x="18023" y="12881"/>
                    <a:pt x="17056" y="12881"/>
                  </a:cubicBezTo>
                  <a:lnTo>
                    <a:pt x="2927" y="12881"/>
                  </a:lnTo>
                  <a:cubicBezTo>
                    <a:pt x="1959" y="12881"/>
                    <a:pt x="1172" y="12092"/>
                    <a:pt x="1172" y="11124"/>
                  </a:cubicBezTo>
                  <a:lnTo>
                    <a:pt x="1172" y="2929"/>
                  </a:lnTo>
                  <a:cubicBezTo>
                    <a:pt x="1172" y="1961"/>
                    <a:pt x="1959" y="1172"/>
                    <a:pt x="2927" y="1172"/>
                  </a:cubicBezTo>
                  <a:close/>
                  <a:moveTo>
                    <a:pt x="2927" y="1"/>
                  </a:moveTo>
                  <a:cubicBezTo>
                    <a:pt x="1313" y="1"/>
                    <a:pt x="1" y="1315"/>
                    <a:pt x="1" y="2929"/>
                  </a:cubicBezTo>
                  <a:lnTo>
                    <a:pt x="1" y="11124"/>
                  </a:lnTo>
                  <a:cubicBezTo>
                    <a:pt x="1" y="12738"/>
                    <a:pt x="1313" y="14050"/>
                    <a:pt x="2927" y="14050"/>
                  </a:cubicBezTo>
                  <a:lnTo>
                    <a:pt x="17056" y="14050"/>
                  </a:lnTo>
                  <a:cubicBezTo>
                    <a:pt x="18669" y="14050"/>
                    <a:pt x="19982" y="12738"/>
                    <a:pt x="19982" y="11124"/>
                  </a:cubicBezTo>
                  <a:lnTo>
                    <a:pt x="19982" y="2929"/>
                  </a:lnTo>
                  <a:cubicBezTo>
                    <a:pt x="19982" y="1315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gaf384ad035_0_2732"/>
            <p:cNvSpPr/>
            <p:nvPr/>
          </p:nvSpPr>
          <p:spPr>
            <a:xfrm>
              <a:off x="3636206" y="2706945"/>
              <a:ext cx="122194" cy="146633"/>
            </a:xfrm>
            <a:custGeom>
              <a:rect b="b" l="l" r="r" t="t"/>
              <a:pathLst>
                <a:path extrusionOk="0" h="7026" w="5855">
                  <a:moveTo>
                    <a:pt x="1172" y="1643"/>
                  </a:moveTo>
                  <a:lnTo>
                    <a:pt x="4165" y="3514"/>
                  </a:lnTo>
                  <a:lnTo>
                    <a:pt x="1172" y="5384"/>
                  </a:lnTo>
                  <a:lnTo>
                    <a:pt x="1172" y="1643"/>
                  </a:lnTo>
                  <a:close/>
                  <a:moveTo>
                    <a:pt x="586" y="0"/>
                  </a:moveTo>
                  <a:cubicBezTo>
                    <a:pt x="489" y="0"/>
                    <a:pt x="391" y="25"/>
                    <a:pt x="302" y="74"/>
                  </a:cubicBezTo>
                  <a:cubicBezTo>
                    <a:pt x="116" y="178"/>
                    <a:pt x="1" y="373"/>
                    <a:pt x="1" y="587"/>
                  </a:cubicBezTo>
                  <a:lnTo>
                    <a:pt x="1" y="6440"/>
                  </a:lnTo>
                  <a:cubicBezTo>
                    <a:pt x="1" y="6653"/>
                    <a:pt x="116" y="6849"/>
                    <a:pt x="302" y="6953"/>
                  </a:cubicBezTo>
                  <a:cubicBezTo>
                    <a:pt x="389" y="7001"/>
                    <a:pt x="487" y="7026"/>
                    <a:pt x="585" y="7026"/>
                  </a:cubicBezTo>
                  <a:cubicBezTo>
                    <a:pt x="693" y="7026"/>
                    <a:pt x="801" y="6997"/>
                    <a:pt x="896" y="6937"/>
                  </a:cubicBezTo>
                  <a:lnTo>
                    <a:pt x="5580" y="4010"/>
                  </a:lnTo>
                  <a:cubicBezTo>
                    <a:pt x="5750" y="3903"/>
                    <a:pt x="5854" y="3714"/>
                    <a:pt x="5854" y="3513"/>
                  </a:cubicBezTo>
                  <a:cubicBezTo>
                    <a:pt x="5854" y="3311"/>
                    <a:pt x="5750" y="3123"/>
                    <a:pt x="5580" y="3017"/>
                  </a:cubicBezTo>
                  <a:lnTo>
                    <a:pt x="896" y="90"/>
                  </a:lnTo>
                  <a:cubicBezTo>
                    <a:pt x="801" y="30"/>
                    <a:pt x="694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2" name="Google Shape;3572;gaf384ad035_0_2732"/>
          <p:cNvSpPr/>
          <p:nvPr/>
        </p:nvSpPr>
        <p:spPr>
          <a:xfrm rot="5391968">
            <a:off x="11575244" y="358719"/>
            <a:ext cx="128400" cy="960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3" name="Google Shape;3573;gaf384ad035_0_2732">
            <a:hlinkClick r:id="rId11"/>
          </p:cNvPr>
          <p:cNvSpPr/>
          <p:nvPr/>
        </p:nvSpPr>
        <p:spPr>
          <a:xfrm>
            <a:off x="11193625" y="622990"/>
            <a:ext cx="8916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Video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74" name="Google Shape;3574;gaf384ad035_0_2732"/>
          <p:cNvSpPr/>
          <p:nvPr/>
        </p:nvSpPr>
        <p:spPr>
          <a:xfrm>
            <a:off x="10368708" y="223663"/>
            <a:ext cx="561900" cy="3660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75" name="Google Shape;3575;gaf384ad035_0_2732"/>
          <p:cNvGrpSpPr/>
          <p:nvPr/>
        </p:nvGrpSpPr>
        <p:grpSpPr>
          <a:xfrm>
            <a:off x="10345493" y="191003"/>
            <a:ext cx="614193" cy="431920"/>
            <a:chOff x="3476576" y="2633631"/>
            <a:chExt cx="417024" cy="293244"/>
          </a:xfrm>
        </p:grpSpPr>
        <p:sp>
          <p:nvSpPr>
            <p:cNvPr id="3576" name="Google Shape;3576;gaf384ad035_0_2732"/>
            <p:cNvSpPr/>
            <p:nvPr/>
          </p:nvSpPr>
          <p:spPr>
            <a:xfrm>
              <a:off x="3476576" y="2633631"/>
              <a:ext cx="417024" cy="293244"/>
            </a:xfrm>
            <a:custGeom>
              <a:rect b="b" l="l" r="r" t="t"/>
              <a:pathLst>
                <a:path extrusionOk="0" h="14051" w="19982">
                  <a:moveTo>
                    <a:pt x="17056" y="1172"/>
                  </a:moveTo>
                  <a:cubicBezTo>
                    <a:pt x="18023" y="1172"/>
                    <a:pt x="18811" y="1961"/>
                    <a:pt x="18811" y="2929"/>
                  </a:cubicBezTo>
                  <a:lnTo>
                    <a:pt x="18811" y="11124"/>
                  </a:lnTo>
                  <a:cubicBezTo>
                    <a:pt x="18811" y="12092"/>
                    <a:pt x="18023" y="12881"/>
                    <a:pt x="17056" y="12881"/>
                  </a:cubicBezTo>
                  <a:lnTo>
                    <a:pt x="2927" y="12881"/>
                  </a:lnTo>
                  <a:cubicBezTo>
                    <a:pt x="1959" y="12881"/>
                    <a:pt x="1172" y="12092"/>
                    <a:pt x="1172" y="11124"/>
                  </a:cubicBezTo>
                  <a:lnTo>
                    <a:pt x="1172" y="2929"/>
                  </a:lnTo>
                  <a:cubicBezTo>
                    <a:pt x="1172" y="1961"/>
                    <a:pt x="1959" y="1172"/>
                    <a:pt x="2927" y="1172"/>
                  </a:cubicBezTo>
                  <a:close/>
                  <a:moveTo>
                    <a:pt x="2927" y="1"/>
                  </a:moveTo>
                  <a:cubicBezTo>
                    <a:pt x="1313" y="1"/>
                    <a:pt x="1" y="1315"/>
                    <a:pt x="1" y="2929"/>
                  </a:cubicBezTo>
                  <a:lnTo>
                    <a:pt x="1" y="11124"/>
                  </a:lnTo>
                  <a:cubicBezTo>
                    <a:pt x="1" y="12738"/>
                    <a:pt x="1313" y="14050"/>
                    <a:pt x="2927" y="14050"/>
                  </a:cubicBezTo>
                  <a:lnTo>
                    <a:pt x="17056" y="14050"/>
                  </a:lnTo>
                  <a:cubicBezTo>
                    <a:pt x="18669" y="14050"/>
                    <a:pt x="19982" y="12738"/>
                    <a:pt x="19982" y="11124"/>
                  </a:cubicBezTo>
                  <a:lnTo>
                    <a:pt x="19982" y="2929"/>
                  </a:lnTo>
                  <a:cubicBezTo>
                    <a:pt x="19982" y="1315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gaf384ad035_0_2732"/>
            <p:cNvSpPr/>
            <p:nvPr/>
          </p:nvSpPr>
          <p:spPr>
            <a:xfrm>
              <a:off x="3636206" y="2706945"/>
              <a:ext cx="122194" cy="146633"/>
            </a:xfrm>
            <a:custGeom>
              <a:rect b="b" l="l" r="r" t="t"/>
              <a:pathLst>
                <a:path extrusionOk="0" h="7026" w="5855">
                  <a:moveTo>
                    <a:pt x="1172" y="1643"/>
                  </a:moveTo>
                  <a:lnTo>
                    <a:pt x="4165" y="3514"/>
                  </a:lnTo>
                  <a:lnTo>
                    <a:pt x="1172" y="5384"/>
                  </a:lnTo>
                  <a:lnTo>
                    <a:pt x="1172" y="1643"/>
                  </a:lnTo>
                  <a:close/>
                  <a:moveTo>
                    <a:pt x="586" y="0"/>
                  </a:moveTo>
                  <a:cubicBezTo>
                    <a:pt x="489" y="0"/>
                    <a:pt x="391" y="25"/>
                    <a:pt x="302" y="74"/>
                  </a:cubicBezTo>
                  <a:cubicBezTo>
                    <a:pt x="116" y="178"/>
                    <a:pt x="1" y="373"/>
                    <a:pt x="1" y="587"/>
                  </a:cubicBezTo>
                  <a:lnTo>
                    <a:pt x="1" y="6440"/>
                  </a:lnTo>
                  <a:cubicBezTo>
                    <a:pt x="1" y="6653"/>
                    <a:pt x="116" y="6849"/>
                    <a:pt x="302" y="6953"/>
                  </a:cubicBezTo>
                  <a:cubicBezTo>
                    <a:pt x="389" y="7001"/>
                    <a:pt x="487" y="7026"/>
                    <a:pt x="585" y="7026"/>
                  </a:cubicBezTo>
                  <a:cubicBezTo>
                    <a:pt x="693" y="7026"/>
                    <a:pt x="801" y="6997"/>
                    <a:pt x="896" y="6937"/>
                  </a:cubicBezTo>
                  <a:lnTo>
                    <a:pt x="5580" y="4010"/>
                  </a:lnTo>
                  <a:cubicBezTo>
                    <a:pt x="5750" y="3903"/>
                    <a:pt x="5854" y="3714"/>
                    <a:pt x="5854" y="3513"/>
                  </a:cubicBezTo>
                  <a:cubicBezTo>
                    <a:pt x="5854" y="3311"/>
                    <a:pt x="5750" y="3123"/>
                    <a:pt x="5580" y="3017"/>
                  </a:cubicBezTo>
                  <a:lnTo>
                    <a:pt x="896" y="90"/>
                  </a:lnTo>
                  <a:cubicBezTo>
                    <a:pt x="801" y="30"/>
                    <a:pt x="694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8" name="Google Shape;3578;gaf384ad035_0_2732"/>
          <p:cNvSpPr/>
          <p:nvPr/>
        </p:nvSpPr>
        <p:spPr>
          <a:xfrm rot="5391968">
            <a:off x="10600256" y="358719"/>
            <a:ext cx="128400" cy="960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9" name="Google Shape;3579;gaf384ad035_0_2732">
            <a:hlinkClick r:id="rId12"/>
          </p:cNvPr>
          <p:cNvSpPr/>
          <p:nvPr/>
        </p:nvSpPr>
        <p:spPr>
          <a:xfrm>
            <a:off x="10218638" y="622990"/>
            <a:ext cx="8916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Video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580" name="Google Shape;3580;gaf384ad035_0_2732"/>
          <p:cNvPicPr preferRelativeResize="0"/>
          <p:nvPr/>
        </p:nvPicPr>
        <p:blipFill rotWithShape="1">
          <a:blip r:embed="rId13">
            <a:alphaModFix/>
          </a:blip>
          <a:srcRect b="7043" l="49614" r="0" t="0"/>
          <a:stretch/>
        </p:blipFill>
        <p:spPr>
          <a:xfrm>
            <a:off x="4797730" y="1292725"/>
            <a:ext cx="2752725" cy="16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1" name="Google Shape;3581;gaf384ad035_0_2732"/>
          <p:cNvSpPr/>
          <p:nvPr/>
        </p:nvSpPr>
        <p:spPr>
          <a:xfrm>
            <a:off x="7550450" y="1560025"/>
            <a:ext cx="1291500" cy="2457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No activity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82" name="Google Shape;3582;gaf384ad035_0_2732"/>
          <p:cNvSpPr/>
          <p:nvPr/>
        </p:nvSpPr>
        <p:spPr>
          <a:xfrm>
            <a:off x="7556725" y="1976875"/>
            <a:ext cx="1291500" cy="2457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Triphasic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83" name="Google Shape;3583;gaf384ad035_0_2732"/>
          <p:cNvSpPr/>
          <p:nvPr/>
        </p:nvSpPr>
        <p:spPr>
          <a:xfrm>
            <a:off x="7556725" y="2393713"/>
            <a:ext cx="1291500" cy="3660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Full interference </a:t>
            </a:r>
            <a:r>
              <a:rPr b="0" i="0" lang="en-US" sz="10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(cannot see baseline)</a:t>
            </a:r>
            <a:endParaRPr b="0" i="0" sz="10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84" name="Google Shape;3584;gaf384ad035_0_2732"/>
          <p:cNvSpPr/>
          <p:nvPr/>
        </p:nvSpPr>
        <p:spPr>
          <a:xfrm>
            <a:off x="7550450" y="3347700"/>
            <a:ext cx="1291500" cy="3951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Slight activity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(fibrillation)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85" name="Google Shape;3585;gaf384ad035_0_2732"/>
          <p:cNvSpPr/>
          <p:nvPr/>
        </p:nvSpPr>
        <p:spPr>
          <a:xfrm>
            <a:off x="6284300" y="3364650"/>
            <a:ext cx="449400" cy="128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6" name="Google Shape;3586;gaf384ad035_0_2732"/>
          <p:cNvSpPr/>
          <p:nvPr/>
        </p:nvSpPr>
        <p:spPr>
          <a:xfrm>
            <a:off x="5525125" y="3711450"/>
            <a:ext cx="449400" cy="128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7" name="Google Shape;3587;gaf384ad035_0_2732"/>
          <p:cNvSpPr/>
          <p:nvPr/>
        </p:nvSpPr>
        <p:spPr>
          <a:xfrm>
            <a:off x="7550450" y="3772500"/>
            <a:ext cx="1291500" cy="4320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Polyphasic with high amplitude (giant unit) </a:t>
            </a:r>
            <a:endParaRPr b="0" i="0" sz="10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88" name="Google Shape;3588;gaf384ad035_0_2732"/>
          <p:cNvSpPr/>
          <p:nvPr/>
        </p:nvSpPr>
        <p:spPr>
          <a:xfrm>
            <a:off x="7550500" y="4234200"/>
            <a:ext cx="1291500" cy="2457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0" i="0" lang="en-US" sz="115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Less interference</a:t>
            </a:r>
            <a:endParaRPr b="0" i="0" sz="115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89" name="Google Shape;3589;gaf384ad035_0_2732"/>
          <p:cNvSpPr/>
          <p:nvPr/>
        </p:nvSpPr>
        <p:spPr>
          <a:xfrm>
            <a:off x="7561000" y="4882925"/>
            <a:ext cx="1291500" cy="3951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Slight activity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(fibrillation)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0" name="Google Shape;3590;gaf384ad035_0_2732"/>
          <p:cNvSpPr/>
          <p:nvPr/>
        </p:nvSpPr>
        <p:spPr>
          <a:xfrm>
            <a:off x="7561000" y="5307725"/>
            <a:ext cx="1291500" cy="4320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Polyphasic with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 low amplitude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1" name="Google Shape;3591;gaf384ad035_0_2732"/>
          <p:cNvSpPr/>
          <p:nvPr/>
        </p:nvSpPr>
        <p:spPr>
          <a:xfrm>
            <a:off x="7560950" y="5769425"/>
            <a:ext cx="1291500" cy="2457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0" i="0" lang="en-US" sz="115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Full interference</a:t>
            </a:r>
            <a:endParaRPr b="0" i="0" sz="115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2" name="Google Shape;3592;gaf384ad035_0_2732"/>
          <p:cNvSpPr/>
          <p:nvPr/>
        </p:nvSpPr>
        <p:spPr>
          <a:xfrm>
            <a:off x="6259150" y="4981600"/>
            <a:ext cx="449400" cy="128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3" name="Google Shape;3593;gaf384ad035_0_2732"/>
          <p:cNvSpPr/>
          <p:nvPr/>
        </p:nvSpPr>
        <p:spPr>
          <a:xfrm>
            <a:off x="5525125" y="4455725"/>
            <a:ext cx="689100" cy="128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4" name="Google Shape;3594;gaf384ad035_0_2732"/>
          <p:cNvSpPr/>
          <p:nvPr/>
        </p:nvSpPr>
        <p:spPr>
          <a:xfrm>
            <a:off x="5464750" y="6081325"/>
            <a:ext cx="614100" cy="206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5" name="Google Shape;3595;gaf384ad035_0_2732"/>
          <p:cNvSpPr/>
          <p:nvPr/>
        </p:nvSpPr>
        <p:spPr>
          <a:xfrm>
            <a:off x="5464750" y="5238575"/>
            <a:ext cx="561900" cy="206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Single gear" id="3596" name="Google Shape;3596;gaf384ad035_0_2732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0" name="Shape 3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1" name="Google Shape;3601;gaf384ad035_0_1474"/>
          <p:cNvSpPr txBox="1"/>
          <p:nvPr>
            <p:ph idx="4294967295" type="title"/>
          </p:nvPr>
        </p:nvSpPr>
        <p:spPr>
          <a:xfrm>
            <a:off x="838200" y="212725"/>
            <a:ext cx="10515600" cy="8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34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Take </a:t>
            </a:r>
            <a:r>
              <a:rPr b="1" lang="en-US" sz="3400">
                <a:solidFill>
                  <a:srgbClr val="434343"/>
                </a:solidFill>
              </a:rPr>
              <a:t>H</a:t>
            </a:r>
            <a:r>
              <a:rPr b="1" lang="en-US" sz="34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ome </a:t>
            </a:r>
            <a:r>
              <a:rPr b="1" lang="en-US" sz="3400">
                <a:solidFill>
                  <a:srgbClr val="434343"/>
                </a:solidFill>
              </a:rPr>
              <a:t>M</a:t>
            </a:r>
            <a:r>
              <a:rPr b="1" lang="en-US" sz="34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essages</a:t>
            </a:r>
            <a:endParaRPr b="1" sz="34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descr="Single gear" id="3602" name="Google Shape;3602;gaf384ad035_0_1474"/>
          <p:cNvSpPr/>
          <p:nvPr/>
        </p:nvSpPr>
        <p:spPr>
          <a:xfrm>
            <a:off x="936363" y="129286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3" name="Google Shape;3603;gaf384ad035_0_1474"/>
          <p:cNvSpPr txBox="1"/>
          <p:nvPr>
            <p:ph idx="4294967295" type="body"/>
          </p:nvPr>
        </p:nvSpPr>
        <p:spPr>
          <a:xfrm>
            <a:off x="1543200" y="1764200"/>
            <a:ext cx="97233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434343"/>
                </a:solidFill>
              </a:rPr>
              <a:t>Conduction abnormalities can be identified: </a:t>
            </a:r>
            <a:r>
              <a:rPr lang="en-US" sz="1800">
                <a:solidFill>
                  <a:schemeClr val="accent1"/>
                </a:solidFill>
              </a:rPr>
              <a:t>axonal degeneration </a:t>
            </a:r>
            <a:r>
              <a:rPr lang="en-US" sz="1800"/>
              <a:t>and </a:t>
            </a:r>
            <a:r>
              <a:rPr lang="en-US" sz="1800">
                <a:solidFill>
                  <a:schemeClr val="accent1"/>
                </a:solidFill>
              </a:rPr>
              <a:t>segmental demyelination</a:t>
            </a:r>
            <a:r>
              <a:rPr lang="en-US" sz="1800">
                <a:solidFill>
                  <a:srgbClr val="434343"/>
                </a:solidFill>
              </a:rPr>
              <a:t>. 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descr="Single gear" id="3604" name="Google Shape;3604;gaf384ad035_0_1474"/>
          <p:cNvSpPr/>
          <p:nvPr/>
        </p:nvSpPr>
        <p:spPr>
          <a:xfrm>
            <a:off x="925338" y="1846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5" name="Google Shape;3605;gaf384ad035_0_1474"/>
          <p:cNvSpPr txBox="1"/>
          <p:nvPr>
            <p:ph idx="4294967295" type="body"/>
          </p:nvPr>
        </p:nvSpPr>
        <p:spPr>
          <a:xfrm>
            <a:off x="1543350" y="2312400"/>
            <a:ext cx="10357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800">
                <a:solidFill>
                  <a:schemeClr val="accent1"/>
                </a:solidFill>
              </a:rPr>
              <a:t>Amplitude </a:t>
            </a:r>
            <a:r>
              <a:rPr lang="en-US" sz="1800">
                <a:solidFill>
                  <a:srgbClr val="434343"/>
                </a:solidFill>
              </a:rPr>
              <a:t>reflects the number of muscle fibers that depolarize, and it’s measured from </a:t>
            </a:r>
            <a:r>
              <a:rPr lang="en-US" sz="1800">
                <a:solidFill>
                  <a:schemeClr val="accent1"/>
                </a:solidFill>
              </a:rPr>
              <a:t>baseline </a:t>
            </a:r>
            <a:r>
              <a:rPr lang="en-US" sz="1800"/>
              <a:t>to </a:t>
            </a:r>
            <a:r>
              <a:rPr lang="en-US" sz="1800">
                <a:solidFill>
                  <a:schemeClr val="accent1"/>
                </a:solidFill>
              </a:rPr>
              <a:t>peak</a:t>
            </a:r>
            <a:r>
              <a:rPr lang="en-US" sz="1800">
                <a:solidFill>
                  <a:srgbClr val="434343"/>
                </a:solidFill>
              </a:rPr>
              <a:t>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descr="Single gear" id="3606" name="Google Shape;3606;gaf384ad035_0_1474"/>
          <p:cNvSpPr/>
          <p:nvPr/>
        </p:nvSpPr>
        <p:spPr>
          <a:xfrm>
            <a:off x="925338" y="23951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7" name="Google Shape;3607;gaf384ad035_0_1474"/>
          <p:cNvSpPr txBox="1"/>
          <p:nvPr>
            <p:ph idx="4294967295" type="body"/>
          </p:nvPr>
        </p:nvSpPr>
        <p:spPr>
          <a:xfrm>
            <a:off x="1543350" y="3022563"/>
            <a:ext cx="97233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chemeClr val="accent1"/>
                </a:solidFill>
              </a:rPr>
              <a:t>EMG </a:t>
            </a:r>
            <a:r>
              <a:rPr lang="en-US" sz="1800">
                <a:solidFill>
                  <a:srgbClr val="434343"/>
                </a:solidFill>
              </a:rPr>
              <a:t>is a recording of electrical activity of the muscle by </a:t>
            </a:r>
            <a:r>
              <a:rPr lang="en-US" sz="1800"/>
              <a:t>inserting</a:t>
            </a:r>
            <a:r>
              <a:rPr lang="en-US" sz="1800">
                <a:solidFill>
                  <a:schemeClr val="accent1"/>
                </a:solidFill>
              </a:rPr>
              <a:t> needle electrode</a:t>
            </a:r>
            <a:r>
              <a:rPr lang="en-US" sz="1800">
                <a:solidFill>
                  <a:srgbClr val="434343"/>
                </a:solidFill>
              </a:rPr>
              <a:t>.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descr="Single gear" id="3608" name="Google Shape;3608;gaf384ad035_0_1474"/>
          <p:cNvSpPr/>
          <p:nvPr/>
        </p:nvSpPr>
        <p:spPr>
          <a:xfrm>
            <a:off x="925338" y="294931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9" name="Google Shape;3609;gaf384ad035_0_1474"/>
          <p:cNvSpPr txBox="1"/>
          <p:nvPr>
            <p:ph idx="4294967295" type="body"/>
          </p:nvPr>
        </p:nvSpPr>
        <p:spPr>
          <a:xfrm>
            <a:off x="1543350" y="3573725"/>
            <a:ext cx="97233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1800">
                <a:solidFill>
                  <a:srgbClr val="434343"/>
                </a:solidFill>
              </a:rPr>
              <a:t>EMG </a:t>
            </a:r>
            <a:r>
              <a:rPr lang="en-US" sz="1800">
                <a:solidFill>
                  <a:schemeClr val="accent1"/>
                </a:solidFill>
              </a:rPr>
              <a:t>changes</a:t>
            </a:r>
            <a:r>
              <a:rPr lang="en-US" sz="1800">
                <a:solidFill>
                  <a:srgbClr val="434343"/>
                </a:solidFill>
              </a:rPr>
              <a:t> include </a:t>
            </a:r>
            <a:r>
              <a:rPr lang="en-US" sz="1800">
                <a:solidFill>
                  <a:schemeClr val="accent1"/>
                </a:solidFill>
              </a:rPr>
              <a:t>neuropathic </a:t>
            </a:r>
            <a:r>
              <a:rPr lang="en-US" sz="1800">
                <a:solidFill>
                  <a:srgbClr val="434343"/>
                </a:solidFill>
              </a:rPr>
              <a:t>and </a:t>
            </a:r>
            <a:r>
              <a:rPr lang="en-US" sz="1800">
                <a:solidFill>
                  <a:schemeClr val="accent1"/>
                </a:solidFill>
              </a:rPr>
              <a:t>myopathic</a:t>
            </a:r>
            <a:r>
              <a:rPr lang="en-US" sz="1800">
                <a:solidFill>
                  <a:srgbClr val="434343"/>
                </a:solidFill>
              </a:rPr>
              <a:t>.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descr="Single gear" id="3610" name="Google Shape;3610;gaf384ad035_0_1474"/>
          <p:cNvSpPr/>
          <p:nvPr/>
        </p:nvSpPr>
        <p:spPr>
          <a:xfrm>
            <a:off x="925338" y="349751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1" name="Google Shape;3611;gaf384ad035_0_1474"/>
          <p:cNvSpPr txBox="1"/>
          <p:nvPr>
            <p:ph idx="4294967295" type="body"/>
          </p:nvPr>
        </p:nvSpPr>
        <p:spPr>
          <a:xfrm>
            <a:off x="1543200" y="1210075"/>
            <a:ext cx="105156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solidFill>
                  <a:srgbClr val="434343"/>
                </a:solidFill>
              </a:rPr>
              <a:t>Sensory and motor nerve conduction studies involve analysis of specific parameters, including </a:t>
            </a:r>
            <a:r>
              <a:rPr lang="en-US" sz="1800">
                <a:solidFill>
                  <a:schemeClr val="accent1"/>
                </a:solidFill>
              </a:rPr>
              <a:t>latency</a:t>
            </a:r>
            <a:r>
              <a:rPr lang="en-US" sz="1800">
                <a:solidFill>
                  <a:srgbClr val="434343"/>
                </a:solidFill>
              </a:rPr>
              <a:t>, </a:t>
            </a:r>
            <a:r>
              <a:rPr lang="en-US" sz="1800">
                <a:solidFill>
                  <a:schemeClr val="accent1"/>
                </a:solidFill>
              </a:rPr>
              <a:t>conduction velocity</a:t>
            </a:r>
            <a:r>
              <a:rPr lang="en-US" sz="1800">
                <a:solidFill>
                  <a:srgbClr val="434343"/>
                </a:solidFill>
              </a:rPr>
              <a:t>, and </a:t>
            </a:r>
            <a:r>
              <a:rPr lang="en-US" sz="1800">
                <a:solidFill>
                  <a:schemeClr val="accent1"/>
                </a:solidFill>
              </a:rPr>
              <a:t>amplitude.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descr="Single gear" id="3612" name="Google Shape;3612;gaf384ad035_0_1474"/>
          <p:cNvSpPr/>
          <p:nvPr/>
        </p:nvSpPr>
        <p:spPr>
          <a:xfrm>
            <a:off x="925338" y="41426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3" name="Google Shape;3613;gaf384ad035_0_1474"/>
          <p:cNvSpPr txBox="1"/>
          <p:nvPr>
            <p:ph idx="4294967295" type="body"/>
          </p:nvPr>
        </p:nvSpPr>
        <p:spPr>
          <a:xfrm>
            <a:off x="1543350" y="4218900"/>
            <a:ext cx="97233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1800">
                <a:solidFill>
                  <a:schemeClr val="accent1"/>
                </a:solidFill>
              </a:rPr>
              <a:t>Abnormal MUPs</a:t>
            </a:r>
            <a:r>
              <a:rPr lang="en-US" sz="1800"/>
              <a:t>: </a:t>
            </a:r>
            <a:r>
              <a:rPr lang="en-US" sz="1800">
                <a:solidFill>
                  <a:srgbClr val="434343"/>
                </a:solidFill>
              </a:rPr>
              <a:t>positive sharp wave, fibrillation potential, and fasciculation potentials.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7" name="Shape 3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18" name="Google Shape;3618;g50f3a4f878f16c57_3"/>
          <p:cNvGraphicFramePr/>
          <p:nvPr/>
        </p:nvGraphicFramePr>
        <p:xfrm>
          <a:off x="2009718" y="175642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1943900"/>
                <a:gridCol w="1943900"/>
                <a:gridCol w="1943900"/>
                <a:gridCol w="1943900"/>
              </a:tblGrid>
              <a:tr h="676500">
                <a:tc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tillium Web"/>
                        <a:buAutoNum type="alphaUcParenR"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30-40 m/ sec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B)    40-50 m/ sec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C)   50-60 m/ sec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D) 50-70 m/ sec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619" name="Google Shape;3619;g50f3a4f878f16c57_3"/>
          <p:cNvGraphicFramePr/>
          <p:nvPr/>
        </p:nvGraphicFramePr>
        <p:xfrm>
          <a:off x="2009713" y="129145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7775600"/>
              </a:tblGrid>
              <a:tr h="46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Q1: What is the normal values for conduction velocity of the arm?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20" name="Google Shape;3620;g50f3a4f878f16c57_3"/>
          <p:cNvGraphicFramePr/>
          <p:nvPr/>
        </p:nvGraphicFramePr>
        <p:xfrm>
          <a:off x="2009725" y="268639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1943900"/>
                <a:gridCol w="1943900"/>
                <a:gridCol w="1943900"/>
                <a:gridCol w="1943900"/>
              </a:tblGrid>
              <a:tr h="464975">
                <a:tc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tillium Web"/>
                        <a:buAutoNum type="alphaUcParenR"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Increase in axons number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B) Loss in axons number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C) Decrease in latency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D) </a:t>
                      </a: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Increase in latency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621" name="Google Shape;3621;g50f3a4f878f16c57_3"/>
          <p:cNvGraphicFramePr/>
          <p:nvPr/>
        </p:nvGraphicFramePr>
        <p:xfrm>
          <a:off x="2009720" y="222141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7775600"/>
              </a:tblGrid>
              <a:tr h="46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Q2: Low CMAP amplitude result from?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22" name="Google Shape;3622;g50f3a4f878f16c57_3"/>
          <p:cNvGraphicFramePr/>
          <p:nvPr/>
        </p:nvGraphicFramePr>
        <p:xfrm>
          <a:off x="2009736" y="37738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1943900"/>
                <a:gridCol w="1943900"/>
                <a:gridCol w="1943900"/>
                <a:gridCol w="1943900"/>
              </a:tblGrid>
              <a:tr h="464975">
                <a:tc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tillium Web"/>
                        <a:buAutoNum type="alphaUcParenR"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56.8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B)    65.2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C)    44.7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D)   69.4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623" name="Google Shape;3623;g50f3a4f878f16c57_3"/>
          <p:cNvGraphicFramePr/>
          <p:nvPr/>
        </p:nvGraphicFramePr>
        <p:xfrm>
          <a:off x="2009731" y="329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7775600"/>
              </a:tblGrid>
              <a:tr h="46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Q3: Calculate the MNCV if distance:326 mm , latency at wrist: 4 ms , latency at elbow: 9 ms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24" name="Google Shape;3624;g50f3a4f878f16c57_3"/>
          <p:cNvGraphicFramePr/>
          <p:nvPr/>
        </p:nvGraphicFramePr>
        <p:xfrm>
          <a:off x="2009736" y="472427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1943900"/>
                <a:gridCol w="1943900"/>
                <a:gridCol w="1943900"/>
                <a:gridCol w="1943900"/>
              </a:tblGrid>
              <a:tr h="464975">
                <a:tc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tillium Web"/>
                        <a:buAutoNum type="alphaUcParenR"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Normal Amplitudes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B)   Significant delay in latency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C)   Significant low  conduction velocity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D) All of them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625" name="Google Shape;3625;g50f3a4f878f16c57_3"/>
          <p:cNvGraphicFramePr/>
          <p:nvPr/>
        </p:nvGraphicFramePr>
        <p:xfrm>
          <a:off x="2009731" y="424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7775600"/>
              </a:tblGrid>
              <a:tr h="46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Q4:Which of the following is a result from Demyelination?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3626" name="Google Shape;3626;g50f3a4f878f16c57_3"/>
          <p:cNvSpPr txBox="1"/>
          <p:nvPr/>
        </p:nvSpPr>
        <p:spPr>
          <a:xfrm>
            <a:off x="10706887" y="4249044"/>
            <a:ext cx="970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BFBFBF"/>
                </a:solidFill>
                <a:latin typeface="Titillium Web"/>
                <a:ea typeface="Titillium Web"/>
                <a:cs typeface="Titillium Web"/>
                <a:sym typeface="Titillium Web"/>
              </a:rPr>
              <a:t>Answers:</a:t>
            </a:r>
            <a:endParaRPr b="1" i="0" sz="1400" u="none" cap="none" strike="noStrike">
              <a:solidFill>
                <a:srgbClr val="BFBFB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BFBFBF"/>
                </a:solidFill>
                <a:latin typeface="Titillium Web"/>
                <a:ea typeface="Titillium Web"/>
                <a:cs typeface="Titillium Web"/>
                <a:sym typeface="Titillium Web"/>
              </a:rPr>
              <a:t>1.D </a:t>
            </a:r>
            <a:endParaRPr b="1" i="0" sz="1400" u="none" cap="none" strike="noStrike">
              <a:solidFill>
                <a:srgbClr val="BFBFB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BFBFBF"/>
                </a:solidFill>
                <a:latin typeface="Titillium Web"/>
                <a:ea typeface="Titillium Web"/>
                <a:cs typeface="Titillium Web"/>
                <a:sym typeface="Titillium Web"/>
              </a:rPr>
              <a:t>2.B </a:t>
            </a:r>
            <a:endParaRPr b="1" i="0" sz="1400" u="none" cap="none" strike="noStrike">
              <a:solidFill>
                <a:srgbClr val="BFBFB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BFBFBF"/>
                </a:solidFill>
                <a:latin typeface="Titillium Web"/>
                <a:ea typeface="Titillium Web"/>
                <a:cs typeface="Titillium Web"/>
                <a:sym typeface="Titillium Web"/>
              </a:rPr>
              <a:t>3.B </a:t>
            </a:r>
            <a:endParaRPr b="1" i="0" sz="1400" u="none" cap="none" strike="noStrike">
              <a:solidFill>
                <a:srgbClr val="BFBFB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BFBFBF"/>
                </a:solidFill>
                <a:latin typeface="Titillium Web"/>
                <a:ea typeface="Titillium Web"/>
                <a:cs typeface="Titillium Web"/>
                <a:sym typeface="Titillium Web"/>
              </a:rPr>
              <a:t>4.D </a:t>
            </a:r>
            <a:endParaRPr b="1" i="0" sz="1400" u="none" cap="none" strike="noStrike">
              <a:solidFill>
                <a:srgbClr val="BFBFB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FBFB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27" name="Google Shape;3627;g50f3a4f878f16c57_3"/>
          <p:cNvSpPr txBox="1"/>
          <p:nvPr/>
        </p:nvSpPr>
        <p:spPr>
          <a:xfrm>
            <a:off x="2232590" y="683350"/>
            <a:ext cx="1636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sng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MCQs:</a:t>
            </a:r>
            <a:endParaRPr b="1" i="0" sz="2000" u="sng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1" name="Shape 3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32" name="Google Shape;3632;g50f3a4f878f16c57_22"/>
          <p:cNvGraphicFramePr/>
          <p:nvPr/>
        </p:nvGraphicFramePr>
        <p:xfrm>
          <a:off x="1827315" y="19932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7775600"/>
              </a:tblGrid>
              <a:tr h="46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Q6: Which one of the following is not features of Axonal degeneration neuropathy?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33" name="Google Shape;3633;g50f3a4f878f16c57_22"/>
          <p:cNvGraphicFramePr/>
          <p:nvPr/>
        </p:nvGraphicFramePr>
        <p:xfrm>
          <a:off x="1827291" y="43990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7775600"/>
              </a:tblGrid>
              <a:tr h="46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Q8: Is a test commonly used to evaluate the function, especially the ability of electrical conduction, of the </a:t>
                      </a:r>
                      <a:r>
                        <a:rPr b="1"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motor</a:t>
                      </a: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and </a:t>
                      </a:r>
                      <a:r>
                        <a:rPr b="1"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sensory</a:t>
                      </a: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nerves of the human body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34" name="Google Shape;3634;g50f3a4f878f16c57_22"/>
          <p:cNvGraphicFramePr/>
          <p:nvPr/>
        </p:nvGraphicFramePr>
        <p:xfrm>
          <a:off x="1827278" y="139127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1943900"/>
                <a:gridCol w="1943900"/>
                <a:gridCol w="1943900"/>
                <a:gridCol w="1943900"/>
              </a:tblGrid>
              <a:tr h="464975">
                <a:tc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tillium Web"/>
                        <a:buAutoNum type="alphaUcParenR"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EMG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B)   NCV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C)    CMAP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D)    </a:t>
                      </a: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MUPs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635" name="Google Shape;3635;g50f3a4f878f16c57_22"/>
          <p:cNvGraphicFramePr/>
          <p:nvPr/>
        </p:nvGraphicFramePr>
        <p:xfrm>
          <a:off x="1827298" y="83596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7775600"/>
              </a:tblGrid>
              <a:tr h="46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Q5: It’s a recording of electrical activity of the muscle by inserting needle electrode in the belly of the muscles or by applying the surface electrodes ?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36" name="Google Shape;3636;g50f3a4f878f16c57_22"/>
          <p:cNvGraphicFramePr/>
          <p:nvPr/>
        </p:nvGraphicFramePr>
        <p:xfrm>
          <a:off x="1827320" y="25951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1943900"/>
                <a:gridCol w="1943900"/>
                <a:gridCol w="1943900"/>
                <a:gridCol w="1943900"/>
              </a:tblGrid>
              <a:tr h="464975">
                <a:tc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tillium Web"/>
                        <a:buAutoNum type="alphaUcParenR"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Slight delay in latency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B)    Significant delay in latency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C)    Low amplitudes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D)   </a:t>
                      </a: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 and C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637" name="Google Shape;3637;g50f3a4f878f16c57_22"/>
          <p:cNvGraphicFramePr/>
          <p:nvPr/>
        </p:nvGraphicFramePr>
        <p:xfrm>
          <a:off x="1827345" y="39340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1943900"/>
                <a:gridCol w="1943900"/>
                <a:gridCol w="1943900"/>
                <a:gridCol w="1943900"/>
              </a:tblGrid>
              <a:tr h="464975">
                <a:tc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tillium Web"/>
                        <a:buAutoNum type="alphaUcParenR"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Duration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B)     Latency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C)   Amplitude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D)   Non of them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638" name="Google Shape;3638;g50f3a4f878f16c57_22"/>
          <p:cNvGraphicFramePr/>
          <p:nvPr/>
        </p:nvGraphicFramePr>
        <p:xfrm>
          <a:off x="1827315" y="34066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7775600"/>
              </a:tblGrid>
              <a:tr h="46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Q7:   Is The time from the stimulus to the initial deflection from baseline?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39" name="Google Shape;3639;g50f3a4f878f16c57_22"/>
          <p:cNvGraphicFramePr/>
          <p:nvPr/>
        </p:nvGraphicFramePr>
        <p:xfrm>
          <a:off x="1827295" y="50009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{CE95580E-7A87-4B85-B4B4-5F456A2642A4}</a:tableStyleId>
              </a:tblPr>
              <a:tblGrid>
                <a:gridCol w="1943900"/>
                <a:gridCol w="1943900"/>
                <a:gridCol w="1943900"/>
                <a:gridCol w="1943900"/>
              </a:tblGrid>
              <a:tr h="464975">
                <a:tc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tillium Web"/>
                        <a:buAutoNum type="alphaUcParenR"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Nerve conduction Study 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B)   Electromyography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C)   Compound muscle action potential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D) Non of them</a:t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D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640" name="Google Shape;3640;g50f3a4f878f16c57_22"/>
          <p:cNvSpPr txBox="1"/>
          <p:nvPr/>
        </p:nvSpPr>
        <p:spPr>
          <a:xfrm>
            <a:off x="10594265" y="4399050"/>
            <a:ext cx="1383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BFBFBF"/>
                </a:solidFill>
                <a:latin typeface="Titillium Web"/>
                <a:ea typeface="Titillium Web"/>
                <a:cs typeface="Titillium Web"/>
                <a:sym typeface="Titillium Web"/>
              </a:rPr>
              <a:t>Answers:</a:t>
            </a:r>
            <a:endParaRPr b="1" i="0" sz="1400" u="none" cap="none" strike="noStrike">
              <a:solidFill>
                <a:srgbClr val="BFBFB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BFBFBF"/>
                </a:solidFill>
                <a:latin typeface="Titillium Web"/>
                <a:ea typeface="Titillium Web"/>
                <a:cs typeface="Titillium Web"/>
                <a:sym typeface="Titillium Web"/>
              </a:rPr>
              <a:t>5.A </a:t>
            </a:r>
            <a:endParaRPr b="1" i="0" sz="1400" u="none" cap="none" strike="noStrike">
              <a:solidFill>
                <a:srgbClr val="BFBFB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BFBFBF"/>
                </a:solidFill>
                <a:latin typeface="Titillium Web"/>
                <a:ea typeface="Titillium Web"/>
                <a:cs typeface="Titillium Web"/>
                <a:sym typeface="Titillium Web"/>
              </a:rPr>
              <a:t>6.B </a:t>
            </a:r>
            <a:endParaRPr b="1" i="0" sz="1400" u="none" cap="none" strike="noStrike">
              <a:solidFill>
                <a:srgbClr val="BFBFB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BFBFBF"/>
                </a:solidFill>
                <a:latin typeface="Titillium Web"/>
                <a:ea typeface="Titillium Web"/>
                <a:cs typeface="Titillium Web"/>
                <a:sym typeface="Titillium Web"/>
              </a:rPr>
              <a:t>7.B</a:t>
            </a:r>
            <a:endParaRPr b="1" i="0" sz="1400" u="none" cap="none" strike="noStrike">
              <a:solidFill>
                <a:srgbClr val="BFBFB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BFBFBF"/>
                </a:solidFill>
                <a:latin typeface="Titillium Web"/>
                <a:ea typeface="Titillium Web"/>
                <a:cs typeface="Titillium Web"/>
                <a:sym typeface="Titillium Web"/>
              </a:rPr>
              <a:t>8.A</a:t>
            </a:r>
            <a:endParaRPr b="1" i="0" sz="1400" u="none" cap="none" strike="noStrike">
              <a:solidFill>
                <a:srgbClr val="BFBFB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0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1" name="Google Shape;3211;gaf384ad035_0_26"/>
          <p:cNvSpPr txBox="1"/>
          <p:nvPr>
            <p:ph idx="4294967295" type="title"/>
          </p:nvPr>
        </p:nvSpPr>
        <p:spPr>
          <a:xfrm>
            <a:off x="838200" y="212725"/>
            <a:ext cx="10515600" cy="8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34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Objectives</a:t>
            </a:r>
            <a:endParaRPr b="1" sz="34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12" name="Google Shape;3212;gaf384ad035_0_26"/>
          <p:cNvSpPr txBox="1"/>
          <p:nvPr>
            <p:ph idx="4294967295" type="body"/>
          </p:nvPr>
        </p:nvSpPr>
        <p:spPr>
          <a:xfrm>
            <a:off x="1523975" y="1133863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434343"/>
                </a:solidFill>
              </a:rPr>
              <a:t>Define nerve conduction study (NCS) and electromyography (EMG).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descr="Single gear" id="3213" name="Google Shape;3213;gaf384ad035_0_26"/>
          <p:cNvSpPr/>
          <p:nvPr/>
        </p:nvSpPr>
        <p:spPr>
          <a:xfrm>
            <a:off x="936363" y="129286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Single gear" id="3214" name="Google Shape;3214;gaf384ad035_0_26"/>
          <p:cNvSpPr/>
          <p:nvPr/>
        </p:nvSpPr>
        <p:spPr>
          <a:xfrm>
            <a:off x="925338" y="1846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D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5" name="Google Shape;3215;gaf384ad035_0_26"/>
          <p:cNvSpPr txBox="1"/>
          <p:nvPr>
            <p:ph idx="4294967295" type="body"/>
          </p:nvPr>
        </p:nvSpPr>
        <p:spPr>
          <a:xfrm>
            <a:off x="1512950" y="1702788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434343"/>
                </a:solidFill>
              </a:rPr>
              <a:t>Explain the procedure of NCS.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descr="Single gear" id="3216" name="Google Shape;3216;gaf384ad035_0_26"/>
          <p:cNvSpPr/>
          <p:nvPr/>
        </p:nvSpPr>
        <p:spPr>
          <a:xfrm>
            <a:off x="925338" y="23951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7" name="Google Shape;3217;gaf384ad035_0_26"/>
          <p:cNvSpPr txBox="1"/>
          <p:nvPr>
            <p:ph idx="4294967295" type="body"/>
          </p:nvPr>
        </p:nvSpPr>
        <p:spPr>
          <a:xfrm>
            <a:off x="1512950" y="2798338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434343"/>
                </a:solidFill>
              </a:rPr>
              <a:t>Define the motor unit potentials (MUPs) and how they are changed in muscle and nerve diseases.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descr="Single gear" id="3218" name="Google Shape;3218;gaf384ad035_0_26"/>
          <p:cNvSpPr/>
          <p:nvPr/>
        </p:nvSpPr>
        <p:spPr>
          <a:xfrm>
            <a:off x="925338" y="295733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D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9" name="Google Shape;3219;gaf384ad035_0_26"/>
          <p:cNvSpPr txBox="1"/>
          <p:nvPr>
            <p:ph idx="4294967295" type="body"/>
          </p:nvPr>
        </p:nvSpPr>
        <p:spPr>
          <a:xfrm>
            <a:off x="1512950" y="2221388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434343"/>
                </a:solidFill>
              </a:rPr>
              <a:t>Define the normal conduction velocity in upper limb and lower limb nerves.</a:t>
            </a:r>
            <a:endParaRPr sz="2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4" name="Shape 3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" name="Google Shape;3645;g1019b1552c9_1_10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15000" y="0"/>
            <a:ext cx="1121975" cy="112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6" name="Google Shape;3646;g1019b1552c9_1_1067"/>
          <p:cNvSpPr txBox="1"/>
          <p:nvPr/>
        </p:nvSpPr>
        <p:spPr>
          <a:xfrm>
            <a:off x="2187000" y="1283300"/>
            <a:ext cx="31671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 Alkhattabi</a:t>
            </a:r>
            <a:endParaRPr b="0" i="0" sz="24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7" name="Google Shape;3647;g1019b1552c9_1_1067"/>
          <p:cNvSpPr/>
          <p:nvPr/>
        </p:nvSpPr>
        <p:spPr>
          <a:xfrm>
            <a:off x="0" y="668877"/>
            <a:ext cx="121920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3A3838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Team Leaders</a:t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8" name="Google Shape;3648;g1019b1552c9_1_1067"/>
          <p:cNvSpPr/>
          <p:nvPr/>
        </p:nvSpPr>
        <p:spPr>
          <a:xfrm>
            <a:off x="3282350" y="3464725"/>
            <a:ext cx="25644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Maram Beyari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Maha Alkoryshy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Nouf Aldhalaan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9" name="Google Shape;3649;g1019b1552c9_1_1067"/>
          <p:cNvSpPr/>
          <p:nvPr/>
        </p:nvSpPr>
        <p:spPr>
          <a:xfrm>
            <a:off x="800100" y="6241800"/>
            <a:ext cx="438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Physio442</a:t>
            </a:r>
            <a:r>
              <a:rPr b="0" i="0" lang="en-US" sz="23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@gmail.com</a:t>
            </a:r>
            <a:endParaRPr b="0" i="0" sz="19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650" name="Google Shape;3650;g1019b1552c9_1_1067"/>
          <p:cNvGrpSpPr/>
          <p:nvPr/>
        </p:nvGrpSpPr>
        <p:grpSpPr>
          <a:xfrm>
            <a:off x="2293778" y="1323019"/>
            <a:ext cx="341023" cy="453251"/>
            <a:chOff x="7598438" y="4266131"/>
            <a:chExt cx="260283" cy="345914"/>
          </a:xfrm>
        </p:grpSpPr>
        <p:sp>
          <p:nvSpPr>
            <p:cNvPr id="3651" name="Google Shape;3651;g1019b1552c9_1_1067"/>
            <p:cNvSpPr/>
            <p:nvPr/>
          </p:nvSpPr>
          <p:spPr>
            <a:xfrm>
              <a:off x="7598438" y="4266131"/>
              <a:ext cx="260283" cy="345914"/>
            </a:xfrm>
            <a:custGeom>
              <a:rect b="b" l="l" r="r" t="t"/>
              <a:pathLst>
                <a:path extrusionOk="0" h="10919" w="8216">
                  <a:moveTo>
                    <a:pt x="6525" y="3477"/>
                  </a:moveTo>
                  <a:cubicBezTo>
                    <a:pt x="6644" y="3513"/>
                    <a:pt x="6763" y="3525"/>
                    <a:pt x="6882" y="3537"/>
                  </a:cubicBezTo>
                  <a:lnTo>
                    <a:pt x="6882" y="4430"/>
                  </a:lnTo>
                  <a:cubicBezTo>
                    <a:pt x="6882" y="4882"/>
                    <a:pt x="6941" y="5251"/>
                    <a:pt x="7060" y="5549"/>
                  </a:cubicBezTo>
                  <a:cubicBezTo>
                    <a:pt x="7072" y="5597"/>
                    <a:pt x="7072" y="5656"/>
                    <a:pt x="7060" y="5692"/>
                  </a:cubicBezTo>
                  <a:cubicBezTo>
                    <a:pt x="7037" y="5740"/>
                    <a:pt x="7001" y="5775"/>
                    <a:pt x="6953" y="5787"/>
                  </a:cubicBezTo>
                  <a:cubicBezTo>
                    <a:pt x="6608" y="5906"/>
                    <a:pt x="6120" y="6049"/>
                    <a:pt x="5572" y="6156"/>
                  </a:cubicBezTo>
                  <a:cubicBezTo>
                    <a:pt x="6144" y="5728"/>
                    <a:pt x="6525" y="5025"/>
                    <a:pt x="6525" y="4251"/>
                  </a:cubicBezTo>
                  <a:lnTo>
                    <a:pt x="6525" y="3477"/>
                  </a:lnTo>
                  <a:close/>
                  <a:moveTo>
                    <a:pt x="4120" y="334"/>
                  </a:moveTo>
                  <a:cubicBezTo>
                    <a:pt x="5644" y="334"/>
                    <a:pt x="6882" y="1572"/>
                    <a:pt x="6882" y="3096"/>
                  </a:cubicBezTo>
                  <a:lnTo>
                    <a:pt x="6882" y="3239"/>
                  </a:lnTo>
                  <a:cubicBezTo>
                    <a:pt x="6596" y="3192"/>
                    <a:pt x="6322" y="3132"/>
                    <a:pt x="6060" y="3061"/>
                  </a:cubicBezTo>
                  <a:cubicBezTo>
                    <a:pt x="6043" y="3054"/>
                    <a:pt x="6026" y="3051"/>
                    <a:pt x="6010" y="3051"/>
                  </a:cubicBezTo>
                  <a:cubicBezTo>
                    <a:pt x="5937" y="3051"/>
                    <a:pt x="5880" y="3112"/>
                    <a:pt x="5870" y="3180"/>
                  </a:cubicBezTo>
                  <a:cubicBezTo>
                    <a:pt x="5834" y="3263"/>
                    <a:pt x="5894" y="3358"/>
                    <a:pt x="5989" y="3370"/>
                  </a:cubicBezTo>
                  <a:cubicBezTo>
                    <a:pt x="6060" y="3382"/>
                    <a:pt x="6132" y="3418"/>
                    <a:pt x="6203" y="3430"/>
                  </a:cubicBezTo>
                  <a:lnTo>
                    <a:pt x="6203" y="4275"/>
                  </a:lnTo>
                  <a:cubicBezTo>
                    <a:pt x="6191" y="5394"/>
                    <a:pt x="5275" y="6323"/>
                    <a:pt x="4120" y="6323"/>
                  </a:cubicBezTo>
                  <a:cubicBezTo>
                    <a:pt x="2989" y="6323"/>
                    <a:pt x="2060" y="5394"/>
                    <a:pt x="2060" y="4251"/>
                  </a:cubicBezTo>
                  <a:lnTo>
                    <a:pt x="2060" y="3573"/>
                  </a:lnTo>
                  <a:cubicBezTo>
                    <a:pt x="2060" y="3477"/>
                    <a:pt x="1976" y="3406"/>
                    <a:pt x="1893" y="3406"/>
                  </a:cubicBezTo>
                  <a:cubicBezTo>
                    <a:pt x="1798" y="3406"/>
                    <a:pt x="1726" y="3477"/>
                    <a:pt x="1726" y="3573"/>
                  </a:cubicBezTo>
                  <a:lnTo>
                    <a:pt x="1726" y="4251"/>
                  </a:lnTo>
                  <a:cubicBezTo>
                    <a:pt x="1726" y="5025"/>
                    <a:pt x="2096" y="5716"/>
                    <a:pt x="2679" y="6156"/>
                  </a:cubicBezTo>
                  <a:cubicBezTo>
                    <a:pt x="2131" y="6037"/>
                    <a:pt x="1643" y="5906"/>
                    <a:pt x="1298" y="5787"/>
                  </a:cubicBezTo>
                  <a:cubicBezTo>
                    <a:pt x="1250" y="5775"/>
                    <a:pt x="1203" y="5740"/>
                    <a:pt x="1191" y="5692"/>
                  </a:cubicBezTo>
                  <a:cubicBezTo>
                    <a:pt x="1179" y="5656"/>
                    <a:pt x="1179" y="5609"/>
                    <a:pt x="1191" y="5561"/>
                  </a:cubicBezTo>
                  <a:cubicBezTo>
                    <a:pt x="1310" y="5263"/>
                    <a:pt x="1369" y="4882"/>
                    <a:pt x="1369" y="4442"/>
                  </a:cubicBezTo>
                  <a:lnTo>
                    <a:pt x="1369" y="3239"/>
                  </a:lnTo>
                  <a:cubicBezTo>
                    <a:pt x="1405" y="3239"/>
                    <a:pt x="1417" y="3227"/>
                    <a:pt x="1429" y="3227"/>
                  </a:cubicBezTo>
                  <a:cubicBezTo>
                    <a:pt x="1476" y="3216"/>
                    <a:pt x="2417" y="2942"/>
                    <a:pt x="3227" y="2275"/>
                  </a:cubicBezTo>
                  <a:cubicBezTo>
                    <a:pt x="3286" y="2221"/>
                    <a:pt x="3361" y="2195"/>
                    <a:pt x="3435" y="2195"/>
                  </a:cubicBezTo>
                  <a:cubicBezTo>
                    <a:pt x="3509" y="2195"/>
                    <a:pt x="3584" y="2221"/>
                    <a:pt x="3643" y="2275"/>
                  </a:cubicBezTo>
                  <a:cubicBezTo>
                    <a:pt x="3965" y="2513"/>
                    <a:pt x="4501" y="2858"/>
                    <a:pt x="5251" y="3132"/>
                  </a:cubicBezTo>
                  <a:cubicBezTo>
                    <a:pt x="5273" y="3141"/>
                    <a:pt x="5295" y="3144"/>
                    <a:pt x="5315" y="3144"/>
                  </a:cubicBezTo>
                  <a:cubicBezTo>
                    <a:pt x="5382" y="3144"/>
                    <a:pt x="5438" y="3104"/>
                    <a:pt x="5465" y="3049"/>
                  </a:cubicBezTo>
                  <a:cubicBezTo>
                    <a:pt x="5489" y="2954"/>
                    <a:pt x="5453" y="2870"/>
                    <a:pt x="5370" y="2835"/>
                  </a:cubicBezTo>
                  <a:cubicBezTo>
                    <a:pt x="4655" y="2573"/>
                    <a:pt x="4155" y="2239"/>
                    <a:pt x="3858" y="2025"/>
                  </a:cubicBezTo>
                  <a:cubicBezTo>
                    <a:pt x="3735" y="1931"/>
                    <a:pt x="3591" y="1883"/>
                    <a:pt x="3449" y="1883"/>
                  </a:cubicBezTo>
                  <a:cubicBezTo>
                    <a:pt x="3302" y="1883"/>
                    <a:pt x="3157" y="1934"/>
                    <a:pt x="3036" y="2037"/>
                  </a:cubicBezTo>
                  <a:cubicBezTo>
                    <a:pt x="2357" y="2584"/>
                    <a:pt x="1560" y="2870"/>
                    <a:pt x="1381" y="2918"/>
                  </a:cubicBezTo>
                  <a:cubicBezTo>
                    <a:pt x="1476" y="1465"/>
                    <a:pt x="2667" y="334"/>
                    <a:pt x="4120" y="334"/>
                  </a:cubicBezTo>
                  <a:close/>
                  <a:moveTo>
                    <a:pt x="4989" y="6466"/>
                  </a:moveTo>
                  <a:lnTo>
                    <a:pt x="4989" y="6823"/>
                  </a:lnTo>
                  <a:lnTo>
                    <a:pt x="4715" y="7871"/>
                  </a:lnTo>
                  <a:cubicBezTo>
                    <a:pt x="4536" y="7978"/>
                    <a:pt x="4334" y="8014"/>
                    <a:pt x="4120" y="8014"/>
                  </a:cubicBezTo>
                  <a:cubicBezTo>
                    <a:pt x="3917" y="8014"/>
                    <a:pt x="3703" y="7954"/>
                    <a:pt x="3524" y="7871"/>
                  </a:cubicBezTo>
                  <a:lnTo>
                    <a:pt x="3262" y="6823"/>
                  </a:lnTo>
                  <a:lnTo>
                    <a:pt x="3262" y="6466"/>
                  </a:lnTo>
                  <a:cubicBezTo>
                    <a:pt x="3524" y="6573"/>
                    <a:pt x="3822" y="6633"/>
                    <a:pt x="4120" y="6633"/>
                  </a:cubicBezTo>
                  <a:cubicBezTo>
                    <a:pt x="4417" y="6633"/>
                    <a:pt x="4715" y="6573"/>
                    <a:pt x="4989" y="6466"/>
                  </a:cubicBezTo>
                  <a:close/>
                  <a:moveTo>
                    <a:pt x="2619" y="9895"/>
                  </a:moveTo>
                  <a:lnTo>
                    <a:pt x="2619" y="10597"/>
                  </a:lnTo>
                  <a:lnTo>
                    <a:pt x="1226" y="10597"/>
                  </a:lnTo>
                  <a:lnTo>
                    <a:pt x="1226" y="9895"/>
                  </a:lnTo>
                  <a:lnTo>
                    <a:pt x="1762" y="9895"/>
                  </a:lnTo>
                  <a:lnTo>
                    <a:pt x="1762" y="9907"/>
                  </a:lnTo>
                  <a:cubicBezTo>
                    <a:pt x="1762" y="10002"/>
                    <a:pt x="1834" y="10074"/>
                    <a:pt x="1917" y="10074"/>
                  </a:cubicBezTo>
                  <a:cubicBezTo>
                    <a:pt x="2012" y="10074"/>
                    <a:pt x="2084" y="10002"/>
                    <a:pt x="2084" y="9907"/>
                  </a:cubicBezTo>
                  <a:lnTo>
                    <a:pt x="2084" y="9895"/>
                  </a:lnTo>
                  <a:close/>
                  <a:moveTo>
                    <a:pt x="4108" y="1"/>
                  </a:moveTo>
                  <a:cubicBezTo>
                    <a:pt x="2417" y="1"/>
                    <a:pt x="1048" y="1370"/>
                    <a:pt x="1048" y="3061"/>
                  </a:cubicBezTo>
                  <a:lnTo>
                    <a:pt x="1048" y="4430"/>
                  </a:lnTo>
                  <a:cubicBezTo>
                    <a:pt x="1048" y="4942"/>
                    <a:pt x="953" y="5251"/>
                    <a:pt x="881" y="5430"/>
                  </a:cubicBezTo>
                  <a:cubicBezTo>
                    <a:pt x="833" y="5561"/>
                    <a:pt x="833" y="5692"/>
                    <a:pt x="893" y="5811"/>
                  </a:cubicBezTo>
                  <a:cubicBezTo>
                    <a:pt x="953" y="5930"/>
                    <a:pt x="1060" y="6037"/>
                    <a:pt x="1191" y="6085"/>
                  </a:cubicBezTo>
                  <a:cubicBezTo>
                    <a:pt x="1607" y="6216"/>
                    <a:pt x="2238" y="6406"/>
                    <a:pt x="2917" y="6525"/>
                  </a:cubicBezTo>
                  <a:lnTo>
                    <a:pt x="2917" y="6752"/>
                  </a:lnTo>
                  <a:lnTo>
                    <a:pt x="2250" y="7061"/>
                  </a:lnTo>
                  <a:cubicBezTo>
                    <a:pt x="2143" y="7109"/>
                    <a:pt x="2060" y="7216"/>
                    <a:pt x="2024" y="7335"/>
                  </a:cubicBezTo>
                  <a:cubicBezTo>
                    <a:pt x="2012" y="7407"/>
                    <a:pt x="2012" y="7466"/>
                    <a:pt x="2024" y="7537"/>
                  </a:cubicBezTo>
                  <a:lnTo>
                    <a:pt x="786" y="7978"/>
                  </a:lnTo>
                  <a:cubicBezTo>
                    <a:pt x="310" y="8133"/>
                    <a:pt x="0" y="8585"/>
                    <a:pt x="0" y="9085"/>
                  </a:cubicBezTo>
                  <a:lnTo>
                    <a:pt x="0" y="10752"/>
                  </a:lnTo>
                  <a:cubicBezTo>
                    <a:pt x="0" y="10847"/>
                    <a:pt x="71" y="10919"/>
                    <a:pt x="167" y="10919"/>
                  </a:cubicBezTo>
                  <a:cubicBezTo>
                    <a:pt x="250" y="10919"/>
                    <a:pt x="333" y="10847"/>
                    <a:pt x="333" y="10752"/>
                  </a:cubicBezTo>
                  <a:lnTo>
                    <a:pt x="333" y="9085"/>
                  </a:lnTo>
                  <a:cubicBezTo>
                    <a:pt x="333" y="8716"/>
                    <a:pt x="572" y="8395"/>
                    <a:pt x="905" y="8276"/>
                  </a:cubicBezTo>
                  <a:lnTo>
                    <a:pt x="2203" y="7811"/>
                  </a:lnTo>
                  <a:lnTo>
                    <a:pt x="2369" y="8014"/>
                  </a:lnTo>
                  <a:lnTo>
                    <a:pt x="2191" y="8276"/>
                  </a:lnTo>
                  <a:cubicBezTo>
                    <a:pt x="2096" y="8419"/>
                    <a:pt x="2084" y="8597"/>
                    <a:pt x="2143" y="8764"/>
                  </a:cubicBezTo>
                  <a:lnTo>
                    <a:pt x="2512" y="9550"/>
                  </a:lnTo>
                  <a:lnTo>
                    <a:pt x="2024" y="9550"/>
                  </a:lnTo>
                  <a:lnTo>
                    <a:pt x="2024" y="9371"/>
                  </a:lnTo>
                  <a:cubicBezTo>
                    <a:pt x="2024" y="9276"/>
                    <a:pt x="1953" y="9204"/>
                    <a:pt x="1857" y="9204"/>
                  </a:cubicBezTo>
                  <a:cubicBezTo>
                    <a:pt x="1774" y="9204"/>
                    <a:pt x="1703" y="9276"/>
                    <a:pt x="1703" y="9371"/>
                  </a:cubicBezTo>
                  <a:lnTo>
                    <a:pt x="1703" y="9550"/>
                  </a:lnTo>
                  <a:lnTo>
                    <a:pt x="1000" y="9550"/>
                  </a:lnTo>
                  <a:cubicBezTo>
                    <a:pt x="905" y="9550"/>
                    <a:pt x="833" y="9621"/>
                    <a:pt x="833" y="9716"/>
                  </a:cubicBezTo>
                  <a:lnTo>
                    <a:pt x="833" y="10740"/>
                  </a:lnTo>
                  <a:cubicBezTo>
                    <a:pt x="833" y="10836"/>
                    <a:pt x="905" y="10907"/>
                    <a:pt x="1000" y="10907"/>
                  </a:cubicBezTo>
                  <a:lnTo>
                    <a:pt x="2715" y="10907"/>
                  </a:lnTo>
                  <a:cubicBezTo>
                    <a:pt x="2798" y="10907"/>
                    <a:pt x="2869" y="10836"/>
                    <a:pt x="2869" y="10740"/>
                  </a:cubicBezTo>
                  <a:lnTo>
                    <a:pt x="2869" y="10359"/>
                  </a:lnTo>
                  <a:lnTo>
                    <a:pt x="3084" y="10800"/>
                  </a:lnTo>
                  <a:cubicBezTo>
                    <a:pt x="3108" y="10859"/>
                    <a:pt x="3167" y="10895"/>
                    <a:pt x="3227" y="10895"/>
                  </a:cubicBezTo>
                  <a:cubicBezTo>
                    <a:pt x="3262" y="10895"/>
                    <a:pt x="3274" y="10895"/>
                    <a:pt x="3286" y="10871"/>
                  </a:cubicBezTo>
                  <a:cubicBezTo>
                    <a:pt x="3370" y="10847"/>
                    <a:pt x="3405" y="10740"/>
                    <a:pt x="3370" y="10669"/>
                  </a:cubicBezTo>
                  <a:lnTo>
                    <a:pt x="2417" y="8609"/>
                  </a:lnTo>
                  <a:cubicBezTo>
                    <a:pt x="2381" y="8550"/>
                    <a:pt x="2393" y="8490"/>
                    <a:pt x="2429" y="8430"/>
                  </a:cubicBezTo>
                  <a:lnTo>
                    <a:pt x="2667" y="8073"/>
                  </a:lnTo>
                  <a:cubicBezTo>
                    <a:pt x="2715" y="8014"/>
                    <a:pt x="2691" y="7942"/>
                    <a:pt x="2667" y="7895"/>
                  </a:cubicBezTo>
                  <a:lnTo>
                    <a:pt x="2334" y="7454"/>
                  </a:lnTo>
                  <a:cubicBezTo>
                    <a:pt x="2322" y="7418"/>
                    <a:pt x="2322" y="7395"/>
                    <a:pt x="2322" y="7383"/>
                  </a:cubicBezTo>
                  <a:cubicBezTo>
                    <a:pt x="2322" y="7359"/>
                    <a:pt x="2334" y="7335"/>
                    <a:pt x="2369" y="7323"/>
                  </a:cubicBezTo>
                  <a:lnTo>
                    <a:pt x="2953" y="7049"/>
                  </a:lnTo>
                  <a:lnTo>
                    <a:pt x="3286" y="8371"/>
                  </a:lnTo>
                  <a:cubicBezTo>
                    <a:pt x="3316" y="8450"/>
                    <a:pt x="3370" y="8496"/>
                    <a:pt x="3442" y="8496"/>
                  </a:cubicBezTo>
                  <a:cubicBezTo>
                    <a:pt x="3457" y="8496"/>
                    <a:pt x="3472" y="8494"/>
                    <a:pt x="3489" y="8490"/>
                  </a:cubicBezTo>
                  <a:cubicBezTo>
                    <a:pt x="3572" y="8466"/>
                    <a:pt x="3620" y="8383"/>
                    <a:pt x="3608" y="8299"/>
                  </a:cubicBezTo>
                  <a:lnTo>
                    <a:pt x="3584" y="8252"/>
                  </a:lnTo>
                  <a:lnTo>
                    <a:pt x="3584" y="8252"/>
                  </a:lnTo>
                  <a:cubicBezTo>
                    <a:pt x="3751" y="8311"/>
                    <a:pt x="3917" y="8335"/>
                    <a:pt x="4084" y="8335"/>
                  </a:cubicBezTo>
                  <a:cubicBezTo>
                    <a:pt x="4239" y="8335"/>
                    <a:pt x="4405" y="8299"/>
                    <a:pt x="4572" y="8252"/>
                  </a:cubicBezTo>
                  <a:lnTo>
                    <a:pt x="4572" y="8252"/>
                  </a:lnTo>
                  <a:lnTo>
                    <a:pt x="4084" y="10121"/>
                  </a:lnTo>
                  <a:lnTo>
                    <a:pt x="3786" y="9002"/>
                  </a:lnTo>
                  <a:cubicBezTo>
                    <a:pt x="3755" y="8918"/>
                    <a:pt x="3696" y="8881"/>
                    <a:pt x="3618" y="8881"/>
                  </a:cubicBezTo>
                  <a:cubicBezTo>
                    <a:pt x="3607" y="8881"/>
                    <a:pt x="3596" y="8881"/>
                    <a:pt x="3584" y="8883"/>
                  </a:cubicBezTo>
                  <a:cubicBezTo>
                    <a:pt x="3500" y="8907"/>
                    <a:pt x="3453" y="8990"/>
                    <a:pt x="3465" y="9073"/>
                  </a:cubicBezTo>
                  <a:lnTo>
                    <a:pt x="3917" y="10788"/>
                  </a:lnTo>
                  <a:cubicBezTo>
                    <a:pt x="3929" y="10859"/>
                    <a:pt x="4001" y="10907"/>
                    <a:pt x="4060" y="10907"/>
                  </a:cubicBezTo>
                  <a:cubicBezTo>
                    <a:pt x="4143" y="10907"/>
                    <a:pt x="4203" y="10859"/>
                    <a:pt x="4215" y="10788"/>
                  </a:cubicBezTo>
                  <a:lnTo>
                    <a:pt x="5191" y="7061"/>
                  </a:lnTo>
                  <a:lnTo>
                    <a:pt x="5775" y="7335"/>
                  </a:lnTo>
                  <a:cubicBezTo>
                    <a:pt x="5810" y="7347"/>
                    <a:pt x="5822" y="7383"/>
                    <a:pt x="5822" y="7395"/>
                  </a:cubicBezTo>
                  <a:cubicBezTo>
                    <a:pt x="5822" y="7407"/>
                    <a:pt x="5822" y="7430"/>
                    <a:pt x="5810" y="7466"/>
                  </a:cubicBezTo>
                  <a:lnTo>
                    <a:pt x="5477" y="7918"/>
                  </a:lnTo>
                  <a:cubicBezTo>
                    <a:pt x="5429" y="7978"/>
                    <a:pt x="5429" y="8049"/>
                    <a:pt x="5477" y="8097"/>
                  </a:cubicBezTo>
                  <a:lnTo>
                    <a:pt x="5715" y="8454"/>
                  </a:lnTo>
                  <a:cubicBezTo>
                    <a:pt x="5751" y="8514"/>
                    <a:pt x="5763" y="8573"/>
                    <a:pt x="5727" y="8633"/>
                  </a:cubicBezTo>
                  <a:lnTo>
                    <a:pt x="4774" y="10681"/>
                  </a:lnTo>
                  <a:cubicBezTo>
                    <a:pt x="4751" y="10752"/>
                    <a:pt x="4774" y="10859"/>
                    <a:pt x="4858" y="10895"/>
                  </a:cubicBezTo>
                  <a:cubicBezTo>
                    <a:pt x="4870" y="10907"/>
                    <a:pt x="4894" y="10907"/>
                    <a:pt x="4917" y="10907"/>
                  </a:cubicBezTo>
                  <a:cubicBezTo>
                    <a:pt x="4977" y="10907"/>
                    <a:pt x="5036" y="10871"/>
                    <a:pt x="5060" y="10812"/>
                  </a:cubicBezTo>
                  <a:lnTo>
                    <a:pt x="6013" y="8764"/>
                  </a:lnTo>
                  <a:cubicBezTo>
                    <a:pt x="6084" y="8597"/>
                    <a:pt x="6072" y="8419"/>
                    <a:pt x="5965" y="8276"/>
                  </a:cubicBezTo>
                  <a:lnTo>
                    <a:pt x="5786" y="8014"/>
                  </a:lnTo>
                  <a:lnTo>
                    <a:pt x="5953" y="7811"/>
                  </a:lnTo>
                  <a:lnTo>
                    <a:pt x="7251" y="8276"/>
                  </a:lnTo>
                  <a:cubicBezTo>
                    <a:pt x="7596" y="8395"/>
                    <a:pt x="7834" y="8716"/>
                    <a:pt x="7834" y="9085"/>
                  </a:cubicBezTo>
                  <a:lnTo>
                    <a:pt x="7834" y="10752"/>
                  </a:lnTo>
                  <a:cubicBezTo>
                    <a:pt x="7834" y="10847"/>
                    <a:pt x="7906" y="10919"/>
                    <a:pt x="7989" y="10919"/>
                  </a:cubicBezTo>
                  <a:cubicBezTo>
                    <a:pt x="8084" y="10919"/>
                    <a:pt x="8156" y="10847"/>
                    <a:pt x="8156" y="10752"/>
                  </a:cubicBezTo>
                  <a:lnTo>
                    <a:pt x="8156" y="9085"/>
                  </a:lnTo>
                  <a:cubicBezTo>
                    <a:pt x="8215" y="8585"/>
                    <a:pt x="7906" y="8133"/>
                    <a:pt x="7430" y="7978"/>
                  </a:cubicBezTo>
                  <a:lnTo>
                    <a:pt x="6191" y="7537"/>
                  </a:lnTo>
                  <a:cubicBezTo>
                    <a:pt x="6203" y="7478"/>
                    <a:pt x="6203" y="7407"/>
                    <a:pt x="6191" y="7335"/>
                  </a:cubicBezTo>
                  <a:cubicBezTo>
                    <a:pt x="6167" y="7216"/>
                    <a:pt x="6084" y="7121"/>
                    <a:pt x="5965" y="7061"/>
                  </a:cubicBezTo>
                  <a:lnTo>
                    <a:pt x="5298" y="6752"/>
                  </a:lnTo>
                  <a:lnTo>
                    <a:pt x="5298" y="6525"/>
                  </a:lnTo>
                  <a:cubicBezTo>
                    <a:pt x="5989" y="6406"/>
                    <a:pt x="6608" y="6228"/>
                    <a:pt x="7025" y="6085"/>
                  </a:cubicBezTo>
                  <a:cubicBezTo>
                    <a:pt x="7156" y="6037"/>
                    <a:pt x="7263" y="5954"/>
                    <a:pt x="7322" y="5811"/>
                  </a:cubicBezTo>
                  <a:cubicBezTo>
                    <a:pt x="7382" y="5692"/>
                    <a:pt x="7382" y="5549"/>
                    <a:pt x="7334" y="5430"/>
                  </a:cubicBezTo>
                  <a:cubicBezTo>
                    <a:pt x="7263" y="5251"/>
                    <a:pt x="7180" y="4918"/>
                    <a:pt x="7180" y="4430"/>
                  </a:cubicBezTo>
                  <a:lnTo>
                    <a:pt x="7180" y="3061"/>
                  </a:lnTo>
                  <a:cubicBezTo>
                    <a:pt x="7180" y="1370"/>
                    <a:pt x="5810" y="1"/>
                    <a:pt x="4108" y="1"/>
                  </a:cubicBez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g1019b1552c9_1_1067"/>
            <p:cNvSpPr/>
            <p:nvPr/>
          </p:nvSpPr>
          <p:spPr>
            <a:xfrm>
              <a:off x="7794189" y="4558474"/>
              <a:ext cx="37731" cy="37731"/>
            </a:xfrm>
            <a:custGeom>
              <a:rect b="b" l="l" r="r" t="t"/>
              <a:pathLst>
                <a:path extrusionOk="0" h="1191" w="1191">
                  <a:moveTo>
                    <a:pt x="596" y="0"/>
                  </a:moveTo>
                  <a:cubicBezTo>
                    <a:pt x="500" y="0"/>
                    <a:pt x="429" y="72"/>
                    <a:pt x="429" y="155"/>
                  </a:cubicBezTo>
                  <a:lnTo>
                    <a:pt x="429" y="429"/>
                  </a:lnTo>
                  <a:lnTo>
                    <a:pt x="167" y="429"/>
                  </a:lnTo>
                  <a:cubicBezTo>
                    <a:pt x="72" y="429"/>
                    <a:pt x="0" y="500"/>
                    <a:pt x="0" y="595"/>
                  </a:cubicBezTo>
                  <a:cubicBezTo>
                    <a:pt x="0" y="679"/>
                    <a:pt x="72" y="750"/>
                    <a:pt x="167" y="750"/>
                  </a:cubicBezTo>
                  <a:lnTo>
                    <a:pt x="429" y="750"/>
                  </a:lnTo>
                  <a:lnTo>
                    <a:pt x="429" y="1024"/>
                  </a:lnTo>
                  <a:cubicBezTo>
                    <a:pt x="429" y="1107"/>
                    <a:pt x="500" y="1191"/>
                    <a:pt x="596" y="1191"/>
                  </a:cubicBezTo>
                  <a:cubicBezTo>
                    <a:pt x="679" y="1191"/>
                    <a:pt x="762" y="1107"/>
                    <a:pt x="762" y="1024"/>
                  </a:cubicBezTo>
                  <a:lnTo>
                    <a:pt x="762" y="750"/>
                  </a:lnTo>
                  <a:lnTo>
                    <a:pt x="1024" y="750"/>
                  </a:lnTo>
                  <a:cubicBezTo>
                    <a:pt x="1120" y="750"/>
                    <a:pt x="1191" y="679"/>
                    <a:pt x="1191" y="595"/>
                  </a:cubicBezTo>
                  <a:cubicBezTo>
                    <a:pt x="1191" y="500"/>
                    <a:pt x="1120" y="429"/>
                    <a:pt x="1024" y="429"/>
                  </a:cubicBezTo>
                  <a:lnTo>
                    <a:pt x="762" y="429"/>
                  </a:lnTo>
                  <a:lnTo>
                    <a:pt x="762" y="155"/>
                  </a:lnTo>
                  <a:cubicBezTo>
                    <a:pt x="762" y="72"/>
                    <a:pt x="679" y="0"/>
                    <a:pt x="596" y="0"/>
                  </a:cubicBez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3" name="Google Shape;3653;g1019b1552c9_1_1067"/>
          <p:cNvGrpSpPr/>
          <p:nvPr/>
        </p:nvGrpSpPr>
        <p:grpSpPr>
          <a:xfrm>
            <a:off x="6920365" y="1320668"/>
            <a:ext cx="358715" cy="457923"/>
            <a:chOff x="5800725" y="3785989"/>
            <a:chExt cx="277644" cy="354594"/>
          </a:xfrm>
        </p:grpSpPr>
        <p:sp>
          <p:nvSpPr>
            <p:cNvPr id="3654" name="Google Shape;3654;g1019b1552c9_1_1067"/>
            <p:cNvSpPr/>
            <p:nvPr/>
          </p:nvSpPr>
          <p:spPr>
            <a:xfrm>
              <a:off x="5800725" y="3785989"/>
              <a:ext cx="277644" cy="354594"/>
            </a:xfrm>
            <a:custGeom>
              <a:rect b="b" l="l" r="r" t="t"/>
              <a:pathLst>
                <a:path extrusionOk="0" h="11193" w="8764">
                  <a:moveTo>
                    <a:pt x="4716" y="310"/>
                  </a:moveTo>
                  <a:cubicBezTo>
                    <a:pt x="5323" y="310"/>
                    <a:pt x="5859" y="572"/>
                    <a:pt x="5978" y="905"/>
                  </a:cubicBezTo>
                  <a:cubicBezTo>
                    <a:pt x="6005" y="979"/>
                    <a:pt x="6062" y="1024"/>
                    <a:pt x="6130" y="1024"/>
                  </a:cubicBezTo>
                  <a:cubicBezTo>
                    <a:pt x="6150" y="1024"/>
                    <a:pt x="6171" y="1020"/>
                    <a:pt x="6192" y="1012"/>
                  </a:cubicBezTo>
                  <a:cubicBezTo>
                    <a:pt x="6275" y="988"/>
                    <a:pt x="6323" y="893"/>
                    <a:pt x="6299" y="810"/>
                  </a:cubicBezTo>
                  <a:cubicBezTo>
                    <a:pt x="6275" y="774"/>
                    <a:pt x="6275" y="750"/>
                    <a:pt x="6264" y="715"/>
                  </a:cubicBezTo>
                  <a:lnTo>
                    <a:pt x="6264" y="715"/>
                  </a:lnTo>
                  <a:cubicBezTo>
                    <a:pt x="6609" y="834"/>
                    <a:pt x="6859" y="1167"/>
                    <a:pt x="6859" y="1548"/>
                  </a:cubicBezTo>
                  <a:lnTo>
                    <a:pt x="6859" y="3322"/>
                  </a:lnTo>
                  <a:lnTo>
                    <a:pt x="6668" y="3322"/>
                  </a:lnTo>
                  <a:cubicBezTo>
                    <a:pt x="6561" y="3322"/>
                    <a:pt x="6478" y="3227"/>
                    <a:pt x="6478" y="3132"/>
                  </a:cubicBezTo>
                  <a:lnTo>
                    <a:pt x="6478" y="2953"/>
                  </a:lnTo>
                  <a:cubicBezTo>
                    <a:pt x="6478" y="2191"/>
                    <a:pt x="5918" y="1619"/>
                    <a:pt x="5894" y="1608"/>
                  </a:cubicBezTo>
                  <a:cubicBezTo>
                    <a:pt x="5858" y="1571"/>
                    <a:pt x="5815" y="1556"/>
                    <a:pt x="5770" y="1556"/>
                  </a:cubicBezTo>
                  <a:cubicBezTo>
                    <a:pt x="5756" y="1556"/>
                    <a:pt x="5742" y="1557"/>
                    <a:pt x="5728" y="1560"/>
                  </a:cubicBezTo>
                  <a:cubicBezTo>
                    <a:pt x="5195" y="1728"/>
                    <a:pt x="4526" y="1884"/>
                    <a:pt x="3873" y="1884"/>
                  </a:cubicBezTo>
                  <a:cubicBezTo>
                    <a:pt x="3418" y="1884"/>
                    <a:pt x="2971" y="1808"/>
                    <a:pt x="2585" y="1608"/>
                  </a:cubicBezTo>
                  <a:cubicBezTo>
                    <a:pt x="2251" y="1441"/>
                    <a:pt x="2049" y="1227"/>
                    <a:pt x="1953" y="1072"/>
                  </a:cubicBezTo>
                  <a:cubicBezTo>
                    <a:pt x="2311" y="988"/>
                    <a:pt x="2573" y="846"/>
                    <a:pt x="2811" y="750"/>
                  </a:cubicBezTo>
                  <a:cubicBezTo>
                    <a:pt x="3347" y="512"/>
                    <a:pt x="3763" y="310"/>
                    <a:pt x="4716" y="310"/>
                  </a:cubicBezTo>
                  <a:close/>
                  <a:moveTo>
                    <a:pt x="2049" y="1679"/>
                  </a:moveTo>
                  <a:cubicBezTo>
                    <a:pt x="2156" y="1762"/>
                    <a:pt x="2275" y="1846"/>
                    <a:pt x="2406" y="1905"/>
                  </a:cubicBezTo>
                  <a:cubicBezTo>
                    <a:pt x="2787" y="2096"/>
                    <a:pt x="3227" y="2203"/>
                    <a:pt x="3716" y="2215"/>
                  </a:cubicBezTo>
                  <a:cubicBezTo>
                    <a:pt x="3770" y="2217"/>
                    <a:pt x="3825" y="2218"/>
                    <a:pt x="3881" y="2218"/>
                  </a:cubicBezTo>
                  <a:cubicBezTo>
                    <a:pt x="4435" y="2218"/>
                    <a:pt x="5056" y="2111"/>
                    <a:pt x="5716" y="1905"/>
                  </a:cubicBezTo>
                  <a:cubicBezTo>
                    <a:pt x="5847" y="2072"/>
                    <a:pt x="6133" y="2453"/>
                    <a:pt x="6133" y="2953"/>
                  </a:cubicBezTo>
                  <a:lnTo>
                    <a:pt x="6133" y="3132"/>
                  </a:lnTo>
                  <a:cubicBezTo>
                    <a:pt x="6133" y="3405"/>
                    <a:pt x="6371" y="3644"/>
                    <a:pt x="6656" y="3644"/>
                  </a:cubicBezTo>
                  <a:lnTo>
                    <a:pt x="6918" y="3644"/>
                  </a:lnTo>
                  <a:cubicBezTo>
                    <a:pt x="6990" y="3644"/>
                    <a:pt x="7073" y="3679"/>
                    <a:pt x="7133" y="3739"/>
                  </a:cubicBezTo>
                  <a:cubicBezTo>
                    <a:pt x="7192" y="3798"/>
                    <a:pt x="7204" y="3870"/>
                    <a:pt x="7204" y="3941"/>
                  </a:cubicBezTo>
                  <a:cubicBezTo>
                    <a:pt x="7192" y="4084"/>
                    <a:pt x="7049" y="4203"/>
                    <a:pt x="6906" y="4203"/>
                  </a:cubicBezTo>
                  <a:lnTo>
                    <a:pt x="6835" y="4203"/>
                  </a:lnTo>
                  <a:lnTo>
                    <a:pt x="6835" y="4179"/>
                  </a:lnTo>
                  <a:cubicBezTo>
                    <a:pt x="6835" y="4096"/>
                    <a:pt x="6752" y="4025"/>
                    <a:pt x="6668" y="4025"/>
                  </a:cubicBezTo>
                  <a:cubicBezTo>
                    <a:pt x="6573" y="4025"/>
                    <a:pt x="6502" y="4096"/>
                    <a:pt x="6502" y="4179"/>
                  </a:cubicBezTo>
                  <a:cubicBezTo>
                    <a:pt x="6502" y="5358"/>
                    <a:pt x="5549" y="6311"/>
                    <a:pt x="4394" y="6311"/>
                  </a:cubicBezTo>
                  <a:cubicBezTo>
                    <a:pt x="3227" y="6311"/>
                    <a:pt x="2275" y="5358"/>
                    <a:pt x="2275" y="4203"/>
                  </a:cubicBezTo>
                  <a:cubicBezTo>
                    <a:pt x="2275" y="4108"/>
                    <a:pt x="2204" y="4036"/>
                    <a:pt x="2108" y="4036"/>
                  </a:cubicBezTo>
                  <a:cubicBezTo>
                    <a:pt x="2025" y="4036"/>
                    <a:pt x="1953" y="4108"/>
                    <a:pt x="1953" y="4203"/>
                  </a:cubicBezTo>
                  <a:lnTo>
                    <a:pt x="1953" y="4215"/>
                  </a:lnTo>
                  <a:lnTo>
                    <a:pt x="1846" y="4215"/>
                  </a:lnTo>
                  <a:cubicBezTo>
                    <a:pt x="1775" y="4215"/>
                    <a:pt x="1692" y="4179"/>
                    <a:pt x="1632" y="4120"/>
                  </a:cubicBezTo>
                  <a:cubicBezTo>
                    <a:pt x="1572" y="4060"/>
                    <a:pt x="1561" y="3989"/>
                    <a:pt x="1561" y="3917"/>
                  </a:cubicBezTo>
                  <a:cubicBezTo>
                    <a:pt x="1572" y="3786"/>
                    <a:pt x="1715" y="3667"/>
                    <a:pt x="1858" y="3667"/>
                  </a:cubicBezTo>
                  <a:lnTo>
                    <a:pt x="2096" y="3667"/>
                  </a:lnTo>
                  <a:cubicBezTo>
                    <a:pt x="2382" y="3667"/>
                    <a:pt x="2620" y="3429"/>
                    <a:pt x="2620" y="3143"/>
                  </a:cubicBezTo>
                  <a:lnTo>
                    <a:pt x="2620" y="2512"/>
                  </a:lnTo>
                  <a:cubicBezTo>
                    <a:pt x="2620" y="2429"/>
                    <a:pt x="2549" y="2346"/>
                    <a:pt x="2454" y="2346"/>
                  </a:cubicBezTo>
                  <a:cubicBezTo>
                    <a:pt x="2370" y="2346"/>
                    <a:pt x="2287" y="2429"/>
                    <a:pt x="2287" y="2512"/>
                  </a:cubicBezTo>
                  <a:lnTo>
                    <a:pt x="2287" y="3143"/>
                  </a:lnTo>
                  <a:cubicBezTo>
                    <a:pt x="2287" y="3251"/>
                    <a:pt x="2204" y="3334"/>
                    <a:pt x="2096" y="3334"/>
                  </a:cubicBezTo>
                  <a:lnTo>
                    <a:pt x="1906" y="3334"/>
                  </a:lnTo>
                  <a:lnTo>
                    <a:pt x="1906" y="2322"/>
                  </a:lnTo>
                  <a:cubicBezTo>
                    <a:pt x="1906" y="1941"/>
                    <a:pt x="2013" y="1762"/>
                    <a:pt x="2049" y="1679"/>
                  </a:cubicBezTo>
                  <a:close/>
                  <a:moveTo>
                    <a:pt x="5478" y="6406"/>
                  </a:moveTo>
                  <a:lnTo>
                    <a:pt x="5478" y="6799"/>
                  </a:lnTo>
                  <a:lnTo>
                    <a:pt x="5442" y="6799"/>
                  </a:lnTo>
                  <a:lnTo>
                    <a:pt x="5132" y="7870"/>
                  </a:lnTo>
                  <a:cubicBezTo>
                    <a:pt x="4906" y="7989"/>
                    <a:pt x="4644" y="8073"/>
                    <a:pt x="4394" y="8073"/>
                  </a:cubicBezTo>
                  <a:cubicBezTo>
                    <a:pt x="4120" y="8073"/>
                    <a:pt x="3870" y="8013"/>
                    <a:pt x="3644" y="7870"/>
                  </a:cubicBezTo>
                  <a:lnTo>
                    <a:pt x="3335" y="6799"/>
                  </a:lnTo>
                  <a:lnTo>
                    <a:pt x="3335" y="6406"/>
                  </a:lnTo>
                  <a:cubicBezTo>
                    <a:pt x="3656" y="6561"/>
                    <a:pt x="4013" y="6644"/>
                    <a:pt x="4406" y="6644"/>
                  </a:cubicBezTo>
                  <a:cubicBezTo>
                    <a:pt x="4787" y="6644"/>
                    <a:pt x="5144" y="6549"/>
                    <a:pt x="5478" y="6406"/>
                  </a:cubicBezTo>
                  <a:close/>
                  <a:moveTo>
                    <a:pt x="2644" y="10156"/>
                  </a:moveTo>
                  <a:lnTo>
                    <a:pt x="2644" y="10871"/>
                  </a:lnTo>
                  <a:lnTo>
                    <a:pt x="1215" y="10871"/>
                  </a:lnTo>
                  <a:lnTo>
                    <a:pt x="1215" y="10156"/>
                  </a:lnTo>
                  <a:lnTo>
                    <a:pt x="1775" y="10156"/>
                  </a:lnTo>
                  <a:lnTo>
                    <a:pt x="1775" y="10168"/>
                  </a:lnTo>
                  <a:cubicBezTo>
                    <a:pt x="1775" y="10251"/>
                    <a:pt x="1846" y="10335"/>
                    <a:pt x="1930" y="10335"/>
                  </a:cubicBezTo>
                  <a:cubicBezTo>
                    <a:pt x="2025" y="10335"/>
                    <a:pt x="2096" y="10251"/>
                    <a:pt x="2096" y="10168"/>
                  </a:cubicBezTo>
                  <a:lnTo>
                    <a:pt x="2096" y="10156"/>
                  </a:lnTo>
                  <a:close/>
                  <a:moveTo>
                    <a:pt x="4728" y="0"/>
                  </a:moveTo>
                  <a:cubicBezTo>
                    <a:pt x="3704" y="0"/>
                    <a:pt x="3227" y="203"/>
                    <a:pt x="2692" y="465"/>
                  </a:cubicBezTo>
                  <a:cubicBezTo>
                    <a:pt x="2394" y="596"/>
                    <a:pt x="2096" y="726"/>
                    <a:pt x="1668" y="846"/>
                  </a:cubicBezTo>
                  <a:cubicBezTo>
                    <a:pt x="1620" y="857"/>
                    <a:pt x="1572" y="893"/>
                    <a:pt x="1561" y="941"/>
                  </a:cubicBezTo>
                  <a:cubicBezTo>
                    <a:pt x="1549" y="977"/>
                    <a:pt x="1549" y="1024"/>
                    <a:pt x="1561" y="1072"/>
                  </a:cubicBezTo>
                  <a:cubicBezTo>
                    <a:pt x="1561" y="1084"/>
                    <a:pt x="1632" y="1250"/>
                    <a:pt x="1834" y="1453"/>
                  </a:cubicBezTo>
                  <a:cubicBezTo>
                    <a:pt x="1751" y="1560"/>
                    <a:pt x="1596" y="1810"/>
                    <a:pt x="1596" y="2322"/>
                  </a:cubicBezTo>
                  <a:lnTo>
                    <a:pt x="1596" y="3393"/>
                  </a:lnTo>
                  <a:cubicBezTo>
                    <a:pt x="1394" y="3477"/>
                    <a:pt x="1263" y="3655"/>
                    <a:pt x="1251" y="3870"/>
                  </a:cubicBezTo>
                  <a:cubicBezTo>
                    <a:pt x="1239" y="4036"/>
                    <a:pt x="1299" y="4215"/>
                    <a:pt x="1394" y="4334"/>
                  </a:cubicBezTo>
                  <a:cubicBezTo>
                    <a:pt x="1513" y="4453"/>
                    <a:pt x="1680" y="4525"/>
                    <a:pt x="1846" y="4525"/>
                  </a:cubicBezTo>
                  <a:lnTo>
                    <a:pt x="1965" y="4525"/>
                  </a:lnTo>
                  <a:cubicBezTo>
                    <a:pt x="2049" y="5203"/>
                    <a:pt x="2442" y="5822"/>
                    <a:pt x="2989" y="6191"/>
                  </a:cubicBezTo>
                  <a:lnTo>
                    <a:pt x="2989" y="6715"/>
                  </a:lnTo>
                  <a:lnTo>
                    <a:pt x="2263" y="7084"/>
                  </a:lnTo>
                  <a:cubicBezTo>
                    <a:pt x="2156" y="7132"/>
                    <a:pt x="2084" y="7227"/>
                    <a:pt x="2073" y="7334"/>
                  </a:cubicBezTo>
                  <a:cubicBezTo>
                    <a:pt x="2049" y="7370"/>
                    <a:pt x="2049" y="7406"/>
                    <a:pt x="2049" y="7442"/>
                  </a:cubicBezTo>
                  <a:lnTo>
                    <a:pt x="858" y="7799"/>
                  </a:lnTo>
                  <a:cubicBezTo>
                    <a:pt x="346" y="7965"/>
                    <a:pt x="1" y="8430"/>
                    <a:pt x="1" y="8954"/>
                  </a:cubicBezTo>
                  <a:lnTo>
                    <a:pt x="1" y="11025"/>
                  </a:lnTo>
                  <a:cubicBezTo>
                    <a:pt x="1" y="11121"/>
                    <a:pt x="72" y="11192"/>
                    <a:pt x="168" y="11192"/>
                  </a:cubicBezTo>
                  <a:cubicBezTo>
                    <a:pt x="251" y="11192"/>
                    <a:pt x="322" y="11121"/>
                    <a:pt x="322" y="11025"/>
                  </a:cubicBezTo>
                  <a:lnTo>
                    <a:pt x="322" y="8954"/>
                  </a:lnTo>
                  <a:cubicBezTo>
                    <a:pt x="322" y="8573"/>
                    <a:pt x="584" y="8227"/>
                    <a:pt x="953" y="8108"/>
                  </a:cubicBezTo>
                  <a:lnTo>
                    <a:pt x="2192" y="7739"/>
                  </a:lnTo>
                  <a:lnTo>
                    <a:pt x="2406" y="8025"/>
                  </a:lnTo>
                  <a:lnTo>
                    <a:pt x="2156" y="8275"/>
                  </a:lnTo>
                  <a:cubicBezTo>
                    <a:pt x="1989" y="8442"/>
                    <a:pt x="1965" y="8680"/>
                    <a:pt x="2073" y="8870"/>
                  </a:cubicBezTo>
                  <a:lnTo>
                    <a:pt x="2549" y="9811"/>
                  </a:lnTo>
                  <a:lnTo>
                    <a:pt x="2096" y="9811"/>
                  </a:lnTo>
                  <a:lnTo>
                    <a:pt x="2096" y="9609"/>
                  </a:lnTo>
                  <a:cubicBezTo>
                    <a:pt x="2096" y="9525"/>
                    <a:pt x="2025" y="9454"/>
                    <a:pt x="1930" y="9454"/>
                  </a:cubicBezTo>
                  <a:cubicBezTo>
                    <a:pt x="1846" y="9454"/>
                    <a:pt x="1775" y="9525"/>
                    <a:pt x="1775" y="9609"/>
                  </a:cubicBezTo>
                  <a:lnTo>
                    <a:pt x="1775" y="9811"/>
                  </a:lnTo>
                  <a:lnTo>
                    <a:pt x="1061" y="9811"/>
                  </a:lnTo>
                  <a:cubicBezTo>
                    <a:pt x="965" y="9811"/>
                    <a:pt x="894" y="9882"/>
                    <a:pt x="894" y="9966"/>
                  </a:cubicBezTo>
                  <a:lnTo>
                    <a:pt x="894" y="11025"/>
                  </a:lnTo>
                  <a:cubicBezTo>
                    <a:pt x="894" y="11121"/>
                    <a:pt x="965" y="11192"/>
                    <a:pt x="1061" y="11192"/>
                  </a:cubicBezTo>
                  <a:lnTo>
                    <a:pt x="2811" y="11192"/>
                  </a:lnTo>
                  <a:cubicBezTo>
                    <a:pt x="2906" y="11192"/>
                    <a:pt x="2977" y="11121"/>
                    <a:pt x="2977" y="11025"/>
                  </a:cubicBezTo>
                  <a:lnTo>
                    <a:pt x="2977" y="10668"/>
                  </a:lnTo>
                  <a:lnTo>
                    <a:pt x="3180" y="11097"/>
                  </a:lnTo>
                  <a:cubicBezTo>
                    <a:pt x="3216" y="11156"/>
                    <a:pt x="3275" y="11192"/>
                    <a:pt x="3335" y="11192"/>
                  </a:cubicBezTo>
                  <a:cubicBezTo>
                    <a:pt x="3358" y="11192"/>
                    <a:pt x="3382" y="11192"/>
                    <a:pt x="3406" y="11180"/>
                  </a:cubicBezTo>
                  <a:cubicBezTo>
                    <a:pt x="3477" y="11133"/>
                    <a:pt x="3525" y="11037"/>
                    <a:pt x="3477" y="10954"/>
                  </a:cubicBezTo>
                  <a:lnTo>
                    <a:pt x="2370" y="8716"/>
                  </a:lnTo>
                  <a:cubicBezTo>
                    <a:pt x="2334" y="8644"/>
                    <a:pt x="2346" y="8561"/>
                    <a:pt x="2394" y="8513"/>
                  </a:cubicBezTo>
                  <a:lnTo>
                    <a:pt x="2739" y="8168"/>
                  </a:lnTo>
                  <a:cubicBezTo>
                    <a:pt x="2799" y="8108"/>
                    <a:pt x="2799" y="8025"/>
                    <a:pt x="2751" y="7965"/>
                  </a:cubicBezTo>
                  <a:lnTo>
                    <a:pt x="2382" y="7477"/>
                  </a:lnTo>
                  <a:cubicBezTo>
                    <a:pt x="2370" y="7454"/>
                    <a:pt x="2370" y="7442"/>
                    <a:pt x="2370" y="7430"/>
                  </a:cubicBezTo>
                  <a:cubicBezTo>
                    <a:pt x="2370" y="7418"/>
                    <a:pt x="2382" y="7394"/>
                    <a:pt x="2394" y="7394"/>
                  </a:cubicBezTo>
                  <a:lnTo>
                    <a:pt x="3037" y="7073"/>
                  </a:lnTo>
                  <a:lnTo>
                    <a:pt x="3501" y="8632"/>
                  </a:lnTo>
                  <a:cubicBezTo>
                    <a:pt x="3522" y="8716"/>
                    <a:pt x="3598" y="8754"/>
                    <a:pt x="3673" y="8754"/>
                  </a:cubicBezTo>
                  <a:cubicBezTo>
                    <a:pt x="3683" y="8754"/>
                    <a:pt x="3693" y="8753"/>
                    <a:pt x="3704" y="8751"/>
                  </a:cubicBezTo>
                  <a:cubicBezTo>
                    <a:pt x="3799" y="8716"/>
                    <a:pt x="3835" y="8632"/>
                    <a:pt x="3823" y="8549"/>
                  </a:cubicBezTo>
                  <a:lnTo>
                    <a:pt x="3751" y="8287"/>
                  </a:lnTo>
                  <a:lnTo>
                    <a:pt x="3751" y="8287"/>
                  </a:lnTo>
                  <a:cubicBezTo>
                    <a:pt x="3954" y="8358"/>
                    <a:pt x="4168" y="8394"/>
                    <a:pt x="4370" y="8394"/>
                  </a:cubicBezTo>
                  <a:cubicBezTo>
                    <a:pt x="4597" y="8394"/>
                    <a:pt x="4811" y="8358"/>
                    <a:pt x="5001" y="8287"/>
                  </a:cubicBezTo>
                  <a:lnTo>
                    <a:pt x="5001" y="8287"/>
                  </a:lnTo>
                  <a:lnTo>
                    <a:pt x="4370" y="10442"/>
                  </a:lnTo>
                  <a:lnTo>
                    <a:pt x="4013" y="9228"/>
                  </a:lnTo>
                  <a:cubicBezTo>
                    <a:pt x="3992" y="9144"/>
                    <a:pt x="3917" y="9106"/>
                    <a:pt x="3842" y="9106"/>
                  </a:cubicBezTo>
                  <a:cubicBezTo>
                    <a:pt x="3832" y="9106"/>
                    <a:pt x="3821" y="9107"/>
                    <a:pt x="3811" y="9108"/>
                  </a:cubicBezTo>
                  <a:cubicBezTo>
                    <a:pt x="3716" y="9120"/>
                    <a:pt x="3680" y="9228"/>
                    <a:pt x="3692" y="9311"/>
                  </a:cubicBezTo>
                  <a:lnTo>
                    <a:pt x="4192" y="11073"/>
                  </a:lnTo>
                  <a:cubicBezTo>
                    <a:pt x="4216" y="11144"/>
                    <a:pt x="4287" y="11192"/>
                    <a:pt x="4359" y="11192"/>
                  </a:cubicBezTo>
                  <a:cubicBezTo>
                    <a:pt x="4430" y="11192"/>
                    <a:pt x="4490" y="11144"/>
                    <a:pt x="4525" y="11073"/>
                  </a:cubicBezTo>
                  <a:lnTo>
                    <a:pt x="5704" y="7049"/>
                  </a:lnTo>
                  <a:lnTo>
                    <a:pt x="6335" y="7382"/>
                  </a:lnTo>
                  <a:lnTo>
                    <a:pt x="6371" y="7406"/>
                  </a:lnTo>
                  <a:cubicBezTo>
                    <a:pt x="6371" y="7430"/>
                    <a:pt x="6371" y="7442"/>
                    <a:pt x="6359" y="7454"/>
                  </a:cubicBezTo>
                  <a:lnTo>
                    <a:pt x="5978" y="7942"/>
                  </a:lnTo>
                  <a:cubicBezTo>
                    <a:pt x="5942" y="8001"/>
                    <a:pt x="5942" y="8108"/>
                    <a:pt x="6002" y="8156"/>
                  </a:cubicBezTo>
                  <a:lnTo>
                    <a:pt x="6335" y="8501"/>
                  </a:lnTo>
                  <a:cubicBezTo>
                    <a:pt x="6395" y="8561"/>
                    <a:pt x="6418" y="8644"/>
                    <a:pt x="6371" y="8704"/>
                  </a:cubicBezTo>
                  <a:lnTo>
                    <a:pt x="5252" y="10942"/>
                  </a:lnTo>
                  <a:cubicBezTo>
                    <a:pt x="5204" y="11013"/>
                    <a:pt x="5240" y="11121"/>
                    <a:pt x="5323" y="11156"/>
                  </a:cubicBezTo>
                  <a:cubicBezTo>
                    <a:pt x="5359" y="11180"/>
                    <a:pt x="5371" y="11180"/>
                    <a:pt x="5406" y="11180"/>
                  </a:cubicBezTo>
                  <a:cubicBezTo>
                    <a:pt x="5466" y="11180"/>
                    <a:pt x="5525" y="11144"/>
                    <a:pt x="5549" y="11085"/>
                  </a:cubicBezTo>
                  <a:lnTo>
                    <a:pt x="6668" y="8858"/>
                  </a:lnTo>
                  <a:cubicBezTo>
                    <a:pt x="6776" y="8656"/>
                    <a:pt x="6728" y="8418"/>
                    <a:pt x="6573" y="8263"/>
                  </a:cubicBezTo>
                  <a:lnTo>
                    <a:pt x="6323" y="8001"/>
                  </a:lnTo>
                  <a:lnTo>
                    <a:pt x="6549" y="7727"/>
                  </a:lnTo>
                  <a:lnTo>
                    <a:pt x="7788" y="8096"/>
                  </a:lnTo>
                  <a:cubicBezTo>
                    <a:pt x="8157" y="8216"/>
                    <a:pt x="8407" y="8561"/>
                    <a:pt x="8407" y="8942"/>
                  </a:cubicBezTo>
                  <a:lnTo>
                    <a:pt x="8407" y="11013"/>
                  </a:lnTo>
                  <a:cubicBezTo>
                    <a:pt x="8407" y="11097"/>
                    <a:pt x="8478" y="11180"/>
                    <a:pt x="8573" y="11180"/>
                  </a:cubicBezTo>
                  <a:cubicBezTo>
                    <a:pt x="8657" y="11180"/>
                    <a:pt x="8740" y="11097"/>
                    <a:pt x="8740" y="11013"/>
                  </a:cubicBezTo>
                  <a:lnTo>
                    <a:pt x="8740" y="8942"/>
                  </a:lnTo>
                  <a:cubicBezTo>
                    <a:pt x="8764" y="8442"/>
                    <a:pt x="8419" y="7965"/>
                    <a:pt x="7907" y="7811"/>
                  </a:cubicBezTo>
                  <a:lnTo>
                    <a:pt x="6716" y="7454"/>
                  </a:lnTo>
                  <a:cubicBezTo>
                    <a:pt x="6716" y="7430"/>
                    <a:pt x="6716" y="7382"/>
                    <a:pt x="6692" y="7358"/>
                  </a:cubicBezTo>
                  <a:cubicBezTo>
                    <a:pt x="6668" y="7251"/>
                    <a:pt x="6597" y="7144"/>
                    <a:pt x="6502" y="7096"/>
                  </a:cubicBezTo>
                  <a:lnTo>
                    <a:pt x="5775" y="6727"/>
                  </a:lnTo>
                  <a:lnTo>
                    <a:pt x="5775" y="6203"/>
                  </a:lnTo>
                  <a:cubicBezTo>
                    <a:pt x="6323" y="5822"/>
                    <a:pt x="6716" y="5227"/>
                    <a:pt x="6799" y="4536"/>
                  </a:cubicBezTo>
                  <a:lnTo>
                    <a:pt x="6906" y="4536"/>
                  </a:lnTo>
                  <a:cubicBezTo>
                    <a:pt x="7228" y="4536"/>
                    <a:pt x="7502" y="4298"/>
                    <a:pt x="7526" y="4001"/>
                  </a:cubicBezTo>
                  <a:cubicBezTo>
                    <a:pt x="7549" y="3834"/>
                    <a:pt x="7490" y="3655"/>
                    <a:pt x="7383" y="3536"/>
                  </a:cubicBezTo>
                  <a:cubicBezTo>
                    <a:pt x="7323" y="3477"/>
                    <a:pt x="7264" y="3441"/>
                    <a:pt x="7192" y="3393"/>
                  </a:cubicBezTo>
                  <a:lnTo>
                    <a:pt x="7192" y="1572"/>
                  </a:lnTo>
                  <a:cubicBezTo>
                    <a:pt x="7192" y="905"/>
                    <a:pt x="6633" y="357"/>
                    <a:pt x="5966" y="357"/>
                  </a:cubicBezTo>
                  <a:lnTo>
                    <a:pt x="5942" y="357"/>
                  </a:lnTo>
                  <a:cubicBezTo>
                    <a:pt x="5644" y="131"/>
                    <a:pt x="5204" y="0"/>
                    <a:pt x="4728" y="0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g1019b1552c9_1_1067"/>
            <p:cNvSpPr/>
            <p:nvPr/>
          </p:nvSpPr>
          <p:spPr>
            <a:xfrm>
              <a:off x="6012727" y="4085840"/>
              <a:ext cx="37731" cy="37763"/>
            </a:xfrm>
            <a:custGeom>
              <a:rect b="b" l="l" r="r" t="t"/>
              <a:pathLst>
                <a:path extrusionOk="0" h="1192" w="1191">
                  <a:moveTo>
                    <a:pt x="595" y="1"/>
                  </a:moveTo>
                  <a:cubicBezTo>
                    <a:pt x="512" y="1"/>
                    <a:pt x="441" y="72"/>
                    <a:pt x="441" y="167"/>
                  </a:cubicBezTo>
                  <a:lnTo>
                    <a:pt x="441" y="429"/>
                  </a:lnTo>
                  <a:lnTo>
                    <a:pt x="167" y="429"/>
                  </a:lnTo>
                  <a:cubicBezTo>
                    <a:pt x="84" y="429"/>
                    <a:pt x="0" y="513"/>
                    <a:pt x="0" y="596"/>
                  </a:cubicBezTo>
                  <a:cubicBezTo>
                    <a:pt x="0" y="691"/>
                    <a:pt x="84" y="763"/>
                    <a:pt x="167" y="763"/>
                  </a:cubicBezTo>
                  <a:lnTo>
                    <a:pt x="441" y="763"/>
                  </a:lnTo>
                  <a:lnTo>
                    <a:pt x="441" y="1025"/>
                  </a:lnTo>
                  <a:cubicBezTo>
                    <a:pt x="441" y="1120"/>
                    <a:pt x="512" y="1191"/>
                    <a:pt x="595" y="1191"/>
                  </a:cubicBezTo>
                  <a:cubicBezTo>
                    <a:pt x="691" y="1191"/>
                    <a:pt x="762" y="1120"/>
                    <a:pt x="762" y="1025"/>
                  </a:cubicBezTo>
                  <a:lnTo>
                    <a:pt x="762" y="763"/>
                  </a:lnTo>
                  <a:lnTo>
                    <a:pt x="1024" y="763"/>
                  </a:lnTo>
                  <a:cubicBezTo>
                    <a:pt x="1119" y="763"/>
                    <a:pt x="1191" y="691"/>
                    <a:pt x="1191" y="596"/>
                  </a:cubicBezTo>
                  <a:cubicBezTo>
                    <a:pt x="1191" y="513"/>
                    <a:pt x="1119" y="429"/>
                    <a:pt x="1024" y="429"/>
                  </a:cubicBezTo>
                  <a:lnTo>
                    <a:pt x="762" y="429"/>
                  </a:lnTo>
                  <a:lnTo>
                    <a:pt x="762" y="167"/>
                  </a:lnTo>
                  <a:cubicBezTo>
                    <a:pt x="762" y="72"/>
                    <a:pt x="691" y="1"/>
                    <a:pt x="595" y="1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56" name="Google Shape;3656;g1019b1552c9_1_1067"/>
          <p:cNvSpPr txBox="1"/>
          <p:nvPr/>
        </p:nvSpPr>
        <p:spPr>
          <a:xfrm>
            <a:off x="7267000" y="1283300"/>
            <a:ext cx="30006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Waleed Alrashoud</a:t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mail" id="3657" name="Google Shape;3657;g1019b1552c9_1_10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475" y="6277649"/>
            <a:ext cx="304225" cy="30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8" name="Google Shape;3658;g1019b1552c9_1_1067"/>
          <p:cNvSpPr/>
          <p:nvPr/>
        </p:nvSpPr>
        <p:spPr>
          <a:xfrm>
            <a:off x="0" y="2665863"/>
            <a:ext cx="121920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3A3838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Team Members</a:t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59" name="Google Shape;3659;g1019b1552c9_1_1067"/>
          <p:cNvSpPr/>
          <p:nvPr/>
        </p:nvSpPr>
        <p:spPr>
          <a:xfrm>
            <a:off x="6141900" y="3464725"/>
            <a:ext cx="28962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Othman Alabdullah Khaled Bin-Arbeed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Rakan Alromayan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Talal Alharbi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Abdullah AlShehri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60" name="Google Shape;3660;g1019b1552c9_1_1067"/>
          <p:cNvSpPr/>
          <p:nvPr/>
        </p:nvSpPr>
        <p:spPr>
          <a:xfrm>
            <a:off x="434825" y="3464725"/>
            <a:ext cx="28962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Nouf Aldalaqan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Farah Alqazlan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Masheal Alasmri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Amani Alotaibi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61" name="Google Shape;3661;g1019b1552c9_1_1067"/>
          <p:cNvSpPr txBox="1"/>
          <p:nvPr/>
        </p:nvSpPr>
        <p:spPr>
          <a:xfrm>
            <a:off x="9335875" y="3388525"/>
            <a:ext cx="26487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Mohammad Alrashed Saud Al-Taleb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Sultan Al-Abdullah Saad AlAngri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Abdullah Awartani </a:t>
            </a:r>
            <a:endParaRPr b="0" i="0" sz="2200" u="none" cap="none" strike="noStrike">
              <a:solidFill>
                <a:srgbClr val="757070"/>
              </a:solidFill>
              <a:highlight>
                <a:srgbClr val="FFF2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62" name="Google Shape;3662;g1019b1552c9_1_1067"/>
          <p:cNvSpPr/>
          <p:nvPr/>
        </p:nvSpPr>
        <p:spPr>
          <a:xfrm>
            <a:off x="0" y="5557176"/>
            <a:ext cx="121920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23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Special Thanks to Physiology Team441</a:t>
            </a:r>
            <a:endParaRPr b="1" i="0" sz="2100" u="none" cap="none" strike="noStrike">
              <a:solidFill>
                <a:srgbClr val="75707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63" name="Google Shape;3663;g1019b1552c9_1_10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45198" y="3843386"/>
            <a:ext cx="574275" cy="353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3" name="Shape 3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4" name="Google Shape;3224;gaf384ad035_0_52"/>
          <p:cNvSpPr txBox="1"/>
          <p:nvPr/>
        </p:nvSpPr>
        <p:spPr>
          <a:xfrm>
            <a:off x="500025" y="68966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25" name="Google Shape;3225;gaf384ad035_0_52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26" name="Google Shape;3226;gaf384ad035_0_52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27" name="Google Shape;3227;gaf384ad035_0_52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28" name="Google Shape;3228;gaf384ad035_0_52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229" name="Google Shape;3229;gaf384ad035_0_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3475" y="1244700"/>
            <a:ext cx="2854501" cy="2824158"/>
          </a:xfrm>
          <a:prstGeom prst="rect">
            <a:avLst/>
          </a:prstGeom>
          <a:noFill/>
          <a:ln>
            <a:noFill/>
          </a:ln>
        </p:spPr>
      </p:pic>
      <p:sp>
        <p:nvSpPr>
          <p:cNvPr id="3230" name="Google Shape;3230;gaf384ad035_0_52"/>
          <p:cNvSpPr txBox="1"/>
          <p:nvPr/>
        </p:nvSpPr>
        <p:spPr>
          <a:xfrm>
            <a:off x="1494875" y="1168500"/>
            <a:ext cx="7398600" cy="38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Nerve conduction study (NCS):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 test commonly used to evaluate the function of the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sensory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nerves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human body.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•"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It especially evaluates the ability of electrical conduction of the nerves. 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•"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Involve analysis of specific </a:t>
            </a:r>
            <a:r>
              <a:rPr b="0" i="0" lang="en-US" sz="1800" u="sng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parameters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•"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Latency 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•"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Conduction velocity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•"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Amplitude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31" name="Google Shape;3231;gaf384ad035_0_52"/>
          <p:cNvSpPr/>
          <p:nvPr/>
        </p:nvSpPr>
        <p:spPr>
          <a:xfrm>
            <a:off x="1621525" y="4771063"/>
            <a:ext cx="5682000" cy="7191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439:</a:t>
            </a:r>
            <a:endParaRPr b="1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NCS: </a:t>
            </a: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 اختبار يقيس قدرة توصيل الكهرباء للأعصاب (sensory + motor).</a:t>
            </a:r>
            <a:endParaRPr b="0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NCV:</a:t>
            </a: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 هو القياس الشائع لھذا الاختبار (سرعة التوصيل).</a:t>
            </a:r>
            <a:endParaRPr b="0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232" name="Google Shape;3232;gaf384ad035_0_52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3" name="Google Shape;3233;gaf384ad035_0_52"/>
          <p:cNvSpPr txBox="1"/>
          <p:nvPr/>
        </p:nvSpPr>
        <p:spPr>
          <a:xfrm>
            <a:off x="1152475" y="243400"/>
            <a:ext cx="66270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Nerve Conduction Studies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descr="Single gear" id="3234" name="Google Shape;3234;gaf384ad035_0_52"/>
          <p:cNvSpPr/>
          <p:nvPr/>
        </p:nvSpPr>
        <p:spPr>
          <a:xfrm>
            <a:off x="895463" y="123333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5" name="Google Shape;3235;gaf384ad035_0_52"/>
          <p:cNvSpPr txBox="1"/>
          <p:nvPr/>
        </p:nvSpPr>
        <p:spPr>
          <a:xfrm>
            <a:off x="1495150" y="3535550"/>
            <a:ext cx="7398600" cy="8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Nerve conduction velocity (NCV):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 common measurement made during the NCS test.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236" name="Google Shape;3236;gaf384ad035_0_52"/>
          <p:cNvSpPr/>
          <p:nvPr/>
        </p:nvSpPr>
        <p:spPr>
          <a:xfrm>
            <a:off x="896013" y="360716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7" name="Google Shape;3237;gaf384ad035_0_52"/>
          <p:cNvSpPr/>
          <p:nvPr/>
        </p:nvSpPr>
        <p:spPr>
          <a:xfrm>
            <a:off x="4233400" y="2983341"/>
            <a:ext cx="465138" cy="619125"/>
          </a:xfrm>
          <a:custGeom>
            <a:rect b="b" l="l" r="r" t="t"/>
            <a:pathLst>
              <a:path extrusionOk="0" h="165" w="124">
                <a:moveTo>
                  <a:pt x="83" y="116"/>
                </a:moveTo>
                <a:cubicBezTo>
                  <a:pt x="124" y="37"/>
                  <a:pt x="40" y="0"/>
                  <a:pt x="0" y="3"/>
                </a:cubicBezTo>
                <a:cubicBezTo>
                  <a:pt x="0" y="37"/>
                  <a:pt x="0" y="37"/>
                  <a:pt x="0" y="37"/>
                </a:cubicBezTo>
                <a:cubicBezTo>
                  <a:pt x="15" y="36"/>
                  <a:pt x="92" y="50"/>
                  <a:pt x="67" y="109"/>
                </a:cubicBezTo>
                <a:cubicBezTo>
                  <a:pt x="49" y="88"/>
                  <a:pt x="49" y="88"/>
                  <a:pt x="49" y="88"/>
                </a:cubicBezTo>
                <a:cubicBezTo>
                  <a:pt x="46" y="165"/>
                  <a:pt x="46" y="165"/>
                  <a:pt x="46" y="165"/>
                </a:cubicBezTo>
                <a:cubicBezTo>
                  <a:pt x="107" y="122"/>
                  <a:pt x="107" y="122"/>
                  <a:pt x="107" y="122"/>
                </a:cubicBezTo>
                <a:lnTo>
                  <a:pt x="83" y="116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8" name="Google Shape;3238;gaf384ad035_0_52"/>
          <p:cNvSpPr/>
          <p:nvPr/>
        </p:nvSpPr>
        <p:spPr>
          <a:xfrm>
            <a:off x="1621525" y="5573525"/>
            <a:ext cx="5682000" cy="6192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most common nerves tested in the upper limb are the median, ulnar, and radial nerves. In this lecture, the </a:t>
            </a:r>
            <a:r>
              <a:rPr b="1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median nerve </a:t>
            </a: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is the prototype.</a:t>
            </a:r>
            <a:endParaRPr b="1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239" name="Google Shape;3239;gaf384ad035_0_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93750" y="4162647"/>
            <a:ext cx="2854501" cy="2147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3" name="Shape 3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4" name="Google Shape;3244;gaf384ad035_0_83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45" name="Google Shape;3245;gaf384ad035_0_83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46" name="Google Shape;3246;gaf384ad035_0_83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47" name="Google Shape;3247;gaf384ad035_0_83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48" name="Google Shape;3248;gaf384ad035_0_83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49" name="Google Shape;3249;gaf384ad035_0_83"/>
          <p:cNvSpPr txBox="1"/>
          <p:nvPr/>
        </p:nvSpPr>
        <p:spPr>
          <a:xfrm>
            <a:off x="1771900" y="2258375"/>
            <a:ext cx="9172500" cy="9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2000" u="sng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Types of peripheral nerve lesions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(based on the nature of conduction abnormalities) </a:t>
            </a:r>
            <a:endParaRPr b="0" i="0" sz="20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AutoNum type="arabicParenR"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Axonal degeneration</a:t>
            </a:r>
            <a:endParaRPr b="1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556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AutoNum type="arabicParenR"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Segmental demyelination</a:t>
            </a:r>
            <a:endParaRPr b="1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50" name="Google Shape;3250;gaf384ad035_0_83"/>
          <p:cNvSpPr txBox="1"/>
          <p:nvPr/>
        </p:nvSpPr>
        <p:spPr>
          <a:xfrm>
            <a:off x="1771888" y="1256100"/>
            <a:ext cx="93291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nerve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conduction velocity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peripheral nerves may be closely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correlated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to: their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functional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integrity or to their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structural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abnormalities.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51" name="Google Shape;3251;gaf384ad035_0_83"/>
          <p:cNvSpPr txBox="1"/>
          <p:nvPr/>
        </p:nvSpPr>
        <p:spPr>
          <a:xfrm>
            <a:off x="1152475" y="243400"/>
            <a:ext cx="97920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Motor Nerve Conduction Velocity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252" name="Google Shape;3252;gaf384ad035_0_83"/>
          <p:cNvPicPr preferRelativeResize="0"/>
          <p:nvPr/>
        </p:nvPicPr>
        <p:blipFill rotWithShape="1">
          <a:blip r:embed="rId3">
            <a:alphaModFix/>
          </a:blip>
          <a:srcRect b="14133" l="52936" r="26545" t="0"/>
          <a:stretch/>
        </p:blipFill>
        <p:spPr>
          <a:xfrm rot="5400000">
            <a:off x="6478150" y="2893775"/>
            <a:ext cx="718875" cy="22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3" name="Google Shape;3253;gaf384ad035_0_83"/>
          <p:cNvPicPr preferRelativeResize="0"/>
          <p:nvPr/>
        </p:nvPicPr>
        <p:blipFill rotWithShape="1">
          <a:blip r:embed="rId4">
            <a:alphaModFix/>
          </a:blip>
          <a:srcRect b="18598" l="74649" r="3460" t="0"/>
          <a:stretch/>
        </p:blipFill>
        <p:spPr>
          <a:xfrm rot="5400000">
            <a:off x="6436725" y="1956437"/>
            <a:ext cx="801725" cy="22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4" name="Google Shape;3254;gaf384ad035_0_83"/>
          <p:cNvSpPr/>
          <p:nvPr/>
        </p:nvSpPr>
        <p:spPr>
          <a:xfrm>
            <a:off x="2326825" y="4558700"/>
            <a:ext cx="4786200" cy="7494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يفيدنا الاختبار في تشخيص ال peripheral neuropathies، واللي تنقسم لنوعين؛ كل نوع له خصائص معينة تتضح في الرسم البياني.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255" name="Google Shape;3255;gaf384ad035_0_83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6" name="Google Shape;3256;gaf384ad035_0_83"/>
          <p:cNvSpPr/>
          <p:nvPr/>
        </p:nvSpPr>
        <p:spPr>
          <a:xfrm>
            <a:off x="1095100" y="1380125"/>
            <a:ext cx="464100" cy="4515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57" name="Google Shape;3257;gaf384ad035_0_83"/>
          <p:cNvSpPr/>
          <p:nvPr/>
        </p:nvSpPr>
        <p:spPr>
          <a:xfrm>
            <a:off x="1151072" y="1438064"/>
            <a:ext cx="344700" cy="3351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58" name="Google Shape;3258;gaf384ad035_0_83"/>
          <p:cNvSpPr/>
          <p:nvPr/>
        </p:nvSpPr>
        <p:spPr>
          <a:xfrm>
            <a:off x="1095100" y="2220806"/>
            <a:ext cx="464100" cy="4515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59" name="Google Shape;3259;gaf384ad035_0_83"/>
          <p:cNvSpPr/>
          <p:nvPr/>
        </p:nvSpPr>
        <p:spPr>
          <a:xfrm>
            <a:off x="1151072" y="2278746"/>
            <a:ext cx="344700" cy="3351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3" name="Shape 3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4" name="Google Shape;3264;gade4bd2c4a_1_3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65" name="Google Shape;3265;gade4bd2c4a_1_3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66" name="Google Shape;3266;gade4bd2c4a_1_3"/>
          <p:cNvSpPr txBox="1"/>
          <p:nvPr/>
        </p:nvSpPr>
        <p:spPr>
          <a:xfrm>
            <a:off x="4240350" y="694190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67" name="Google Shape;3267;gade4bd2c4a_1_3"/>
          <p:cNvSpPr txBox="1"/>
          <p:nvPr/>
        </p:nvSpPr>
        <p:spPr>
          <a:xfrm>
            <a:off x="6807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68" name="Google Shape;3268;gade4bd2c4a_1_3"/>
          <p:cNvSpPr txBox="1"/>
          <p:nvPr/>
        </p:nvSpPr>
        <p:spPr>
          <a:xfrm>
            <a:off x="8824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69" name="Google Shape;3269;gade4bd2c4a_1_3"/>
          <p:cNvSpPr/>
          <p:nvPr/>
        </p:nvSpPr>
        <p:spPr>
          <a:xfrm>
            <a:off x="1007650" y="1212463"/>
            <a:ext cx="5915700" cy="1665900"/>
          </a:xfrm>
          <a:prstGeom prst="roundRect">
            <a:avLst>
              <a:gd fmla="val 9231" name="adj"/>
            </a:avLst>
          </a:prstGeom>
          <a:solidFill>
            <a:srgbClr val="FFFFFF"/>
          </a:solidFill>
          <a:ln cap="flat" cmpd="sng" w="9525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Compound muscle action potential (CMAP):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recorded potential that represent the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summation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all underlying individual muscle fiber action potentials. 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It is a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</a:t>
            </a:r>
            <a:r>
              <a:rPr b="1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bi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phasic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potential with an initial 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upward deflection from the baseline.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70" name="Google Shape;3270;gade4bd2c4a_1_3"/>
          <p:cNvSpPr/>
          <p:nvPr/>
        </p:nvSpPr>
        <p:spPr>
          <a:xfrm>
            <a:off x="241088" y="1488904"/>
            <a:ext cx="1149000" cy="11130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71" name="Google Shape;3271;gade4bd2c4a_1_3"/>
          <p:cNvSpPr/>
          <p:nvPr/>
        </p:nvSpPr>
        <p:spPr>
          <a:xfrm>
            <a:off x="379614" y="1631756"/>
            <a:ext cx="853500" cy="8265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72" name="Google Shape;3272;gade4bd2c4a_1_3"/>
          <p:cNvSpPr txBox="1"/>
          <p:nvPr/>
        </p:nvSpPr>
        <p:spPr>
          <a:xfrm>
            <a:off x="1152475" y="243400"/>
            <a:ext cx="97920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Motor Conduction Studies (MCS)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273" name="Google Shape;3273;gade4bd2c4a_1_3"/>
          <p:cNvGrpSpPr/>
          <p:nvPr/>
        </p:nvGrpSpPr>
        <p:grpSpPr>
          <a:xfrm>
            <a:off x="7177565" y="1068250"/>
            <a:ext cx="4426432" cy="1869300"/>
            <a:chOff x="6807697" y="776834"/>
            <a:chExt cx="4729094" cy="2472292"/>
          </a:xfrm>
        </p:grpSpPr>
        <p:pic>
          <p:nvPicPr>
            <p:cNvPr id="3274" name="Google Shape;3274;gade4bd2c4a_1_3"/>
            <p:cNvPicPr preferRelativeResize="0"/>
            <p:nvPr/>
          </p:nvPicPr>
          <p:blipFill rotWithShape="1">
            <a:blip r:embed="rId3">
              <a:alphaModFix/>
            </a:blip>
            <a:srcRect b="27404" l="12701" r="0" t="0"/>
            <a:stretch/>
          </p:blipFill>
          <p:spPr>
            <a:xfrm>
              <a:off x="6807697" y="776834"/>
              <a:ext cx="4729094" cy="2472292"/>
            </a:xfrm>
            <a:prstGeom prst="rect">
              <a:avLst/>
            </a:prstGeom>
            <a:noFill/>
            <a:ln cap="flat" cmpd="sng" w="9525">
              <a:solidFill>
                <a:srgbClr val="FBE780"/>
              </a:solidFill>
              <a:prstDash val="lgDash"/>
              <a:round/>
              <a:headEnd len="sm" w="sm" type="none"/>
              <a:tailEnd len="sm" w="sm" type="none"/>
            </a:ln>
          </p:spPr>
        </p:pic>
        <p:sp>
          <p:nvSpPr>
            <p:cNvPr id="3275" name="Google Shape;3275;gade4bd2c4a_1_3"/>
            <p:cNvSpPr/>
            <p:nvPr/>
          </p:nvSpPr>
          <p:spPr>
            <a:xfrm>
              <a:off x="7067035" y="1142249"/>
              <a:ext cx="802500" cy="224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6" name="Google Shape;3276;gade4bd2c4a_1_3"/>
          <p:cNvGrpSpPr/>
          <p:nvPr/>
        </p:nvGrpSpPr>
        <p:grpSpPr>
          <a:xfrm>
            <a:off x="7177374" y="3097336"/>
            <a:ext cx="4426300" cy="3682809"/>
            <a:chOff x="7177375" y="3155726"/>
            <a:chExt cx="4426300" cy="3624455"/>
          </a:xfrm>
        </p:grpSpPr>
        <p:pic>
          <p:nvPicPr>
            <p:cNvPr id="3277" name="Google Shape;3277;gade4bd2c4a_1_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177375" y="3155726"/>
              <a:ext cx="4426300" cy="3624455"/>
            </a:xfrm>
            <a:prstGeom prst="rect">
              <a:avLst/>
            </a:prstGeom>
            <a:noFill/>
            <a:ln cap="flat" cmpd="sng" w="9525">
              <a:solidFill>
                <a:srgbClr val="FBE780"/>
              </a:solidFill>
              <a:prstDash val="lgDash"/>
              <a:round/>
              <a:headEnd len="sm" w="sm" type="none"/>
              <a:tailEnd len="sm" w="sm" type="none"/>
            </a:ln>
          </p:spPr>
        </p:pic>
        <p:sp>
          <p:nvSpPr>
            <p:cNvPr id="3278" name="Google Shape;3278;gade4bd2c4a_1_3"/>
            <p:cNvSpPr/>
            <p:nvPr/>
          </p:nvSpPr>
          <p:spPr>
            <a:xfrm>
              <a:off x="7916125" y="6107899"/>
              <a:ext cx="828300" cy="280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gade4bd2c4a_1_3"/>
            <p:cNvSpPr/>
            <p:nvPr/>
          </p:nvSpPr>
          <p:spPr>
            <a:xfrm>
              <a:off x="9119675" y="6433800"/>
              <a:ext cx="944400" cy="2472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gade4bd2c4a_1_3"/>
            <p:cNvSpPr/>
            <p:nvPr/>
          </p:nvSpPr>
          <p:spPr>
            <a:xfrm>
              <a:off x="10282400" y="4448200"/>
              <a:ext cx="1116900" cy="2472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81" name="Google Shape;3281;gade4bd2c4a_1_3"/>
          <p:cNvSpPr/>
          <p:nvPr/>
        </p:nvSpPr>
        <p:spPr>
          <a:xfrm>
            <a:off x="1007650" y="3097350"/>
            <a:ext cx="5915700" cy="1665900"/>
          </a:xfrm>
          <a:prstGeom prst="roundRect">
            <a:avLst>
              <a:gd fmla="val 9231" name="adj"/>
            </a:avLst>
          </a:prstGeom>
          <a:solidFill>
            <a:srgbClr val="FFFFFF"/>
          </a:solidFill>
          <a:ln cap="flat" cmpd="sng" w="9525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36718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conduction velocity can be calculated after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2 sites of stimulation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One distal </a:t>
            </a:r>
            <a:r>
              <a:rPr b="0" i="0" lang="en-US" sz="20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(wrist)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One proximal </a:t>
            </a:r>
            <a:r>
              <a:rPr b="0" i="0" lang="en-US" sz="20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(elbow)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2" name="Google Shape;3282;gade4bd2c4a_1_3"/>
          <p:cNvSpPr/>
          <p:nvPr/>
        </p:nvSpPr>
        <p:spPr>
          <a:xfrm>
            <a:off x="241088" y="3373791"/>
            <a:ext cx="1149000" cy="11130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3" name="Google Shape;3283;gade4bd2c4a_1_3"/>
          <p:cNvSpPr/>
          <p:nvPr/>
        </p:nvSpPr>
        <p:spPr>
          <a:xfrm>
            <a:off x="379614" y="3516644"/>
            <a:ext cx="853500" cy="8265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4" name="Google Shape;3284;gade4bd2c4a_1_3"/>
          <p:cNvSpPr/>
          <p:nvPr/>
        </p:nvSpPr>
        <p:spPr>
          <a:xfrm>
            <a:off x="1007650" y="4982225"/>
            <a:ext cx="5915700" cy="1665900"/>
          </a:xfrm>
          <a:prstGeom prst="roundRect">
            <a:avLst>
              <a:gd fmla="val 9231" name="adj"/>
            </a:avLst>
          </a:prstGeom>
          <a:solidFill>
            <a:srgbClr val="FFFFFF"/>
          </a:solidFill>
          <a:ln cap="flat" cmpd="sng" w="9525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4243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 each stimulation site </a:t>
            </a:r>
            <a:r>
              <a:rPr b="0" i="0" lang="en-US" sz="18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(proximal &amp; distal)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following parameters of CMAP are measured: 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457200" lvl="0" marL="457200" marR="4243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Latency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457200" lvl="0" marL="457200" marR="4243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Amplitude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457200" lvl="0" marL="457200" marR="4243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 Duration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5" name="Google Shape;3285;gade4bd2c4a_1_3"/>
          <p:cNvSpPr/>
          <p:nvPr/>
        </p:nvSpPr>
        <p:spPr>
          <a:xfrm>
            <a:off x="241088" y="5258666"/>
            <a:ext cx="1149000" cy="11130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6" name="Google Shape;3286;gade4bd2c4a_1_3"/>
          <p:cNvSpPr/>
          <p:nvPr/>
        </p:nvSpPr>
        <p:spPr>
          <a:xfrm>
            <a:off x="379614" y="5401519"/>
            <a:ext cx="853500" cy="8265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287" name="Google Shape;3287;gade4bd2c4a_1_3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1" name="Shape 3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2" name="Google Shape;3292;gaf384ad035_0_151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3" name="Google Shape;3293;gaf384ad035_0_151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4" name="Google Shape;3294;gaf384ad035_0_151"/>
          <p:cNvSpPr txBox="1"/>
          <p:nvPr/>
        </p:nvSpPr>
        <p:spPr>
          <a:xfrm>
            <a:off x="43341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5" name="Google Shape;3295;gaf384ad035_0_151"/>
          <p:cNvSpPr txBox="1"/>
          <p:nvPr/>
        </p:nvSpPr>
        <p:spPr>
          <a:xfrm>
            <a:off x="63505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6" name="Google Shape;3296;gaf384ad035_0_151"/>
          <p:cNvSpPr txBox="1"/>
          <p:nvPr/>
        </p:nvSpPr>
        <p:spPr>
          <a:xfrm>
            <a:off x="83668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7" name="Google Shape;3297;gaf384ad035_0_151"/>
          <p:cNvSpPr/>
          <p:nvPr/>
        </p:nvSpPr>
        <p:spPr>
          <a:xfrm>
            <a:off x="639250" y="934025"/>
            <a:ext cx="48000" cy="5753100"/>
          </a:xfrm>
          <a:prstGeom prst="rect">
            <a:avLst/>
          </a:prstGeom>
          <a:solidFill>
            <a:srgbClr val="FBE780"/>
          </a:solidFill>
          <a:ln cap="flat" cmpd="sng" w="9525">
            <a:solidFill>
              <a:srgbClr val="FBE780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8" name="Google Shape;3298;gaf384ad035_0_151"/>
          <p:cNvSpPr/>
          <p:nvPr/>
        </p:nvSpPr>
        <p:spPr>
          <a:xfrm>
            <a:off x="514752" y="1171903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9" name="Google Shape;3299;gaf384ad035_0_151"/>
          <p:cNvSpPr/>
          <p:nvPr/>
        </p:nvSpPr>
        <p:spPr>
          <a:xfrm>
            <a:off x="514752" y="2020197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0" name="Google Shape;3300;gaf384ad035_0_151"/>
          <p:cNvSpPr/>
          <p:nvPr/>
        </p:nvSpPr>
        <p:spPr>
          <a:xfrm>
            <a:off x="518802" y="2816105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1" name="Google Shape;3301;gaf384ad035_0_151"/>
          <p:cNvSpPr/>
          <p:nvPr/>
        </p:nvSpPr>
        <p:spPr>
          <a:xfrm>
            <a:off x="514752" y="371680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2" name="Google Shape;3302;gaf384ad035_0_151"/>
          <p:cNvSpPr/>
          <p:nvPr/>
        </p:nvSpPr>
        <p:spPr>
          <a:xfrm>
            <a:off x="514752" y="446992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3" name="Google Shape;3303;gaf384ad035_0_151"/>
          <p:cNvSpPr txBox="1"/>
          <p:nvPr/>
        </p:nvSpPr>
        <p:spPr>
          <a:xfrm>
            <a:off x="938294" y="1064820"/>
            <a:ext cx="632400" cy="617100"/>
          </a:xfrm>
          <a:prstGeom prst="rect">
            <a:avLst/>
          </a:prstGeom>
          <a:noFill/>
          <a:ln cap="flat" cmpd="sng" w="9525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4" name="Google Shape;3304;gaf384ad035_0_151"/>
          <p:cNvSpPr txBox="1"/>
          <p:nvPr/>
        </p:nvSpPr>
        <p:spPr>
          <a:xfrm>
            <a:off x="938307" y="1855207"/>
            <a:ext cx="632400" cy="617100"/>
          </a:xfrm>
          <a:prstGeom prst="rect">
            <a:avLst/>
          </a:prstGeom>
          <a:noFill/>
          <a:ln cap="flat" cmpd="sng" w="9525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5" name="Google Shape;3305;gaf384ad035_0_151"/>
          <p:cNvSpPr txBox="1"/>
          <p:nvPr/>
        </p:nvSpPr>
        <p:spPr>
          <a:xfrm>
            <a:off x="938307" y="2672079"/>
            <a:ext cx="632400" cy="617100"/>
          </a:xfrm>
          <a:prstGeom prst="rect">
            <a:avLst/>
          </a:prstGeom>
          <a:noFill/>
          <a:ln cap="flat" cmpd="sng" w="9525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6" name="Google Shape;3306;gaf384ad035_0_151"/>
          <p:cNvSpPr txBox="1"/>
          <p:nvPr/>
        </p:nvSpPr>
        <p:spPr>
          <a:xfrm>
            <a:off x="938296" y="3488954"/>
            <a:ext cx="632400" cy="617100"/>
          </a:xfrm>
          <a:prstGeom prst="rect">
            <a:avLst/>
          </a:prstGeom>
          <a:noFill/>
          <a:ln cap="flat" cmpd="sng" w="9525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4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7" name="Google Shape;3307;gaf384ad035_0_151"/>
          <p:cNvSpPr txBox="1"/>
          <p:nvPr/>
        </p:nvSpPr>
        <p:spPr>
          <a:xfrm>
            <a:off x="931181" y="4305828"/>
            <a:ext cx="679800" cy="617100"/>
          </a:xfrm>
          <a:prstGeom prst="rect">
            <a:avLst/>
          </a:prstGeom>
          <a:noFill/>
          <a:ln cap="flat" cmpd="sng" w="9525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5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8" name="Google Shape;3308;gaf384ad035_0_151"/>
          <p:cNvSpPr txBox="1"/>
          <p:nvPr/>
        </p:nvSpPr>
        <p:spPr>
          <a:xfrm>
            <a:off x="1630701" y="1074925"/>
            <a:ext cx="95544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Active recording electrode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is placed on the center of the muscle belly (over motor endplate).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Reference electrode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is placed distally about 3 - 4 cm.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9" name="Google Shape;3309;gaf384ad035_0_151"/>
          <p:cNvSpPr txBox="1"/>
          <p:nvPr/>
        </p:nvSpPr>
        <p:spPr>
          <a:xfrm>
            <a:off x="1649827" y="1827638"/>
            <a:ext cx="89511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Stimulator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is placed over the nerve that supplies the muscle.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0" name="Google Shape;3310;gaf384ad035_0_151"/>
          <p:cNvSpPr txBox="1"/>
          <p:nvPr/>
        </p:nvSpPr>
        <p:spPr>
          <a:xfrm>
            <a:off x="1668925" y="2645575"/>
            <a:ext cx="83412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800" u="sng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As current is slowly increased from a baseline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more of the underlying nerve fibers are brought to action potential → more muscle fiber action potentials are generated.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1" name="Google Shape;3311;gaf384ad035_0_151"/>
          <p:cNvSpPr txBox="1"/>
          <p:nvPr/>
        </p:nvSpPr>
        <p:spPr>
          <a:xfrm>
            <a:off x="1673725" y="3496400"/>
            <a:ext cx="97014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Most nerves require a current in the range from </a:t>
            </a:r>
            <a:r>
              <a:rPr b="0" i="0" lang="en-US" sz="1800" u="none" cap="none" strike="noStrike">
                <a:solidFill>
                  <a:srgbClr val="434343"/>
                </a:solidFill>
                <a:highlight>
                  <a:srgbClr val="EFEFEF"/>
                </a:highlight>
                <a:latin typeface="Titillium Web"/>
                <a:ea typeface="Titillium Web"/>
                <a:cs typeface="Titillium Web"/>
                <a:sym typeface="Titillium Web"/>
              </a:rPr>
              <a:t>20 to 50</a:t>
            </a:r>
            <a:r>
              <a:rPr b="1" i="0" lang="en-US" sz="1800" u="none" cap="none" strike="noStrike">
                <a:solidFill>
                  <a:srgbClr val="434343"/>
                </a:solidFill>
                <a:highlight>
                  <a:srgbClr val="EFEFEF"/>
                </a:highlight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800" u="none" cap="none" strike="noStrike">
                <a:solidFill>
                  <a:srgbClr val="434343"/>
                </a:solidFill>
                <a:highlight>
                  <a:srgbClr val="EFEFEF"/>
                </a:highlight>
                <a:latin typeface="Titillium Web"/>
                <a:ea typeface="Titillium Web"/>
                <a:cs typeface="Titillium Web"/>
                <a:sym typeface="Titillium Web"/>
              </a:rPr>
              <a:t>mA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achieve </a:t>
            </a: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supramaximal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stimulation.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2" name="Google Shape;3312;gaf384ad035_0_151"/>
          <p:cNvSpPr txBox="1"/>
          <p:nvPr/>
        </p:nvSpPr>
        <p:spPr>
          <a:xfrm>
            <a:off x="1632375" y="5112350"/>
            <a:ext cx="101025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800" u="sng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When current is increased to the point that the CMAP no longer increases in size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one presumes </a:t>
            </a:r>
            <a:r>
              <a:rPr b="0" i="0" lang="en-US" sz="18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(يفترض)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that all nerve fibers have been excited and that supramaximal stimulation has been achieved.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3" name="Google Shape;3313;gaf384ad035_0_151"/>
          <p:cNvSpPr txBox="1"/>
          <p:nvPr/>
        </p:nvSpPr>
        <p:spPr>
          <a:xfrm>
            <a:off x="1152475" y="243400"/>
            <a:ext cx="71625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MCS Procedure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14" name="Google Shape;3314;gaf384ad035_0_151"/>
          <p:cNvSpPr txBox="1"/>
          <p:nvPr/>
        </p:nvSpPr>
        <p:spPr>
          <a:xfrm>
            <a:off x="1593150" y="5918875"/>
            <a:ext cx="89511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Current then is increased by another 20% to ensure </a:t>
            </a: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supramaximal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stimulation.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5" name="Google Shape;3315;gaf384ad035_0_151"/>
          <p:cNvSpPr txBox="1"/>
          <p:nvPr/>
        </p:nvSpPr>
        <p:spPr>
          <a:xfrm>
            <a:off x="931168" y="5122703"/>
            <a:ext cx="679800" cy="617100"/>
          </a:xfrm>
          <a:prstGeom prst="rect">
            <a:avLst/>
          </a:prstGeom>
          <a:noFill/>
          <a:ln cap="flat" cmpd="sng" w="9525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6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6" name="Google Shape;3316;gaf384ad035_0_151"/>
          <p:cNvSpPr/>
          <p:nvPr/>
        </p:nvSpPr>
        <p:spPr>
          <a:xfrm>
            <a:off x="514752" y="5308595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7" name="Google Shape;3317;gaf384ad035_0_151"/>
          <p:cNvSpPr txBox="1"/>
          <p:nvPr/>
        </p:nvSpPr>
        <p:spPr>
          <a:xfrm>
            <a:off x="1632374" y="4247225"/>
            <a:ext cx="90513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</a:t>
            </a: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recorded potential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(CMAP) represents the summation of all underlying individual muscle fiber action potentials.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8" name="Google Shape;3318;gaf384ad035_0_151"/>
          <p:cNvSpPr txBox="1"/>
          <p:nvPr/>
        </p:nvSpPr>
        <p:spPr>
          <a:xfrm>
            <a:off x="914593" y="5939578"/>
            <a:ext cx="679800" cy="617100"/>
          </a:xfrm>
          <a:prstGeom prst="rect">
            <a:avLst/>
          </a:prstGeom>
          <a:noFill/>
          <a:ln cap="flat" cmpd="sng" w="9525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7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9" name="Google Shape;3319;gaf384ad035_0_151"/>
          <p:cNvSpPr/>
          <p:nvPr/>
        </p:nvSpPr>
        <p:spPr>
          <a:xfrm>
            <a:off x="514752" y="611537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320" name="Google Shape;3320;gaf384ad035_0_151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4" name="Shape 3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5" name="Google Shape;3325;gaf384ad035_0_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4975" y="1139515"/>
            <a:ext cx="3032175" cy="5177210"/>
          </a:xfrm>
          <a:prstGeom prst="rect">
            <a:avLst/>
          </a:prstGeom>
          <a:noFill/>
          <a:ln>
            <a:noFill/>
          </a:ln>
        </p:spPr>
      </p:pic>
      <p:sp>
        <p:nvSpPr>
          <p:cNvPr id="3326" name="Google Shape;3326;gaf384ad035_0_201"/>
          <p:cNvSpPr txBox="1"/>
          <p:nvPr/>
        </p:nvSpPr>
        <p:spPr>
          <a:xfrm>
            <a:off x="1152475" y="243400"/>
            <a:ext cx="71625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MCS Procedure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327" name="Google Shape;3327;gaf384ad035_0_2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9300" y="4210775"/>
            <a:ext cx="2905000" cy="210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8" name="Google Shape;3328;gaf384ad035_0_2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99300" y="1139513"/>
            <a:ext cx="2904988" cy="295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9" name="Google Shape;3329;gaf384ad035_0_2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15749" y="2847276"/>
            <a:ext cx="2125376" cy="1609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0" name="Google Shape;3330;gaf384ad035_0_201"/>
          <p:cNvGrpSpPr/>
          <p:nvPr/>
        </p:nvGrpSpPr>
        <p:grpSpPr>
          <a:xfrm>
            <a:off x="1028150" y="1110093"/>
            <a:ext cx="11372872" cy="1609938"/>
            <a:chOff x="8494779" y="426550"/>
            <a:chExt cx="12256571" cy="2100376"/>
          </a:xfrm>
        </p:grpSpPr>
        <p:pic>
          <p:nvPicPr>
            <p:cNvPr id="3331" name="Google Shape;3331;gaf384ad035_0_201"/>
            <p:cNvPicPr preferRelativeResize="0"/>
            <p:nvPr/>
          </p:nvPicPr>
          <p:blipFill rotWithShape="1">
            <a:blip r:embed="rId7">
              <a:alphaModFix/>
            </a:blip>
            <a:srcRect b="14697" l="27473" r="39095" t="30918"/>
            <a:stretch/>
          </p:blipFill>
          <p:spPr>
            <a:xfrm>
              <a:off x="9641421" y="426550"/>
              <a:ext cx="2295605" cy="2100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32" name="Google Shape;3332;gaf384ad035_0_201"/>
            <p:cNvSpPr txBox="1"/>
            <p:nvPr/>
          </p:nvSpPr>
          <p:spPr>
            <a:xfrm>
              <a:off x="10969250" y="1098700"/>
              <a:ext cx="9782100" cy="11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33" name="Google Shape;3333;gaf384ad035_0_201"/>
            <p:cNvSpPr txBox="1"/>
            <p:nvPr/>
          </p:nvSpPr>
          <p:spPr>
            <a:xfrm>
              <a:off x="8586842" y="426559"/>
              <a:ext cx="1080000" cy="5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Stimulator </a:t>
              </a:r>
              <a:endParaRPr b="0" i="0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334" name="Google Shape;3334;gaf384ad035_0_201"/>
            <p:cNvCxnSpPr>
              <a:stCxn id="3333" idx="3"/>
            </p:cNvCxnSpPr>
            <p:nvPr/>
          </p:nvCxnSpPr>
          <p:spPr>
            <a:xfrm>
              <a:off x="9666842" y="684259"/>
              <a:ext cx="1269600" cy="3042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3335" name="Google Shape;3335;gaf384ad035_0_201"/>
            <p:cNvSpPr/>
            <p:nvPr/>
          </p:nvSpPr>
          <p:spPr>
            <a:xfrm>
              <a:off x="10278511" y="1630767"/>
              <a:ext cx="766500" cy="805200"/>
            </a:xfrm>
            <a:prstGeom prst="ellipse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gaf384ad035_0_201"/>
            <p:cNvSpPr txBox="1"/>
            <p:nvPr/>
          </p:nvSpPr>
          <p:spPr>
            <a:xfrm>
              <a:off x="8494779" y="1174992"/>
              <a:ext cx="1080000" cy="5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Electrodes</a:t>
              </a:r>
              <a:endParaRPr b="0" i="0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cxnSp>
        <p:nvCxnSpPr>
          <p:cNvPr id="3337" name="Google Shape;3337;gaf384ad035_0_201"/>
          <p:cNvCxnSpPr/>
          <p:nvPr/>
        </p:nvCxnSpPr>
        <p:spPr>
          <a:xfrm rot="5400000">
            <a:off x="3666950" y="4311425"/>
            <a:ext cx="497400" cy="2961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38" name="Google Shape;3338;gaf384ad035_0_201"/>
          <p:cNvSpPr/>
          <p:nvPr/>
        </p:nvSpPr>
        <p:spPr>
          <a:xfrm>
            <a:off x="858650" y="4584450"/>
            <a:ext cx="3592800" cy="16098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This chart will appear when we do not put the ground electrode → electrical signals in the room interrupt the graph. </a:t>
            </a: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(The ground electrode provides a zero voltage reference point).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339" name="Google Shape;3339;gaf384ad035_0_201"/>
          <p:cNvCxnSpPr>
            <a:stCxn id="3336" idx="3"/>
            <a:endCxn id="3335" idx="2"/>
          </p:cNvCxnSpPr>
          <p:nvPr/>
        </p:nvCxnSpPr>
        <p:spPr>
          <a:xfrm>
            <a:off x="2030282" y="1881301"/>
            <a:ext cx="653100" cy="4605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descr="Single gear" id="3340" name="Google Shape;3340;gaf384ad035_0_201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4" name="Shape 3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5" name="Google Shape;3345;gaf384ad035_0_210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46" name="Google Shape;3346;gaf384ad035_0_210"/>
          <p:cNvSpPr txBox="1"/>
          <p:nvPr/>
        </p:nvSpPr>
        <p:spPr>
          <a:xfrm>
            <a:off x="2241560" y="1105592"/>
            <a:ext cx="22185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2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Amplitude =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ارتفاع النبضة نفسها </a:t>
            </a:r>
            <a:endParaRPr b="0" i="0" sz="12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47" name="Google Shape;3347;gaf384ad035_0_210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48" name="Google Shape;3348;gaf384ad035_0_210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49" name="Google Shape;3349;gaf384ad035_0_210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50" name="Google Shape;3350;gaf384ad035_0_210"/>
          <p:cNvSpPr txBox="1"/>
          <p:nvPr/>
        </p:nvSpPr>
        <p:spPr>
          <a:xfrm>
            <a:off x="1152475" y="243400"/>
            <a:ext cx="71625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Vectors of NCS/MCS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351" name="Google Shape;3351;gaf384ad035_0_210"/>
          <p:cNvGrpSpPr/>
          <p:nvPr/>
        </p:nvGrpSpPr>
        <p:grpSpPr>
          <a:xfrm>
            <a:off x="482813" y="947287"/>
            <a:ext cx="10992539" cy="5260988"/>
            <a:chOff x="482813" y="947287"/>
            <a:chExt cx="10992539" cy="5260988"/>
          </a:xfrm>
        </p:grpSpPr>
        <p:grpSp>
          <p:nvGrpSpPr>
            <p:cNvPr id="3352" name="Google Shape;3352;gaf384ad035_0_210"/>
            <p:cNvGrpSpPr/>
            <p:nvPr/>
          </p:nvGrpSpPr>
          <p:grpSpPr>
            <a:xfrm>
              <a:off x="482813" y="947287"/>
              <a:ext cx="10992539" cy="3214190"/>
              <a:chOff x="482813" y="1006487"/>
              <a:chExt cx="10992539" cy="3214190"/>
            </a:xfrm>
          </p:grpSpPr>
          <p:grpSp>
            <p:nvGrpSpPr>
              <p:cNvPr id="3353" name="Google Shape;3353;gaf384ad035_0_210"/>
              <p:cNvGrpSpPr/>
              <p:nvPr/>
            </p:nvGrpSpPr>
            <p:grpSpPr>
              <a:xfrm>
                <a:off x="482900" y="1006487"/>
                <a:ext cx="10992452" cy="3214190"/>
                <a:chOff x="-1691624" y="2427327"/>
                <a:chExt cx="12305442" cy="2399723"/>
              </a:xfrm>
            </p:grpSpPr>
            <p:sp>
              <p:nvSpPr>
                <p:cNvPr id="3354" name="Google Shape;3354;gaf384ad035_0_210"/>
                <p:cNvSpPr/>
                <p:nvPr/>
              </p:nvSpPr>
              <p:spPr>
                <a:xfrm>
                  <a:off x="2894687" y="2427327"/>
                  <a:ext cx="3394500" cy="4425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BE780"/>
                </a:solidFill>
                <a:ln cap="flat" cmpd="sng" w="952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omic Sans MS"/>
                    <a:buNone/>
                  </a:pPr>
                  <a:r>
                    <a:rPr b="1" i="0" lang="en-US" sz="20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Vectors of NCS/MCS</a:t>
                  </a:r>
                  <a:endParaRPr b="1" i="0" sz="20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355" name="Google Shape;3355;gaf384ad035_0_210"/>
                <p:cNvSpPr/>
                <p:nvPr/>
              </p:nvSpPr>
              <p:spPr>
                <a:xfrm>
                  <a:off x="7961518" y="3173165"/>
                  <a:ext cx="2652300" cy="4425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BEDA0"/>
                </a:solidFill>
                <a:ln cap="flat" cmpd="sng" w="952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A3838"/>
                    </a:buClr>
                    <a:buSzPts val="1800"/>
                    <a:buFont typeface="Comic Sans MS"/>
                    <a:buNone/>
                  </a:pPr>
                  <a:r>
                    <a:rPr b="0" i="0" lang="en-US" sz="18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Latency</a:t>
                  </a:r>
                  <a:endParaRPr b="0" i="0" sz="18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356" name="Google Shape;3356;gaf384ad035_0_210"/>
                <p:cNvSpPr/>
                <p:nvPr/>
              </p:nvSpPr>
              <p:spPr>
                <a:xfrm>
                  <a:off x="1655810" y="3173165"/>
                  <a:ext cx="2652600" cy="4425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BEDA0"/>
                </a:solidFill>
                <a:ln cap="flat" cmpd="sng" w="952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A3838"/>
                    </a:buClr>
                    <a:buSzPts val="1800"/>
                    <a:buFont typeface="Comic Sans MS"/>
                    <a:buNone/>
                  </a:pPr>
                  <a:r>
                    <a:rPr b="0" i="0" lang="en-US" sz="18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Amplitude</a:t>
                  </a:r>
                  <a:endParaRPr b="0" i="0" sz="18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357" name="Google Shape;3357;gaf384ad035_0_210"/>
                <p:cNvSpPr/>
                <p:nvPr/>
              </p:nvSpPr>
              <p:spPr>
                <a:xfrm>
                  <a:off x="-1691624" y="3819050"/>
                  <a:ext cx="2652600" cy="1008000"/>
                </a:xfrm>
                <a:prstGeom prst="roundRect">
                  <a:avLst>
                    <a:gd fmla="val 26611" name="adj"/>
                  </a:avLst>
                </a:prstGeom>
                <a:noFill/>
                <a:ln cap="flat" cmpd="sng" w="2857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A3838"/>
                    </a:buClr>
                    <a:buSzPts val="1800"/>
                    <a:buFont typeface="Comic Sans MS"/>
                    <a:buNone/>
                  </a:pPr>
                  <a:r>
                    <a:rPr b="1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Conduction velocity: 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measurement of the 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speed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of 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conducting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nerve 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axons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.</a:t>
                  </a:r>
                  <a:endParaRPr b="0" i="0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358" name="Google Shape;3358;gaf384ad035_0_210"/>
                <p:cNvSpPr/>
                <p:nvPr/>
              </p:nvSpPr>
              <p:spPr>
                <a:xfrm>
                  <a:off x="1317541" y="3838938"/>
                  <a:ext cx="3328200" cy="987300"/>
                </a:xfrm>
                <a:prstGeom prst="roundRect">
                  <a:avLst>
                    <a:gd fmla="val 23527" name="adj"/>
                  </a:avLst>
                </a:prstGeom>
                <a:noFill/>
                <a:ln cap="flat" cmpd="sng" w="2857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00"/>
                    <a:buFont typeface="Arial"/>
                    <a:buNone/>
                  </a:pPr>
                  <a:r>
                    <a:rPr b="0" i="0" lang="en-US" sz="1600" u="sng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Commonly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: measured from 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baseline to peak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.</a:t>
                  </a:r>
                  <a:endParaRPr b="0" i="0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900"/>
                    <a:buFont typeface="Arial"/>
                    <a:buNone/>
                  </a:pPr>
                  <a:r>
                    <a:rPr b="0" i="0" lang="en-US" sz="1600" u="sng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Less commonly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: 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peak to peak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(first upward peak →  next downward peak).</a:t>
                  </a:r>
                  <a:endParaRPr b="0" i="0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cxnSp>
              <p:nvCxnSpPr>
                <p:cNvPr id="3359" name="Google Shape;3359;gaf384ad035_0_210"/>
                <p:cNvCxnSpPr>
                  <a:stCxn id="3354" idx="2"/>
                  <a:endCxn id="3355" idx="0"/>
                </p:cNvCxnSpPr>
                <p:nvPr/>
              </p:nvCxnSpPr>
              <p:spPr>
                <a:xfrm flipH="1" rot="-5400000">
                  <a:off x="6788087" y="673677"/>
                  <a:ext cx="303300" cy="4695600"/>
                </a:xfrm>
                <a:prstGeom prst="bentConnector3">
                  <a:avLst>
                    <a:gd fmla="val 50006" name="adj1"/>
                  </a:avLst>
                </a:prstGeom>
                <a:noFill/>
                <a:ln cap="flat" cmpd="sng" w="2857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60" name="Google Shape;3360;gaf384ad035_0_210"/>
                <p:cNvCxnSpPr>
                  <a:stCxn id="3356" idx="0"/>
                  <a:endCxn id="3354" idx="2"/>
                </p:cNvCxnSpPr>
                <p:nvPr/>
              </p:nvCxnSpPr>
              <p:spPr>
                <a:xfrm rot="-5400000">
                  <a:off x="3635360" y="2216615"/>
                  <a:ext cx="303300" cy="1609800"/>
                </a:xfrm>
                <a:prstGeom prst="bentConnector3">
                  <a:avLst>
                    <a:gd fmla="val 50006" name="adj1"/>
                  </a:avLst>
                </a:prstGeom>
                <a:noFill/>
                <a:ln cap="flat" cmpd="sng" w="2857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61" name="Google Shape;3361;gaf384ad035_0_210"/>
                <p:cNvCxnSpPr>
                  <a:stCxn id="3356" idx="2"/>
                  <a:endCxn id="3358" idx="0"/>
                </p:cNvCxnSpPr>
                <p:nvPr/>
              </p:nvCxnSpPr>
              <p:spPr>
                <a:xfrm flipH="1" rot="-5400000">
                  <a:off x="2870810" y="3726965"/>
                  <a:ext cx="223200" cy="600"/>
                </a:xfrm>
                <a:prstGeom prst="bentConnector3">
                  <a:avLst>
                    <a:gd fmla="val 50016" name="adj1"/>
                  </a:avLst>
                </a:prstGeom>
                <a:noFill/>
                <a:ln cap="flat" cmpd="sng" w="2857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62" name="Google Shape;3362;gaf384ad035_0_210"/>
                <p:cNvCxnSpPr>
                  <a:stCxn id="3357" idx="0"/>
                  <a:endCxn id="3363" idx="2"/>
                </p:cNvCxnSpPr>
                <p:nvPr/>
              </p:nvCxnSpPr>
              <p:spPr>
                <a:xfrm rot="-5400000">
                  <a:off x="-466724" y="3717050"/>
                  <a:ext cx="203400" cy="600"/>
                </a:xfrm>
                <a:prstGeom prst="bentConnector3">
                  <a:avLst>
                    <a:gd fmla="val 49984" name="adj1"/>
                  </a:avLst>
                </a:prstGeom>
                <a:noFill/>
                <a:ln cap="flat" cmpd="sng" w="2857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64" name="Google Shape;3364;gaf384ad035_0_210"/>
                <p:cNvCxnSpPr>
                  <a:stCxn id="3355" idx="2"/>
                  <a:endCxn id="3365" idx="0"/>
                </p:cNvCxnSpPr>
                <p:nvPr/>
              </p:nvCxnSpPr>
              <p:spPr>
                <a:xfrm flipH="1" rot="-5400000">
                  <a:off x="9186268" y="3717065"/>
                  <a:ext cx="203400" cy="600"/>
                </a:xfrm>
                <a:prstGeom prst="bentConnector3">
                  <a:avLst>
                    <a:gd fmla="val 49999" name="adj1"/>
                  </a:avLst>
                </a:prstGeom>
                <a:noFill/>
                <a:ln cap="flat" cmpd="sng" w="2857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3366" name="Google Shape;3366;gaf384ad035_0_210"/>
                <p:cNvCxnSpPr>
                  <a:stCxn id="3367" idx="0"/>
                  <a:endCxn id="3368" idx="2"/>
                </p:cNvCxnSpPr>
                <p:nvPr/>
              </p:nvCxnSpPr>
              <p:spPr>
                <a:xfrm rot="-5400000">
                  <a:off x="6187105" y="3717079"/>
                  <a:ext cx="203400" cy="600"/>
                </a:xfrm>
                <a:prstGeom prst="bentConnector3">
                  <a:avLst>
                    <a:gd fmla="val 49982" name="adj1"/>
                  </a:avLst>
                </a:prstGeom>
                <a:noFill/>
                <a:ln cap="flat" cmpd="sng" w="2857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sp>
            <p:nvSpPr>
              <p:cNvPr id="3368" name="Google Shape;3368;gaf384ad035_0_210"/>
              <p:cNvSpPr/>
              <p:nvPr/>
            </p:nvSpPr>
            <p:spPr>
              <a:xfrm>
                <a:off x="6426698" y="2005463"/>
                <a:ext cx="2369400" cy="592800"/>
              </a:xfrm>
              <a:prstGeom prst="roundRect">
                <a:avLst>
                  <a:gd fmla="val 50000" name="adj"/>
                </a:avLst>
              </a:prstGeom>
              <a:solidFill>
                <a:srgbClr val="FBEDA0"/>
              </a:solidFill>
              <a:ln cap="flat" cmpd="sng" w="952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800"/>
                  <a:buFont typeface="Comic Sans MS"/>
                  <a:buNone/>
                </a:pPr>
                <a:r>
                  <a:rPr b="0" i="0" lang="en-US" sz="18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Duration</a:t>
                </a:r>
                <a:endParaRPr b="0" i="0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63" name="Google Shape;3363;gaf384ad035_0_210"/>
              <p:cNvSpPr/>
              <p:nvPr/>
            </p:nvSpPr>
            <p:spPr>
              <a:xfrm>
                <a:off x="482813" y="2005413"/>
                <a:ext cx="2369700" cy="592800"/>
              </a:xfrm>
              <a:prstGeom prst="roundRect">
                <a:avLst>
                  <a:gd fmla="val 50000" name="adj"/>
                </a:avLst>
              </a:prstGeom>
              <a:solidFill>
                <a:srgbClr val="FBEDA0"/>
              </a:solidFill>
              <a:ln cap="flat" cmpd="sng" w="952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800"/>
                  <a:buFont typeface="Comic Sans MS"/>
                  <a:buNone/>
                </a:pPr>
                <a:r>
                  <a:rPr b="0" i="0" lang="en-US" sz="18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Conduction Velocity</a:t>
                </a:r>
                <a:endParaRPr b="0" i="0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cxnSp>
            <p:nvCxnSpPr>
              <p:cNvPr id="3369" name="Google Shape;3369;gaf384ad035_0_210"/>
              <p:cNvCxnSpPr>
                <a:stCxn id="3363" idx="0"/>
                <a:endCxn id="3354" idx="2"/>
              </p:cNvCxnSpPr>
              <p:nvPr/>
            </p:nvCxnSpPr>
            <p:spPr>
              <a:xfrm rot="-5400000">
                <a:off x="3678713" y="-411837"/>
                <a:ext cx="406200" cy="4428300"/>
              </a:xfrm>
              <a:prstGeom prst="bentConnector3">
                <a:avLst>
                  <a:gd fmla="val 50005" name="adj1"/>
                </a:avLst>
              </a:prstGeom>
              <a:noFill/>
              <a:ln cap="flat" cmpd="sng" w="2857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370" name="Google Shape;3370;gaf384ad035_0_210"/>
            <p:cNvSpPr/>
            <p:nvPr/>
          </p:nvSpPr>
          <p:spPr>
            <a:xfrm>
              <a:off x="482900" y="4357600"/>
              <a:ext cx="2369700" cy="1824900"/>
            </a:xfrm>
            <a:prstGeom prst="roundRect">
              <a:avLst>
                <a:gd fmla="val 0" name="adj"/>
              </a:avLst>
            </a:prstGeom>
            <a:noFill/>
            <a:ln cap="flat" cmpd="sng" w="19050">
              <a:solidFill>
                <a:srgbClr val="FBE78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5715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Calculated by:</a:t>
              </a:r>
              <a:endParaRPr b="1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51435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0" i="1" lang="en-US" sz="1600" u="none" cap="none" strike="noStrike">
                  <a:solidFill>
                    <a:schemeClr val="accent5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Check the Next Slide</a:t>
              </a:r>
              <a:endParaRPr b="0" i="1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5715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Normal Values:</a:t>
              </a:r>
              <a:endParaRPr b="1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51435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600" u="sng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Arm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: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50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-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70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m/sec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51435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0" i="0" lang="en-US" sz="1600" u="sng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Leg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: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40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-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60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m/sec</a:t>
              </a:r>
              <a:endParaRPr b="0" i="0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371" name="Google Shape;3371;gaf384ad035_0_210"/>
            <p:cNvCxnSpPr>
              <a:stCxn id="3370" idx="0"/>
              <a:endCxn id="3357" idx="2"/>
            </p:cNvCxnSpPr>
            <p:nvPr/>
          </p:nvCxnSpPr>
          <p:spPr>
            <a:xfrm rot="-5400000">
              <a:off x="1569950" y="4259200"/>
              <a:ext cx="196200" cy="600"/>
            </a:xfrm>
            <a:prstGeom prst="bentConnector3">
              <a:avLst>
                <a:gd fmla="val 49981" name="adj1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372" name="Google Shape;3372;gaf384ad035_0_210"/>
            <p:cNvSpPr/>
            <p:nvPr/>
          </p:nvSpPr>
          <p:spPr>
            <a:xfrm>
              <a:off x="9197750" y="4383375"/>
              <a:ext cx="2185500" cy="1824900"/>
            </a:xfrm>
            <a:prstGeom prst="roundRect">
              <a:avLst>
                <a:gd fmla="val 0" name="adj"/>
              </a:avLst>
            </a:prstGeom>
            <a:noFill/>
            <a:ln cap="flat" cmpd="sng" w="19050">
              <a:solidFill>
                <a:srgbClr val="FBE78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Measurements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usually are made in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milliseconds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(ms) </a:t>
              </a:r>
              <a:r>
                <a:rPr b="0" i="0" lang="en-US" sz="1600" u="none" cap="none" strike="noStrike">
                  <a:solidFill>
                    <a:schemeClr val="accent5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or (mSec)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1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373" name="Google Shape;3373;gaf384ad035_0_210"/>
            <p:cNvCxnSpPr>
              <a:stCxn id="3372" idx="0"/>
              <a:endCxn id="3365" idx="2"/>
            </p:cNvCxnSpPr>
            <p:nvPr/>
          </p:nvCxnSpPr>
          <p:spPr>
            <a:xfrm rot="-5400000">
              <a:off x="10166000" y="4258275"/>
              <a:ext cx="249600" cy="600"/>
            </a:xfrm>
            <a:prstGeom prst="bentConnector3">
              <a:avLst>
                <a:gd fmla="val 50000" name="adj1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365" name="Google Shape;3365;gaf384ad035_0_210"/>
            <p:cNvSpPr/>
            <p:nvPr/>
          </p:nvSpPr>
          <p:spPr>
            <a:xfrm>
              <a:off x="9105650" y="2811375"/>
              <a:ext cx="2369700" cy="1322400"/>
            </a:xfrm>
            <a:prstGeom prst="roundRect">
              <a:avLst>
                <a:gd fmla="val 23527" name="adj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Latency: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time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from the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stimulus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to the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initial deflection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from baseline.</a:t>
              </a:r>
              <a:endParaRPr b="1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67" name="Google Shape;3367;gaf384ad035_0_210"/>
            <p:cNvSpPr/>
            <p:nvPr/>
          </p:nvSpPr>
          <p:spPr>
            <a:xfrm>
              <a:off x="6426700" y="2811400"/>
              <a:ext cx="2369700" cy="1322400"/>
            </a:xfrm>
            <a:prstGeom prst="roundRect">
              <a:avLst>
                <a:gd fmla="val 23527" name="adj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Duration: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measured from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initial deflection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from baseline to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final return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74" name="Google Shape;3374;gaf384ad035_0_210"/>
            <p:cNvSpPr/>
            <p:nvPr/>
          </p:nvSpPr>
          <p:spPr>
            <a:xfrm>
              <a:off x="6427150" y="4383250"/>
              <a:ext cx="2369400" cy="1824900"/>
            </a:xfrm>
            <a:prstGeom prst="roundRect">
              <a:avLst>
                <a:gd fmla="val 0" name="adj"/>
              </a:avLst>
            </a:prstGeom>
            <a:noFill/>
            <a:ln cap="flat" cmpd="sng" w="19050">
              <a:solidFill>
                <a:srgbClr val="FBE78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Characteristically increases in conditions that result in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slowing of some motor fibers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(e.g. demyelinating lesion).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75" name="Google Shape;3375;gaf384ad035_0_210"/>
            <p:cNvSpPr/>
            <p:nvPr/>
          </p:nvSpPr>
          <p:spPr>
            <a:xfrm>
              <a:off x="3171000" y="4383250"/>
              <a:ext cx="2973000" cy="1824900"/>
            </a:xfrm>
            <a:prstGeom prst="roundRect">
              <a:avLst>
                <a:gd fmla="val 0" name="adj"/>
              </a:avLst>
            </a:prstGeom>
            <a:noFill/>
            <a:ln cap="flat" cmpd="sng" w="19050">
              <a:solidFill>
                <a:srgbClr val="FBE78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203200" lvl="0" marL="22860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CMAP amplitude reflects the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number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of muscle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fibers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that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depolarize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03200" lvl="0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Average amplitude: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3 mv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203200" lvl="0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Titillium Web"/>
                <a:buChar char="●"/>
              </a:pP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Loss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of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axons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(typical axonal neuropathy) →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low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CMAP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amplitude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 </a:t>
              </a:r>
              <a:endParaRPr b="1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376" name="Google Shape;3376;gaf384ad035_0_210"/>
            <p:cNvCxnSpPr>
              <a:stCxn id="3374" idx="0"/>
              <a:endCxn id="3367" idx="2"/>
            </p:cNvCxnSpPr>
            <p:nvPr/>
          </p:nvCxnSpPr>
          <p:spPr>
            <a:xfrm rot="-5400000">
              <a:off x="7487500" y="4258300"/>
              <a:ext cx="249300" cy="600"/>
            </a:xfrm>
            <a:prstGeom prst="bentConnector3">
              <a:avLst>
                <a:gd fmla="val 49970" name="adj1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77" name="Google Shape;3377;gaf384ad035_0_210"/>
            <p:cNvCxnSpPr>
              <a:stCxn id="3375" idx="0"/>
              <a:endCxn id="3358" idx="2"/>
            </p:cNvCxnSpPr>
            <p:nvPr/>
          </p:nvCxnSpPr>
          <p:spPr>
            <a:xfrm rot="-5400000">
              <a:off x="4546350" y="4271500"/>
              <a:ext cx="222900" cy="600"/>
            </a:xfrm>
            <a:prstGeom prst="bentConnector3">
              <a:avLst>
                <a:gd fmla="val 49993" name="adj1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descr="Single gear" id="3378" name="Google Shape;3378;gaf384ad035_0_21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2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" name="Google Shape;3383;gaf384ad035_0_303"/>
          <p:cNvSpPr/>
          <p:nvPr/>
        </p:nvSpPr>
        <p:spPr>
          <a:xfrm>
            <a:off x="1050175" y="3518600"/>
            <a:ext cx="9629400" cy="30876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4" name="Google Shape;3384;gaf384ad035_0_303"/>
          <p:cNvSpPr/>
          <p:nvPr/>
        </p:nvSpPr>
        <p:spPr>
          <a:xfrm>
            <a:off x="1050175" y="1401825"/>
            <a:ext cx="3810900" cy="9396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5" name="Google Shape;3385;gaf384ad035_0_303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86" name="Google Shape;3386;gaf384ad035_0_303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87" name="Google Shape;3387;gaf384ad035_0_303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88" name="Google Shape;3388;gaf384ad035_0_303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89" name="Google Shape;3389;gaf384ad035_0_303"/>
          <p:cNvSpPr txBox="1"/>
          <p:nvPr/>
        </p:nvSpPr>
        <p:spPr>
          <a:xfrm>
            <a:off x="1152475" y="243400"/>
            <a:ext cx="81810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Motor Nerve Conduction Velocity (MNCV)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90" name="Google Shape;3390;gaf384ad035_0_303"/>
          <p:cNvSpPr txBox="1"/>
          <p:nvPr/>
        </p:nvSpPr>
        <p:spPr>
          <a:xfrm>
            <a:off x="412750" y="901900"/>
            <a:ext cx="116919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•"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MNCV can be calculated by: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391" name="Google Shape;3391;gaf384ad035_0_303"/>
          <p:cNvGrpSpPr/>
          <p:nvPr/>
        </p:nvGrpSpPr>
        <p:grpSpPr>
          <a:xfrm>
            <a:off x="1050200" y="1297593"/>
            <a:ext cx="3810850" cy="1035296"/>
            <a:chOff x="2315125" y="1853700"/>
            <a:chExt cx="3810850" cy="1035400"/>
          </a:xfrm>
        </p:grpSpPr>
        <p:sp>
          <p:nvSpPr>
            <p:cNvPr id="3392" name="Google Shape;3392;gaf384ad035_0_303"/>
            <p:cNvSpPr txBox="1"/>
            <p:nvPr/>
          </p:nvSpPr>
          <p:spPr>
            <a:xfrm>
              <a:off x="2315125" y="2118500"/>
              <a:ext cx="20349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MNCV (m/sec) = </a:t>
              </a:r>
              <a:endParaRPr b="0" i="0" sz="20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93" name="Google Shape;3393;gaf384ad035_0_303"/>
            <p:cNvSpPr txBox="1"/>
            <p:nvPr/>
          </p:nvSpPr>
          <p:spPr>
            <a:xfrm>
              <a:off x="4218875" y="1853700"/>
              <a:ext cx="1907100" cy="53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Distance (mm)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gaf384ad035_0_303"/>
            <p:cNvSpPr txBox="1"/>
            <p:nvPr/>
          </p:nvSpPr>
          <p:spPr>
            <a:xfrm>
              <a:off x="4297125" y="2353600"/>
              <a:ext cx="1708800" cy="53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</a:t>
              </a:r>
              <a:r>
                <a:rPr b="0" baseline="-2500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1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- L</a:t>
              </a:r>
              <a:r>
                <a:rPr b="0" baseline="-2500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(mSec)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95" name="Google Shape;3395;gaf384ad035_0_303"/>
            <p:cNvCxnSpPr/>
            <p:nvPr/>
          </p:nvCxnSpPr>
          <p:spPr>
            <a:xfrm>
              <a:off x="4302738" y="2368275"/>
              <a:ext cx="1763100" cy="0"/>
            </a:xfrm>
            <a:prstGeom prst="straightConnector1">
              <a:avLst/>
            </a:prstGeom>
            <a:noFill/>
            <a:ln cap="flat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396" name="Google Shape;3396;gaf384ad035_0_303"/>
          <p:cNvSpPr txBox="1"/>
          <p:nvPr/>
        </p:nvSpPr>
        <p:spPr>
          <a:xfrm>
            <a:off x="6038775" y="2341438"/>
            <a:ext cx="33111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L</a:t>
            </a:r>
            <a:r>
              <a:rPr b="1" baseline="-2500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r>
              <a:rPr b="1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Latency at the elbow (</a:t>
            </a:r>
            <a:r>
              <a:rPr b="0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proximal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).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L</a:t>
            </a:r>
            <a:r>
              <a:rPr b="1" baseline="-2500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b="1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Latency at the wrist (</a:t>
            </a:r>
            <a:r>
              <a:rPr b="0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distal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).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397" name="Google Shape;3397;gaf384ad035_0_3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5888" y="3583213"/>
            <a:ext cx="4346496" cy="295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8" name="Google Shape;3398;gaf384ad035_0_303"/>
          <p:cNvSpPr/>
          <p:nvPr/>
        </p:nvSpPr>
        <p:spPr>
          <a:xfrm>
            <a:off x="5618900" y="3964700"/>
            <a:ext cx="4957200" cy="22089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We know from physics that velocity is distance/time.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If the following is </a:t>
            </a:r>
            <a:r>
              <a:rPr b="0" i="0" lang="en-US" sz="1600" u="sng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given</a:t>
            </a: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: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Distance = 284 mm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L</a:t>
            </a:r>
            <a:r>
              <a:rPr b="0" baseline="-2500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 = 8.5 ms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L</a:t>
            </a:r>
            <a:r>
              <a:rPr b="0" baseline="-2500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 = 3.5 ms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We can calculate </a:t>
            </a:r>
            <a:r>
              <a:rPr b="0" i="0" lang="en-US" sz="1600" u="sng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velocity</a:t>
            </a: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: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MNCV = (284) / (8.5 - 3.5) = </a:t>
            </a:r>
            <a:r>
              <a:rPr b="1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56.8 m/sec</a:t>
            </a:r>
            <a:endParaRPr b="1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 It is within the normal range of arm (50 - 70)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99" name="Google Shape;3399;gaf384ad035_0_303"/>
          <p:cNvSpPr txBox="1"/>
          <p:nvPr/>
        </p:nvSpPr>
        <p:spPr>
          <a:xfrm>
            <a:off x="5741825" y="1401825"/>
            <a:ext cx="5420700" cy="10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Distance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between proximal &amp; distal stimulation site</a:t>
            </a:r>
            <a:endParaRPr b="0" i="0" sz="18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Change in time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[proximal latency - distal latency].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0" name="Google Shape;3400;gaf384ad035_0_303"/>
          <p:cNvSpPr/>
          <p:nvPr/>
        </p:nvSpPr>
        <p:spPr>
          <a:xfrm flipH="1" rot="-5672959">
            <a:off x="5190575" y="1747265"/>
            <a:ext cx="268288" cy="990600"/>
          </a:xfrm>
          <a:custGeom>
            <a:rect b="b" l="l" r="r" t="t"/>
            <a:pathLst>
              <a:path extrusionOk="0" h="128" w="35">
                <a:moveTo>
                  <a:pt x="0" y="97"/>
                </a:moveTo>
                <a:cubicBezTo>
                  <a:pt x="18" y="128"/>
                  <a:pt x="18" y="128"/>
                  <a:pt x="18" y="128"/>
                </a:cubicBezTo>
                <a:cubicBezTo>
                  <a:pt x="35" y="97"/>
                  <a:pt x="35" y="97"/>
                  <a:pt x="35" y="97"/>
                </a:cubicBezTo>
                <a:cubicBezTo>
                  <a:pt x="27" y="97"/>
                  <a:pt x="27" y="97"/>
                  <a:pt x="27" y="97"/>
                </a:cubicBezTo>
                <a:cubicBezTo>
                  <a:pt x="26" y="61"/>
                  <a:pt x="15" y="30"/>
                  <a:pt x="2" y="0"/>
                </a:cubicBezTo>
                <a:cubicBezTo>
                  <a:pt x="10" y="29"/>
                  <a:pt x="8" y="63"/>
                  <a:pt x="8" y="97"/>
                </a:cubicBezTo>
                <a:lnTo>
                  <a:pt x="0" y="97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1" name="Google Shape;3401;gaf384ad035_0_303"/>
          <p:cNvSpPr/>
          <p:nvPr/>
        </p:nvSpPr>
        <p:spPr>
          <a:xfrm>
            <a:off x="9855265" y="180104"/>
            <a:ext cx="2036100" cy="7851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Dr:</a:t>
            </a:r>
            <a:r>
              <a:rPr b="0" i="0" lang="en-US" sz="16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 very important</a:t>
            </a:r>
            <a:endParaRPr b="0" i="0" sz="16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calculations / graph</a:t>
            </a:r>
            <a:endParaRPr b="0" i="0" sz="16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402" name="Google Shape;3402;gaf384ad035_0_303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3" name="Google Shape;3403;gaf384ad035_0_303"/>
          <p:cNvSpPr/>
          <p:nvPr/>
        </p:nvSpPr>
        <p:spPr>
          <a:xfrm rot="-5127041">
            <a:off x="5190575" y="1152241"/>
            <a:ext cx="268288" cy="990600"/>
          </a:xfrm>
          <a:custGeom>
            <a:rect b="b" l="l" r="r" t="t"/>
            <a:pathLst>
              <a:path extrusionOk="0" h="128" w="35">
                <a:moveTo>
                  <a:pt x="0" y="97"/>
                </a:moveTo>
                <a:cubicBezTo>
                  <a:pt x="18" y="128"/>
                  <a:pt x="18" y="128"/>
                  <a:pt x="18" y="128"/>
                </a:cubicBezTo>
                <a:cubicBezTo>
                  <a:pt x="35" y="97"/>
                  <a:pt x="35" y="97"/>
                  <a:pt x="35" y="97"/>
                </a:cubicBezTo>
                <a:cubicBezTo>
                  <a:pt x="27" y="97"/>
                  <a:pt x="27" y="97"/>
                  <a:pt x="27" y="97"/>
                </a:cubicBezTo>
                <a:cubicBezTo>
                  <a:pt x="26" y="61"/>
                  <a:pt x="15" y="30"/>
                  <a:pt x="2" y="0"/>
                </a:cubicBezTo>
                <a:cubicBezTo>
                  <a:pt x="10" y="29"/>
                  <a:pt x="8" y="63"/>
                  <a:pt x="8" y="97"/>
                </a:cubicBezTo>
                <a:lnTo>
                  <a:pt x="0" y="97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2020-11-16T20:47:51Z</dcterms:created>
  <dc:creator>Arwa Almobeirek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0x0101001C9D0DD56A53134DAC7B8F86601128BC</vt:lpwstr>
  </property>
</Properties>
</file>