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Ubuntu"/>
      <p:regular r:id="rId22"/>
      <p:bold r:id="rId23"/>
      <p:italic r:id="rId24"/>
      <p:boldItalic r:id="rId25"/>
    </p:embeddedFont>
    <p:embeddedFont>
      <p:font typeface="Inconsolata"/>
      <p:regular r:id="rId26"/>
      <p:bold r:id="rId27"/>
    </p:embeddedFont>
    <p:embeddedFont>
      <p:font typeface="Amiri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6" roundtripDataSignature="AMtx7miJ71MHCdfAoGdW/kzU8WZ9L6MA8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6" name="Med 442"/>
  <p:cmAuthor clrIdx="1" id="1" initials="" lastIdx="2" name="Radiology 442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979913C-BA0E-4761-ABE3-692E89DC5926}">
  <a:tblStyle styleId="{2979913C-BA0E-4761-ABE3-692E89DC592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8C665DA8-2208-46CF-B312-0EFA113B0D7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Ubuntu-regular.fntdata"/><Relationship Id="rId21" Type="http://schemas.openxmlformats.org/officeDocument/2006/relationships/slide" Target="slides/slide15.xml"/><Relationship Id="rId24" Type="http://schemas.openxmlformats.org/officeDocument/2006/relationships/font" Target="fonts/Ubuntu-italic.fntdata"/><Relationship Id="rId23" Type="http://schemas.openxmlformats.org/officeDocument/2006/relationships/font" Target="fonts/Ubuntu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font" Target="fonts/Inconsolata-regular.fntdata"/><Relationship Id="rId25" Type="http://schemas.openxmlformats.org/officeDocument/2006/relationships/font" Target="fonts/Ubuntu-boldItalic.fntdata"/><Relationship Id="rId28" Type="http://schemas.openxmlformats.org/officeDocument/2006/relationships/font" Target="fonts/Amiri-regular.fntdata"/><Relationship Id="rId27" Type="http://schemas.openxmlformats.org/officeDocument/2006/relationships/font" Target="fonts/Inconsolata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Amiri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miri-boldItalic.fntdata"/><Relationship Id="rId30" Type="http://schemas.openxmlformats.org/officeDocument/2006/relationships/font" Target="fonts/Amiri-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-bold.fntdata"/><Relationship Id="rId10" Type="http://schemas.openxmlformats.org/officeDocument/2006/relationships/slide" Target="slides/slide4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7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6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12-16T11:53:42.791">
    <p:pos x="6000" y="0"/>
    <p:text>check the male's slides number 6 ( add the informations and the pictures )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9r_-cY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12-16T11:48:34.044">
    <p:pos x="6000" y="0"/>
    <p:text>add the picture about Osteoarthritis from male's slides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9r_-cg"/>
      </p:ext>
    </p:extLst>
  </p:cm>
  <p:cm authorId="0" idx="3" dt="2021-12-16T11:49:50.015">
    <p:pos x="6000" y="100"/>
    <p:text>Amazing work but don't repeat the words like in the lower one also write it in pink color because you took it from the female's slides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9r_-cc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1-12-16T11:50:42.744">
    <p:pos x="6000" y="0"/>
    <p:text>Write it in pink color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9r_-ck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5" dt="2021-12-16T11:58:09.153">
    <p:pos x="6000" y="0"/>
    <p:text>Excellent work but you forgot to write about the thigh &amp; the lower limbs arteries from the male's slides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9r_-cs"/>
      </p:ext>
    </p:extLst>
  </p:cm>
  <p:cm authorId="0" idx="6" dt="2021-12-16T16:44:14.602">
    <p:pos x="6000" y="100"/>
    <p:text>write the lower on in pink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9r_-co"/>
      </p:ext>
    </p:extLst>
  </p:cm>
  <p:cm authorId="1" idx="1" dt="2021-12-16T16:44:10.856">
    <p:pos x="6000" y="100"/>
    <p:text>_Marked as resolved_</p:text>
    <p:extLst>
      <p:ext uri="{C676402C-5697-4E1C-873F-D02D1690AC5C}">
        <p15:threadingInfo timeZoneBias="0">
          <p15:parentCm authorId="0" idx="6"/>
        </p15:threadingInfo>
      </p:ext>
      <p:ext uri="http://customooxmlschemas.google.com/">
        <go:slidesCustomData xmlns:go="http://customooxmlschemas.google.com/" commentPostId="AAAATHCK8P8"/>
      </p:ext>
    </p:extLst>
  </p:cm>
  <p:cm authorId="1" idx="2" dt="2021-12-16T16:44:14.602">
    <p:pos x="6000" y="100"/>
    <p:text>_Re-opened_</p:text>
    <p:extLst>
      <p:ext uri="{C676402C-5697-4E1C-873F-D02D1690AC5C}">
        <p15:threadingInfo timeZoneBias="0">
          <p15:parentCm authorId="0" idx="6"/>
        </p15:threadingInfo>
      </p:ext>
      <p:ext uri="http://customooxmlschemas.google.com/">
        <go:slidesCustomData xmlns:go="http://customooxmlschemas.google.com/" commentPostId="AAAATHCK8QA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c7a3bf97855d1a6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c7a3bf97855d1a6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1148e2962dd2e4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1148e2962dd2e4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5082fc354c50d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5082fc354c50d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034ea734f93a12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034ea734f93a12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3"/>
          <p:cNvSpPr/>
          <p:nvPr/>
        </p:nvSpPr>
        <p:spPr>
          <a:xfrm>
            <a:off x="-25" y="3586325"/>
            <a:ext cx="9144000" cy="68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3"/>
          <p:cNvSpPr txBox="1"/>
          <p:nvPr>
            <p:ph type="ctrTitle"/>
          </p:nvPr>
        </p:nvSpPr>
        <p:spPr>
          <a:xfrm>
            <a:off x="1166550" y="1253350"/>
            <a:ext cx="6810900" cy="193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3"/>
          <p:cNvSpPr txBox="1"/>
          <p:nvPr>
            <p:ph idx="1" type="subTitle"/>
          </p:nvPr>
        </p:nvSpPr>
        <p:spPr>
          <a:xfrm>
            <a:off x="713225" y="3633600"/>
            <a:ext cx="77175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/>
          <p:nvPr/>
        </p:nvSpPr>
        <p:spPr>
          <a:xfrm rot="2041874">
            <a:off x="7639248" y="139031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2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2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2"/>
          <p:cNvSpPr/>
          <p:nvPr/>
        </p:nvSpPr>
        <p:spPr>
          <a:xfrm rot="5400000">
            <a:off x="-2302050" y="2302050"/>
            <a:ext cx="51435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>
            <a:off x="1299344" y="2595025"/>
            <a:ext cx="2691000" cy="13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" name="Google Shape;77;p22"/>
          <p:cNvSpPr txBox="1"/>
          <p:nvPr>
            <p:ph type="title"/>
          </p:nvPr>
        </p:nvSpPr>
        <p:spPr>
          <a:xfrm>
            <a:off x="11859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  <p:sp>
        <p:nvSpPr>
          <p:cNvPr id="78" name="Google Shape;78;p22"/>
          <p:cNvSpPr txBox="1"/>
          <p:nvPr>
            <p:ph idx="2" type="title"/>
          </p:nvPr>
        </p:nvSpPr>
        <p:spPr>
          <a:xfrm>
            <a:off x="1299544" y="2040625"/>
            <a:ext cx="2691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/>
          <p:nvPr>
            <p:ph type="title"/>
          </p:nvPr>
        </p:nvSpPr>
        <p:spPr>
          <a:xfrm>
            <a:off x="713225" y="539500"/>
            <a:ext cx="6144900" cy="40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 txBox="1"/>
          <p:nvPr>
            <p:ph type="title"/>
          </p:nvPr>
        </p:nvSpPr>
        <p:spPr>
          <a:xfrm>
            <a:off x="713225" y="1233175"/>
            <a:ext cx="35976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4"/>
          <p:cNvSpPr txBox="1"/>
          <p:nvPr>
            <p:ph idx="1" type="subTitle"/>
          </p:nvPr>
        </p:nvSpPr>
        <p:spPr>
          <a:xfrm>
            <a:off x="713225" y="2803075"/>
            <a:ext cx="35976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4" name="Google Shape;84;p24"/>
          <p:cNvSpPr txBox="1"/>
          <p:nvPr>
            <p:ph idx="2" type="body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 txBox="1"/>
          <p:nvPr>
            <p:ph idx="1" type="body"/>
          </p:nvPr>
        </p:nvSpPr>
        <p:spPr>
          <a:xfrm>
            <a:off x="713225" y="399432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 txBox="1"/>
          <p:nvPr>
            <p:ph hasCustomPrompt="1" type="title"/>
          </p:nvPr>
        </p:nvSpPr>
        <p:spPr>
          <a:xfrm>
            <a:off x="713225" y="1106125"/>
            <a:ext cx="77175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" name="Google Shape;89;p26"/>
          <p:cNvSpPr txBox="1"/>
          <p:nvPr>
            <p:ph idx="1" type="body"/>
          </p:nvPr>
        </p:nvSpPr>
        <p:spPr>
          <a:xfrm>
            <a:off x="713225" y="3152225"/>
            <a:ext cx="77175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">
    <p:bg>
      <p:bgPr>
        <a:solidFill>
          <a:schemeClr val="dk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8"/>
          <p:cNvSpPr/>
          <p:nvPr/>
        </p:nvSpPr>
        <p:spPr>
          <a:xfrm>
            <a:off x="0" y="-7400"/>
            <a:ext cx="9151500" cy="5143500"/>
          </a:xfrm>
          <a:prstGeom prst="rect">
            <a:avLst/>
          </a:prstGeom>
          <a:solidFill>
            <a:srgbClr val="242425">
              <a:alpha val="6235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8"/>
          <p:cNvSpPr txBox="1"/>
          <p:nvPr>
            <p:ph type="title"/>
          </p:nvPr>
        </p:nvSpPr>
        <p:spPr>
          <a:xfrm>
            <a:off x="713250" y="1824738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28"/>
          <p:cNvSpPr txBox="1"/>
          <p:nvPr>
            <p:ph idx="1" type="body"/>
          </p:nvPr>
        </p:nvSpPr>
        <p:spPr>
          <a:xfrm>
            <a:off x="2091025" y="2472022"/>
            <a:ext cx="49620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with numbers">
  <p:cSld name="CUSTOM_5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9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9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9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9"/>
          <p:cNvSpPr txBox="1"/>
          <p:nvPr>
            <p:ph idx="1" type="body"/>
          </p:nvPr>
        </p:nvSpPr>
        <p:spPr>
          <a:xfrm>
            <a:off x="998050" y="2481150"/>
            <a:ext cx="19632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29"/>
          <p:cNvSpPr txBox="1"/>
          <p:nvPr>
            <p:ph idx="2" type="body"/>
          </p:nvPr>
        </p:nvSpPr>
        <p:spPr>
          <a:xfrm>
            <a:off x="3586625" y="2481100"/>
            <a:ext cx="19632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29"/>
          <p:cNvSpPr txBox="1"/>
          <p:nvPr>
            <p:ph idx="3" type="body"/>
          </p:nvPr>
        </p:nvSpPr>
        <p:spPr>
          <a:xfrm>
            <a:off x="6022800" y="2481100"/>
            <a:ext cx="19632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2" name="Google Shape;102;p29"/>
          <p:cNvSpPr txBox="1"/>
          <p:nvPr>
            <p:ph type="title"/>
          </p:nvPr>
        </p:nvSpPr>
        <p:spPr>
          <a:xfrm>
            <a:off x="998050" y="2034450"/>
            <a:ext cx="19632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3" name="Google Shape;103;p29"/>
          <p:cNvSpPr txBox="1"/>
          <p:nvPr>
            <p:ph idx="4" type="title"/>
          </p:nvPr>
        </p:nvSpPr>
        <p:spPr>
          <a:xfrm>
            <a:off x="3586608" y="2034450"/>
            <a:ext cx="19632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4" name="Google Shape;104;p29"/>
          <p:cNvSpPr txBox="1"/>
          <p:nvPr>
            <p:ph idx="5" type="title"/>
          </p:nvPr>
        </p:nvSpPr>
        <p:spPr>
          <a:xfrm>
            <a:off x="6022808" y="2034450"/>
            <a:ext cx="19632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5" name="Google Shape;105;p29"/>
          <p:cNvSpPr txBox="1"/>
          <p:nvPr>
            <p:ph idx="6"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CUSTOM_8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0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0"/>
          <p:cNvSpPr/>
          <p:nvPr/>
        </p:nvSpPr>
        <p:spPr>
          <a:xfrm rot="6378890">
            <a:off x="8427359" y="42477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0"/>
          <p:cNvSpPr/>
          <p:nvPr/>
        </p:nvSpPr>
        <p:spPr>
          <a:xfrm rot="1244252">
            <a:off x="8631311" y="26240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0"/>
          <p:cNvSpPr/>
          <p:nvPr/>
        </p:nvSpPr>
        <p:spPr>
          <a:xfrm>
            <a:off x="0" y="4601575"/>
            <a:ext cx="92163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0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9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1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1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1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1"/>
          <p:cNvSpPr txBox="1"/>
          <p:nvPr>
            <p:ph idx="1" type="body"/>
          </p:nvPr>
        </p:nvSpPr>
        <p:spPr>
          <a:xfrm>
            <a:off x="5076467" y="1805698"/>
            <a:ext cx="2858700" cy="21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" name="Google Shape;117;p31"/>
          <p:cNvSpPr txBox="1"/>
          <p:nvPr>
            <p:ph type="title"/>
          </p:nvPr>
        </p:nvSpPr>
        <p:spPr>
          <a:xfrm>
            <a:off x="5076467" y="1200302"/>
            <a:ext cx="2858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4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4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4"/>
          <p:cNvSpPr txBox="1"/>
          <p:nvPr>
            <p:ph idx="1" type="subTitle"/>
          </p:nvPr>
        </p:nvSpPr>
        <p:spPr>
          <a:xfrm>
            <a:off x="672777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6" name="Google Shape;16;p14"/>
          <p:cNvSpPr txBox="1"/>
          <p:nvPr>
            <p:ph idx="2" type="body"/>
          </p:nvPr>
        </p:nvSpPr>
        <p:spPr>
          <a:xfrm>
            <a:off x="672770" y="3351626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3" type="subTitle"/>
          </p:nvPr>
        </p:nvSpPr>
        <p:spPr>
          <a:xfrm>
            <a:off x="2634177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" name="Google Shape;18;p14"/>
          <p:cNvSpPr txBox="1"/>
          <p:nvPr>
            <p:ph idx="4" type="body"/>
          </p:nvPr>
        </p:nvSpPr>
        <p:spPr>
          <a:xfrm>
            <a:off x="2634182" y="3351647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5" type="subTitle"/>
          </p:nvPr>
        </p:nvSpPr>
        <p:spPr>
          <a:xfrm>
            <a:off x="4595570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" name="Google Shape;20;p14"/>
          <p:cNvSpPr txBox="1"/>
          <p:nvPr>
            <p:ph idx="6" type="body"/>
          </p:nvPr>
        </p:nvSpPr>
        <p:spPr>
          <a:xfrm>
            <a:off x="4595570" y="3351649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14"/>
          <p:cNvSpPr/>
          <p:nvPr/>
        </p:nvSpPr>
        <p:spPr>
          <a:xfrm>
            <a:off x="-150" y="4956750"/>
            <a:ext cx="9144000" cy="42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4"/>
          <p:cNvSpPr txBox="1"/>
          <p:nvPr>
            <p:ph idx="7" type="subTitle"/>
          </p:nvPr>
        </p:nvSpPr>
        <p:spPr>
          <a:xfrm>
            <a:off x="6556930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3" name="Google Shape;23;p14"/>
          <p:cNvSpPr txBox="1"/>
          <p:nvPr>
            <p:ph idx="8" type="body"/>
          </p:nvPr>
        </p:nvSpPr>
        <p:spPr>
          <a:xfrm>
            <a:off x="6556930" y="3351649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type="title"/>
          </p:nvPr>
        </p:nvSpPr>
        <p:spPr>
          <a:xfrm>
            <a:off x="88157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" name="Google Shape;25;p14"/>
          <p:cNvSpPr txBox="1"/>
          <p:nvPr>
            <p:ph idx="9" type="title"/>
          </p:nvPr>
        </p:nvSpPr>
        <p:spPr>
          <a:xfrm>
            <a:off x="2842982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" name="Google Shape;26;p14"/>
          <p:cNvSpPr txBox="1"/>
          <p:nvPr>
            <p:ph idx="13" type="title"/>
          </p:nvPr>
        </p:nvSpPr>
        <p:spPr>
          <a:xfrm>
            <a:off x="480437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" name="Google Shape;27;p14"/>
          <p:cNvSpPr txBox="1"/>
          <p:nvPr>
            <p:ph idx="14" type="title"/>
          </p:nvPr>
        </p:nvSpPr>
        <p:spPr>
          <a:xfrm>
            <a:off x="676573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" name="Google Shape;28;p14"/>
          <p:cNvSpPr txBox="1"/>
          <p:nvPr>
            <p:ph idx="15" type="title"/>
          </p:nvPr>
        </p:nvSpPr>
        <p:spPr>
          <a:xfrm>
            <a:off x="873450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CUSTOM_10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/>
          <p:nvPr/>
        </p:nvSpPr>
        <p:spPr>
          <a:xfrm rot="-4421110">
            <a:off x="-940299" y="253127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2"/>
          <p:cNvSpPr/>
          <p:nvPr/>
        </p:nvSpPr>
        <p:spPr>
          <a:xfrm rot="-9555748">
            <a:off x="105593" y="2271016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2"/>
          <p:cNvSpPr/>
          <p:nvPr/>
        </p:nvSpPr>
        <p:spPr>
          <a:xfrm rot="-8758126">
            <a:off x="-152194" y="4361832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2"/>
          <p:cNvSpPr txBox="1"/>
          <p:nvPr>
            <p:ph type="title"/>
          </p:nvPr>
        </p:nvSpPr>
        <p:spPr>
          <a:xfrm>
            <a:off x="11859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CUSTOM_1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3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3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3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3"/>
          <p:cNvSpPr txBox="1"/>
          <p:nvPr>
            <p:ph idx="1" type="subTitle"/>
          </p:nvPr>
        </p:nvSpPr>
        <p:spPr>
          <a:xfrm>
            <a:off x="1906518" y="1617875"/>
            <a:ext cx="2339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28" name="Google Shape;128;p33"/>
          <p:cNvSpPr txBox="1"/>
          <p:nvPr>
            <p:ph idx="2" type="body"/>
          </p:nvPr>
        </p:nvSpPr>
        <p:spPr>
          <a:xfrm>
            <a:off x="1906518" y="2181895"/>
            <a:ext cx="2339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9" name="Google Shape;129;p33"/>
          <p:cNvSpPr txBox="1"/>
          <p:nvPr>
            <p:ph idx="3" type="subTitle"/>
          </p:nvPr>
        </p:nvSpPr>
        <p:spPr>
          <a:xfrm>
            <a:off x="1906520" y="3231375"/>
            <a:ext cx="2339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30" name="Google Shape;130;p33"/>
          <p:cNvSpPr txBox="1"/>
          <p:nvPr>
            <p:ph idx="4" type="body"/>
          </p:nvPr>
        </p:nvSpPr>
        <p:spPr>
          <a:xfrm>
            <a:off x="1906520" y="3787855"/>
            <a:ext cx="2339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1" name="Google Shape;131;p33"/>
          <p:cNvSpPr txBox="1"/>
          <p:nvPr>
            <p:ph idx="5" type="subTitle"/>
          </p:nvPr>
        </p:nvSpPr>
        <p:spPr>
          <a:xfrm>
            <a:off x="5629920" y="1619275"/>
            <a:ext cx="2339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32" name="Google Shape;132;p33"/>
          <p:cNvSpPr txBox="1"/>
          <p:nvPr>
            <p:ph idx="6" type="body"/>
          </p:nvPr>
        </p:nvSpPr>
        <p:spPr>
          <a:xfrm>
            <a:off x="5629920" y="2181895"/>
            <a:ext cx="2339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3" name="Google Shape;133;p33"/>
          <p:cNvSpPr txBox="1"/>
          <p:nvPr>
            <p:ph idx="7" type="subTitle"/>
          </p:nvPr>
        </p:nvSpPr>
        <p:spPr>
          <a:xfrm>
            <a:off x="5629921" y="3231375"/>
            <a:ext cx="22932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34" name="Google Shape;134;p33"/>
          <p:cNvSpPr txBox="1"/>
          <p:nvPr>
            <p:ph idx="8" type="body"/>
          </p:nvPr>
        </p:nvSpPr>
        <p:spPr>
          <a:xfrm>
            <a:off x="5629921" y="3787855"/>
            <a:ext cx="22932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5" name="Google Shape;135;p33"/>
          <p:cNvSpPr/>
          <p:nvPr/>
        </p:nvSpPr>
        <p:spPr>
          <a:xfrm rot="5400000">
            <a:off x="-2340000" y="2264100"/>
            <a:ext cx="5143500" cy="61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3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  <p:sp>
        <p:nvSpPr>
          <p:cNvPr id="137" name="Google Shape;137;p33"/>
          <p:cNvSpPr txBox="1"/>
          <p:nvPr>
            <p:ph idx="9" type="title"/>
          </p:nvPr>
        </p:nvSpPr>
        <p:spPr>
          <a:xfrm>
            <a:off x="1165775" y="1801075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38" name="Google Shape;138;p33"/>
          <p:cNvSpPr txBox="1"/>
          <p:nvPr>
            <p:ph idx="13" type="title"/>
          </p:nvPr>
        </p:nvSpPr>
        <p:spPr>
          <a:xfrm>
            <a:off x="4846744" y="1801075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39" name="Google Shape;139;p33"/>
          <p:cNvSpPr txBox="1"/>
          <p:nvPr>
            <p:ph idx="14" type="title"/>
          </p:nvPr>
        </p:nvSpPr>
        <p:spPr>
          <a:xfrm>
            <a:off x="1165775" y="3403150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40" name="Google Shape;140;p33"/>
          <p:cNvSpPr txBox="1"/>
          <p:nvPr>
            <p:ph idx="15" type="title"/>
          </p:nvPr>
        </p:nvSpPr>
        <p:spPr>
          <a:xfrm>
            <a:off x="4846744" y="3403150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12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4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4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4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4"/>
          <p:cNvSpPr txBox="1"/>
          <p:nvPr>
            <p:ph idx="1" type="subTitle"/>
          </p:nvPr>
        </p:nvSpPr>
        <p:spPr>
          <a:xfrm>
            <a:off x="1493928" y="1828800"/>
            <a:ext cx="159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46" name="Google Shape;146;p34"/>
          <p:cNvSpPr txBox="1"/>
          <p:nvPr>
            <p:ph idx="2" type="body"/>
          </p:nvPr>
        </p:nvSpPr>
        <p:spPr>
          <a:xfrm>
            <a:off x="1493925" y="3322325"/>
            <a:ext cx="1590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34"/>
          <p:cNvSpPr txBox="1"/>
          <p:nvPr>
            <p:ph idx="3" type="subTitle"/>
          </p:nvPr>
        </p:nvSpPr>
        <p:spPr>
          <a:xfrm>
            <a:off x="3810000" y="1828800"/>
            <a:ext cx="159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48" name="Google Shape;148;p34"/>
          <p:cNvSpPr txBox="1"/>
          <p:nvPr>
            <p:ph idx="4" type="body"/>
          </p:nvPr>
        </p:nvSpPr>
        <p:spPr>
          <a:xfrm>
            <a:off x="3810002" y="3322325"/>
            <a:ext cx="1590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9" name="Google Shape;149;p34"/>
          <p:cNvSpPr txBox="1"/>
          <p:nvPr>
            <p:ph idx="5" type="subTitle"/>
          </p:nvPr>
        </p:nvSpPr>
        <p:spPr>
          <a:xfrm>
            <a:off x="6149915" y="1828800"/>
            <a:ext cx="15429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50" name="Google Shape;150;p34"/>
          <p:cNvSpPr txBox="1"/>
          <p:nvPr>
            <p:ph idx="6" type="body"/>
          </p:nvPr>
        </p:nvSpPr>
        <p:spPr>
          <a:xfrm>
            <a:off x="6149922" y="3322325"/>
            <a:ext cx="15429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34"/>
          <p:cNvSpPr txBox="1"/>
          <p:nvPr>
            <p:ph type="title"/>
          </p:nvPr>
        </p:nvSpPr>
        <p:spPr>
          <a:xfrm>
            <a:off x="1197025" y="548640"/>
            <a:ext cx="7538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CUSTOM_14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5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5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5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5"/>
          <p:cNvSpPr txBox="1"/>
          <p:nvPr>
            <p:ph idx="1" type="subTitle"/>
          </p:nvPr>
        </p:nvSpPr>
        <p:spPr>
          <a:xfrm>
            <a:off x="928625" y="2571750"/>
            <a:ext cx="1770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57" name="Google Shape;157;p35"/>
          <p:cNvSpPr txBox="1"/>
          <p:nvPr>
            <p:ph idx="2" type="body"/>
          </p:nvPr>
        </p:nvSpPr>
        <p:spPr>
          <a:xfrm>
            <a:off x="928700" y="3066450"/>
            <a:ext cx="1770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8" name="Google Shape;158;p35"/>
          <p:cNvSpPr txBox="1"/>
          <p:nvPr>
            <p:ph idx="3" type="subTitle"/>
          </p:nvPr>
        </p:nvSpPr>
        <p:spPr>
          <a:xfrm>
            <a:off x="3686700" y="2571750"/>
            <a:ext cx="1770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59" name="Google Shape;159;p35"/>
          <p:cNvSpPr txBox="1"/>
          <p:nvPr>
            <p:ph idx="4" type="body"/>
          </p:nvPr>
        </p:nvSpPr>
        <p:spPr>
          <a:xfrm>
            <a:off x="3686700" y="3066450"/>
            <a:ext cx="1770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0" name="Google Shape;160;p35"/>
          <p:cNvSpPr txBox="1"/>
          <p:nvPr>
            <p:ph idx="5" type="subTitle"/>
          </p:nvPr>
        </p:nvSpPr>
        <p:spPr>
          <a:xfrm>
            <a:off x="6444763" y="2571750"/>
            <a:ext cx="1770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61" name="Google Shape;161;p35"/>
          <p:cNvSpPr txBox="1"/>
          <p:nvPr>
            <p:ph idx="6" type="body"/>
          </p:nvPr>
        </p:nvSpPr>
        <p:spPr>
          <a:xfrm>
            <a:off x="6444763" y="3066450"/>
            <a:ext cx="1770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2" name="Google Shape;162;p35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15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6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6"/>
          <p:cNvSpPr/>
          <p:nvPr/>
        </p:nvSpPr>
        <p:spPr>
          <a:xfrm rot="4599087">
            <a:off x="-549530" y="4143607"/>
            <a:ext cx="1648949" cy="7934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6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6"/>
          <p:cNvSpPr txBox="1"/>
          <p:nvPr>
            <p:ph idx="1" type="subTitle"/>
          </p:nvPr>
        </p:nvSpPr>
        <p:spPr>
          <a:xfrm>
            <a:off x="713340" y="1792050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68" name="Google Shape;168;p36"/>
          <p:cNvSpPr txBox="1"/>
          <p:nvPr>
            <p:ph idx="2" type="body"/>
          </p:nvPr>
        </p:nvSpPr>
        <p:spPr>
          <a:xfrm>
            <a:off x="713340" y="2216111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9" name="Google Shape;169;p36"/>
          <p:cNvSpPr txBox="1"/>
          <p:nvPr>
            <p:ph idx="3" type="subTitle"/>
          </p:nvPr>
        </p:nvSpPr>
        <p:spPr>
          <a:xfrm>
            <a:off x="3340038" y="1792050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0" name="Google Shape;170;p36"/>
          <p:cNvSpPr txBox="1"/>
          <p:nvPr>
            <p:ph idx="4" type="body"/>
          </p:nvPr>
        </p:nvSpPr>
        <p:spPr>
          <a:xfrm>
            <a:off x="3340038" y="2216111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" name="Google Shape;171;p36"/>
          <p:cNvSpPr txBox="1"/>
          <p:nvPr>
            <p:ph idx="5" type="subTitle"/>
          </p:nvPr>
        </p:nvSpPr>
        <p:spPr>
          <a:xfrm>
            <a:off x="5979391" y="1792050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2" name="Google Shape;172;p36"/>
          <p:cNvSpPr txBox="1"/>
          <p:nvPr>
            <p:ph idx="6" type="body"/>
          </p:nvPr>
        </p:nvSpPr>
        <p:spPr>
          <a:xfrm>
            <a:off x="5979391" y="2216111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3" name="Google Shape;173;p36"/>
          <p:cNvSpPr txBox="1"/>
          <p:nvPr>
            <p:ph idx="7" type="subTitle"/>
          </p:nvPr>
        </p:nvSpPr>
        <p:spPr>
          <a:xfrm>
            <a:off x="713340" y="3380225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4" name="Google Shape;174;p36"/>
          <p:cNvSpPr txBox="1"/>
          <p:nvPr>
            <p:ph idx="8" type="body"/>
          </p:nvPr>
        </p:nvSpPr>
        <p:spPr>
          <a:xfrm>
            <a:off x="713340" y="3806158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36"/>
          <p:cNvSpPr txBox="1"/>
          <p:nvPr>
            <p:ph idx="9" type="subTitle"/>
          </p:nvPr>
        </p:nvSpPr>
        <p:spPr>
          <a:xfrm>
            <a:off x="3340038" y="3380225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6" name="Google Shape;176;p36"/>
          <p:cNvSpPr txBox="1"/>
          <p:nvPr>
            <p:ph idx="13" type="body"/>
          </p:nvPr>
        </p:nvSpPr>
        <p:spPr>
          <a:xfrm>
            <a:off x="3340038" y="3806158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7" name="Google Shape;177;p36"/>
          <p:cNvSpPr txBox="1"/>
          <p:nvPr>
            <p:ph idx="14" type="subTitle"/>
          </p:nvPr>
        </p:nvSpPr>
        <p:spPr>
          <a:xfrm>
            <a:off x="5979391" y="3380225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8" name="Google Shape;178;p36"/>
          <p:cNvSpPr txBox="1"/>
          <p:nvPr>
            <p:ph idx="15" type="body"/>
          </p:nvPr>
        </p:nvSpPr>
        <p:spPr>
          <a:xfrm>
            <a:off x="5979391" y="3806158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9" name="Google Shape;179;p36"/>
          <p:cNvSpPr/>
          <p:nvPr/>
        </p:nvSpPr>
        <p:spPr>
          <a:xfrm>
            <a:off x="-150" y="4956750"/>
            <a:ext cx="9144000" cy="42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6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16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7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7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7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7"/>
          <p:cNvSpPr txBox="1"/>
          <p:nvPr>
            <p:ph idx="1" type="subTitle"/>
          </p:nvPr>
        </p:nvSpPr>
        <p:spPr>
          <a:xfrm>
            <a:off x="1200159" y="1354000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6" name="Google Shape;186;p37"/>
          <p:cNvSpPr txBox="1"/>
          <p:nvPr>
            <p:ph idx="2" type="body"/>
          </p:nvPr>
        </p:nvSpPr>
        <p:spPr>
          <a:xfrm>
            <a:off x="1200148" y="1920995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7" name="Google Shape;187;p37"/>
          <p:cNvSpPr txBox="1"/>
          <p:nvPr>
            <p:ph idx="3" type="subTitle"/>
          </p:nvPr>
        </p:nvSpPr>
        <p:spPr>
          <a:xfrm>
            <a:off x="4089287" y="1354000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8" name="Google Shape;188;p37"/>
          <p:cNvSpPr txBox="1"/>
          <p:nvPr>
            <p:ph idx="4" type="body"/>
          </p:nvPr>
        </p:nvSpPr>
        <p:spPr>
          <a:xfrm>
            <a:off x="4089277" y="1920995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37"/>
          <p:cNvSpPr txBox="1"/>
          <p:nvPr>
            <p:ph idx="5" type="subTitle"/>
          </p:nvPr>
        </p:nvSpPr>
        <p:spPr>
          <a:xfrm>
            <a:off x="1200126" y="2942173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90" name="Google Shape;190;p37"/>
          <p:cNvSpPr txBox="1"/>
          <p:nvPr>
            <p:ph idx="6" type="body"/>
          </p:nvPr>
        </p:nvSpPr>
        <p:spPr>
          <a:xfrm>
            <a:off x="1200126" y="3509168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1" name="Google Shape;191;p37"/>
          <p:cNvSpPr txBox="1"/>
          <p:nvPr>
            <p:ph idx="7" type="subTitle"/>
          </p:nvPr>
        </p:nvSpPr>
        <p:spPr>
          <a:xfrm>
            <a:off x="4089254" y="2942173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92" name="Google Shape;192;p37"/>
          <p:cNvSpPr txBox="1"/>
          <p:nvPr>
            <p:ph idx="8" type="body"/>
          </p:nvPr>
        </p:nvSpPr>
        <p:spPr>
          <a:xfrm>
            <a:off x="4089255" y="3509168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" name="Google Shape;193;p37"/>
          <p:cNvSpPr/>
          <p:nvPr/>
        </p:nvSpPr>
        <p:spPr>
          <a:xfrm rot="5400000">
            <a:off x="-2325750" y="2278325"/>
            <a:ext cx="5172000" cy="55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7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2">
  <p:cSld name="CUSTOM_17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8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8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8"/>
          <p:cNvSpPr txBox="1"/>
          <p:nvPr>
            <p:ph idx="1" type="subTitle"/>
          </p:nvPr>
        </p:nvSpPr>
        <p:spPr>
          <a:xfrm>
            <a:off x="1504725" y="1459063"/>
            <a:ext cx="18288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0" name="Google Shape;200;p38"/>
          <p:cNvSpPr txBox="1"/>
          <p:nvPr>
            <p:ph idx="2" type="body"/>
          </p:nvPr>
        </p:nvSpPr>
        <p:spPr>
          <a:xfrm>
            <a:off x="1504725" y="1886867"/>
            <a:ext cx="1828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1" name="Google Shape;201;p38"/>
          <p:cNvSpPr txBox="1"/>
          <p:nvPr>
            <p:ph idx="3" type="subTitle"/>
          </p:nvPr>
        </p:nvSpPr>
        <p:spPr>
          <a:xfrm>
            <a:off x="1504725" y="2319200"/>
            <a:ext cx="18288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2" name="Google Shape;202;p38"/>
          <p:cNvSpPr txBox="1"/>
          <p:nvPr>
            <p:ph idx="4" type="body"/>
          </p:nvPr>
        </p:nvSpPr>
        <p:spPr>
          <a:xfrm>
            <a:off x="1504725" y="2754678"/>
            <a:ext cx="1828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3" name="Google Shape;203;p38"/>
          <p:cNvSpPr txBox="1"/>
          <p:nvPr>
            <p:ph idx="5" type="subTitle"/>
          </p:nvPr>
        </p:nvSpPr>
        <p:spPr>
          <a:xfrm>
            <a:off x="1504725" y="3179325"/>
            <a:ext cx="18288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4" name="Google Shape;204;p38"/>
          <p:cNvSpPr txBox="1"/>
          <p:nvPr>
            <p:ph idx="6" type="body"/>
          </p:nvPr>
        </p:nvSpPr>
        <p:spPr>
          <a:xfrm>
            <a:off x="1504725" y="3603386"/>
            <a:ext cx="1828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5" name="Google Shape;205;p38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3">
  <p:cSld name="CUSTOM_18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9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9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9"/>
          <p:cNvSpPr txBox="1"/>
          <p:nvPr>
            <p:ph idx="1" type="subTitle"/>
          </p:nvPr>
        </p:nvSpPr>
        <p:spPr>
          <a:xfrm>
            <a:off x="6156775" y="3549617"/>
            <a:ext cx="2274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11" name="Google Shape;211;p39"/>
          <p:cNvSpPr txBox="1"/>
          <p:nvPr>
            <p:ph idx="2" type="body"/>
          </p:nvPr>
        </p:nvSpPr>
        <p:spPr>
          <a:xfrm>
            <a:off x="6156779" y="4121303"/>
            <a:ext cx="227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2" name="Google Shape;212;p39"/>
          <p:cNvSpPr txBox="1"/>
          <p:nvPr>
            <p:ph idx="3" type="subTitle"/>
          </p:nvPr>
        </p:nvSpPr>
        <p:spPr>
          <a:xfrm>
            <a:off x="3429099" y="3549617"/>
            <a:ext cx="2274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13" name="Google Shape;213;p39"/>
          <p:cNvSpPr txBox="1"/>
          <p:nvPr>
            <p:ph idx="4" type="body"/>
          </p:nvPr>
        </p:nvSpPr>
        <p:spPr>
          <a:xfrm>
            <a:off x="3429107" y="4121303"/>
            <a:ext cx="227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4" name="Google Shape;214;p39"/>
          <p:cNvSpPr txBox="1"/>
          <p:nvPr>
            <p:ph idx="5" type="subTitle"/>
          </p:nvPr>
        </p:nvSpPr>
        <p:spPr>
          <a:xfrm>
            <a:off x="713213" y="3549617"/>
            <a:ext cx="2274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15" name="Google Shape;215;p39"/>
          <p:cNvSpPr txBox="1"/>
          <p:nvPr>
            <p:ph idx="6" type="body"/>
          </p:nvPr>
        </p:nvSpPr>
        <p:spPr>
          <a:xfrm>
            <a:off x="713225" y="4121303"/>
            <a:ext cx="227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6" name="Google Shape;216;p39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CUSTOM_2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0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0"/>
          <p:cNvSpPr txBox="1"/>
          <p:nvPr>
            <p:ph idx="1" type="body"/>
          </p:nvPr>
        </p:nvSpPr>
        <p:spPr>
          <a:xfrm>
            <a:off x="1200200" y="1170700"/>
            <a:ext cx="72123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20" name="Google Shape;220;p40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0"/>
          <p:cNvSpPr txBox="1"/>
          <p:nvPr>
            <p:ph type="title"/>
          </p:nvPr>
        </p:nvSpPr>
        <p:spPr>
          <a:xfrm>
            <a:off x="1200200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olumn 4">
  <p:cSld name="CUSTOM_22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1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1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1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1"/>
          <p:cNvSpPr txBox="1"/>
          <p:nvPr>
            <p:ph type="title"/>
          </p:nvPr>
        </p:nvSpPr>
        <p:spPr>
          <a:xfrm>
            <a:off x="1520900" y="1796950"/>
            <a:ext cx="25062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7" name="Google Shape;227;p41"/>
          <p:cNvSpPr txBox="1"/>
          <p:nvPr>
            <p:ph idx="1" type="body"/>
          </p:nvPr>
        </p:nvSpPr>
        <p:spPr>
          <a:xfrm>
            <a:off x="1520900" y="2381925"/>
            <a:ext cx="2506200" cy="12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olumn 2">
  <p:cSld name="CUSTOM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5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5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5"/>
          <p:cNvSpPr txBox="1"/>
          <p:nvPr>
            <p:ph type="title"/>
          </p:nvPr>
        </p:nvSpPr>
        <p:spPr>
          <a:xfrm>
            <a:off x="5029431" y="1498050"/>
            <a:ext cx="29538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" type="body"/>
          </p:nvPr>
        </p:nvSpPr>
        <p:spPr>
          <a:xfrm>
            <a:off x="5029425" y="2135250"/>
            <a:ext cx="2953800" cy="15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15"/>
          <p:cNvSpPr/>
          <p:nvPr/>
        </p:nvSpPr>
        <p:spPr>
          <a:xfrm rot="5400000">
            <a:off x="-2321100" y="2292475"/>
            <a:ext cx="5172000" cy="54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ubtitle and text">
  <p:cSld name="CUSTOM_19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/>
          <p:nvPr>
            <p:ph type="title"/>
          </p:nvPr>
        </p:nvSpPr>
        <p:spPr>
          <a:xfrm>
            <a:off x="1200246" y="2787550"/>
            <a:ext cx="3566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0" name="Google Shape;230;p42"/>
          <p:cNvSpPr txBox="1"/>
          <p:nvPr>
            <p:ph idx="1" type="subTitle"/>
          </p:nvPr>
        </p:nvSpPr>
        <p:spPr>
          <a:xfrm>
            <a:off x="1200200" y="3498683"/>
            <a:ext cx="35661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9pPr>
          </a:lstStyle>
          <a:p/>
        </p:txBody>
      </p:sp>
      <p:sp>
        <p:nvSpPr>
          <p:cNvPr id="231" name="Google Shape;231;p42"/>
          <p:cNvSpPr txBox="1"/>
          <p:nvPr>
            <p:ph idx="2" type="body"/>
          </p:nvPr>
        </p:nvSpPr>
        <p:spPr>
          <a:xfrm>
            <a:off x="4864705" y="2917992"/>
            <a:ext cx="35661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2" name="Google Shape;232;p42"/>
          <p:cNvSpPr txBox="1"/>
          <p:nvPr/>
        </p:nvSpPr>
        <p:spPr>
          <a:xfrm>
            <a:off x="4846375" y="539500"/>
            <a:ext cx="35661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i="0" lang="en" sz="1200" u="none" cap="none" strike="noStrike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including icons by </a:t>
            </a:r>
            <a:r>
              <a:rPr b="1" i="0" lang="en" sz="1200" u="none" cap="none" strike="noStrike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b="1" i="0" lang="en" sz="1200" u="none" cap="none" strike="noStrike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b="1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Stories</a:t>
            </a:r>
            <a:endParaRPr b="1" i="0" sz="1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olumn 3">
  <p:cSld name="CUSTOM_4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6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6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6"/>
          <p:cNvSpPr txBox="1"/>
          <p:nvPr>
            <p:ph type="title"/>
          </p:nvPr>
        </p:nvSpPr>
        <p:spPr>
          <a:xfrm>
            <a:off x="795011" y="2748592"/>
            <a:ext cx="38586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9pPr>
          </a:lstStyle>
          <a:p/>
        </p:txBody>
      </p:sp>
      <p:sp>
        <p:nvSpPr>
          <p:cNvPr id="41" name="Google Shape;41;p16"/>
          <p:cNvSpPr txBox="1"/>
          <p:nvPr>
            <p:ph idx="1" type="body"/>
          </p:nvPr>
        </p:nvSpPr>
        <p:spPr>
          <a:xfrm>
            <a:off x="795011" y="1916708"/>
            <a:ext cx="38586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6"/>
          <p:cNvSpPr/>
          <p:nvPr/>
        </p:nvSpPr>
        <p:spPr>
          <a:xfrm rot="5400000">
            <a:off x="-2316300" y="2287900"/>
            <a:ext cx="5153100" cy="55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6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7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7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7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7"/>
          <p:cNvSpPr txBox="1"/>
          <p:nvPr>
            <p:ph idx="1" type="body"/>
          </p:nvPr>
        </p:nvSpPr>
        <p:spPr>
          <a:xfrm>
            <a:off x="1200125" y="1181931"/>
            <a:ext cx="46947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7"/>
          <p:cNvSpPr/>
          <p:nvPr/>
        </p:nvSpPr>
        <p:spPr>
          <a:xfrm rot="5400000">
            <a:off x="-2316300" y="2287900"/>
            <a:ext cx="5153100" cy="55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7"/>
          <p:cNvSpPr txBox="1"/>
          <p:nvPr>
            <p:ph type="title"/>
          </p:nvPr>
        </p:nvSpPr>
        <p:spPr>
          <a:xfrm>
            <a:off x="1200125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8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8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8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9"/>
          <p:cNvSpPr txBox="1"/>
          <p:nvPr>
            <p:ph type="title"/>
          </p:nvPr>
        </p:nvSpPr>
        <p:spPr>
          <a:xfrm>
            <a:off x="4021850" y="1912625"/>
            <a:ext cx="30021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7" name="Google Shape;57;p19"/>
          <p:cNvSpPr txBox="1"/>
          <p:nvPr>
            <p:ph idx="1" type="subTitle"/>
          </p:nvPr>
        </p:nvSpPr>
        <p:spPr>
          <a:xfrm>
            <a:off x="2178500" y="2937525"/>
            <a:ext cx="48018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19"/>
          <p:cNvSpPr txBox="1"/>
          <p:nvPr>
            <p:ph idx="2" type="title"/>
          </p:nvPr>
        </p:nvSpPr>
        <p:spPr>
          <a:xfrm>
            <a:off x="2134850" y="2095725"/>
            <a:ext cx="1887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0"/>
          <p:cNvSpPr txBox="1"/>
          <p:nvPr>
            <p:ph idx="1" type="body"/>
          </p:nvPr>
        </p:nvSpPr>
        <p:spPr>
          <a:xfrm>
            <a:off x="1200200" y="1219150"/>
            <a:ext cx="72123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62" name="Google Shape;62;p20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0"/>
          <p:cNvSpPr txBox="1"/>
          <p:nvPr>
            <p:ph type="title"/>
          </p:nvPr>
        </p:nvSpPr>
        <p:spPr>
          <a:xfrm>
            <a:off x="1200200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1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1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1"/>
          <p:cNvSpPr txBox="1"/>
          <p:nvPr>
            <p:ph idx="1" type="body"/>
          </p:nvPr>
        </p:nvSpPr>
        <p:spPr>
          <a:xfrm>
            <a:off x="1438675" y="2437250"/>
            <a:ext cx="2500500" cy="1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21"/>
          <p:cNvSpPr txBox="1"/>
          <p:nvPr>
            <p:ph idx="2" type="body"/>
          </p:nvPr>
        </p:nvSpPr>
        <p:spPr>
          <a:xfrm>
            <a:off x="5194549" y="2437275"/>
            <a:ext cx="2500500" cy="1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21"/>
          <p:cNvSpPr/>
          <p:nvPr/>
        </p:nvSpPr>
        <p:spPr>
          <a:xfrm>
            <a:off x="-150" y="4956750"/>
            <a:ext cx="9144000" cy="42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1"/>
          <p:cNvSpPr txBox="1"/>
          <p:nvPr>
            <p:ph type="title"/>
          </p:nvPr>
        </p:nvSpPr>
        <p:spPr>
          <a:xfrm>
            <a:off x="1200200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1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hyperlink" Target="https://docs.google.com/presentation/d/1TqFrwJwPpNRkeuXhJK_mTytLGLo_bK_J-sNgo7wsKlg/edit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4.xml"/><Relationship Id="rId4" Type="http://schemas.openxmlformats.org/officeDocument/2006/relationships/image" Target="../media/image16.png"/><Relationship Id="rId5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30.jpg"/><Relationship Id="rId6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youtu.be/GqcXDhFfEHU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2.xml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"/>
          <p:cNvSpPr txBox="1"/>
          <p:nvPr>
            <p:ph type="ctrTitle"/>
          </p:nvPr>
        </p:nvSpPr>
        <p:spPr>
          <a:xfrm>
            <a:off x="454177" y="1231632"/>
            <a:ext cx="75366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Radiology of the lower limb</a:t>
            </a:r>
            <a:endParaRPr/>
          </a:p>
        </p:txBody>
      </p:sp>
      <p:sp>
        <p:nvSpPr>
          <p:cNvPr id="238" name="Google Shape;238;p1"/>
          <p:cNvSpPr txBox="1"/>
          <p:nvPr>
            <p:ph idx="1" type="subTitle"/>
          </p:nvPr>
        </p:nvSpPr>
        <p:spPr>
          <a:xfrm>
            <a:off x="713225" y="3633600"/>
            <a:ext cx="77175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Lecture two</a:t>
            </a:r>
            <a:endParaRPr/>
          </a:p>
        </p:txBody>
      </p:sp>
      <p:sp>
        <p:nvSpPr>
          <p:cNvPr id="239" name="Google Shape;239;p1"/>
          <p:cNvSpPr txBox="1"/>
          <p:nvPr/>
        </p:nvSpPr>
        <p:spPr>
          <a:xfrm>
            <a:off x="7712410" y="4288409"/>
            <a:ext cx="71988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Editing file</a:t>
            </a:r>
            <a:endParaRPr b="0" i="0" sz="17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0" name="Google Shape;24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6950" y="0"/>
            <a:ext cx="1510875" cy="15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"/>
          <p:cNvSpPr txBox="1"/>
          <p:nvPr/>
        </p:nvSpPr>
        <p:spPr>
          <a:xfrm>
            <a:off x="3329130" y="4312410"/>
            <a:ext cx="7198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Special thanks to Noor Jamal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1"/>
          <p:cNvSpPr/>
          <p:nvPr/>
        </p:nvSpPr>
        <p:spPr>
          <a:xfrm>
            <a:off x="3154076" y="4347355"/>
            <a:ext cx="249000" cy="266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"/>
          <p:cNvSpPr/>
          <p:nvPr/>
        </p:nvSpPr>
        <p:spPr>
          <a:xfrm>
            <a:off x="182175" y="2993350"/>
            <a:ext cx="1597800" cy="185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"/>
          <p:cNvSpPr txBox="1"/>
          <p:nvPr/>
        </p:nvSpPr>
        <p:spPr>
          <a:xfrm>
            <a:off x="182175" y="2959050"/>
            <a:ext cx="1816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Amiri"/>
                <a:ea typeface="Amiri"/>
                <a:cs typeface="Amiri"/>
                <a:sym typeface="Amiri"/>
              </a:rPr>
              <a:t>Colour index:</a:t>
            </a:r>
            <a:endParaRPr>
              <a:latin typeface="Amiri"/>
              <a:ea typeface="Amiri"/>
              <a:cs typeface="Amiri"/>
              <a:sym typeface="Ami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Amiri"/>
                <a:ea typeface="Amiri"/>
                <a:cs typeface="Amiri"/>
                <a:sym typeface="Amiri"/>
              </a:rPr>
              <a:t>Main text</a:t>
            </a:r>
            <a:endParaRPr>
              <a:latin typeface="Amiri"/>
              <a:ea typeface="Amiri"/>
              <a:cs typeface="Amiri"/>
              <a:sym typeface="Ami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FF0000"/>
                </a:solidFill>
                <a:latin typeface="Amiri"/>
                <a:ea typeface="Amiri"/>
                <a:cs typeface="Amiri"/>
                <a:sym typeface="Amiri"/>
              </a:rPr>
              <a:t>Important </a:t>
            </a:r>
            <a:endParaRPr>
              <a:solidFill>
                <a:srgbClr val="FF0000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EA9999"/>
                </a:solidFill>
                <a:latin typeface="Amiri"/>
                <a:ea typeface="Amiri"/>
                <a:cs typeface="Amiri"/>
                <a:sym typeface="Amiri"/>
              </a:rPr>
              <a:t>In girls slides only</a:t>
            </a:r>
            <a:endParaRPr>
              <a:solidFill>
                <a:srgbClr val="EA9999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0000FF"/>
                </a:solidFill>
                <a:latin typeface="Amiri"/>
                <a:ea typeface="Amiri"/>
                <a:cs typeface="Amiri"/>
                <a:sym typeface="Amiri"/>
              </a:rPr>
              <a:t>In boys slides only</a:t>
            </a:r>
            <a:endParaRPr>
              <a:solidFill>
                <a:srgbClr val="0000F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Doctors notes</a:t>
            </a:r>
            <a:endParaRPr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999999"/>
                </a:solidFill>
                <a:latin typeface="Amiri"/>
                <a:ea typeface="Amiri"/>
                <a:cs typeface="Amiri"/>
                <a:sym typeface="Amiri"/>
              </a:rPr>
              <a:t>Extra info.</a:t>
            </a:r>
            <a:endParaRPr>
              <a:solidFill>
                <a:srgbClr val="999999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32017" y="2348011"/>
            <a:ext cx="1510876" cy="112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" name="Google Shape;368;p9"/>
          <p:cNvGraphicFramePr/>
          <p:nvPr/>
        </p:nvGraphicFramePr>
        <p:xfrm>
          <a:off x="526788" y="-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{2979913C-BA0E-4761-ABE3-692E89DC5926}</a:tableStyleId>
              </a:tblPr>
              <a:tblGrid>
                <a:gridCol w="1973225"/>
                <a:gridCol w="3595350"/>
                <a:gridCol w="2949725"/>
              </a:tblGrid>
              <a:tr h="25717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" sz="3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r>
                        <a:rPr b="1" lang="en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-FOOT</a:t>
                      </a:r>
                      <a:endParaRPr b="1" sz="3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1-Medial cuneiform bone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2- Intermediate cuneiform bone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3- Lateral cuneiform bone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4- Cuboid bone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5- Navicular bone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6- Calceneal bone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7- Talus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8- Metatarsal bone (1st toe)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9- Proximal phalanx (1st toe)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10- Distal phalanx (1st toe)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17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•High yield tendons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27BA0"/>
                        </a:buClr>
                        <a:buSzPts val="1400"/>
                        <a:buFont typeface="Montserrat"/>
                        <a:buChar char="-"/>
                      </a:pPr>
                      <a:r>
                        <a:rPr lang="en" sz="1400" u="none" cap="none" strike="noStrike">
                          <a:solidFill>
                            <a:srgbClr val="C27BA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posterior tibialis it goes along the medial aspect and inserted into the navicular bone</a:t>
                      </a:r>
                      <a:endParaRPr sz="1400" u="none" cap="none" strike="noStrike">
                        <a:solidFill>
                          <a:srgbClr val="C27BA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ligaments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Neurovascular structures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injuries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69" name="Google Shape;369;p9"/>
          <p:cNvPicPr preferRelativeResize="0"/>
          <p:nvPr/>
        </p:nvPicPr>
        <p:blipFill rotWithShape="1">
          <a:blip r:embed="rId4">
            <a:alphaModFix/>
          </a:blip>
          <a:srcRect b="25849" l="25805" r="57228" t="27151"/>
          <a:stretch/>
        </p:blipFill>
        <p:spPr>
          <a:xfrm>
            <a:off x="6095375" y="0"/>
            <a:ext cx="2949723" cy="25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5375" y="2571725"/>
            <a:ext cx="2949725" cy="25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9"/>
          <p:cNvSpPr txBox="1"/>
          <p:nvPr/>
        </p:nvSpPr>
        <p:spPr>
          <a:xfrm>
            <a:off x="3492195" y="2042271"/>
            <a:ext cx="23868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Lots of  Fractures happen in the 5th metatarsal bone</a:t>
            </a:r>
            <a:endParaRPr b="0" i="0" sz="12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(Dancer’s fracture)</a:t>
            </a:r>
            <a:endParaRPr b="0" i="0" sz="12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72" name="Google Shape;372;p9"/>
          <p:cNvCxnSpPr/>
          <p:nvPr/>
        </p:nvCxnSpPr>
        <p:spPr>
          <a:xfrm flipH="1" rot="10800000">
            <a:off x="5832182" y="2247764"/>
            <a:ext cx="2686500" cy="1593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3" name="Google Shape;373;p9"/>
          <p:cNvCxnSpPr/>
          <p:nvPr/>
        </p:nvCxnSpPr>
        <p:spPr>
          <a:xfrm>
            <a:off x="8464670" y="1390342"/>
            <a:ext cx="48900" cy="8697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c7a3bf97855d1a6_4"/>
          <p:cNvSpPr txBox="1"/>
          <p:nvPr>
            <p:ph idx="1" type="body"/>
          </p:nvPr>
        </p:nvSpPr>
        <p:spPr>
          <a:xfrm>
            <a:off x="5166125" y="3"/>
            <a:ext cx="1571400" cy="4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Amiri"/>
                <a:ea typeface="Amiri"/>
                <a:cs typeface="Amiri"/>
                <a:sym typeface="Amiri"/>
              </a:rPr>
              <a:t>In boys slides only</a:t>
            </a:r>
            <a:endParaRPr/>
          </a:p>
        </p:txBody>
      </p:sp>
      <p:graphicFrame>
        <p:nvGraphicFramePr>
          <p:cNvPr id="379" name="Google Shape;379;g2c7a3bf97855d1a6_4"/>
          <p:cNvGraphicFramePr/>
          <p:nvPr/>
        </p:nvGraphicFramePr>
        <p:xfrm>
          <a:off x="526788" y="-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{8C665DA8-2208-46CF-B312-0EFA113B0D76}</a:tableStyleId>
              </a:tblPr>
              <a:tblGrid>
                <a:gridCol w="1973225"/>
              </a:tblGrid>
              <a:tr h="257175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6-</a:t>
                      </a:r>
                      <a:r>
                        <a:rPr b="1" lang="en" sz="2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C.T scan of lower limb</a:t>
                      </a:r>
                      <a:endParaRPr b="1" sz="2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2571750">
                <a:tc vMerge="1"/>
              </a:tr>
            </a:tbl>
          </a:graphicData>
        </a:graphic>
      </p:graphicFrame>
      <p:pic>
        <p:nvPicPr>
          <p:cNvPr id="380" name="Google Shape;380;g2c7a3bf97855d1a6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2425" y="478200"/>
            <a:ext cx="3235175" cy="23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c7a3bf97855d1a6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1125" y="478200"/>
            <a:ext cx="3152875" cy="23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2c7a3bf97855d1a6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4950" y="2926400"/>
            <a:ext cx="3145225" cy="205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g2c7a3bf97855d1a6_4"/>
          <p:cNvSpPr txBox="1"/>
          <p:nvPr/>
        </p:nvSpPr>
        <p:spPr>
          <a:xfrm>
            <a:off x="2500025" y="2860700"/>
            <a:ext cx="3288900" cy="25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1- Sacroiliac joint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2- Sacrum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3- Sacral neural foramen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4- Iliac bone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5- Femur head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6- Symphysis pubis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7- Ischium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8- Greater trochanter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9- Femur neck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10- Pubic bone (inferior ramus)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11-Femur shaft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8" name="Google Shape;388;g21148e2962dd2e43_0"/>
          <p:cNvGraphicFramePr/>
          <p:nvPr/>
        </p:nvGraphicFramePr>
        <p:xfrm>
          <a:off x="526788" y="-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{8C665DA8-2208-46CF-B312-0EFA113B0D76}</a:tableStyleId>
              </a:tblPr>
              <a:tblGrid>
                <a:gridCol w="1973225"/>
              </a:tblGrid>
              <a:tr h="257175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7-</a:t>
                      </a:r>
                      <a:r>
                        <a:rPr b="1" lang="en"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SEVERE OSTEOARTHRITIS</a:t>
                      </a:r>
                      <a:endParaRPr b="1"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2571750">
                <a:tc vMerge="1"/>
              </a:tr>
            </a:tbl>
          </a:graphicData>
        </a:graphic>
      </p:graphicFrame>
      <p:sp>
        <p:nvSpPr>
          <p:cNvPr id="389" name="Google Shape;389;g21148e2962dd2e43_0"/>
          <p:cNvSpPr txBox="1"/>
          <p:nvPr>
            <p:ph idx="1" type="body"/>
          </p:nvPr>
        </p:nvSpPr>
        <p:spPr>
          <a:xfrm>
            <a:off x="5792200" y="3"/>
            <a:ext cx="1571400" cy="4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Amiri"/>
                <a:ea typeface="Amiri"/>
                <a:cs typeface="Amiri"/>
                <a:sym typeface="Amiri"/>
              </a:rPr>
              <a:t>In boys slides only</a:t>
            </a:r>
            <a:endParaRPr/>
          </a:p>
        </p:txBody>
      </p:sp>
      <p:pic>
        <p:nvPicPr>
          <p:cNvPr id="390" name="Google Shape;390;g21148e2962dd2e4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4825" y="713625"/>
            <a:ext cx="5899099" cy="395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5" name="Google Shape;395;g45082fc354c50d9_0"/>
          <p:cNvGraphicFramePr/>
          <p:nvPr/>
        </p:nvGraphicFramePr>
        <p:xfrm>
          <a:off x="526788" y="-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{8C665DA8-2208-46CF-B312-0EFA113B0D76}</a:tableStyleId>
              </a:tblPr>
              <a:tblGrid>
                <a:gridCol w="1973225"/>
              </a:tblGrid>
              <a:tr h="257175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8-</a:t>
                      </a:r>
                      <a:r>
                        <a:rPr b="1" lang="en" sz="2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LOWER LIMB ARTERIES</a:t>
                      </a:r>
                      <a:endParaRPr b="1" sz="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2571750">
                <a:tc vMerge="1"/>
              </a:tr>
            </a:tbl>
          </a:graphicData>
        </a:graphic>
      </p:graphicFrame>
      <p:pic>
        <p:nvPicPr>
          <p:cNvPr id="396" name="Google Shape;396;g45082fc354c50d9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850" y="1539250"/>
            <a:ext cx="1861875" cy="312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45082fc354c50d9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0775" y="1042200"/>
            <a:ext cx="1973225" cy="3619518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45082fc354c50d9_0"/>
          <p:cNvSpPr txBox="1"/>
          <p:nvPr>
            <p:ph idx="1" type="body"/>
          </p:nvPr>
        </p:nvSpPr>
        <p:spPr>
          <a:xfrm>
            <a:off x="4491875" y="3"/>
            <a:ext cx="1571400" cy="4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Amiri"/>
                <a:ea typeface="Amiri"/>
                <a:cs typeface="Amiri"/>
                <a:sym typeface="Amiri"/>
              </a:rPr>
              <a:t>In boys slides only</a:t>
            </a:r>
            <a:endParaRPr/>
          </a:p>
        </p:txBody>
      </p:sp>
      <p:sp>
        <p:nvSpPr>
          <p:cNvPr id="399" name="Google Shape;399;g45082fc354c50d9_0"/>
          <p:cNvSpPr txBox="1"/>
          <p:nvPr/>
        </p:nvSpPr>
        <p:spPr>
          <a:xfrm>
            <a:off x="2500025" y="4161025"/>
            <a:ext cx="22389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1- Popliteal artery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2- Anterior tibial artery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3- Peroneal artery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4- Posterior tibial artery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0" name="Google Shape;400;g45082fc354c50d9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0013" y="1703150"/>
            <a:ext cx="2504088" cy="24983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g45082fc354c50d9_0"/>
          <p:cNvCxnSpPr/>
          <p:nvPr/>
        </p:nvCxnSpPr>
        <p:spPr>
          <a:xfrm flipH="1">
            <a:off x="5146825" y="703150"/>
            <a:ext cx="6300" cy="4445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2" name="Google Shape;402;g45082fc354c50d9_0"/>
          <p:cNvSpPr txBox="1"/>
          <p:nvPr/>
        </p:nvSpPr>
        <p:spPr>
          <a:xfrm>
            <a:off x="2500026" y="786625"/>
            <a:ext cx="19731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Know arteries related to the lower limb only.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0"/>
          <p:cNvSpPr txBox="1"/>
          <p:nvPr>
            <p:ph type="title"/>
          </p:nvPr>
        </p:nvSpPr>
        <p:spPr>
          <a:xfrm>
            <a:off x="687116" y="-267639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5900"/>
              <a:t>Questions</a:t>
            </a:r>
            <a:r>
              <a:rPr lang="en"/>
              <a:t> </a:t>
            </a:r>
            <a:endParaRPr/>
          </a:p>
        </p:txBody>
      </p:sp>
      <p:pic>
        <p:nvPicPr>
          <p:cNvPr id="408" name="Google Shape;40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8286" y="7"/>
            <a:ext cx="1108552" cy="79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951" y="1184410"/>
            <a:ext cx="2133599" cy="305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4338" y="1184400"/>
            <a:ext cx="2133599" cy="305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95761" y="1184400"/>
            <a:ext cx="2133599" cy="3057976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0"/>
          <p:cNvSpPr txBox="1"/>
          <p:nvPr/>
        </p:nvSpPr>
        <p:spPr>
          <a:xfrm>
            <a:off x="2907725" y="634210"/>
            <a:ext cx="71988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Identify A,B and C</a:t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10"/>
          <p:cNvSpPr txBox="1"/>
          <p:nvPr/>
        </p:nvSpPr>
        <p:spPr>
          <a:xfrm rot="10800000">
            <a:off x="6148267" y="4323905"/>
            <a:ext cx="30993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AutoNum type="alphaUcPeriod"/>
            </a:pPr>
            <a:r>
              <a:rPr b="0" i="0" lang="en" sz="1400" u="none" cap="none" strike="noStrik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Tibiotalar joint</a:t>
            </a:r>
            <a:endParaRPr b="0" i="0" sz="1400" u="none" cap="none" strike="noStrik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B.     Tibiofibular ligament </a:t>
            </a:r>
            <a:endParaRPr b="0" i="0" sz="1400" u="none" cap="none" strike="noStrik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C.     Congenital hip dislocation </a:t>
            </a:r>
            <a:endParaRPr b="0" i="0" sz="1400" u="none" cap="none" strike="noStrik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1"/>
          <p:cNvSpPr txBox="1"/>
          <p:nvPr>
            <p:ph type="title"/>
          </p:nvPr>
        </p:nvSpPr>
        <p:spPr>
          <a:xfrm>
            <a:off x="2530386" y="1210992"/>
            <a:ext cx="30609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700" u="sng">
                <a:latin typeface="Ubuntu"/>
                <a:ea typeface="Ubuntu"/>
                <a:cs typeface="Ubuntu"/>
                <a:sym typeface="Ubuntu"/>
              </a:rPr>
              <a:t>Team leaders </a:t>
            </a:r>
            <a:endParaRPr sz="1700" u="sng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7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9" name="Google Shape;419;p11"/>
          <p:cNvSpPr txBox="1"/>
          <p:nvPr/>
        </p:nvSpPr>
        <p:spPr>
          <a:xfrm>
            <a:off x="2323536" y="47460"/>
            <a:ext cx="7198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" sz="55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end</a:t>
            </a:r>
            <a:endParaRPr b="1" i="0" sz="55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0" name="Google Shape;42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5750" y="280750"/>
            <a:ext cx="663274" cy="6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1"/>
          <p:cNvSpPr txBox="1"/>
          <p:nvPr/>
        </p:nvSpPr>
        <p:spPr>
          <a:xfrm>
            <a:off x="2323517" y="1769350"/>
            <a:ext cx="159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Maram Beyari </a:t>
            </a:r>
            <a:endParaRPr b="0" i="0" sz="14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2" name="Google Shape;42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0325" y="1302850"/>
            <a:ext cx="317975" cy="33027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1"/>
          <p:cNvSpPr txBox="1"/>
          <p:nvPr/>
        </p:nvSpPr>
        <p:spPr>
          <a:xfrm>
            <a:off x="3270633" y="2305775"/>
            <a:ext cx="21126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Team members</a:t>
            </a:r>
            <a:endParaRPr b="1" i="0" sz="1400" u="sng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11"/>
          <p:cNvSpPr txBox="1"/>
          <p:nvPr/>
        </p:nvSpPr>
        <p:spPr>
          <a:xfrm>
            <a:off x="1449600" y="2808175"/>
            <a:ext cx="2820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Razan Almohanna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Razan Alnufaie 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11"/>
          <p:cNvSpPr txBox="1"/>
          <p:nvPr/>
        </p:nvSpPr>
        <p:spPr>
          <a:xfrm>
            <a:off x="4525269" y="2808175"/>
            <a:ext cx="2604600" cy="16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Abdullah Alshehri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Fahad Mubaireek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Meshari Alshathri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Mohammed Alamry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11"/>
          <p:cNvSpPr txBox="1"/>
          <p:nvPr/>
        </p:nvSpPr>
        <p:spPr>
          <a:xfrm>
            <a:off x="3503060" y="4387862"/>
            <a:ext cx="526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Notes taker</a:t>
            </a:r>
            <a:endParaRPr b="1" i="0" sz="1400" u="sng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p11"/>
          <p:cNvSpPr txBox="1"/>
          <p:nvPr/>
        </p:nvSpPr>
        <p:spPr>
          <a:xfrm>
            <a:off x="2892308" y="4690867"/>
            <a:ext cx="62517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Nada Albedaiwi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8" name="Google Shape;42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7893" y="2399064"/>
            <a:ext cx="261924" cy="2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1"/>
          <p:cNvSpPr txBox="1"/>
          <p:nvPr/>
        </p:nvSpPr>
        <p:spPr>
          <a:xfrm>
            <a:off x="4731067" y="1769349"/>
            <a:ext cx="20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Abdulaziz Al-Nasser</a:t>
            </a:r>
            <a:endParaRPr b="0" i="0" sz="14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0" name="Google Shape;43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1075" y="4497019"/>
            <a:ext cx="317973" cy="19385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1"/>
          <p:cNvSpPr/>
          <p:nvPr/>
        </p:nvSpPr>
        <p:spPr>
          <a:xfrm>
            <a:off x="742294" y="4497032"/>
            <a:ext cx="353180" cy="353180"/>
          </a:xfrm>
          <a:custGeom>
            <a:rect b="b" l="l" r="r" t="t"/>
            <a:pathLst>
              <a:path extrusionOk="0" h="11815" w="11815">
                <a:moveTo>
                  <a:pt x="6270" y="662"/>
                </a:moveTo>
                <a:lnTo>
                  <a:pt x="6270" y="2048"/>
                </a:lnTo>
                <a:cubicBezTo>
                  <a:pt x="6270" y="2678"/>
                  <a:pt x="6616" y="3245"/>
                  <a:pt x="7247" y="3497"/>
                </a:cubicBezTo>
                <a:cubicBezTo>
                  <a:pt x="7467" y="3623"/>
                  <a:pt x="7625" y="3875"/>
                  <a:pt x="7625" y="4127"/>
                </a:cubicBezTo>
                <a:cubicBezTo>
                  <a:pt x="7625" y="4537"/>
                  <a:pt x="7310" y="4852"/>
                  <a:pt x="6931" y="4852"/>
                </a:cubicBezTo>
                <a:cubicBezTo>
                  <a:pt x="6711" y="4852"/>
                  <a:pt x="6522" y="4758"/>
                  <a:pt x="6396" y="4600"/>
                </a:cubicBezTo>
                <a:cubicBezTo>
                  <a:pt x="6301" y="4443"/>
                  <a:pt x="6081" y="4380"/>
                  <a:pt x="5892" y="4380"/>
                </a:cubicBezTo>
                <a:cubicBezTo>
                  <a:pt x="5703" y="4380"/>
                  <a:pt x="5514" y="4443"/>
                  <a:pt x="5388" y="4600"/>
                </a:cubicBezTo>
                <a:cubicBezTo>
                  <a:pt x="5262" y="4758"/>
                  <a:pt x="5073" y="4852"/>
                  <a:pt x="4884" y="4852"/>
                </a:cubicBezTo>
                <a:cubicBezTo>
                  <a:pt x="4663" y="4852"/>
                  <a:pt x="4474" y="4758"/>
                  <a:pt x="4348" y="4600"/>
                </a:cubicBezTo>
                <a:cubicBezTo>
                  <a:pt x="4254" y="4443"/>
                  <a:pt x="4159" y="4285"/>
                  <a:pt x="4159" y="4096"/>
                </a:cubicBezTo>
                <a:cubicBezTo>
                  <a:pt x="4159" y="3875"/>
                  <a:pt x="4348" y="3623"/>
                  <a:pt x="4600" y="3497"/>
                </a:cubicBezTo>
                <a:cubicBezTo>
                  <a:pt x="5136" y="3277"/>
                  <a:pt x="5545" y="2647"/>
                  <a:pt x="5545" y="1922"/>
                </a:cubicBezTo>
                <a:lnTo>
                  <a:pt x="5545" y="662"/>
                </a:lnTo>
                <a:close/>
                <a:moveTo>
                  <a:pt x="6963" y="788"/>
                </a:moveTo>
                <a:cubicBezTo>
                  <a:pt x="7940" y="977"/>
                  <a:pt x="8885" y="1513"/>
                  <a:pt x="9609" y="2206"/>
                </a:cubicBezTo>
                <a:cubicBezTo>
                  <a:pt x="10586" y="3182"/>
                  <a:pt x="11153" y="4506"/>
                  <a:pt x="11153" y="5923"/>
                </a:cubicBezTo>
                <a:cubicBezTo>
                  <a:pt x="11122" y="7278"/>
                  <a:pt x="10586" y="8633"/>
                  <a:pt x="9609" y="9609"/>
                </a:cubicBezTo>
                <a:cubicBezTo>
                  <a:pt x="8853" y="10365"/>
                  <a:pt x="7940" y="10838"/>
                  <a:pt x="6963" y="11027"/>
                </a:cubicBezTo>
                <a:lnTo>
                  <a:pt x="6963" y="9735"/>
                </a:lnTo>
                <a:cubicBezTo>
                  <a:pt x="6963" y="9357"/>
                  <a:pt x="7215" y="9074"/>
                  <a:pt x="7562" y="8916"/>
                </a:cubicBezTo>
                <a:cubicBezTo>
                  <a:pt x="8034" y="8664"/>
                  <a:pt x="8349" y="8192"/>
                  <a:pt x="8349" y="7656"/>
                </a:cubicBezTo>
                <a:cubicBezTo>
                  <a:pt x="8349" y="6900"/>
                  <a:pt x="7719" y="6270"/>
                  <a:pt x="6963" y="6270"/>
                </a:cubicBezTo>
                <a:cubicBezTo>
                  <a:pt x="6585" y="6270"/>
                  <a:pt x="6175" y="6427"/>
                  <a:pt x="5955" y="6742"/>
                </a:cubicBezTo>
                <a:cubicBezTo>
                  <a:pt x="5671" y="6427"/>
                  <a:pt x="5325" y="6270"/>
                  <a:pt x="4915" y="6270"/>
                </a:cubicBezTo>
                <a:cubicBezTo>
                  <a:pt x="4537" y="6270"/>
                  <a:pt x="4159" y="6427"/>
                  <a:pt x="3907" y="6711"/>
                </a:cubicBezTo>
                <a:cubicBezTo>
                  <a:pt x="3623" y="6963"/>
                  <a:pt x="3497" y="7372"/>
                  <a:pt x="3529" y="7751"/>
                </a:cubicBezTo>
                <a:cubicBezTo>
                  <a:pt x="3592" y="8286"/>
                  <a:pt x="3907" y="8696"/>
                  <a:pt x="4380" y="8948"/>
                </a:cubicBezTo>
                <a:cubicBezTo>
                  <a:pt x="4695" y="9105"/>
                  <a:pt x="4915" y="9483"/>
                  <a:pt x="4915" y="9924"/>
                </a:cubicBezTo>
                <a:lnTo>
                  <a:pt x="4915" y="11059"/>
                </a:lnTo>
                <a:cubicBezTo>
                  <a:pt x="3939" y="10870"/>
                  <a:pt x="2993" y="10365"/>
                  <a:pt x="2269" y="9641"/>
                </a:cubicBezTo>
                <a:cubicBezTo>
                  <a:pt x="1292" y="8664"/>
                  <a:pt x="757" y="7372"/>
                  <a:pt x="757" y="5955"/>
                </a:cubicBezTo>
                <a:cubicBezTo>
                  <a:pt x="757" y="4569"/>
                  <a:pt x="1292" y="3214"/>
                  <a:pt x="2269" y="2237"/>
                </a:cubicBezTo>
                <a:cubicBezTo>
                  <a:pt x="3025" y="1481"/>
                  <a:pt x="3939" y="1040"/>
                  <a:pt x="4915" y="819"/>
                </a:cubicBezTo>
                <a:lnTo>
                  <a:pt x="4915" y="1985"/>
                </a:lnTo>
                <a:cubicBezTo>
                  <a:pt x="4915" y="2395"/>
                  <a:pt x="4695" y="2804"/>
                  <a:pt x="4380" y="2962"/>
                </a:cubicBezTo>
                <a:cubicBezTo>
                  <a:pt x="3907" y="3151"/>
                  <a:pt x="3592" y="3623"/>
                  <a:pt x="3529" y="4127"/>
                </a:cubicBezTo>
                <a:cubicBezTo>
                  <a:pt x="3497" y="4537"/>
                  <a:pt x="3655" y="4884"/>
                  <a:pt x="3907" y="5199"/>
                </a:cubicBezTo>
                <a:cubicBezTo>
                  <a:pt x="4159" y="5482"/>
                  <a:pt x="4537" y="5640"/>
                  <a:pt x="4915" y="5640"/>
                </a:cubicBezTo>
                <a:cubicBezTo>
                  <a:pt x="5325" y="5640"/>
                  <a:pt x="5703" y="5482"/>
                  <a:pt x="5955" y="5167"/>
                </a:cubicBezTo>
                <a:cubicBezTo>
                  <a:pt x="6207" y="5482"/>
                  <a:pt x="6585" y="5640"/>
                  <a:pt x="6963" y="5640"/>
                </a:cubicBezTo>
                <a:cubicBezTo>
                  <a:pt x="7719" y="5640"/>
                  <a:pt x="8349" y="5010"/>
                  <a:pt x="8349" y="4253"/>
                </a:cubicBezTo>
                <a:cubicBezTo>
                  <a:pt x="8349" y="3749"/>
                  <a:pt x="8034" y="3245"/>
                  <a:pt x="7562" y="2993"/>
                </a:cubicBezTo>
                <a:cubicBezTo>
                  <a:pt x="7152" y="2804"/>
                  <a:pt x="6963" y="2489"/>
                  <a:pt x="6963" y="2174"/>
                </a:cubicBezTo>
                <a:lnTo>
                  <a:pt x="6963" y="788"/>
                </a:lnTo>
                <a:close/>
                <a:moveTo>
                  <a:pt x="6931" y="6900"/>
                </a:moveTo>
                <a:cubicBezTo>
                  <a:pt x="7310" y="6900"/>
                  <a:pt x="7625" y="7215"/>
                  <a:pt x="7625" y="7593"/>
                </a:cubicBezTo>
                <a:cubicBezTo>
                  <a:pt x="7625" y="7877"/>
                  <a:pt x="7467" y="8129"/>
                  <a:pt x="7247" y="8223"/>
                </a:cubicBezTo>
                <a:cubicBezTo>
                  <a:pt x="6616" y="8538"/>
                  <a:pt x="6270" y="9105"/>
                  <a:pt x="6270" y="9735"/>
                </a:cubicBezTo>
                <a:lnTo>
                  <a:pt x="6270" y="11090"/>
                </a:lnTo>
                <a:lnTo>
                  <a:pt x="5545" y="11090"/>
                </a:lnTo>
                <a:lnTo>
                  <a:pt x="5545" y="9861"/>
                </a:lnTo>
                <a:cubicBezTo>
                  <a:pt x="5545" y="9137"/>
                  <a:pt x="5136" y="8507"/>
                  <a:pt x="4600" y="8223"/>
                </a:cubicBezTo>
                <a:cubicBezTo>
                  <a:pt x="4348" y="8129"/>
                  <a:pt x="4191" y="7877"/>
                  <a:pt x="4159" y="7656"/>
                </a:cubicBezTo>
                <a:cubicBezTo>
                  <a:pt x="4159" y="7435"/>
                  <a:pt x="4191" y="7246"/>
                  <a:pt x="4348" y="7120"/>
                </a:cubicBezTo>
                <a:cubicBezTo>
                  <a:pt x="4474" y="6963"/>
                  <a:pt x="4695" y="6900"/>
                  <a:pt x="4884" y="6900"/>
                </a:cubicBezTo>
                <a:cubicBezTo>
                  <a:pt x="5073" y="6900"/>
                  <a:pt x="5262" y="6963"/>
                  <a:pt x="5388" y="7120"/>
                </a:cubicBezTo>
                <a:cubicBezTo>
                  <a:pt x="5514" y="7278"/>
                  <a:pt x="5703" y="7372"/>
                  <a:pt x="5892" y="7372"/>
                </a:cubicBezTo>
                <a:cubicBezTo>
                  <a:pt x="6112" y="7372"/>
                  <a:pt x="6301" y="7278"/>
                  <a:pt x="6427" y="7120"/>
                </a:cubicBezTo>
                <a:cubicBezTo>
                  <a:pt x="6522" y="6963"/>
                  <a:pt x="6742" y="6900"/>
                  <a:pt x="6931" y="6900"/>
                </a:cubicBezTo>
                <a:close/>
                <a:moveTo>
                  <a:pt x="5892" y="0"/>
                </a:moveTo>
                <a:cubicBezTo>
                  <a:pt x="4317" y="0"/>
                  <a:pt x="2836" y="630"/>
                  <a:pt x="1733" y="1733"/>
                </a:cubicBezTo>
                <a:cubicBezTo>
                  <a:pt x="630" y="2836"/>
                  <a:pt x="0" y="4348"/>
                  <a:pt x="0" y="5923"/>
                </a:cubicBezTo>
                <a:cubicBezTo>
                  <a:pt x="0" y="7498"/>
                  <a:pt x="630" y="8979"/>
                  <a:pt x="1733" y="10082"/>
                </a:cubicBezTo>
                <a:cubicBezTo>
                  <a:pt x="2836" y="11185"/>
                  <a:pt x="4317" y="11815"/>
                  <a:pt x="5892" y="11815"/>
                </a:cubicBezTo>
                <a:cubicBezTo>
                  <a:pt x="7467" y="11815"/>
                  <a:pt x="8979" y="11185"/>
                  <a:pt x="10082" y="10082"/>
                </a:cubicBezTo>
                <a:cubicBezTo>
                  <a:pt x="11185" y="8979"/>
                  <a:pt x="11815" y="7498"/>
                  <a:pt x="11815" y="5923"/>
                </a:cubicBezTo>
                <a:cubicBezTo>
                  <a:pt x="11815" y="4348"/>
                  <a:pt x="11216" y="2836"/>
                  <a:pt x="10082" y="1733"/>
                </a:cubicBezTo>
                <a:cubicBezTo>
                  <a:pt x="8979" y="630"/>
                  <a:pt x="7467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1"/>
          <p:cNvSpPr txBox="1"/>
          <p:nvPr/>
        </p:nvSpPr>
        <p:spPr>
          <a:xfrm>
            <a:off x="1076350" y="4442763"/>
            <a:ext cx="114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Lecture was Done by :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11"/>
          <p:cNvSpPr/>
          <p:nvPr/>
        </p:nvSpPr>
        <p:spPr>
          <a:xfrm>
            <a:off x="1586519" y="3261032"/>
            <a:ext cx="353180" cy="353180"/>
          </a:xfrm>
          <a:custGeom>
            <a:rect b="b" l="l" r="r" t="t"/>
            <a:pathLst>
              <a:path extrusionOk="0" h="11815" w="11815">
                <a:moveTo>
                  <a:pt x="6270" y="662"/>
                </a:moveTo>
                <a:lnTo>
                  <a:pt x="6270" y="2048"/>
                </a:lnTo>
                <a:cubicBezTo>
                  <a:pt x="6270" y="2678"/>
                  <a:pt x="6616" y="3245"/>
                  <a:pt x="7247" y="3497"/>
                </a:cubicBezTo>
                <a:cubicBezTo>
                  <a:pt x="7467" y="3623"/>
                  <a:pt x="7625" y="3875"/>
                  <a:pt x="7625" y="4127"/>
                </a:cubicBezTo>
                <a:cubicBezTo>
                  <a:pt x="7625" y="4537"/>
                  <a:pt x="7310" y="4852"/>
                  <a:pt x="6931" y="4852"/>
                </a:cubicBezTo>
                <a:cubicBezTo>
                  <a:pt x="6711" y="4852"/>
                  <a:pt x="6522" y="4758"/>
                  <a:pt x="6396" y="4600"/>
                </a:cubicBezTo>
                <a:cubicBezTo>
                  <a:pt x="6301" y="4443"/>
                  <a:pt x="6081" y="4380"/>
                  <a:pt x="5892" y="4380"/>
                </a:cubicBezTo>
                <a:cubicBezTo>
                  <a:pt x="5703" y="4380"/>
                  <a:pt x="5514" y="4443"/>
                  <a:pt x="5388" y="4600"/>
                </a:cubicBezTo>
                <a:cubicBezTo>
                  <a:pt x="5262" y="4758"/>
                  <a:pt x="5073" y="4852"/>
                  <a:pt x="4884" y="4852"/>
                </a:cubicBezTo>
                <a:cubicBezTo>
                  <a:pt x="4663" y="4852"/>
                  <a:pt x="4474" y="4758"/>
                  <a:pt x="4348" y="4600"/>
                </a:cubicBezTo>
                <a:cubicBezTo>
                  <a:pt x="4254" y="4443"/>
                  <a:pt x="4159" y="4285"/>
                  <a:pt x="4159" y="4096"/>
                </a:cubicBezTo>
                <a:cubicBezTo>
                  <a:pt x="4159" y="3875"/>
                  <a:pt x="4348" y="3623"/>
                  <a:pt x="4600" y="3497"/>
                </a:cubicBezTo>
                <a:cubicBezTo>
                  <a:pt x="5136" y="3277"/>
                  <a:pt x="5545" y="2647"/>
                  <a:pt x="5545" y="1922"/>
                </a:cubicBezTo>
                <a:lnTo>
                  <a:pt x="5545" y="662"/>
                </a:lnTo>
                <a:close/>
                <a:moveTo>
                  <a:pt x="6963" y="788"/>
                </a:moveTo>
                <a:cubicBezTo>
                  <a:pt x="7940" y="977"/>
                  <a:pt x="8885" y="1513"/>
                  <a:pt x="9609" y="2206"/>
                </a:cubicBezTo>
                <a:cubicBezTo>
                  <a:pt x="10586" y="3182"/>
                  <a:pt x="11153" y="4506"/>
                  <a:pt x="11153" y="5923"/>
                </a:cubicBezTo>
                <a:cubicBezTo>
                  <a:pt x="11122" y="7278"/>
                  <a:pt x="10586" y="8633"/>
                  <a:pt x="9609" y="9609"/>
                </a:cubicBezTo>
                <a:cubicBezTo>
                  <a:pt x="8853" y="10365"/>
                  <a:pt x="7940" y="10838"/>
                  <a:pt x="6963" y="11027"/>
                </a:cubicBezTo>
                <a:lnTo>
                  <a:pt x="6963" y="9735"/>
                </a:lnTo>
                <a:cubicBezTo>
                  <a:pt x="6963" y="9357"/>
                  <a:pt x="7215" y="9074"/>
                  <a:pt x="7562" y="8916"/>
                </a:cubicBezTo>
                <a:cubicBezTo>
                  <a:pt x="8034" y="8664"/>
                  <a:pt x="8349" y="8192"/>
                  <a:pt x="8349" y="7656"/>
                </a:cubicBezTo>
                <a:cubicBezTo>
                  <a:pt x="8349" y="6900"/>
                  <a:pt x="7719" y="6270"/>
                  <a:pt x="6963" y="6270"/>
                </a:cubicBezTo>
                <a:cubicBezTo>
                  <a:pt x="6585" y="6270"/>
                  <a:pt x="6175" y="6427"/>
                  <a:pt x="5955" y="6742"/>
                </a:cubicBezTo>
                <a:cubicBezTo>
                  <a:pt x="5671" y="6427"/>
                  <a:pt x="5325" y="6270"/>
                  <a:pt x="4915" y="6270"/>
                </a:cubicBezTo>
                <a:cubicBezTo>
                  <a:pt x="4537" y="6270"/>
                  <a:pt x="4159" y="6427"/>
                  <a:pt x="3907" y="6711"/>
                </a:cubicBezTo>
                <a:cubicBezTo>
                  <a:pt x="3623" y="6963"/>
                  <a:pt x="3497" y="7372"/>
                  <a:pt x="3529" y="7751"/>
                </a:cubicBezTo>
                <a:cubicBezTo>
                  <a:pt x="3592" y="8286"/>
                  <a:pt x="3907" y="8696"/>
                  <a:pt x="4380" y="8948"/>
                </a:cubicBezTo>
                <a:cubicBezTo>
                  <a:pt x="4695" y="9105"/>
                  <a:pt x="4915" y="9483"/>
                  <a:pt x="4915" y="9924"/>
                </a:cubicBezTo>
                <a:lnTo>
                  <a:pt x="4915" y="11059"/>
                </a:lnTo>
                <a:cubicBezTo>
                  <a:pt x="3939" y="10870"/>
                  <a:pt x="2993" y="10365"/>
                  <a:pt x="2269" y="9641"/>
                </a:cubicBezTo>
                <a:cubicBezTo>
                  <a:pt x="1292" y="8664"/>
                  <a:pt x="757" y="7372"/>
                  <a:pt x="757" y="5955"/>
                </a:cubicBezTo>
                <a:cubicBezTo>
                  <a:pt x="757" y="4569"/>
                  <a:pt x="1292" y="3214"/>
                  <a:pt x="2269" y="2237"/>
                </a:cubicBezTo>
                <a:cubicBezTo>
                  <a:pt x="3025" y="1481"/>
                  <a:pt x="3939" y="1040"/>
                  <a:pt x="4915" y="819"/>
                </a:cubicBezTo>
                <a:lnTo>
                  <a:pt x="4915" y="1985"/>
                </a:lnTo>
                <a:cubicBezTo>
                  <a:pt x="4915" y="2395"/>
                  <a:pt x="4695" y="2804"/>
                  <a:pt x="4380" y="2962"/>
                </a:cubicBezTo>
                <a:cubicBezTo>
                  <a:pt x="3907" y="3151"/>
                  <a:pt x="3592" y="3623"/>
                  <a:pt x="3529" y="4127"/>
                </a:cubicBezTo>
                <a:cubicBezTo>
                  <a:pt x="3497" y="4537"/>
                  <a:pt x="3655" y="4884"/>
                  <a:pt x="3907" y="5199"/>
                </a:cubicBezTo>
                <a:cubicBezTo>
                  <a:pt x="4159" y="5482"/>
                  <a:pt x="4537" y="5640"/>
                  <a:pt x="4915" y="5640"/>
                </a:cubicBezTo>
                <a:cubicBezTo>
                  <a:pt x="5325" y="5640"/>
                  <a:pt x="5703" y="5482"/>
                  <a:pt x="5955" y="5167"/>
                </a:cubicBezTo>
                <a:cubicBezTo>
                  <a:pt x="6207" y="5482"/>
                  <a:pt x="6585" y="5640"/>
                  <a:pt x="6963" y="5640"/>
                </a:cubicBezTo>
                <a:cubicBezTo>
                  <a:pt x="7719" y="5640"/>
                  <a:pt x="8349" y="5010"/>
                  <a:pt x="8349" y="4253"/>
                </a:cubicBezTo>
                <a:cubicBezTo>
                  <a:pt x="8349" y="3749"/>
                  <a:pt x="8034" y="3245"/>
                  <a:pt x="7562" y="2993"/>
                </a:cubicBezTo>
                <a:cubicBezTo>
                  <a:pt x="7152" y="2804"/>
                  <a:pt x="6963" y="2489"/>
                  <a:pt x="6963" y="2174"/>
                </a:cubicBezTo>
                <a:lnTo>
                  <a:pt x="6963" y="788"/>
                </a:lnTo>
                <a:close/>
                <a:moveTo>
                  <a:pt x="6931" y="6900"/>
                </a:moveTo>
                <a:cubicBezTo>
                  <a:pt x="7310" y="6900"/>
                  <a:pt x="7625" y="7215"/>
                  <a:pt x="7625" y="7593"/>
                </a:cubicBezTo>
                <a:cubicBezTo>
                  <a:pt x="7625" y="7877"/>
                  <a:pt x="7467" y="8129"/>
                  <a:pt x="7247" y="8223"/>
                </a:cubicBezTo>
                <a:cubicBezTo>
                  <a:pt x="6616" y="8538"/>
                  <a:pt x="6270" y="9105"/>
                  <a:pt x="6270" y="9735"/>
                </a:cubicBezTo>
                <a:lnTo>
                  <a:pt x="6270" y="11090"/>
                </a:lnTo>
                <a:lnTo>
                  <a:pt x="5545" y="11090"/>
                </a:lnTo>
                <a:lnTo>
                  <a:pt x="5545" y="9861"/>
                </a:lnTo>
                <a:cubicBezTo>
                  <a:pt x="5545" y="9137"/>
                  <a:pt x="5136" y="8507"/>
                  <a:pt x="4600" y="8223"/>
                </a:cubicBezTo>
                <a:cubicBezTo>
                  <a:pt x="4348" y="8129"/>
                  <a:pt x="4191" y="7877"/>
                  <a:pt x="4159" y="7656"/>
                </a:cubicBezTo>
                <a:cubicBezTo>
                  <a:pt x="4159" y="7435"/>
                  <a:pt x="4191" y="7246"/>
                  <a:pt x="4348" y="7120"/>
                </a:cubicBezTo>
                <a:cubicBezTo>
                  <a:pt x="4474" y="6963"/>
                  <a:pt x="4695" y="6900"/>
                  <a:pt x="4884" y="6900"/>
                </a:cubicBezTo>
                <a:cubicBezTo>
                  <a:pt x="5073" y="6900"/>
                  <a:pt x="5262" y="6963"/>
                  <a:pt x="5388" y="7120"/>
                </a:cubicBezTo>
                <a:cubicBezTo>
                  <a:pt x="5514" y="7278"/>
                  <a:pt x="5703" y="7372"/>
                  <a:pt x="5892" y="7372"/>
                </a:cubicBezTo>
                <a:cubicBezTo>
                  <a:pt x="6112" y="7372"/>
                  <a:pt x="6301" y="7278"/>
                  <a:pt x="6427" y="7120"/>
                </a:cubicBezTo>
                <a:cubicBezTo>
                  <a:pt x="6522" y="6963"/>
                  <a:pt x="6742" y="6900"/>
                  <a:pt x="6931" y="6900"/>
                </a:cubicBezTo>
                <a:close/>
                <a:moveTo>
                  <a:pt x="5892" y="0"/>
                </a:moveTo>
                <a:cubicBezTo>
                  <a:pt x="4317" y="0"/>
                  <a:pt x="2836" y="630"/>
                  <a:pt x="1733" y="1733"/>
                </a:cubicBezTo>
                <a:cubicBezTo>
                  <a:pt x="630" y="2836"/>
                  <a:pt x="0" y="4348"/>
                  <a:pt x="0" y="5923"/>
                </a:cubicBezTo>
                <a:cubicBezTo>
                  <a:pt x="0" y="7498"/>
                  <a:pt x="630" y="8979"/>
                  <a:pt x="1733" y="10082"/>
                </a:cubicBezTo>
                <a:cubicBezTo>
                  <a:pt x="2836" y="11185"/>
                  <a:pt x="4317" y="11815"/>
                  <a:pt x="5892" y="11815"/>
                </a:cubicBezTo>
                <a:cubicBezTo>
                  <a:pt x="7467" y="11815"/>
                  <a:pt x="8979" y="11185"/>
                  <a:pt x="10082" y="10082"/>
                </a:cubicBezTo>
                <a:cubicBezTo>
                  <a:pt x="11185" y="8979"/>
                  <a:pt x="11815" y="7498"/>
                  <a:pt x="11815" y="5923"/>
                </a:cubicBezTo>
                <a:cubicBezTo>
                  <a:pt x="11815" y="4348"/>
                  <a:pt x="11216" y="2836"/>
                  <a:pt x="10082" y="1733"/>
                </a:cubicBezTo>
                <a:cubicBezTo>
                  <a:pt x="8979" y="630"/>
                  <a:pt x="7467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"/>
          <p:cNvGrpSpPr/>
          <p:nvPr/>
        </p:nvGrpSpPr>
        <p:grpSpPr>
          <a:xfrm>
            <a:off x="2484360" y="83159"/>
            <a:ext cx="3706608" cy="688806"/>
            <a:chOff x="4411970" y="2962952"/>
            <a:chExt cx="706545" cy="104213"/>
          </a:xfrm>
        </p:grpSpPr>
        <p:sp>
          <p:nvSpPr>
            <p:cNvPr id="251" name="Google Shape;251;p2"/>
            <p:cNvSpPr/>
            <p:nvPr/>
          </p:nvSpPr>
          <p:spPr>
            <a:xfrm>
              <a:off x="4583864" y="2962952"/>
              <a:ext cx="534651" cy="104077"/>
            </a:xfrm>
            <a:custGeom>
              <a:rect b="b" l="l" r="r" t="t"/>
              <a:pathLst>
                <a:path extrusionOk="0" h="2305" w="11841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rgbClr val="CCCCCC"/>
            </a:solidFill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411970" y="2963088"/>
              <a:ext cx="124124" cy="104077"/>
            </a:xfrm>
            <a:custGeom>
              <a:rect b="b" l="l" r="r" t="t"/>
              <a:pathLst>
                <a:path extrusionOk="0" h="2305" w="2749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solidFill>
              <a:srgbClr val="CCCCCC"/>
            </a:solidFill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496946" y="2963133"/>
              <a:ext cx="79920" cy="104031"/>
            </a:xfrm>
            <a:custGeom>
              <a:rect b="b" l="l" r="r" t="t"/>
              <a:pathLst>
                <a:path extrusionOk="0" h="2304" w="177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rgbClr val="CCCCCC"/>
            </a:solidFill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537628" y="2963133"/>
              <a:ext cx="79965" cy="104031"/>
            </a:xfrm>
            <a:custGeom>
              <a:rect b="b" l="l" r="r" t="t"/>
              <a:pathLst>
                <a:path extrusionOk="0" h="2304" w="1771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rgbClr val="CCCCCC"/>
            </a:solidFill>
            <a:ln cap="flat" cmpd="sng" w="9525">
              <a:solidFill>
                <a:srgbClr val="E3E9E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2"/>
          <p:cNvSpPr/>
          <p:nvPr/>
        </p:nvSpPr>
        <p:spPr>
          <a:xfrm rot="-3321989">
            <a:off x="658027" y="3745758"/>
            <a:ext cx="964002" cy="943498"/>
          </a:xfrm>
          <a:custGeom>
            <a:rect b="b" l="l" r="r" t="t"/>
            <a:pathLst>
              <a:path extrusionOk="0" h="8593" w="8619">
                <a:moveTo>
                  <a:pt x="6558" y="1"/>
                </a:moveTo>
                <a:lnTo>
                  <a:pt x="0" y="2062"/>
                </a:lnTo>
                <a:lnTo>
                  <a:pt x="2061" y="8592"/>
                </a:lnTo>
                <a:lnTo>
                  <a:pt x="8619" y="6531"/>
                </a:lnTo>
                <a:lnTo>
                  <a:pt x="6558" y="1"/>
                </a:lnTo>
                <a:close/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"/>
          <p:cNvSpPr/>
          <p:nvPr/>
        </p:nvSpPr>
        <p:spPr>
          <a:xfrm rot="747240">
            <a:off x="649530" y="2699083"/>
            <a:ext cx="980977" cy="925955"/>
          </a:xfrm>
          <a:custGeom>
            <a:rect b="b" l="l" r="r" t="t"/>
            <a:pathLst>
              <a:path extrusionOk="0" h="8593" w="8619">
                <a:moveTo>
                  <a:pt x="6558" y="1"/>
                </a:moveTo>
                <a:lnTo>
                  <a:pt x="0" y="2062"/>
                </a:lnTo>
                <a:lnTo>
                  <a:pt x="2061" y="8592"/>
                </a:lnTo>
                <a:lnTo>
                  <a:pt x="8619" y="6531"/>
                </a:lnTo>
                <a:lnTo>
                  <a:pt x="6558" y="1"/>
                </a:lnTo>
                <a:close/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"/>
          <p:cNvSpPr/>
          <p:nvPr/>
        </p:nvSpPr>
        <p:spPr>
          <a:xfrm rot="1738454">
            <a:off x="659654" y="1721705"/>
            <a:ext cx="960753" cy="946816"/>
          </a:xfrm>
          <a:custGeom>
            <a:rect b="b" l="l" r="r" t="t"/>
            <a:pathLst>
              <a:path extrusionOk="0" h="8593" w="8619">
                <a:moveTo>
                  <a:pt x="6558" y="1"/>
                </a:moveTo>
                <a:lnTo>
                  <a:pt x="0" y="2062"/>
                </a:lnTo>
                <a:lnTo>
                  <a:pt x="2061" y="8592"/>
                </a:lnTo>
                <a:lnTo>
                  <a:pt x="8619" y="6531"/>
                </a:lnTo>
                <a:lnTo>
                  <a:pt x="6558" y="1"/>
                </a:lnTo>
                <a:close/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"/>
          <p:cNvSpPr/>
          <p:nvPr/>
        </p:nvSpPr>
        <p:spPr>
          <a:xfrm rot="424325">
            <a:off x="585414" y="753798"/>
            <a:ext cx="980610" cy="926344"/>
          </a:xfrm>
          <a:custGeom>
            <a:rect b="b" l="l" r="r" t="t"/>
            <a:pathLst>
              <a:path extrusionOk="0" h="8593" w="8619">
                <a:moveTo>
                  <a:pt x="6558" y="1"/>
                </a:moveTo>
                <a:lnTo>
                  <a:pt x="0" y="2062"/>
                </a:lnTo>
                <a:lnTo>
                  <a:pt x="2061" y="8592"/>
                </a:lnTo>
                <a:lnTo>
                  <a:pt x="8619" y="6531"/>
                </a:lnTo>
                <a:lnTo>
                  <a:pt x="6558" y="1"/>
                </a:lnTo>
                <a:close/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"/>
          <p:cNvSpPr txBox="1"/>
          <p:nvPr>
            <p:ph idx="15" type="title"/>
          </p:nvPr>
        </p:nvSpPr>
        <p:spPr>
          <a:xfrm>
            <a:off x="2953050" y="83160"/>
            <a:ext cx="3237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Objective</a:t>
            </a:r>
            <a:endParaRPr/>
          </a:p>
        </p:txBody>
      </p:sp>
      <p:sp>
        <p:nvSpPr>
          <p:cNvPr id="260" name="Google Shape;260;p2"/>
          <p:cNvSpPr txBox="1"/>
          <p:nvPr>
            <p:ph idx="2" type="body"/>
          </p:nvPr>
        </p:nvSpPr>
        <p:spPr>
          <a:xfrm>
            <a:off x="1625925" y="872575"/>
            <a:ext cx="63819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Know the high yield functional anatomy of the lower extremity joints ( sacroiliac, Hip, Knee, Ankle/Foot)</a:t>
            </a:r>
            <a:endParaRPr/>
          </a:p>
        </p:txBody>
      </p:sp>
      <p:sp>
        <p:nvSpPr>
          <p:cNvPr id="261" name="Google Shape;261;p2"/>
          <p:cNvSpPr txBox="1"/>
          <p:nvPr>
            <p:ph idx="4" type="body"/>
          </p:nvPr>
        </p:nvSpPr>
        <p:spPr>
          <a:xfrm>
            <a:off x="1723675" y="1862388"/>
            <a:ext cx="4792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Develop simplified approach to read MSK images</a:t>
            </a:r>
            <a:endParaRPr/>
          </a:p>
        </p:txBody>
      </p:sp>
      <p:sp>
        <p:nvSpPr>
          <p:cNvPr id="262" name="Google Shape;262;p2"/>
          <p:cNvSpPr txBox="1"/>
          <p:nvPr>
            <p:ph idx="6" type="body"/>
          </p:nvPr>
        </p:nvSpPr>
        <p:spPr>
          <a:xfrm>
            <a:off x="1723675" y="2917863"/>
            <a:ext cx="43563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Know the limitation of the imaging modalities.</a:t>
            </a:r>
            <a:endParaRPr/>
          </a:p>
        </p:txBody>
      </p:sp>
      <p:sp>
        <p:nvSpPr>
          <p:cNvPr id="263" name="Google Shape;263;p2"/>
          <p:cNvSpPr txBox="1"/>
          <p:nvPr>
            <p:ph type="title"/>
          </p:nvPr>
        </p:nvSpPr>
        <p:spPr>
          <a:xfrm>
            <a:off x="327370" y="8260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4" name="Google Shape;264;p2"/>
          <p:cNvSpPr txBox="1"/>
          <p:nvPr>
            <p:ph idx="8" type="body"/>
          </p:nvPr>
        </p:nvSpPr>
        <p:spPr>
          <a:xfrm>
            <a:off x="1811825" y="3973300"/>
            <a:ext cx="71637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/>
              <a:t>Know the high yield MSK injuries/ abnormalities of the lower extremity</a:t>
            </a:r>
            <a:endParaRPr/>
          </a:p>
        </p:txBody>
      </p:sp>
      <p:sp>
        <p:nvSpPr>
          <p:cNvPr id="265" name="Google Shape;265;p2"/>
          <p:cNvSpPr txBox="1"/>
          <p:nvPr>
            <p:ph idx="9" type="title"/>
          </p:nvPr>
        </p:nvSpPr>
        <p:spPr>
          <a:xfrm>
            <a:off x="391681" y="1823500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66" name="Google Shape;266;p2"/>
          <p:cNvSpPr txBox="1"/>
          <p:nvPr>
            <p:ph idx="13" type="title"/>
          </p:nvPr>
        </p:nvSpPr>
        <p:spPr>
          <a:xfrm>
            <a:off x="391670" y="2771150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67" name="Google Shape;267;p2"/>
          <p:cNvSpPr txBox="1"/>
          <p:nvPr>
            <p:ph idx="14" type="title"/>
          </p:nvPr>
        </p:nvSpPr>
        <p:spPr>
          <a:xfrm>
            <a:off x="391683" y="3856021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"/>
          <p:cNvSpPr txBox="1"/>
          <p:nvPr/>
        </p:nvSpPr>
        <p:spPr>
          <a:xfrm>
            <a:off x="4707799" y="178675"/>
            <a:ext cx="253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1-Hip</a:t>
            </a:r>
            <a:endParaRPr b="1" i="0" sz="3000" u="none" cap="none" strike="noStrike">
              <a:solidFill>
                <a:srgbClr val="CC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73" name="Google Shape;273;p3"/>
          <p:cNvGrpSpPr/>
          <p:nvPr/>
        </p:nvGrpSpPr>
        <p:grpSpPr>
          <a:xfrm flipH="1" rot="10800000">
            <a:off x="7884178" y="117494"/>
            <a:ext cx="1100235" cy="582061"/>
            <a:chOff x="3476576" y="2633631"/>
            <a:chExt cx="417024" cy="293244"/>
          </a:xfrm>
        </p:grpSpPr>
        <p:sp>
          <p:nvSpPr>
            <p:cNvPr id="274" name="Google Shape;274;p3"/>
            <p:cNvSpPr/>
            <p:nvPr/>
          </p:nvSpPr>
          <p:spPr>
            <a:xfrm>
              <a:off x="3476576" y="2633631"/>
              <a:ext cx="417024" cy="293244"/>
            </a:xfrm>
            <a:custGeom>
              <a:rect b="b" l="l" r="r" t="t"/>
              <a:pathLst>
                <a:path extrusionOk="0" h="14051" w="19982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990000"/>
            </a:solidFill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3636206" y="2706945"/>
              <a:ext cx="122194" cy="146633"/>
            </a:xfrm>
            <a:custGeom>
              <a:rect b="b" l="l" r="r" t="t"/>
              <a:pathLst>
                <a:path extrusionOk="0" h="7026" w="5855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990000"/>
            </a:solidFill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276;p3">
            <a:hlinkClick r:id="rId3"/>
          </p:cNvPr>
          <p:cNvSpPr txBox="1"/>
          <p:nvPr/>
        </p:nvSpPr>
        <p:spPr>
          <a:xfrm>
            <a:off x="7912600" y="699550"/>
            <a:ext cx="1043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Click here</a:t>
            </a:r>
            <a:endParaRPr b="0" i="0" sz="10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"/>
          <p:cNvSpPr txBox="1"/>
          <p:nvPr>
            <p:ph type="title"/>
          </p:nvPr>
        </p:nvSpPr>
        <p:spPr>
          <a:xfrm>
            <a:off x="657450" y="262825"/>
            <a:ext cx="3042300" cy="478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u="sng"/>
              <a:t>Overview </a:t>
            </a:r>
            <a:endParaRPr u="sng"/>
          </a:p>
        </p:txBody>
      </p:sp>
      <p:cxnSp>
        <p:nvCxnSpPr>
          <p:cNvPr id="278" name="Google Shape;278;p3"/>
          <p:cNvCxnSpPr/>
          <p:nvPr/>
        </p:nvCxnSpPr>
        <p:spPr>
          <a:xfrm>
            <a:off x="4176013" y="115492"/>
            <a:ext cx="55500" cy="493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279" name="Google Shape;279;p3"/>
          <p:cNvSpPr txBox="1"/>
          <p:nvPr/>
        </p:nvSpPr>
        <p:spPr>
          <a:xfrm>
            <a:off x="657439" y="4693210"/>
            <a:ext cx="4999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Fracture of neck of the femur is common</a:t>
            </a:r>
            <a:endParaRPr b="0" i="0" sz="11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450" y="979425"/>
            <a:ext cx="3171776" cy="371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40493" y="1038250"/>
            <a:ext cx="4284450" cy="386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"/>
          <p:cNvSpPr/>
          <p:nvPr/>
        </p:nvSpPr>
        <p:spPr>
          <a:xfrm>
            <a:off x="4290482" y="2817172"/>
            <a:ext cx="696625" cy="541425"/>
          </a:xfrm>
          <a:custGeom>
            <a:rect b="b" l="l" r="r" t="t"/>
            <a:pathLst>
              <a:path extrusionOk="0" h="21657" w="27865">
                <a:moveTo>
                  <a:pt x="22652" y="261"/>
                </a:moveTo>
                <a:cubicBezTo>
                  <a:pt x="28683" y="2676"/>
                  <a:pt x="29904" y="17813"/>
                  <a:pt x="23695" y="19723"/>
                </a:cubicBezTo>
                <a:cubicBezTo>
                  <a:pt x="20124" y="20822"/>
                  <a:pt x="16043" y="22501"/>
                  <a:pt x="12574" y="21114"/>
                </a:cubicBezTo>
                <a:cubicBezTo>
                  <a:pt x="5920" y="18453"/>
                  <a:pt x="-1857" y="10187"/>
                  <a:pt x="410" y="3389"/>
                </a:cubicBezTo>
                <a:cubicBezTo>
                  <a:pt x="2172" y="-1896"/>
                  <a:pt x="11971" y="152"/>
                  <a:pt x="17092" y="2347"/>
                </a:cubicBezTo>
                <a:cubicBezTo>
                  <a:pt x="20118" y="3644"/>
                  <a:pt x="21445" y="8602"/>
                  <a:pt x="24738" y="8602"/>
                </a:cubicBezTo>
                <a:cubicBezTo>
                  <a:pt x="26296" y="8602"/>
                  <a:pt x="27865" y="6685"/>
                  <a:pt x="27865" y="5127"/>
                </a:cubicBezTo>
              </a:path>
            </a:pathLst>
          </a:cu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"/>
          <p:cNvSpPr/>
          <p:nvPr/>
        </p:nvSpPr>
        <p:spPr>
          <a:xfrm>
            <a:off x="4847313" y="4469150"/>
            <a:ext cx="877600" cy="519825"/>
          </a:xfrm>
          <a:custGeom>
            <a:rect b="b" l="l" r="r" t="t"/>
            <a:pathLst>
              <a:path extrusionOk="0" h="20793" w="35104">
                <a:moveTo>
                  <a:pt x="25053" y="5427"/>
                </a:moveTo>
                <a:cubicBezTo>
                  <a:pt x="30282" y="6079"/>
                  <a:pt x="38211" y="15841"/>
                  <a:pt x="33742" y="18633"/>
                </a:cubicBezTo>
                <a:cubicBezTo>
                  <a:pt x="23486" y="25041"/>
                  <a:pt x="-3446" y="15857"/>
                  <a:pt x="378" y="4384"/>
                </a:cubicBezTo>
                <a:cubicBezTo>
                  <a:pt x="3393" y="-4661"/>
                  <a:pt x="20346" y="2558"/>
                  <a:pt x="28876" y="6817"/>
                </a:cubicBezTo>
              </a:path>
            </a:pathLst>
          </a:cu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8" name="Google Shape;288;p4"/>
          <p:cNvGraphicFramePr/>
          <p:nvPr/>
        </p:nvGraphicFramePr>
        <p:xfrm>
          <a:off x="532565" y="-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{2979913C-BA0E-4761-ABE3-692E89DC5926}</a:tableStyleId>
              </a:tblPr>
              <a:tblGrid>
                <a:gridCol w="1943225"/>
                <a:gridCol w="3797725"/>
                <a:gridCol w="2870475"/>
              </a:tblGrid>
              <a:tr h="232660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" sz="3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1-Hip</a:t>
                      </a:r>
                      <a:endParaRPr b="1" sz="3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•High yield tendons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ligaments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Neurovascular structures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injuries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1)Lesser trochanter </a:t>
                      </a:r>
                      <a:endParaRPr sz="10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-if there is a fracture here it will always be a pathologic fracture </a:t>
                      </a:r>
                      <a:endParaRPr sz="10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2)Greater trochanter </a:t>
                      </a:r>
                      <a:endParaRPr sz="10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-gluteus minimus and medius tendons are inserted</a:t>
                      </a:r>
                      <a:endParaRPr sz="10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3)ischial tuberosity</a:t>
                      </a:r>
                      <a:endParaRPr sz="10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4) sciatic nerve</a:t>
                      </a:r>
                      <a:endParaRPr sz="10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69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•High yield tendons </a:t>
                      </a:r>
                      <a:endParaRPr sz="11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rgbClr val="6AA84F"/>
                          </a:solidFill>
                        </a:rPr>
                        <a:t>1) </a:t>
                      </a:r>
                      <a:r>
                        <a:rPr lang="en" sz="11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ischial tuberosity hamstrings tendons are inserted here </a:t>
                      </a:r>
                      <a:endParaRPr sz="11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ligaments</a:t>
                      </a:r>
                      <a:endParaRPr sz="11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Neurovascular structures</a:t>
                      </a:r>
                      <a:endParaRPr sz="11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medial to the iliopsoas tendon</a:t>
                      </a:r>
                      <a:endParaRPr sz="11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injuries</a:t>
                      </a:r>
                      <a:endParaRPr sz="11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——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" sz="1500" u="none" cap="none" strike="noStrike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CONGENITAL HIP DISLOCATION </a:t>
                      </a:r>
                      <a:r>
                        <a:rPr b="1" lang="en" sz="1500" u="sng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	 </a:t>
                      </a:r>
                      <a:endParaRPr b="1" sz="1500" u="sng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2) In the left side , the epiphysis is superior lateral so it is a dislocation.</a:t>
                      </a:r>
                      <a:endParaRPr sz="12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Most common in infants </a:t>
                      </a:r>
                      <a:endParaRPr sz="12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6AA84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89" name="Google Shape;28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3525" y="0"/>
            <a:ext cx="2870475" cy="22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"/>
          <p:cNvSpPr/>
          <p:nvPr/>
        </p:nvSpPr>
        <p:spPr>
          <a:xfrm>
            <a:off x="7407175" y="936000"/>
            <a:ext cx="444000" cy="1749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8548288" y="673673"/>
            <a:ext cx="493500" cy="174900"/>
          </a:xfrm>
          <a:prstGeom prst="lef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4"/>
          <p:cNvPicPr preferRelativeResize="0"/>
          <p:nvPr/>
        </p:nvPicPr>
        <p:blipFill rotWithShape="1">
          <a:blip r:embed="rId5">
            <a:alphaModFix/>
          </a:blip>
          <a:srcRect b="2891" l="0" r="0" t="2257"/>
          <a:stretch/>
        </p:blipFill>
        <p:spPr>
          <a:xfrm>
            <a:off x="6273525" y="2290900"/>
            <a:ext cx="2870475" cy="28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"/>
          <p:cNvSpPr/>
          <p:nvPr/>
        </p:nvSpPr>
        <p:spPr>
          <a:xfrm>
            <a:off x="7328006" y="3805766"/>
            <a:ext cx="223500" cy="3672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"/>
          <p:cNvSpPr txBox="1"/>
          <p:nvPr/>
        </p:nvSpPr>
        <p:spPr>
          <a:xfrm>
            <a:off x="7275342" y="3791234"/>
            <a:ext cx="328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8723851" y="3308734"/>
            <a:ext cx="223500" cy="3672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"/>
          <p:cNvSpPr txBox="1"/>
          <p:nvPr/>
        </p:nvSpPr>
        <p:spPr>
          <a:xfrm>
            <a:off x="8710052" y="3322975"/>
            <a:ext cx="25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0" i="0" sz="1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6963172" y="1792386"/>
            <a:ext cx="444000" cy="1749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 flipH="1" rot="-5400000">
            <a:off x="8184005" y="1946002"/>
            <a:ext cx="359700" cy="197700"/>
          </a:xfrm>
          <a:prstGeom prst="lef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"/>
          <p:cNvSpPr txBox="1"/>
          <p:nvPr/>
        </p:nvSpPr>
        <p:spPr>
          <a:xfrm>
            <a:off x="6963167" y="1681674"/>
            <a:ext cx="4440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4"/>
          <p:cNvSpPr txBox="1"/>
          <p:nvPr/>
        </p:nvSpPr>
        <p:spPr>
          <a:xfrm>
            <a:off x="8199459" y="1792382"/>
            <a:ext cx="328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5" name="Google Shape;305;g5034ea734f93a121_3"/>
          <p:cNvGraphicFramePr/>
          <p:nvPr/>
        </p:nvGraphicFramePr>
        <p:xfrm>
          <a:off x="316250" y="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{8C665DA8-2208-46CF-B312-0EFA113B0D76}</a:tableStyleId>
              </a:tblPr>
              <a:tblGrid>
                <a:gridCol w="1741075"/>
                <a:gridCol w="2747600"/>
                <a:gridCol w="4339075"/>
              </a:tblGrid>
              <a:tr h="5143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2-</a:t>
                      </a:r>
                      <a:r>
                        <a:rPr b="1" lang="en" sz="2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Thigh</a:t>
                      </a:r>
                      <a:r>
                        <a:rPr b="1" lang="en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endParaRPr b="1"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1- Vastus lateralis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2- Vastus intermedius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3- Vastus medialis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4- Rectus femoris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5- Sartorius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6- </a:t>
                      </a: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Gracilis</a:t>
                      </a: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7- Adductor magnus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8- Adductor longus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9- </a:t>
                      </a: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Semimembranosus</a:t>
                      </a: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10- </a:t>
                      </a: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Semitendinosus</a:t>
                      </a: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11- Biceps femoris muscle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12- Femur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13- Femoral artery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306" name="Google Shape;306;g5034ea734f93a121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3775" y="930739"/>
            <a:ext cx="4240225" cy="421276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5034ea734f93a121_3"/>
          <p:cNvSpPr txBox="1"/>
          <p:nvPr/>
        </p:nvSpPr>
        <p:spPr>
          <a:xfrm>
            <a:off x="5162835" y="263617"/>
            <a:ext cx="37221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Amiri"/>
                <a:ea typeface="Amiri"/>
                <a:cs typeface="Amiri"/>
                <a:sym typeface="Amiri"/>
              </a:rPr>
              <a:t>IMPORTANT:</a:t>
            </a:r>
            <a:r>
              <a:rPr lang="en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 Boys Dr. Focused on this slide.</a:t>
            </a:r>
            <a:endParaRPr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" name="Google Shape;312;p5"/>
          <p:cNvGraphicFramePr/>
          <p:nvPr/>
        </p:nvGraphicFramePr>
        <p:xfrm>
          <a:off x="561075" y="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{2979913C-BA0E-4761-ABE3-692E89DC5926}</a:tableStyleId>
              </a:tblPr>
              <a:tblGrid>
                <a:gridCol w="2120175"/>
                <a:gridCol w="3601800"/>
                <a:gridCol w="2860950"/>
              </a:tblGrid>
              <a:tr h="25717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" sz="3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r>
                        <a:rPr b="1" lang="en" sz="3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-Knee</a:t>
                      </a:r>
                      <a:endParaRPr b="1" sz="3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r>
                        <a:t/>
                      </a:r>
                      <a:endParaRPr sz="2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r>
                        <a:t/>
                      </a:r>
                      <a:endParaRPr sz="2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25717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r>
                        <a:t/>
                      </a:r>
                      <a:endParaRPr sz="2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r>
                        <a:t/>
                      </a:r>
                      <a:endParaRPr sz="2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313" name="Google Shape;313;p5"/>
          <p:cNvPicPr preferRelativeResize="0"/>
          <p:nvPr/>
        </p:nvPicPr>
        <p:blipFill rotWithShape="1">
          <a:blip r:embed="rId3">
            <a:alphaModFix/>
          </a:blip>
          <a:srcRect b="43225" l="27685" r="55528" t="17212"/>
          <a:stretch/>
        </p:blipFill>
        <p:spPr>
          <a:xfrm>
            <a:off x="6283050" y="0"/>
            <a:ext cx="2860951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4">
            <a:alphaModFix/>
          </a:blip>
          <a:srcRect b="6436" l="27989" r="55391" t="59236"/>
          <a:stretch/>
        </p:blipFill>
        <p:spPr>
          <a:xfrm>
            <a:off x="6263075" y="2571750"/>
            <a:ext cx="29009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"/>
          <p:cNvSpPr txBox="1"/>
          <p:nvPr/>
        </p:nvSpPr>
        <p:spPr>
          <a:xfrm>
            <a:off x="2657306" y="253000"/>
            <a:ext cx="34665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1C00"/>
                </a:solidFill>
                <a:latin typeface="Montserrat"/>
                <a:ea typeface="Montserrat"/>
                <a:cs typeface="Montserrat"/>
                <a:sym typeface="Montserrat"/>
              </a:rPr>
              <a:t>1. Femur</a:t>
            </a:r>
            <a:endParaRPr b="0" i="0" sz="1400" u="none" cap="none" strike="noStrike">
              <a:solidFill>
                <a:srgbClr val="A61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1C00"/>
                </a:solidFill>
                <a:latin typeface="Montserrat"/>
                <a:ea typeface="Montserrat"/>
                <a:cs typeface="Montserrat"/>
                <a:sym typeface="Montserrat"/>
              </a:rPr>
              <a:t>2. lateral condyle</a:t>
            </a:r>
            <a:endParaRPr b="0" i="0" sz="1400" u="none" cap="none" strike="noStrike">
              <a:solidFill>
                <a:srgbClr val="A61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1C00"/>
                </a:solidFill>
                <a:latin typeface="Montserrat"/>
                <a:ea typeface="Montserrat"/>
                <a:cs typeface="Montserrat"/>
                <a:sym typeface="Montserrat"/>
              </a:rPr>
              <a:t>3. medial condyle</a:t>
            </a:r>
            <a:endParaRPr b="0" i="0" sz="1400" u="none" cap="none" strike="noStrike">
              <a:solidFill>
                <a:srgbClr val="A61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1C00"/>
                </a:solidFill>
                <a:latin typeface="Montserrat"/>
                <a:ea typeface="Montserrat"/>
                <a:cs typeface="Montserrat"/>
                <a:sym typeface="Montserrat"/>
              </a:rPr>
              <a:t>4. patella</a:t>
            </a:r>
            <a:endParaRPr b="0" i="0" sz="1400" u="none" cap="none" strike="noStrike">
              <a:solidFill>
                <a:srgbClr val="A61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1C00"/>
                </a:solidFill>
                <a:latin typeface="Montserrat"/>
                <a:ea typeface="Montserrat"/>
                <a:cs typeface="Montserrat"/>
                <a:sym typeface="Montserrat"/>
              </a:rPr>
              <a:t>5. tibia</a:t>
            </a:r>
            <a:endParaRPr b="0" i="0" sz="1400" u="none" cap="none" strike="noStrike">
              <a:solidFill>
                <a:srgbClr val="A61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61C00"/>
                </a:solidFill>
                <a:latin typeface="Montserrat"/>
                <a:ea typeface="Montserrat"/>
                <a:cs typeface="Montserrat"/>
                <a:sym typeface="Montserrat"/>
              </a:rPr>
              <a:t>6. fibula</a:t>
            </a:r>
            <a:endParaRPr b="0" i="0" sz="1400" u="none" cap="none" strike="noStrike">
              <a:solidFill>
                <a:srgbClr val="A61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7. lateral tibia spine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 medial tibia spine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9. intercondyle notch </a:t>
            </a:r>
            <a:r>
              <a:rPr b="0" i="0" lang="en" sz="10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between lateral tibia spine and medial tibia spine</a:t>
            </a:r>
            <a:endParaRPr b="0" i="0" sz="6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5"/>
          <p:cNvSpPr txBox="1"/>
          <p:nvPr/>
        </p:nvSpPr>
        <p:spPr>
          <a:xfrm>
            <a:off x="2731007" y="2645715"/>
            <a:ext cx="23304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Femur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femur condyle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b="0" i="0" lang="en" sz="1400" u="none" cap="none" strike="noStrike">
                <a:solidFill>
                  <a:srgbClr val="A61C00"/>
                </a:solidFill>
                <a:latin typeface="Montserrat"/>
                <a:ea typeface="Montserrat"/>
                <a:cs typeface="Montserrat"/>
                <a:sym typeface="Montserrat"/>
              </a:rPr>
              <a:t>patella</a:t>
            </a:r>
            <a:endParaRPr b="0" i="0" sz="1400" u="none" cap="none" strike="noStrike">
              <a:solidFill>
                <a:srgbClr val="A61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 Tibia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5. fibula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6. tibial tuberosity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7. tibial spine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8. Quadriceps tendon</a:t>
            </a:r>
            <a:endParaRPr b="0" i="0" sz="14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5"/>
          <p:cNvSpPr txBox="1"/>
          <p:nvPr/>
        </p:nvSpPr>
        <p:spPr>
          <a:xfrm>
            <a:off x="4673598" y="4197873"/>
            <a:ext cx="1450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Tibial tuberosity , the insertion of patellar ligament </a:t>
            </a:r>
            <a:endParaRPr b="0" i="0" sz="10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8" name="Google Shape;318;p5"/>
          <p:cNvCxnSpPr/>
          <p:nvPr/>
        </p:nvCxnSpPr>
        <p:spPr>
          <a:xfrm>
            <a:off x="5935098" y="4567604"/>
            <a:ext cx="1691700" cy="1233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9" name="Google Shape;319;p5"/>
          <p:cNvSpPr/>
          <p:nvPr/>
        </p:nvSpPr>
        <p:spPr>
          <a:xfrm>
            <a:off x="5832668" y="3328303"/>
            <a:ext cx="589800" cy="3963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"/>
          <p:cNvSpPr txBox="1"/>
          <p:nvPr/>
        </p:nvSpPr>
        <p:spPr>
          <a:xfrm>
            <a:off x="5935100" y="3328307"/>
            <a:ext cx="24456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5" name="Google Shape;325;p6"/>
          <p:cNvGraphicFramePr/>
          <p:nvPr/>
        </p:nvGraphicFramePr>
        <p:xfrm>
          <a:off x="485575" y="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{2979913C-BA0E-4761-ABE3-692E89DC5926}</a:tableStyleId>
              </a:tblPr>
              <a:tblGrid>
                <a:gridCol w="2138825"/>
                <a:gridCol w="3633475"/>
                <a:gridCol w="2886125"/>
              </a:tblGrid>
              <a:tr h="25717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b="1" lang="en" sz="3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r>
                        <a:rPr b="1" lang="en" sz="3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-Knee</a:t>
                      </a:r>
                      <a:endParaRPr b="1" sz="3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r>
                        <a:t/>
                      </a:r>
                      <a:endParaRPr sz="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25717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r>
                        <a:t/>
                      </a:r>
                      <a:endParaRPr sz="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326" name="Google Shape;32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7100" y="25"/>
            <a:ext cx="2866900" cy="25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7100" y="2571750"/>
            <a:ext cx="2866900" cy="25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6"/>
          <p:cNvSpPr txBox="1"/>
          <p:nvPr/>
        </p:nvSpPr>
        <p:spPr>
          <a:xfrm>
            <a:off x="6277100" y="4558128"/>
            <a:ext cx="176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lipohemarthrosis</a:t>
            </a:r>
            <a:endParaRPr b="0" i="0" sz="1000" u="none" cap="none" strike="noStrik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9" name="Google Shape;329;p6"/>
          <p:cNvCxnSpPr/>
          <p:nvPr/>
        </p:nvCxnSpPr>
        <p:spPr>
          <a:xfrm flipH="1">
            <a:off x="6631173" y="3494809"/>
            <a:ext cx="334200" cy="1151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330" name="Google Shape;330;p6"/>
          <p:cNvSpPr/>
          <p:nvPr/>
        </p:nvSpPr>
        <p:spPr>
          <a:xfrm>
            <a:off x="6753380" y="2918945"/>
            <a:ext cx="434100" cy="75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6"/>
          <p:cNvSpPr txBox="1"/>
          <p:nvPr/>
        </p:nvSpPr>
        <p:spPr>
          <a:xfrm>
            <a:off x="5254168" y="4065705"/>
            <a:ext cx="977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Blood and fat from bone marrow due to fracture (fluids)</a:t>
            </a:r>
            <a:endParaRPr b="0" i="0" sz="10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2" name="Google Shape;332;p6"/>
          <p:cNvCxnSpPr>
            <a:stCxn id="331" idx="0"/>
          </p:cNvCxnSpPr>
          <p:nvPr/>
        </p:nvCxnSpPr>
        <p:spPr>
          <a:xfrm flipH="1" rot="10800000">
            <a:off x="5742868" y="3286905"/>
            <a:ext cx="1172400" cy="7788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33" name="Google Shape;333;p6"/>
          <p:cNvSpPr txBox="1"/>
          <p:nvPr/>
        </p:nvSpPr>
        <p:spPr>
          <a:xfrm>
            <a:off x="5343874" y="359600"/>
            <a:ext cx="189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Quadriceps tendon</a:t>
            </a:r>
            <a:endParaRPr b="0" i="0" sz="14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6"/>
          <p:cNvSpPr txBox="1"/>
          <p:nvPr/>
        </p:nvSpPr>
        <p:spPr>
          <a:xfrm>
            <a:off x="2624400" y="1188150"/>
            <a:ext cx="34896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>
                <a:latin typeface="Montserrat"/>
                <a:ea typeface="Montserrat"/>
                <a:cs typeface="Montserrat"/>
                <a:sym typeface="Montserrat"/>
              </a:rPr>
              <a:t>•High yield tendons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>
                <a:latin typeface="Montserrat"/>
                <a:ea typeface="Montserrat"/>
                <a:cs typeface="Montserrat"/>
                <a:sym typeface="Montserrat"/>
              </a:rPr>
              <a:t>• High yield ligaments </a:t>
            </a:r>
            <a:r>
              <a:rPr lang="en" sz="1900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, anterior cruciate ligament (ACL)</a:t>
            </a:r>
            <a:endParaRPr sz="1900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>
                <a:latin typeface="Montserrat"/>
                <a:ea typeface="Montserrat"/>
                <a:cs typeface="Montserrat"/>
                <a:sym typeface="Montserrat"/>
              </a:rPr>
              <a:t>• High yield Neurovascular structures </a:t>
            </a:r>
            <a:r>
              <a:rPr lang="en" sz="1900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, sciatic nerve , popliteus vessel </a:t>
            </a:r>
            <a:endParaRPr sz="1900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>
                <a:latin typeface="Montserrat"/>
                <a:ea typeface="Montserrat"/>
                <a:cs typeface="Montserrat"/>
                <a:sym typeface="Montserrat"/>
              </a:rPr>
              <a:t>• High yield injuries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" name="Google Shape;335;p6"/>
          <p:cNvSpPr/>
          <p:nvPr/>
        </p:nvSpPr>
        <p:spPr>
          <a:xfrm rot="5400000">
            <a:off x="5745675" y="1173125"/>
            <a:ext cx="1172400" cy="6174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0" name="Google Shape;340;p7"/>
          <p:cNvGraphicFramePr/>
          <p:nvPr/>
        </p:nvGraphicFramePr>
        <p:xfrm>
          <a:off x="519838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{2979913C-BA0E-4761-ABE3-692E89DC5926}</a:tableStyleId>
              </a:tblPr>
              <a:tblGrid>
                <a:gridCol w="2018050"/>
                <a:gridCol w="3370700"/>
                <a:gridCol w="3235425"/>
              </a:tblGrid>
              <a:tr h="25108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100"/>
                        <a:buFont typeface="Arial"/>
                        <a:buNone/>
                      </a:pPr>
                      <a:r>
                        <a:rPr b="1" lang="en" sz="3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r>
                        <a:rPr b="1" lang="en" sz="31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-Ankle</a:t>
                      </a:r>
                      <a:endParaRPr b="1" sz="31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1- Tibia</a:t>
                      </a:r>
                      <a:endParaRPr sz="11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2- Medial malleolus</a:t>
                      </a:r>
                      <a:endParaRPr sz="11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3- </a:t>
                      </a:r>
                      <a:r>
                        <a:rPr lang="en" sz="1100" u="none" cap="none" strike="noStrike">
                          <a:solidFill>
                            <a:srgbClr val="A61C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Fibula</a:t>
                      </a:r>
                      <a:endParaRPr sz="1100" u="none" cap="none" strike="noStrike">
                        <a:solidFill>
                          <a:srgbClr val="A61C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4- Lateral melleolus</a:t>
                      </a:r>
                      <a:endParaRPr sz="11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5- Dome of talus</a:t>
                      </a:r>
                      <a:endParaRPr sz="11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26326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1- Fibula 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2- Tibia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rgbClr val="A61C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3- Talus</a:t>
                      </a:r>
                      <a:endParaRPr sz="1200" u="none" cap="none" strike="noStrike">
                        <a:solidFill>
                          <a:srgbClr val="A61C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rgbClr val="A61C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 </a:t>
                      </a:r>
                      <a:r>
                        <a:rPr lang="en" sz="1200" u="none" cap="none" strike="noStrike">
                          <a:solidFill>
                            <a:srgbClr val="A61C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Calcenous</a:t>
                      </a:r>
                      <a:endParaRPr sz="1200" u="none" cap="none" strike="noStrike">
                        <a:solidFill>
                          <a:srgbClr val="A61C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5- Navicular</a:t>
                      </a:r>
                      <a:endParaRPr sz="1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341" name="Google Shape;341;p7"/>
          <p:cNvPicPr preferRelativeResize="0"/>
          <p:nvPr/>
        </p:nvPicPr>
        <p:blipFill rotWithShape="1">
          <a:blip r:embed="rId3">
            <a:alphaModFix/>
          </a:blip>
          <a:srcRect b="23967" l="25811" r="55234" t="33451"/>
          <a:stretch/>
        </p:blipFill>
        <p:spPr>
          <a:xfrm>
            <a:off x="5908600" y="0"/>
            <a:ext cx="3256151" cy="251084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7"/>
          <p:cNvSpPr txBox="1"/>
          <p:nvPr/>
        </p:nvSpPr>
        <p:spPr>
          <a:xfrm>
            <a:off x="4522876" y="725725"/>
            <a:ext cx="12975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sng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Syndesmosis</a:t>
            </a:r>
            <a:endParaRPr b="1" i="0" sz="1100" u="sng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3" name="Google Shape;343;p7"/>
          <p:cNvCxnSpPr/>
          <p:nvPr/>
        </p:nvCxnSpPr>
        <p:spPr>
          <a:xfrm flipH="1" rot="10800000">
            <a:off x="5728931" y="867675"/>
            <a:ext cx="1125600" cy="558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44" name="Google Shape;344;p7"/>
          <p:cNvSpPr txBox="1"/>
          <p:nvPr/>
        </p:nvSpPr>
        <p:spPr>
          <a:xfrm>
            <a:off x="3993125" y="1045425"/>
            <a:ext cx="1927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If there is a fracture in fibula :</a:t>
            </a:r>
            <a:endParaRPr b="0" i="0" sz="9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-if the fracture is </a:t>
            </a:r>
            <a:r>
              <a:rPr b="0" i="0" lang="en" sz="900" u="sng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above syndesmosis </a:t>
            </a:r>
            <a:r>
              <a:rPr b="0" i="0" lang="en" sz="9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it is </a:t>
            </a:r>
            <a:r>
              <a:rPr b="1" i="0" lang="en" sz="900" u="sng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unstable fracture </a:t>
            </a:r>
            <a:endParaRPr b="1" i="0" sz="900" u="sng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-if </a:t>
            </a:r>
            <a:r>
              <a:rPr b="0" i="0" lang="en" sz="900" u="sng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at the same level </a:t>
            </a:r>
            <a:r>
              <a:rPr b="0" i="0" lang="en" sz="9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 it could be </a:t>
            </a:r>
            <a:r>
              <a:rPr b="1" i="0" lang="en" sz="900" u="sng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stable or not </a:t>
            </a:r>
            <a:endParaRPr b="1" i="0" sz="900" u="sng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-if </a:t>
            </a:r>
            <a:r>
              <a:rPr b="0" i="0" lang="en" sz="900" u="sng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below syndesmosis </a:t>
            </a:r>
            <a:r>
              <a:rPr b="0" i="0" lang="en" sz="9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it is a </a:t>
            </a:r>
            <a:r>
              <a:rPr b="1" i="0" lang="en" sz="900" u="sng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stable fracture </a:t>
            </a:r>
            <a:endParaRPr b="1" i="0" sz="900" u="sng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7"/>
          <p:cNvSpPr/>
          <p:nvPr/>
        </p:nvSpPr>
        <p:spPr>
          <a:xfrm>
            <a:off x="6816428" y="1272893"/>
            <a:ext cx="429600" cy="2754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"/>
          <p:cNvSpPr/>
          <p:nvPr/>
        </p:nvSpPr>
        <p:spPr>
          <a:xfrm>
            <a:off x="6870123" y="427759"/>
            <a:ext cx="457200" cy="4572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"/>
          <p:cNvSpPr txBox="1"/>
          <p:nvPr/>
        </p:nvSpPr>
        <p:spPr>
          <a:xfrm>
            <a:off x="8315600" y="190700"/>
            <a:ext cx="787500" cy="434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Tibiofibular ligament </a:t>
            </a:r>
            <a:endParaRPr b="0" i="0" sz="8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8" name="Google Shape;348;p7"/>
          <p:cNvCxnSpPr>
            <a:stCxn id="345" idx="3"/>
          </p:cNvCxnSpPr>
          <p:nvPr/>
        </p:nvCxnSpPr>
        <p:spPr>
          <a:xfrm flipH="1" rot="10800000">
            <a:off x="7246028" y="554093"/>
            <a:ext cx="1059900" cy="8565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349" name="Google Shape;349;p7"/>
          <p:cNvSpPr txBox="1"/>
          <p:nvPr/>
        </p:nvSpPr>
        <p:spPr>
          <a:xfrm>
            <a:off x="8294900" y="676550"/>
            <a:ext cx="828900" cy="8196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The widening in this area is caused by a fracture in the proximal fibula </a:t>
            </a:r>
            <a:endParaRPr b="0" i="0" sz="7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0" name="Google Shape;350;p7"/>
          <p:cNvCxnSpPr/>
          <p:nvPr/>
        </p:nvCxnSpPr>
        <p:spPr>
          <a:xfrm flipH="1" rot="10800000">
            <a:off x="8396425" y="1547291"/>
            <a:ext cx="529800" cy="3951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stealth"/>
            <a:tailEnd len="sm" w="sm" type="none"/>
          </a:ln>
        </p:spPr>
      </p:cxnSp>
      <p:pic>
        <p:nvPicPr>
          <p:cNvPr id="351" name="Google Shape;351;p7"/>
          <p:cNvPicPr preferRelativeResize="0"/>
          <p:nvPr/>
        </p:nvPicPr>
        <p:blipFill rotWithShape="1">
          <a:blip r:embed="rId4">
            <a:alphaModFix/>
          </a:blip>
          <a:srcRect b="0" l="2391" r="0" t="0"/>
          <a:stretch/>
        </p:blipFill>
        <p:spPr>
          <a:xfrm>
            <a:off x="5908600" y="2510850"/>
            <a:ext cx="3348225" cy="26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7"/>
          <p:cNvSpPr txBox="1"/>
          <p:nvPr/>
        </p:nvSpPr>
        <p:spPr>
          <a:xfrm>
            <a:off x="8101799" y="2610800"/>
            <a:ext cx="927000" cy="5502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tibiotalar Joint</a:t>
            </a:r>
            <a:endParaRPr b="0" i="0" sz="12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3" name="Google Shape;353;p7"/>
          <p:cNvCxnSpPr/>
          <p:nvPr/>
        </p:nvCxnSpPr>
        <p:spPr>
          <a:xfrm>
            <a:off x="8816019" y="3160999"/>
            <a:ext cx="600" cy="683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4" name="Google Shape;354;p7"/>
          <p:cNvCxnSpPr/>
          <p:nvPr/>
        </p:nvCxnSpPr>
        <p:spPr>
          <a:xfrm>
            <a:off x="7730204" y="3680573"/>
            <a:ext cx="1105500" cy="157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355" name="Google Shape;355;p7"/>
          <p:cNvSpPr txBox="1"/>
          <p:nvPr/>
        </p:nvSpPr>
        <p:spPr>
          <a:xfrm>
            <a:off x="4100385" y="4035300"/>
            <a:ext cx="146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fracture in calcaneum  is called lover fracture </a:t>
            </a:r>
            <a:endParaRPr b="0" i="0" sz="10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-lumbar spine is associated with lover fracture</a:t>
            </a:r>
            <a:endParaRPr b="0" i="0" sz="10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6" name="Google Shape;356;p7"/>
          <p:cNvCxnSpPr/>
          <p:nvPr/>
        </p:nvCxnSpPr>
        <p:spPr>
          <a:xfrm>
            <a:off x="5431479" y="4798008"/>
            <a:ext cx="3555900" cy="1197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1" name="Google Shape;361;p8"/>
          <p:cNvGraphicFramePr/>
          <p:nvPr/>
        </p:nvGraphicFramePr>
        <p:xfrm>
          <a:off x="517350" y="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{2979913C-BA0E-4761-ABE3-692E89DC5926}</a:tableStyleId>
              </a:tblPr>
              <a:tblGrid>
                <a:gridCol w="2065025"/>
                <a:gridCol w="3508125"/>
                <a:gridCol w="2786550"/>
              </a:tblGrid>
              <a:tr h="5143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lang="en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r>
                        <a:rPr b="1" lang="en" sz="32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-Ankle </a:t>
                      </a:r>
                      <a:endParaRPr b="1" sz="3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•High yield tendons</a:t>
                      </a:r>
                      <a:r>
                        <a:rPr lang="en" sz="14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endParaRPr sz="14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AA84F"/>
                        </a:buClr>
                        <a:buSzPts val="1400"/>
                        <a:buFont typeface="Montserrat"/>
                        <a:buChar char="-"/>
                      </a:pPr>
                      <a:r>
                        <a:rPr lang="en" sz="14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(posterior tibialis)</a:t>
                      </a:r>
                      <a:endParaRPr sz="14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ligaments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AA84F"/>
                        </a:buClr>
                        <a:buSzPts val="1400"/>
                        <a:buFont typeface="Montserrat"/>
                        <a:buChar char="-"/>
                      </a:pPr>
                      <a:r>
                        <a:rPr lang="en" sz="14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(deltoid ligament (medially) </a:t>
                      </a:r>
                      <a:endParaRPr sz="14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AA84F"/>
                        </a:buClr>
                        <a:buSzPts val="1400"/>
                        <a:buFont typeface="Montserrat"/>
                        <a:buChar char="-"/>
                      </a:pPr>
                      <a:r>
                        <a:rPr lang="en" sz="1400" u="none" cap="none" strike="noStrike">
                          <a:solidFill>
                            <a:srgbClr val="6AA84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Anterior talofibular ligament (laterally) “most common injured ligament “</a:t>
                      </a:r>
                      <a:endParaRPr sz="1400" u="none" cap="none" strike="noStrike">
                        <a:solidFill>
                          <a:srgbClr val="6AA84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Neurovascular structures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• High yield injuries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"/>
                        <a:buFont typeface="Arial"/>
                        <a:buNone/>
                      </a:pPr>
                      <a:r>
                        <a:t/>
                      </a:r>
                      <a:endParaRPr sz="2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362" name="Google Shape;36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0500" y="0"/>
            <a:ext cx="305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8"/>
          <p:cNvSpPr txBox="1"/>
          <p:nvPr/>
        </p:nvSpPr>
        <p:spPr>
          <a:xfrm>
            <a:off x="2899564" y="9"/>
            <a:ext cx="7198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7BA0"/>
                </a:solidFill>
                <a:latin typeface="Montserrat"/>
                <a:ea typeface="Montserrat"/>
                <a:cs typeface="Montserrat"/>
                <a:sym typeface="Montserrat"/>
              </a:rPr>
              <a:t>In girls’ slides only</a:t>
            </a:r>
            <a:endParaRPr>
              <a:solidFill>
                <a:srgbClr val="C27B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adiology Center by Slidesgo">
  <a:themeElements>
    <a:clrScheme name="Simple Light">
      <a:dk1>
        <a:srgbClr val="30394B"/>
      </a:dk1>
      <a:lt1>
        <a:srgbClr val="FFFFFF"/>
      </a:lt1>
      <a:dk2>
        <a:srgbClr val="4B6074"/>
      </a:dk2>
      <a:lt2>
        <a:srgbClr val="D3D3D3"/>
      </a:lt2>
      <a:accent1>
        <a:srgbClr val="718597"/>
      </a:accent1>
      <a:accent2>
        <a:srgbClr val="F7F6F6"/>
      </a:accent2>
      <a:accent3>
        <a:srgbClr val="AAB8C4"/>
      </a:accent3>
      <a:accent4>
        <a:srgbClr val="D3D3D3"/>
      </a:accent4>
      <a:accent5>
        <a:srgbClr val="718597"/>
      </a:accent5>
      <a:accent6>
        <a:srgbClr val="4B6074"/>
      </a:accent6>
      <a:hlink>
        <a:srgbClr val="3039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