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3" r:id="rId4"/>
    <p:sldId id="264" r:id="rId5"/>
    <p:sldId id="273" r:id="rId6"/>
    <p:sldId id="275" r:id="rId7"/>
    <p:sldId id="265" r:id="rId8"/>
    <p:sldId id="305" r:id="rId9"/>
    <p:sldId id="335" r:id="rId10"/>
    <p:sldId id="336" r:id="rId11"/>
    <p:sldId id="332" r:id="rId12"/>
    <p:sldId id="333" r:id="rId13"/>
    <p:sldId id="334" r:id="rId14"/>
    <p:sldId id="269" r:id="rId15"/>
    <p:sldId id="306" r:id="rId16"/>
    <p:sldId id="309" r:id="rId17"/>
    <p:sldId id="312" r:id="rId18"/>
    <p:sldId id="314" r:id="rId19"/>
    <p:sldId id="315" r:id="rId20"/>
    <p:sldId id="317" r:id="rId21"/>
    <p:sldId id="337" r:id="rId22"/>
    <p:sldId id="324" r:id="rId23"/>
    <p:sldId id="32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4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699BA-F0DC-4872-9614-C1AD052F3172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E2D87-2E03-4BBB-8812-741E2C241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6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8462CBBB-9F0F-4FFE-91D7-71B95FB1D6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50C7DB91-BDD1-4AD5-B1B4-D65FDDA530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02388127-062D-43A0-9C59-1B64F31ED0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1B7922-1C31-4D3A-86C9-732A120FC22C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04F5B28F-ECF5-4208-A5C3-452953DB51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C8AFA2-88FF-400E-9E5C-4AA5DC3317D2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2867977B-F679-440E-91AF-7754BE6D82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AAE7D8A0-55AA-4411-BEF0-DB32A397CE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EB69F071-4D78-49A5-84C2-CBBC4A3345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22ED2848-6135-4080-B192-4E7F334CE3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FB96A8C8-E73C-4228-9F6E-4EFC02FD86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DF2182-9593-4433-BAA5-BB5F5143D6E0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EE436-A034-43B4-8DD3-62EA24B991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AA2F7F-5AB5-42E6-A0A1-A0C6B7266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F1862-9153-4FB0-B3BC-E0CFD1495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47D1-71A0-4FB2-BAE1-EDBEDB01CE1B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4AC86-F319-437B-867C-9649DA01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1151A-7A8F-4691-A576-C07467BA9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3C81-37CF-4A40-9D88-A8ADB72F8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31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A177A-85DB-40AA-A2D9-52AF65E20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A3886C-DBAF-4B9A-9133-DB8E6FEBB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55763-D749-4388-9110-90B7838E3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47D1-71A0-4FB2-BAE1-EDBEDB01CE1B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84485-198D-4150-BC90-2567CD5B0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82132-E5D1-4E4A-A763-D90A04FC1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3C81-37CF-4A40-9D88-A8ADB72F8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17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541755-A9BA-45CB-A1EA-9AC2DCAED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00BFDC-3928-432E-896D-C25EA2882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192C9-432F-43DD-9B76-AFFDD26D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47D1-71A0-4FB2-BAE1-EDBEDB01CE1B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89B38-2C71-435D-97EB-D23A638CA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06DFF-545F-4E3C-B54C-1D29412D5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3C81-37CF-4A40-9D88-A8ADB72F8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8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7" y="228601"/>
            <a:ext cx="1134745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2168" y="1676401"/>
            <a:ext cx="5592233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1" y="1676401"/>
            <a:ext cx="5592233" cy="44227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2E69B1-7443-44FB-89B7-7216A5D7C2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77F4B7-ED05-410F-ADB5-243C77C391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E0B86D-C084-4642-8DDD-8F338F6C41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915E1-492C-4BF1-BEDB-92E3361FE3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181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6">
            <a:extLst>
              <a:ext uri="{FF2B5EF4-FFF2-40B4-BE49-F238E27FC236}">
                <a16:creationId xmlns:a16="http://schemas.microsoft.com/office/drawing/2014/main" id="{CA5CD921-9142-4833-B4AD-99E906E77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6101D29-B098-476C-B542-6001E6278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7" name="Slide Number Placeholder 15">
            <a:extLst>
              <a:ext uri="{FF2B5EF4-FFF2-40B4-BE49-F238E27FC236}">
                <a16:creationId xmlns:a16="http://schemas.microsoft.com/office/drawing/2014/main" id="{5B1C1BD2-8704-4EF1-ACA5-05A2FFEA7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A59EC-97B6-42D9-B76F-4D1E4F7A37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9406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54987-4F76-433E-B8A9-DDFEA1E69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5842D-5282-4743-9CC2-82076B559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1BA99-4470-4B93-BD55-E6FAFAD6E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47D1-71A0-4FB2-BAE1-EDBEDB01CE1B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C60E1-5982-494B-A7C6-003673AD5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2437A-CE6E-4187-889E-EA5FAE9F0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3C81-37CF-4A40-9D88-A8ADB72F8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1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1C368-0ABE-4401-B4A2-193BB770B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44FE2-7784-40A2-93F1-E28A1D0F9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D1F3A-DA1A-4027-B5EE-FFDD6A356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47D1-71A0-4FB2-BAE1-EDBEDB01CE1B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35B42-C2DF-4191-8C5A-9831EF88E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DFA48-938A-4F18-99D7-7AAB41F28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3C81-37CF-4A40-9D88-A8ADB72F8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62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72C1E-A223-4F8E-BD46-E9CC6195C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A7C8E-10B4-4D03-B7E3-9744DCDDE9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FFCB46-2EA9-4B83-8FDB-2C00B648D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B33785-2862-4537-AC4A-004264046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47D1-71A0-4FB2-BAE1-EDBEDB01CE1B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AB6E2F-33E6-4A2F-9C9B-14AEA5CBD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998265-543D-4174-9DB8-C217A2298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3C81-37CF-4A40-9D88-A8ADB72F8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45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FD06C-F50D-4E6B-B49B-08FEF8687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7B667-CBA4-4D53-B3DF-1FB013B62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6C6567-8343-44EB-8D23-72F29ED54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02EBE9-8B33-4294-A491-8C92644160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3B6A73-A9BB-4EE8-9969-CB0926268E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3B3A7E-3B98-4389-8D45-1AF5FBCB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47D1-71A0-4FB2-BAE1-EDBEDB01CE1B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19CCA0-D716-42F5-91B0-6C4BD8A62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0CDD2B-30E4-4DD0-B92D-8D6638FE6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3C81-37CF-4A40-9D88-A8ADB72F8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09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422E5-1D48-4ACE-B15B-6CBD98D8B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9F8C54-7562-4552-91EA-88C185217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47D1-71A0-4FB2-BAE1-EDBEDB01CE1B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7FB519-AA32-4128-B7EA-E61D4EB04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1BF48-41AF-4317-8818-C89E4073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3C81-37CF-4A40-9D88-A8ADB72F8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63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D5BCBB-3868-4947-BF23-918CD71B9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47D1-71A0-4FB2-BAE1-EDBEDB01CE1B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6ADB8-46B0-491F-A4A1-FA1E5479B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926AD8-616E-443D-A5BA-7AE4FE7B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3C81-37CF-4A40-9D88-A8ADB72F8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55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9F22F-71A3-4BEB-B57B-6374D02E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E7B6D-E1A7-4D20-B3F8-DA1D74707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EA4182-1684-49A6-9684-A655B293B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C02E33-9CB3-4DD5-B61D-20C273CFD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47D1-71A0-4FB2-BAE1-EDBEDB01CE1B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853D01-34E4-4F03-A0DC-CEF517D22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35A01D-B8DD-4A6B-A294-B1D00C218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3C81-37CF-4A40-9D88-A8ADB72F8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8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B922-E328-4E42-8359-90C658255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63BB9B-2D34-4CA0-9084-626DE9DF81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79F4E9-9B01-4BA8-9B5C-290A48A81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2A177D-DA11-44C5-8B98-F4B6CA200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47D1-71A0-4FB2-BAE1-EDBEDB01CE1B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A46DD1-4DDD-4811-A93F-9FC98FE54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21CF7B-71A2-469E-BC12-CBADA675E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3C81-37CF-4A40-9D88-A8ADB72F8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7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1EFEEA-0CAB-46E9-8B55-E710BEC30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81F53-317F-42DD-A6C0-DA802A943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84DC3-5163-403B-8130-D4FE9F238F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147D1-71A0-4FB2-BAE1-EDBEDB01CE1B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5FBFD-EE6A-41F4-A9B4-CFEA23B01A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184A7-3D02-48BF-A43A-02C926ABBF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D3C81-37CF-4A40-9D88-A8ADB72F8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1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1B9A3-4F46-420B-B20C-5F562782F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570407"/>
          </a:xfrm>
          <a:solidFill>
            <a:schemeClr val="bg2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  <a:cs typeface="Aharoni" pitchFamily="2" charset="-79"/>
              </a:rPr>
              <a:t>NOSE, NASAL CAVITY </a:t>
            </a:r>
            <a:br>
              <a:rPr lang="en-US" sz="4000" dirty="0">
                <a:latin typeface="+mn-lt"/>
                <a:cs typeface="Aharoni" pitchFamily="2" charset="-79"/>
              </a:rPr>
            </a:br>
            <a:r>
              <a:rPr lang="en-US" sz="4000" dirty="0">
                <a:latin typeface="+mn-lt"/>
                <a:cs typeface="Aharoni" pitchFamily="2" charset="-79"/>
              </a:rPr>
              <a:t>PARANASAL SINUSES </a:t>
            </a:r>
            <a:br>
              <a:rPr lang="en-US" sz="4000" dirty="0">
                <a:latin typeface="+mn-lt"/>
                <a:cs typeface="Aharoni" pitchFamily="2" charset="-79"/>
              </a:rPr>
            </a:br>
            <a:r>
              <a:rPr lang="en-US" sz="4000" dirty="0">
                <a:latin typeface="+mn-lt"/>
                <a:cs typeface="Aharoni" pitchFamily="2" charset="-79"/>
              </a:rPr>
              <a:t>AND </a:t>
            </a:r>
            <a:br>
              <a:rPr lang="en-US" sz="4000" dirty="0">
                <a:latin typeface="+mn-lt"/>
                <a:cs typeface="Aharoni" pitchFamily="2" charset="-79"/>
              </a:rPr>
            </a:br>
            <a:r>
              <a:rPr lang="en-US" sz="4000" dirty="0">
                <a:latin typeface="+mn-lt"/>
                <a:cs typeface="Aharoni" pitchFamily="2" charset="-79"/>
              </a:rPr>
              <a:t>PHARYNX</a:t>
            </a:r>
            <a:endParaRPr lang="en-US" sz="40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5F94B4-0529-4C0D-A263-ECD9B034B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6838" y="5735638"/>
            <a:ext cx="9144000" cy="71437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Brush Script MT" panose="03060802040406070304" pitchFamily="66" charset="0"/>
              </a:rPr>
              <a:t>Dr. </a:t>
            </a:r>
            <a:r>
              <a:rPr lang="en-US" sz="3600" dirty="0" err="1">
                <a:latin typeface="Brush Script MT" panose="03060802040406070304" pitchFamily="66" charset="0"/>
              </a:rPr>
              <a:t>Essam</a:t>
            </a:r>
            <a:r>
              <a:rPr lang="en-US" sz="3600" dirty="0">
                <a:latin typeface="Brush Script MT" panose="03060802040406070304" pitchFamily="66" charset="0"/>
              </a:rPr>
              <a:t> </a:t>
            </a:r>
            <a:r>
              <a:rPr lang="en-US" sz="3600" dirty="0" err="1">
                <a:latin typeface="Brush Script MT" panose="03060802040406070304" pitchFamily="66" charset="0"/>
              </a:rPr>
              <a:t>salama</a:t>
            </a:r>
            <a:r>
              <a:rPr lang="en-US" sz="3600" dirty="0">
                <a:latin typeface="Brush Script MT" panose="03060802040406070304" pitchFamily="66" charset="0"/>
              </a:rPr>
              <a:t>               Dr. </a:t>
            </a:r>
            <a:r>
              <a:rPr lang="en-US" sz="3600" dirty="0" smtClean="0">
                <a:latin typeface="Brush Script MT" panose="03060802040406070304" pitchFamily="66" charset="0"/>
              </a:rPr>
              <a:t>Tahani AL-</a:t>
            </a:r>
            <a:r>
              <a:rPr lang="en-US" sz="3600" dirty="0" err="1" smtClean="0">
                <a:latin typeface="Brush Script MT" panose="03060802040406070304" pitchFamily="66" charset="0"/>
              </a:rPr>
              <a:t>Matrafi</a:t>
            </a:r>
            <a:endParaRPr lang="en-US" sz="3600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021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3EA3585B-8BC8-44BC-80FD-9C25EB701F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40013" y="188914"/>
            <a:ext cx="6551612" cy="575791"/>
          </a:xfrm>
          <a:solidFill>
            <a:schemeClr val="bg2">
              <a:lumMod val="75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sz="3200" dirty="0">
                <a:latin typeface="+mn-lt"/>
                <a:cs typeface="Aharoni" pitchFamily="2" charset="-79"/>
              </a:rPr>
              <a:t>RESPIRATORY MUCOSA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494394B6-E837-4FBA-ACB4-63F38251C0C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2913" y="4508500"/>
            <a:ext cx="11044237" cy="23495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sz="1800" dirty="0">
                <a:effectLst/>
                <a:latin typeface="+mj-lt"/>
              </a:rPr>
              <a:t>It is </a:t>
            </a:r>
            <a:r>
              <a:rPr lang="en-US" sz="1800" u="sng" dirty="0">
                <a:effectLst/>
                <a:latin typeface="+mj-lt"/>
              </a:rPr>
              <a:t>thick,</a:t>
            </a:r>
            <a:r>
              <a:rPr lang="en-US" sz="1800" dirty="0">
                <a:effectLst/>
                <a:latin typeface="+mj-lt"/>
              </a:rPr>
              <a:t> ciliated highly vascular and contains mucous glands &amp; goblet cells.</a:t>
            </a:r>
          </a:p>
          <a:p>
            <a:pPr eaLnBrk="1" hangingPunct="1">
              <a:defRPr/>
            </a:pPr>
            <a:r>
              <a:rPr lang="en-US" sz="1800" dirty="0">
                <a:effectLst/>
                <a:latin typeface="+mj-lt"/>
              </a:rPr>
              <a:t>It lines the Lower part of the nasal cavity. </a:t>
            </a:r>
          </a:p>
          <a:p>
            <a:pPr marL="274320" indent="-274320">
              <a:buFont typeface="Wingdings 2"/>
              <a:buChar char=""/>
              <a:defRPr/>
            </a:pPr>
            <a:r>
              <a:rPr lang="en-US" sz="1800" dirty="0">
                <a:effectLst/>
                <a:latin typeface="+mj-lt"/>
              </a:rPr>
              <a:t>It functions to </a:t>
            </a:r>
            <a:r>
              <a:rPr lang="en-US" sz="1800" u="sng" dirty="0">
                <a:effectLst/>
                <a:latin typeface="+mj-lt"/>
              </a:rPr>
              <a:t>moisten</a:t>
            </a:r>
            <a:r>
              <a:rPr lang="en-US" sz="1800" dirty="0">
                <a:effectLst/>
                <a:latin typeface="+mj-lt"/>
              </a:rPr>
              <a:t>, </a:t>
            </a:r>
            <a:r>
              <a:rPr lang="en-US" sz="1800" u="sng" dirty="0">
                <a:effectLst/>
                <a:latin typeface="+mj-lt"/>
              </a:rPr>
              <a:t>clean</a:t>
            </a:r>
            <a:r>
              <a:rPr lang="en-US" sz="1800" dirty="0">
                <a:effectLst/>
                <a:latin typeface="+mj-lt"/>
              </a:rPr>
              <a:t> and </a:t>
            </a:r>
            <a:r>
              <a:rPr lang="en-US" sz="1800" u="sng" dirty="0">
                <a:effectLst/>
                <a:latin typeface="+mj-lt"/>
              </a:rPr>
              <a:t>warm</a:t>
            </a:r>
            <a:r>
              <a:rPr lang="en-US" sz="1800" dirty="0">
                <a:effectLst/>
                <a:latin typeface="+mj-lt"/>
              </a:rPr>
              <a:t> the inspired air.</a:t>
            </a:r>
          </a:p>
          <a:p>
            <a:pPr marL="274320" indent="-274320">
              <a:buFont typeface="Wingdings 2"/>
              <a:buChar char=""/>
              <a:defRPr/>
            </a:pPr>
            <a:r>
              <a:rPr lang="en-US" sz="1800" dirty="0">
                <a:effectLst/>
                <a:latin typeface="+mj-lt"/>
              </a:rPr>
              <a:t>The air is </a:t>
            </a:r>
            <a:r>
              <a:rPr lang="en-US" sz="1800" u="sng" dirty="0">
                <a:effectLst/>
                <a:latin typeface="+mj-lt"/>
              </a:rPr>
              <a:t>moistened</a:t>
            </a:r>
            <a:r>
              <a:rPr lang="en-US" sz="1800" dirty="0">
                <a:effectLst/>
                <a:latin typeface="+mj-lt"/>
              </a:rPr>
              <a:t> by the secretion of numerous serous glands.</a:t>
            </a:r>
          </a:p>
          <a:p>
            <a:pPr marL="274320" indent="-274320">
              <a:buFont typeface="Wingdings 2"/>
              <a:buChar char=""/>
              <a:defRPr/>
            </a:pPr>
            <a:r>
              <a:rPr lang="en-US" sz="1800" dirty="0">
                <a:effectLst/>
                <a:latin typeface="+mj-lt"/>
              </a:rPr>
              <a:t>It is </a:t>
            </a:r>
            <a:r>
              <a:rPr lang="en-US" sz="1800" u="sng" dirty="0">
                <a:effectLst/>
                <a:latin typeface="+mj-lt"/>
              </a:rPr>
              <a:t>cleaned</a:t>
            </a:r>
            <a:r>
              <a:rPr lang="en-US" sz="1800" dirty="0">
                <a:effectLst/>
                <a:latin typeface="+mj-lt"/>
              </a:rPr>
              <a:t> by the removal of the dust particles by the ciliary action of the columnar ciliated epithelium that covers the mucosa.</a:t>
            </a:r>
          </a:p>
          <a:p>
            <a:pPr marL="274320" indent="-274320">
              <a:buFont typeface="Wingdings 2"/>
              <a:buChar char=""/>
              <a:defRPr/>
            </a:pPr>
            <a:r>
              <a:rPr lang="en-US" sz="1800" dirty="0">
                <a:effectLst/>
                <a:latin typeface="+mj-lt"/>
              </a:rPr>
              <a:t>The air is </a:t>
            </a:r>
            <a:r>
              <a:rPr lang="en-US" sz="1800" u="sng" dirty="0">
                <a:effectLst/>
                <a:latin typeface="+mj-lt"/>
              </a:rPr>
              <a:t>warmed</a:t>
            </a:r>
            <a:r>
              <a:rPr lang="en-US" sz="1800" dirty="0">
                <a:effectLst/>
                <a:latin typeface="+mj-lt"/>
              </a:rPr>
              <a:t> by a </a:t>
            </a:r>
            <a:r>
              <a:rPr lang="en-US" sz="1800" i="1" dirty="0">
                <a:effectLst/>
                <a:latin typeface="+mj-lt"/>
              </a:rPr>
              <a:t>submucous venous plexus</a:t>
            </a:r>
            <a:r>
              <a:rPr lang="en-US" sz="1800" dirty="0">
                <a:effectLst/>
                <a:latin typeface="+mj-lt"/>
              </a:rPr>
              <a:t>.</a:t>
            </a:r>
          </a:p>
          <a:p>
            <a:pPr marL="274320" indent="-274320">
              <a:buFont typeface="Wingdings 2"/>
              <a:buChar char=""/>
              <a:defRPr/>
            </a:pPr>
            <a:r>
              <a:rPr lang="en-US" sz="1800" dirty="0">
                <a:effectLst/>
                <a:latin typeface="+mj-lt"/>
              </a:rPr>
              <a:t>The vestibule is lined by skin.</a:t>
            </a:r>
          </a:p>
        </p:txBody>
      </p:sp>
      <p:sp>
        <p:nvSpPr>
          <p:cNvPr id="26628" name="Slide Number Placeholder 6">
            <a:extLst>
              <a:ext uri="{FF2B5EF4-FFF2-40B4-BE49-F238E27FC236}">
                <a16:creationId xmlns:a16="http://schemas.microsoft.com/office/drawing/2014/main" id="{0FB3A1A2-3B9A-4EE3-BF92-7A7A43DB3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963EFDCF-FE00-49A8-9325-60F72C276F59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15367" name="Picture 7" descr="9347834A">
            <a:extLst>
              <a:ext uri="{FF2B5EF4-FFF2-40B4-BE49-F238E27FC236}">
                <a16:creationId xmlns:a16="http://schemas.microsoft.com/office/drawing/2014/main" id="{27D02163-163A-4361-B2B4-883F02E2D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" t="6818" r="3040" b="4546"/>
          <a:stretch>
            <a:fillRect/>
          </a:stretch>
        </p:blipFill>
        <p:spPr bwMode="auto">
          <a:xfrm>
            <a:off x="1919288" y="836613"/>
            <a:ext cx="7632700" cy="360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E3302-4F27-4695-B230-FC13A217A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685800"/>
            <a:ext cx="3008313" cy="641350"/>
          </a:xfrm>
          <a:solidFill>
            <a:schemeClr val="bg2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600" dirty="0">
                <a:latin typeface="+mn-lt"/>
              </a:rPr>
              <a:t>Nerve Supply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70681D-5471-417E-A7A9-BD44DC33DC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075" y="228601"/>
            <a:ext cx="4389439" cy="5897563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Tx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+mj-lt"/>
                <a:cs typeface="Tahoma" pitchFamily="34" charset="0"/>
              </a:rPr>
              <a:t>Olfactory mucosa supplied by olfactory nerves.</a:t>
            </a:r>
          </a:p>
          <a:p>
            <a:pPr eaLnBrk="1" hangingPunct="1">
              <a:lnSpc>
                <a:spcPct val="90000"/>
              </a:lnSpc>
              <a:buClrTx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+mj-lt"/>
                <a:cs typeface="Tahoma" pitchFamily="34" charset="0"/>
              </a:rPr>
              <a:t>Nerves of general sensation are derived from;</a:t>
            </a:r>
          </a:p>
          <a:p>
            <a:pPr eaLnBrk="1" hangingPunct="1">
              <a:lnSpc>
                <a:spcPct val="90000"/>
              </a:lnSpc>
              <a:buClrTx/>
              <a:buFont typeface="Arial" pitchFamily="34" charset="0"/>
              <a:buChar char="•"/>
              <a:defRPr/>
            </a:pPr>
            <a:r>
              <a:rPr lang="en-US" sz="2800" dirty="0">
                <a:latin typeface="+mj-lt"/>
                <a:cs typeface="Tahoma" pitchFamily="34" charset="0"/>
              </a:rPr>
              <a:t> ophthalmic, and maxillary division of the trigeminal nerve.</a:t>
            </a:r>
          </a:p>
          <a:p>
            <a:pPr eaLnBrk="1" hangingPunct="1">
              <a:lnSpc>
                <a:spcPct val="90000"/>
              </a:lnSpc>
              <a:buClrTx/>
              <a:buFont typeface="Arial" pitchFamily="34" charset="0"/>
              <a:buChar char="•"/>
              <a:defRPr/>
            </a:pPr>
            <a:r>
              <a:rPr lang="en-US" sz="2800" dirty="0">
                <a:latin typeface="+mj-lt"/>
                <a:cs typeface="Tahoma" pitchFamily="34" charset="0"/>
              </a:rPr>
              <a:t>Anterior ethemoidal nerve.</a:t>
            </a:r>
          </a:p>
          <a:p>
            <a:pPr eaLnBrk="1" hangingPunct="1">
              <a:lnSpc>
                <a:spcPct val="90000"/>
              </a:lnSpc>
              <a:buClrTx/>
              <a:buFont typeface="Arial" pitchFamily="34" charset="0"/>
              <a:buChar char="•"/>
              <a:defRPr/>
            </a:pPr>
            <a:r>
              <a:rPr lang="en-US" sz="2800" dirty="0">
                <a:latin typeface="+mj-lt"/>
                <a:cs typeface="Tahoma" pitchFamily="34" charset="0"/>
              </a:rPr>
              <a:t>Nasal, nasopalatine and palatine branches of the ptergopalatine ganglion.</a:t>
            </a:r>
          </a:p>
        </p:txBody>
      </p:sp>
      <p:pic>
        <p:nvPicPr>
          <p:cNvPr id="17412" name="Picture 10" descr="F66122-008-f232">
            <a:extLst>
              <a:ext uri="{FF2B5EF4-FFF2-40B4-BE49-F238E27FC236}">
                <a16:creationId xmlns:a16="http://schemas.microsoft.com/office/drawing/2014/main" id="{9B6597AD-19A5-44BC-A201-4D7F7B2574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78426" y="2057400"/>
            <a:ext cx="5489575" cy="370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6F46D-519A-4B60-BD1A-6028D5085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0" y="762000"/>
            <a:ext cx="4267200" cy="641350"/>
          </a:xfrm>
          <a:solidFill>
            <a:schemeClr val="bg2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en-US" sz="4000" dirty="0">
                <a:latin typeface="+mn-lt"/>
              </a:rPr>
              <a:t>Blood supply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E435D0-77A2-4DDE-9DDA-F8A2F31463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4363" y="457200"/>
            <a:ext cx="4719637" cy="60960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342900" indent="-342900">
              <a:defRPr/>
            </a:pPr>
            <a:r>
              <a:rPr lang="en-US" sz="2400" dirty="0">
                <a:latin typeface="+mj-lt"/>
              </a:rPr>
              <a:t>Arterial Supply: 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+mj-lt"/>
                <a:cs typeface="Tahoma" pitchFamily="34" charset="0"/>
              </a:rPr>
              <a:t>Branches of </a:t>
            </a:r>
            <a:r>
              <a:rPr lang="en-US" sz="2400" dirty="0" smtClean="0">
                <a:latin typeface="+mj-lt"/>
                <a:cs typeface="Tahoma" pitchFamily="34" charset="0"/>
              </a:rPr>
              <a:t>the Maxillary</a:t>
            </a:r>
            <a:r>
              <a:rPr lang="en-US" sz="2400" dirty="0">
                <a:latin typeface="+mj-lt"/>
                <a:cs typeface="Tahoma" pitchFamily="34" charset="0"/>
              </a:rPr>
              <a:t>; sphenopalatine artery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  <a:cs typeface="Tahoma" pitchFamily="34" charset="0"/>
              </a:rPr>
              <a:t>Facial; superior </a:t>
            </a:r>
            <a:r>
              <a:rPr lang="en-US" sz="2400" dirty="0" smtClean="0">
                <a:latin typeface="+mj-lt"/>
                <a:cs typeface="Tahoma" pitchFamily="34" charset="0"/>
              </a:rPr>
              <a:t>labial</a:t>
            </a:r>
            <a:endParaRPr lang="en-US" sz="2400" dirty="0">
              <a:latin typeface="+mj-lt"/>
              <a:cs typeface="Tahoma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  <a:cs typeface="Tahoma" pitchFamily="34" charset="0"/>
              </a:rPr>
              <a:t>Ophthalmic; ethmoidal  arteries.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+mj-lt"/>
                <a:cs typeface="Tahoma" pitchFamily="34" charset="0"/>
              </a:rPr>
              <a:t>The arteries make a rich anastomosis in the region of the vestibule, and anterior portion of the septum.</a:t>
            </a:r>
          </a:p>
          <a:p>
            <a:pPr marL="342900" indent="-342900">
              <a:defRPr/>
            </a:pPr>
            <a:r>
              <a:rPr lang="en-US" sz="2400" dirty="0">
                <a:latin typeface="+mj-lt"/>
              </a:rPr>
              <a:t>Venous Drainage: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400" dirty="0" err="1">
                <a:latin typeface="+mj-lt"/>
                <a:cs typeface="Tahoma" pitchFamily="34" charset="0"/>
              </a:rPr>
              <a:t>Submucosal</a:t>
            </a:r>
            <a:r>
              <a:rPr lang="en-US" sz="2400" dirty="0">
                <a:latin typeface="+mj-lt"/>
                <a:cs typeface="Tahoma" pitchFamily="34" charset="0"/>
              </a:rPr>
              <a:t> plexus by veins accompany the arteries which drain into the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  <a:cs typeface="Tahoma" pitchFamily="34" charset="0"/>
              </a:rPr>
              <a:t>facial,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  <a:cs typeface="Tahoma" pitchFamily="34" charset="0"/>
              </a:rPr>
              <a:t>ophthalmic, and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err="1">
                <a:latin typeface="+mj-lt"/>
                <a:cs typeface="Tahoma" pitchFamily="34" charset="0"/>
              </a:rPr>
              <a:t>spheno</a:t>
            </a:r>
            <a:r>
              <a:rPr lang="en-US" sz="2400" dirty="0">
                <a:latin typeface="+mj-lt"/>
                <a:cs typeface="Tahoma" pitchFamily="34" charset="0"/>
              </a:rPr>
              <a:t>-palatine veins. 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en-US" sz="2400" dirty="0">
              <a:latin typeface="+mj-lt"/>
              <a:cs typeface="Tahoma" pitchFamily="34" charset="0"/>
            </a:endParaRPr>
          </a:p>
          <a:p>
            <a:pPr>
              <a:defRPr/>
            </a:pPr>
            <a:endParaRPr lang="en-US" sz="2400" dirty="0">
              <a:latin typeface="+mj-lt"/>
            </a:endParaRPr>
          </a:p>
        </p:txBody>
      </p:sp>
      <p:pic>
        <p:nvPicPr>
          <p:cNvPr id="18436" name="Picture 6" descr="F66122-008-f230">
            <a:extLst>
              <a:ext uri="{FF2B5EF4-FFF2-40B4-BE49-F238E27FC236}">
                <a16:creationId xmlns:a16="http://schemas.microsoft.com/office/drawing/2014/main" id="{FF4DCF5B-DE71-415E-AB43-8A9EBAB7CF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2438401"/>
            <a:ext cx="5111750" cy="3497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99A95-3F3F-47CD-9D1A-57DE89BF1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3050"/>
            <a:ext cx="3505200" cy="7175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3300"/>
                </a:solidFill>
                <a:latin typeface="+mn-lt"/>
                <a:cs typeface="Tahoma" pitchFamily="34" charset="0"/>
              </a:rPr>
              <a:t>Lymphatic </a:t>
            </a:r>
            <a:r>
              <a:rPr lang="en-US" sz="3600" dirty="0">
                <a:solidFill>
                  <a:srgbClr val="FF3300"/>
                </a:solidFill>
                <a:latin typeface="+mn-lt"/>
              </a:rPr>
              <a:t>Drainage</a:t>
            </a:r>
            <a:endParaRPr lang="en-US" sz="3600" dirty="0"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78F124-34A1-4E84-BA3B-6C81644EA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342900" indent="-342900">
              <a:defRPr/>
            </a:pPr>
            <a:r>
              <a:rPr lang="en-US" sz="3200" dirty="0">
                <a:latin typeface="+mj-lt"/>
                <a:cs typeface="Tahoma" pitchFamily="34" charset="0"/>
              </a:rPr>
              <a:t>The lymphatics from the: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3200" dirty="0">
                <a:latin typeface="+mj-lt"/>
                <a:cs typeface="Tahoma" pitchFamily="34" charset="0"/>
              </a:rPr>
              <a:t>Vestibule drains into the </a:t>
            </a:r>
            <a:r>
              <a:rPr lang="en-US" sz="3200" dirty="0" err="1">
                <a:latin typeface="+mj-lt"/>
                <a:cs typeface="Tahoma" pitchFamily="34" charset="0"/>
              </a:rPr>
              <a:t>submandibular</a:t>
            </a:r>
            <a:r>
              <a:rPr lang="en-US" sz="3200" dirty="0">
                <a:latin typeface="+mj-lt"/>
                <a:cs typeface="Tahoma" pitchFamily="34" charset="0"/>
              </a:rPr>
              <a:t> lymph nodes.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3200" dirty="0">
                <a:latin typeface="+mj-lt"/>
                <a:cs typeface="Tahoma" pitchFamily="34" charset="0"/>
              </a:rPr>
              <a:t>Rest of the cavity drains into the upper deep cervical lymph nodes. </a:t>
            </a:r>
          </a:p>
          <a:p>
            <a:pPr>
              <a:defRPr/>
            </a:pPr>
            <a:endParaRPr lang="en-US" sz="3200" dirty="0">
              <a:latin typeface="+mj-lt"/>
            </a:endParaRPr>
          </a:p>
        </p:txBody>
      </p:sp>
      <p:pic>
        <p:nvPicPr>
          <p:cNvPr id="19460" name="Picture 6" descr="F66122-008-f233">
            <a:extLst>
              <a:ext uri="{FF2B5EF4-FFF2-40B4-BE49-F238E27FC236}">
                <a16:creationId xmlns:a16="http://schemas.microsoft.com/office/drawing/2014/main" id="{E9DFE541-9F25-4A39-AC5B-16709BE0D4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9050" y="1584326"/>
            <a:ext cx="5111750" cy="4740275"/>
          </a:xfrm>
        </p:spPr>
      </p:pic>
      <p:sp>
        <p:nvSpPr>
          <p:cNvPr id="19461" name="Rectangle 2">
            <a:extLst>
              <a:ext uri="{FF2B5EF4-FFF2-40B4-BE49-F238E27FC236}">
                <a16:creationId xmlns:a16="http://schemas.microsoft.com/office/drawing/2014/main" id="{924F9D33-CFA4-4CAE-95A6-64F134B63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572000"/>
            <a:ext cx="1295400" cy="3048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9462" name="Rectangle 4">
            <a:extLst>
              <a:ext uri="{FF2B5EF4-FFF2-40B4-BE49-F238E27FC236}">
                <a16:creationId xmlns:a16="http://schemas.microsoft.com/office/drawing/2014/main" id="{E1EB8A04-6F01-4C72-822F-885798F93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1524000"/>
            <a:ext cx="1143000" cy="3048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D25AFC9-0389-450B-BF7F-1576305EBD0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825625" y="228600"/>
            <a:ext cx="8510588" cy="457200"/>
          </a:xfrm>
          <a:solidFill>
            <a:schemeClr val="bg2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>
                <a:latin typeface="Arial Rounded MT Bold" pitchFamily="34" charset="0"/>
              </a:rPr>
              <a:t>Paranasal Sinuses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CB36C20C-E023-4BD9-8516-9133D394990D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914400" y="838200"/>
            <a:ext cx="5715000" cy="52578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400" dirty="0">
                <a:latin typeface="+mj-lt"/>
                <a:cs typeface="Tahoma" pitchFamily="34" charset="0"/>
              </a:rPr>
              <a:t>Air filled cavities located in the bones around the nasal cavity: </a:t>
            </a:r>
            <a:r>
              <a:rPr lang="en-US" sz="2400" dirty="0" err="1">
                <a:latin typeface="+mj-lt"/>
                <a:cs typeface="Tahoma" pitchFamily="34" charset="0"/>
              </a:rPr>
              <a:t>ethmoid</a:t>
            </a:r>
            <a:r>
              <a:rPr lang="en-US" sz="2400" dirty="0">
                <a:latin typeface="+mj-lt"/>
                <a:cs typeface="Tahoma" pitchFamily="34" charset="0"/>
              </a:rPr>
              <a:t>, sphenoid, frontal bones &amp; maxillae.</a:t>
            </a:r>
          </a:p>
          <a:p>
            <a:pPr eaLnBrk="1" hangingPunct="1">
              <a:defRPr/>
            </a:pPr>
            <a:r>
              <a:rPr lang="en-US" sz="2400" dirty="0">
                <a:latin typeface="+mj-lt"/>
                <a:cs typeface="Tahoma" pitchFamily="34" charset="0"/>
              </a:rPr>
              <a:t>Lined by respiratory mucosa which is continuous with the mucosa of the nasal cavity.</a:t>
            </a:r>
          </a:p>
          <a:p>
            <a:pPr eaLnBrk="1" hangingPunct="1">
              <a:defRPr/>
            </a:pPr>
            <a:r>
              <a:rPr lang="en-US" sz="2400" dirty="0">
                <a:latin typeface="+mj-lt"/>
                <a:cs typeface="Tahoma" pitchFamily="34" charset="0"/>
              </a:rPr>
              <a:t>Drain into the nasal cavity.</a:t>
            </a:r>
            <a:endParaRPr lang="en-US" sz="2400" dirty="0">
              <a:latin typeface="+mj-lt"/>
            </a:endParaRPr>
          </a:p>
          <a:p>
            <a:pPr eaLnBrk="1" hangingPunct="1">
              <a:defRPr/>
            </a:pPr>
            <a:r>
              <a:rPr lang="en-US" sz="4000" dirty="0">
                <a:latin typeface="+mj-lt"/>
              </a:rPr>
              <a:t>Functions</a:t>
            </a:r>
          </a:p>
          <a:p>
            <a:pPr eaLnBrk="1" hangingPunct="1">
              <a:defRPr/>
            </a:pPr>
            <a:r>
              <a:rPr lang="en-US" sz="2400" dirty="0">
                <a:latin typeface="+mj-lt"/>
                <a:cs typeface="Tahoma" pitchFamily="34" charset="0"/>
              </a:rPr>
              <a:t>Lighten the skull.</a:t>
            </a:r>
          </a:p>
          <a:p>
            <a:pPr eaLnBrk="1" hangingPunct="1">
              <a:defRPr/>
            </a:pPr>
            <a:r>
              <a:rPr lang="en-US" sz="2400" dirty="0">
                <a:latin typeface="+mj-lt"/>
                <a:cs typeface="Tahoma" pitchFamily="34" charset="0"/>
              </a:rPr>
              <a:t>Act as resonant chambers for speech.</a:t>
            </a:r>
          </a:p>
          <a:p>
            <a:pPr eaLnBrk="1" hangingPunct="1">
              <a:defRPr/>
            </a:pPr>
            <a:r>
              <a:rPr lang="en-US" sz="2400" dirty="0">
                <a:latin typeface="+mj-lt"/>
              </a:rPr>
              <a:t>Air conditioning: </a:t>
            </a:r>
            <a:r>
              <a:rPr lang="en-US" sz="2400" dirty="0">
                <a:latin typeface="+mj-lt"/>
                <a:cs typeface="Tahoma" pitchFamily="34" charset="0"/>
              </a:rPr>
              <a:t>The respiratory mucosal lining helps in warming, cleaning and moistening the incoming air.</a:t>
            </a:r>
            <a:r>
              <a:rPr lang="en-US" sz="2400" dirty="0">
                <a:latin typeface="+mj-lt"/>
              </a:rPr>
              <a:t> </a:t>
            </a:r>
          </a:p>
          <a:p>
            <a:pPr eaLnBrk="1" hangingPunct="1">
              <a:defRPr/>
            </a:pPr>
            <a:endParaRPr lang="en-US" sz="2400" dirty="0">
              <a:latin typeface="+mj-lt"/>
              <a:cs typeface="Tahoma" pitchFamily="34" charset="0"/>
            </a:endParaRPr>
          </a:p>
        </p:txBody>
      </p:sp>
      <p:pic>
        <p:nvPicPr>
          <p:cNvPr id="20484" name="ClipArt Placeholder 6" descr="pns">
            <a:extLst>
              <a:ext uri="{FF2B5EF4-FFF2-40B4-BE49-F238E27FC236}">
                <a16:creationId xmlns:a16="http://schemas.microsoft.com/office/drawing/2014/main" id="{522087AD-831A-4C67-968C-D6948DD3B56D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" t="12704" r="2000" b="3380"/>
          <a:stretch>
            <a:fillRect/>
          </a:stretch>
        </p:blipFill>
        <p:spPr>
          <a:xfrm>
            <a:off x="6899474" y="1271588"/>
            <a:ext cx="4663878" cy="3586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5473C239-430C-4927-BAD6-0A9FE88FEF1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42938" y="228600"/>
            <a:ext cx="5910263" cy="533400"/>
          </a:xfrm>
          <a:solidFill>
            <a:schemeClr val="bg2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b="1" dirty="0">
                <a:latin typeface="+mn-lt"/>
                <a:ea typeface="Arial Unicode MS" pitchFamily="34" charset="-128"/>
                <a:cs typeface="Arial Unicode MS" pitchFamily="34" charset="-128"/>
              </a:rPr>
              <a:t>Pharynx</a:t>
            </a:r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DFE851F7-EA3D-47FE-8DF9-C8E4E309D15C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42938" y="914400"/>
            <a:ext cx="5757862" cy="54102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+mj-lt"/>
              </a:rPr>
              <a:t>Muscular tube lying behind the nose, oral cavity &amp; larynx.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+mj-lt"/>
              </a:rPr>
              <a:t>Extends from the base of the skull to level of the 6</a:t>
            </a:r>
            <a:r>
              <a:rPr lang="en-US" baseline="30000" dirty="0">
                <a:latin typeface="+mj-lt"/>
              </a:rPr>
              <a:t>th</a:t>
            </a:r>
            <a:r>
              <a:rPr lang="en-US" dirty="0">
                <a:latin typeface="+mj-lt"/>
              </a:rPr>
              <a:t> cervical vertebra, where it is continuous with the esophagus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+mj-lt"/>
              </a:rPr>
              <a:t>The anterior wall is deficient and shows (from above downward):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800" dirty="0">
                <a:latin typeface="+mj-lt"/>
              </a:rPr>
              <a:t>Posterior nasal apertures.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800" dirty="0">
                <a:latin typeface="+mj-lt"/>
              </a:rPr>
              <a:t>Opening of the oral cavity.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800" dirty="0">
                <a:latin typeface="+mj-lt"/>
              </a:rPr>
              <a:t>Laryngeal inlet.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+mj-lt"/>
              </a:rPr>
              <a:t>The muscles arranged in circular and longitudinal layers.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dirty="0">
              <a:latin typeface="+mj-lt"/>
            </a:endParaRPr>
          </a:p>
        </p:txBody>
      </p:sp>
      <p:pic>
        <p:nvPicPr>
          <p:cNvPr id="21508" name="Picture 5" descr="C:\Documents and Settings\user\My Documents\My Pictures\pharynx1.jpg">
            <a:extLst>
              <a:ext uri="{FF2B5EF4-FFF2-40B4-BE49-F238E27FC236}">
                <a16:creationId xmlns:a16="http://schemas.microsoft.com/office/drawing/2014/main" id="{01CA1479-DFB4-4482-A293-71DA915A2EBC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9" t="1723" r="7413" b="28500"/>
          <a:stretch>
            <a:fillRect/>
          </a:stretch>
        </p:blipFill>
        <p:spPr>
          <a:xfrm>
            <a:off x="6606786" y="422031"/>
            <a:ext cx="3070614" cy="27736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TextBox 11">
            <a:extLst>
              <a:ext uri="{FF2B5EF4-FFF2-40B4-BE49-F238E27FC236}">
                <a16:creationId xmlns:a16="http://schemas.microsoft.com/office/drawing/2014/main" id="{845B99FA-2039-4EFC-A190-506314108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9906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nc</a:t>
            </a:r>
          </a:p>
        </p:txBody>
      </p:sp>
      <p:sp>
        <p:nvSpPr>
          <p:cNvPr id="21510" name="TextBox 12">
            <a:extLst>
              <a:ext uri="{FF2B5EF4-FFF2-40B4-BE49-F238E27FC236}">
                <a16:creationId xmlns:a16="http://schemas.microsoft.com/office/drawing/2014/main" id="{52032138-C8E9-4226-BD28-E2421FC76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676401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oc</a:t>
            </a:r>
          </a:p>
        </p:txBody>
      </p:sp>
      <p:pic>
        <p:nvPicPr>
          <p:cNvPr id="21511" name="Picture 6" descr="C:\Documents and Settings\user\My Documents\My Pictures\phnx.jpg">
            <a:extLst>
              <a:ext uri="{FF2B5EF4-FFF2-40B4-BE49-F238E27FC236}">
                <a16:creationId xmlns:a16="http://schemas.microsoft.com/office/drawing/2014/main" id="{A2D82232-776C-4BB6-9579-DBCD17710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4" b="6604"/>
          <a:stretch>
            <a:fillRect/>
          </a:stretch>
        </p:blipFill>
        <p:spPr bwMode="auto">
          <a:xfrm>
            <a:off x="6553200" y="3352800"/>
            <a:ext cx="3124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512" name="Straight Arrow Connector 12">
            <a:extLst>
              <a:ext uri="{FF2B5EF4-FFF2-40B4-BE49-F238E27FC236}">
                <a16:creationId xmlns:a16="http://schemas.microsoft.com/office/drawing/2014/main" id="{A331DF32-926A-4F3F-9676-F9DE46AB2C8A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7886700" y="1790700"/>
            <a:ext cx="1219200" cy="762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3" name="TextBox 12">
            <a:extLst>
              <a:ext uri="{FF2B5EF4-FFF2-40B4-BE49-F238E27FC236}">
                <a16:creationId xmlns:a16="http://schemas.microsoft.com/office/drawing/2014/main" id="{35179DF5-625A-4A1F-8B7C-5E2CB3A7A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2438401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phnx">
            <a:extLst>
              <a:ext uri="{FF2B5EF4-FFF2-40B4-BE49-F238E27FC236}">
                <a16:creationId xmlns:a16="http://schemas.microsoft.com/office/drawing/2014/main" id="{9855DF11-3B45-45FF-A177-FACDDE89AB72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" t="6850" r="4109" b="2740"/>
          <a:stretch>
            <a:fillRect/>
          </a:stretch>
        </p:blipFill>
        <p:spPr>
          <a:xfrm>
            <a:off x="6172200" y="838200"/>
            <a:ext cx="3646488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C7FDA345-F654-444E-9005-9A615C64B39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825625" y="228600"/>
            <a:ext cx="8510588" cy="457200"/>
          </a:xfrm>
          <a:solidFill>
            <a:schemeClr val="bg2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>
                <a:latin typeface="+mn-lt"/>
              </a:rPr>
              <a:t>Circular (Constrictor) Muscles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93F16EF-50F8-4762-9BC9-9C2FE76041E5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752600" y="4267200"/>
            <a:ext cx="8610600" cy="21336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b="1" dirty="0">
                <a:latin typeface="+mj-lt"/>
              </a:rPr>
              <a:t>Functions: </a:t>
            </a:r>
          </a:p>
          <a:p>
            <a:pPr eaLnBrk="1" hangingPunct="1">
              <a:defRPr/>
            </a:pPr>
            <a:r>
              <a:rPr lang="en-US" sz="2400" dirty="0">
                <a:latin typeface="+mj-lt"/>
              </a:rPr>
              <a:t>Propel the bolus of food down into the esophagus.</a:t>
            </a:r>
          </a:p>
          <a:p>
            <a:pPr eaLnBrk="1" hangingPunct="1">
              <a:defRPr/>
            </a:pPr>
            <a:r>
              <a:rPr lang="en-US" sz="2400" dirty="0">
                <a:latin typeface="+mj-lt"/>
              </a:rPr>
              <a:t>lower fibers of the inferior constrictor (</a:t>
            </a:r>
            <a:r>
              <a:rPr lang="en-US" sz="2400" dirty="0" err="1">
                <a:latin typeface="+mj-lt"/>
              </a:rPr>
              <a:t>Cricopharygeus</a:t>
            </a:r>
            <a:r>
              <a:rPr lang="en-US" sz="2400" dirty="0">
                <a:latin typeface="+mj-lt"/>
              </a:rPr>
              <a:t>) act as a sphincter, preventing the entry of air into the esophagus between the acts of swallowing. </a:t>
            </a:r>
          </a:p>
          <a:p>
            <a:pPr eaLnBrk="1" hangingPunct="1">
              <a:defRPr/>
            </a:pPr>
            <a:endParaRPr lang="en-US" sz="2000" dirty="0">
              <a:latin typeface="+mj-lt"/>
            </a:endParaRPr>
          </a:p>
          <a:p>
            <a:pPr lvl="1" eaLnBrk="1" hangingPunct="1">
              <a:buClr>
                <a:srgbClr val="FFFF00"/>
              </a:buClr>
              <a:buFont typeface="Arial" charset="0"/>
              <a:buChar char="•"/>
              <a:defRPr/>
            </a:pPr>
            <a:endParaRPr lang="en-US" dirty="0">
              <a:latin typeface="+mj-lt"/>
            </a:endParaRPr>
          </a:p>
        </p:txBody>
      </p:sp>
      <p:sp>
        <p:nvSpPr>
          <p:cNvPr id="22533" name="TextBox 9">
            <a:extLst>
              <a:ext uri="{FF2B5EF4-FFF2-40B4-BE49-F238E27FC236}">
                <a16:creationId xmlns:a16="http://schemas.microsoft.com/office/drawing/2014/main" id="{4119B83B-2343-4B98-8343-BD5360656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24384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22534" name="TextBox 8">
            <a:extLst>
              <a:ext uri="{FF2B5EF4-FFF2-40B4-BE49-F238E27FC236}">
                <a16:creationId xmlns:a16="http://schemas.microsoft.com/office/drawing/2014/main" id="{D092E63E-3931-4C6C-B9DD-B5A7D4DCE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1828801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2535" name="TextBox 9">
            <a:extLst>
              <a:ext uri="{FF2B5EF4-FFF2-40B4-BE49-F238E27FC236}">
                <a16:creationId xmlns:a16="http://schemas.microsoft.com/office/drawing/2014/main" id="{1EC30F8A-4A90-46FD-9684-FDDAF40DA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0480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09150F8B-7F6B-4006-B5FB-F81F266C6702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771525" y="838200"/>
            <a:ext cx="5248275" cy="3200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latin typeface="+mj-lt"/>
              </a:rPr>
              <a:t>Three in number: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en-US" sz="2400" kern="0" dirty="0">
                <a:latin typeface="+mj-lt"/>
              </a:rPr>
              <a:t>Superior constrictor,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en-US" sz="2400" kern="0" dirty="0">
                <a:latin typeface="+mj-lt"/>
              </a:rPr>
              <a:t>Middle constrictor &amp;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en-US" sz="2400" kern="0" dirty="0">
                <a:latin typeface="+mj-lt"/>
              </a:rPr>
              <a:t>Inferior constrictor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latin typeface="+mj-lt"/>
              </a:rPr>
              <a:t>The three muscles overlap each other.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000" kern="0" dirty="0">
              <a:latin typeface="+mj-lt"/>
            </a:endParaRPr>
          </a:p>
          <a:p>
            <a:pPr marL="742950" lvl="1" indent="-285750">
              <a:spcBef>
                <a:spcPct val="20000"/>
              </a:spcBef>
              <a:buClr>
                <a:srgbClr val="FFFF00"/>
              </a:buClr>
              <a:defRPr/>
            </a:pPr>
            <a:endParaRPr lang="en-US" sz="2800" kern="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B84E322-EB4D-4C30-BF3D-4E530B5ADBB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825625" y="228600"/>
            <a:ext cx="8510588" cy="685800"/>
          </a:xfrm>
          <a:solidFill>
            <a:schemeClr val="bg2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+mn-lt"/>
              </a:rPr>
              <a:t>Longitudinal Muscles</a:t>
            </a:r>
          </a:p>
        </p:txBody>
      </p:sp>
      <p:sp>
        <p:nvSpPr>
          <p:cNvPr id="10243" name="Rectangle 4">
            <a:extLst>
              <a:ext uri="{FF2B5EF4-FFF2-40B4-BE49-F238E27FC236}">
                <a16:creationId xmlns:a16="http://schemas.microsoft.com/office/drawing/2014/main" id="{379FCE1E-C580-4D5C-8FF8-A32723EE3C65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00075" y="1143000"/>
            <a:ext cx="5346701" cy="45720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latin typeface="+mj-lt"/>
              </a:rPr>
              <a:t>Three in number: </a:t>
            </a:r>
          </a:p>
          <a:p>
            <a:pPr lvl="1" eaLnBrk="1" hangingPunct="1">
              <a:buClr>
                <a:srgbClr val="FFFF00"/>
              </a:buClr>
              <a:buFontTx/>
              <a:buChar char="•"/>
              <a:defRPr/>
            </a:pPr>
            <a:r>
              <a:rPr lang="en-US" sz="2800" dirty="0" err="1">
                <a:latin typeface="+mj-lt"/>
              </a:rPr>
              <a:t>Stylopharyngeus</a:t>
            </a:r>
            <a:endParaRPr lang="en-US" sz="2800" dirty="0">
              <a:latin typeface="+mj-lt"/>
            </a:endParaRPr>
          </a:p>
          <a:p>
            <a:pPr lvl="1" eaLnBrk="1" hangingPunct="1">
              <a:buClr>
                <a:srgbClr val="FFFF00"/>
              </a:buClr>
              <a:buFontTx/>
              <a:buChar char="•"/>
              <a:defRPr/>
            </a:pPr>
            <a:r>
              <a:rPr lang="en-US" sz="2800" dirty="0" err="1">
                <a:latin typeface="+mj-lt"/>
              </a:rPr>
              <a:t>Salpingopharyngeus</a:t>
            </a:r>
            <a:endParaRPr lang="en-US" sz="2800" dirty="0">
              <a:latin typeface="+mj-lt"/>
            </a:endParaRPr>
          </a:p>
          <a:p>
            <a:pPr lvl="1" eaLnBrk="1" hangingPunct="1">
              <a:buClr>
                <a:srgbClr val="FFFF00"/>
              </a:buClr>
              <a:buFontTx/>
              <a:buChar char="•"/>
              <a:defRPr/>
            </a:pPr>
            <a:r>
              <a:rPr lang="en-US" sz="2800" dirty="0" err="1">
                <a:latin typeface="+mj-lt"/>
              </a:rPr>
              <a:t>Palatpharyngeous</a:t>
            </a:r>
            <a:endParaRPr lang="en-US" sz="2800" dirty="0">
              <a:latin typeface="+mj-lt"/>
            </a:endParaRPr>
          </a:p>
          <a:p>
            <a:pPr eaLnBrk="1" hangingPunct="1">
              <a:defRPr/>
            </a:pPr>
            <a:r>
              <a:rPr lang="en-US" dirty="0">
                <a:latin typeface="+mj-lt"/>
              </a:rPr>
              <a:t>Function: </a:t>
            </a:r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800" dirty="0">
                <a:latin typeface="+mj-lt"/>
              </a:rPr>
              <a:t>Elevate the larynx &amp; pharynx during swallowing</a:t>
            </a:r>
          </a:p>
          <a:p>
            <a:pPr eaLnBrk="1" hangingPunct="1">
              <a:buFontTx/>
              <a:buChar char="•"/>
              <a:defRPr/>
            </a:pPr>
            <a:endParaRPr lang="en-US" dirty="0">
              <a:latin typeface="+mj-lt"/>
            </a:endParaRPr>
          </a:p>
        </p:txBody>
      </p:sp>
      <p:pic>
        <p:nvPicPr>
          <p:cNvPr id="23556" name="Picture 5" descr="C:\Documents and Settings\user\My Documents\My Pictures\long.png">
            <a:extLst>
              <a:ext uri="{FF2B5EF4-FFF2-40B4-BE49-F238E27FC236}">
                <a16:creationId xmlns:a16="http://schemas.microsoft.com/office/drawing/2014/main" id="{58200C5F-EB35-4218-B789-A9CA140B73EE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8" t="20255"/>
          <a:stretch>
            <a:fillRect/>
          </a:stretch>
        </p:blipFill>
        <p:spPr>
          <a:xfrm>
            <a:off x="6215064" y="1371600"/>
            <a:ext cx="4071937" cy="419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>
            <a:extLst>
              <a:ext uri="{FF2B5EF4-FFF2-40B4-BE49-F238E27FC236}">
                <a16:creationId xmlns:a16="http://schemas.microsoft.com/office/drawing/2014/main" id="{5546D0F2-9034-4856-B2CE-EC0BADBFA307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571500" y="533400"/>
            <a:ext cx="6057900" cy="4202115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+mj-lt"/>
              </a:rPr>
              <a:t>Pharynx is divided into three parts: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dirty="0" err="1">
                <a:latin typeface="+mj-lt"/>
              </a:rPr>
              <a:t>Nasopharynx</a:t>
            </a:r>
            <a:r>
              <a:rPr lang="en-US" dirty="0">
                <a:latin typeface="+mj-lt"/>
              </a:rPr>
              <a:t>.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dirty="0" err="1">
                <a:latin typeface="+mj-lt"/>
              </a:rPr>
              <a:t>Oropharynx</a:t>
            </a:r>
            <a:r>
              <a:rPr lang="en-US" dirty="0">
                <a:latin typeface="+mj-lt"/>
              </a:rPr>
              <a:t>.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dirty="0" err="1">
                <a:latin typeface="+mj-lt"/>
              </a:rPr>
              <a:t>Laryngopharynx</a:t>
            </a:r>
            <a:r>
              <a:rPr lang="en-US" dirty="0">
                <a:latin typeface="+mj-lt"/>
              </a:rPr>
              <a:t>.</a:t>
            </a:r>
          </a:p>
        </p:txBody>
      </p:sp>
      <p:pic>
        <p:nvPicPr>
          <p:cNvPr id="24579" name="Picture 7" descr="C:\Documents and Settings\user\My Documents\My Pictures\mn.gif">
            <a:extLst>
              <a:ext uri="{FF2B5EF4-FFF2-40B4-BE49-F238E27FC236}">
                <a16:creationId xmlns:a16="http://schemas.microsoft.com/office/drawing/2014/main" id="{E92B5589-55FF-4E1C-A81B-FA5C0B73CE18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t="1674" r="587" b="4041"/>
          <a:stretch>
            <a:fillRect/>
          </a:stretch>
        </p:blipFill>
        <p:spPr>
          <a:xfrm>
            <a:off x="6781801" y="533401"/>
            <a:ext cx="4321632" cy="42021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Oval 4">
            <a:extLst>
              <a:ext uri="{FF2B5EF4-FFF2-40B4-BE49-F238E27FC236}">
                <a16:creationId xmlns:a16="http://schemas.microsoft.com/office/drawing/2014/main" id="{B05FE5A6-F570-409A-9EB9-09CD7AA73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9624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24581" name="Oval 5">
            <a:extLst>
              <a:ext uri="{FF2B5EF4-FFF2-40B4-BE49-F238E27FC236}">
                <a16:creationId xmlns:a16="http://schemas.microsoft.com/office/drawing/2014/main" id="{52EBB9C0-D897-4CCF-B159-906F7CC6C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33528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24582" name="Oval 6">
            <a:extLst>
              <a:ext uri="{FF2B5EF4-FFF2-40B4-BE49-F238E27FC236}">
                <a16:creationId xmlns:a16="http://schemas.microsoft.com/office/drawing/2014/main" id="{D2D0D371-C2B0-4163-99D4-9B6BFF704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25146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577385DE-AC56-482A-BBCA-2C835D79546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324601" y="228600"/>
            <a:ext cx="4194175" cy="533400"/>
          </a:xfrm>
          <a:solidFill>
            <a:schemeClr val="bg2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err="1">
                <a:latin typeface="+mn-lt"/>
              </a:rPr>
              <a:t>Nasopharynx</a:t>
            </a:r>
            <a:endParaRPr lang="en-US" sz="3600" dirty="0">
              <a:latin typeface="+mn-lt"/>
            </a:endParaRPr>
          </a:p>
        </p:txBody>
      </p:sp>
      <p:sp>
        <p:nvSpPr>
          <p:cNvPr id="13315" name="Rectangle 5">
            <a:extLst>
              <a:ext uri="{FF2B5EF4-FFF2-40B4-BE49-F238E27FC236}">
                <a16:creationId xmlns:a16="http://schemas.microsoft.com/office/drawing/2014/main" id="{A626DD38-50D7-40E1-968E-894FF75B7505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71513" y="381000"/>
            <a:ext cx="5424487" cy="64770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pPr marL="342900" lvl="2" indent="-342900">
              <a:defRPr/>
            </a:pPr>
            <a:r>
              <a:rPr lang="en-US" sz="2800" dirty="0">
                <a:latin typeface="+mj-lt"/>
              </a:rPr>
              <a:t>Extends from the base of skull to the soft palate.</a:t>
            </a:r>
          </a:p>
          <a:p>
            <a:pPr marL="342900" lvl="2" indent="-342900">
              <a:defRPr/>
            </a:pPr>
            <a:r>
              <a:rPr lang="en-US" sz="2800" dirty="0">
                <a:latin typeface="+mj-lt"/>
              </a:rPr>
              <a:t>communicates with the nasal cavity through posterior nasal apertures</a:t>
            </a:r>
          </a:p>
          <a:p>
            <a:pPr eaLnBrk="1" hangingPunct="1">
              <a:defRPr/>
            </a:pPr>
            <a:r>
              <a:rPr lang="en-US" dirty="0">
                <a:latin typeface="+mj-lt"/>
              </a:rPr>
              <a:t>Pharyngeal tonsils (</a:t>
            </a:r>
            <a:r>
              <a:rPr lang="en-US" dirty="0" err="1">
                <a:latin typeface="+mj-lt"/>
              </a:rPr>
              <a:t>adenoides</a:t>
            </a:r>
            <a:r>
              <a:rPr lang="en-US" dirty="0">
                <a:latin typeface="+mj-lt"/>
              </a:rPr>
              <a:t>) present in the </a:t>
            </a:r>
            <a:r>
              <a:rPr lang="en-US" dirty="0" err="1">
                <a:latin typeface="+mj-lt"/>
              </a:rPr>
              <a:t>submucosa</a:t>
            </a:r>
            <a:r>
              <a:rPr lang="en-US" dirty="0">
                <a:latin typeface="+mj-lt"/>
              </a:rPr>
              <a:t> covering the roof.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latin typeface="+mj-lt"/>
              </a:rPr>
              <a:t>Lateral wall shows: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800" dirty="0">
                <a:latin typeface="+mj-lt"/>
              </a:rPr>
              <a:t>Opening of auditory tube.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800" dirty="0">
                <a:latin typeface="+mj-lt"/>
              </a:rPr>
              <a:t>Tubal elevation (produced by posterior margin of the auditory tube).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800" dirty="0">
                <a:latin typeface="+mj-lt"/>
              </a:rPr>
              <a:t>Tubal tonsil.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800" dirty="0" err="1">
                <a:latin typeface="+mj-lt"/>
              </a:rPr>
              <a:t>Salpingopharyngeal</a:t>
            </a:r>
            <a:r>
              <a:rPr lang="en-US" sz="2800" dirty="0">
                <a:latin typeface="+mj-lt"/>
              </a:rPr>
              <a:t> fold (raised by </a:t>
            </a:r>
            <a:r>
              <a:rPr lang="en-US" sz="2800" dirty="0" err="1">
                <a:latin typeface="+mj-lt"/>
              </a:rPr>
              <a:t>salpingo-pharyngeus</a:t>
            </a:r>
            <a:r>
              <a:rPr lang="en-US" sz="2800" dirty="0">
                <a:latin typeface="+mj-lt"/>
              </a:rPr>
              <a:t> muscle).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800" dirty="0" err="1">
                <a:latin typeface="+mj-lt"/>
              </a:rPr>
              <a:t>Paryngeal</a:t>
            </a:r>
            <a:r>
              <a:rPr lang="en-US" sz="2800" dirty="0">
                <a:latin typeface="+mj-lt"/>
              </a:rPr>
              <a:t> recess </a:t>
            </a:r>
          </a:p>
        </p:txBody>
      </p:sp>
      <p:pic>
        <p:nvPicPr>
          <p:cNvPr id="25604" name="Picture 7" descr="C:\Documents and Settings\user\My Documents\My Pictures\mn.gif">
            <a:extLst>
              <a:ext uri="{FF2B5EF4-FFF2-40B4-BE49-F238E27FC236}">
                <a16:creationId xmlns:a16="http://schemas.microsoft.com/office/drawing/2014/main" id="{32F5FA13-CC52-4485-8806-5534F004B462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t="1674" r="587" b="4041"/>
          <a:stretch>
            <a:fillRect/>
          </a:stretch>
        </p:blipFill>
        <p:spPr>
          <a:xfrm>
            <a:off x="6629400" y="762000"/>
            <a:ext cx="3200400" cy="311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ClipArt Placeholder 6" descr="C:\Documents and Settings\user\My Documents\My Pictures\jhu.jpg">
            <a:extLst>
              <a:ext uri="{FF2B5EF4-FFF2-40B4-BE49-F238E27FC236}">
                <a16:creationId xmlns:a16="http://schemas.microsoft.com/office/drawing/2014/main" id="{FDE77EBF-6EC9-47AC-BE7B-4E0C90BBB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25"/>
          <a:stretch>
            <a:fillRect/>
          </a:stretch>
        </p:blipFill>
        <p:spPr bwMode="auto">
          <a:xfrm>
            <a:off x="6223000" y="3429000"/>
            <a:ext cx="4445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1">
            <a:extLst>
              <a:ext uri="{FF2B5EF4-FFF2-40B4-BE49-F238E27FC236}">
                <a16:creationId xmlns:a16="http://schemas.microsoft.com/office/drawing/2014/main" id="{809E9AD9-D155-41A0-B9C6-C1948949D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038600"/>
            <a:ext cx="1066800" cy="457200"/>
          </a:xfrm>
          <a:prstGeom prst="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A72C9-28ED-47E4-A82E-CB818A63FB0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At the end of the lecture, the students should be able to: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dirty="0"/>
              <a:t>Describe the boundaries of the nasal cavity.</a:t>
            </a:r>
          </a:p>
          <a:p>
            <a:pPr>
              <a:defRPr/>
            </a:pPr>
            <a:r>
              <a:rPr lang="en-US" dirty="0"/>
              <a:t>Describe the nasal conchae and </a:t>
            </a:r>
            <a:r>
              <a:rPr lang="en-US" dirty="0" err="1"/>
              <a:t>meati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/>
              <a:t>Demonstrate the openings in each meatus.</a:t>
            </a:r>
          </a:p>
          <a:p>
            <a:pPr>
              <a:defRPr/>
            </a:pPr>
            <a:r>
              <a:rPr lang="en-US" dirty="0"/>
              <a:t>Describe the paranasal sinuses and their functions</a:t>
            </a:r>
          </a:p>
          <a:p>
            <a:pPr>
              <a:defRPr/>
            </a:pPr>
            <a:r>
              <a:rPr lang="en-US" dirty="0"/>
              <a:t>Describe the pharynx, its parts, and the related structures.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538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28F837F-E88F-4597-A672-FC688EF57CD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791201" y="228600"/>
            <a:ext cx="4270375" cy="609600"/>
          </a:xfrm>
          <a:solidFill>
            <a:schemeClr val="bg2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Arial Rounded MT Bold" pitchFamily="34" charset="0"/>
              </a:rPr>
              <a:t>Oropharynx</a:t>
            </a:r>
          </a:p>
        </p:txBody>
      </p:sp>
      <p:sp>
        <p:nvSpPr>
          <p:cNvPr id="15363" name="Rectangle 4">
            <a:extLst>
              <a:ext uri="{FF2B5EF4-FFF2-40B4-BE49-F238E27FC236}">
                <a16:creationId xmlns:a16="http://schemas.microsoft.com/office/drawing/2014/main" id="{1B139D7A-0E56-425C-8AAC-B0111F60D31E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542925" y="381001"/>
            <a:ext cx="4943475" cy="620871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latin typeface="+mj-lt"/>
              </a:rPr>
              <a:t>Lies behind the mouth cavity, communicates with the oral cavity through the oropharyngeal isthmus</a:t>
            </a:r>
          </a:p>
          <a:p>
            <a:pPr eaLnBrk="1" hangingPunct="1">
              <a:defRPr/>
            </a:pPr>
            <a:r>
              <a:rPr lang="en-US" dirty="0">
                <a:latin typeface="+mj-lt"/>
              </a:rPr>
              <a:t>Extends from soft palate to upper border of epiglottis.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latin typeface="+mj-lt"/>
              </a:rPr>
              <a:t>Lateral wall shows: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800" dirty="0">
                <a:latin typeface="+mj-lt"/>
              </a:rPr>
              <a:t>Palatopharyngeal folds.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altLang="en-US" sz="2800" dirty="0" err="1">
                <a:latin typeface="+mj-lt"/>
              </a:rPr>
              <a:t>Palatoglossal</a:t>
            </a:r>
            <a:r>
              <a:rPr lang="en-US" altLang="en-US" sz="2800" dirty="0">
                <a:latin typeface="+mj-lt"/>
              </a:rPr>
              <a:t> fold</a:t>
            </a:r>
            <a:endParaRPr lang="en-US" sz="2800" dirty="0">
              <a:latin typeface="+mj-lt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800" dirty="0">
                <a:latin typeface="+mj-lt"/>
              </a:rPr>
              <a:t>Palatine tonsil located between them in                      a depression called the ‘</a:t>
            </a:r>
            <a:r>
              <a:rPr lang="en-US" sz="2800" dirty="0" err="1">
                <a:latin typeface="+mj-lt"/>
              </a:rPr>
              <a:t>tonsillar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fossa</a:t>
            </a:r>
            <a:r>
              <a:rPr lang="en-US" sz="2800" dirty="0">
                <a:latin typeface="+mj-lt"/>
              </a:rPr>
              <a:t>’. </a:t>
            </a:r>
          </a:p>
          <a:p>
            <a:pPr eaLnBrk="1" hangingPunct="1">
              <a:defRPr/>
            </a:pPr>
            <a:endParaRPr lang="en-US" dirty="0">
              <a:latin typeface="+mj-lt"/>
            </a:endParaRPr>
          </a:p>
        </p:txBody>
      </p:sp>
      <p:pic>
        <p:nvPicPr>
          <p:cNvPr id="27652" name="ClipArt Placeholder 7" descr="C:\Documents and Settings\user\My Documents\My Pictures\mn.gif">
            <a:extLst>
              <a:ext uri="{FF2B5EF4-FFF2-40B4-BE49-F238E27FC236}">
                <a16:creationId xmlns:a16="http://schemas.microsoft.com/office/drawing/2014/main" id="{EC9F70A6-CAB1-42C8-9AD4-2825AB17B676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t="1674" r="587" b="4041"/>
          <a:stretch>
            <a:fillRect/>
          </a:stretch>
        </p:blipFill>
        <p:spPr>
          <a:xfrm>
            <a:off x="5867400" y="1295400"/>
            <a:ext cx="4546600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TextBox 5">
            <a:extLst>
              <a:ext uri="{FF2B5EF4-FFF2-40B4-BE49-F238E27FC236}">
                <a16:creationId xmlns:a16="http://schemas.microsoft.com/office/drawing/2014/main" id="{6611722E-47BB-4400-A8BA-C25707BAB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4876800"/>
            <a:ext cx="2057400" cy="369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Palatoglossal fold</a:t>
            </a:r>
          </a:p>
        </p:txBody>
      </p:sp>
      <p:sp>
        <p:nvSpPr>
          <p:cNvPr id="27654" name="TextBox 6">
            <a:extLst>
              <a:ext uri="{FF2B5EF4-FFF2-40B4-BE49-F238E27FC236}">
                <a16:creationId xmlns:a16="http://schemas.microsoft.com/office/drawing/2014/main" id="{771BD71C-637B-4CF2-8B45-CFCCFBA03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943601"/>
            <a:ext cx="1905000" cy="6461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Palato-pharyngeal  fold</a:t>
            </a:r>
          </a:p>
        </p:txBody>
      </p:sp>
      <p:sp>
        <p:nvSpPr>
          <p:cNvPr id="27655" name="TextBox 7">
            <a:extLst>
              <a:ext uri="{FF2B5EF4-FFF2-40B4-BE49-F238E27FC236}">
                <a16:creationId xmlns:a16="http://schemas.microsoft.com/office/drawing/2014/main" id="{F22D732E-BB6F-420F-B32B-B5A0F92D7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6172200"/>
            <a:ext cx="1752600" cy="3698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Tonsillar fossa</a:t>
            </a:r>
          </a:p>
        </p:txBody>
      </p:sp>
      <p:cxnSp>
        <p:nvCxnSpPr>
          <p:cNvPr id="27656" name="Straight Arrow Connector 9">
            <a:extLst>
              <a:ext uri="{FF2B5EF4-FFF2-40B4-BE49-F238E27FC236}">
                <a16:creationId xmlns:a16="http://schemas.microsoft.com/office/drawing/2014/main" id="{9D2514D8-AB70-4EAE-9015-7FA75D377BD3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7658100" y="3695700"/>
            <a:ext cx="1447800" cy="10668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7" name="Straight Arrow Connector 11">
            <a:extLst>
              <a:ext uri="{FF2B5EF4-FFF2-40B4-BE49-F238E27FC236}">
                <a16:creationId xmlns:a16="http://schemas.microsoft.com/office/drawing/2014/main" id="{2EF930F3-54B9-48B1-8E30-DA604D0F9C0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5753100" y="4381500"/>
            <a:ext cx="2438400" cy="11430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8" name="Straight Arrow Connector 12">
            <a:extLst>
              <a:ext uri="{FF2B5EF4-FFF2-40B4-BE49-F238E27FC236}">
                <a16:creationId xmlns:a16="http://schemas.microsoft.com/office/drawing/2014/main" id="{BBF0DD9F-33AF-4A35-999C-3AC2537BFD4D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6819900" y="4533900"/>
            <a:ext cx="2514600" cy="7620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AB3A-0619-4840-8645-9749956F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273050"/>
            <a:ext cx="3008313" cy="793750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600" dirty="0">
                <a:latin typeface="+mn-lt"/>
              </a:rPr>
              <a:t>Palatine tonsils </a:t>
            </a:r>
          </a:p>
        </p:txBody>
      </p:sp>
      <p:pic>
        <p:nvPicPr>
          <p:cNvPr id="28675" name="Content Placeholder 4">
            <a:extLst>
              <a:ext uri="{FF2B5EF4-FFF2-40B4-BE49-F238E27FC236}">
                <a16:creationId xmlns:a16="http://schemas.microsoft.com/office/drawing/2014/main" id="{5913CF72-6ABF-4AFB-96CF-2CC524FD9B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51550" y="4038601"/>
            <a:ext cx="3810000" cy="265747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D1951A-969A-4289-B2B9-244D9BA75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2925" y="1435101"/>
            <a:ext cx="4638675" cy="469106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Two masses of lymphoid tissue located in the lateral wall of the oropharynx in the tonsillar fossa. </a:t>
            </a:r>
          </a:p>
          <a:p>
            <a:pPr>
              <a:defRPr/>
            </a:pPr>
            <a:r>
              <a:rPr lang="en-US" sz="2800" dirty="0">
                <a:latin typeface="+mj-lt"/>
              </a:rPr>
              <a:t>Each one is </a:t>
            </a:r>
            <a:r>
              <a:rPr lang="en-US" sz="2800" dirty="0" smtClean="0">
                <a:latin typeface="+mj-lt"/>
              </a:rPr>
              <a:t>covered laterally </a:t>
            </a:r>
            <a:r>
              <a:rPr lang="en-US" sz="2800" dirty="0">
                <a:latin typeface="+mj-lt"/>
              </a:rPr>
              <a:t>by fibrous tissue (capsule</a:t>
            </a:r>
            <a:r>
              <a:rPr lang="en-US" sz="2800" dirty="0" smtClean="0">
                <a:latin typeface="+mj-lt"/>
              </a:rPr>
              <a:t>) and </a:t>
            </a:r>
            <a:r>
              <a:rPr lang="en-US" sz="2800" dirty="0" smtClean="0"/>
              <a:t> </a:t>
            </a:r>
            <a:r>
              <a:rPr lang="en-US" sz="2800" dirty="0"/>
              <a:t>mucous membrane </a:t>
            </a:r>
            <a:r>
              <a:rPr lang="en-US" sz="2800" dirty="0" smtClean="0">
                <a:latin typeface="+mj-lt"/>
              </a:rPr>
              <a:t>.</a:t>
            </a:r>
            <a:endParaRPr lang="en-US" sz="2800" dirty="0">
              <a:latin typeface="+mj-lt"/>
            </a:endParaRPr>
          </a:p>
          <a:p>
            <a:pPr>
              <a:defRPr/>
            </a:pPr>
            <a:r>
              <a:rPr lang="en-US" sz="2800" dirty="0">
                <a:latin typeface="+mj-lt"/>
              </a:rPr>
              <a:t>It reaches a maximum size during childhood,  after puberty it diminishes in size .</a:t>
            </a:r>
          </a:p>
          <a:p>
            <a:pPr>
              <a:defRPr/>
            </a:pPr>
            <a:endParaRPr lang="en-US" sz="2800" dirty="0">
              <a:latin typeface="+mj-lt"/>
            </a:endParaRPr>
          </a:p>
        </p:txBody>
      </p:sp>
      <p:pic>
        <p:nvPicPr>
          <p:cNvPr id="28677" name="Picture 5">
            <a:extLst>
              <a:ext uri="{FF2B5EF4-FFF2-40B4-BE49-F238E27FC236}">
                <a16:creationId xmlns:a16="http://schemas.microsoft.com/office/drawing/2014/main" id="{03ECBE4E-BC25-4B24-B27D-7107DA3C4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11125"/>
            <a:ext cx="4940300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3BFBA499-D8FA-4ED7-B091-4FACDF495A6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914400" y="228600"/>
            <a:ext cx="5565776" cy="5334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dirty="0" err="1">
                <a:latin typeface="Arial Rounded MT Bold" pitchFamily="34" charset="0"/>
              </a:rPr>
              <a:t>Laryngopharynx</a:t>
            </a:r>
            <a:endParaRPr lang="en-US" sz="3600" dirty="0">
              <a:latin typeface="Arial Rounded MT Bold" pitchFamily="34" charset="0"/>
            </a:endParaRPr>
          </a:p>
        </p:txBody>
      </p:sp>
      <p:sp>
        <p:nvSpPr>
          <p:cNvPr id="18435" name="Rectangle 4">
            <a:extLst>
              <a:ext uri="{FF2B5EF4-FFF2-40B4-BE49-F238E27FC236}">
                <a16:creationId xmlns:a16="http://schemas.microsoft.com/office/drawing/2014/main" id="{4C5CDDDE-DCD4-4188-B5D8-202B6DDFC4CF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542925" y="914400"/>
            <a:ext cx="6086475" cy="62484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>
                <a:latin typeface="+mj-lt"/>
              </a:rPr>
              <a:t>Lies behind the laryngeal inlet &amp; the posterior surface of larynx.</a:t>
            </a:r>
          </a:p>
          <a:p>
            <a:pPr eaLnBrk="1" hangingPunct="1">
              <a:defRPr/>
            </a:pPr>
            <a:r>
              <a:rPr lang="en-US" sz="2400" dirty="0">
                <a:latin typeface="+mj-lt"/>
              </a:rPr>
              <a:t>communicates with the larynx  through the laryngeal inlet</a:t>
            </a:r>
          </a:p>
          <a:p>
            <a:pPr eaLnBrk="1" hangingPunct="1">
              <a:defRPr/>
            </a:pPr>
            <a:r>
              <a:rPr lang="en-US" sz="2400" dirty="0">
                <a:latin typeface="+mj-lt"/>
              </a:rPr>
              <a:t>Extends from upper border of epiglottis to lower border of </a:t>
            </a:r>
            <a:r>
              <a:rPr lang="en-US" sz="2400" dirty="0" err="1">
                <a:latin typeface="+mj-lt"/>
              </a:rPr>
              <a:t>cricoid</a:t>
            </a:r>
            <a:r>
              <a:rPr lang="en-US" sz="2400" dirty="0">
                <a:latin typeface="+mj-lt"/>
              </a:rPr>
              <a:t> cartilage.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+mj-lt"/>
              </a:rPr>
              <a:t>A small depression situated on either side of the laryngeal inlet is called ‘</a:t>
            </a:r>
            <a:r>
              <a:rPr lang="en-US" sz="2400" dirty="0" err="1">
                <a:latin typeface="+mj-lt"/>
              </a:rPr>
              <a:t>piriform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fossa</a:t>
            </a:r>
            <a:r>
              <a:rPr lang="en-US" sz="2400" dirty="0">
                <a:latin typeface="+mj-lt"/>
              </a:rPr>
              <a:t>’.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+mj-lt"/>
              </a:rPr>
              <a:t>It is a common site for the lodging of foreign bodies.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+mj-lt"/>
              </a:rPr>
              <a:t>Branches of </a:t>
            </a:r>
            <a:r>
              <a:rPr lang="en-US" sz="2400" i="1" u="sng" dirty="0">
                <a:latin typeface="+mj-lt"/>
              </a:rPr>
              <a:t>internal laryngeal &amp; recurrent laryngeal nerve</a:t>
            </a:r>
            <a:r>
              <a:rPr lang="en-US" sz="2400" dirty="0">
                <a:latin typeface="+mj-lt"/>
              </a:rPr>
              <a:t> lie deep to the mucous membrane of the fossa and are vulnerable to injury during removal of a foreign body.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400" dirty="0">
              <a:latin typeface="+mj-lt"/>
            </a:endParaRPr>
          </a:p>
        </p:txBody>
      </p:sp>
      <p:pic>
        <p:nvPicPr>
          <p:cNvPr id="29700" name="ClipArt Placeholder 7" descr="C:\Documents and Settings\user\My Documents\My Pictures\mn.gif">
            <a:extLst>
              <a:ext uri="{FF2B5EF4-FFF2-40B4-BE49-F238E27FC236}">
                <a16:creationId xmlns:a16="http://schemas.microsoft.com/office/drawing/2014/main" id="{E88FAF1D-4250-4518-A83E-1ECEBF2B1D9B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t="1674" r="587" b="4041"/>
          <a:stretch>
            <a:fillRect/>
          </a:stretch>
        </p:blipFill>
        <p:spPr>
          <a:xfrm>
            <a:off x="7010401" y="228601"/>
            <a:ext cx="3381375" cy="3286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6" descr="C:\Documents and Settings\user\My Documents\My Pictures\vfd.png">
            <a:extLst>
              <a:ext uri="{FF2B5EF4-FFF2-40B4-BE49-F238E27FC236}">
                <a16:creationId xmlns:a16="http://schemas.microsoft.com/office/drawing/2014/main" id="{0E6CC38E-F7FB-402D-B7D9-59A9A211B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581401"/>
            <a:ext cx="2971800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702" name="Straight Arrow Connector 6">
            <a:extLst>
              <a:ext uri="{FF2B5EF4-FFF2-40B4-BE49-F238E27FC236}">
                <a16:creationId xmlns:a16="http://schemas.microsoft.com/office/drawing/2014/main" id="{40CA39E9-4C01-4D5D-B121-ABE0F34653B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8039100" y="4838700"/>
            <a:ext cx="838200" cy="762000"/>
          </a:xfrm>
          <a:prstGeom prst="straightConnector1">
            <a:avLst/>
          </a:prstGeom>
          <a:noFill/>
          <a:ln w="381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>
            <a:extLst>
              <a:ext uri="{FF2B5EF4-FFF2-40B4-BE49-F238E27FC236}">
                <a16:creationId xmlns:a16="http://schemas.microsoft.com/office/drawing/2014/main" id="{91657C71-9B15-4122-8671-339785D36889}"/>
              </a:ext>
            </a:extLst>
          </p:cNvPr>
          <p:cNvSpPr>
            <a:spLocks noGrp="1" noRot="1" noChangeArrowheads="1"/>
          </p:cNvSpPr>
          <p:nvPr>
            <p:ph sz="half" idx="1"/>
          </p:nvPr>
        </p:nvSpPr>
        <p:spPr>
          <a:xfrm>
            <a:off x="642938" y="228600"/>
            <a:ext cx="4919662" cy="62484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b="1" dirty="0">
                <a:latin typeface="+mj-lt"/>
              </a:rPr>
              <a:t>Nerve Supply</a:t>
            </a:r>
          </a:p>
          <a:p>
            <a:pPr eaLnBrk="1" hangingPunct="1">
              <a:defRPr/>
            </a:pPr>
            <a:r>
              <a:rPr lang="en-US" sz="2400" dirty="0">
                <a:latin typeface="+mj-lt"/>
              </a:rPr>
              <a:t>Sensory: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</a:rPr>
              <a:t>Nasopharynx: Maxillary </a:t>
            </a:r>
            <a:r>
              <a:rPr lang="en-US" dirty="0" smtClean="0">
                <a:latin typeface="+mj-lt"/>
              </a:rPr>
              <a:t>nerve (V2)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Trigeminal </a:t>
            </a:r>
            <a:r>
              <a:rPr lang="en-US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err="1">
                <a:latin typeface="+mj-lt"/>
              </a:rPr>
              <a:t>Oropharynx</a:t>
            </a:r>
            <a:r>
              <a:rPr lang="en-US" dirty="0">
                <a:latin typeface="+mj-lt"/>
              </a:rPr>
              <a:t>: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Glossopharyngeal</a:t>
            </a:r>
            <a:r>
              <a:rPr lang="en-US" dirty="0">
                <a:latin typeface="+mj-lt"/>
              </a:rPr>
              <a:t> nerve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err="1">
                <a:latin typeface="+mj-lt"/>
              </a:rPr>
              <a:t>Laryngopharynx</a:t>
            </a:r>
            <a:r>
              <a:rPr lang="en-US" dirty="0">
                <a:latin typeface="+mj-lt"/>
              </a:rPr>
              <a:t>: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Vagus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nerve</a:t>
            </a:r>
          </a:p>
          <a:p>
            <a:pPr eaLnBrk="1" hangingPunct="1">
              <a:defRPr/>
            </a:pPr>
            <a:r>
              <a:rPr lang="en-US" sz="2400" dirty="0">
                <a:latin typeface="+mj-lt"/>
              </a:rPr>
              <a:t>Motor Nerve Supply: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</a:rPr>
              <a:t>All the muscles of pharynx are supplied by the </a:t>
            </a:r>
            <a:r>
              <a:rPr lang="en-US" i="1" u="sng" dirty="0">
                <a:latin typeface="+mj-lt"/>
              </a:rPr>
              <a:t>pharyngeal plexus</a:t>
            </a:r>
            <a:r>
              <a:rPr lang="en-US" dirty="0">
                <a:latin typeface="+mj-lt"/>
              </a:rPr>
              <a:t>. </a:t>
            </a:r>
            <a:r>
              <a:rPr lang="en-US" u="sng" dirty="0">
                <a:latin typeface="+mj-lt"/>
              </a:rPr>
              <a:t>except ;</a:t>
            </a:r>
            <a:r>
              <a:rPr lang="en-US" dirty="0">
                <a:latin typeface="+mj-lt"/>
              </a:rPr>
              <a:t> the </a:t>
            </a:r>
            <a:r>
              <a:rPr lang="en-US" dirty="0" err="1">
                <a:latin typeface="+mj-lt"/>
              </a:rPr>
              <a:t>Stylopharyngeus</a:t>
            </a:r>
            <a:r>
              <a:rPr lang="en-US" dirty="0">
                <a:latin typeface="+mj-lt"/>
              </a:rPr>
              <a:t> is supplied by the </a:t>
            </a:r>
            <a:r>
              <a:rPr lang="en-US" i="1" dirty="0" err="1">
                <a:latin typeface="+mj-lt"/>
              </a:rPr>
              <a:t>glossopharyngeal</a:t>
            </a:r>
            <a:r>
              <a:rPr lang="en-US" i="1" dirty="0">
                <a:latin typeface="+mj-lt"/>
              </a:rPr>
              <a:t> </a:t>
            </a:r>
            <a:r>
              <a:rPr lang="en-US" dirty="0">
                <a:latin typeface="+mj-lt"/>
              </a:rPr>
              <a:t>nerve </a:t>
            </a:r>
          </a:p>
          <a:p>
            <a:pPr eaLnBrk="1" hangingPunct="1">
              <a:buFont typeface="Arial" charset="0"/>
              <a:buNone/>
              <a:defRPr/>
            </a:pPr>
            <a:endParaRPr lang="en-US" sz="2400" dirty="0">
              <a:latin typeface="+mj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F7970-2673-4408-BFCB-E5553317C1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38800" y="304800"/>
            <a:ext cx="4724400" cy="26670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>
                <a:latin typeface="+mj-lt"/>
              </a:rPr>
              <a:t>Arterial supply: </a:t>
            </a:r>
            <a:r>
              <a:rPr lang="en-US" sz="2400" dirty="0">
                <a:latin typeface="+mj-lt"/>
              </a:rPr>
              <a:t>From branches of: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>
                <a:latin typeface="+mj-lt"/>
              </a:rPr>
              <a:t>Ascending pharyngeal artery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 smtClean="0">
                <a:latin typeface="+mj-lt"/>
              </a:rPr>
              <a:t>Facial artery (</a:t>
            </a:r>
            <a:r>
              <a:rPr lang="en-US" sz="2400" dirty="0"/>
              <a:t>Ascending palatine </a:t>
            </a:r>
            <a:r>
              <a:rPr lang="en-US" sz="2400" dirty="0" smtClean="0"/>
              <a:t>artery, tonsillar branches)</a:t>
            </a:r>
            <a:endParaRPr lang="en-US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latin typeface="+mj-lt"/>
              </a:rPr>
              <a:t>Lingual </a:t>
            </a:r>
            <a:r>
              <a:rPr lang="en-US" sz="2400" dirty="0">
                <a:latin typeface="+mj-lt"/>
              </a:rPr>
              <a:t>artery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>
                <a:latin typeface="+mj-lt"/>
              </a:rPr>
              <a:t>Maxillary artery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C7A3740-7B0C-4CD4-8B83-0067091B4242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5638800" y="3124200"/>
            <a:ext cx="4724400" cy="1295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latin typeface="+mj-lt"/>
              </a:rPr>
              <a:t>The Veins drain into pharyngeal venous plexus, which drains into the </a:t>
            </a:r>
            <a:r>
              <a:rPr lang="en-US" sz="2400" u="sng" kern="0" dirty="0">
                <a:latin typeface="+mj-lt"/>
              </a:rPr>
              <a:t>internal jugular vein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400" kern="0" dirty="0">
              <a:latin typeface="+mj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400" kern="0" dirty="0">
              <a:latin typeface="+mj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400" kern="0" dirty="0">
              <a:latin typeface="+mj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400" kern="0" dirty="0">
                <a:latin typeface="+mj-lt"/>
              </a:rPr>
              <a:t>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F8C8A77-500D-4F7E-B3CC-5A9A620A843F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5638800" y="4495800"/>
            <a:ext cx="4724400" cy="1981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latin typeface="+mj-lt"/>
              </a:rPr>
              <a:t>The lymphatics drain into the deep cervical lymph nodes either directly, or indirectly via the retropharyngeal or </a:t>
            </a:r>
            <a:r>
              <a:rPr lang="en-US" sz="2400" kern="0" dirty="0" err="1">
                <a:latin typeface="+mj-lt"/>
              </a:rPr>
              <a:t>paratracheal</a:t>
            </a:r>
            <a:r>
              <a:rPr lang="en-US" sz="2400" kern="0" dirty="0">
                <a:latin typeface="+mj-lt"/>
              </a:rPr>
              <a:t> lymph nodes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400" kern="0" dirty="0">
              <a:latin typeface="+mj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400" kern="0" dirty="0">
              <a:latin typeface="+mj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400" kern="0" dirty="0">
              <a:latin typeface="+mj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400" kern="0" dirty="0">
                <a:latin typeface="+mj-lt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FFAEDE8-2F56-489D-89D3-83DB5CABA48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354263" y="328612"/>
            <a:ext cx="5075237" cy="963612"/>
          </a:xfrm>
          <a:solidFill>
            <a:schemeClr val="bg2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6000" dirty="0">
                <a:latin typeface="Arial Rounded MT Bold" pitchFamily="34" charset="0"/>
              </a:rPr>
              <a:t>Nose</a:t>
            </a:r>
          </a:p>
        </p:txBody>
      </p:sp>
      <p:pic>
        <p:nvPicPr>
          <p:cNvPr id="7171" name="Picture 4" descr="cathnose">
            <a:extLst>
              <a:ext uri="{FF2B5EF4-FFF2-40B4-BE49-F238E27FC236}">
                <a16:creationId xmlns:a16="http://schemas.microsoft.com/office/drawing/2014/main" id="{428D6653-AC51-4B7E-9BE1-1EA36890BA8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24839" y="1014413"/>
            <a:ext cx="2682875" cy="2614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TextBox 7">
            <a:extLst>
              <a:ext uri="{FF2B5EF4-FFF2-40B4-BE49-F238E27FC236}">
                <a16:creationId xmlns:a16="http://schemas.microsoft.com/office/drawing/2014/main" id="{17DDA5F1-CDE3-4A4D-B044-27717493D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8838" y="1090613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root</a:t>
            </a:r>
          </a:p>
        </p:txBody>
      </p:sp>
      <p:sp>
        <p:nvSpPr>
          <p:cNvPr id="7173" name="TextBox 8">
            <a:extLst>
              <a:ext uri="{FF2B5EF4-FFF2-40B4-BE49-F238E27FC236}">
                <a16:creationId xmlns:a16="http://schemas.microsoft.com/office/drawing/2014/main" id="{EDA2B02B-8BAC-4327-8E7B-6055598F4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5838" y="2233613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tip</a:t>
            </a:r>
          </a:p>
        </p:txBody>
      </p:sp>
      <p:sp>
        <p:nvSpPr>
          <p:cNvPr id="7174" name="TextBox 9">
            <a:extLst>
              <a:ext uri="{FF2B5EF4-FFF2-40B4-BE49-F238E27FC236}">
                <a16:creationId xmlns:a16="http://schemas.microsoft.com/office/drawing/2014/main" id="{84A3D4D9-ED60-4D53-B460-551332F5A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7838" y="2995612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external nares</a:t>
            </a:r>
          </a:p>
        </p:txBody>
      </p:sp>
      <p:sp>
        <p:nvSpPr>
          <p:cNvPr id="7175" name="TextBox 10">
            <a:extLst>
              <a:ext uri="{FF2B5EF4-FFF2-40B4-BE49-F238E27FC236}">
                <a16:creationId xmlns:a16="http://schemas.microsoft.com/office/drawing/2014/main" id="{912EA7DE-E4AE-40C5-8EE0-A700F6467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8238" y="2843212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septum</a:t>
            </a:r>
          </a:p>
        </p:txBody>
      </p:sp>
      <p:sp>
        <p:nvSpPr>
          <p:cNvPr id="7176" name="TextBox 11">
            <a:extLst>
              <a:ext uri="{FF2B5EF4-FFF2-40B4-BE49-F238E27FC236}">
                <a16:creationId xmlns:a16="http://schemas.microsoft.com/office/drawing/2014/main" id="{F7EBA4B2-888F-414E-8AB4-CAA5ACE94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6438" y="2462212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ala</a:t>
            </a:r>
          </a:p>
        </p:txBody>
      </p:sp>
      <p:cxnSp>
        <p:nvCxnSpPr>
          <p:cNvPr id="7177" name="Straight Arrow Connector 13">
            <a:extLst>
              <a:ext uri="{FF2B5EF4-FFF2-40B4-BE49-F238E27FC236}">
                <a16:creationId xmlns:a16="http://schemas.microsoft.com/office/drawing/2014/main" id="{62E254E0-126F-49FF-A160-0770F831F482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9558338" y="2881312"/>
            <a:ext cx="228600" cy="152400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178" name="Picture 7" descr="C:\Documents and Settings\user\My Documents\My Pictures\nasalcartilages.gif">
            <a:extLst>
              <a:ext uri="{FF2B5EF4-FFF2-40B4-BE49-F238E27FC236}">
                <a16:creationId xmlns:a16="http://schemas.microsoft.com/office/drawing/2014/main" id="{E8D0E034-480F-4A2F-BD7C-A96C23EF1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2919412"/>
            <a:ext cx="21336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79" name="Straight Arrow Connector 19">
            <a:extLst>
              <a:ext uri="{FF2B5EF4-FFF2-40B4-BE49-F238E27FC236}">
                <a16:creationId xmlns:a16="http://schemas.microsoft.com/office/drawing/2014/main" id="{475261CA-4A4D-4031-B605-CFADD023954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500938" y="4862512"/>
            <a:ext cx="990600" cy="6096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0" name="Straight Arrow Connector 20">
            <a:extLst>
              <a:ext uri="{FF2B5EF4-FFF2-40B4-BE49-F238E27FC236}">
                <a16:creationId xmlns:a16="http://schemas.microsoft.com/office/drawing/2014/main" id="{64D4CA41-2E15-4BA2-8C6E-7D93B9F4DE45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7310438" y="4672012"/>
            <a:ext cx="990600" cy="2286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Rectangle 3">
            <a:extLst>
              <a:ext uri="{FF2B5EF4-FFF2-40B4-BE49-F238E27FC236}">
                <a16:creationId xmlns:a16="http://schemas.microsoft.com/office/drawing/2014/main" id="{7F3E3EB1-81F7-4B0A-8373-079DC1A877F9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2052638" y="3681412"/>
            <a:ext cx="3200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800" kern="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800" kern="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8862B37E-3F47-43B3-A8C5-687900A0AF68}"/>
              </a:ext>
            </a:extLst>
          </p:cNvPr>
          <p:cNvSpPr txBox="1">
            <a:spLocks/>
          </p:cNvSpPr>
          <p:nvPr/>
        </p:nvSpPr>
        <p:spPr bwMode="auto">
          <a:xfrm>
            <a:off x="1757362" y="4138612"/>
            <a:ext cx="3925887" cy="23479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lvl="1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800" kern="0" dirty="0">
                <a:latin typeface="+mj-lt"/>
                <a:cs typeface="Tahoma" pitchFamily="34" charset="0"/>
              </a:rPr>
              <a:t>The external (anterior ) nares or nostrils, lead to the </a:t>
            </a:r>
            <a:r>
              <a:rPr lang="en-US" sz="2800" b="1" kern="0" dirty="0">
                <a:latin typeface="+mj-lt"/>
                <a:cs typeface="Tahoma" pitchFamily="34" charset="0"/>
              </a:rPr>
              <a:t>nasal cavity.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3200" kern="0" dirty="0">
              <a:latin typeface="+mj-lt"/>
            </a:endParaRP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FBADF870-382C-4E01-96F4-71573A9D6C6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757362" y="2843212"/>
            <a:ext cx="3925887" cy="1065213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342900" lvl="1" indent="-342900">
              <a:buClr>
                <a:schemeClr val="hlink"/>
              </a:buClr>
              <a:buNone/>
              <a:defRPr/>
            </a:pPr>
            <a:r>
              <a:rPr lang="en-US" sz="2800" dirty="0">
                <a:latin typeface="+mj-lt"/>
              </a:rPr>
              <a:t>Formed above by:</a:t>
            </a:r>
          </a:p>
          <a:p>
            <a:pPr marL="342900" lvl="1" indent="-342900">
              <a:buClr>
                <a:srgbClr val="FF0000"/>
              </a:buClr>
              <a:buNone/>
              <a:defRPr/>
            </a:pPr>
            <a:r>
              <a:rPr lang="en-US" sz="2800" dirty="0">
                <a:latin typeface="+mj-lt"/>
                <a:cs typeface="Tahoma" pitchFamily="34" charset="0"/>
              </a:rPr>
              <a:t>Bony skeleton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dirty="0">
                <a:latin typeface="+mj-lt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648977-4955-49F7-8648-26D00BC81C32}"/>
              </a:ext>
            </a:extLst>
          </p:cNvPr>
          <p:cNvSpPr txBox="1"/>
          <p:nvPr/>
        </p:nvSpPr>
        <p:spPr>
          <a:xfrm>
            <a:off x="6548438" y="3148012"/>
            <a:ext cx="381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EEB566A-C166-45FE-9008-E24DAD00F4DA}"/>
              </a:ext>
            </a:extLst>
          </p:cNvPr>
          <p:cNvSpPr txBox="1"/>
          <p:nvPr/>
        </p:nvSpPr>
        <p:spPr>
          <a:xfrm>
            <a:off x="6777038" y="3910012"/>
            <a:ext cx="381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4DC82CC-D246-4347-B014-4B7C3C3366D6}"/>
              </a:ext>
            </a:extLst>
          </p:cNvPr>
          <p:cNvSpPr txBox="1"/>
          <p:nvPr/>
        </p:nvSpPr>
        <p:spPr>
          <a:xfrm>
            <a:off x="6472238" y="4367212"/>
            <a:ext cx="381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F0D06512-DDC2-462B-BD66-8B5D9540A5F2}"/>
              </a:ext>
            </a:extLst>
          </p:cNvPr>
          <p:cNvSpPr txBox="1">
            <a:spLocks/>
          </p:cNvSpPr>
          <p:nvPr/>
        </p:nvSpPr>
        <p:spPr bwMode="auto">
          <a:xfrm>
            <a:off x="8301038" y="4062412"/>
            <a:ext cx="2133600" cy="228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800" kern="0" dirty="0">
                <a:latin typeface="+mj-lt"/>
              </a:rPr>
              <a:t>Formed </a:t>
            </a:r>
            <a:r>
              <a:rPr lang="en-US" sz="2800" kern="0" dirty="0">
                <a:latin typeface="+mj-lt"/>
                <a:cs typeface="Tahoma" pitchFamily="34" charset="0"/>
              </a:rPr>
              <a:t>below by plates of hyaline cartilage.</a:t>
            </a:r>
            <a:endParaRPr lang="en-US" sz="2800" kern="0" dirty="0">
              <a:latin typeface="+mj-lt"/>
            </a:endParaRPr>
          </a:p>
        </p:txBody>
      </p:sp>
      <p:cxnSp>
        <p:nvCxnSpPr>
          <p:cNvPr id="7188" name="Straight Arrow Connector 20">
            <a:extLst>
              <a:ext uri="{FF2B5EF4-FFF2-40B4-BE49-F238E27FC236}">
                <a16:creationId xmlns:a16="http://schemas.microsoft.com/office/drawing/2014/main" id="{A5F4C10A-DA41-4069-B498-300ED1F1F75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10238" y="3452812"/>
            <a:ext cx="1066800" cy="152400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9" name="Straight Arrow Connector 22">
            <a:extLst>
              <a:ext uri="{FF2B5EF4-FFF2-40B4-BE49-F238E27FC236}">
                <a16:creationId xmlns:a16="http://schemas.microsoft.com/office/drawing/2014/main" id="{EC6FFAC4-8E6D-4FBA-AD15-7954FDF5B14B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5367338" y="3795712"/>
            <a:ext cx="1447800" cy="762000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48133DD-5B7D-47DC-8A0C-DE22C7FA378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825625" y="228600"/>
            <a:ext cx="8510588" cy="457200"/>
          </a:xfrm>
          <a:solidFill>
            <a:schemeClr val="bg2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>
                <a:latin typeface="+mn-lt"/>
              </a:rPr>
              <a:t>Nasal Cavity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CC182DE-633E-454F-852F-9EA007DAE662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714375" y="1143000"/>
            <a:ext cx="4772025" cy="51816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latin typeface="+mj-lt"/>
                <a:cs typeface="Tahoma" pitchFamily="34" charset="0"/>
              </a:rPr>
              <a:t>Extends from the external (anterior) nares to the posterior nares (choanae).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latin typeface="+mj-lt"/>
                <a:cs typeface="Tahoma" pitchFamily="34" charset="0"/>
              </a:rPr>
              <a:t>Divided into right &amp; left halves by the nasal septum.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latin typeface="+mj-lt"/>
                <a:cs typeface="Tahoma" pitchFamily="34" charset="0"/>
              </a:rPr>
              <a:t>Each half has a: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dirty="0">
                <a:latin typeface="+mj-lt"/>
                <a:cs typeface="Tahoma" pitchFamily="34" charset="0"/>
              </a:rPr>
              <a:t>Roof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dirty="0">
                <a:latin typeface="+mj-lt"/>
                <a:cs typeface="Tahoma" pitchFamily="34" charset="0"/>
              </a:rPr>
              <a:t>Lateral wall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dirty="0">
                <a:latin typeface="+mj-lt"/>
                <a:cs typeface="Tahoma" pitchFamily="34" charset="0"/>
              </a:rPr>
              <a:t>Medial wall (septum)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dirty="0">
                <a:latin typeface="+mj-lt"/>
                <a:cs typeface="Tahoma" pitchFamily="34" charset="0"/>
              </a:rPr>
              <a:t>Floor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en-US" dirty="0">
              <a:latin typeface="+mj-lt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latin typeface="+mj-lt"/>
              <a:cs typeface="Tahoma" pitchFamily="34" charset="0"/>
            </a:endParaRPr>
          </a:p>
        </p:txBody>
      </p:sp>
      <p:pic>
        <p:nvPicPr>
          <p:cNvPr id="8196" name="Picture 6" descr="b8">
            <a:extLst>
              <a:ext uri="{FF2B5EF4-FFF2-40B4-BE49-F238E27FC236}">
                <a16:creationId xmlns:a16="http://schemas.microsoft.com/office/drawing/2014/main" id="{0D286A6A-72F7-4F15-9C46-61D838654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" r="1450" b="15958"/>
          <a:stretch>
            <a:fillRect/>
          </a:stretch>
        </p:blipFill>
        <p:spPr bwMode="auto">
          <a:xfrm>
            <a:off x="5867401" y="3581400"/>
            <a:ext cx="454501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C:\Documents and Settings\user\My Documents\My Pictures\xx.jpg">
            <a:extLst>
              <a:ext uri="{FF2B5EF4-FFF2-40B4-BE49-F238E27FC236}">
                <a16:creationId xmlns:a16="http://schemas.microsoft.com/office/drawing/2014/main" id="{F0984B23-22CD-43EC-BAA7-458E0C417CDF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762000"/>
            <a:ext cx="3810000" cy="276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98" name="Straight Connector 6">
            <a:extLst>
              <a:ext uri="{FF2B5EF4-FFF2-40B4-BE49-F238E27FC236}">
                <a16:creationId xmlns:a16="http://schemas.microsoft.com/office/drawing/2014/main" id="{3B1D2017-390D-4E69-BF34-E542A9624AE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67600" y="5257800"/>
            <a:ext cx="1447800" cy="7620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9" name="Straight Connector 9">
            <a:extLst>
              <a:ext uri="{FF2B5EF4-FFF2-40B4-BE49-F238E27FC236}">
                <a16:creationId xmlns:a16="http://schemas.microsoft.com/office/drawing/2014/main" id="{D7FBDDC5-0003-4218-8FAD-FE31B60B39B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153400" y="6019800"/>
            <a:ext cx="533400" cy="1588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0" name="Straight Connector 11">
            <a:extLst>
              <a:ext uri="{FF2B5EF4-FFF2-40B4-BE49-F238E27FC236}">
                <a16:creationId xmlns:a16="http://schemas.microsoft.com/office/drawing/2014/main" id="{882CFC61-E747-403C-A06E-C40B963214F8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7772400" y="5105400"/>
            <a:ext cx="1447800" cy="38100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1" name="Straight Connector 14">
            <a:extLst>
              <a:ext uri="{FF2B5EF4-FFF2-40B4-BE49-F238E27FC236}">
                <a16:creationId xmlns:a16="http://schemas.microsoft.com/office/drawing/2014/main" id="{2F8F8EF1-9600-4966-AFA8-EE3341CCDD1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229600" y="4572000"/>
            <a:ext cx="76200" cy="1588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>
            <a:extLst>
              <a:ext uri="{FF2B5EF4-FFF2-40B4-BE49-F238E27FC236}">
                <a16:creationId xmlns:a16="http://schemas.microsoft.com/office/drawing/2014/main" id="{66242956-D587-4187-99E4-3E77B1BA7E52}"/>
              </a:ext>
            </a:extLst>
          </p:cNvPr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6248400" y="685800"/>
            <a:ext cx="4191000" cy="3505200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+mj-lt"/>
              </a:rPr>
              <a:t>Roof</a:t>
            </a:r>
          </a:p>
          <a:p>
            <a:pPr eaLnBrk="1" hangingPunct="1">
              <a:defRPr/>
            </a:pPr>
            <a:r>
              <a:rPr lang="en-US" sz="2400" dirty="0">
                <a:latin typeface="+mj-lt"/>
                <a:cs typeface="Tahoma" pitchFamily="34" charset="0"/>
              </a:rPr>
              <a:t>Narrow &amp; formed (from behind forward) by the: </a:t>
            </a:r>
          </a:p>
          <a:p>
            <a:pPr marL="914400" lvl="1" indent="-457200">
              <a:buFontTx/>
              <a:buAutoNum type="arabicPeriod"/>
              <a:defRPr/>
            </a:pPr>
            <a:r>
              <a:rPr lang="en-US" dirty="0">
                <a:latin typeface="+mj-lt"/>
                <a:cs typeface="Tahoma" pitchFamily="34" charset="0"/>
              </a:rPr>
              <a:t>Body of sphenoid.</a:t>
            </a:r>
          </a:p>
          <a:p>
            <a:pPr marL="914400" lvl="1" indent="-457200">
              <a:buFontTx/>
              <a:buAutoNum type="arabicPeriod"/>
              <a:defRPr/>
            </a:pPr>
            <a:r>
              <a:rPr lang="en-US" dirty="0" err="1">
                <a:latin typeface="+mj-lt"/>
                <a:cs typeface="Tahoma" pitchFamily="34" charset="0"/>
              </a:rPr>
              <a:t>Cribriform</a:t>
            </a:r>
            <a:r>
              <a:rPr lang="en-US" dirty="0">
                <a:latin typeface="+mj-lt"/>
                <a:cs typeface="Tahoma" pitchFamily="34" charset="0"/>
              </a:rPr>
              <a:t> plate of </a:t>
            </a:r>
            <a:r>
              <a:rPr lang="en-US" dirty="0" err="1">
                <a:latin typeface="+mj-lt"/>
                <a:cs typeface="Tahoma" pitchFamily="34" charset="0"/>
              </a:rPr>
              <a:t>ethmoid</a:t>
            </a:r>
            <a:r>
              <a:rPr lang="en-US" dirty="0">
                <a:latin typeface="+mj-lt"/>
                <a:cs typeface="Tahoma" pitchFamily="34" charset="0"/>
              </a:rPr>
              <a:t> bone.</a:t>
            </a:r>
          </a:p>
          <a:p>
            <a:pPr marL="914400" lvl="1" indent="-457200">
              <a:buFontTx/>
              <a:buAutoNum type="arabicPeriod"/>
              <a:defRPr/>
            </a:pPr>
            <a:r>
              <a:rPr lang="en-US" dirty="0">
                <a:latin typeface="+mj-lt"/>
                <a:cs typeface="Tahoma" pitchFamily="34" charset="0"/>
              </a:rPr>
              <a:t>Frontal bone.</a:t>
            </a:r>
          </a:p>
          <a:p>
            <a:pPr marL="914400" lvl="1" indent="-457200">
              <a:buFontTx/>
              <a:buAutoNum type="arabicPeriod"/>
              <a:defRPr/>
            </a:pPr>
            <a:r>
              <a:rPr lang="en-US" dirty="0">
                <a:latin typeface="+mj-lt"/>
                <a:cs typeface="Tahoma" pitchFamily="34" charset="0"/>
              </a:rPr>
              <a:t>Nasal </a:t>
            </a:r>
            <a:r>
              <a:rPr lang="en-US" dirty="0" smtClean="0">
                <a:latin typeface="+mj-lt"/>
                <a:cs typeface="Tahoma" pitchFamily="34" charset="0"/>
              </a:rPr>
              <a:t>bone</a:t>
            </a:r>
            <a:endParaRPr lang="en-US" dirty="0">
              <a:latin typeface="+mj-lt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dirty="0">
              <a:latin typeface="+mj-lt"/>
            </a:endParaRPr>
          </a:p>
        </p:txBody>
      </p:sp>
      <p:pic>
        <p:nvPicPr>
          <p:cNvPr id="9219" name="Picture 5" descr="C:\Documents and Settings\user\My Documents\My Pictures\f0417-01.jpg">
            <a:extLst>
              <a:ext uri="{FF2B5EF4-FFF2-40B4-BE49-F238E27FC236}">
                <a16:creationId xmlns:a16="http://schemas.microsoft.com/office/drawing/2014/main" id="{819ACB63-DC27-4544-9AB3-4B1808851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762000"/>
            <a:ext cx="41941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D2AF0C-89D0-49C1-981B-B1EF0D7FEFAF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2514600" y="4495800"/>
            <a:ext cx="6477000" cy="1371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800" b="1" kern="0" dirty="0">
                <a:latin typeface="+mj-lt"/>
              </a:rPr>
              <a:t>Floor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Font typeface="Arial" charset="0"/>
              <a:buChar char="•"/>
              <a:defRPr/>
            </a:pPr>
            <a:r>
              <a:rPr lang="en-US" sz="2400" kern="0" dirty="0">
                <a:latin typeface="+mj-lt"/>
                <a:cs typeface="Tahoma" pitchFamily="34" charset="0"/>
              </a:rPr>
              <a:t>Separates it from the oral cavity.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Font typeface="Arial" charset="0"/>
              <a:buChar char="•"/>
              <a:defRPr/>
            </a:pPr>
            <a:r>
              <a:rPr lang="en-US" sz="2400" kern="0" dirty="0">
                <a:latin typeface="+mj-lt"/>
                <a:cs typeface="Tahoma" pitchFamily="34" charset="0"/>
              </a:rPr>
              <a:t>Formed by the hard (bony) palate.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800" kern="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DCC003-7384-4C8F-B44E-1006821980D5}"/>
              </a:ext>
            </a:extLst>
          </p:cNvPr>
          <p:cNvSpPr txBox="1"/>
          <p:nvPr/>
        </p:nvSpPr>
        <p:spPr>
          <a:xfrm>
            <a:off x="3276600" y="1600200"/>
            <a:ext cx="381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C0E60E-3307-41F4-BBF9-AB1B8270B24E}"/>
              </a:ext>
            </a:extLst>
          </p:cNvPr>
          <p:cNvSpPr txBox="1"/>
          <p:nvPr/>
        </p:nvSpPr>
        <p:spPr>
          <a:xfrm>
            <a:off x="3733800" y="1371600"/>
            <a:ext cx="381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4DF4C8-08CD-4D7C-9B69-3A6C229DD401}"/>
              </a:ext>
            </a:extLst>
          </p:cNvPr>
          <p:cNvSpPr txBox="1"/>
          <p:nvPr/>
        </p:nvSpPr>
        <p:spPr>
          <a:xfrm>
            <a:off x="4267200" y="1447800"/>
            <a:ext cx="381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B5D288-D5D5-4D48-A0F3-3BED776EB2BA}"/>
              </a:ext>
            </a:extLst>
          </p:cNvPr>
          <p:cNvSpPr txBox="1"/>
          <p:nvPr/>
        </p:nvSpPr>
        <p:spPr>
          <a:xfrm>
            <a:off x="4800600" y="2057400"/>
            <a:ext cx="381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</a:t>
            </a:r>
          </a:p>
        </p:txBody>
      </p:sp>
      <p:cxnSp>
        <p:nvCxnSpPr>
          <p:cNvPr id="9225" name="Straight Arrow Connector 9">
            <a:extLst>
              <a:ext uri="{FF2B5EF4-FFF2-40B4-BE49-F238E27FC236}">
                <a16:creationId xmlns:a16="http://schemas.microsoft.com/office/drawing/2014/main" id="{EBD522CB-99D8-429D-BE51-7D2C3248E86F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3200400" y="3962400"/>
            <a:ext cx="1295400" cy="762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>
            <a:extLst>
              <a:ext uri="{FF2B5EF4-FFF2-40B4-BE49-F238E27FC236}">
                <a16:creationId xmlns:a16="http://schemas.microsoft.com/office/drawing/2014/main" id="{5B5622C8-28DF-4B60-A0B5-A1F65613B1F1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28650" y="457200"/>
            <a:ext cx="4933950" cy="5562600"/>
          </a:xfrm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+mj-lt"/>
                <a:cs typeface="Tahoma" pitchFamily="34" charset="0"/>
              </a:rPr>
              <a:t>Medial Wall (Nasal Septum)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>
                <a:latin typeface="+mj-lt"/>
                <a:cs typeface="Tahoma" pitchFamily="34" charset="0"/>
              </a:rPr>
              <a:t>Osteocartilaginous</a:t>
            </a:r>
            <a:r>
              <a:rPr lang="en-US" sz="2400" dirty="0">
                <a:latin typeface="+mj-lt"/>
                <a:cs typeface="Tahoma" pitchFamily="34" charset="0"/>
              </a:rPr>
              <a:t> partition.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latin typeface="+mj-lt"/>
                <a:cs typeface="Tahoma" pitchFamily="34" charset="0"/>
              </a:rPr>
              <a:t>Formed by:</a:t>
            </a:r>
          </a:p>
          <a:p>
            <a:pPr marL="457200" lvl="1" indent="0">
              <a:buClr>
                <a:srgbClr val="FFFF00"/>
              </a:buClr>
              <a:buNone/>
              <a:defRPr/>
            </a:pPr>
            <a:r>
              <a:rPr lang="en-US" dirty="0">
                <a:latin typeface="+mj-lt"/>
                <a:cs typeface="Tahoma" pitchFamily="34" charset="0"/>
              </a:rPr>
              <a:t>Perpendicular plate of </a:t>
            </a:r>
            <a:r>
              <a:rPr lang="en-US" dirty="0" err="1">
                <a:latin typeface="+mj-lt"/>
                <a:cs typeface="Tahoma" pitchFamily="34" charset="0"/>
              </a:rPr>
              <a:t>ethmoid</a:t>
            </a:r>
            <a:r>
              <a:rPr lang="en-US" dirty="0">
                <a:latin typeface="+mj-lt"/>
                <a:cs typeface="Tahoma" pitchFamily="34" charset="0"/>
              </a:rPr>
              <a:t> bone.</a:t>
            </a:r>
          </a:p>
          <a:p>
            <a:pPr marL="457200" lvl="1" indent="0">
              <a:buClr>
                <a:srgbClr val="FFFF00"/>
              </a:buClr>
              <a:buNone/>
              <a:defRPr/>
            </a:pPr>
            <a:r>
              <a:rPr lang="en-US" dirty="0" err="1">
                <a:latin typeface="+mj-lt"/>
                <a:cs typeface="Tahoma" pitchFamily="34" charset="0"/>
              </a:rPr>
              <a:t>Vomer</a:t>
            </a:r>
            <a:r>
              <a:rPr lang="en-US" dirty="0">
                <a:latin typeface="+mj-lt"/>
                <a:cs typeface="Tahoma" pitchFamily="34" charset="0"/>
              </a:rPr>
              <a:t>.</a:t>
            </a:r>
          </a:p>
          <a:p>
            <a:pPr marL="457200" lvl="1" indent="0">
              <a:buClr>
                <a:srgbClr val="FFFF00"/>
              </a:buClr>
              <a:buNone/>
              <a:defRPr/>
            </a:pPr>
            <a:r>
              <a:rPr lang="en-US" dirty="0" err="1">
                <a:latin typeface="+mj-lt"/>
                <a:cs typeface="Tahoma" pitchFamily="34" charset="0"/>
              </a:rPr>
              <a:t>Septal</a:t>
            </a:r>
            <a:r>
              <a:rPr lang="en-US" dirty="0">
                <a:latin typeface="+mj-lt"/>
                <a:cs typeface="Tahoma" pitchFamily="34" charset="0"/>
              </a:rPr>
              <a:t> cartilage.</a:t>
            </a:r>
          </a:p>
        </p:txBody>
      </p:sp>
      <p:pic>
        <p:nvPicPr>
          <p:cNvPr id="10243" name="Picture 5" descr="C:\Documents and Settings\user\My Documents\My Pictures\f0417-01.jpg">
            <a:extLst>
              <a:ext uri="{FF2B5EF4-FFF2-40B4-BE49-F238E27FC236}">
                <a16:creationId xmlns:a16="http://schemas.microsoft.com/office/drawing/2014/main" id="{F97BE3D5-E692-4EA6-9DCC-9BBF8D09720F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1524000"/>
            <a:ext cx="4376738" cy="3657600"/>
          </a:xfr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6196A7-986A-4306-A56F-F0849071082F}"/>
              </a:ext>
            </a:extLst>
          </p:cNvPr>
          <p:cNvSpPr txBox="1"/>
          <p:nvPr/>
        </p:nvSpPr>
        <p:spPr>
          <a:xfrm>
            <a:off x="7696200" y="2895600"/>
            <a:ext cx="381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CC4262-2388-4092-B2CE-39F342C7A567}"/>
              </a:ext>
            </a:extLst>
          </p:cNvPr>
          <p:cNvSpPr txBox="1"/>
          <p:nvPr/>
        </p:nvSpPr>
        <p:spPr>
          <a:xfrm>
            <a:off x="7848600" y="3429000"/>
            <a:ext cx="381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5ACCAC-1C90-4DEA-9072-31AF85BBA41B}"/>
              </a:ext>
            </a:extLst>
          </p:cNvPr>
          <p:cNvSpPr txBox="1"/>
          <p:nvPr/>
        </p:nvSpPr>
        <p:spPr>
          <a:xfrm>
            <a:off x="7010400" y="3276600"/>
            <a:ext cx="381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A185B6F4-67CA-4DD4-957B-955E0CC75D39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00075" y="838200"/>
            <a:ext cx="5495925" cy="3429000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+mj-lt"/>
                <a:cs typeface="Tahoma" pitchFamily="34" charset="0"/>
              </a:rPr>
              <a:t>Lateral Wall</a:t>
            </a:r>
            <a:r>
              <a:rPr lang="en-US" sz="2000" dirty="0">
                <a:latin typeface="+mj-lt"/>
                <a:cs typeface="Tahoma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latin typeface="+mj-lt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latin typeface="+mj-lt"/>
                <a:cs typeface="Tahoma" pitchFamily="34" charset="0"/>
              </a:rPr>
              <a:t>Shows three horizontal bony projections, the superior, middle &amp; inferior </a:t>
            </a:r>
            <a:r>
              <a:rPr lang="en-US" sz="2400" dirty="0" err="1">
                <a:latin typeface="+mj-lt"/>
                <a:cs typeface="Tahoma" pitchFamily="34" charset="0"/>
              </a:rPr>
              <a:t>conchae</a:t>
            </a:r>
            <a:endParaRPr lang="en-US" sz="2400" dirty="0">
              <a:latin typeface="+mj-lt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latin typeface="+mj-lt"/>
            </a:endParaRPr>
          </a:p>
        </p:txBody>
      </p:sp>
      <p:pic>
        <p:nvPicPr>
          <p:cNvPr id="11267" name="Picture 6" descr="Picture1">
            <a:extLst>
              <a:ext uri="{FF2B5EF4-FFF2-40B4-BE49-F238E27FC236}">
                <a16:creationId xmlns:a16="http://schemas.microsoft.com/office/drawing/2014/main" id="{2173CA21-0A1A-4541-A7DC-67A08A35F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838201"/>
            <a:ext cx="4384675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4833BFC3-53A0-459E-A7C7-53C3A2A54B9A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600075" y="4419600"/>
            <a:ext cx="10429875" cy="2057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latin typeface="+mj-lt"/>
                <a:cs typeface="Tahoma" pitchFamily="34" charset="0"/>
              </a:rPr>
              <a:t>The cavity below each </a:t>
            </a:r>
            <a:r>
              <a:rPr lang="en-US" sz="2400" kern="0" dirty="0" err="1">
                <a:latin typeface="+mj-lt"/>
                <a:cs typeface="Tahoma" pitchFamily="34" charset="0"/>
              </a:rPr>
              <a:t>concha</a:t>
            </a:r>
            <a:r>
              <a:rPr lang="en-US" sz="2400" kern="0" dirty="0">
                <a:latin typeface="+mj-lt"/>
                <a:cs typeface="Tahoma" pitchFamily="34" charset="0"/>
              </a:rPr>
              <a:t> is called a </a:t>
            </a:r>
            <a:r>
              <a:rPr lang="en-US" sz="2400" kern="0" dirty="0" err="1">
                <a:latin typeface="+mj-lt"/>
                <a:cs typeface="Tahoma" pitchFamily="34" charset="0"/>
              </a:rPr>
              <a:t>meatus</a:t>
            </a:r>
            <a:r>
              <a:rPr lang="en-US" sz="2400" kern="0" dirty="0">
                <a:latin typeface="+mj-lt"/>
                <a:cs typeface="Tahoma" pitchFamily="34" charset="0"/>
              </a:rPr>
              <a:t> and are named as superior, middle &amp; inferior corresponding to the </a:t>
            </a:r>
            <a:r>
              <a:rPr lang="en-US" sz="2400" kern="0" dirty="0" err="1">
                <a:latin typeface="+mj-lt"/>
                <a:cs typeface="Tahoma" pitchFamily="34" charset="0"/>
              </a:rPr>
              <a:t>conchae</a:t>
            </a:r>
            <a:r>
              <a:rPr lang="en-US" sz="2400" kern="0" dirty="0">
                <a:latin typeface="+mj-lt"/>
                <a:cs typeface="Tahoma" pitchFamily="34" charset="0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+mj-lt"/>
                <a:cs typeface="Tahoma" pitchFamily="34" charset="0"/>
              </a:rPr>
              <a:t>The small space above the superior </a:t>
            </a:r>
            <a:r>
              <a:rPr lang="en-US" sz="2400" dirty="0" err="1">
                <a:latin typeface="+mj-lt"/>
                <a:cs typeface="Tahoma" pitchFamily="34" charset="0"/>
              </a:rPr>
              <a:t>concha</a:t>
            </a:r>
            <a:r>
              <a:rPr lang="en-US" sz="2400" dirty="0">
                <a:latin typeface="+mj-lt"/>
                <a:cs typeface="Tahoma" pitchFamily="34" charset="0"/>
              </a:rPr>
              <a:t> is the </a:t>
            </a:r>
            <a:r>
              <a:rPr lang="en-US" sz="2400" dirty="0" err="1">
                <a:latin typeface="+mj-lt"/>
                <a:cs typeface="Tahoma" pitchFamily="34" charset="0"/>
              </a:rPr>
              <a:t>sphenoethmoidal</a:t>
            </a:r>
            <a:r>
              <a:rPr lang="en-US" sz="2400" dirty="0">
                <a:latin typeface="+mj-lt"/>
                <a:cs typeface="Tahoma" pitchFamily="34" charset="0"/>
              </a:rPr>
              <a:t> recess.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400" kern="0" dirty="0">
              <a:latin typeface="+mj-lt"/>
              <a:cs typeface="Tahom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400" kern="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5">
            <a:extLst>
              <a:ext uri="{FF2B5EF4-FFF2-40B4-BE49-F238E27FC236}">
                <a16:creationId xmlns:a16="http://schemas.microsoft.com/office/drawing/2014/main" id="{DBDA36BD-A54A-493B-B287-B08FF555A780}"/>
              </a:ext>
            </a:extLst>
          </p:cNvPr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381000" y="533400"/>
            <a:ext cx="4953000" cy="5029200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The </a:t>
            </a:r>
            <a:r>
              <a:rPr lang="en-US" dirty="0" err="1">
                <a:latin typeface="+mj-lt"/>
              </a:rPr>
              <a:t>conchae</a:t>
            </a:r>
            <a:r>
              <a:rPr lang="en-US" dirty="0">
                <a:latin typeface="+mj-lt"/>
              </a:rPr>
              <a:t> increase the surface area of the nasal cavity.</a:t>
            </a:r>
          </a:p>
          <a:p>
            <a:pPr>
              <a:defRPr/>
            </a:pPr>
            <a:r>
              <a:rPr lang="en-US" dirty="0">
                <a:latin typeface="+mj-lt"/>
              </a:rPr>
              <a:t>The recess &amp; meati receive the openings of the: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2800" dirty="0" err="1">
                <a:latin typeface="+mj-lt"/>
              </a:rPr>
              <a:t>Paranasal</a:t>
            </a:r>
            <a:r>
              <a:rPr lang="en-US" sz="2800" dirty="0">
                <a:latin typeface="+mj-lt"/>
              </a:rPr>
              <a:t> sinuses.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2800" dirty="0" err="1">
                <a:latin typeface="+mj-lt"/>
              </a:rPr>
              <a:t>Nasolacrimal</a:t>
            </a:r>
            <a:r>
              <a:rPr lang="en-US" sz="2800" dirty="0">
                <a:latin typeface="+mj-lt"/>
              </a:rPr>
              <a:t> duct.</a:t>
            </a:r>
          </a:p>
          <a:p>
            <a:pPr>
              <a:defRPr/>
            </a:pPr>
            <a:endParaRPr lang="en-US" dirty="0">
              <a:effectLst/>
              <a:latin typeface="+mj-lt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B3124F2-B373-4B6B-A04F-7A2069B8A2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287769"/>
              </p:ext>
            </p:extLst>
          </p:nvPr>
        </p:nvGraphicFramePr>
        <p:xfrm>
          <a:off x="5410199" y="762000"/>
          <a:ext cx="6176963" cy="4657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0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6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59017"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Spheno</a:t>
                      </a: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ethmoidal</a:t>
                      </a: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recess</a:t>
                      </a:r>
                      <a:endParaRPr lang="en-US" sz="20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kumimoji="0" lang="en-US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Sphenoidal sinus</a:t>
                      </a:r>
                      <a:endParaRPr 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537"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Superior </a:t>
                      </a:r>
                      <a:r>
                        <a:rPr kumimoji="0" lang="en-US" sz="20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meatus</a:t>
                      </a: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11" marB="4571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Posterior ethmoidal sinus</a:t>
                      </a:r>
                      <a:endParaRPr lang="en-US" sz="2000" b="1" dirty="0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11" marB="45711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5422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Middle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meatus</a:t>
                      </a: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11" marB="45711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Maxillary, frontal, middle ethmoidal &amp;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anterior ethmoidal sinuses</a:t>
                      </a:r>
                      <a:r>
                        <a:rPr kumimoji="0" lang="en-US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11" marB="45711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750"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Inferior </a:t>
                      </a:r>
                      <a:r>
                        <a:rPr kumimoji="0" lang="en-US" sz="20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meatus</a:t>
                      </a: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11" marB="45711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Nasolacrimal duct.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11" marB="45711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F47B3237-5504-4EC1-B9CE-0D1B6AA9E2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9762" y="188913"/>
            <a:ext cx="5024438" cy="647700"/>
          </a:xfrm>
          <a:solidFill>
            <a:schemeClr val="bg2">
              <a:lumMod val="75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sz="3200" dirty="0">
                <a:latin typeface="+mn-lt"/>
              </a:rPr>
              <a:t>Nasal mucosa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5FD48DE1-E7D5-4A0D-9B72-D179F518FB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2939" y="1000126"/>
            <a:ext cx="5024438" cy="5597525"/>
          </a:xfrm>
          <a:solidFill>
            <a:schemeClr val="tx2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1" eaLnBrk="1" hangingPunct="1">
              <a:defRPr/>
            </a:pPr>
            <a:r>
              <a:rPr lang="en-US" sz="2800" u="sng" dirty="0">
                <a:latin typeface="+mj-lt"/>
              </a:rPr>
              <a:t>Olfactory </a:t>
            </a:r>
            <a:r>
              <a:rPr lang="en-US" sz="2800" dirty="0">
                <a:latin typeface="+mj-lt"/>
              </a:rPr>
              <a:t>: </a:t>
            </a:r>
          </a:p>
          <a:p>
            <a:pPr lvl="1" eaLnBrk="1" hangingPunct="1">
              <a:defRPr/>
            </a:pPr>
            <a:r>
              <a:rPr lang="en-US" sz="2800" dirty="0">
                <a:latin typeface="+mj-lt"/>
              </a:rPr>
              <a:t>It is </a:t>
            </a:r>
            <a:r>
              <a:rPr lang="en-US" sz="2800" u="sng" dirty="0">
                <a:latin typeface="+mj-lt"/>
              </a:rPr>
              <a:t>delicate</a:t>
            </a:r>
            <a:r>
              <a:rPr lang="en-US" sz="2800" dirty="0">
                <a:latin typeface="+mj-lt"/>
              </a:rPr>
              <a:t> and contains olfactory nerve cells.</a:t>
            </a:r>
          </a:p>
          <a:p>
            <a:pPr>
              <a:defRPr/>
            </a:pPr>
            <a:r>
              <a:rPr lang="en-US" dirty="0">
                <a:latin typeface="+mj-lt"/>
              </a:rPr>
              <a:t>It is present in </a:t>
            </a:r>
            <a:r>
              <a:rPr lang="en-US" u="sng" dirty="0">
                <a:latin typeface="+mj-lt"/>
              </a:rPr>
              <a:t>the roof</a:t>
            </a:r>
            <a:r>
              <a:rPr lang="en-US" u="sng" dirty="0" smtClean="0">
                <a:latin typeface="+mj-lt"/>
              </a:rPr>
              <a:t>,</a:t>
            </a:r>
            <a:r>
              <a:rPr lang="en-US" u="sng" dirty="0"/>
              <a:t> upper </a:t>
            </a:r>
            <a:r>
              <a:rPr lang="en-US" u="sng" dirty="0" smtClean="0"/>
              <a:t>part of 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lateral wall </a:t>
            </a:r>
            <a:r>
              <a:rPr lang="en-US" dirty="0" smtClean="0">
                <a:latin typeface="+mj-lt"/>
              </a:rPr>
              <a:t>and </a:t>
            </a:r>
            <a:r>
              <a:rPr lang="en-US" u="sng" dirty="0" smtClean="0">
                <a:latin typeface="+mj-lt"/>
              </a:rPr>
              <a:t>nasal </a:t>
            </a:r>
            <a:r>
              <a:rPr lang="en-US" u="sng" dirty="0">
                <a:latin typeface="+mj-lt"/>
              </a:rPr>
              <a:t>septum</a:t>
            </a:r>
            <a:r>
              <a:rPr lang="en-US" dirty="0">
                <a:latin typeface="+mj-lt"/>
              </a:rPr>
              <a:t>.</a:t>
            </a:r>
          </a:p>
          <a:p>
            <a:pPr marL="274320" indent="-274320">
              <a:buFont typeface="Wingdings 2"/>
              <a:buChar char=""/>
              <a:defRPr/>
            </a:pPr>
            <a:r>
              <a:rPr lang="en-US" u="sng" dirty="0">
                <a:latin typeface="+mj-lt"/>
              </a:rPr>
              <a:t>On the lateral wall</a:t>
            </a:r>
            <a:r>
              <a:rPr lang="en-US" dirty="0">
                <a:latin typeface="+mj-lt"/>
              </a:rPr>
              <a:t>, it lines the upper surface of the </a:t>
            </a:r>
            <a:r>
              <a:rPr lang="en-US" u="sng" dirty="0">
                <a:latin typeface="+mj-lt"/>
              </a:rPr>
              <a:t>superior concha </a:t>
            </a:r>
            <a:r>
              <a:rPr lang="en-US" dirty="0">
                <a:latin typeface="+mj-lt"/>
              </a:rPr>
              <a:t>and the </a:t>
            </a:r>
            <a:r>
              <a:rPr lang="en-US" u="sng" dirty="0" err="1">
                <a:latin typeface="+mj-lt"/>
              </a:rPr>
              <a:t>sphenoethmoidal</a:t>
            </a:r>
            <a:r>
              <a:rPr lang="en-US" u="sng" dirty="0">
                <a:latin typeface="+mj-lt"/>
              </a:rPr>
              <a:t> recess.</a:t>
            </a:r>
          </a:p>
          <a:p>
            <a:pPr marL="274320" indent="-274320">
              <a:buFont typeface="Wingdings 2"/>
              <a:buChar char=""/>
              <a:defRPr/>
            </a:pPr>
            <a:r>
              <a:rPr lang="en-US" u="sng" dirty="0">
                <a:latin typeface="+mj-lt"/>
              </a:rPr>
              <a:t>On the medial wall</a:t>
            </a:r>
            <a:r>
              <a:rPr lang="en-US" dirty="0">
                <a:latin typeface="+mj-lt"/>
              </a:rPr>
              <a:t>, it lines the </a:t>
            </a:r>
            <a:r>
              <a:rPr lang="en-US" u="sng" dirty="0">
                <a:latin typeface="+mj-lt"/>
              </a:rPr>
              <a:t>superior part </a:t>
            </a:r>
            <a:r>
              <a:rPr lang="en-US" dirty="0">
                <a:latin typeface="+mj-lt"/>
              </a:rPr>
              <a:t>of the nasal septum.</a:t>
            </a:r>
          </a:p>
          <a:p>
            <a:pPr eaLnBrk="1" hangingPunct="1">
              <a:defRPr/>
            </a:pPr>
            <a:endParaRPr lang="en-US" dirty="0">
              <a:latin typeface="+mj-lt"/>
            </a:endParaRPr>
          </a:p>
          <a:p>
            <a:pPr eaLnBrk="1" hangingPunct="1">
              <a:defRPr/>
            </a:pPr>
            <a:endParaRPr lang="en-US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1E1B3-8FDB-4F62-A43B-80E25093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331CB496-3EE9-4717-9DA0-1D646F44FBF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14341" name="Picture 4" descr="F0929065">
            <a:extLst>
              <a:ext uri="{FF2B5EF4-FFF2-40B4-BE49-F238E27FC236}">
                <a16:creationId xmlns:a16="http://schemas.microsoft.com/office/drawing/2014/main" id="{D9EC7129-DFA2-4D89-990F-1FEEB0493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76" t="4539" r="2654" b="5450"/>
          <a:stretch>
            <a:fillRect/>
          </a:stretch>
        </p:blipFill>
        <p:spPr bwMode="auto">
          <a:xfrm>
            <a:off x="5808663" y="188914"/>
            <a:ext cx="4608512" cy="32400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4" descr="F0929065">
            <a:extLst>
              <a:ext uri="{FF2B5EF4-FFF2-40B4-BE49-F238E27FC236}">
                <a16:creationId xmlns:a16="http://schemas.microsoft.com/office/drawing/2014/main" id="{5CB56FFE-2D24-47EE-9CC2-1A27EC296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" t="4539" r="44954" b="5450"/>
          <a:stretch>
            <a:fillRect/>
          </a:stretch>
        </p:blipFill>
        <p:spPr bwMode="auto">
          <a:xfrm>
            <a:off x="5735639" y="3500438"/>
            <a:ext cx="4681537" cy="316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1239</Words>
  <Application>Microsoft Office PowerPoint</Application>
  <PresentationFormat>Widescreen</PresentationFormat>
  <Paragraphs>204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Aharoni</vt:lpstr>
      <vt:lpstr>Arial</vt:lpstr>
      <vt:lpstr>Arial Rounded MT Bold</vt:lpstr>
      <vt:lpstr>Arial Unicode MS</vt:lpstr>
      <vt:lpstr>Brush Script MT</vt:lpstr>
      <vt:lpstr>Calibri</vt:lpstr>
      <vt:lpstr>Calibri Light</vt:lpstr>
      <vt:lpstr>Tahoma</vt:lpstr>
      <vt:lpstr>Wingdings</vt:lpstr>
      <vt:lpstr>Wingdings 2</vt:lpstr>
      <vt:lpstr>Office Theme</vt:lpstr>
      <vt:lpstr>NOSE, NASAL CAVITY  PARANASAL SINUSES  AND  PHARYNX</vt:lpstr>
      <vt:lpstr>PowerPoint Presentation</vt:lpstr>
      <vt:lpstr>Nose</vt:lpstr>
      <vt:lpstr>Nasal Cavity</vt:lpstr>
      <vt:lpstr>PowerPoint Presentation</vt:lpstr>
      <vt:lpstr>PowerPoint Presentation</vt:lpstr>
      <vt:lpstr>PowerPoint Presentation</vt:lpstr>
      <vt:lpstr>PowerPoint Presentation</vt:lpstr>
      <vt:lpstr>Nasal mucosa</vt:lpstr>
      <vt:lpstr>RESPIRATORY MUCOSA</vt:lpstr>
      <vt:lpstr>Nerve Supply</vt:lpstr>
      <vt:lpstr>Blood supply </vt:lpstr>
      <vt:lpstr>Lymphatic Drainage</vt:lpstr>
      <vt:lpstr>Paranasal Sinuses</vt:lpstr>
      <vt:lpstr>Pharynx</vt:lpstr>
      <vt:lpstr>Circular (Constrictor) Muscles</vt:lpstr>
      <vt:lpstr>Longitudinal Muscles</vt:lpstr>
      <vt:lpstr>PowerPoint Presentation</vt:lpstr>
      <vt:lpstr>Nasopharynx</vt:lpstr>
      <vt:lpstr>Oropharynx</vt:lpstr>
      <vt:lpstr>Palatine tonsils </vt:lpstr>
      <vt:lpstr>Laryngopharynx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Nose, Nasal cavity,  Paranasal Sinuses &amp; Pharynx</dc:title>
  <dc:creator>essamco58@gmail.com</dc:creator>
  <cp:lastModifiedBy>Tahani Almatrafi</cp:lastModifiedBy>
  <cp:revision>12</cp:revision>
  <dcterms:created xsi:type="dcterms:W3CDTF">2021-12-29T20:35:58Z</dcterms:created>
  <dcterms:modified xsi:type="dcterms:W3CDTF">2022-01-02T06:32:02Z</dcterms:modified>
</cp:coreProperties>
</file>