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  <p:sldMasterId id="2147483662" r:id="rId5"/>
    <p:sldMasterId id="2147483663" r:id="rId6"/>
    <p:sldMasterId id="214748366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3" name="Google Shape;373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4" name="Google Shape;374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4" name="Google Shape;5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15" name="Google Shape;5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1" name="Google Shape;5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42" name="Google Shape;5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1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442" name="Google Shape;442;p1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1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1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448" name="Google Shape;448;p1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1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1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14"/>
          <p:cNvSpPr txBox="1"/>
          <p:nvPr>
            <p:ph idx="1" type="body"/>
          </p:nvPr>
        </p:nvSpPr>
        <p:spPr>
          <a:xfrm>
            <a:off x="838200" y="1905000"/>
            <a:ext cx="3927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0" name="Google Shape;460;p14"/>
          <p:cNvSpPr/>
          <p:nvPr>
            <p:ph idx="2" type="clipArt"/>
          </p:nvPr>
        </p:nvSpPr>
        <p:spPr>
          <a:xfrm>
            <a:off x="4918075" y="1905000"/>
            <a:ext cx="3927600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1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1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1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7"/>
          <p:cNvSpPr txBox="1"/>
          <p:nvPr>
            <p:ph type="ctrTitle"/>
          </p:nvPr>
        </p:nvSpPr>
        <p:spPr>
          <a:xfrm>
            <a:off x="990600" y="1905000"/>
            <a:ext cx="77724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17"/>
          <p:cNvSpPr txBox="1"/>
          <p:nvPr>
            <p:ph idx="1" type="subTitle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86" name="Google Shape;486;p17"/>
          <p:cNvSpPr txBox="1"/>
          <p:nvPr>
            <p:ph idx="10" type="dt"/>
          </p:nvPr>
        </p:nvSpPr>
        <p:spPr>
          <a:xfrm>
            <a:off x="9906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17"/>
          <p:cNvSpPr txBox="1"/>
          <p:nvPr>
            <p:ph idx="11" type="ftr"/>
          </p:nvPr>
        </p:nvSpPr>
        <p:spPr>
          <a:xfrm>
            <a:off x="3468687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17"/>
          <p:cNvSpPr txBox="1"/>
          <p:nvPr>
            <p:ph idx="12" type="sldNum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89" name="Google Shape;389;p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95" name="Google Shape;395;p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96" name="Google Shape;396;p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5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2" name="Google Shape;402;p5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5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8" name="Google Shape;408;p6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6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6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15" name="Google Shape;415;p7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7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21" name="Google Shape;421;p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22" name="Google Shape;422;p8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8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8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9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9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9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1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3" name="Google Shape;433;p1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34" name="Google Shape;434;p1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5" name="Google Shape;435;p1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36" name="Google Shape;436;p10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10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10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66" name="Google Shape;466;p15"/>
          <p:cNvSpPr txBox="1"/>
          <p:nvPr>
            <p:ph idx="1" type="body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Google Shape;467;p15"/>
          <p:cNvSpPr txBox="1"/>
          <p:nvPr>
            <p:ph idx="10" type="dt"/>
          </p:nvPr>
        </p:nvSpPr>
        <p:spPr>
          <a:xfrm>
            <a:off x="9906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15"/>
          <p:cNvSpPr txBox="1"/>
          <p:nvPr>
            <p:ph idx="11" type="ftr"/>
          </p:nvPr>
        </p:nvSpPr>
        <p:spPr>
          <a:xfrm>
            <a:off x="3468687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9" name="Google Shape;469;p15"/>
          <p:cNvSpPr txBox="1"/>
          <p:nvPr>
            <p:ph idx="12" type="sldNum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6"/>
          <p:cNvGrpSpPr/>
          <p:nvPr/>
        </p:nvGrpSpPr>
        <p:grpSpPr>
          <a:xfrm>
            <a:off x="319087" y="1752600"/>
            <a:ext cx="8824912" cy="5128608"/>
            <a:chOff x="201" y="1104"/>
            <a:chExt cx="5559" cy="3231"/>
          </a:xfrm>
        </p:grpSpPr>
        <p:sp>
          <p:nvSpPr>
            <p:cNvPr id="472" name="Google Shape;472;p16"/>
            <p:cNvSpPr/>
            <p:nvPr/>
          </p:nvSpPr>
          <p:spPr>
            <a:xfrm>
              <a:off x="210" y="1104"/>
              <a:ext cx="5550" cy="3216"/>
            </a:xfrm>
            <a:custGeom>
              <a:rect b="b" l="l" r="r" t="t"/>
              <a:pathLst>
                <a:path extrusionOk="0" h="3216" w="555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1">
                <a:alpha val="3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28" y="2400"/>
              <a:ext cx="5228" cy="1920"/>
            </a:xfrm>
            <a:custGeom>
              <a:rect b="b" l="l" r="r" t="t"/>
              <a:pathLst>
                <a:path extrusionOk="0" h="2182" w="4897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01" y="2377"/>
              <a:ext cx="3461" cy="29"/>
            </a:xfrm>
            <a:custGeom>
              <a:rect b="b" l="l" r="r" t="t"/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28" y="1104"/>
              <a:ext cx="4889" cy="29"/>
            </a:xfrm>
            <a:custGeom>
              <a:rect b="b" l="l" r="r" t="t"/>
              <a:pathLst>
                <a:path extrusionOk="0" h="149" w="5387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01" y="2377"/>
              <a:ext cx="30" cy="1958"/>
            </a:xfrm>
            <a:custGeom>
              <a:rect b="b" l="l" r="r" t="t"/>
              <a:pathLst>
                <a:path extrusionOk="0" h="1416" w="3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28" y="1104"/>
              <a:ext cx="29" cy="3225"/>
            </a:xfrm>
            <a:custGeom>
              <a:rect b="b" l="l" r="r" t="t"/>
              <a:pathLst>
                <a:path extrusionOk="0" h="2161" w="29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6"/>
          <p:cNvSpPr txBox="1"/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79" name="Google Shape;479;p16"/>
          <p:cNvSpPr txBox="1"/>
          <p:nvPr>
            <p:ph idx="1" type="body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16"/>
          <p:cNvSpPr txBox="1"/>
          <p:nvPr>
            <p:ph idx="10" type="dt"/>
          </p:nvPr>
        </p:nvSpPr>
        <p:spPr>
          <a:xfrm>
            <a:off x="9906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16"/>
          <p:cNvSpPr txBox="1"/>
          <p:nvPr>
            <p:ph idx="11" type="ftr"/>
          </p:nvPr>
        </p:nvSpPr>
        <p:spPr>
          <a:xfrm>
            <a:off x="3468687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Google Shape;482;p16"/>
          <p:cNvSpPr txBox="1"/>
          <p:nvPr>
            <p:ph idx="12" type="sldNum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Relationship Id="rId4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"/>
          <p:cNvSpPr txBox="1"/>
          <p:nvPr>
            <p:ph idx="4294967295" type="title"/>
          </p:nvPr>
        </p:nvSpPr>
        <p:spPr>
          <a:xfrm>
            <a:off x="304800" y="2286000"/>
            <a:ext cx="3124200" cy="22860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</a:t>
            </a:r>
            <a:br>
              <a:rPr b="0" i="0" lang="en-US" sz="4000" u="none" cap="none" strike="noStrik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Pleura &amp; </a:t>
            </a:r>
            <a:b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br>
              <a:rPr b="0" i="0" lang="en-US" sz="4400" u="sng" cap="none" strike="noStrik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Lower respiratory tract" id="494" name="Google Shape;494;p18"/>
          <p:cNvPicPr preferRelativeResize="0"/>
          <p:nvPr/>
        </p:nvPicPr>
        <p:blipFill rotWithShape="1">
          <a:blip r:embed="rId3">
            <a:alphaModFix/>
          </a:blip>
          <a:srcRect b="10412" l="30828" r="6447" t="4168"/>
          <a:stretch/>
        </p:blipFill>
        <p:spPr>
          <a:xfrm>
            <a:off x="3657600" y="838200"/>
            <a:ext cx="5105400" cy="563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7"/>
          <p:cNvSpPr txBox="1"/>
          <p:nvPr>
            <p:ph type="title"/>
          </p:nvPr>
        </p:nvSpPr>
        <p:spPr>
          <a:xfrm>
            <a:off x="457200" y="274637"/>
            <a:ext cx="8229600" cy="792300"/>
          </a:xfrm>
          <a:prstGeom prst="rect">
            <a:avLst/>
          </a:prstGeom>
          <a:solidFill>
            <a:srgbClr val="E8F4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SURFACE ANATOMY OF LUNG</a:t>
            </a:r>
            <a:endParaRPr/>
          </a:p>
        </p:txBody>
      </p:sp>
      <p:sp>
        <p:nvSpPr>
          <p:cNvPr id="572" name="Google Shape;572;p27"/>
          <p:cNvSpPr txBox="1"/>
          <p:nvPr>
            <p:ph idx="1" type="body"/>
          </p:nvPr>
        </p:nvSpPr>
        <p:spPr>
          <a:xfrm>
            <a:off x="5334000" y="1066800"/>
            <a:ext cx="3581400" cy="5791200"/>
          </a:xfrm>
          <a:prstGeom prst="rect">
            <a:avLst/>
          </a:prstGeom>
          <a:solidFill>
            <a:srgbClr val="CCF1E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Apex, anterior border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correspond nearly to the lines of pleura but are slightly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away from the median plane.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Inferior margin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passes around the chest wall, on 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 in midclavicular line,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 in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mid-axillary line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finally reaching  to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 adjacent to vertebral column posteriorly.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pleura but more horizontally  and finally reaching to </a:t>
            </a:r>
            <a:r>
              <a:rPr b="1" i="0" lang="en-US" sz="18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the 10</a:t>
            </a:r>
            <a:r>
              <a:rPr b="1" baseline="30000" i="0" lang="en-US" sz="18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 thoracic spine.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Posterior margin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 the vertebral column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apex (C7)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inferior margin ( T10 spine).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y965.png" id="573" name="Google Shape;5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95400"/>
            <a:ext cx="4953000" cy="525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Oblique fissure: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Represented by a line extending from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r>
              <a:rPr b="0" baseline="3000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thoracic spine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obliquely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ending at 6</a:t>
            </a:r>
            <a:r>
              <a:rPr b="0" baseline="3000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costal cartilage.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Transverse fissure: O</a:t>
            </a:r>
            <a:r>
              <a:rPr b="1" i="0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nly in the right lung: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represented by a line extending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4</a:t>
            </a:r>
            <a:r>
              <a:rPr b="0" baseline="3000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right costal cartilage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 meet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oblique fissure.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dad\Student Gray\3. Thorax\F66122-003-f104b.jpg" id="579" name="Google Shape;579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0001" l="10249" r="0" t="6436"/>
          <a:stretch/>
        </p:blipFill>
        <p:spPr>
          <a:xfrm>
            <a:off x="4648200" y="1600200"/>
            <a:ext cx="4038600" cy="5105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pic>
      <p:sp>
        <p:nvSpPr>
          <p:cNvPr id="580" name="Google Shape;580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8F4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SURFACE ANATOMY OF LUNG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y965.png" id="585" name="Google Shape;5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762000"/>
            <a:ext cx="6858000" cy="525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/>
          <p:nvPr>
            <p:ph idx="4294967295" type="title"/>
          </p:nvPr>
        </p:nvSpPr>
        <p:spPr>
          <a:xfrm>
            <a:off x="228600" y="152400"/>
            <a:ext cx="4191000" cy="762000"/>
          </a:xfrm>
          <a:prstGeom prst="rect">
            <a:avLst/>
          </a:prstGeom>
          <a:solidFill>
            <a:srgbClr val="E8F4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Pleural Effusion </a:t>
            </a:r>
            <a:endParaRPr/>
          </a:p>
        </p:txBody>
      </p:sp>
      <p:sp>
        <p:nvSpPr>
          <p:cNvPr id="591" name="Google Shape;591;p30"/>
          <p:cNvSpPr txBox="1"/>
          <p:nvPr>
            <p:ph idx="4294967295" type="body"/>
          </p:nvPr>
        </p:nvSpPr>
        <p:spPr>
          <a:xfrm>
            <a:off x="4800600" y="762000"/>
            <a:ext cx="4191000" cy="5715000"/>
          </a:xfrm>
          <a:prstGeom prst="rect">
            <a:avLst/>
          </a:prstGeom>
          <a:solidFill>
            <a:srgbClr val="CCF1E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It is</a:t>
            </a:r>
            <a:r>
              <a:rPr b="0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abnormal accumulation of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pleural fluid about 300 ml,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b="1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Costodiaphragmatic pleural 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recess</a:t>
            </a:r>
            <a:r>
              <a:rPr b="0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 , (normally 5-10 ml fluid)</a:t>
            </a:r>
            <a:r>
              <a:rPr b="0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r>
              <a:rPr b="1" i="0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inflammation, TB, congestive heart disease and malignancy.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The lung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b="0" i="0" lang="en-US" sz="24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compressed</a:t>
            </a:r>
            <a:r>
              <a:rPr b="0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the bronchi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0" i="0" lang="en-US" sz="24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narrowed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Auscultation</a:t>
            </a:r>
            <a:r>
              <a:rPr b="0" i="0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reveal only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faint &amp; decreased breathing sounds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compressed or collapsed lung lobe.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Dullness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percussion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the effusion.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99_Pleural_Effusion" id="592" name="Google Shape;5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25537"/>
            <a:ext cx="4572000" cy="5375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1"/>
          <p:cNvSpPr txBox="1"/>
          <p:nvPr>
            <p:ph type="title"/>
          </p:nvPr>
        </p:nvSpPr>
        <p:spPr>
          <a:xfrm>
            <a:off x="762000" y="244475"/>
            <a:ext cx="2286000" cy="822300"/>
          </a:xfrm>
          <a:prstGeom prst="rect">
            <a:avLst/>
          </a:prstGeom>
          <a:solidFill>
            <a:srgbClr val="1FF953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Lungs</a:t>
            </a:r>
            <a:endParaRPr/>
          </a:p>
        </p:txBody>
      </p:sp>
      <p:sp>
        <p:nvSpPr>
          <p:cNvPr id="598" name="Google Shape;598;p31"/>
          <p:cNvSpPr txBox="1"/>
          <p:nvPr>
            <p:ph idx="1" type="body"/>
          </p:nvPr>
        </p:nvSpPr>
        <p:spPr>
          <a:xfrm>
            <a:off x="285750" y="1295400"/>
            <a:ext cx="3372000" cy="5277000"/>
          </a:xfrm>
          <a:prstGeom prst="rect">
            <a:avLst/>
          </a:prstGeom>
          <a:solidFill>
            <a:srgbClr val="CCF1E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thoracic cavity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one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each side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mediastinum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lung is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Conical</a:t>
            </a:r>
            <a:r>
              <a:rPr b="0" i="0" lang="en-US" sz="2400" u="none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in shape.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Covered</a:t>
            </a:r>
            <a:r>
              <a:rPr b="0" i="0" lang="en-US" sz="2400" u="none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by the visceral pleura.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Suspended </a:t>
            </a:r>
            <a:r>
              <a:rPr b="0" i="0" lang="en-US" sz="2400" u="none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free in its own pleural cavity.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Attached </a:t>
            </a:r>
            <a:r>
              <a:rPr b="0" i="0" lang="en-US" sz="2400" u="none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to the mediastinum only </a:t>
            </a:r>
            <a:r>
              <a:rPr b="0" i="0" lang="en-US" sz="2400" u="sng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by its root</a:t>
            </a:r>
            <a:r>
              <a:rPr b="0" i="0" lang="en-US" sz="3200" u="sng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C3FF4" id="599" name="Google Shape;599;p3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4612" r="2570" t="63863"/>
          <a:stretch/>
        </p:blipFill>
        <p:spPr>
          <a:xfrm>
            <a:off x="4357687" y="2071687"/>
            <a:ext cx="4495801" cy="219392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pic>
      <p:pic>
        <p:nvPicPr>
          <p:cNvPr descr="E:\dad\Student Gray\3. Thorax\F66122-003-f043a.jpg" id="600" name="Google Shape;600;p31"/>
          <p:cNvPicPr preferRelativeResize="0"/>
          <p:nvPr/>
        </p:nvPicPr>
        <p:blipFill rotWithShape="1">
          <a:blip r:embed="rId4">
            <a:alphaModFix/>
          </a:blip>
          <a:srcRect b="10638" l="0" r="0" t="3013"/>
          <a:stretch/>
        </p:blipFill>
        <p:spPr>
          <a:xfrm>
            <a:off x="3810000" y="990600"/>
            <a:ext cx="5191125" cy="5334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2"/>
          <p:cNvSpPr txBox="1"/>
          <p:nvPr>
            <p:ph idx="4294967295" type="title"/>
          </p:nvPr>
        </p:nvSpPr>
        <p:spPr>
          <a:xfrm>
            <a:off x="6400800" y="304800"/>
            <a:ext cx="2438400" cy="7620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LUNGS</a:t>
            </a:r>
            <a:endParaRPr/>
          </a:p>
        </p:txBody>
      </p:sp>
      <p:sp>
        <p:nvSpPr>
          <p:cNvPr id="606" name="Google Shape;606;p32"/>
          <p:cNvSpPr txBox="1"/>
          <p:nvPr>
            <p:ph idx="4294967295" type="body"/>
          </p:nvPr>
        </p:nvSpPr>
        <p:spPr>
          <a:xfrm>
            <a:off x="6172200" y="1143000"/>
            <a:ext cx="2971800" cy="571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Each lung has:</a:t>
            </a:r>
            <a:r>
              <a:rPr b="0" i="0" lang="en-US" sz="2000" u="none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Apex </a:t>
            </a:r>
            <a:r>
              <a:rPr b="1" i="0" lang="en-US" sz="20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0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base: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identify the </a:t>
            </a: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bottom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of the lung, respectively.</a:t>
            </a:r>
            <a:endParaRPr b="1" i="0" sz="20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Costal (lateral )surface: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surrounded by the </a:t>
            </a: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ribs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from front &amp; back).</a:t>
            </a:r>
            <a:endParaRPr b="1" i="0" sz="20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Medial (mediastinal) surface</a:t>
            </a:r>
            <a:r>
              <a:rPr b="1" i="0" lang="en-US" sz="20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Where the </a:t>
            </a:r>
            <a:r>
              <a:rPr b="0" i="0" lang="en-US" sz="20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bronchi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0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blood vessels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0" i="0" lang="en-US" sz="20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lymphatic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vessels </a:t>
            </a: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enter the lung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at the </a:t>
            </a: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hilum.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b="0" i="0" lang="en-US" sz="20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also related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to the </a:t>
            </a: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structures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forming the </a:t>
            </a: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mediastinum.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0" i="0" lang="en-US" sz="1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lobesofleftlung" id="607" name="Google Shape;6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28600"/>
            <a:ext cx="3048000" cy="434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lobesofrightlung" id="608" name="Google Shape;60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286000"/>
            <a:ext cx="2743200" cy="419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FE2FD7AB" id="609" name="Google Shape;609;p32"/>
          <p:cNvPicPr preferRelativeResize="0"/>
          <p:nvPr/>
        </p:nvPicPr>
        <p:blipFill rotWithShape="1">
          <a:blip r:embed="rId5">
            <a:alphaModFix/>
          </a:blip>
          <a:srcRect b="14271" l="51990" r="16667" t="46683"/>
          <a:stretch/>
        </p:blipFill>
        <p:spPr>
          <a:xfrm>
            <a:off x="3581400" y="4572000"/>
            <a:ext cx="2133599" cy="22859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3"/>
          <p:cNvSpPr txBox="1"/>
          <p:nvPr>
            <p:ph idx="4294967295" type="title"/>
          </p:nvPr>
        </p:nvSpPr>
        <p:spPr>
          <a:xfrm>
            <a:off x="5943600" y="274637"/>
            <a:ext cx="2286000" cy="7176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LUNGS</a:t>
            </a:r>
            <a:endParaRPr/>
          </a:p>
        </p:txBody>
      </p:sp>
      <p:sp>
        <p:nvSpPr>
          <p:cNvPr id="615" name="Google Shape;615;p33"/>
          <p:cNvSpPr txBox="1"/>
          <p:nvPr>
            <p:ph idx="4294967295" type="body"/>
          </p:nvPr>
        </p:nvSpPr>
        <p:spPr>
          <a:xfrm>
            <a:off x="5486400" y="1295400"/>
            <a:ext cx="3429000" cy="5257800"/>
          </a:xfrm>
          <a:prstGeom prst="rect">
            <a:avLst/>
          </a:prstGeom>
          <a:solidFill>
            <a:srgbClr val="CCF1E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Garamond"/>
              <a:buChar char="•"/>
            </a:pPr>
            <a:r>
              <a:rPr b="1" i="0" lang="en-US" sz="2400" u="sng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4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Apex: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•"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Projects into  the </a:t>
            </a:r>
            <a:r>
              <a:rPr b="1" i="0" lang="en-US" sz="22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root of the neck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•"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(1 inch  above medial 1/3 of clavicle).                                                 </a:t>
            </a:r>
            <a:r>
              <a:rPr b="1" i="0" lang="en-US" sz="2200" u="sng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It is covered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by cervical pleura.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CC00FF"/>
              </a:buClr>
              <a:buSzPts val="2200"/>
              <a:buFont typeface="Garamond"/>
              <a:buNone/>
            </a:pPr>
            <a:r>
              <a:rPr b="1" i="1" lang="en-US" sz="2200" u="none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   It is grooved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2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anteriorly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by </a:t>
            </a:r>
            <a:r>
              <a:rPr b="1" i="0" lang="en-US" sz="22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subclavian artery.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b="1" i="0" lang="en-US" sz="22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Base: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inferior  or diaphragmatic surface) </a:t>
            </a: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0" i="0" lang="en-US" sz="22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concave</a:t>
            </a: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and rests  on </a:t>
            </a:r>
            <a:r>
              <a:rPr b="0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0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diaphragm.</a:t>
            </a:r>
            <a:endParaRPr b="0" i="0" sz="2200" u="sng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sng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besofrightlung" id="616" name="Google Shape;61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28600"/>
            <a:ext cx="3200400" cy="346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lobesofleftlung" id="617" name="Google Shape;61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352800"/>
            <a:ext cx="2743200" cy="3286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FE2FD7AB" id="618" name="Google Shape;618;p33"/>
          <p:cNvPicPr preferRelativeResize="0"/>
          <p:nvPr/>
        </p:nvPicPr>
        <p:blipFill rotWithShape="1">
          <a:blip r:embed="rId5">
            <a:alphaModFix/>
          </a:blip>
          <a:srcRect b="14271" l="51990" r="16667" t="46683"/>
          <a:stretch/>
        </p:blipFill>
        <p:spPr>
          <a:xfrm>
            <a:off x="3048000" y="4114800"/>
            <a:ext cx="2133599" cy="22859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19" name="Google Shape;619;p33"/>
          <p:cNvSpPr/>
          <p:nvPr/>
        </p:nvSpPr>
        <p:spPr>
          <a:xfrm>
            <a:off x="3581400" y="381000"/>
            <a:ext cx="152400" cy="228600"/>
          </a:xfrm>
          <a:prstGeom prst="downArrow">
            <a:avLst>
              <a:gd fmla="val 144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BCBCB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3"/>
          <p:cNvSpPr/>
          <p:nvPr/>
        </p:nvSpPr>
        <p:spPr>
          <a:xfrm flipH="1">
            <a:off x="1676400" y="3429000"/>
            <a:ext cx="76200" cy="228600"/>
          </a:xfrm>
          <a:prstGeom prst="downArrow">
            <a:avLst>
              <a:gd fmla="val 18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4"/>
          <p:cNvSpPr txBox="1"/>
          <p:nvPr>
            <p:ph idx="4294967295" type="title"/>
          </p:nvPr>
        </p:nvSpPr>
        <p:spPr>
          <a:xfrm>
            <a:off x="457200" y="274637"/>
            <a:ext cx="8382000" cy="716100"/>
          </a:xfrm>
          <a:prstGeom prst="rect">
            <a:avLst/>
          </a:prstGeom>
          <a:solidFill>
            <a:srgbClr val="E8F4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Borders</a:t>
            </a:r>
            <a:r>
              <a:rPr b="1" i="0" lang="en-US" sz="32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32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Anterior &amp; Posterior </a:t>
            </a:r>
            <a:endParaRPr/>
          </a:p>
        </p:txBody>
      </p:sp>
      <p:sp>
        <p:nvSpPr>
          <p:cNvPr id="626" name="Google Shape;626;p34"/>
          <p:cNvSpPr txBox="1"/>
          <p:nvPr>
            <p:ph idx="4294967295" type="body"/>
          </p:nvPr>
        </p:nvSpPr>
        <p:spPr>
          <a:xfrm>
            <a:off x="5943600" y="1295400"/>
            <a:ext cx="3200400" cy="533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1" i="1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Anterior border :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sharp, thin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overlaps the heart.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Anterior border of </a:t>
            </a:r>
            <a:r>
              <a:rPr b="1" i="0" lang="en-US" sz="24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lung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presents a </a:t>
            </a:r>
            <a:r>
              <a:rPr b="1" i="0" lang="en-US" sz="2400" u="sng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cardiac</a:t>
            </a: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sng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notch</a:t>
            </a:r>
            <a:r>
              <a:rPr b="1" i="0" lang="en-US" sz="24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its lower end, has a thin </a:t>
            </a:r>
            <a:r>
              <a:rPr b="1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projection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called the </a:t>
            </a:r>
            <a:r>
              <a:rPr b="1" i="0" lang="en-US" sz="24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lingula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the cardiac notch.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1" i="1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Posterior border </a:t>
            </a:r>
            <a:r>
              <a:rPr b="1" i="1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rounded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lies beside the vertebral column.</a:t>
            </a:r>
            <a:endParaRPr/>
          </a:p>
        </p:txBody>
      </p:sp>
      <p:pic>
        <p:nvPicPr>
          <p:cNvPr descr="lobesofleftlung" id="627" name="Google Shape;6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1295400"/>
            <a:ext cx="2895600" cy="381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lobesofrightlung" id="628" name="Google Shape;62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438400"/>
            <a:ext cx="2743200" cy="419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29" name="Google Shape;629;p34"/>
          <p:cNvSpPr/>
          <p:nvPr/>
        </p:nvSpPr>
        <p:spPr>
          <a:xfrm>
            <a:off x="3200400" y="4572000"/>
            <a:ext cx="914400" cy="457200"/>
          </a:xfrm>
          <a:prstGeom prst="roundRect">
            <a:avLst>
              <a:gd fmla="val 16667" name="adj"/>
            </a:avLst>
          </a:prstGeom>
          <a:solidFill>
            <a:srgbClr val="FF0000">
              <a:alpha val="19610"/>
            </a:srgbClr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5"/>
          <p:cNvSpPr txBox="1"/>
          <p:nvPr>
            <p:ph idx="4294967295" type="title"/>
          </p:nvPr>
        </p:nvSpPr>
        <p:spPr>
          <a:xfrm>
            <a:off x="381000" y="228600"/>
            <a:ext cx="8458200" cy="609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Surfaces</a:t>
            </a:r>
            <a:r>
              <a:rPr b="1" i="0" lang="en-US" sz="36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36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Costal &amp; Mediastinal </a:t>
            </a:r>
            <a:r>
              <a:rPr b="0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35" name="Google Shape;635;p35"/>
          <p:cNvSpPr txBox="1"/>
          <p:nvPr>
            <p:ph idx="4294967295" type="body"/>
          </p:nvPr>
        </p:nvSpPr>
        <p:spPr>
          <a:xfrm>
            <a:off x="5181600" y="990600"/>
            <a:ext cx="3810000" cy="58674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Costal surface</a:t>
            </a: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Convex.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Covered by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costal pleura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separates lung from: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ribs, costal cartilages &amp; intercostal muscles.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Medial surface</a:t>
            </a: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divided into 2 parts: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00FF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Anterior (mediastinal) part</a:t>
            </a:r>
            <a:r>
              <a:rPr b="1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</a:t>
            </a:r>
            <a:r>
              <a:rPr b="0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000" u="sng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hilum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</a:t>
            </a: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 (it is </a:t>
            </a:r>
            <a:r>
              <a:rPr b="0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a depression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which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bronchi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vessels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&amp;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nerves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forming  the root of lung).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00FF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Posterior (vertebral) part</a:t>
            </a:r>
            <a:r>
              <a:rPr b="1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related to: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Bodies of thoracic vertebrae,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Intervertebral discs,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 intercostal vessels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Sympathetic trunk.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E2FD7AB" id="636" name="Google Shape;636;p35"/>
          <p:cNvPicPr preferRelativeResize="0"/>
          <p:nvPr/>
        </p:nvPicPr>
        <p:blipFill rotWithShape="1">
          <a:blip r:embed="rId3">
            <a:alphaModFix/>
          </a:blip>
          <a:srcRect b="7625" l="18628" r="16667" t="45852"/>
          <a:stretch/>
        </p:blipFill>
        <p:spPr>
          <a:xfrm>
            <a:off x="228600" y="1295400"/>
            <a:ext cx="4876800" cy="42672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7" name="Google Shape;637;p35"/>
          <p:cNvSpPr txBox="1"/>
          <p:nvPr/>
        </p:nvSpPr>
        <p:spPr>
          <a:xfrm>
            <a:off x="228600" y="5867400"/>
            <a:ext cx="4953000" cy="708000"/>
          </a:xfrm>
          <a:prstGeom prst="rect">
            <a:avLst/>
          </a:prstGeom>
          <a:solidFill>
            <a:srgbClr val="E5F0F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Lateral (costal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&amp;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medial surfaces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 right lung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6"/>
          <p:cNvSpPr txBox="1"/>
          <p:nvPr>
            <p:ph idx="4294967295" type="title"/>
          </p:nvPr>
        </p:nvSpPr>
        <p:spPr>
          <a:xfrm>
            <a:off x="6629400" y="274637"/>
            <a:ext cx="2209800" cy="1706700"/>
          </a:xfrm>
          <a:prstGeom prst="rect">
            <a:avLst/>
          </a:prstGeom>
          <a:solidFill>
            <a:srgbClr val="E5F0F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RIGHT LUNG ROOT</a:t>
            </a:r>
            <a:endParaRPr/>
          </a:p>
        </p:txBody>
      </p:sp>
      <p:sp>
        <p:nvSpPr>
          <p:cNvPr id="643" name="Google Shape;643;p36"/>
          <p:cNvSpPr txBox="1"/>
          <p:nvPr>
            <p:ph idx="4294967295" type="body"/>
          </p:nvPr>
        </p:nvSpPr>
        <p:spPr>
          <a:xfrm>
            <a:off x="6248400" y="2438400"/>
            <a:ext cx="2667000" cy="32004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2 bronchi: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Lie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posterior.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Pulmonary artery: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superior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Pulmonary veins: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inferior and anterior.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sng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otofrightlung" id="644" name="Google Shape;644;p36"/>
          <p:cNvPicPr preferRelativeResize="0"/>
          <p:nvPr/>
        </p:nvPicPr>
        <p:blipFill rotWithShape="1">
          <a:blip r:embed="rId3">
            <a:alphaModFix/>
          </a:blip>
          <a:srcRect b="3618" l="0" r="0" t="3608"/>
          <a:stretch/>
        </p:blipFill>
        <p:spPr>
          <a:xfrm>
            <a:off x="381000" y="228600"/>
            <a:ext cx="5791200" cy="640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9"/>
          <p:cNvSpPr txBox="1"/>
          <p:nvPr>
            <p:ph idx="4294967295" type="title"/>
          </p:nvPr>
        </p:nvSpPr>
        <p:spPr>
          <a:xfrm>
            <a:off x="762000" y="274637"/>
            <a:ext cx="7772400" cy="792300"/>
          </a:xfrm>
          <a:prstGeom prst="rect">
            <a:avLst/>
          </a:prstGeom>
          <a:solidFill>
            <a:srgbClr val="E8F4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Objectives </a:t>
            </a:r>
            <a:endParaRPr/>
          </a:p>
        </p:txBody>
      </p:sp>
      <p:sp>
        <p:nvSpPr>
          <p:cNvPr id="500" name="Google Shape;500;p19"/>
          <p:cNvSpPr txBox="1"/>
          <p:nvPr>
            <p:ph idx="4294967295" type="body"/>
          </p:nvPr>
        </p:nvSpPr>
        <p:spPr>
          <a:xfrm>
            <a:off x="381000" y="1219200"/>
            <a:ext cx="8458200" cy="5334000"/>
          </a:xfrm>
          <a:prstGeom prst="rect">
            <a:avLst/>
          </a:prstGeom>
          <a:solidFill>
            <a:srgbClr val="C6F0E7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By the end of the lecture, the student should be able to 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 anatomy of the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pleura: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subdivisions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parietal &amp; visceral pleurae,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nerve supply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each of them.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the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 of parietal pleura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its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recesses.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anatomy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both pleurae and lungs.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anatomy of lungs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shape, relations, nerve supply &amp; blood supply.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 between right &amp; left lungs.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formation of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bronchopulmonary segments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characteristics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each segment in the lung.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talmatrafi\Desktop\download.jpg" id="649" name="Google Shape;6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76962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8"/>
          <p:cNvSpPr txBox="1"/>
          <p:nvPr>
            <p:ph idx="4294967295" type="title"/>
          </p:nvPr>
        </p:nvSpPr>
        <p:spPr>
          <a:xfrm>
            <a:off x="6629400" y="274637"/>
            <a:ext cx="2057400" cy="1630500"/>
          </a:xfrm>
          <a:prstGeom prst="rect">
            <a:avLst/>
          </a:prstGeom>
          <a:solidFill>
            <a:srgbClr val="E5F0F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LEFT LUNG ROOT</a:t>
            </a:r>
            <a:endParaRPr/>
          </a:p>
        </p:txBody>
      </p:sp>
      <p:sp>
        <p:nvSpPr>
          <p:cNvPr id="655" name="Google Shape;655;p38"/>
          <p:cNvSpPr txBox="1"/>
          <p:nvPr>
            <p:ph idx="4294967295" type="body"/>
          </p:nvPr>
        </p:nvSpPr>
        <p:spPr>
          <a:xfrm>
            <a:off x="6477000" y="2362200"/>
            <a:ext cx="2438400" cy="38100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0099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One bronchus: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Lies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posterior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Pulmonary artery: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superior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33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Pulmonary veins: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inferior and anterior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sng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otofleftlung" id="656" name="Google Shape;6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28600"/>
            <a:ext cx="5715000" cy="632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9"/>
          <p:cNvSpPr txBox="1"/>
          <p:nvPr>
            <p:ph idx="4294967295" type="title"/>
          </p:nvPr>
        </p:nvSpPr>
        <p:spPr>
          <a:xfrm>
            <a:off x="6324600" y="274637"/>
            <a:ext cx="2438400" cy="1478100"/>
          </a:xfrm>
          <a:prstGeom prst="rect">
            <a:avLst/>
          </a:prstGeom>
          <a:solidFill>
            <a:srgbClr val="E5F0F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Right lung </a:t>
            </a:r>
            <a:endParaRPr/>
          </a:p>
        </p:txBody>
      </p:sp>
      <p:sp>
        <p:nvSpPr>
          <p:cNvPr id="662" name="Google Shape;662;p39"/>
          <p:cNvSpPr txBox="1"/>
          <p:nvPr>
            <p:ph idx="4294967295" type="body"/>
          </p:nvPr>
        </p:nvSpPr>
        <p:spPr>
          <a:xfrm>
            <a:off x="6324600" y="1828800"/>
            <a:ext cx="2590800" cy="457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&amp; shorter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left lung.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Divided by                 </a:t>
            </a:r>
            <a:r>
              <a:rPr b="1" i="0" lang="en-US" sz="24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2 fissures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oblique &amp; horisontal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into </a:t>
            </a:r>
            <a:r>
              <a:rPr b="1" i="0" lang="en-US" sz="2400" u="sng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3 lobes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(upper, middle and lower lobes).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E2FD7AB" id="663" name="Google Shape;663;p39"/>
          <p:cNvPicPr preferRelativeResize="0"/>
          <p:nvPr/>
        </p:nvPicPr>
        <p:blipFill rotWithShape="1">
          <a:blip r:embed="rId3">
            <a:alphaModFix/>
          </a:blip>
          <a:srcRect b="7625" l="18628" r="16667" t="45852"/>
          <a:stretch/>
        </p:blipFill>
        <p:spPr>
          <a:xfrm>
            <a:off x="228600" y="304800"/>
            <a:ext cx="5943599" cy="6248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0"/>
          <p:cNvSpPr txBox="1"/>
          <p:nvPr>
            <p:ph idx="4294967295" type="title"/>
          </p:nvPr>
        </p:nvSpPr>
        <p:spPr>
          <a:xfrm>
            <a:off x="6096000" y="381000"/>
            <a:ext cx="2746500" cy="1295400"/>
          </a:xfrm>
          <a:prstGeom prst="rect">
            <a:avLst/>
          </a:prstGeom>
          <a:solidFill>
            <a:srgbClr val="E5F0F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b="1" i="0" lang="en-US" sz="40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Lung</a:t>
            </a:r>
            <a:r>
              <a:rPr b="1" i="0" lang="en-US" sz="40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69" name="Google Shape;669;p40"/>
          <p:cNvSpPr txBox="1"/>
          <p:nvPr>
            <p:ph idx="4294967295" type="body"/>
          </p:nvPr>
        </p:nvSpPr>
        <p:spPr>
          <a:xfrm>
            <a:off x="6019800" y="1828800"/>
            <a:ext cx="2895600" cy="472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Divided by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one oblique fissure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-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2 lobes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Upper and lower.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horizontal fissure.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a cardiac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notch</a:t>
            </a: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part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its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anterior border.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899839F1" id="670" name="Google Shape;670;p40"/>
          <p:cNvPicPr preferRelativeResize="0"/>
          <p:nvPr/>
        </p:nvPicPr>
        <p:blipFill rotWithShape="1">
          <a:blip r:embed="rId3">
            <a:alphaModFix/>
          </a:blip>
          <a:srcRect b="30715" l="28428" r="5885" t="27856"/>
          <a:stretch/>
        </p:blipFill>
        <p:spPr>
          <a:xfrm>
            <a:off x="304800" y="228600"/>
            <a:ext cx="5562601" cy="62483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1"/>
          <p:cNvSpPr txBox="1"/>
          <p:nvPr>
            <p:ph idx="4294967295" type="title"/>
          </p:nvPr>
        </p:nvSpPr>
        <p:spPr>
          <a:xfrm>
            <a:off x="457200" y="274637"/>
            <a:ext cx="8229600" cy="7161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Mediastinal surface of right lung </a:t>
            </a:r>
            <a:endParaRPr/>
          </a:p>
        </p:txBody>
      </p:sp>
      <p:sp>
        <p:nvSpPr>
          <p:cNvPr id="676" name="Google Shape;676;p41"/>
          <p:cNvSpPr txBox="1"/>
          <p:nvPr>
            <p:ph idx="4294967295" type="body"/>
          </p:nvPr>
        </p:nvSpPr>
        <p:spPr>
          <a:xfrm>
            <a:off x="5715000" y="1143000"/>
            <a:ext cx="3429000" cy="5181600"/>
          </a:xfrm>
          <a:prstGeom prst="rect">
            <a:avLst/>
          </a:prstGeom>
          <a:solidFill>
            <a:srgbClr val="CCF1E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On the mediastinal surface of the right lung,</a:t>
            </a: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find these structures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Azygos vein and its arch</a:t>
            </a: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root of the lung).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Vagus nerve</a:t>
            </a:r>
            <a:r>
              <a:rPr b="1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root of the lung.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Phrenic nerve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anterior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root of the lung.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Cardiac impression:</a:t>
            </a:r>
            <a:r>
              <a:rPr b="0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related to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atrium.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Esophagus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root.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Below hilum and in front of pulmonary ligament : groove for </a:t>
            </a:r>
            <a:r>
              <a:rPr b="1" i="0" lang="en-US" sz="2000" u="sng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I.V.C.</a:t>
            </a:r>
            <a:endParaRPr/>
          </a:p>
        </p:txBody>
      </p:sp>
      <p:pic>
        <p:nvPicPr>
          <p:cNvPr descr="relationshipsofrightrootoflung" id="677" name="Google Shape;67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66800"/>
            <a:ext cx="5257800" cy="548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8" name="Google Shape;678;p41"/>
          <p:cNvSpPr txBox="1"/>
          <p:nvPr/>
        </p:nvSpPr>
        <p:spPr>
          <a:xfrm>
            <a:off x="685800" y="4343400"/>
            <a:ext cx="19812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impression</a:t>
            </a:r>
            <a:endParaRPr/>
          </a:p>
        </p:txBody>
      </p:sp>
      <p:sp>
        <p:nvSpPr>
          <p:cNvPr id="679" name="Google Shape;679;p41"/>
          <p:cNvSpPr/>
          <p:nvPr/>
        </p:nvSpPr>
        <p:spPr>
          <a:xfrm>
            <a:off x="2819400" y="4876800"/>
            <a:ext cx="45900" cy="304800"/>
          </a:xfrm>
          <a:prstGeom prst="downArrow">
            <a:avLst>
              <a:gd fmla="val 19969" name="adj1"/>
              <a:gd fmla="val 50000" name="adj2"/>
            </a:avLst>
          </a:prstGeom>
          <a:solidFill>
            <a:srgbClr val="CC00FF"/>
          </a:solidFill>
          <a:ln cap="flat" cmpd="sng" w="25400">
            <a:solidFill>
              <a:srgbClr val="CC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2"/>
          <p:cNvSpPr txBox="1"/>
          <p:nvPr>
            <p:ph idx="4294967295" type="title"/>
          </p:nvPr>
        </p:nvSpPr>
        <p:spPr>
          <a:xfrm>
            <a:off x="457200" y="274637"/>
            <a:ext cx="8229600" cy="7161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Mediastinal surface of  left lung </a:t>
            </a:r>
            <a:endParaRPr/>
          </a:p>
        </p:txBody>
      </p:sp>
      <p:sp>
        <p:nvSpPr>
          <p:cNvPr id="685" name="Google Shape;685;p42"/>
          <p:cNvSpPr txBox="1"/>
          <p:nvPr>
            <p:ph idx="4294967295" type="body"/>
          </p:nvPr>
        </p:nvSpPr>
        <p:spPr>
          <a:xfrm>
            <a:off x="5715000" y="1295400"/>
            <a:ext cx="3276600" cy="52578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On the mediastinal surface of the left lung,</a:t>
            </a: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find these structures: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Descending aorta and its arches  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root of the lung)..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Vagus nerve</a:t>
            </a:r>
            <a:r>
              <a:rPr b="0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 to the root of the lung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root of the lung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Phrenic nerve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anterior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root of the lung.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Cardiac impression</a:t>
            </a:r>
            <a:r>
              <a:rPr b="1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related to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ventricle.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Groove for left common carotid  and left subclavian arteries 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ionshipswithleftrootoflung" id="686" name="Google Shape;6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66800"/>
            <a:ext cx="5334000" cy="556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87" name="Google Shape;687;p42"/>
          <p:cNvSpPr txBox="1"/>
          <p:nvPr/>
        </p:nvSpPr>
        <p:spPr>
          <a:xfrm>
            <a:off x="3276600" y="4114800"/>
            <a:ext cx="19050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impression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3"/>
          <p:cNvSpPr txBox="1"/>
          <p:nvPr>
            <p:ph idx="4294967295" type="title"/>
          </p:nvPr>
        </p:nvSpPr>
        <p:spPr>
          <a:xfrm>
            <a:off x="609600" y="274637"/>
            <a:ext cx="8229600" cy="8685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Blood supply of lung</a:t>
            </a:r>
            <a:endParaRPr/>
          </a:p>
        </p:txBody>
      </p:sp>
      <p:sp>
        <p:nvSpPr>
          <p:cNvPr id="693" name="Google Shape;693;p43"/>
          <p:cNvSpPr txBox="1"/>
          <p:nvPr>
            <p:ph idx="4294967295" type="body"/>
          </p:nvPr>
        </p:nvSpPr>
        <p:spPr>
          <a:xfrm>
            <a:off x="304800" y="1371600"/>
            <a:ext cx="8534400" cy="49530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Bronchial arteries</a:t>
            </a:r>
            <a:r>
              <a:rPr b="1" i="0" lang="en-US" sz="28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(From descending aorta)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…. It </a:t>
            </a:r>
            <a:r>
              <a:rPr b="1" i="0" lang="en-US" sz="2800" u="sng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supplies oxygenated blood </a:t>
            </a:r>
            <a:r>
              <a:rPr b="1" i="0" lang="en-US" sz="2800" u="non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to  </a:t>
            </a:r>
            <a:r>
              <a:rPr b="1" i="0" lang="en-US" sz="2800" u="none">
                <a:solidFill>
                  <a:srgbClr val="0099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bronchi , lung tissue &amp; visceral pleura.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Bronchial veins :</a:t>
            </a:r>
            <a:r>
              <a:rPr b="1" i="0" lang="en-US" sz="28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800" u="non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drain into azygos &amp; hemiazygos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veins.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Pulmonary artery</a:t>
            </a:r>
            <a:r>
              <a:rPr b="1" i="0" lang="en-US" sz="28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which carries                       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non-oxygenated blood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right ventricle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lung alveoli.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2 pulmonary veins :</a:t>
            </a:r>
            <a:r>
              <a:rPr b="1" i="0" lang="en-US" sz="28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carry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oxygenated blood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lung alveoli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left atrium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of the heart.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4"/>
          <p:cNvSpPr txBox="1"/>
          <p:nvPr>
            <p:ph idx="4294967295" type="title"/>
          </p:nvPr>
        </p:nvSpPr>
        <p:spPr>
          <a:xfrm>
            <a:off x="457200" y="274637"/>
            <a:ext cx="8229600" cy="8685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Nerve Supply of the lung </a:t>
            </a:r>
            <a:endParaRPr/>
          </a:p>
        </p:txBody>
      </p:sp>
      <p:sp>
        <p:nvSpPr>
          <p:cNvPr id="699" name="Google Shape;699;p44"/>
          <p:cNvSpPr txBox="1"/>
          <p:nvPr>
            <p:ph idx="4294967295" type="body"/>
          </p:nvPr>
        </p:nvSpPr>
        <p:spPr>
          <a:xfrm>
            <a:off x="152400" y="1371600"/>
            <a:ext cx="8763000" cy="51054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i="1" lang="en-US" sz="32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Pulmonary plexus</a:t>
            </a:r>
            <a:r>
              <a:rPr b="0" i="0" lang="en-US" sz="3200" u="non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at the root of lung….is formed of </a:t>
            </a:r>
            <a:r>
              <a:rPr b="0" i="0" lang="en-US" sz="32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autonomic N.S.</a:t>
            </a: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from sympathetic &amp; parasympathetic fibers.</a:t>
            </a:r>
            <a:endParaRPr b="1" i="0" sz="20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1" lang="en-US" sz="32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1- Sympathetic  Fibers</a:t>
            </a:r>
            <a:r>
              <a:rPr b="0" i="0" lang="en-US" sz="32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From … </a:t>
            </a:r>
            <a:r>
              <a:rPr b="0" i="1" lang="en-US" sz="3200" u="none">
                <a:solidFill>
                  <a:srgbClr val="0099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sympathetic trunk</a:t>
            </a: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333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Action: </a:t>
            </a:r>
            <a:r>
              <a:rPr b="0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broncho-dilatation</a:t>
            </a:r>
            <a:r>
              <a:rPr b="0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/and  vasoconstriction</a:t>
            </a:r>
            <a:r>
              <a:rPr b="0" i="0" lang="en-US" sz="28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200" u="none">
              <a:solidFill>
                <a:srgbClr val="3333FF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1" lang="en-US" sz="3200" u="sng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2- Parasympathetic Fibers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From…..</a:t>
            </a:r>
            <a:r>
              <a:rPr b="0" i="1" lang="en-US" sz="3200" u="none">
                <a:solidFill>
                  <a:srgbClr val="0099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Vagus nerve</a:t>
            </a:r>
            <a:r>
              <a:rPr b="0" i="0" lang="en-US" sz="32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….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3333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Action: </a:t>
            </a:r>
            <a:r>
              <a:rPr b="1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8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roncho-constriction</a:t>
            </a: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and vasodilatation and </a:t>
            </a:r>
            <a:r>
              <a:rPr b="0" i="0" lang="en-US" sz="32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secretomotor</a:t>
            </a: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to bronchial glands.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5"/>
          <p:cNvSpPr txBox="1"/>
          <p:nvPr>
            <p:ph idx="4294967295" type="title"/>
          </p:nvPr>
        </p:nvSpPr>
        <p:spPr>
          <a:xfrm>
            <a:off x="5943600" y="244475"/>
            <a:ext cx="2743200" cy="5937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Bronchi</a:t>
            </a:r>
            <a:endParaRPr/>
          </a:p>
        </p:txBody>
      </p:sp>
      <p:sp>
        <p:nvSpPr>
          <p:cNvPr id="705" name="Google Shape;705;p45"/>
          <p:cNvSpPr txBox="1"/>
          <p:nvPr>
            <p:ph idx="4294967295" type="body"/>
          </p:nvPr>
        </p:nvSpPr>
        <p:spPr>
          <a:xfrm>
            <a:off x="5715000" y="990600"/>
            <a:ext cx="3276600" cy="58674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trachea divides into 2 main bronchi:</a:t>
            </a:r>
            <a:endParaRPr b="0" i="0" sz="2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Right main bronchus</a:t>
            </a:r>
            <a:r>
              <a:rPr b="1" i="0" lang="en-US" sz="2400" u="none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which                          divides  before entering the  hilum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 it gives: </a:t>
            </a:r>
            <a:r>
              <a:rPr b="0" i="0" lang="en-US" sz="24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superior </a:t>
            </a:r>
            <a:r>
              <a:rPr b="0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lobar (secondary) bronchus.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                                          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On entering hilum,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it divides into </a:t>
            </a:r>
            <a:r>
              <a:rPr b="0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middle </a:t>
            </a:r>
            <a:r>
              <a:rPr b="0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0" i="0" lang="en-US" sz="24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inferior</a:t>
            </a:r>
            <a:r>
              <a:rPr b="0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lobar bronchi.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Left main bronchus</a:t>
            </a:r>
            <a:r>
              <a:rPr b="1" i="0" lang="en-US" sz="2400" u="none">
                <a:solidFill>
                  <a:srgbClr val="CC00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r>
              <a:rPr b="0" i="0" lang="en-US" sz="24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On entering hilum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 it divides into</a:t>
            </a:r>
            <a:r>
              <a:rPr b="0" i="0" lang="en-US" sz="24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superior</a:t>
            </a:r>
            <a:r>
              <a:rPr b="0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i="0" lang="en-US" sz="24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inferior</a:t>
            </a:r>
            <a:r>
              <a:rPr b="0" i="0" lang="en-US" sz="2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lobar bronchi.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B275CB7" id="706" name="Google Shape;706;p45"/>
          <p:cNvPicPr preferRelativeResize="0"/>
          <p:nvPr/>
        </p:nvPicPr>
        <p:blipFill rotWithShape="1">
          <a:blip r:embed="rId3">
            <a:alphaModFix/>
          </a:blip>
          <a:srcRect b="27273" l="26706" r="5441" t="45630"/>
          <a:stretch/>
        </p:blipFill>
        <p:spPr>
          <a:xfrm>
            <a:off x="0" y="3429000"/>
            <a:ext cx="5333999" cy="3429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E:\dad\Student Gray\3. Thorax\F66122-003-f043a.jpg" id="707" name="Google Shape;707;p45"/>
          <p:cNvPicPr preferRelativeResize="0"/>
          <p:nvPr/>
        </p:nvPicPr>
        <p:blipFill rotWithShape="1">
          <a:blip r:embed="rId4">
            <a:alphaModFix/>
          </a:blip>
          <a:srcRect b="10638" l="0" r="0" t="3013"/>
          <a:stretch/>
        </p:blipFill>
        <p:spPr>
          <a:xfrm>
            <a:off x="0" y="0"/>
            <a:ext cx="5334000" cy="335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6"/>
          <p:cNvSpPr txBox="1"/>
          <p:nvPr>
            <p:ph idx="4294967295" type="title"/>
          </p:nvPr>
        </p:nvSpPr>
        <p:spPr>
          <a:xfrm>
            <a:off x="685800" y="228600"/>
            <a:ext cx="7696200" cy="6096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Bronchopulmonary segments </a:t>
            </a:r>
            <a:endParaRPr/>
          </a:p>
        </p:txBody>
      </p:sp>
      <p:sp>
        <p:nvSpPr>
          <p:cNvPr id="713" name="Google Shape;713;p46"/>
          <p:cNvSpPr txBox="1"/>
          <p:nvPr>
            <p:ph idx="4294967295" type="body"/>
          </p:nvPr>
        </p:nvSpPr>
        <p:spPr>
          <a:xfrm>
            <a:off x="5334000" y="914400"/>
            <a:ext cx="3810000" cy="5943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the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anatomic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4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functional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surgical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units of the lungs.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Each lobar (secondary) bronchus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gives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segmental (tertiary) bronchi.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Each segmental bronchus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divides repeatedly into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bronchioles.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Bronchioles divide into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terminal bronchioles,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show delicate outpouchings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‘the respiratory bronchioles’.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CC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B6F5EDD" id="714" name="Google Shape;714;p46"/>
          <p:cNvPicPr preferRelativeResize="0"/>
          <p:nvPr/>
        </p:nvPicPr>
        <p:blipFill rotWithShape="1">
          <a:blip r:embed="rId3">
            <a:alphaModFix/>
          </a:blip>
          <a:srcRect b="1971" l="23530" r="1959" t="23629"/>
          <a:stretch/>
        </p:blipFill>
        <p:spPr>
          <a:xfrm>
            <a:off x="304800" y="914400"/>
            <a:ext cx="5029200" cy="55625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Lungs" id="715" name="Google Shape;715;p46"/>
          <p:cNvPicPr preferRelativeResize="0"/>
          <p:nvPr/>
        </p:nvPicPr>
        <p:blipFill rotWithShape="1">
          <a:blip r:embed="rId4">
            <a:alphaModFix/>
          </a:blip>
          <a:srcRect b="0" l="25925" r="0" t="0"/>
          <a:stretch/>
        </p:blipFill>
        <p:spPr>
          <a:xfrm>
            <a:off x="2667000" y="2971800"/>
            <a:ext cx="2514600" cy="350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16" name="Google Shape;716;p46"/>
          <p:cNvSpPr/>
          <p:nvPr/>
        </p:nvSpPr>
        <p:spPr>
          <a:xfrm>
            <a:off x="1371600" y="4953000"/>
            <a:ext cx="1066800" cy="381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6"/>
          <p:cNvSpPr/>
          <p:nvPr/>
        </p:nvSpPr>
        <p:spPr>
          <a:xfrm>
            <a:off x="609600" y="4267200"/>
            <a:ext cx="990600" cy="3048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0"/>
          <p:cNvSpPr txBox="1"/>
          <p:nvPr>
            <p:ph type="title"/>
          </p:nvPr>
        </p:nvSpPr>
        <p:spPr>
          <a:xfrm>
            <a:off x="457200" y="244475"/>
            <a:ext cx="2590800" cy="6699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Pleura</a:t>
            </a:r>
            <a:endParaRPr/>
          </a:p>
        </p:txBody>
      </p:sp>
      <p:sp>
        <p:nvSpPr>
          <p:cNvPr id="506" name="Google Shape;506;p20"/>
          <p:cNvSpPr txBox="1"/>
          <p:nvPr>
            <p:ph idx="1" type="body"/>
          </p:nvPr>
        </p:nvSpPr>
        <p:spPr>
          <a:xfrm>
            <a:off x="0" y="990600"/>
            <a:ext cx="3505200" cy="5105400"/>
          </a:xfrm>
          <a:prstGeom prst="rect">
            <a:avLst/>
          </a:prstGeom>
          <a:solidFill>
            <a:srgbClr val="CCF1E9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Double-layered serous membrane enclosing the lung.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two layers: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Parietal layer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lines the thoracic walls.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–"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Visceral layer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covers the surfaces of the lung.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layers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each other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around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lung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it forms a loose cuff 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hanging down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the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pulmonary ligament.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space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the two layers,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pleural cavity,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a thin film of pleural serous fluid ( 5-10 ml.).</a:t>
            </a:r>
            <a:endParaRPr/>
          </a:p>
        </p:txBody>
      </p:sp>
      <p:pic>
        <p:nvPicPr>
          <p:cNvPr descr="C3FF4" id="507" name="Google Shape;507;p2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5303" r="-180" t="64171"/>
          <a:stretch/>
        </p:blipFill>
        <p:spPr>
          <a:xfrm>
            <a:off x="3733800" y="304800"/>
            <a:ext cx="5270501" cy="61721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pic>
      <p:cxnSp>
        <p:nvCxnSpPr>
          <p:cNvPr id="508" name="Google Shape;508;p20"/>
          <p:cNvCxnSpPr/>
          <p:nvPr/>
        </p:nvCxnSpPr>
        <p:spPr>
          <a:xfrm>
            <a:off x="7358062" y="6143625"/>
            <a:ext cx="287400" cy="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E:\dad\Student Gray\3. Thorax\F66122-003-f041a.jpg" id="509" name="Google Shape;509;p20"/>
          <p:cNvPicPr preferRelativeResize="0"/>
          <p:nvPr/>
        </p:nvPicPr>
        <p:blipFill rotWithShape="1">
          <a:blip r:embed="rId4">
            <a:alphaModFix/>
          </a:blip>
          <a:srcRect b="6147" l="0" r="0" t="0"/>
          <a:stretch/>
        </p:blipFill>
        <p:spPr>
          <a:xfrm>
            <a:off x="3581400" y="304800"/>
            <a:ext cx="5562600" cy="6248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10" name="Google Shape;510;p20"/>
          <p:cNvSpPr/>
          <p:nvPr/>
        </p:nvSpPr>
        <p:spPr>
          <a:xfrm>
            <a:off x="7239000" y="4648200"/>
            <a:ext cx="990600" cy="76200"/>
          </a:xfrm>
          <a:prstGeom prst="leftArrow">
            <a:avLst>
              <a:gd fmla="val 831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CBCB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0"/>
          <p:cNvSpPr txBox="1"/>
          <p:nvPr/>
        </p:nvSpPr>
        <p:spPr>
          <a:xfrm>
            <a:off x="8229600" y="4495800"/>
            <a:ext cx="9144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Pulmonary ligament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7"/>
          <p:cNvSpPr txBox="1"/>
          <p:nvPr>
            <p:ph idx="4294967295" type="title"/>
          </p:nvPr>
        </p:nvSpPr>
        <p:spPr>
          <a:xfrm>
            <a:off x="533400" y="0"/>
            <a:ext cx="7924800" cy="6858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Bronchopulmonary segments </a:t>
            </a:r>
            <a:endParaRPr/>
          </a:p>
        </p:txBody>
      </p:sp>
      <p:sp>
        <p:nvSpPr>
          <p:cNvPr id="723" name="Google Shape;723;p47"/>
          <p:cNvSpPr txBox="1"/>
          <p:nvPr>
            <p:ph idx="4294967295" type="body"/>
          </p:nvPr>
        </p:nvSpPr>
        <p:spPr>
          <a:xfrm>
            <a:off x="5638800" y="990600"/>
            <a:ext cx="3352800" cy="49530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The respiratory bronchioles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 by branching into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alveolar ducts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lead into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alveolar sacs.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FF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The alveolar sacs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 of several alveoli, </a:t>
            </a:r>
            <a:r>
              <a:rPr b="1" i="0" lang="en-US" sz="24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each alveolus is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surrounded by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network of blood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capillaries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b="1" i="0" lang="en-US" sz="24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gas exchange.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of the Human Lungs" id="724" name="Google Shape;7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66800"/>
            <a:ext cx="5181600" cy="518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25" name="Google Shape;725;p47"/>
          <p:cNvSpPr/>
          <p:nvPr/>
        </p:nvSpPr>
        <p:spPr>
          <a:xfrm>
            <a:off x="4572000" y="3581400"/>
            <a:ext cx="457200" cy="1143000"/>
          </a:xfrm>
          <a:prstGeom prst="curvedLeftArrow">
            <a:avLst>
              <a:gd fmla="val 17280" name="adj1"/>
              <a:gd fmla="val 20520" name="adj2"/>
              <a:gd fmla="val 5400" name="adj3"/>
            </a:avLst>
          </a:prstGeom>
          <a:solidFill>
            <a:schemeClr val="accent1"/>
          </a:solidFill>
          <a:ln cap="flat" cmpd="sng" w="25400">
            <a:solidFill>
              <a:srgbClr val="BCBCB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7"/>
          <p:cNvSpPr txBox="1"/>
          <p:nvPr/>
        </p:nvSpPr>
        <p:spPr>
          <a:xfrm>
            <a:off x="4876800" y="3886200"/>
            <a:ext cx="838200" cy="216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Alveolar sacs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8"/>
          <p:cNvSpPr txBox="1"/>
          <p:nvPr>
            <p:ph idx="4294967295" type="title"/>
          </p:nvPr>
        </p:nvSpPr>
        <p:spPr>
          <a:xfrm>
            <a:off x="685800" y="0"/>
            <a:ext cx="7391400" cy="838200"/>
          </a:xfrm>
          <a:prstGeom prst="rect">
            <a:avLst/>
          </a:prstGeom>
          <a:solidFill>
            <a:srgbClr val="1FF95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Bronchopulmonary segments </a:t>
            </a:r>
            <a:endParaRPr/>
          </a:p>
        </p:txBody>
      </p:sp>
      <p:sp>
        <p:nvSpPr>
          <p:cNvPr id="732" name="Google Shape;732;p48"/>
          <p:cNvSpPr txBox="1"/>
          <p:nvPr>
            <p:ph idx="4294967295" type="body"/>
          </p:nvPr>
        </p:nvSpPr>
        <p:spPr>
          <a:xfrm>
            <a:off x="4953000" y="1143000"/>
            <a:ext cx="4038600" cy="5410200"/>
          </a:xfrm>
          <a:prstGeom prst="rect">
            <a:avLst/>
          </a:prstGeom>
          <a:solidFill>
            <a:srgbClr val="D9F5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The main characteristics of a bronchopulmonary segment/ 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sng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subdivision of a lung lobe.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pyramidal shaped, its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apex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toward the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 root.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surrounded by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connective tissue septa.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a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segmental bronchus,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segmental artery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lymph vessels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autonomic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nerves.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segmental vein</a:t>
            </a:r>
            <a:r>
              <a:rPr b="1" i="0" lang="en-US" sz="20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lies in the inter- segmental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C.T. septa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the segments.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diseased segment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removed surgically, because it is </a:t>
            </a:r>
            <a:r>
              <a:rPr b="1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structural unit.</a:t>
            </a:r>
            <a:endParaRPr/>
          </a:p>
        </p:txBody>
      </p:sp>
      <p:pic>
        <p:nvPicPr>
          <p:cNvPr descr="48BC38F4" id="733" name="Google Shape;733;p48"/>
          <p:cNvPicPr preferRelativeResize="0"/>
          <p:nvPr/>
        </p:nvPicPr>
        <p:blipFill rotWithShape="1">
          <a:blip r:embed="rId3">
            <a:alphaModFix/>
          </a:blip>
          <a:srcRect b="31719" l="30680" r="0" t="17095"/>
          <a:stretch/>
        </p:blipFill>
        <p:spPr>
          <a:xfrm>
            <a:off x="0" y="838200"/>
            <a:ext cx="4876800" cy="55626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s://encrypted-tbn1.gstatic.com/images?q=tbn:ANd9GcTl-Cf3jvMH7L1afAYQ0JSxbQ1q7jZtvdGRHV3RQ6QtwHgcElYN" id="734" name="Google Shape;734;p48"/>
          <p:cNvPicPr preferRelativeResize="0"/>
          <p:nvPr/>
        </p:nvPicPr>
        <p:blipFill rotWithShape="1">
          <a:blip r:embed="rId4">
            <a:alphaModFix/>
          </a:blip>
          <a:srcRect b="41707" l="0" r="0" t="0"/>
          <a:stretch/>
        </p:blipFill>
        <p:spPr>
          <a:xfrm>
            <a:off x="0" y="8382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1"/>
          <p:cNvSpPr txBox="1"/>
          <p:nvPr>
            <p:ph type="title"/>
          </p:nvPr>
        </p:nvSpPr>
        <p:spPr>
          <a:xfrm>
            <a:off x="2571750" y="244475"/>
            <a:ext cx="3429000" cy="7557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Parietal Pleura</a:t>
            </a:r>
            <a:endParaRPr/>
          </a:p>
        </p:txBody>
      </p:sp>
      <p:sp>
        <p:nvSpPr>
          <p:cNvPr id="518" name="Google Shape;518;p21"/>
          <p:cNvSpPr txBox="1"/>
          <p:nvPr>
            <p:ph idx="1" type="body"/>
          </p:nvPr>
        </p:nvSpPr>
        <p:spPr>
          <a:xfrm>
            <a:off x="214312" y="1428750"/>
            <a:ext cx="8643900" cy="3143400"/>
          </a:xfrm>
          <a:prstGeom prst="rect">
            <a:avLst/>
          </a:prstGeom>
          <a:solidFill>
            <a:srgbClr val="CCF1E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divided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region in which it lies and the surfaces it covers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into: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1- Cervical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2- Costal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3- Mediastinal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4- Diaphragmatic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3FF4" id="519" name="Google Shape;519;p2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5303" r="-180" t="64171"/>
          <a:stretch/>
        </p:blipFill>
        <p:spPr>
          <a:xfrm>
            <a:off x="3810000" y="2590800"/>
            <a:ext cx="5200650" cy="38099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pic>
      <p:pic>
        <p:nvPicPr>
          <p:cNvPr descr="partsofparietalpleura" id="520" name="Google Shape;5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2590800"/>
            <a:ext cx="5181600" cy="381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21" name="Google Shape;521;p21"/>
          <p:cNvSpPr txBox="1"/>
          <p:nvPr/>
        </p:nvSpPr>
        <p:spPr>
          <a:xfrm>
            <a:off x="4343400" y="2590800"/>
            <a:ext cx="838200" cy="2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Cervical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"/>
          <p:cNvSpPr txBox="1"/>
          <p:nvPr>
            <p:ph type="title"/>
          </p:nvPr>
        </p:nvSpPr>
        <p:spPr>
          <a:xfrm>
            <a:off x="533400" y="228600"/>
            <a:ext cx="2895600" cy="9906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Parietal Pleura </a:t>
            </a:r>
            <a:endParaRPr/>
          </a:p>
        </p:txBody>
      </p:sp>
      <p:sp>
        <p:nvSpPr>
          <p:cNvPr id="527" name="Google Shape;527;p22"/>
          <p:cNvSpPr txBox="1"/>
          <p:nvPr>
            <p:ph idx="1" type="body"/>
          </p:nvPr>
        </p:nvSpPr>
        <p:spPr>
          <a:xfrm>
            <a:off x="214312" y="1447800"/>
            <a:ext cx="3443400" cy="4648200"/>
          </a:xfrm>
          <a:prstGeom prst="rect">
            <a:avLst/>
          </a:prstGeom>
          <a:solidFill>
            <a:srgbClr val="CCF1E9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Cervical Pleura</a:t>
            </a: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Projects up into the neck about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inch above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medial1/3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clavicle.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It lines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under surface of </a:t>
            </a: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suprapleural membrane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Costal pleura</a:t>
            </a:r>
            <a:r>
              <a:rPr b="1" i="0" lang="en-US" sz="2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lines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 back of the: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Sternum,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Ribs &amp; costal cartilages,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Intercostal spaces &amp;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Sides of vertebral bodies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dad\Student Gray\3. Thorax\F66122-003-f036.jpg" id="528" name="Google Shape;528;p22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4058" l="0" r="0" t="0"/>
          <a:stretch/>
        </p:blipFill>
        <p:spPr>
          <a:xfrm>
            <a:off x="3733800" y="285750"/>
            <a:ext cx="5195887" cy="596265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pic>
      <p:sp>
        <p:nvSpPr>
          <p:cNvPr id="529" name="Google Shape;529;p22"/>
          <p:cNvSpPr/>
          <p:nvPr/>
        </p:nvSpPr>
        <p:spPr>
          <a:xfrm>
            <a:off x="4343400" y="533400"/>
            <a:ext cx="1143000" cy="381000"/>
          </a:xfrm>
          <a:prstGeom prst="roundRect">
            <a:avLst>
              <a:gd fmla="val 16667" name="adj"/>
            </a:avLst>
          </a:prstGeom>
          <a:solidFill>
            <a:srgbClr val="FF0000">
              <a:alpha val="19610"/>
            </a:srgbClr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2"/>
          <p:cNvSpPr/>
          <p:nvPr/>
        </p:nvSpPr>
        <p:spPr>
          <a:xfrm>
            <a:off x="3962400" y="2971800"/>
            <a:ext cx="914400" cy="228600"/>
          </a:xfrm>
          <a:prstGeom prst="roundRect">
            <a:avLst>
              <a:gd fmla="val 16667" name="adj"/>
            </a:avLst>
          </a:prstGeom>
          <a:solidFill>
            <a:srgbClr val="FF0000">
              <a:alpha val="19610"/>
            </a:srgbClr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encrypted-tbn1.gstatic.com/images?q=tbn:ANd9GcRC2iy3OL3nHOx4d7tIZlbslAjVxcY3b-LGke5S2VsMbksb2xvuNg" id="531" name="Google Shape;5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109537"/>
            <a:ext cx="5105400" cy="6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/>
          <p:nvPr>
            <p:ph type="title"/>
          </p:nvPr>
        </p:nvSpPr>
        <p:spPr>
          <a:xfrm>
            <a:off x="228600" y="244475"/>
            <a:ext cx="2895600" cy="12033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Parietal Pleura </a:t>
            </a:r>
            <a:endParaRPr/>
          </a:p>
        </p:txBody>
      </p:sp>
      <p:sp>
        <p:nvSpPr>
          <p:cNvPr id="537" name="Google Shape;537;p23"/>
          <p:cNvSpPr txBox="1"/>
          <p:nvPr>
            <p:ph idx="1" type="body"/>
          </p:nvPr>
        </p:nvSpPr>
        <p:spPr>
          <a:xfrm>
            <a:off x="214312" y="1524000"/>
            <a:ext cx="2910000" cy="4724400"/>
          </a:xfrm>
          <a:prstGeom prst="rect">
            <a:avLst/>
          </a:prstGeom>
          <a:solidFill>
            <a:srgbClr val="CCF1E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Mediastinal pleura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covers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mediastinum.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At the hilum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it is reflected on to the </a:t>
            </a:r>
            <a:r>
              <a:rPr b="0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vessels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bronchi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continuous with the visceral pleura.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Diaphragmatic pleura</a:t>
            </a:r>
            <a:r>
              <a:rPr b="1" i="0" lang="en-US" sz="2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covers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thoracic (upper)  surface of the diaphragm.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dad\Student Gray\3. Thorax\F66122-003-f035.jpg" id="538" name="Google Shape;538;p23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4351" l="15013" r="12632" t="17235"/>
          <a:stretch/>
        </p:blipFill>
        <p:spPr>
          <a:xfrm>
            <a:off x="3276600" y="685800"/>
            <a:ext cx="5638800" cy="5638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4"/>
          <p:cNvSpPr txBox="1"/>
          <p:nvPr>
            <p:ph type="title"/>
          </p:nvPr>
        </p:nvSpPr>
        <p:spPr>
          <a:xfrm>
            <a:off x="228600" y="244475"/>
            <a:ext cx="2819400" cy="541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Pleural Recesses</a:t>
            </a:r>
            <a:endParaRPr/>
          </a:p>
        </p:txBody>
      </p:sp>
      <p:sp>
        <p:nvSpPr>
          <p:cNvPr id="545" name="Google Shape;545;p24"/>
          <p:cNvSpPr txBox="1"/>
          <p:nvPr>
            <p:ph idx="1" type="body"/>
          </p:nvPr>
        </p:nvSpPr>
        <p:spPr>
          <a:xfrm>
            <a:off x="0" y="990600"/>
            <a:ext cx="3124200" cy="5181600"/>
          </a:xfrm>
          <a:prstGeom prst="rect">
            <a:avLst/>
          </a:prstGeom>
          <a:solidFill>
            <a:srgbClr val="CCF1E9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Costodiaphragmatic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Slit like space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</a:t>
            </a:r>
            <a:r>
              <a:rPr b="0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costal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diaphragmatic pleurae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along the inferior border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</a:t>
            </a: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lung 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enters through it in deep inspiration.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Costomediastinal: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Slit like space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b="0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costal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0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mediastinal pleurae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along the anterior border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b="1" i="0" lang="en-US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lung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enters through it  in deep  inspiration.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4"/>
          <p:cNvSpPr/>
          <p:nvPr/>
        </p:nvSpPr>
        <p:spPr>
          <a:xfrm>
            <a:off x="4495800" y="5562600"/>
            <a:ext cx="1752600" cy="685800"/>
          </a:xfrm>
          <a:prstGeom prst="roundRect">
            <a:avLst>
              <a:gd fmla="val 16667" name="adj"/>
            </a:avLst>
          </a:prstGeom>
          <a:solidFill>
            <a:srgbClr val="FF0000">
              <a:alpha val="19610"/>
            </a:srgbClr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4"/>
          <p:cNvSpPr/>
          <p:nvPr/>
        </p:nvSpPr>
        <p:spPr>
          <a:xfrm>
            <a:off x="7391400" y="2590800"/>
            <a:ext cx="1447800" cy="533400"/>
          </a:xfrm>
          <a:prstGeom prst="roundRect">
            <a:avLst>
              <a:gd fmla="val 16667" name="adj"/>
            </a:avLst>
          </a:prstGeom>
          <a:solidFill>
            <a:srgbClr val="FF0000">
              <a:alpha val="19610"/>
            </a:srgbClr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talmatrafi\Desktop\Grays 3.104a.jpg" id="548" name="Google Shape;548;p24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381000"/>
            <a:ext cx="5035549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5"/>
          <p:cNvSpPr txBox="1"/>
          <p:nvPr>
            <p:ph type="title"/>
          </p:nvPr>
        </p:nvSpPr>
        <p:spPr>
          <a:xfrm>
            <a:off x="381000" y="244475"/>
            <a:ext cx="3619500" cy="541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Pleura: Nerve Supply</a:t>
            </a:r>
            <a:endParaRPr/>
          </a:p>
        </p:txBody>
      </p:sp>
      <p:sp>
        <p:nvSpPr>
          <p:cNvPr id="554" name="Google Shape;554;p25"/>
          <p:cNvSpPr txBox="1"/>
          <p:nvPr>
            <p:ph idx="1" type="body"/>
          </p:nvPr>
        </p:nvSpPr>
        <p:spPr>
          <a:xfrm>
            <a:off x="152400" y="990600"/>
            <a:ext cx="4114800" cy="5581800"/>
          </a:xfrm>
          <a:prstGeom prst="rect">
            <a:avLst/>
          </a:prstGeom>
          <a:solidFill>
            <a:srgbClr val="CCF1E9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Parietal pleura: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 is sensitive </a:t>
            </a:r>
            <a:r>
              <a:rPr b="1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ain</a:t>
            </a:r>
            <a:r>
              <a:rPr b="0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ressure, </a:t>
            </a: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emperature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0" lang="en-US" sz="20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ouch.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 is supplied </a:t>
            </a:r>
            <a:r>
              <a:rPr b="0" i="0" lang="en-US" sz="1800" u="sng">
                <a:solidFill>
                  <a:srgbClr val="00206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as follows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❖"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Costal pleura 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 segmentally supplied by the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intercostal nerves.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❖"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Mediastinal pleura 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 supplied by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phrenic nerves.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❖"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Diaphragmatic pleura 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 supplied over the </a:t>
            </a: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domes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phrenic 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nerves, around the periphery by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lowe</a:t>
            </a:r>
            <a:r>
              <a:rPr b="0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6 intercostal nerves</a:t>
            </a:r>
            <a:r>
              <a:rPr b="0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Visceral pleura</a:t>
            </a:r>
            <a:r>
              <a:rPr b="1" i="0" lang="en-US" sz="18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sensitive to </a:t>
            </a:r>
            <a:r>
              <a:rPr b="1" i="1" lang="en-US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stretch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and is supplied by the </a:t>
            </a:r>
            <a:r>
              <a:rPr b="1" i="0" lang="en-US" sz="1800" u="none">
                <a:solidFill>
                  <a:srgbClr val="3333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autonomic fibers </a:t>
            </a:r>
            <a:r>
              <a:rPr b="0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from the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pulmonary plexus. </a:t>
            </a:r>
            <a:endParaRPr/>
          </a:p>
        </p:txBody>
      </p:sp>
      <p:pic>
        <p:nvPicPr>
          <p:cNvPr descr="C3FF8" id="555" name="Google Shape;555;p25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1000125"/>
            <a:ext cx="4308474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dad\Student Gray\3. Thorax\F66122-003-f015.jpg" id="556" name="Google Shape;556;p25"/>
          <p:cNvPicPr preferRelativeResize="0"/>
          <p:nvPr/>
        </p:nvPicPr>
        <p:blipFill rotWithShape="1">
          <a:blip r:embed="rId4">
            <a:alphaModFix/>
          </a:blip>
          <a:srcRect b="10913" l="0" r="0" t="0"/>
          <a:stretch/>
        </p:blipFill>
        <p:spPr>
          <a:xfrm>
            <a:off x="4343400" y="428625"/>
            <a:ext cx="4514850" cy="5667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6"/>
          <p:cNvSpPr txBox="1"/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solidFill>
            <a:srgbClr val="E8F4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SURFACE ANATOMY OF PLEURA</a:t>
            </a:r>
            <a:endParaRPr/>
          </a:p>
        </p:txBody>
      </p:sp>
      <p:sp>
        <p:nvSpPr>
          <p:cNvPr id="562" name="Google Shape;562;p26"/>
          <p:cNvSpPr txBox="1"/>
          <p:nvPr>
            <p:ph idx="1" type="body"/>
          </p:nvPr>
        </p:nvSpPr>
        <p:spPr>
          <a:xfrm>
            <a:off x="4206875" y="1066800"/>
            <a:ext cx="4937100" cy="5791200"/>
          </a:xfrm>
          <a:prstGeom prst="rect">
            <a:avLst/>
          </a:prstGeom>
          <a:solidFill>
            <a:srgbClr val="CCF1E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Apex:</a:t>
            </a:r>
            <a:r>
              <a:rPr b="1" i="0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lies 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inch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above the medial 1/3 of the clavicle.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anterior margin</a:t>
            </a:r>
            <a:endParaRPr b="0" i="0" sz="18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Right pleura: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extends vertically from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sterno-clavicular joint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xiphisternal joint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costal cartilage).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Left pleura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Simillar course but at the level the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costal cartilage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deviates laterally and extends to lateral margin of the sternum to form </a:t>
            </a:r>
            <a:r>
              <a:rPr b="1" i="0" lang="en-US" sz="18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cardiac notch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turns sharply downward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xiphisternal joint (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baseline="3000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costal cartilage).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Inferior margin </a:t>
            </a:r>
            <a:r>
              <a:rPr b="1" i="0" lang="en-US" sz="1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passes around the chest wall, on 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 in midclavicular line,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baseline="3000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 in </a:t>
            </a: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mid-axillary line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finally reaching  to 12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rib adjacent to vertebral column posteriorly </a:t>
            </a:r>
            <a:r>
              <a:rPr b="1" i="0" lang="en-US" sz="1800" u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(T12 spine).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i="0"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Posterior margin </a:t>
            </a:r>
            <a:r>
              <a:rPr b="1" i="0" lang="en-US" sz="1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 the vertebral column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apex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(C7)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inferior margin ( T12 spine).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dad\Student Gray\3. Thorax\F66122-003-f104a.jpg" id="563" name="Google Shape;563;p26"/>
          <p:cNvPicPr preferRelativeResize="0"/>
          <p:nvPr/>
        </p:nvPicPr>
        <p:blipFill rotWithShape="1">
          <a:blip r:embed="rId3">
            <a:alphaModFix/>
          </a:blip>
          <a:srcRect b="9867" l="4260" r="0" t="7767"/>
          <a:stretch/>
        </p:blipFill>
        <p:spPr>
          <a:xfrm>
            <a:off x="228600" y="1295400"/>
            <a:ext cx="3962400" cy="4114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64" name="Google Shape;564;p26"/>
          <p:cNvSpPr txBox="1"/>
          <p:nvPr/>
        </p:nvSpPr>
        <p:spPr>
          <a:xfrm>
            <a:off x="1905000" y="3429000"/>
            <a:ext cx="2286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65" name="Google Shape;565;p26"/>
          <p:cNvSpPr txBox="1"/>
          <p:nvPr/>
        </p:nvSpPr>
        <p:spPr>
          <a:xfrm>
            <a:off x="2209800" y="2743200"/>
            <a:ext cx="304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66" name="Google Shape;566;p26"/>
          <p:cNvSpPr txBox="1"/>
          <p:nvPr/>
        </p:nvSpPr>
        <p:spPr>
          <a:xfrm>
            <a:off x="2286000" y="3429000"/>
            <a:ext cx="2286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