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/bCarXppL+H4V55WYKUF/cf5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C974DE-B384-433D-953E-7F2ACDF0B4CB}">
  <a:tblStyle styleId="{A2C974DE-B384-433D-953E-7F2ACDF0B4C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41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41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1" name="Google Shape;151;p41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41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41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41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3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3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3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3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32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33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3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33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3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42;p33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" name="Google Shape;45;p33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" name="Google Shape;46;p33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33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3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3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3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3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34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34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34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59" name="Google Shape;59;p3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3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3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" name="Google Shape;63;p34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" name="Google Shape;64;p3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34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4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35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4" name="Google Shape;74;p35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3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3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3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3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3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3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9" name="Google Shape;89;p3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36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2" name="Google Shape;92;p3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36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3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3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3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38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3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3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38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0" name="Google Shape;110;p38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38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2" name="Google Shape;112;p38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3" name="Google Shape;113;p3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38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38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8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3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3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1" name="Google Shape;121;p3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3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3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39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3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39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3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3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3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9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9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9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4" name="Google Shape;134;p3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39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3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3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3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3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30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3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30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" name="Google Shape;15;p30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30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30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0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>
            <p:ph type="title"/>
          </p:nvPr>
        </p:nvSpPr>
        <p:spPr>
          <a:xfrm>
            <a:off x="301752" y="653824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Georgia"/>
              <a:buNone/>
            </a:pPr>
            <a:r>
              <a:rPr lang="en-US">
                <a:solidFill>
                  <a:schemeClr val="folHlink"/>
                </a:solidFill>
              </a:rPr>
              <a:t>Globular Proteins</a:t>
            </a:r>
            <a:br>
              <a:rPr lang="en-US">
                <a:solidFill>
                  <a:schemeClr val="folHlink"/>
                </a:solidFill>
              </a:rPr>
            </a:br>
            <a:endParaRPr/>
          </a:p>
        </p:txBody>
      </p:sp>
      <p:pic>
        <p:nvPicPr>
          <p:cNvPr id="163" name="Google Shape;163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420888"/>
            <a:ext cx="4752528" cy="400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t/>
            </a:r>
            <a:endParaRPr sz="3300">
              <a:solidFill>
                <a:schemeClr val="folHlin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79512" y="1772816"/>
            <a:ext cx="8784976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rPr lang="en-US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Respiratory  Block  |  1 Lecture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52400"/>
            <a:ext cx="31940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idx="4294967295" type="title"/>
          </p:nvPr>
        </p:nvSpPr>
        <p:spPr>
          <a:xfrm>
            <a:off x="0" y="-387424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Types of hemoglobin</a:t>
            </a:r>
            <a:endParaRPr/>
          </a:p>
        </p:txBody>
      </p:sp>
      <p:sp>
        <p:nvSpPr>
          <p:cNvPr id="224" name="Google Shape;224;p11"/>
          <p:cNvSpPr txBox="1"/>
          <p:nvPr>
            <p:ph idx="4294967295" type="body"/>
          </p:nvPr>
        </p:nvSpPr>
        <p:spPr>
          <a:xfrm>
            <a:off x="518864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/>
              <a:t>Fetal hemoglobin (HbF):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Major hemoglobin found in the fetus and newborn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Tetramer with two </a:t>
            </a:r>
            <a:r>
              <a:rPr lang="en-US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chemeClr val="folHlink"/>
                </a:solidFill>
              </a:rPr>
              <a:t> and two </a:t>
            </a:r>
            <a:r>
              <a:rPr lang="en-US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>
                <a:solidFill>
                  <a:schemeClr val="folHlink"/>
                </a:solidFill>
              </a:rPr>
              <a:t> chains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Higher affinity for O</a:t>
            </a:r>
            <a:r>
              <a:rPr baseline="-25000" lang="en-US"/>
              <a:t>2</a:t>
            </a:r>
            <a:r>
              <a:rPr lang="en-US"/>
              <a:t> than HbA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Transfers O</a:t>
            </a:r>
            <a:r>
              <a:rPr baseline="-25000" lang="en-US">
                <a:solidFill>
                  <a:schemeClr val="folHlink"/>
                </a:solidFill>
              </a:rPr>
              <a:t>2</a:t>
            </a:r>
            <a:r>
              <a:rPr lang="en-US">
                <a:solidFill>
                  <a:schemeClr val="folHlink"/>
                </a:solidFill>
              </a:rPr>
              <a:t> from maternal to fetal circulation across placenta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idx="4294967295" type="title"/>
          </p:nvPr>
        </p:nvSpPr>
        <p:spPr>
          <a:xfrm>
            <a:off x="0" y="-387424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Types of hemoglobin</a:t>
            </a:r>
            <a:endParaRPr/>
          </a:p>
        </p:txBody>
      </p:sp>
      <p:sp>
        <p:nvSpPr>
          <p:cNvPr id="230" name="Google Shape;230;p12"/>
          <p:cNvSpPr txBox="1"/>
          <p:nvPr>
            <p:ph idx="4294967295" type="body"/>
          </p:nvPr>
        </p:nvSpPr>
        <p:spPr>
          <a:xfrm>
            <a:off x="518864" y="1556792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/>
              <a:t>HbA</a:t>
            </a:r>
            <a:r>
              <a:rPr baseline="-25000" lang="en-US"/>
              <a:t>2</a:t>
            </a:r>
            <a:r>
              <a:rPr lang="en-US"/>
              <a:t>: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Appears shortly before birth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Constitutes ~2% of total Hb</a:t>
            </a:r>
            <a:endParaRPr>
              <a:solidFill>
                <a:schemeClr val="folHlink"/>
              </a:solidFill>
            </a:endParaRPr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Composed of two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/>
              <a:t> and two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/>
              <a:t> globin chains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>
            <p:ph idx="4294967295" type="title"/>
          </p:nvPr>
        </p:nvSpPr>
        <p:spPr>
          <a:xfrm>
            <a:off x="0" y="44624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Types of hemoglobin</a:t>
            </a:r>
            <a:endParaRPr baseline="-25000"/>
          </a:p>
        </p:txBody>
      </p:sp>
      <p:sp>
        <p:nvSpPr>
          <p:cNvPr id="236" name="Google Shape;236;p13"/>
          <p:cNvSpPr txBox="1"/>
          <p:nvPr>
            <p:ph idx="4294967295" type="body"/>
          </p:nvPr>
        </p:nvSpPr>
        <p:spPr>
          <a:xfrm>
            <a:off x="555104" y="1474440"/>
            <a:ext cx="4953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/>
              <a:t>HbA</a:t>
            </a:r>
            <a:r>
              <a:rPr baseline="-25000" lang="en-US"/>
              <a:t>1c</a:t>
            </a:r>
            <a:r>
              <a:rPr lang="en-US"/>
              <a:t>: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HbA undergoes non-enzymatic glycosylation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Glycosylation depends on plasma glucose levels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HbA1c levels are high in patients with diabetes mellitus</a:t>
            </a:r>
            <a:endParaRPr/>
          </a:p>
          <a:p>
            <a:pPr indent="-128587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C:\Documents and Settings\Fatma\Desktop\chapter03\jpg\0315_Formation_HbA1C.jpg" id="237" name="Google Shape;237;p13"/>
          <p:cNvPicPr preferRelativeResize="0"/>
          <p:nvPr/>
        </p:nvPicPr>
        <p:blipFill rotWithShape="1">
          <a:blip r:embed="rId3">
            <a:alphaModFix/>
          </a:blip>
          <a:srcRect b="3273" l="0" r="2622" t="0"/>
          <a:stretch/>
        </p:blipFill>
        <p:spPr>
          <a:xfrm>
            <a:off x="5232648" y="1035236"/>
            <a:ext cx="3682753" cy="52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5315714" y="3068960"/>
            <a:ext cx="142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NH2 groups of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N-terminal valines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of  β chains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idx="4294967295" type="title"/>
          </p:nvPr>
        </p:nvSpPr>
        <p:spPr>
          <a:xfrm>
            <a:off x="446856" y="-24340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Abnormal Hbs</a:t>
            </a:r>
            <a:endParaRPr/>
          </a:p>
        </p:txBody>
      </p:sp>
      <p:sp>
        <p:nvSpPr>
          <p:cNvPr id="244" name="Google Shape;244;p14"/>
          <p:cNvSpPr txBox="1"/>
          <p:nvPr>
            <p:ph idx="4294967295" type="body"/>
          </p:nvPr>
        </p:nvSpPr>
        <p:spPr>
          <a:xfrm>
            <a:off x="590872" y="16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/>
              <a:t>Unable to transport O</a:t>
            </a:r>
            <a:r>
              <a:rPr baseline="-25000" lang="en-US"/>
              <a:t>2</a:t>
            </a:r>
            <a:r>
              <a:rPr lang="en-US"/>
              <a:t> due to abnormal structure: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Carboxy-Hb: CO binds 200X tighter than O</a:t>
            </a:r>
            <a:r>
              <a:rPr baseline="-25000" lang="en-US">
                <a:solidFill>
                  <a:schemeClr val="folHlink"/>
                </a:solidFill>
              </a:rPr>
              <a:t>2 </a:t>
            </a:r>
            <a:r>
              <a:rPr lang="en-US">
                <a:solidFill>
                  <a:schemeClr val="folHlink"/>
                </a:solidFill>
              </a:rPr>
              <a:t>(in smokers) and stabilizes the oxyhemoglobin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Met-Hb: Contains oxidized Fe</a:t>
            </a:r>
            <a:r>
              <a:rPr baseline="30000" lang="en-US"/>
              <a:t>3+</a:t>
            </a:r>
            <a:r>
              <a:rPr lang="en-US"/>
              <a:t> (~2%) that cannot carry O</a:t>
            </a:r>
            <a:r>
              <a:rPr baseline="-25000" lang="en-US"/>
              <a:t>2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Sulf-HB: Forms due to high sulfur levels in blood (irreversible reaction)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>
            <p:ph idx="4294967295" type="title"/>
          </p:nvPr>
        </p:nvSpPr>
        <p:spPr>
          <a:xfrm>
            <a:off x="446856" y="-318864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Hemoglobinopathies</a:t>
            </a:r>
            <a:endParaRPr/>
          </a:p>
        </p:txBody>
      </p:sp>
      <p:sp>
        <p:nvSpPr>
          <p:cNvPr id="250" name="Google Shape;250;p15"/>
          <p:cNvSpPr txBox="1"/>
          <p:nvPr>
            <p:ph idx="4294967295" type="body"/>
          </p:nvPr>
        </p:nvSpPr>
        <p:spPr>
          <a:xfrm>
            <a:off x="446856" y="1844824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Disorders of hemoglobin caused by: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</a:rPr>
              <a:t>Synthesis of structurally abnormal Hb</a:t>
            </a:r>
            <a:endParaRPr sz="3200">
              <a:solidFill>
                <a:schemeClr val="dk1"/>
              </a:solidFill>
            </a:endParaRPr>
          </a:p>
          <a:p>
            <a:pPr indent="-274320" lvl="1" marL="54864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</a:rPr>
              <a:t>Synthesis of insufficient quantities of normal Hb</a:t>
            </a:r>
            <a:endParaRPr sz="3200">
              <a:solidFill>
                <a:schemeClr val="dk1"/>
              </a:solidFill>
            </a:endParaRPr>
          </a:p>
          <a:p>
            <a:pPr indent="-274320" lvl="1" marL="54864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</a:rPr>
              <a:t>Combination of both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/>
          <p:nvPr>
            <p:ph idx="4294967295" type="title"/>
          </p:nvPr>
        </p:nvSpPr>
        <p:spPr>
          <a:xfrm>
            <a:off x="518864" y="-31541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Hemoglobinopathies</a:t>
            </a:r>
            <a:endParaRPr/>
          </a:p>
        </p:txBody>
      </p:sp>
      <p:sp>
        <p:nvSpPr>
          <p:cNvPr id="256" name="Google Shape;256;p16"/>
          <p:cNvSpPr txBox="1"/>
          <p:nvPr>
            <p:ph idx="4294967295" type="body"/>
          </p:nvPr>
        </p:nvSpPr>
        <p:spPr>
          <a:xfrm>
            <a:off x="590872" y="1700808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</a:rPr>
              <a:t>Sickle cell (HbS) disease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Caused by a single mutation in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/>
              <a:t>-globin gene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Glutamic acid at position 6 in HbA is replaced by valine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The mutant HbS contains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aseline="30000" lang="en-US"/>
              <a:t>s</a:t>
            </a:r>
            <a:r>
              <a:rPr lang="en-US"/>
              <a:t> chain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The shape of RBCs become sickled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 Causes sickle cell anemia</a:t>
            </a:r>
            <a:endParaRPr/>
          </a:p>
          <a:p>
            <a:pPr indent="-17653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/>
          </a:p>
        </p:txBody>
      </p:sp>
      <p:pic>
        <p:nvPicPr>
          <p:cNvPr descr="tumblr_lbwj8cQJ7M1qaqphpo1_400" id="257" name="Google Shape;2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39624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/>
          <p:nvPr>
            <p:ph idx="4294967295" type="title"/>
          </p:nvPr>
        </p:nvSpPr>
        <p:spPr>
          <a:xfrm>
            <a:off x="590872" y="-24340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Hemoglobinopathies</a:t>
            </a:r>
            <a:endParaRPr/>
          </a:p>
        </p:txBody>
      </p:sp>
      <p:sp>
        <p:nvSpPr>
          <p:cNvPr id="263" name="Google Shape;263;p17"/>
          <p:cNvSpPr txBox="1"/>
          <p:nvPr>
            <p:ph idx="4294967295" type="body"/>
          </p:nvPr>
        </p:nvSpPr>
        <p:spPr>
          <a:xfrm>
            <a:off x="539552" y="1330424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</a:rPr>
              <a:t>Hemoglobin C disease: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Caused by a single mutation in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/>
              <a:t>-globin gene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Glutamic acid at position 6 in HbA is replaced by lysine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Causes a mild form of hemolytic anemia</a:t>
            </a:r>
            <a:endParaRPr/>
          </a:p>
          <a:p>
            <a:pPr indent="-17653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idx="4294967295" type="title"/>
          </p:nvPr>
        </p:nvSpPr>
        <p:spPr>
          <a:xfrm>
            <a:off x="446856" y="-31541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Hemoglobinopathies</a:t>
            </a:r>
            <a:endParaRPr/>
          </a:p>
        </p:txBody>
      </p:sp>
      <p:sp>
        <p:nvSpPr>
          <p:cNvPr id="269" name="Google Shape;269;p18"/>
          <p:cNvSpPr txBox="1"/>
          <p:nvPr>
            <p:ph idx="4294967295" type="body"/>
          </p:nvPr>
        </p:nvSpPr>
        <p:spPr>
          <a:xfrm>
            <a:off x="518864" y="1628800"/>
            <a:ext cx="844562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</a:rPr>
              <a:t>Methemoglobinemia: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Caused by oxidation of Hb to ferric (Fe</a:t>
            </a:r>
            <a:r>
              <a:rPr baseline="30000" lang="en-US"/>
              <a:t>3+</a:t>
            </a:r>
            <a:r>
              <a:rPr lang="en-US"/>
              <a:t>) state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Methemoglobin cannot bind oxygen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Caused by certain drugs, reactive oxygen species and NADH-cytochrome b5 reductase deficiency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Chocolate cyanosis: brownish-blue color of the skin and blood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idx="4294967295" type="title"/>
          </p:nvPr>
        </p:nvSpPr>
        <p:spPr>
          <a:xfrm>
            <a:off x="590872" y="-45943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Hemoglobinopathies</a:t>
            </a:r>
            <a:endParaRPr/>
          </a:p>
        </p:txBody>
      </p:sp>
      <p:sp>
        <p:nvSpPr>
          <p:cNvPr id="275" name="Google Shape;275;p19"/>
          <p:cNvSpPr txBox="1"/>
          <p:nvPr>
            <p:ph idx="4294967295" type="body"/>
          </p:nvPr>
        </p:nvSpPr>
        <p:spPr>
          <a:xfrm>
            <a:off x="662880" y="1371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</a:rPr>
              <a:t>Thalassemia: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Defective synthesis of either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/>
              <a:t> or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/>
              <a:t>-globin chain due to gene mutation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chemeClr val="folHlink"/>
                </a:solidFill>
              </a:rPr>
              <a:t>-thalassemia: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Font typeface="Noto Sans Symbols"/>
              <a:buChar char="■"/>
            </a:pPr>
            <a:r>
              <a:rPr lang="en-US"/>
              <a:t>Synthesis of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/>
              <a:t>-globin chain is decreased or absent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Font typeface="Noto Sans Symbols"/>
              <a:buChar char="■"/>
            </a:pPr>
            <a:r>
              <a:rPr lang="en-US"/>
              <a:t>Causes mild to moderate hemolytic anemia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>
                <a:solidFill>
                  <a:schemeClr val="folHlink"/>
                </a:solidFill>
              </a:rPr>
              <a:t>-thalassemia: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Font typeface="Noto Sans Symbols"/>
              <a:buChar char="■"/>
            </a:pPr>
            <a:r>
              <a:rPr lang="en-US"/>
              <a:t>Synthesis of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/>
              <a:t>-globin chain is decreased or absent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Font typeface="Noto Sans Symbols"/>
              <a:buChar char="■"/>
            </a:pPr>
            <a:r>
              <a:rPr lang="en-US"/>
              <a:t>Causes severe anemia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Font typeface="Noto Sans Symbols"/>
              <a:buChar char="■"/>
            </a:pPr>
            <a:r>
              <a:rPr lang="en-US"/>
              <a:t>Patients need regular blood transfusions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idx="4294967295" type="title"/>
          </p:nvPr>
        </p:nvSpPr>
        <p:spPr>
          <a:xfrm>
            <a:off x="14808" y="-459432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71" name="Google Shape;171;p2"/>
          <p:cNvSpPr txBox="1"/>
          <p:nvPr>
            <p:ph idx="4294967295" type="body"/>
          </p:nvPr>
        </p:nvSpPr>
        <p:spPr>
          <a:xfrm>
            <a:off x="467544" y="838200"/>
            <a:ext cx="8352928" cy="5543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8500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To describe the globular proteins using common examples like hemoglobin and myoglobin.</a:t>
            </a:r>
            <a:endParaRPr/>
          </a:p>
          <a:p>
            <a:pPr indent="-274320" lvl="0" marL="274320" rtl="0" algn="l">
              <a:spcBef>
                <a:spcPts val="555"/>
              </a:spcBef>
              <a:spcAft>
                <a:spcPts val="0"/>
              </a:spcAft>
              <a:buSzPct val="8500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To study the structure and functions of globular proteins like- </a:t>
            </a:r>
            <a:endParaRPr/>
          </a:p>
          <a:p>
            <a:pPr indent="-274320" lvl="1" marL="548640" rtl="0" algn="l">
              <a:spcBef>
                <a:spcPts val="481"/>
              </a:spcBef>
              <a:spcAft>
                <a:spcPts val="0"/>
              </a:spcAft>
              <a:buSzPct val="70000"/>
              <a:buFont typeface="Noto Sans Symbols"/>
              <a:buChar char="■"/>
            </a:pPr>
            <a:r>
              <a:rPr lang="en-US" sz="2600">
                <a:solidFill>
                  <a:schemeClr val="folHlink"/>
                </a:solidFill>
              </a:rPr>
              <a:t>Hemoglobin (a major globular protein)</a:t>
            </a:r>
            <a:endParaRPr/>
          </a:p>
          <a:p>
            <a:pPr indent="-274320" lvl="1" marL="548640" rtl="0" algn="l">
              <a:spcBef>
                <a:spcPts val="481"/>
              </a:spcBef>
              <a:spcAft>
                <a:spcPts val="0"/>
              </a:spcAft>
              <a:buSzPct val="70000"/>
              <a:buFont typeface="Noto Sans Symbols"/>
              <a:buChar char="■"/>
            </a:pPr>
            <a:r>
              <a:rPr lang="en-US" sz="2600">
                <a:solidFill>
                  <a:schemeClr val="folHlink"/>
                </a:solidFill>
              </a:rPr>
              <a:t>Myoglobin, and</a:t>
            </a:r>
            <a:endParaRPr/>
          </a:p>
          <a:p>
            <a:pPr indent="-274320" lvl="1" marL="548640" rtl="0" algn="l">
              <a:spcBef>
                <a:spcPts val="481"/>
              </a:spcBef>
              <a:spcAft>
                <a:spcPts val="0"/>
              </a:spcAft>
              <a:buSzPct val="70000"/>
              <a:buFont typeface="Noto Sans Symbols"/>
              <a:buChar char="■"/>
            </a:pPr>
            <a:r>
              <a:rPr lang="en-US" sz="2600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600">
                <a:solidFill>
                  <a:schemeClr val="folHlink"/>
                </a:solidFill>
              </a:rPr>
              <a:t>-globulins (immunoglobulins)</a:t>
            </a:r>
            <a:endParaRPr/>
          </a:p>
          <a:p>
            <a:pPr indent="-274320" lvl="0" marL="274320" rtl="0" algn="l">
              <a:spcBef>
                <a:spcPts val="555"/>
              </a:spcBef>
              <a:spcAft>
                <a:spcPts val="0"/>
              </a:spcAft>
              <a:buSzPct val="8500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To know the different types of hemoglobin and difference between normal and abnormal hemoglobin</a:t>
            </a:r>
            <a:endParaRPr/>
          </a:p>
          <a:p>
            <a:pPr indent="-274320" lvl="0" marL="274320" rtl="0" algn="l">
              <a:spcBef>
                <a:spcPts val="555"/>
              </a:spcBef>
              <a:spcAft>
                <a:spcPts val="0"/>
              </a:spcAft>
              <a:buSzPct val="8500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To understand the diseases associated with globular proteins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>
            <p:ph idx="4294967295" type="title"/>
          </p:nvPr>
        </p:nvSpPr>
        <p:spPr>
          <a:xfrm>
            <a:off x="395536" y="-53144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Myoglobin</a:t>
            </a:r>
            <a:endParaRPr/>
          </a:p>
        </p:txBody>
      </p:sp>
      <p:sp>
        <p:nvSpPr>
          <p:cNvPr id="281" name="Google Shape;281;p20"/>
          <p:cNvSpPr txBox="1"/>
          <p:nvPr>
            <p:ph idx="4294967295" type="body"/>
          </p:nvPr>
        </p:nvSpPr>
        <p:spPr>
          <a:xfrm>
            <a:off x="446856" y="1124744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A globular hemeprotein in heart and muscle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chemeClr val="folHlink"/>
                </a:solidFill>
              </a:rPr>
              <a:t>Stores and supplies oxygen to the heart and muscle only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Contains a single polypeptide chain forming a single subunit with eight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/>
              <a:t>-helix structures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chemeClr val="folHlink"/>
                </a:solidFill>
              </a:rPr>
              <a:t>The interior of the subunit is composed of nonpolar amino acids</a:t>
            </a:r>
            <a:endParaRPr/>
          </a:p>
          <a:p>
            <a:pPr indent="-128587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idx="4294967295" type="title"/>
          </p:nvPr>
        </p:nvSpPr>
        <p:spPr>
          <a:xfrm>
            <a:off x="302840" y="-99392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Myoglobin</a:t>
            </a:r>
            <a:endParaRPr/>
          </a:p>
        </p:txBody>
      </p:sp>
      <p:sp>
        <p:nvSpPr>
          <p:cNvPr id="287" name="Google Shape;287;p21"/>
          <p:cNvSpPr txBox="1"/>
          <p:nvPr>
            <p:ph idx="4294967295" type="body"/>
          </p:nvPr>
        </p:nvSpPr>
        <p:spPr>
          <a:xfrm>
            <a:off x="518864" y="1340768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The charged amino acids are located on the surface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The heme group is present at the center of the molecule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Myoglobin gives red color to skeletal muscles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Supplies oxygen during aerobic exercise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/>
          <p:nvPr/>
        </p:nvSpPr>
        <p:spPr>
          <a:xfrm>
            <a:off x="2971800" y="5791200"/>
            <a:ext cx="3733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</a:pPr>
            <a:r>
              <a:rPr lang="en-US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Structure of myoglobin</a:t>
            </a:r>
            <a:endParaRPr sz="2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3" name="Google Shape;2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775" y="419100"/>
            <a:ext cx="5122863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>
            <p:ph idx="4294967295" type="title"/>
          </p:nvPr>
        </p:nvSpPr>
        <p:spPr>
          <a:xfrm>
            <a:off x="518864" y="-27384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Myoglobin in disease</a:t>
            </a:r>
            <a:endParaRPr/>
          </a:p>
        </p:txBody>
      </p:sp>
      <p:sp>
        <p:nvSpPr>
          <p:cNvPr id="299" name="Google Shape;299;p23"/>
          <p:cNvSpPr txBox="1"/>
          <p:nvPr>
            <p:ph idx="4294967295" type="body"/>
          </p:nvPr>
        </p:nvSpPr>
        <p:spPr>
          <a:xfrm>
            <a:off x="395536" y="1484784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Myoglobinuria: Myoglobin is excreted in urine due to muscle damage (rhabdomyolysis)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May cause acute renal failure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Specific marker for muscle injury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Less specific marker for heart attack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>
            <p:ph idx="4294967295" type="title"/>
          </p:nvPr>
        </p:nvSpPr>
        <p:spPr>
          <a:xfrm>
            <a:off x="467544" y="-818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Immunoglobulins</a:t>
            </a:r>
            <a:endParaRPr/>
          </a:p>
        </p:txBody>
      </p:sp>
      <p:sp>
        <p:nvSpPr>
          <p:cNvPr id="305" name="Google Shape;305;p24"/>
          <p:cNvSpPr txBox="1"/>
          <p:nvPr>
            <p:ph idx="4294967295" type="body"/>
          </p:nvPr>
        </p:nvSpPr>
        <p:spPr>
          <a:xfrm>
            <a:off x="436240" y="1196752"/>
            <a:ext cx="4495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Defensive proteins produced by the B-cells of the immune system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rgbClr val="0070C0"/>
                </a:solidFill>
              </a:rPr>
              <a:t>Y-shaped structure with 2 heavy and 2 light polypeptide chains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Neutralize bacteria and viruses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rgbClr val="0070C0"/>
                </a:solidFill>
              </a:rPr>
              <a:t>Types: IgA, IgD, IgE, IgG, IgM</a:t>
            </a:r>
            <a:endParaRPr/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rgbClr val="FFFFFF"/>
          </a:solidFill>
          <a:ln cap="flat" cmpd="sng" w="603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>
            <p:ph idx="4294967295" type="title"/>
          </p:nvPr>
        </p:nvSpPr>
        <p:spPr>
          <a:xfrm>
            <a:off x="0" y="-9872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Take Home Messages</a:t>
            </a:r>
            <a:endParaRPr/>
          </a:p>
        </p:txBody>
      </p:sp>
      <p:sp>
        <p:nvSpPr>
          <p:cNvPr id="312" name="Google Shape;312;p25"/>
          <p:cNvSpPr txBox="1"/>
          <p:nvPr>
            <p:ph idx="4294967295" type="body"/>
          </p:nvPr>
        </p:nvSpPr>
        <p:spPr>
          <a:xfrm>
            <a:off x="518864" y="126876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Amino acid chains fold into shapes that resemble spheres are called globular proteins.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Fibrous proteins are mainly insoluble, while globular proteins are soluble structural proteins.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Hb, Myoglobin, globulines and enzymes are examples of globular proteins.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Functionally, Hb is for O</a:t>
            </a:r>
            <a:r>
              <a:rPr baseline="-25000" lang="en-US" sz="2800">
                <a:solidFill>
                  <a:srgbClr val="0070C0"/>
                </a:solidFill>
              </a:rPr>
              <a:t>2</a:t>
            </a:r>
            <a:r>
              <a:rPr lang="en-US" sz="2800">
                <a:solidFill>
                  <a:srgbClr val="0070C0"/>
                </a:solidFill>
              </a:rPr>
              <a:t> and CO</a:t>
            </a:r>
            <a:r>
              <a:rPr baseline="-25000" lang="en-US" sz="2800">
                <a:solidFill>
                  <a:srgbClr val="0070C0"/>
                </a:solidFill>
              </a:rPr>
              <a:t>2</a:t>
            </a:r>
            <a:r>
              <a:rPr lang="en-US" sz="2800">
                <a:solidFill>
                  <a:srgbClr val="0070C0"/>
                </a:solidFill>
              </a:rPr>
              <a:t> transport.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HbA, HbA2 and HbF are examples of normal Hb, in which the tetrameric structure is composed of 2α constant subunits with 2 changeable β subunits according to Hb type.</a:t>
            </a:r>
            <a:endParaRPr/>
          </a:p>
          <a:p>
            <a:pPr indent="-12319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idx="4294967295" type="title"/>
          </p:nvPr>
        </p:nvSpPr>
        <p:spPr>
          <a:xfrm>
            <a:off x="0" y="-27384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Take Home Messages</a:t>
            </a:r>
            <a:endParaRPr/>
          </a:p>
        </p:txBody>
      </p:sp>
      <p:sp>
        <p:nvSpPr>
          <p:cNvPr id="318" name="Google Shape;318;p26"/>
          <p:cNvSpPr txBox="1"/>
          <p:nvPr>
            <p:ph idx="4294967295" type="body"/>
          </p:nvPr>
        </p:nvSpPr>
        <p:spPr>
          <a:xfrm>
            <a:off x="590872" y="12954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Font typeface="Noto Sans Symbols"/>
              <a:buChar char="■"/>
            </a:pPr>
            <a:r>
              <a:rPr lang="en-US" sz="2800"/>
              <a:t>HbA1C is a HbA which undergoes non-enzymatic glycosylation, depending on plasma glucose levels.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■"/>
            </a:pPr>
            <a:r>
              <a:rPr lang="en-US" sz="2800">
                <a:solidFill>
                  <a:srgbClr val="0070C0"/>
                </a:solidFill>
              </a:rPr>
              <a:t>Carboxy-Hb, Met-Hb and Sulf-Hb are examples of abnormal Hb, in which O</a:t>
            </a:r>
            <a:r>
              <a:rPr baseline="-25000" lang="en-US" sz="2800">
                <a:solidFill>
                  <a:srgbClr val="0070C0"/>
                </a:solidFill>
              </a:rPr>
              <a:t>2</a:t>
            </a:r>
            <a:r>
              <a:rPr lang="en-US" sz="2800">
                <a:solidFill>
                  <a:srgbClr val="0070C0"/>
                </a:solidFill>
              </a:rPr>
              <a:t> molecules are not transported due to abnormal Hb structure.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■"/>
            </a:pPr>
            <a:r>
              <a:rPr lang="en-US" sz="2800"/>
              <a:t>Disorders of Hb caused by synthesis of structurally abnormal Hb and/or insufficient quantities of normal Hb.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■"/>
            </a:pPr>
            <a:r>
              <a:rPr lang="en-US" sz="2800">
                <a:solidFill>
                  <a:srgbClr val="0070C0"/>
                </a:solidFill>
              </a:rPr>
              <a:t>Sickle cell (HbS) and HbC diseases are caused by a single mutation in β-globin gene.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/>
          <p:nvPr>
            <p:ph idx="4294967295" type="title"/>
          </p:nvPr>
        </p:nvSpPr>
        <p:spPr>
          <a:xfrm>
            <a:off x="0" y="-27384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Take Home Messages</a:t>
            </a:r>
            <a:endParaRPr/>
          </a:p>
        </p:txBody>
      </p:sp>
      <p:sp>
        <p:nvSpPr>
          <p:cNvPr id="324" name="Google Shape;324;p27"/>
          <p:cNvSpPr txBox="1"/>
          <p:nvPr>
            <p:ph idx="4294967295" type="body"/>
          </p:nvPr>
        </p:nvSpPr>
        <p:spPr>
          <a:xfrm>
            <a:off x="590872" y="1196752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Glu6 in HbS is replaced by Val, while it is replaced by Lys in HbC.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Methemoglobinemia is caused by oxidation of Hb, inhibiting O</a:t>
            </a:r>
            <a:r>
              <a:rPr baseline="-25000" lang="en-US" sz="2800">
                <a:solidFill>
                  <a:srgbClr val="0070C0"/>
                </a:solidFill>
              </a:rPr>
              <a:t>2</a:t>
            </a:r>
            <a:r>
              <a:rPr lang="en-US" sz="2800">
                <a:solidFill>
                  <a:srgbClr val="0070C0"/>
                </a:solidFill>
              </a:rPr>
              <a:t> binding leading to chocolate cyanosis.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Thalassemia is caused by a defect in synthesis of either α- or β-globulin chain, as a result of gene mutation.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α-Thalassemia causes less sever anemia than β-Thalassemia</a:t>
            </a:r>
            <a:r>
              <a:rPr lang="en-US" sz="2800">
                <a:solidFill>
                  <a:srgbClr val="FFCC00"/>
                </a:solidFill>
              </a:rPr>
              <a:t>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Myoglobin is a globular hemeprotein, which stores and supplies O</a:t>
            </a:r>
            <a:r>
              <a:rPr baseline="-25000" lang="en-US" sz="2800"/>
              <a:t>2</a:t>
            </a:r>
            <a:r>
              <a:rPr lang="en-US" sz="2800"/>
              <a:t> to the heart and muscle only.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None/>
            </a:pPr>
            <a:r>
              <a:t/>
            </a:r>
            <a:endParaRPr sz="280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>
            <p:ph idx="4294967295" type="title"/>
          </p:nvPr>
        </p:nvSpPr>
        <p:spPr>
          <a:xfrm>
            <a:off x="0" y="-27384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Take Home Messages</a:t>
            </a:r>
            <a:endParaRPr/>
          </a:p>
        </p:txBody>
      </p:sp>
      <p:sp>
        <p:nvSpPr>
          <p:cNvPr id="330" name="Google Shape;330;p28"/>
          <p:cNvSpPr txBox="1"/>
          <p:nvPr>
            <p:ph idx="4294967295" type="body"/>
          </p:nvPr>
        </p:nvSpPr>
        <p:spPr>
          <a:xfrm>
            <a:off x="539552" y="15240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Hb is composed of 4 chains (subunits), while Myoglobin is composed of a single chain.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Myoglobinuria is a specific marker for muscle injury and may cause acute renal failure.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solidFill>
                  <a:srgbClr val="0070C0"/>
                </a:solidFill>
              </a:rPr>
              <a:t>Immunoglobulins are defensive proteins produced by the B-cells.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Immunoglobulins consist of 5 types: IgA, IgD, IgE, IgG and IgM.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None/>
            </a:pPr>
            <a:r>
              <a:t/>
            </a:r>
            <a:endParaRPr sz="280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/>
          <p:nvPr/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sz="33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■"/>
            </a:pPr>
            <a:r>
              <a:rPr lang="en-US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Illustrations in Biochemistry by Lippincott 6</a:t>
            </a:r>
            <a:r>
              <a:rPr baseline="30000" lang="en-US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edition.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idx="4294967295" type="title"/>
          </p:nvPr>
        </p:nvSpPr>
        <p:spPr>
          <a:xfrm>
            <a:off x="374848" y="-24340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Globular proteins</a:t>
            </a:r>
            <a:endParaRPr/>
          </a:p>
        </p:txBody>
      </p:sp>
      <p:sp>
        <p:nvSpPr>
          <p:cNvPr id="177" name="Google Shape;177;p3"/>
          <p:cNvSpPr txBox="1"/>
          <p:nvPr>
            <p:ph idx="4294967295" type="body"/>
          </p:nvPr>
        </p:nvSpPr>
        <p:spPr>
          <a:xfrm>
            <a:off x="446856" y="1484784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/>
              <a:t>Amino acid chains fold into shapes that resemble spheres are called globular proteins</a:t>
            </a:r>
            <a:endParaRPr/>
          </a:p>
          <a:p>
            <a:pPr indent="-274320" lvl="0" marL="274320" rtl="0" algn="just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This type of folding increases solubility of proteins in water</a:t>
            </a:r>
            <a:endParaRPr/>
          </a:p>
          <a:p>
            <a:pPr indent="-274320" lvl="1" marL="548640" rtl="0" algn="just">
              <a:spcBef>
                <a:spcPts val="520"/>
              </a:spcBef>
              <a:spcAft>
                <a:spcPts val="0"/>
              </a:spcAft>
              <a:buSzPts val="1820"/>
              <a:buFont typeface="Noto Sans Symbols"/>
              <a:buChar char="■"/>
            </a:pPr>
            <a:r>
              <a:rPr lang="en-US" sz="2600">
                <a:solidFill>
                  <a:schemeClr val="folHlink"/>
                </a:solidFill>
              </a:rPr>
              <a:t>Polar groups on the protein</a:t>
            </a:r>
            <a:r>
              <a:rPr lang="en-US" sz="26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600">
                <a:solidFill>
                  <a:schemeClr val="folHlink"/>
                </a:solidFill>
              </a:rPr>
              <a:t>s surface</a:t>
            </a:r>
            <a:endParaRPr/>
          </a:p>
          <a:p>
            <a:pPr indent="-274320" lvl="1" marL="548640" rtl="0" algn="just">
              <a:spcBef>
                <a:spcPts val="520"/>
              </a:spcBef>
              <a:spcAft>
                <a:spcPts val="0"/>
              </a:spcAft>
              <a:buSzPts val="1820"/>
              <a:buFont typeface="Noto Sans Symbols"/>
              <a:buChar char="■"/>
            </a:pPr>
            <a:r>
              <a:rPr lang="en-US" sz="2600">
                <a:solidFill>
                  <a:schemeClr val="folHlink"/>
                </a:solidFill>
              </a:rPr>
              <a:t>Hydrophobic groups in the interior</a:t>
            </a:r>
            <a:endParaRPr/>
          </a:p>
          <a:p>
            <a:pPr indent="-274320" lvl="0" marL="274320" rtl="0" algn="just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/>
              <a:t>Fibrous proteins are mainly insoluble structural proteins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idx="4294967295" type="title"/>
          </p:nvPr>
        </p:nvSpPr>
        <p:spPr>
          <a:xfrm>
            <a:off x="374848" y="-171400"/>
            <a:ext cx="844562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Globular proteins</a:t>
            </a:r>
            <a:endParaRPr/>
          </a:p>
        </p:txBody>
      </p:sp>
      <p:sp>
        <p:nvSpPr>
          <p:cNvPr id="183" name="Google Shape;183;p4"/>
          <p:cNvSpPr txBox="1"/>
          <p:nvPr>
            <p:ph idx="4294967295" type="body"/>
          </p:nvPr>
        </p:nvSpPr>
        <p:spPr>
          <a:xfrm>
            <a:off x="374848" y="1644824"/>
            <a:ext cx="8445624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/>
              <a:t>Hemoglobin: oxygen transport function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>
                <a:solidFill>
                  <a:schemeClr val="folHlink"/>
                </a:solidFill>
              </a:rPr>
              <a:t>Myoglobin: oxygen storage/supply function in 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None/>
            </a:pPr>
            <a:r>
              <a:rPr lang="en-US" sz="3000">
                <a:solidFill>
                  <a:schemeClr val="folHlink"/>
                </a:solidFill>
              </a:rPr>
              <a:t>                          heart and muscle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baseline="-25000" lang="en-US" sz="3000"/>
              <a:t>1</a:t>
            </a:r>
            <a:r>
              <a:rPr lang="en-US" sz="3000"/>
              <a:t>, </a:t>
            </a:r>
            <a:r>
              <a:rPr lang="en-US" sz="3000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baseline="-25000" lang="en-US" sz="3000"/>
              <a:t>2</a:t>
            </a:r>
            <a:r>
              <a:rPr lang="en-US" sz="3000"/>
              <a:t>, </a:t>
            </a:r>
            <a:r>
              <a:rPr lang="en-US" sz="300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3000"/>
              <a:t>-globulins: various functions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>
                <a:solidFill>
                  <a:srgbClr val="FFCC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3000">
                <a:solidFill>
                  <a:srgbClr val="FFCC00"/>
                </a:solidFill>
              </a:rPr>
              <a:t>-globulins (immunoglobulins): immune function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Font typeface="Noto Sans Symbols"/>
              <a:buChar char="■"/>
            </a:pPr>
            <a:r>
              <a:rPr lang="en-US" sz="3000"/>
              <a:t>Enzymes: catalysis of biochemical reactions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idx="4294967295" type="title"/>
          </p:nvPr>
        </p:nvSpPr>
        <p:spPr>
          <a:xfrm>
            <a:off x="374848" y="-24685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</a:t>
            </a:r>
            <a:endParaRPr/>
          </a:p>
        </p:txBody>
      </p:sp>
      <p:sp>
        <p:nvSpPr>
          <p:cNvPr id="189" name="Google Shape;189;p5"/>
          <p:cNvSpPr txBox="1"/>
          <p:nvPr>
            <p:ph idx="4294967295" type="body"/>
          </p:nvPr>
        </p:nvSpPr>
        <p:spPr>
          <a:xfrm>
            <a:off x="374848" y="1140296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A major globular protein in humans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solidFill>
                  <a:schemeClr val="folHlink"/>
                </a:solidFill>
              </a:rPr>
              <a:t>Composed of four polypeptide chains:</a:t>
            </a:r>
            <a:endParaRPr/>
          </a:p>
          <a:p>
            <a:pPr indent="-274320" lvl="1" marL="548640" rtl="0" algn="l">
              <a:spcBef>
                <a:spcPts val="520"/>
              </a:spcBef>
              <a:spcAft>
                <a:spcPts val="0"/>
              </a:spcAft>
              <a:buSzPts val="1820"/>
              <a:buChar char="⚪"/>
            </a:pPr>
            <a:r>
              <a:rPr lang="en-US" sz="2600">
                <a:solidFill>
                  <a:schemeClr val="folHlink"/>
                </a:solidFill>
              </a:rPr>
              <a:t>Two </a:t>
            </a:r>
            <a:r>
              <a:rPr lang="en-US" sz="2600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600">
                <a:solidFill>
                  <a:schemeClr val="folHlink"/>
                </a:solidFill>
              </a:rPr>
              <a:t> and two </a:t>
            </a:r>
            <a:r>
              <a:rPr lang="en-US" sz="2600">
                <a:solidFill>
                  <a:schemeClr val="folHlink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600">
                <a:solidFill>
                  <a:schemeClr val="folHlink"/>
                </a:solidFill>
              </a:rPr>
              <a:t> chains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Contains two dimers of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αβ</a:t>
            </a:r>
            <a:r>
              <a:rPr lang="en-US"/>
              <a:t> subunits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</a:rPr>
              <a:t>    Held together by non-covalent interactions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Each chain is a subunit with a heme group in the center that carries oxygen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chemeClr val="folHlink"/>
                </a:solidFill>
              </a:rPr>
              <a:t>A Hb molecule contains 4 heme groups and carries 4 molecules of O</a:t>
            </a:r>
            <a:r>
              <a:rPr baseline="-25000" lang="en-US">
                <a:solidFill>
                  <a:schemeClr val="folHlink"/>
                </a:solidFill>
              </a:rPr>
              <a:t>2</a:t>
            </a:r>
            <a:endParaRPr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3-8.jpg"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7171"/>
          <a:stretch/>
        </p:blipFill>
        <p:spPr>
          <a:xfrm>
            <a:off x="1295400" y="404664"/>
            <a:ext cx="6324600" cy="5871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idx="4294967295" type="title"/>
          </p:nvPr>
        </p:nvSpPr>
        <p:spPr>
          <a:xfrm>
            <a:off x="374848" y="-31541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Types of Hb</a:t>
            </a:r>
            <a:endParaRPr/>
          </a:p>
        </p:txBody>
      </p:sp>
      <p:graphicFrame>
        <p:nvGraphicFramePr>
          <p:cNvPr id="200" name="Google Shape;200;p7"/>
          <p:cNvGraphicFramePr/>
          <p:nvPr/>
        </p:nvGraphicFramePr>
        <p:xfrm>
          <a:off x="1600200" y="1541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{A2C974DE-B384-433D-953E-7F2ACDF0B4CB}</a:tableStyleId>
              </a:tblPr>
              <a:tblGrid>
                <a:gridCol w="3048000"/>
                <a:gridCol w="3048000"/>
              </a:tblGrid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Normal: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HbA (97%)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Georgia"/>
                        <a:buNone/>
                      </a:pPr>
                      <a:r>
                        <a:t/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HbA</a:t>
                      </a:r>
                      <a:r>
                        <a:rPr b="0" baseline="-2500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(2%)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Georgia"/>
                        <a:buNone/>
                      </a:pPr>
                      <a:r>
                        <a:t/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HbF (1%)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Georgia"/>
                        <a:buNone/>
                      </a:pPr>
                      <a:r>
                        <a:t/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HbA</a:t>
                      </a:r>
                      <a:r>
                        <a:rPr b="0" baseline="-2500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1c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Abnormal: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Carboxy Hb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Georgia"/>
                        <a:buNone/>
                      </a:pPr>
                      <a:r>
                        <a:t/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 Hb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Georgia"/>
                        <a:buNone/>
                      </a:pPr>
                      <a:r>
                        <a:t/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34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Sulf Hb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idx="4294967295" type="title"/>
          </p:nvPr>
        </p:nvSpPr>
        <p:spPr>
          <a:xfrm>
            <a:off x="539552" y="-31541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Georgia"/>
              <a:buNone/>
            </a:pPr>
            <a:r>
              <a:rPr lang="en-US">
                <a:solidFill>
                  <a:srgbClr val="000000"/>
                </a:solidFill>
              </a:rPr>
              <a:t>HbA structure</a:t>
            </a:r>
            <a:endParaRPr/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47800"/>
            <a:ext cx="8382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2606675" y="5486400"/>
            <a:ext cx="40227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binding to hemoglobin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idx="4294967295" type="title"/>
          </p:nvPr>
        </p:nvSpPr>
        <p:spPr>
          <a:xfrm>
            <a:off x="446856" y="-387424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Hemoglobin function</a:t>
            </a:r>
            <a:endParaRPr/>
          </a:p>
        </p:txBody>
      </p:sp>
      <p:sp>
        <p:nvSpPr>
          <p:cNvPr id="213" name="Google Shape;213;p9"/>
          <p:cNvSpPr txBox="1"/>
          <p:nvPr>
            <p:ph idx="4294967295" type="body"/>
          </p:nvPr>
        </p:nvSpPr>
        <p:spPr>
          <a:xfrm>
            <a:off x="518864" y="126876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Carries oxygen from the lungs to tissues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>
                <a:solidFill>
                  <a:schemeClr val="folHlink"/>
                </a:solidFill>
              </a:rPr>
              <a:t>Carries carbon dioxide from tissues back to the lungs</a:t>
            </a:r>
            <a:endParaRPr/>
          </a:p>
          <a:p>
            <a:pPr indent="-274320" lvl="0" marL="274320" rtl="0" algn="l"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Char char="■"/>
            </a:pPr>
            <a:r>
              <a:rPr lang="en-US"/>
              <a:t>Normal level (g/dL):</a:t>
            </a:r>
            <a:endParaRPr/>
          </a:p>
          <a:p>
            <a:pPr indent="-274320" lvl="1" marL="548640" rtl="0" algn="l">
              <a:spcBef>
                <a:spcPts val="440"/>
              </a:spcBef>
              <a:spcAft>
                <a:spcPts val="0"/>
              </a:spcAft>
              <a:buSzPts val="1540"/>
              <a:buFont typeface="Arial"/>
              <a:buChar char="•"/>
            </a:pPr>
            <a:r>
              <a:rPr lang="en-US"/>
              <a:t>Males: 14-16</a:t>
            </a:r>
            <a:endParaRPr/>
          </a:p>
          <a:p>
            <a:pPr indent="-274320" lvl="1" marL="548640" rtl="0" algn="l">
              <a:spcBef>
                <a:spcPts val="440"/>
              </a:spcBef>
              <a:spcAft>
                <a:spcPts val="0"/>
              </a:spcAft>
              <a:buSzPts val="1540"/>
              <a:buFont typeface="Arial"/>
              <a:buChar char="•"/>
            </a:pPr>
            <a:r>
              <a:rPr lang="en-US"/>
              <a:t>Females: 13-15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2018-12-17T19:41:42Z</dcterms:created>
  <dc:creator>UOS</dc:creator>
</cp:coreProperties>
</file>