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41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65" r:id="rId8"/>
    <p:sldId id="278" r:id="rId9"/>
    <p:sldId id="260" r:id="rId10"/>
    <p:sldId id="259" r:id="rId11"/>
    <p:sldId id="268" r:id="rId12"/>
    <p:sldId id="269" r:id="rId13"/>
    <p:sldId id="270" r:id="rId14"/>
    <p:sldId id="262" r:id="rId15"/>
    <p:sldId id="279" r:id="rId16"/>
    <p:sldId id="271" r:id="rId17"/>
    <p:sldId id="272" r:id="rId18"/>
    <p:sldId id="273" r:id="rId19"/>
    <p:sldId id="274" r:id="rId20"/>
    <p:sldId id="276" r:id="rId21"/>
    <p:sldId id="267" r:id="rId22"/>
    <p:sldId id="275" r:id="rId23"/>
    <p:sldId id="280" r:id="rId24"/>
    <p:sldId id="277" r:id="rId25"/>
    <p:sldId id="263" r:id="rId26"/>
    <p:sldId id="264" r:id="rId27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86410"/>
  </p:normalViewPr>
  <p:slideViewPr>
    <p:cSldViewPr>
      <p:cViewPr varScale="1">
        <p:scale>
          <a:sx n="58" d="100"/>
          <a:sy n="58" d="100"/>
        </p:scale>
        <p:origin x="1300" y="44"/>
      </p:cViewPr>
      <p:guideLst>
        <p:guide orient="horz" pos="2160"/>
        <p:guide pos="32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4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1" y="2942602"/>
            <a:ext cx="804142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19233" y="2944634"/>
            <a:ext cx="1339142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76803" y="3136658"/>
            <a:ext cx="102400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1169" y="3055622"/>
            <a:ext cx="7816326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179" y="4625268"/>
            <a:ext cx="85725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550" y="4559277"/>
            <a:ext cx="759956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342" y="3139440"/>
            <a:ext cx="7605977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56" y="4648200"/>
            <a:ext cx="737235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93" y="3227034"/>
            <a:ext cx="7458075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9415" y="228600"/>
            <a:ext cx="209169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4629" y="351410"/>
            <a:ext cx="1881264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650" y="395428"/>
            <a:ext cx="1671222" cy="5788981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943725" cy="5791201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508473" y="2946400"/>
            <a:ext cx="929830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8613" y="3048000"/>
            <a:ext cx="903802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13" y="3200400"/>
            <a:ext cx="8658225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9933" y="4541521"/>
            <a:ext cx="8795385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513" y="4607511"/>
            <a:ext cx="8658225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227" y="3124200"/>
            <a:ext cx="87947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94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94" y="1722438"/>
            <a:ext cx="45452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94" y="2438400"/>
            <a:ext cx="4545212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22438"/>
            <a:ext cx="454699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38400"/>
            <a:ext cx="454699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685800"/>
            <a:ext cx="51435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038" y="1505712"/>
            <a:ext cx="305613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1276" y="1642472"/>
            <a:ext cx="2793661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125" y="2971800"/>
            <a:ext cx="2585963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25" y="1734312"/>
            <a:ext cx="2585963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525" y="621437"/>
            <a:ext cx="874395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1/26/2021</a:t>
            </a:fld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771525" y="4953000"/>
            <a:ext cx="874395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7249" y="5029200"/>
            <a:ext cx="8550861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1028700" y="5638800"/>
            <a:ext cx="8244578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1288" y="5074920"/>
            <a:ext cx="8939403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825" y="5656557"/>
            <a:ext cx="815032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05401"/>
            <a:ext cx="8244578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52601"/>
            <a:ext cx="92583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1/26/2021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308610" y="278166"/>
            <a:ext cx="96697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71" y="372862"/>
            <a:ext cx="9428085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6700" y="228600"/>
            <a:ext cx="7372350" cy="457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</a:rPr>
              <a:t>Respiratory block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Phospholipids of clinical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326730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286001"/>
            <a:ext cx="4781550" cy="35813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Platelet activating factor (PAF)</a:t>
            </a:r>
          </a:p>
          <a:p>
            <a:r>
              <a:rPr lang="en-US" sz="2800" dirty="0"/>
              <a:t>Binds to cell surface receptors</a:t>
            </a:r>
          </a:p>
          <a:p>
            <a:r>
              <a:rPr lang="en-US" sz="2800" dirty="0"/>
              <a:t>Triggers thrombotic and acute inflammatory reaction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2299500"/>
            <a:ext cx="4305300" cy="34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PC in</a:t>
            </a:r>
            <a:br>
              <a:rPr lang="en-US" dirty="0"/>
            </a:br>
            <a:r>
              <a:rPr lang="en-US" dirty="0"/>
              <a:t>Lung surfactant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829800" cy="480059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Lung surfactant </a:t>
            </a:r>
            <a:r>
              <a:rPr lang="en-US" sz="3200" dirty="0"/>
              <a:t>is a complex mixture of:</a:t>
            </a:r>
          </a:p>
          <a:p>
            <a:pPr lvl="1"/>
            <a:r>
              <a:rPr lang="en-US" sz="3200" dirty="0">
                <a:solidFill>
                  <a:srgbClr val="FF6600"/>
                </a:solidFill>
              </a:rPr>
              <a:t>Lipids (90%) </a:t>
            </a:r>
            <a:r>
              <a:rPr lang="en-US" sz="3200" dirty="0"/>
              <a:t>including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Dipalmitoyl</a:t>
            </a:r>
            <a:r>
              <a:rPr lang="en-US" sz="3200" dirty="0"/>
              <a:t>phosphatidyl</a:t>
            </a:r>
            <a:r>
              <a:rPr lang="en-US" sz="3200" dirty="0">
                <a:solidFill>
                  <a:srgbClr val="CD921B"/>
                </a:solidFill>
              </a:rPr>
              <a:t>choline</a:t>
            </a:r>
            <a:r>
              <a:rPr lang="en-US" sz="3200" dirty="0"/>
              <a:t> (DPPC)</a:t>
            </a:r>
          </a:p>
          <a:p>
            <a:pPr lvl="1"/>
            <a:r>
              <a:rPr lang="en-US" sz="3200" dirty="0">
                <a:solidFill>
                  <a:srgbClr val="660066"/>
                </a:solidFill>
              </a:rPr>
              <a:t>Proteins (10%)</a:t>
            </a:r>
          </a:p>
          <a:p>
            <a:r>
              <a:rPr lang="en-US" sz="3200" dirty="0"/>
              <a:t>Alveolar cells of the lungs are lined by the extracellular fluid layer</a:t>
            </a:r>
          </a:p>
          <a:p>
            <a:r>
              <a:rPr lang="en-US" sz="3200" dirty="0"/>
              <a:t>Alveolar cells secrete DPPC (a major lung surfactant)</a:t>
            </a:r>
          </a:p>
        </p:txBody>
      </p:sp>
    </p:spTree>
    <p:extLst>
      <p:ext uri="{BB962C8B-B14F-4D97-AF65-F5344CB8AC3E}">
        <p14:creationId xmlns:p14="http://schemas.microsoft.com/office/powerpoint/2010/main" val="178926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PC in</a:t>
            </a:r>
            <a:br>
              <a:rPr lang="en-US" dirty="0"/>
            </a:br>
            <a:r>
              <a:rPr lang="en-US" dirty="0"/>
              <a:t>Lung surfactant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829800" cy="4800599"/>
          </a:xfrm>
        </p:spPr>
        <p:txBody>
          <a:bodyPr>
            <a:noAutofit/>
          </a:bodyPr>
          <a:lstStyle/>
          <a:p>
            <a:endParaRPr lang="en-US" sz="2600" dirty="0"/>
          </a:p>
          <a:p>
            <a:r>
              <a:rPr lang="en-US" sz="3200" dirty="0"/>
              <a:t>Surfactant </a:t>
            </a:r>
            <a:r>
              <a:rPr lang="en-US" sz="3200" dirty="0">
                <a:solidFill>
                  <a:srgbClr val="FF6600"/>
                </a:solidFill>
              </a:rPr>
              <a:t>decreases the surface tension </a:t>
            </a:r>
            <a:r>
              <a:rPr lang="en-US" sz="3200" dirty="0"/>
              <a:t>of the fluid layer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F6600"/>
                </a:solidFill>
              </a:rPr>
              <a:t>Reduces pressure </a:t>
            </a:r>
            <a:r>
              <a:rPr lang="en-US" sz="3200" dirty="0"/>
              <a:t>needed to re-inflate alveoli</a:t>
            </a:r>
          </a:p>
          <a:p>
            <a:endParaRPr lang="en-US" sz="3200" dirty="0"/>
          </a:p>
          <a:p>
            <a:r>
              <a:rPr lang="en-US" sz="3200" dirty="0"/>
              <a:t>Prevents alveolar collapse (</a:t>
            </a:r>
            <a:r>
              <a:rPr lang="en-US" sz="3200" dirty="0">
                <a:solidFill>
                  <a:srgbClr val="FF6600"/>
                </a:solidFill>
              </a:rPr>
              <a:t>atelectasis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11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PC in</a:t>
            </a:r>
            <a:br>
              <a:rPr lang="en-US" dirty="0"/>
            </a:br>
            <a:r>
              <a:rPr lang="en-US" dirty="0"/>
              <a:t>Lung surfactant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FF6600"/>
                </a:solidFill>
              </a:rPr>
              <a:t>Respiratory distress syndrome (RDS)</a:t>
            </a:r>
          </a:p>
          <a:p>
            <a:r>
              <a:rPr lang="en-US" sz="3200" dirty="0">
                <a:solidFill>
                  <a:srgbClr val="008000"/>
                </a:solidFill>
              </a:rPr>
              <a:t>In preterm infants </a:t>
            </a:r>
            <a:r>
              <a:rPr lang="en-US" sz="3200" dirty="0"/>
              <a:t>due to deficiency of lung surfactant</a:t>
            </a:r>
          </a:p>
          <a:p>
            <a:r>
              <a:rPr lang="en-US" sz="3200" dirty="0"/>
              <a:t>A major cause of neonatal death</a:t>
            </a:r>
          </a:p>
          <a:p>
            <a:r>
              <a:rPr lang="en-US" sz="3200" dirty="0">
                <a:solidFill>
                  <a:srgbClr val="008000"/>
                </a:solidFill>
              </a:rPr>
              <a:t>Treatment</a:t>
            </a:r>
            <a:r>
              <a:rPr lang="en-US" sz="3200" dirty="0"/>
              <a:t>: Glucocorticoids to mother to promote lung maturation</a:t>
            </a:r>
          </a:p>
          <a:p>
            <a:r>
              <a:rPr lang="en-US" sz="3200" dirty="0">
                <a:solidFill>
                  <a:srgbClr val="008000"/>
                </a:solidFill>
              </a:rPr>
              <a:t>In adults </a:t>
            </a:r>
            <a:r>
              <a:rPr lang="en-US" sz="3200" dirty="0"/>
              <a:t>due to damaged alveoli by infection or trauma</a:t>
            </a:r>
          </a:p>
        </p:txBody>
      </p:sp>
    </p:spTree>
    <p:extLst>
      <p:ext uri="{BB962C8B-B14F-4D97-AF65-F5344CB8AC3E}">
        <p14:creationId xmlns:p14="http://schemas.microsoft.com/office/powerpoint/2010/main" val="98824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PI in</a:t>
            </a:r>
            <a:br>
              <a:rPr lang="en-US" dirty="0"/>
            </a:br>
            <a:r>
              <a:rPr lang="en-US" dirty="0"/>
              <a:t>cell signaling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981201"/>
            <a:ext cx="4857750" cy="3657599"/>
          </a:xfrm>
        </p:spPr>
        <p:txBody>
          <a:bodyPr>
            <a:noAutofit/>
          </a:bodyPr>
          <a:lstStyle/>
          <a:p>
            <a:r>
              <a:rPr lang="en-US" sz="3200" dirty="0"/>
              <a:t>Plays important role in intracellular signaling</a:t>
            </a:r>
          </a:p>
          <a:p>
            <a:endParaRPr lang="en-US" sz="3200" dirty="0"/>
          </a:p>
          <a:p>
            <a:r>
              <a:rPr lang="en-US" sz="3200" dirty="0"/>
              <a:t>PI is part of calcium-phosphatidyl inositol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828800"/>
            <a:ext cx="4510548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1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9062"/>
            <a:ext cx="9867900" cy="65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1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Role of PI in membrane</a:t>
            </a:r>
            <a:br>
              <a:rPr lang="en-US" dirty="0"/>
            </a:br>
            <a:r>
              <a:rPr lang="en-US" dirty="0"/>
              <a:t>protein anchoring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6934200" cy="480059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Anchoring of proteins </a:t>
            </a:r>
            <a:r>
              <a:rPr lang="en-US" sz="2800" dirty="0"/>
              <a:t>to membranes through </a:t>
            </a:r>
            <a:r>
              <a:rPr lang="en-US" sz="2800" dirty="0">
                <a:solidFill>
                  <a:srgbClr val="FF6600"/>
                </a:solidFill>
              </a:rPr>
              <a:t>carbohydrate-PI bridge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Examples: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Alkaline phosphatase </a:t>
            </a:r>
            <a:r>
              <a:rPr lang="en-US" sz="2400" dirty="0"/>
              <a:t>(on the surface of small intestine)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Acetylcholine esterase </a:t>
            </a:r>
            <a:r>
              <a:rPr lang="en-US" sz="2400" dirty="0"/>
              <a:t>(on postsynaptic membrane of neurons)</a:t>
            </a:r>
          </a:p>
          <a:p>
            <a:r>
              <a:rPr lang="en-US" sz="2800" dirty="0"/>
              <a:t>Anchoring proteins can be cleaved by </a:t>
            </a:r>
            <a:r>
              <a:rPr lang="en-US" sz="2800" dirty="0">
                <a:solidFill>
                  <a:srgbClr val="FF6600"/>
                </a:solidFill>
              </a:rPr>
              <a:t>phospholipase C</a:t>
            </a:r>
            <a:r>
              <a:rPr lang="en-US" sz="2800" dirty="0"/>
              <a:t> enzyme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55" y="152400"/>
            <a:ext cx="279324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sphingo</a:t>
            </a:r>
            <a:r>
              <a:rPr lang="en-US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752601"/>
            <a:ext cx="5391150" cy="4876799"/>
          </a:xfrm>
        </p:spPr>
        <p:txBody>
          <a:bodyPr>
            <a:normAutofit/>
          </a:bodyPr>
          <a:lstStyle/>
          <a:p>
            <a:r>
              <a:rPr lang="en-US" sz="3200" dirty="0"/>
              <a:t>A long-chain </a:t>
            </a:r>
            <a:r>
              <a:rPr lang="en-US" sz="3200" dirty="0">
                <a:solidFill>
                  <a:srgbClr val="FF6600"/>
                </a:solidFill>
              </a:rPr>
              <a:t>fatty acid </a:t>
            </a:r>
            <a:r>
              <a:rPr lang="en-US" sz="3200" dirty="0"/>
              <a:t>attached to </a:t>
            </a:r>
            <a:r>
              <a:rPr lang="en-US" sz="3200" dirty="0">
                <a:solidFill>
                  <a:srgbClr val="FF6600"/>
                </a:solidFill>
              </a:rPr>
              <a:t>sphingosine</a:t>
            </a:r>
          </a:p>
          <a:p>
            <a:endParaRPr lang="en-US" sz="3200" dirty="0"/>
          </a:p>
          <a:p>
            <a:r>
              <a:rPr lang="en-US" sz="3200" dirty="0"/>
              <a:t>Example: </a:t>
            </a:r>
            <a:r>
              <a:rPr lang="en-US" sz="3200" dirty="0">
                <a:solidFill>
                  <a:srgbClr val="FF6600"/>
                </a:solidFill>
              </a:rPr>
              <a:t>Sphingomyelin</a:t>
            </a:r>
          </a:p>
          <a:p>
            <a:endParaRPr lang="en-US" sz="3200" dirty="0"/>
          </a:p>
          <a:p>
            <a:r>
              <a:rPr lang="en-US" sz="3200" dirty="0"/>
              <a:t>An important component of </a:t>
            </a:r>
            <a:r>
              <a:rPr lang="en-US" sz="3200" dirty="0">
                <a:solidFill>
                  <a:srgbClr val="008000"/>
                </a:solidFill>
              </a:rPr>
              <a:t>myelin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/>
              <a:t>that </a:t>
            </a:r>
            <a:r>
              <a:rPr lang="en-US" sz="3200" dirty="0">
                <a:solidFill>
                  <a:srgbClr val="008000"/>
                </a:solidFill>
              </a:rPr>
              <a:t>protects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8000"/>
                </a:solidFill>
              </a:rPr>
              <a:t>insulates nerve fibers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600200"/>
            <a:ext cx="416262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phospholipids in</a:t>
            </a:r>
            <a:br>
              <a:rPr lang="en-US" dirty="0"/>
            </a:br>
            <a:r>
              <a:rPr lang="en-US" dirty="0"/>
              <a:t>lipoprotein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5543550" cy="47243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</a:t>
            </a:r>
            <a:r>
              <a:rPr lang="en-US" sz="3200" dirty="0">
                <a:solidFill>
                  <a:srgbClr val="FF6600"/>
                </a:solidFill>
              </a:rPr>
              <a:t>outer core </a:t>
            </a:r>
            <a:r>
              <a:rPr lang="en-US" sz="3200" dirty="0"/>
              <a:t>of lipoprotein particles is </a:t>
            </a:r>
            <a:r>
              <a:rPr lang="en-US" sz="3200" dirty="0">
                <a:solidFill>
                  <a:srgbClr val="FF6600"/>
                </a:solidFill>
              </a:rPr>
              <a:t>hydrophilic</a:t>
            </a:r>
          </a:p>
          <a:p>
            <a:endParaRPr lang="en-US" sz="3200" dirty="0"/>
          </a:p>
          <a:p>
            <a:r>
              <a:rPr lang="en-US" sz="3200" dirty="0"/>
              <a:t>Contains </a:t>
            </a:r>
            <a:r>
              <a:rPr lang="en-US" sz="3200" dirty="0">
                <a:solidFill>
                  <a:srgbClr val="FF6600"/>
                </a:solidFill>
              </a:rPr>
              <a:t>phospholipids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008000"/>
                </a:solidFill>
              </a:rPr>
              <a:t>free cholesterol</a:t>
            </a:r>
          </a:p>
          <a:p>
            <a:endParaRPr lang="en-US" sz="3200" dirty="0"/>
          </a:p>
          <a:p>
            <a:r>
              <a:rPr lang="en-US" sz="3200" dirty="0"/>
              <a:t>Allows </a:t>
            </a:r>
            <a:r>
              <a:rPr lang="en-US" sz="3200" dirty="0">
                <a:solidFill>
                  <a:srgbClr val="008000"/>
                </a:solidFill>
              </a:rPr>
              <a:t>transport</a:t>
            </a:r>
            <a:r>
              <a:rPr lang="en-US" sz="3200" dirty="0"/>
              <a:t> of core </a:t>
            </a:r>
            <a:r>
              <a:rPr lang="en-US" sz="3200" dirty="0">
                <a:solidFill>
                  <a:srgbClr val="008000"/>
                </a:solidFill>
              </a:rPr>
              <a:t>lipids</a:t>
            </a:r>
            <a:r>
              <a:rPr lang="en-US" sz="3200" dirty="0"/>
              <a:t> in aqueous plasma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26" y="304800"/>
            <a:ext cx="362557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Phospholipases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Phospholipids are degraded by </a:t>
            </a:r>
            <a:r>
              <a:rPr lang="en-US" sz="3200" dirty="0">
                <a:solidFill>
                  <a:srgbClr val="FF6600"/>
                </a:solidFill>
              </a:rPr>
              <a:t>phospholipase enzymes</a:t>
            </a:r>
          </a:p>
          <a:p>
            <a:r>
              <a:rPr lang="en-US" sz="3200" dirty="0"/>
              <a:t>Present in all tissues including pancreatic juice</a:t>
            </a:r>
          </a:p>
          <a:p>
            <a:r>
              <a:rPr lang="en-US" sz="3200" dirty="0">
                <a:solidFill>
                  <a:srgbClr val="008000"/>
                </a:solidFill>
              </a:rPr>
              <a:t>Glycerophospholipids </a:t>
            </a:r>
            <a:r>
              <a:rPr lang="en-US" sz="3200" dirty="0"/>
              <a:t>are degraded by:</a:t>
            </a:r>
          </a:p>
          <a:p>
            <a:pPr lvl="1"/>
            <a:r>
              <a:rPr lang="en-US" sz="3200" dirty="0">
                <a:solidFill>
                  <a:srgbClr val="FF6600"/>
                </a:solidFill>
              </a:rPr>
              <a:t>Phospholipase A</a:t>
            </a:r>
            <a:r>
              <a:rPr lang="en-US" sz="3200" baseline="-25000" dirty="0">
                <a:solidFill>
                  <a:srgbClr val="FF6600"/>
                </a:solidFill>
              </a:rPr>
              <a:t>1</a:t>
            </a:r>
            <a:r>
              <a:rPr lang="en-US" sz="3200" dirty="0">
                <a:solidFill>
                  <a:srgbClr val="FF6600"/>
                </a:solidFill>
              </a:rPr>
              <a:t>, A</a:t>
            </a:r>
            <a:r>
              <a:rPr lang="en-US" sz="3200" baseline="-25000" dirty="0">
                <a:solidFill>
                  <a:srgbClr val="FF6600"/>
                </a:solidFill>
              </a:rPr>
              <a:t>2</a:t>
            </a:r>
            <a:r>
              <a:rPr lang="en-US" sz="3200" dirty="0">
                <a:solidFill>
                  <a:srgbClr val="FF6600"/>
                </a:solidFill>
              </a:rPr>
              <a:t>, C, D</a:t>
            </a:r>
          </a:p>
          <a:p>
            <a:r>
              <a:rPr lang="en-US" sz="3200" dirty="0">
                <a:solidFill>
                  <a:srgbClr val="008000"/>
                </a:solidFill>
              </a:rPr>
              <a:t>Sphingophospholipids</a:t>
            </a:r>
            <a:r>
              <a:rPr lang="en-US" sz="3200" dirty="0"/>
              <a:t> are degraded by:</a:t>
            </a:r>
          </a:p>
          <a:p>
            <a:pPr lvl="1"/>
            <a:r>
              <a:rPr lang="en-US" sz="3200" dirty="0">
                <a:solidFill>
                  <a:srgbClr val="FF6600"/>
                </a:solidFill>
              </a:rPr>
              <a:t>Sphingomyelinase</a:t>
            </a:r>
          </a:p>
          <a:p>
            <a:pPr marL="11430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1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/>
              <a:t>By the end of this lecture the First Year students will be able to:</a:t>
            </a:r>
          </a:p>
          <a:p>
            <a:r>
              <a:rPr lang="en-US" sz="2800" dirty="0"/>
              <a:t>Identify the types and functions of phospholipids</a:t>
            </a:r>
          </a:p>
          <a:p>
            <a:r>
              <a:rPr lang="en-US" sz="2800" dirty="0"/>
              <a:t>Discuss the physiological importance of phospholipids</a:t>
            </a:r>
          </a:p>
          <a:p>
            <a:r>
              <a:rPr lang="en-US" sz="2800" dirty="0"/>
              <a:t>Understand the role of glycerophospholipids in lung surfactant and their clinical implications in respiratory distress syndrome (RDS)</a:t>
            </a:r>
          </a:p>
          <a:p>
            <a:r>
              <a:rPr lang="en-US" sz="2800" dirty="0"/>
              <a:t>Identify the classes and physiological functions of phospholipase enzymes</a:t>
            </a:r>
          </a:p>
        </p:txBody>
      </p:sp>
    </p:spTree>
    <p:extLst>
      <p:ext uri="{BB962C8B-B14F-4D97-AF65-F5344CB8AC3E}">
        <p14:creationId xmlns:p14="http://schemas.microsoft.com/office/powerpoint/2010/main" val="291893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Phospholipases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74837"/>
            <a:ext cx="9258300" cy="4373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Digestion of phospholipids</a:t>
            </a:r>
            <a:r>
              <a:rPr lang="en-US" sz="3200" dirty="0"/>
              <a:t> by pancreatic juice</a:t>
            </a:r>
          </a:p>
          <a:p>
            <a:r>
              <a:rPr lang="en-US" sz="3200" dirty="0"/>
              <a:t>Important for </a:t>
            </a:r>
            <a:r>
              <a:rPr lang="en-US" sz="3200" dirty="0">
                <a:solidFill>
                  <a:srgbClr val="FF6600"/>
                </a:solidFill>
              </a:rPr>
              <a:t>remodeling of phospholipids</a:t>
            </a:r>
          </a:p>
          <a:p>
            <a:r>
              <a:rPr lang="en-US" sz="3200" dirty="0"/>
              <a:t>Production of </a:t>
            </a:r>
            <a:r>
              <a:rPr lang="en-US" sz="3200" dirty="0">
                <a:solidFill>
                  <a:srgbClr val="FF6600"/>
                </a:solidFill>
              </a:rPr>
              <a:t>second messengers</a:t>
            </a:r>
          </a:p>
          <a:p>
            <a:r>
              <a:rPr lang="en-US" sz="3200" dirty="0">
                <a:solidFill>
                  <a:srgbClr val="FF6600"/>
                </a:solidFill>
              </a:rPr>
              <a:t>Pathogenic bacteria </a:t>
            </a:r>
            <a:r>
              <a:rPr lang="en-US" sz="3200" dirty="0"/>
              <a:t>produce phospholipases to </a:t>
            </a:r>
            <a:r>
              <a:rPr lang="en-US" sz="3200" dirty="0">
                <a:solidFill>
                  <a:srgbClr val="FF6600"/>
                </a:solidFill>
              </a:rPr>
              <a:t>dissolve cell membranes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6600"/>
                </a:solidFill>
              </a:rPr>
              <a:t>spread infection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36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3FA4D-6386-4408-9E04-5F23C116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057400"/>
            <a:ext cx="8020130" cy="29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429750" cy="4800599"/>
          </a:xfrm>
        </p:spPr>
        <p:txBody>
          <a:bodyPr>
            <a:normAutofit/>
          </a:bodyPr>
          <a:lstStyle/>
          <a:p>
            <a:r>
              <a:rPr lang="en-US" sz="2800" dirty="0"/>
              <a:t>Phospholipids are complex lipids that perform important physiological functions in the body</a:t>
            </a:r>
          </a:p>
          <a:p>
            <a:r>
              <a:rPr lang="en-US" sz="2800" dirty="0"/>
              <a:t>Membrane-bound phospholipids are involved in cell signaling, protein anchoring and myelin protective functions</a:t>
            </a:r>
          </a:p>
          <a:p>
            <a:r>
              <a:rPr lang="en-US" sz="2800" dirty="0"/>
              <a:t>Nonmembrane-bound phospholipids function as lung surfactant and as detergent in the bile</a:t>
            </a:r>
          </a:p>
          <a:p>
            <a:r>
              <a:rPr lang="en-US" sz="2800" dirty="0"/>
              <a:t>Phospholipases are enzymes that degrade phospholipids</a:t>
            </a:r>
          </a:p>
          <a:p>
            <a:r>
              <a:rPr lang="en-US" sz="2800" dirty="0"/>
              <a:t>They are important for remodeling of phospholipids</a:t>
            </a:r>
          </a:p>
        </p:txBody>
      </p:sp>
    </p:spTree>
    <p:extLst>
      <p:ext uri="{BB962C8B-B14F-4D97-AF65-F5344CB8AC3E}">
        <p14:creationId xmlns:p14="http://schemas.microsoft.com/office/powerpoint/2010/main" val="257928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Lippincott’s Illustrated Reviews, Biochemistry, 6</a:t>
            </a:r>
            <a:r>
              <a:rPr lang="en-US" sz="2800" baseline="30000" dirty="0"/>
              <a:t>th</a:t>
            </a:r>
            <a:r>
              <a:rPr lang="en-US" sz="2800" dirty="0"/>
              <a:t> Edition, Denise R. Ferrier, Lippincott Williams &amp; Wilkins, USA, pp 201-207.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42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951037"/>
            <a:ext cx="9258300" cy="4373563"/>
          </a:xfrm>
        </p:spPr>
        <p:txBody>
          <a:bodyPr>
            <a:normAutofit/>
          </a:bodyPr>
          <a:lstStyle/>
          <a:p>
            <a:r>
              <a:rPr lang="en-US" sz="2800" dirty="0"/>
              <a:t>Types and functions of </a:t>
            </a:r>
            <a:r>
              <a:rPr lang="en-US" sz="2800" dirty="0">
                <a:solidFill>
                  <a:srgbClr val="FF6600"/>
                </a:solidFill>
              </a:rPr>
              <a:t>phospholipids</a:t>
            </a:r>
          </a:p>
          <a:p>
            <a:r>
              <a:rPr lang="en-US" sz="2800" dirty="0">
                <a:solidFill>
                  <a:srgbClr val="FF6600"/>
                </a:solidFill>
              </a:rPr>
              <a:t>Glycerophospholipids</a:t>
            </a:r>
            <a:r>
              <a:rPr lang="en-US" sz="2800" dirty="0"/>
              <a:t>: Types, functions and role in lung surfactant, cell signaling and protein anchoring</a:t>
            </a:r>
          </a:p>
          <a:p>
            <a:r>
              <a:rPr lang="en-US" sz="2800" dirty="0"/>
              <a:t>Respiratory distress syndrome (RDS)</a:t>
            </a:r>
          </a:p>
          <a:p>
            <a:r>
              <a:rPr lang="en-US" sz="2800" dirty="0">
                <a:solidFill>
                  <a:srgbClr val="008000"/>
                </a:solidFill>
              </a:rPr>
              <a:t>Sphingophospholipids</a:t>
            </a:r>
          </a:p>
          <a:p>
            <a:r>
              <a:rPr lang="en-US" sz="2800" dirty="0"/>
              <a:t>Phospholipids in lipoprotein particles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Phospholipases</a:t>
            </a:r>
            <a:r>
              <a:rPr lang="en-US" sz="2800" dirty="0"/>
              <a:t>: Types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23228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677400" cy="480059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Phospholipids</a:t>
            </a:r>
            <a:r>
              <a:rPr lang="en-US" sz="3200" dirty="0"/>
              <a:t> are polar, ionic compounds that contain an alcohol group attached either to:</a:t>
            </a:r>
          </a:p>
          <a:p>
            <a:pPr lvl="1"/>
            <a:r>
              <a:rPr lang="en-US" sz="3200" dirty="0">
                <a:solidFill>
                  <a:srgbClr val="848058"/>
                </a:solidFill>
              </a:rPr>
              <a:t>Diacylglycerol </a:t>
            </a:r>
            <a:r>
              <a:rPr lang="en-US" sz="3200" dirty="0">
                <a:solidFill>
                  <a:schemeClr val="tx1"/>
                </a:solidFill>
              </a:rPr>
              <a:t>or</a:t>
            </a:r>
          </a:p>
          <a:p>
            <a:pPr lvl="1"/>
            <a:r>
              <a:rPr lang="en-US" sz="3200" dirty="0">
                <a:solidFill>
                  <a:srgbClr val="848058"/>
                </a:solidFill>
              </a:rPr>
              <a:t>Sphingosine</a:t>
            </a:r>
          </a:p>
          <a:p>
            <a:r>
              <a:rPr lang="en-US" sz="3200" dirty="0"/>
              <a:t>Major lipids of cell membranes</a:t>
            </a:r>
          </a:p>
          <a:p>
            <a:pPr marL="114300" indent="0">
              <a:buNone/>
            </a:pPr>
            <a:r>
              <a:rPr lang="en-US" sz="3200" dirty="0"/>
              <a:t>Two classes:</a:t>
            </a:r>
          </a:p>
          <a:p>
            <a:pPr lvl="1"/>
            <a:r>
              <a:rPr lang="en-US" sz="3200" dirty="0">
                <a:solidFill>
                  <a:srgbClr val="FF6600"/>
                </a:solidFill>
              </a:rPr>
              <a:t>Glycerophospholipids</a:t>
            </a:r>
          </a:p>
          <a:p>
            <a:pPr lvl="1"/>
            <a:r>
              <a:rPr lang="en-US" sz="3200" dirty="0">
                <a:solidFill>
                  <a:srgbClr val="008000"/>
                </a:solidFill>
              </a:rPr>
              <a:t>Sphingophospholipids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844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4953000" cy="48005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Their </a:t>
            </a:r>
            <a:r>
              <a:rPr lang="en-US" sz="3200" dirty="0">
                <a:solidFill>
                  <a:srgbClr val="FF6600"/>
                </a:solidFill>
              </a:rPr>
              <a:t>hydrophobic (non-polar) </a:t>
            </a:r>
            <a:r>
              <a:rPr lang="en-US" sz="3200" dirty="0"/>
              <a:t>portion is attached to the membrane</a:t>
            </a:r>
          </a:p>
          <a:p>
            <a:endParaRPr lang="en-US" sz="3200" dirty="0"/>
          </a:p>
          <a:p>
            <a:r>
              <a:rPr lang="en-US" sz="3200" dirty="0"/>
              <a:t>Their </a:t>
            </a:r>
            <a:r>
              <a:rPr lang="en-US" sz="3200" dirty="0">
                <a:solidFill>
                  <a:srgbClr val="008000"/>
                </a:solidFill>
              </a:rPr>
              <a:t>hydrophilic (polar)</a:t>
            </a:r>
            <a:r>
              <a:rPr lang="en-US" sz="3200" dirty="0"/>
              <a:t> portion extends outward interacting with the aqueous environment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133600"/>
            <a:ext cx="4191000" cy="35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Membrane-bound phospholipids act as:</a:t>
            </a:r>
          </a:p>
          <a:p>
            <a:pPr lvl="1"/>
            <a:r>
              <a:rPr lang="en-US" sz="2800" dirty="0"/>
              <a:t>Reservoir for intracellular messengers</a:t>
            </a:r>
          </a:p>
          <a:p>
            <a:pPr lvl="1"/>
            <a:r>
              <a:rPr lang="en-US" sz="2800" dirty="0"/>
              <a:t>Anchors to cell membranes</a:t>
            </a: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FF6600"/>
                </a:solidFill>
              </a:rPr>
              <a:t>Nonmembrane-bound phospholipids act as:</a:t>
            </a:r>
          </a:p>
          <a:p>
            <a:pPr lvl="1"/>
            <a:r>
              <a:rPr lang="en-US" sz="2800" dirty="0"/>
              <a:t>Lung surfactant</a:t>
            </a:r>
          </a:p>
          <a:p>
            <a:pPr lvl="1"/>
            <a:r>
              <a:rPr lang="en-US" sz="2800" dirty="0"/>
              <a:t>Components of bile (as detergents to solubilize cholesterol)</a:t>
            </a:r>
          </a:p>
        </p:txBody>
      </p:sp>
    </p:spTree>
    <p:extLst>
      <p:ext uri="{BB962C8B-B14F-4D97-AF65-F5344CB8AC3E}">
        <p14:creationId xmlns:p14="http://schemas.microsoft.com/office/powerpoint/2010/main" val="355737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6600"/>
                </a:solidFill>
              </a:rPr>
              <a:t>Glycero</a:t>
            </a:r>
            <a:r>
              <a:rPr lang="en-US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7086600" cy="4800599"/>
          </a:xfrm>
        </p:spPr>
        <p:txBody>
          <a:bodyPr>
            <a:normAutofit fontScale="92500"/>
          </a:bodyPr>
          <a:lstStyle/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Also called </a:t>
            </a:r>
            <a:r>
              <a:rPr lang="en-US" sz="3600" dirty="0">
                <a:solidFill>
                  <a:srgbClr val="008000"/>
                </a:solidFill>
              </a:rPr>
              <a:t>phosphoglycerides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008000"/>
                </a:solidFill>
              </a:rPr>
              <a:t>Contain glycerol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 major class of phospholipids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All contain </a:t>
            </a:r>
            <a:r>
              <a:rPr lang="en-US" sz="3600" dirty="0">
                <a:solidFill>
                  <a:srgbClr val="FF6600"/>
                </a:solidFill>
              </a:rPr>
              <a:t>phosphatidic acid (PA)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PA is the simplest phospholipid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30" y="304800"/>
            <a:ext cx="2585274" cy="62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glycero</a:t>
            </a:r>
            <a:r>
              <a:rPr lang="en-US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50595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/>
              <a:t>Phospholipids are derived from PA such as: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5237"/>
              </p:ext>
            </p:extLst>
          </p:nvPr>
        </p:nvGraphicFramePr>
        <p:xfrm>
          <a:off x="419100" y="2446953"/>
          <a:ext cx="9525000" cy="4104014"/>
        </p:xfrm>
        <a:graphic>
          <a:graphicData uri="http://schemas.openxmlformats.org/drawingml/2006/table">
            <a:tbl>
              <a:tblPr firstRow="1" bandRow="1"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584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6600"/>
                          </a:solidFill>
                        </a:rPr>
                        <a:t>Serine </a:t>
                      </a:r>
                      <a:r>
                        <a:rPr lang="en-US" sz="2400" b="0" dirty="0">
                          <a:solidFill>
                            <a:schemeClr val="tx2"/>
                          </a:solidFill>
                        </a:rPr>
                        <a:t>+ PA 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2"/>
                          </a:solidFill>
                        </a:rPr>
                        <a:t>Phosphatidyl</a:t>
                      </a:r>
                      <a:r>
                        <a:rPr lang="en-US" sz="2400" b="0" dirty="0">
                          <a:solidFill>
                            <a:srgbClr val="FF6600"/>
                          </a:solidFill>
                        </a:rPr>
                        <a:t>serine </a:t>
                      </a:r>
                      <a:r>
                        <a:rPr lang="en-US" sz="2400" b="0" dirty="0">
                          <a:solidFill>
                            <a:srgbClr val="564B3C"/>
                          </a:solidFill>
                        </a:rPr>
                        <a:t>(PS)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8000"/>
                          </a:solidFill>
                        </a:rPr>
                        <a:t>Cell signaling</a:t>
                      </a:r>
                    </a:p>
                    <a:p>
                      <a:r>
                        <a:rPr lang="en-US" sz="2400" b="0" dirty="0">
                          <a:solidFill>
                            <a:srgbClr val="008000"/>
                          </a:solidFill>
                        </a:rPr>
                        <a:t>Blood clotting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6600"/>
                          </a:solidFill>
                        </a:rPr>
                        <a:t>Ethanolamine</a:t>
                      </a:r>
                      <a:r>
                        <a:rPr lang="en-US" sz="2400" b="0" dirty="0">
                          <a:solidFill>
                            <a:schemeClr val="tx2"/>
                          </a:solidFill>
                        </a:rPr>
                        <a:t>+PA 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>
                          <a:solidFill>
                            <a:srgbClr val="FF6600"/>
                          </a:solidFill>
                        </a:rPr>
                        <a:t>ethanolamine </a:t>
                      </a:r>
                      <a:r>
                        <a:rPr lang="en-US" sz="2400" b="0" dirty="0">
                          <a:solidFill>
                            <a:srgbClr val="564B3C"/>
                          </a:solidFill>
                        </a:rPr>
                        <a:t>(PE)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>
                          <a:solidFill>
                            <a:srgbClr val="564B3C"/>
                          </a:solidFill>
                        </a:rPr>
                        <a:t>(cephalin)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6600"/>
                          </a:solidFill>
                        </a:rPr>
                        <a:t>Choline </a:t>
                      </a:r>
                      <a:r>
                        <a:rPr lang="en-US" sz="2400" b="0" dirty="0">
                          <a:solidFill>
                            <a:schemeClr val="tx2"/>
                          </a:solidFill>
                        </a:rPr>
                        <a:t>+ PA 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>
                          <a:solidFill>
                            <a:srgbClr val="FF6600"/>
                          </a:solidFill>
                        </a:rPr>
                        <a:t>choline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>
                          <a:solidFill>
                            <a:srgbClr val="564B3C"/>
                          </a:solidFill>
                        </a:rPr>
                        <a:t>(PC)(lecithin) 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8000"/>
                          </a:solidFill>
                        </a:rPr>
                        <a:t>Lung</a:t>
                      </a:r>
                      <a:r>
                        <a:rPr lang="en-US" sz="2400" b="0" baseline="0" dirty="0">
                          <a:solidFill>
                            <a:srgbClr val="008000"/>
                          </a:solidFill>
                        </a:rPr>
                        <a:t> surfactant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6600"/>
                          </a:solidFill>
                        </a:rPr>
                        <a:t>Inositol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>
                          <a:solidFill>
                            <a:schemeClr val="tx2"/>
                          </a:solidFill>
                        </a:rPr>
                        <a:t>+ PA 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>
                          <a:solidFill>
                            <a:srgbClr val="FF6600"/>
                          </a:solidFill>
                        </a:rPr>
                        <a:t>inositol </a:t>
                      </a:r>
                      <a:r>
                        <a:rPr lang="en-US" sz="2400" b="0" dirty="0">
                          <a:solidFill>
                            <a:srgbClr val="564B3C"/>
                          </a:solidFill>
                        </a:rPr>
                        <a:t>(PI)</a:t>
                      </a:r>
                      <a:endParaRPr lang="en-US" sz="2400" b="0" dirty="0"/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8000"/>
                          </a:solidFill>
                        </a:rPr>
                        <a:t>Cell signaling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23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6600"/>
                          </a:solidFill>
                        </a:rPr>
                        <a:t>Glycerol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>
                          <a:solidFill>
                            <a:schemeClr val="tx2"/>
                          </a:solidFill>
                        </a:rPr>
                        <a:t>+ PA 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>
                          <a:solidFill>
                            <a:srgbClr val="FF6600"/>
                          </a:solidFill>
                        </a:rPr>
                        <a:t>glycerol </a:t>
                      </a:r>
                      <a:r>
                        <a:rPr lang="en-US" sz="2400" b="0" dirty="0">
                          <a:solidFill>
                            <a:srgbClr val="564B3C"/>
                          </a:solidFill>
                        </a:rPr>
                        <a:t>(PG)</a:t>
                      </a:r>
                      <a:endParaRPr lang="en-US" sz="2400" b="0" dirty="0"/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8000"/>
                          </a:solidFill>
                        </a:rPr>
                        <a:t>Lung</a:t>
                      </a:r>
                      <a:r>
                        <a:rPr lang="en-US" sz="2400" b="0" baseline="0" dirty="0">
                          <a:solidFill>
                            <a:srgbClr val="008000"/>
                          </a:solidFill>
                        </a:rPr>
                        <a:t> surfactant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37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5391150" cy="48005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Cardiolipin</a:t>
            </a:r>
          </a:p>
          <a:p>
            <a:r>
              <a:rPr lang="en-US" sz="2800" dirty="0"/>
              <a:t>Two molecules of </a:t>
            </a:r>
            <a:r>
              <a:rPr lang="en-US" sz="2800" dirty="0">
                <a:solidFill>
                  <a:srgbClr val="FF6600"/>
                </a:solidFill>
              </a:rPr>
              <a:t>PA</a:t>
            </a:r>
            <a:r>
              <a:rPr lang="en-US" sz="2800" dirty="0"/>
              <a:t> joined to an additional molecule of </a:t>
            </a:r>
            <a:r>
              <a:rPr lang="en-US" sz="2800" dirty="0">
                <a:solidFill>
                  <a:srgbClr val="FF6600"/>
                </a:solidFill>
              </a:rPr>
              <a:t>glycerol</a:t>
            </a:r>
            <a:r>
              <a:rPr lang="en-US" sz="2800" dirty="0"/>
              <a:t> through </a:t>
            </a:r>
            <a:r>
              <a:rPr lang="en-US" sz="2800" dirty="0">
                <a:solidFill>
                  <a:srgbClr val="FF6600"/>
                </a:solidFill>
              </a:rPr>
              <a:t>PO</a:t>
            </a:r>
            <a:r>
              <a:rPr lang="en-US" sz="2800" baseline="-25000" dirty="0">
                <a:solidFill>
                  <a:srgbClr val="FF6600"/>
                </a:solidFill>
              </a:rPr>
              <a:t>4</a:t>
            </a:r>
            <a:r>
              <a:rPr lang="en-US" sz="2800" dirty="0"/>
              <a:t> groups</a:t>
            </a:r>
          </a:p>
          <a:p>
            <a:r>
              <a:rPr lang="en-US" sz="2800" dirty="0"/>
              <a:t>In the inner mitochondrial membrane</a:t>
            </a:r>
          </a:p>
          <a:p>
            <a:r>
              <a:rPr lang="en-US" sz="2800" dirty="0">
                <a:solidFill>
                  <a:srgbClr val="008000"/>
                </a:solidFill>
              </a:rPr>
              <a:t>Function</a:t>
            </a:r>
            <a:r>
              <a:rPr lang="en-US" sz="2800" dirty="0"/>
              <a:t>: maintenance of respiratory complexes of electron transport chain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2286000"/>
            <a:ext cx="389549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8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6A27F-3C5D-4FBA-9D24-506479B57DA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0</TotalTime>
  <Words>705</Words>
  <Application>Microsoft Office PowerPoint</Application>
  <PresentationFormat>35mm Slides</PresentationFormat>
  <Paragraphs>133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Calibri</vt:lpstr>
      <vt:lpstr>Century Gothic</vt:lpstr>
      <vt:lpstr>Apothecary</vt:lpstr>
      <vt:lpstr>Phospholipids of clinical significance</vt:lpstr>
      <vt:lpstr>objectives</vt:lpstr>
      <vt:lpstr>overview</vt:lpstr>
      <vt:lpstr>phospholipids</vt:lpstr>
      <vt:lpstr>phospholipids</vt:lpstr>
      <vt:lpstr>Functions of phospholipids</vt:lpstr>
      <vt:lpstr>Glycerophospholipids</vt:lpstr>
      <vt:lpstr>glycerophospholipids</vt:lpstr>
      <vt:lpstr>some examples</vt:lpstr>
      <vt:lpstr>some examples</vt:lpstr>
      <vt:lpstr>Role of PC in Lung surfactant</vt:lpstr>
      <vt:lpstr>Role of PC in Lung surfactant</vt:lpstr>
      <vt:lpstr>Role of PC in Lung surfactant</vt:lpstr>
      <vt:lpstr>Role of PI in cell signaling</vt:lpstr>
      <vt:lpstr>PowerPoint Presentation</vt:lpstr>
      <vt:lpstr>Role of PI in membrane protein anchoring</vt:lpstr>
      <vt:lpstr>sphingophospholipids</vt:lpstr>
      <vt:lpstr>phospholipids in lipoprotein particles</vt:lpstr>
      <vt:lpstr>Phospholipases</vt:lpstr>
      <vt:lpstr>Functions of Phospholipases</vt:lpstr>
      <vt:lpstr>PowerPoint Presentation</vt:lpstr>
      <vt:lpstr>Take home message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2021-01-26T05:21:17Z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