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30" r:id="rId2"/>
    <p:sldId id="257" r:id="rId3"/>
    <p:sldId id="258" r:id="rId4"/>
    <p:sldId id="259" r:id="rId5"/>
    <p:sldId id="260" r:id="rId6"/>
    <p:sldId id="261" r:id="rId7"/>
    <p:sldId id="262" r:id="rId8"/>
    <p:sldId id="311" r:id="rId9"/>
    <p:sldId id="322" r:id="rId10"/>
    <p:sldId id="323" r:id="rId11"/>
    <p:sldId id="331" r:id="rId12"/>
    <p:sldId id="264" r:id="rId13"/>
    <p:sldId id="265" r:id="rId14"/>
    <p:sldId id="267" r:id="rId15"/>
    <p:sldId id="268" r:id="rId16"/>
    <p:sldId id="269" r:id="rId17"/>
    <p:sldId id="270" r:id="rId18"/>
    <p:sldId id="324" r:id="rId19"/>
    <p:sldId id="271" r:id="rId20"/>
    <p:sldId id="297" r:id="rId21"/>
    <p:sldId id="320" r:id="rId22"/>
    <p:sldId id="321" r:id="rId23"/>
    <p:sldId id="298" r:id="rId24"/>
    <p:sldId id="289" r:id="rId25"/>
    <p:sldId id="299" r:id="rId26"/>
    <p:sldId id="319" r:id="rId27"/>
    <p:sldId id="301" r:id="rId28"/>
    <p:sldId id="325" r:id="rId29"/>
    <p:sldId id="303" r:id="rId30"/>
    <p:sldId id="327" r:id="rId31"/>
    <p:sldId id="329" r:id="rId32"/>
    <p:sldId id="326" r:id="rId33"/>
    <p:sldId id="328" r:id="rId34"/>
    <p:sldId id="266" r:id="rId35"/>
    <p:sldId id="273" r:id="rId36"/>
    <p:sldId id="304" r:id="rId37"/>
    <p:sldId id="332" r:id="rId38"/>
    <p:sldId id="365" r:id="rId39"/>
    <p:sldId id="367" r:id="rId40"/>
    <p:sldId id="368" r:id="rId41"/>
    <p:sldId id="382" r:id="rId42"/>
    <p:sldId id="383" r:id="rId43"/>
    <p:sldId id="39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p:restoredTop sz="97000"/>
  </p:normalViewPr>
  <p:slideViewPr>
    <p:cSldViewPr snapToGrid="0" snapToObjects="1">
      <p:cViewPr varScale="1">
        <p:scale>
          <a:sx n="144" d="100"/>
          <a:sy n="144" d="100"/>
        </p:scale>
        <p:origin x="200"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D4F1A-AFAB-874B-BA37-05F516C34D46}" type="datetimeFigureOut">
              <a:rPr lang="en-US" smtClean="0"/>
              <a:t>1/24/22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93812-F9EF-214A-93CE-BDCD0749961C}" type="slidenum">
              <a:rPr lang="en-US" smtClean="0"/>
              <a:t>‹#›</a:t>
            </a:fld>
            <a:endParaRPr lang="en-US"/>
          </a:p>
        </p:txBody>
      </p:sp>
    </p:spTree>
    <p:extLst>
      <p:ext uri="{BB962C8B-B14F-4D97-AF65-F5344CB8AC3E}">
        <p14:creationId xmlns:p14="http://schemas.microsoft.com/office/powerpoint/2010/main" val="219281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rtl="0" fontAlgn="base">
              <a:spcBef>
                <a:spcPct val="0"/>
              </a:spcBef>
              <a:spcAft>
                <a:spcPct val="0"/>
              </a:spcAft>
              <a:defRPr>
                <a:solidFill>
                  <a:schemeClr val="tx1"/>
                </a:solidFill>
                <a:latin typeface="Calibri" panose="020F0502020204030204" pitchFamily="34" charset="0"/>
              </a:defRPr>
            </a:lvl6pPr>
            <a:lvl7pPr marL="2971800" indent="-228600" algn="l" rtl="0" fontAlgn="base">
              <a:spcBef>
                <a:spcPct val="0"/>
              </a:spcBef>
              <a:spcAft>
                <a:spcPct val="0"/>
              </a:spcAft>
              <a:defRPr>
                <a:solidFill>
                  <a:schemeClr val="tx1"/>
                </a:solidFill>
                <a:latin typeface="Calibri" panose="020F0502020204030204" pitchFamily="34" charset="0"/>
              </a:defRPr>
            </a:lvl7pPr>
            <a:lvl8pPr marL="3429000" indent="-228600" algn="l" rtl="0" fontAlgn="base">
              <a:spcBef>
                <a:spcPct val="0"/>
              </a:spcBef>
              <a:spcAft>
                <a:spcPct val="0"/>
              </a:spcAft>
              <a:defRPr>
                <a:solidFill>
                  <a:schemeClr val="tx1"/>
                </a:solidFill>
                <a:latin typeface="Calibri" panose="020F0502020204030204" pitchFamily="34" charset="0"/>
              </a:defRPr>
            </a:lvl8pPr>
            <a:lvl9pPr marL="3886200" indent="-228600" algn="l" rtl="0" fontAlgn="base">
              <a:spcBef>
                <a:spcPct val="0"/>
              </a:spcBef>
              <a:spcAft>
                <a:spcPct val="0"/>
              </a:spcAft>
              <a:defRPr>
                <a:solidFill>
                  <a:schemeClr val="tx1"/>
                </a:solidFill>
                <a:latin typeface="Calibri" panose="020F0502020204030204" pitchFamily="34" charset="0"/>
              </a:defRPr>
            </a:lvl9pPr>
          </a:lstStyle>
          <a:p>
            <a:fld id="{43B7F699-8664-483B-866C-895D8C5AF478}" type="slidenum">
              <a:rPr lang="en-US" altLang="ar-SA">
                <a:solidFill>
                  <a:prstClr val="black"/>
                </a:solidFill>
              </a:rPr>
              <a:pPr/>
              <a:t>26</a:t>
            </a:fld>
            <a:endParaRPr lang="en-US" altLang="ar-SA">
              <a:solidFill>
                <a:prstClr val="black"/>
              </a:solidFill>
            </a:endParaRPr>
          </a:p>
        </p:txBody>
      </p:sp>
      <p:sp>
        <p:nvSpPr>
          <p:cNvPr id="194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46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buSzPct val="125000"/>
            </a:pPr>
            <a:r>
              <a:rPr lang="en-US" altLang="ar-SA" b="1"/>
              <a:t>More upper respiratory infections</a:t>
            </a:r>
          </a:p>
          <a:p>
            <a:pPr>
              <a:spcBef>
                <a:spcPct val="0"/>
              </a:spcBef>
              <a:buSzPct val="125000"/>
            </a:pPr>
            <a:r>
              <a:rPr lang="en-US" altLang="ar-SA" b="1"/>
              <a:t>More bronchitis and pneumonia</a:t>
            </a:r>
          </a:p>
          <a:p>
            <a:pPr>
              <a:spcBef>
                <a:spcPct val="0"/>
              </a:spcBef>
              <a:buSzPct val="125000"/>
            </a:pPr>
            <a:r>
              <a:rPr lang="en-US" altLang="ar-SA" b="1"/>
              <a:t>More ear infections and hearing problems</a:t>
            </a:r>
          </a:p>
          <a:p>
            <a:pPr>
              <a:spcBef>
                <a:spcPct val="0"/>
              </a:spcBef>
              <a:buSzPct val="125000"/>
            </a:pPr>
            <a:r>
              <a:rPr lang="en-US" altLang="ar-SA" b="1"/>
              <a:t>Higher rate of SIDS</a:t>
            </a:r>
          </a:p>
          <a:p>
            <a:pPr>
              <a:spcBef>
                <a:spcPct val="0"/>
              </a:spcBef>
              <a:buSzPct val="125000"/>
            </a:pPr>
            <a:r>
              <a:rPr lang="en-US" altLang="ar-SA" b="1"/>
              <a:t>More cases of asthma</a:t>
            </a:r>
          </a:p>
          <a:p>
            <a:pPr>
              <a:spcBef>
                <a:spcPct val="0"/>
              </a:spcBef>
              <a:buSzPct val="125000"/>
            </a:pPr>
            <a:r>
              <a:rPr lang="en-US" altLang="ar-SA" b="1"/>
              <a:t>More severe symptoms in children who already have asthma</a:t>
            </a:r>
          </a:p>
          <a:p>
            <a:pPr>
              <a:spcBef>
                <a:spcPct val="0"/>
              </a:spcBef>
            </a:pPr>
            <a:endParaRPr lang="en-US" altLang="ar-SA"/>
          </a:p>
          <a:p>
            <a:pPr>
              <a:spcBef>
                <a:spcPct val="0"/>
              </a:spcBef>
            </a:pPr>
            <a:endParaRPr lang="en-US" altLang="ar-SA"/>
          </a:p>
        </p:txBody>
      </p:sp>
    </p:spTree>
    <p:extLst>
      <p:ext uri="{BB962C8B-B14F-4D97-AF65-F5344CB8AC3E}">
        <p14:creationId xmlns:p14="http://schemas.microsoft.com/office/powerpoint/2010/main" val="55597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B446-1C4A-6548-91C4-EA5288AA41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19B30-EFD0-F145-9E32-6EB81E9544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674CFA-CC96-FD4C-9FC0-7844EE961DBF}"/>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5" name="Footer Placeholder 4">
            <a:extLst>
              <a:ext uri="{FF2B5EF4-FFF2-40B4-BE49-F238E27FC236}">
                <a16:creationId xmlns:a16="http://schemas.microsoft.com/office/drawing/2014/main" id="{8EFEEE30-D512-5F42-AF4C-DDEB1D053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C40C7-2C45-1545-861E-48815E15A328}"/>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69528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3B7E-F61F-F94A-8135-E0E9CFBDA8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10B9DD-1ADB-EB42-8112-EFB75E8894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DF0D3-08DC-9446-A3A6-BBA3B40520C0}"/>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5" name="Footer Placeholder 4">
            <a:extLst>
              <a:ext uri="{FF2B5EF4-FFF2-40B4-BE49-F238E27FC236}">
                <a16:creationId xmlns:a16="http://schemas.microsoft.com/office/drawing/2014/main" id="{B25053B9-7838-CF4A-8EDE-E5107BACC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40B1A-B189-664A-A469-D0FCE80EAEEA}"/>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291854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B9705-5090-0E4D-837C-3D8B59A7F2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B13D10-FE12-2341-BF54-1F10A37C40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247F5-69E2-4B4F-88AC-366F9D7DC40D}"/>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5" name="Footer Placeholder 4">
            <a:extLst>
              <a:ext uri="{FF2B5EF4-FFF2-40B4-BE49-F238E27FC236}">
                <a16:creationId xmlns:a16="http://schemas.microsoft.com/office/drawing/2014/main" id="{9135266E-D9EC-704A-ACE0-49BB6799A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7EE81-BD37-674D-958D-03AFC5C87969}"/>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171964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06A15-E3D0-304D-97BD-82B7A9953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3EB82-EAE2-744E-9191-B72F23CEF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FC007-EA3A-1045-A799-3EAAA403FBF4}"/>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5" name="Footer Placeholder 4">
            <a:extLst>
              <a:ext uri="{FF2B5EF4-FFF2-40B4-BE49-F238E27FC236}">
                <a16:creationId xmlns:a16="http://schemas.microsoft.com/office/drawing/2014/main" id="{FB7DBEDB-FC81-834D-B4D5-6689D694C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B568E-F5E9-CD40-982F-D66A601A1BAF}"/>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199854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4994-240D-2A46-90CD-4C18E150F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BD47EE-8DE3-CD42-9A64-7D7360BFBB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1D9E1E-8918-404C-ADEF-75C0A352C74A}"/>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5" name="Footer Placeholder 4">
            <a:extLst>
              <a:ext uri="{FF2B5EF4-FFF2-40B4-BE49-F238E27FC236}">
                <a16:creationId xmlns:a16="http://schemas.microsoft.com/office/drawing/2014/main" id="{36C9762E-D3AC-A54D-AD07-731FFFCDD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6DB1C-8777-8544-A0FB-17AEBDAF7237}"/>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407949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38F2-922A-4743-860C-16BD9E32E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214433-AAF1-9D40-9D66-624ABED2E2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3B7E0-E594-F045-B578-EE79C48B1C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A97B01-B6C6-8E4E-B40E-1FAC484CE40E}"/>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6" name="Footer Placeholder 5">
            <a:extLst>
              <a:ext uri="{FF2B5EF4-FFF2-40B4-BE49-F238E27FC236}">
                <a16:creationId xmlns:a16="http://schemas.microsoft.com/office/drawing/2014/main" id="{338C535F-1580-D946-8076-21F398E61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3C1A6-52BD-194F-957F-02DD04B19D8A}"/>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74864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6E72-64B2-3648-89F6-4DB21B3EA6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57CE8-6F0A-DF43-8050-9AAAFA8793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60C182-57DF-7346-BFB8-EF5071859F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9461F6-67D5-CD41-BBD9-A8156716F3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899F72-E60C-1042-AA35-410451607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8BB8D7-25F9-C941-BE00-F9BD6CD02A3B}"/>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8" name="Footer Placeholder 7">
            <a:extLst>
              <a:ext uri="{FF2B5EF4-FFF2-40B4-BE49-F238E27FC236}">
                <a16:creationId xmlns:a16="http://schemas.microsoft.com/office/drawing/2014/main" id="{B2895177-6164-AB4B-946D-0E1881D0D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860CB5-A34E-1445-9D3D-A60C197DE280}"/>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80885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73B2-F944-3C44-B1BA-0B89DE1ABA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41F53-9431-5A45-AE92-30130A7ABF19}"/>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4" name="Footer Placeholder 3">
            <a:extLst>
              <a:ext uri="{FF2B5EF4-FFF2-40B4-BE49-F238E27FC236}">
                <a16:creationId xmlns:a16="http://schemas.microsoft.com/office/drawing/2014/main" id="{13C66312-385D-8A4F-BB12-0A12176A83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4305E-5D61-3244-94CC-4306E295241A}"/>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1146434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397FD-9249-5A44-9327-101CE451AC0D}"/>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3" name="Footer Placeholder 2">
            <a:extLst>
              <a:ext uri="{FF2B5EF4-FFF2-40B4-BE49-F238E27FC236}">
                <a16:creationId xmlns:a16="http://schemas.microsoft.com/office/drawing/2014/main" id="{03791BFC-7DC9-2744-A0D7-32FA63944A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8C0194-532B-C949-80A4-7DF709280910}"/>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175256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507D-B4C7-A848-B18A-3327B9D82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55F282-5C20-0446-91AF-4A73ADA6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AD3E0B-F542-464D-BF5E-CE6448BA7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08958B-5626-F944-92D8-9BEDF820973F}"/>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6" name="Footer Placeholder 5">
            <a:extLst>
              <a:ext uri="{FF2B5EF4-FFF2-40B4-BE49-F238E27FC236}">
                <a16:creationId xmlns:a16="http://schemas.microsoft.com/office/drawing/2014/main" id="{F2F137F0-57A4-6441-BC22-5044D5A46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CEE35-65FB-2344-BE48-2550EB6BB514}"/>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72277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9BDB-1E79-AC41-BB08-7E78AA7766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1FC649-A12D-7F40-8624-256E61ECC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5EF79-5B6A-3C40-BF15-424B74201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4C5ABC-75B7-D844-AC16-3ECB8335195B}"/>
              </a:ext>
            </a:extLst>
          </p:cNvPr>
          <p:cNvSpPr>
            <a:spLocks noGrp="1"/>
          </p:cNvSpPr>
          <p:nvPr>
            <p:ph type="dt" sz="half" idx="10"/>
          </p:nvPr>
        </p:nvSpPr>
        <p:spPr/>
        <p:txBody>
          <a:bodyPr/>
          <a:lstStyle/>
          <a:p>
            <a:fld id="{F240612D-3A4F-DF40-8AED-4643F882CD81}" type="datetimeFigureOut">
              <a:rPr lang="en-US" smtClean="0"/>
              <a:t>1/24/22</a:t>
            </a:fld>
            <a:endParaRPr lang="en-US"/>
          </a:p>
        </p:txBody>
      </p:sp>
      <p:sp>
        <p:nvSpPr>
          <p:cNvPr id="6" name="Footer Placeholder 5">
            <a:extLst>
              <a:ext uri="{FF2B5EF4-FFF2-40B4-BE49-F238E27FC236}">
                <a16:creationId xmlns:a16="http://schemas.microsoft.com/office/drawing/2014/main" id="{18B88806-BDC3-0241-822A-3B6790809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79E75-B49E-674A-B888-A1A76D912FA5}"/>
              </a:ext>
            </a:extLst>
          </p:cNvPr>
          <p:cNvSpPr>
            <a:spLocks noGrp="1"/>
          </p:cNvSpPr>
          <p:nvPr>
            <p:ph type="sldNum" sz="quarter" idx="12"/>
          </p:nvPr>
        </p:nvSpPr>
        <p:spPr/>
        <p:txBody>
          <a:bodyPr/>
          <a:lstStyle/>
          <a:p>
            <a:fld id="{8A6FA632-FD3E-B142-8F0B-F857CFB7EAE4}" type="slidenum">
              <a:rPr lang="en-US" smtClean="0"/>
              <a:t>‹#›</a:t>
            </a:fld>
            <a:endParaRPr lang="en-US"/>
          </a:p>
        </p:txBody>
      </p:sp>
    </p:spTree>
    <p:extLst>
      <p:ext uri="{BB962C8B-B14F-4D97-AF65-F5344CB8AC3E}">
        <p14:creationId xmlns:p14="http://schemas.microsoft.com/office/powerpoint/2010/main" val="254477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6B08C9-9FAD-8A45-A8BA-E673B8159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4B867D-D915-0A40-ACEC-27C359739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A1F4A-8D3F-0649-A991-C202F1D1E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0612D-3A4F-DF40-8AED-4643F882CD81}" type="datetimeFigureOut">
              <a:rPr lang="en-US" smtClean="0"/>
              <a:t>1/24/22</a:t>
            </a:fld>
            <a:endParaRPr lang="en-US"/>
          </a:p>
        </p:txBody>
      </p:sp>
      <p:sp>
        <p:nvSpPr>
          <p:cNvPr id="5" name="Footer Placeholder 4">
            <a:extLst>
              <a:ext uri="{FF2B5EF4-FFF2-40B4-BE49-F238E27FC236}">
                <a16:creationId xmlns:a16="http://schemas.microsoft.com/office/drawing/2014/main" id="{0716F147-0381-BB4E-9703-28D5B4550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4D4F49-C12D-C946-AAC9-637F980974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FA632-FD3E-B142-8F0B-F857CFB7EAE4}" type="slidenum">
              <a:rPr lang="en-US" smtClean="0"/>
              <a:t>‹#›</a:t>
            </a:fld>
            <a:endParaRPr lang="en-US"/>
          </a:p>
        </p:txBody>
      </p:sp>
    </p:spTree>
    <p:extLst>
      <p:ext uri="{BB962C8B-B14F-4D97-AF65-F5344CB8AC3E}">
        <p14:creationId xmlns:p14="http://schemas.microsoft.com/office/powerpoint/2010/main" val="2511113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2E2BECB-5B56-9544-A88F-71F3B64E8C1A}"/>
              </a:ext>
            </a:extLst>
          </p:cNvPr>
          <p:cNvSpPr>
            <a:spLocks noGrp="1"/>
          </p:cNvSpPr>
          <p:nvPr>
            <p:ph type="subTitle" idx="1"/>
          </p:nvPr>
        </p:nvSpPr>
        <p:spPr>
          <a:xfrm>
            <a:off x="1896807" y="816745"/>
            <a:ext cx="8553222" cy="1571348"/>
          </a:xfrm>
          <a:solidFill>
            <a:schemeClr val="accent5">
              <a:lumMod val="20000"/>
              <a:lumOff val="80000"/>
            </a:schemeClr>
          </a:solidFill>
        </p:spPr>
        <p:txBody>
          <a:bodyPr>
            <a:normAutofit/>
          </a:bodyPr>
          <a:lstStyle/>
          <a:p>
            <a:pPr>
              <a:lnSpc>
                <a:spcPct val="110000"/>
              </a:lnSpc>
            </a:pPr>
            <a:r>
              <a:rPr lang="en-US" sz="6000" dirty="0">
                <a:latin typeface="Helvetica" pitchFamily="2" charset="0"/>
              </a:rPr>
              <a:t>Tobacco Smoking</a:t>
            </a:r>
          </a:p>
        </p:txBody>
      </p:sp>
      <p:sp>
        <p:nvSpPr>
          <p:cNvPr id="5" name="Rectangle 4">
            <a:extLst>
              <a:ext uri="{FF2B5EF4-FFF2-40B4-BE49-F238E27FC236}">
                <a16:creationId xmlns:a16="http://schemas.microsoft.com/office/drawing/2014/main" id="{1A940115-F574-504F-AC9D-573B8C01AD8F}"/>
              </a:ext>
            </a:extLst>
          </p:cNvPr>
          <p:cNvSpPr/>
          <p:nvPr/>
        </p:nvSpPr>
        <p:spPr>
          <a:xfrm>
            <a:off x="5071175" y="3209674"/>
            <a:ext cx="5935579" cy="2764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dirty="0">
                <a:solidFill>
                  <a:schemeClr val="tx1"/>
                </a:solidFill>
                <a:latin typeface="Helvetica" pitchFamily="2" charset="0"/>
              </a:rPr>
              <a:t>Dr Shatha Alduraywish, </a:t>
            </a:r>
            <a:r>
              <a:rPr lang="en-US" i="1" dirty="0">
                <a:solidFill>
                  <a:schemeClr val="tx1"/>
                </a:solidFill>
                <a:latin typeface="Helvetica" pitchFamily="2" charset="0"/>
              </a:rPr>
              <a:t>MBBS; </a:t>
            </a:r>
            <a:r>
              <a:rPr lang="en-US" i="1" dirty="0" err="1">
                <a:solidFill>
                  <a:schemeClr val="tx1"/>
                </a:solidFill>
                <a:latin typeface="Helvetica" pitchFamily="2" charset="0"/>
              </a:rPr>
              <a:t>MEpi</a:t>
            </a:r>
            <a:r>
              <a:rPr lang="en-US" i="1" dirty="0">
                <a:solidFill>
                  <a:schemeClr val="tx1"/>
                </a:solidFill>
                <a:latin typeface="Helvetica" pitchFamily="2" charset="0"/>
              </a:rPr>
              <a:t>; PhD; TTS</a:t>
            </a:r>
          </a:p>
          <a:p>
            <a:pPr algn="ctr">
              <a:lnSpc>
                <a:spcPct val="120000"/>
              </a:lnSpc>
            </a:pPr>
            <a:r>
              <a:rPr lang="en-US" dirty="0">
                <a:solidFill>
                  <a:schemeClr val="tx1"/>
                </a:solidFill>
                <a:latin typeface="Helvetica" pitchFamily="2" charset="0"/>
              </a:rPr>
              <a:t>Assistant Professor, Epidemiologist</a:t>
            </a:r>
          </a:p>
          <a:p>
            <a:pPr algn="ctr">
              <a:lnSpc>
                <a:spcPct val="120000"/>
              </a:lnSpc>
            </a:pPr>
            <a:r>
              <a:rPr lang="en-US" dirty="0">
                <a:solidFill>
                  <a:schemeClr val="tx1"/>
                </a:solidFill>
                <a:latin typeface="Helvetica" pitchFamily="2" charset="0"/>
              </a:rPr>
              <a:t>Department of Family and Community Medicine</a:t>
            </a:r>
          </a:p>
          <a:p>
            <a:pPr algn="ctr">
              <a:lnSpc>
                <a:spcPct val="120000"/>
              </a:lnSpc>
            </a:pPr>
            <a:r>
              <a:rPr lang="en-US" dirty="0">
                <a:solidFill>
                  <a:schemeClr val="tx1"/>
                </a:solidFill>
                <a:latin typeface="Helvetica" pitchFamily="2" charset="0"/>
              </a:rPr>
              <a:t>King Saud University</a:t>
            </a:r>
          </a:p>
          <a:p>
            <a:pPr algn="ctr">
              <a:lnSpc>
                <a:spcPct val="120000"/>
              </a:lnSpc>
            </a:pPr>
            <a:r>
              <a:rPr lang="en-US" dirty="0">
                <a:solidFill>
                  <a:schemeClr val="tx1"/>
                </a:solidFill>
                <a:latin typeface="Helvetica" pitchFamily="2" charset="0"/>
              </a:rPr>
              <a:t>Riyadh – Saudi Arabia</a:t>
            </a:r>
          </a:p>
          <a:p>
            <a:pPr algn="ctr">
              <a:lnSpc>
                <a:spcPct val="120000"/>
              </a:lnSpc>
            </a:pPr>
            <a:r>
              <a:rPr lang="en-US" dirty="0" err="1">
                <a:solidFill>
                  <a:schemeClr val="tx1"/>
                </a:solidFill>
                <a:latin typeface="Helvetica" pitchFamily="2" charset="0"/>
              </a:rPr>
              <a:t>salduraywish@ksu.edu.sa</a:t>
            </a:r>
            <a:endParaRPr lang="en-US" dirty="0">
              <a:solidFill>
                <a:schemeClr val="tx1"/>
              </a:solidFill>
              <a:latin typeface="Helvetica" pitchFamily="2" charset="0"/>
            </a:endParaRPr>
          </a:p>
        </p:txBody>
      </p:sp>
      <p:pic>
        <p:nvPicPr>
          <p:cNvPr id="11" name="Picture 10">
            <a:extLst>
              <a:ext uri="{FF2B5EF4-FFF2-40B4-BE49-F238E27FC236}">
                <a16:creationId xmlns:a16="http://schemas.microsoft.com/office/drawing/2014/main" id="{06241D4F-9E25-BF4E-8E05-8B747A655870}"/>
              </a:ext>
            </a:extLst>
          </p:cNvPr>
          <p:cNvPicPr>
            <a:picLocks noChangeAspect="1"/>
          </p:cNvPicPr>
          <p:nvPr/>
        </p:nvPicPr>
        <p:blipFill>
          <a:blip r:embed="rId2"/>
          <a:stretch>
            <a:fillRect/>
          </a:stretch>
        </p:blipFill>
        <p:spPr>
          <a:xfrm>
            <a:off x="1181469" y="4330677"/>
            <a:ext cx="2911136" cy="1940757"/>
          </a:xfrm>
          <a:prstGeom prst="rect">
            <a:avLst/>
          </a:prstGeom>
        </p:spPr>
      </p:pic>
      <p:pic>
        <p:nvPicPr>
          <p:cNvPr id="12" name="Picture 11">
            <a:extLst>
              <a:ext uri="{FF2B5EF4-FFF2-40B4-BE49-F238E27FC236}">
                <a16:creationId xmlns:a16="http://schemas.microsoft.com/office/drawing/2014/main" id="{3B3796E7-53EF-0248-8E46-7B12C5AC8117}"/>
              </a:ext>
            </a:extLst>
          </p:cNvPr>
          <p:cNvPicPr>
            <a:picLocks noChangeAspect="1"/>
          </p:cNvPicPr>
          <p:nvPr/>
        </p:nvPicPr>
        <p:blipFill>
          <a:blip r:embed="rId3"/>
          <a:stretch>
            <a:fillRect/>
          </a:stretch>
        </p:blipFill>
        <p:spPr>
          <a:xfrm>
            <a:off x="1336875" y="2649134"/>
            <a:ext cx="2600324" cy="1681543"/>
          </a:xfrm>
          <a:prstGeom prst="rect">
            <a:avLst/>
          </a:prstGeom>
        </p:spPr>
      </p:pic>
    </p:spTree>
    <p:extLst>
      <p:ext uri="{BB962C8B-B14F-4D97-AF65-F5344CB8AC3E}">
        <p14:creationId xmlns:p14="http://schemas.microsoft.com/office/powerpoint/2010/main" val="3060367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25CE6-C08B-7848-8096-D9B6CB92EB02}"/>
              </a:ext>
            </a:extLst>
          </p:cNvPr>
          <p:cNvSpPr>
            <a:spLocks noGrp="1"/>
          </p:cNvSpPr>
          <p:nvPr>
            <p:ph idx="1"/>
          </p:nvPr>
        </p:nvSpPr>
        <p:spPr>
          <a:xfrm>
            <a:off x="838200" y="2139517"/>
            <a:ext cx="10515600" cy="4172506"/>
          </a:xfrm>
        </p:spPr>
        <p:txBody>
          <a:bodyPr>
            <a:normAutofit/>
          </a:bodyPr>
          <a:lstStyle/>
          <a:p>
            <a:pPr>
              <a:lnSpc>
                <a:spcPct val="120000"/>
              </a:lnSpc>
              <a:buFont typeface="Wingdings" pitchFamily="2" charset="2"/>
              <a:buChar char="§"/>
            </a:pPr>
            <a:r>
              <a:rPr lang="en-US" sz="2400" dirty="0">
                <a:latin typeface="Helvetica" pitchFamily="2" charset="0"/>
              </a:rPr>
              <a:t>Nicotine </a:t>
            </a:r>
            <a:r>
              <a:rPr lang="en-US" sz="2400" dirty="0">
                <a:solidFill>
                  <a:srgbClr val="0070C0"/>
                </a:solidFill>
                <a:latin typeface="Helvetica" pitchFamily="2" charset="0"/>
              </a:rPr>
              <a:t>distributes extensively to body tissues</a:t>
            </a:r>
            <a:r>
              <a:rPr lang="en-US" sz="2400" dirty="0">
                <a:latin typeface="Helvetica" pitchFamily="2" charset="0"/>
              </a:rPr>
              <a:t>, including the liver, kidney, spleen, lung, and brain and also accumulates in gastric juice and saliva, breast milk, skeletal muscle, and fetal serum and amniotic fluid</a:t>
            </a:r>
          </a:p>
          <a:p>
            <a:pPr>
              <a:lnSpc>
                <a:spcPct val="120000"/>
              </a:lnSpc>
              <a:buFont typeface="Wingdings" pitchFamily="2" charset="2"/>
              <a:buChar char="§"/>
            </a:pPr>
            <a:r>
              <a:rPr lang="en-US" sz="2400" dirty="0">
                <a:latin typeface="Helvetica" pitchFamily="2" charset="0"/>
              </a:rPr>
              <a:t>The time between a puff on a cigarette until nicotine reaches the brain is </a:t>
            </a:r>
            <a:r>
              <a:rPr lang="en-US" sz="2400" b="1" dirty="0">
                <a:solidFill>
                  <a:srgbClr val="C00000"/>
                </a:solidFill>
                <a:latin typeface="Helvetica" pitchFamily="2" charset="0"/>
              </a:rPr>
              <a:t>10 – 20 seconds </a:t>
            </a:r>
          </a:p>
          <a:p>
            <a:pPr>
              <a:lnSpc>
                <a:spcPct val="120000"/>
              </a:lnSpc>
              <a:buFont typeface="Wingdings" pitchFamily="2" charset="2"/>
              <a:buChar char="§"/>
            </a:pPr>
            <a:r>
              <a:rPr lang="en-US" sz="2400" b="1" u="sng" dirty="0">
                <a:solidFill>
                  <a:srgbClr val="002060"/>
                </a:solidFill>
                <a:latin typeface="Helvetica" pitchFamily="2" charset="0"/>
              </a:rPr>
              <a:t>Dependence</a:t>
            </a:r>
            <a:r>
              <a:rPr lang="en-US" sz="2400" dirty="0">
                <a:latin typeface="Helvetica" pitchFamily="2" charset="0"/>
              </a:rPr>
              <a:t> on nicotine is characterized by both the </a:t>
            </a:r>
            <a:r>
              <a:rPr lang="en-US" sz="2400" dirty="0">
                <a:solidFill>
                  <a:srgbClr val="0070C0"/>
                </a:solidFill>
                <a:latin typeface="Helvetica" pitchFamily="2" charset="0"/>
              </a:rPr>
              <a:t>persistence of a drug-taking behavior</a:t>
            </a:r>
            <a:r>
              <a:rPr lang="en-US" sz="2400" dirty="0">
                <a:latin typeface="Helvetica" pitchFamily="2" charset="0"/>
              </a:rPr>
              <a:t> and </a:t>
            </a:r>
            <a:r>
              <a:rPr lang="en-US" sz="2400" dirty="0">
                <a:solidFill>
                  <a:srgbClr val="0070C0"/>
                </a:solidFill>
                <a:latin typeface="Helvetica" pitchFamily="2" charset="0"/>
              </a:rPr>
              <a:t>the emergence of withdrawal symptoms </a:t>
            </a:r>
            <a:r>
              <a:rPr lang="en-US" sz="2400" dirty="0">
                <a:latin typeface="Helvetica" pitchFamily="2" charset="0"/>
              </a:rPr>
              <a:t>upon the abrupt cessation of nicotine administration</a:t>
            </a:r>
          </a:p>
        </p:txBody>
      </p:sp>
      <p:sp>
        <p:nvSpPr>
          <p:cNvPr id="5" name="Title 4">
            <a:extLst>
              <a:ext uri="{FF2B5EF4-FFF2-40B4-BE49-F238E27FC236}">
                <a16:creationId xmlns:a16="http://schemas.microsoft.com/office/drawing/2014/main" id="{867CEC8C-2F25-9A41-AE89-2DABB1C061F6}"/>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CA6A5B10-E172-D540-AA2A-CD7BAAB3EDCC}"/>
              </a:ext>
            </a:extLst>
          </p:cNvPr>
          <p:cNvSpPr txBox="1">
            <a:spLocks/>
          </p:cNvSpPr>
          <p:nvPr/>
        </p:nvSpPr>
        <p:spPr>
          <a:xfrm>
            <a:off x="838200" y="365125"/>
            <a:ext cx="10515600" cy="1460499"/>
          </a:xfrm>
          <a:prstGeom prst="rect">
            <a:avLst/>
          </a:prstGeom>
          <a:solidFill>
            <a:schemeClr val="accent2">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Helvetica" pitchFamily="2" charset="0"/>
              </a:rPr>
              <a:t>Content of Cigarette</a:t>
            </a:r>
            <a:br>
              <a:rPr lang="en-US">
                <a:latin typeface="Helvetica" pitchFamily="2" charset="0"/>
              </a:rPr>
            </a:br>
            <a:r>
              <a:rPr lang="en-US">
                <a:solidFill>
                  <a:srgbClr val="C00000"/>
                </a:solidFill>
                <a:latin typeface="Helvetica" pitchFamily="2" charset="0"/>
              </a:rPr>
              <a:t>Nicotine</a:t>
            </a:r>
            <a:endParaRPr lang="en-US" dirty="0">
              <a:solidFill>
                <a:srgbClr val="C00000"/>
              </a:solidFill>
              <a:latin typeface="Helvetica" pitchFamily="2" charset="0"/>
            </a:endParaRPr>
          </a:p>
        </p:txBody>
      </p:sp>
    </p:spTree>
    <p:extLst>
      <p:ext uri="{BB962C8B-B14F-4D97-AF65-F5344CB8AC3E}">
        <p14:creationId xmlns:p14="http://schemas.microsoft.com/office/powerpoint/2010/main" val="100180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BC57-540A-1745-9F52-38C2474B3D0D}"/>
              </a:ext>
            </a:extLst>
          </p:cNvPr>
          <p:cNvSpPr>
            <a:spLocks noGrp="1"/>
          </p:cNvSpPr>
          <p:nvPr>
            <p:ph type="title"/>
          </p:nvPr>
        </p:nvSpPr>
        <p:spPr>
          <a:xfrm>
            <a:off x="838200" y="365125"/>
            <a:ext cx="10515600" cy="1685617"/>
          </a:xfrm>
          <a:solidFill>
            <a:schemeClr val="tx2">
              <a:lumMod val="40000"/>
              <a:lumOff val="60000"/>
            </a:schemeClr>
          </a:solidFill>
        </p:spPr>
        <p:txBody>
          <a:bodyPr>
            <a:normAutofit/>
          </a:bodyPr>
          <a:lstStyle/>
          <a:p>
            <a:pPr algn="ctr"/>
            <a:r>
              <a:rPr lang="en-US" dirty="0">
                <a:latin typeface="Helvetica" pitchFamily="2" charset="0"/>
              </a:rPr>
              <a:t>Tobacco Use Disorder</a:t>
            </a:r>
            <a:br>
              <a:rPr lang="en-US" dirty="0">
                <a:latin typeface="Helvetica" pitchFamily="2" charset="0"/>
              </a:rPr>
            </a:br>
            <a:r>
              <a:rPr lang="en-US" dirty="0">
                <a:latin typeface="Helvetica" pitchFamily="2" charset="0"/>
              </a:rPr>
              <a:t>Epidemiology</a:t>
            </a:r>
          </a:p>
        </p:txBody>
      </p:sp>
      <p:sp>
        <p:nvSpPr>
          <p:cNvPr id="3" name="Content Placeholder 2">
            <a:extLst>
              <a:ext uri="{FF2B5EF4-FFF2-40B4-BE49-F238E27FC236}">
                <a16:creationId xmlns:a16="http://schemas.microsoft.com/office/drawing/2014/main" id="{564A850E-4A03-A44F-BC1F-F9ED0FF9B2D7}"/>
              </a:ext>
            </a:extLst>
          </p:cNvPr>
          <p:cNvSpPr>
            <a:spLocks noGrp="1"/>
          </p:cNvSpPr>
          <p:nvPr>
            <p:ph idx="1"/>
          </p:nvPr>
        </p:nvSpPr>
        <p:spPr>
          <a:xfrm>
            <a:off x="838200" y="2467991"/>
            <a:ext cx="8059820" cy="3708971"/>
          </a:xfrm>
        </p:spPr>
        <p:txBody>
          <a:bodyPr/>
          <a:lstStyle/>
          <a:p>
            <a:pPr>
              <a:lnSpc>
                <a:spcPct val="120000"/>
              </a:lnSpc>
            </a:pPr>
            <a:r>
              <a:rPr lang="en-US" dirty="0">
                <a:latin typeface="Helvetica" pitchFamily="2" charset="0"/>
              </a:rPr>
              <a:t>The World Health Organization describes smoking as an </a:t>
            </a:r>
            <a:r>
              <a:rPr lang="en-US" sz="4400" dirty="0">
                <a:solidFill>
                  <a:srgbClr val="C00000"/>
                </a:solidFill>
                <a:latin typeface="Helvetica" pitchFamily="2" charset="0"/>
              </a:rPr>
              <a:t>Epidemic</a:t>
            </a:r>
            <a:r>
              <a:rPr lang="en-US" dirty="0">
                <a:latin typeface="Helvetica" pitchFamily="2" charset="0"/>
              </a:rPr>
              <a:t> that causes nearly </a:t>
            </a:r>
            <a:r>
              <a:rPr lang="en-US" dirty="0">
                <a:solidFill>
                  <a:srgbClr val="0070C0"/>
                </a:solidFill>
                <a:latin typeface="Helvetica" pitchFamily="2" charset="0"/>
              </a:rPr>
              <a:t>6 million deaths </a:t>
            </a:r>
            <a:r>
              <a:rPr lang="en-US" dirty="0">
                <a:latin typeface="Helvetica" pitchFamily="2" charset="0"/>
              </a:rPr>
              <a:t>per year and will lead to </a:t>
            </a:r>
            <a:r>
              <a:rPr lang="en-US" dirty="0">
                <a:solidFill>
                  <a:schemeClr val="accent1">
                    <a:lumMod val="75000"/>
                  </a:schemeClr>
                </a:solidFill>
                <a:latin typeface="Helvetica" pitchFamily="2" charset="0"/>
              </a:rPr>
              <a:t>8 million deaths </a:t>
            </a:r>
            <a:r>
              <a:rPr lang="en-US" dirty="0">
                <a:latin typeface="Helvetica" pitchFamily="2" charset="0"/>
              </a:rPr>
              <a:t>annually by 2030 if current trends continue</a:t>
            </a:r>
          </a:p>
        </p:txBody>
      </p:sp>
      <p:pic>
        <p:nvPicPr>
          <p:cNvPr id="4" name="Picture 3">
            <a:extLst>
              <a:ext uri="{FF2B5EF4-FFF2-40B4-BE49-F238E27FC236}">
                <a16:creationId xmlns:a16="http://schemas.microsoft.com/office/drawing/2014/main" id="{449C063E-257C-EE4F-AC58-057EAEF9B74B}"/>
              </a:ext>
            </a:extLst>
          </p:cNvPr>
          <p:cNvPicPr>
            <a:picLocks noChangeAspect="1"/>
          </p:cNvPicPr>
          <p:nvPr/>
        </p:nvPicPr>
        <p:blipFill>
          <a:blip r:embed="rId2"/>
          <a:stretch>
            <a:fillRect/>
          </a:stretch>
        </p:blipFill>
        <p:spPr>
          <a:xfrm>
            <a:off x="8898020" y="3535947"/>
            <a:ext cx="2395621" cy="2395621"/>
          </a:xfrm>
          <a:prstGeom prst="rect">
            <a:avLst/>
          </a:prstGeom>
        </p:spPr>
      </p:pic>
    </p:spTree>
    <p:extLst>
      <p:ext uri="{BB962C8B-B14F-4D97-AF65-F5344CB8AC3E}">
        <p14:creationId xmlns:p14="http://schemas.microsoft.com/office/powerpoint/2010/main" val="171835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892E-0E2F-DB4F-A266-B7409BD80E5D}"/>
              </a:ext>
            </a:extLst>
          </p:cNvPr>
          <p:cNvSpPr>
            <a:spLocks noGrp="1"/>
          </p:cNvSpPr>
          <p:nvPr>
            <p:ph type="title"/>
          </p:nvPr>
        </p:nvSpPr>
        <p:spPr>
          <a:xfrm>
            <a:off x="739833" y="173933"/>
            <a:ext cx="10798232" cy="1230918"/>
          </a:xfrm>
          <a:solidFill>
            <a:schemeClr val="accent6">
              <a:lumMod val="20000"/>
              <a:lumOff val="80000"/>
            </a:schemeClr>
          </a:solidFill>
        </p:spPr>
        <p:txBody>
          <a:bodyPr>
            <a:noAutofit/>
          </a:bodyPr>
          <a:lstStyle/>
          <a:p>
            <a:pPr algn="ctr"/>
            <a:r>
              <a:rPr lang="en-US" sz="3200" dirty="0">
                <a:latin typeface="Helvetica" pitchFamily="2" charset="0"/>
              </a:rPr>
              <a:t>Prevalence of Tobacco smoking among persons aged 15 years and above % (Male) – 2015  </a:t>
            </a:r>
          </a:p>
        </p:txBody>
      </p:sp>
      <p:pic>
        <p:nvPicPr>
          <p:cNvPr id="4" name="Content Placeholder 3">
            <a:extLst>
              <a:ext uri="{FF2B5EF4-FFF2-40B4-BE49-F238E27FC236}">
                <a16:creationId xmlns:a16="http://schemas.microsoft.com/office/drawing/2014/main" id="{14081BE8-8538-0240-944A-0016407C6917}"/>
              </a:ext>
            </a:extLst>
          </p:cNvPr>
          <p:cNvPicPr>
            <a:picLocks noChangeAspect="1"/>
          </p:cNvPicPr>
          <p:nvPr/>
        </p:nvPicPr>
        <p:blipFill rotWithShape="1">
          <a:blip r:embed="rId2"/>
          <a:srcRect l="27740" t="19193" b="7738"/>
          <a:stretch/>
        </p:blipFill>
        <p:spPr>
          <a:xfrm>
            <a:off x="839585" y="1404851"/>
            <a:ext cx="10764982" cy="5303520"/>
          </a:xfrm>
          <a:prstGeom prst="rect">
            <a:avLst/>
          </a:prstGeom>
        </p:spPr>
      </p:pic>
      <p:sp>
        <p:nvSpPr>
          <p:cNvPr id="5" name="Rounded Rectangle 4">
            <a:extLst>
              <a:ext uri="{FF2B5EF4-FFF2-40B4-BE49-F238E27FC236}">
                <a16:creationId xmlns:a16="http://schemas.microsoft.com/office/drawing/2014/main" id="{D67CD0AD-00D0-5344-BF5A-7837187CFF88}"/>
              </a:ext>
            </a:extLst>
          </p:cNvPr>
          <p:cNvSpPr/>
          <p:nvPr/>
        </p:nvSpPr>
        <p:spPr>
          <a:xfrm>
            <a:off x="4563687" y="2768139"/>
            <a:ext cx="3316778" cy="89777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pitchFamily="2" charset="0"/>
                <a:cs typeface="Arial" panose="020B0604020202020204" pitchFamily="34" charset="0"/>
              </a:rPr>
              <a:t>WHO  SA 27.9%</a:t>
            </a:r>
            <a:endParaRPr lang="en-US" dirty="0">
              <a:solidFill>
                <a:schemeClr val="tx1"/>
              </a:solidFill>
              <a:latin typeface="Helvetica" pitchFamily="2" charset="0"/>
            </a:endParaRPr>
          </a:p>
        </p:txBody>
      </p:sp>
    </p:spTree>
    <p:extLst>
      <p:ext uri="{BB962C8B-B14F-4D97-AF65-F5344CB8AC3E}">
        <p14:creationId xmlns:p14="http://schemas.microsoft.com/office/powerpoint/2010/main" val="40334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7615-609D-BF4E-9915-A7A2773EA61D}"/>
              </a:ext>
            </a:extLst>
          </p:cNvPr>
          <p:cNvSpPr>
            <a:spLocks noGrp="1"/>
          </p:cNvSpPr>
          <p:nvPr>
            <p:ph type="title"/>
          </p:nvPr>
        </p:nvSpPr>
        <p:spPr>
          <a:solidFill>
            <a:schemeClr val="accent5">
              <a:lumMod val="60000"/>
              <a:lumOff val="40000"/>
            </a:schemeClr>
          </a:solidFill>
        </p:spPr>
        <p:txBody>
          <a:bodyPr>
            <a:noAutofit/>
          </a:bodyPr>
          <a:lstStyle/>
          <a:p>
            <a:pPr algn="ctr">
              <a:lnSpc>
                <a:spcPct val="120000"/>
              </a:lnSpc>
            </a:pPr>
            <a:r>
              <a:rPr lang="en-US" sz="3200" dirty="0">
                <a:latin typeface="Helvetica" pitchFamily="2" charset="0"/>
              </a:rPr>
              <a:t>Smoking in the Kingdom of Saudi Arabia: </a:t>
            </a:r>
            <a:br>
              <a:rPr lang="en-US" sz="3200" dirty="0">
                <a:latin typeface="Helvetica" pitchFamily="2" charset="0"/>
              </a:rPr>
            </a:br>
            <a:r>
              <a:rPr lang="en-US" sz="3200" dirty="0">
                <a:solidFill>
                  <a:srgbClr val="C00000"/>
                </a:solidFill>
                <a:latin typeface="Helvetica" pitchFamily="2" charset="0"/>
              </a:rPr>
              <a:t>Findings from the Saudi Health Interview Survey</a:t>
            </a:r>
          </a:p>
        </p:txBody>
      </p:sp>
      <p:sp>
        <p:nvSpPr>
          <p:cNvPr id="3" name="Content Placeholder 2">
            <a:extLst>
              <a:ext uri="{FF2B5EF4-FFF2-40B4-BE49-F238E27FC236}">
                <a16:creationId xmlns:a16="http://schemas.microsoft.com/office/drawing/2014/main" id="{794A1AA6-B2FC-A447-ACF5-697C04D4736D}"/>
              </a:ext>
            </a:extLst>
          </p:cNvPr>
          <p:cNvSpPr>
            <a:spLocks noGrp="1"/>
          </p:cNvSpPr>
          <p:nvPr>
            <p:ph idx="1"/>
          </p:nvPr>
        </p:nvSpPr>
        <p:spPr>
          <a:xfrm>
            <a:off x="603681" y="2086251"/>
            <a:ext cx="10990555" cy="4090711"/>
          </a:xfrm>
        </p:spPr>
        <p:txBody>
          <a:bodyPr>
            <a:normAutofit/>
          </a:bodyPr>
          <a:lstStyle/>
          <a:p>
            <a:pPr marL="0" indent="0">
              <a:lnSpc>
                <a:spcPct val="120000"/>
              </a:lnSpc>
              <a:buNone/>
            </a:pPr>
            <a:r>
              <a:rPr lang="en-US" sz="2400" dirty="0">
                <a:solidFill>
                  <a:srgbClr val="0070C0"/>
                </a:solidFill>
                <a:latin typeface="Helvetica" pitchFamily="2" charset="0"/>
              </a:rPr>
              <a:t>Findings are representative of the Saudi population aged 15 years and older. </a:t>
            </a:r>
          </a:p>
          <a:p>
            <a:pPr>
              <a:lnSpc>
                <a:spcPct val="120000"/>
              </a:lnSpc>
            </a:pPr>
            <a:r>
              <a:rPr lang="en-US" sz="2400" dirty="0">
                <a:latin typeface="Helvetica" pitchFamily="2" charset="0"/>
              </a:rPr>
              <a:t>Overall, </a:t>
            </a:r>
            <a:r>
              <a:rPr lang="en-US" sz="2400" b="1" dirty="0">
                <a:solidFill>
                  <a:srgbClr val="7030A0"/>
                </a:solidFill>
                <a:latin typeface="Helvetica" pitchFamily="2" charset="0"/>
              </a:rPr>
              <a:t>12.1%</a:t>
            </a:r>
            <a:r>
              <a:rPr lang="en-US" sz="2400" dirty="0">
                <a:latin typeface="Helvetica" pitchFamily="2" charset="0"/>
              </a:rPr>
              <a:t> of Saudis reported that they currently smoke tobacco. </a:t>
            </a:r>
          </a:p>
          <a:p>
            <a:pPr>
              <a:lnSpc>
                <a:spcPct val="120000"/>
              </a:lnSpc>
            </a:pPr>
            <a:r>
              <a:rPr lang="en-US" sz="2400" dirty="0">
                <a:latin typeface="Helvetica" pitchFamily="2" charset="0"/>
              </a:rPr>
              <a:t>This prevalence was </a:t>
            </a:r>
            <a:r>
              <a:rPr lang="en-US" sz="2400" b="1" dirty="0">
                <a:solidFill>
                  <a:srgbClr val="C00000"/>
                </a:solidFill>
                <a:latin typeface="Helvetica" pitchFamily="2" charset="0"/>
              </a:rPr>
              <a:t>23.7%</a:t>
            </a:r>
            <a:r>
              <a:rPr lang="en-US" sz="2400" dirty="0">
                <a:latin typeface="Helvetica" pitchFamily="2" charset="0"/>
              </a:rPr>
              <a:t> among males and </a:t>
            </a:r>
            <a:r>
              <a:rPr lang="en-US" sz="2400" b="1" dirty="0">
                <a:solidFill>
                  <a:srgbClr val="C00000"/>
                </a:solidFill>
                <a:latin typeface="Helvetica" pitchFamily="2" charset="0"/>
              </a:rPr>
              <a:t>1.5%</a:t>
            </a:r>
            <a:r>
              <a:rPr lang="en-US" sz="2400" dirty="0">
                <a:latin typeface="Helvetica" pitchFamily="2" charset="0"/>
              </a:rPr>
              <a:t> among females. </a:t>
            </a:r>
          </a:p>
          <a:p>
            <a:pPr>
              <a:lnSpc>
                <a:spcPct val="120000"/>
              </a:lnSpc>
            </a:pPr>
            <a:r>
              <a:rPr lang="en-US" sz="2400" dirty="0">
                <a:latin typeface="Helvetica" pitchFamily="2" charset="0"/>
              </a:rPr>
              <a:t>The prevalence of tobacco smoking varied by age; </a:t>
            </a:r>
          </a:p>
          <a:p>
            <a:pPr lvl="1">
              <a:lnSpc>
                <a:spcPct val="120000"/>
              </a:lnSpc>
            </a:pPr>
            <a:r>
              <a:rPr lang="en-US" dirty="0">
                <a:solidFill>
                  <a:srgbClr val="00B050"/>
                </a:solidFill>
                <a:latin typeface="Helvetica" pitchFamily="2" charset="0"/>
              </a:rPr>
              <a:t>Saudis aged 55 to 64 years had the highest prevalence of current smoking (15.6%) with 24.7% among males and 4.2% among females.</a:t>
            </a:r>
          </a:p>
        </p:txBody>
      </p:sp>
    </p:spTree>
    <p:extLst>
      <p:ext uri="{BB962C8B-B14F-4D97-AF65-F5344CB8AC3E}">
        <p14:creationId xmlns:p14="http://schemas.microsoft.com/office/powerpoint/2010/main" val="75901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257452"/>
            <a:ext cx="10515600" cy="1127466"/>
          </a:xfrm>
          <a:solidFill>
            <a:schemeClr val="accent2">
              <a:lumMod val="40000"/>
              <a:lumOff val="60000"/>
            </a:schemeClr>
          </a:solidFill>
        </p:spPr>
        <p:txBody>
          <a:bodyPr>
            <a:normAutofit/>
          </a:bodyPr>
          <a:lstStyle/>
          <a:p>
            <a:pPr algn="ctr"/>
            <a:r>
              <a:rPr lang="en-US" sz="3600" dirty="0">
                <a:latin typeface="Helvetica" pitchFamily="2" charset="0"/>
              </a:rPr>
              <a:t>Risks of Smoking </a:t>
            </a:r>
            <a:br>
              <a:rPr lang="en-US" sz="3600" dirty="0">
                <a:latin typeface="Helvetica" pitchFamily="2" charset="0"/>
              </a:rPr>
            </a:br>
            <a:r>
              <a:rPr lang="en-US" sz="3600" dirty="0">
                <a:latin typeface="Helvetica" pitchFamily="2" charset="0"/>
              </a:rPr>
              <a:t>(Morbidity and Mortality)</a:t>
            </a:r>
          </a:p>
        </p:txBody>
      </p:sp>
      <p:sp>
        <p:nvSpPr>
          <p:cNvPr id="3" name="عنصر نائب للمحتوى 2"/>
          <p:cNvSpPr>
            <a:spLocks noGrp="1"/>
          </p:cNvSpPr>
          <p:nvPr>
            <p:ph idx="1"/>
          </p:nvPr>
        </p:nvSpPr>
        <p:spPr>
          <a:xfrm>
            <a:off x="838200" y="1704513"/>
            <a:ext cx="10515600" cy="4616388"/>
          </a:xfrm>
        </p:spPr>
        <p:txBody>
          <a:bodyPr>
            <a:normAutofit fontScale="92500"/>
          </a:bodyPr>
          <a:lstStyle/>
          <a:p>
            <a:pPr algn="l" rtl="0">
              <a:lnSpc>
                <a:spcPct val="120000"/>
              </a:lnSpc>
            </a:pPr>
            <a:r>
              <a:rPr lang="en-US" sz="2400" dirty="0">
                <a:solidFill>
                  <a:schemeClr val="tx1"/>
                </a:solidFill>
                <a:latin typeface="Helvetica" pitchFamily="2" charset="0"/>
                <a:cs typeface="Arial" panose="020B0604020202020204" pitchFamily="34" charset="0"/>
              </a:rPr>
              <a:t>Cigarette smoking causes more than </a:t>
            </a:r>
            <a:r>
              <a:rPr lang="en-US" sz="2400" dirty="0">
                <a:solidFill>
                  <a:srgbClr val="C00000"/>
                </a:solidFill>
                <a:latin typeface="Helvetica" pitchFamily="2" charset="0"/>
                <a:cs typeface="Arial" panose="020B0604020202020204" pitchFamily="34" charset="0"/>
              </a:rPr>
              <a:t>480,000 deaths each year in the United States</a:t>
            </a:r>
            <a:r>
              <a:rPr lang="en-US" sz="2400" dirty="0">
                <a:solidFill>
                  <a:schemeClr val="tx1"/>
                </a:solidFill>
                <a:latin typeface="Helvetica" pitchFamily="2" charset="0"/>
                <a:cs typeface="Arial" panose="020B0604020202020204" pitchFamily="34" charset="0"/>
              </a:rPr>
              <a:t>. </a:t>
            </a:r>
          </a:p>
          <a:p>
            <a:pPr algn="l" rtl="0">
              <a:lnSpc>
                <a:spcPct val="120000"/>
              </a:lnSpc>
            </a:pPr>
            <a:r>
              <a:rPr lang="en-US" sz="2400" dirty="0">
                <a:solidFill>
                  <a:schemeClr val="tx1"/>
                </a:solidFill>
                <a:latin typeface="Helvetica" pitchFamily="2" charset="0"/>
                <a:cs typeface="Arial" panose="020B0604020202020204" pitchFamily="34" charset="0"/>
              </a:rPr>
              <a:t>This is about </a:t>
            </a:r>
            <a:r>
              <a:rPr lang="en-US" sz="2400" dirty="0">
                <a:solidFill>
                  <a:srgbClr val="C00000"/>
                </a:solidFill>
                <a:latin typeface="Helvetica" pitchFamily="2" charset="0"/>
                <a:cs typeface="Arial" panose="020B0604020202020204" pitchFamily="34" charset="0"/>
              </a:rPr>
              <a:t>one in five deaths</a:t>
            </a:r>
            <a:r>
              <a:rPr lang="en-US" sz="2400" dirty="0">
                <a:solidFill>
                  <a:schemeClr val="tx1"/>
                </a:solidFill>
                <a:latin typeface="Helvetica" pitchFamily="2" charset="0"/>
                <a:cs typeface="Arial" panose="020B0604020202020204" pitchFamily="34" charset="0"/>
              </a:rPr>
              <a:t>.</a:t>
            </a:r>
            <a:endParaRPr lang="en-US" sz="2400" baseline="30000" dirty="0">
              <a:solidFill>
                <a:schemeClr val="tx1"/>
              </a:solidFill>
              <a:latin typeface="Helvetica" pitchFamily="2" charset="0"/>
              <a:cs typeface="Arial" panose="020B0604020202020204" pitchFamily="34" charset="0"/>
            </a:endParaRPr>
          </a:p>
          <a:p>
            <a:pPr algn="l" rtl="0">
              <a:lnSpc>
                <a:spcPct val="120000"/>
              </a:lnSpc>
            </a:pPr>
            <a:r>
              <a:rPr lang="en-US" dirty="0">
                <a:solidFill>
                  <a:schemeClr val="tx1"/>
                </a:solidFill>
                <a:latin typeface="Helvetica" pitchFamily="2" charset="0"/>
              </a:rPr>
              <a:t>Smoking causes more deaths each year than all of these combined:</a:t>
            </a:r>
          </a:p>
          <a:p>
            <a:pPr lvl="1" algn="l" rtl="0">
              <a:lnSpc>
                <a:spcPct val="120000"/>
              </a:lnSpc>
            </a:pPr>
            <a:r>
              <a:rPr lang="en-US" sz="2400" dirty="0">
                <a:solidFill>
                  <a:srgbClr val="002060"/>
                </a:solidFill>
                <a:latin typeface="Helvetica" pitchFamily="2" charset="0"/>
              </a:rPr>
              <a:t>Human immunodeficiency virus (HIV)</a:t>
            </a:r>
          </a:p>
          <a:p>
            <a:pPr lvl="1" algn="l" rtl="0">
              <a:lnSpc>
                <a:spcPct val="120000"/>
              </a:lnSpc>
            </a:pPr>
            <a:r>
              <a:rPr lang="en-US" sz="2400" dirty="0">
                <a:solidFill>
                  <a:srgbClr val="002060"/>
                </a:solidFill>
                <a:latin typeface="Helvetica" pitchFamily="2" charset="0"/>
              </a:rPr>
              <a:t>Illegal drug use</a:t>
            </a:r>
          </a:p>
          <a:p>
            <a:pPr lvl="1" algn="l" rtl="0">
              <a:lnSpc>
                <a:spcPct val="120000"/>
              </a:lnSpc>
            </a:pPr>
            <a:r>
              <a:rPr lang="en-US" sz="2400" dirty="0">
                <a:solidFill>
                  <a:srgbClr val="002060"/>
                </a:solidFill>
                <a:latin typeface="Helvetica" pitchFamily="2" charset="0"/>
              </a:rPr>
              <a:t>Alcohol use</a:t>
            </a:r>
          </a:p>
          <a:p>
            <a:pPr lvl="1" algn="l" rtl="0">
              <a:lnSpc>
                <a:spcPct val="120000"/>
              </a:lnSpc>
            </a:pPr>
            <a:r>
              <a:rPr lang="en-US" sz="2400" dirty="0">
                <a:solidFill>
                  <a:srgbClr val="002060"/>
                </a:solidFill>
                <a:latin typeface="Helvetica" pitchFamily="2" charset="0"/>
              </a:rPr>
              <a:t>Motor vehicle injuries</a:t>
            </a:r>
          </a:p>
          <a:p>
            <a:pPr lvl="1" algn="l" rtl="0">
              <a:lnSpc>
                <a:spcPct val="120000"/>
              </a:lnSpc>
            </a:pPr>
            <a:r>
              <a:rPr lang="en-US" sz="2400" dirty="0">
                <a:solidFill>
                  <a:srgbClr val="002060"/>
                </a:solidFill>
                <a:latin typeface="Helvetica" pitchFamily="2" charset="0"/>
              </a:rPr>
              <a:t>Firearm-related incidents</a:t>
            </a:r>
          </a:p>
        </p:txBody>
      </p:sp>
    </p:spTree>
    <p:extLst>
      <p:ext uri="{BB962C8B-B14F-4D97-AF65-F5344CB8AC3E}">
        <p14:creationId xmlns:p14="http://schemas.microsoft.com/office/powerpoint/2010/main" val="211419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marL="0" indent="0" algn="l" rtl="0">
              <a:lnSpc>
                <a:spcPct val="120000"/>
              </a:lnSpc>
              <a:buNone/>
            </a:pPr>
            <a:r>
              <a:rPr lang="en-US" sz="2800" dirty="0">
                <a:solidFill>
                  <a:schemeClr val="tx1"/>
                </a:solidFill>
                <a:latin typeface="Arial" panose="020B0604020202020204" pitchFamily="34" charset="0"/>
                <a:cs typeface="Arial" panose="020B0604020202020204" pitchFamily="34" charset="0"/>
              </a:rPr>
              <a:t>Smokers are more likely than nonsmokers to develop:</a:t>
            </a:r>
          </a:p>
          <a:p>
            <a:pPr marL="0" indent="0" algn="l" rtl="0">
              <a:lnSpc>
                <a:spcPct val="120000"/>
              </a:lnSpc>
              <a:buNone/>
            </a:pPr>
            <a:r>
              <a:rPr lang="en-US" sz="2800" dirty="0">
                <a:solidFill>
                  <a:srgbClr val="C00000"/>
                </a:solidFill>
                <a:latin typeface="Arial" panose="020B0604020202020204" pitchFamily="34" charset="0"/>
                <a:cs typeface="Arial" panose="020B0604020202020204" pitchFamily="34" charset="0"/>
              </a:rPr>
              <a:t>Heart disease, Stroke, and Lung cancer.</a:t>
            </a:r>
          </a:p>
          <a:p>
            <a:pPr algn="l" rtl="0">
              <a:lnSpc>
                <a:spcPct val="120000"/>
              </a:lnSpc>
            </a:pPr>
            <a:endParaRPr lang="en-US" sz="2800" dirty="0">
              <a:latin typeface="Arial" panose="020B0604020202020204" pitchFamily="34" charset="0"/>
              <a:cs typeface="Arial" panose="020B0604020202020204" pitchFamily="34" charset="0"/>
            </a:endParaRPr>
          </a:p>
          <a:p>
            <a:pPr marL="0" indent="0" algn="l" rtl="0">
              <a:lnSpc>
                <a:spcPct val="120000"/>
              </a:lnSpc>
              <a:buNone/>
            </a:pPr>
            <a:r>
              <a:rPr lang="en-US" sz="2800" dirty="0">
                <a:solidFill>
                  <a:schemeClr val="tx1"/>
                </a:solidFill>
                <a:latin typeface="Arial" panose="020B0604020202020204" pitchFamily="34" charset="0"/>
                <a:cs typeface="Arial" panose="020B0604020202020204" pitchFamily="34" charset="0"/>
              </a:rPr>
              <a:t>Smoking is estimated to increase the risk of:</a:t>
            </a:r>
          </a:p>
          <a:p>
            <a:pPr lvl="1" algn="l" rtl="0">
              <a:lnSpc>
                <a:spcPct val="120000"/>
              </a:lnSpc>
              <a:buFont typeface="Wingdings" pitchFamily="2" charset="2"/>
              <a:buChar char="§"/>
            </a:pPr>
            <a:r>
              <a:rPr lang="en-US" sz="2800" dirty="0">
                <a:solidFill>
                  <a:srgbClr val="002060"/>
                </a:solidFill>
                <a:latin typeface="Arial" panose="020B0604020202020204" pitchFamily="34" charset="0"/>
                <a:cs typeface="Arial" panose="020B0604020202020204" pitchFamily="34" charset="0"/>
              </a:rPr>
              <a:t>Coronary heart disease by </a:t>
            </a:r>
            <a:r>
              <a:rPr lang="en-US" sz="2800" dirty="0">
                <a:solidFill>
                  <a:srgbClr val="C00000"/>
                </a:solidFill>
                <a:latin typeface="Arial" panose="020B0604020202020204" pitchFamily="34" charset="0"/>
                <a:cs typeface="Arial" panose="020B0604020202020204" pitchFamily="34" charset="0"/>
              </a:rPr>
              <a:t>2 to 4 </a:t>
            </a:r>
            <a:r>
              <a:rPr lang="en-US" sz="2800" dirty="0">
                <a:solidFill>
                  <a:srgbClr val="002060"/>
                </a:solidFill>
                <a:latin typeface="Arial" panose="020B0604020202020204" pitchFamily="34" charset="0"/>
                <a:cs typeface="Arial" panose="020B0604020202020204" pitchFamily="34" charset="0"/>
              </a:rPr>
              <a:t>times</a:t>
            </a:r>
          </a:p>
          <a:p>
            <a:pPr lvl="1" algn="l" rtl="0">
              <a:lnSpc>
                <a:spcPct val="120000"/>
              </a:lnSpc>
              <a:buFont typeface="Wingdings" pitchFamily="2" charset="2"/>
              <a:buChar char="§"/>
            </a:pPr>
            <a:r>
              <a:rPr lang="en-US" sz="2800" dirty="0">
                <a:solidFill>
                  <a:srgbClr val="002060"/>
                </a:solidFill>
                <a:latin typeface="Arial" panose="020B0604020202020204" pitchFamily="34" charset="0"/>
                <a:cs typeface="Arial" panose="020B0604020202020204" pitchFamily="34" charset="0"/>
              </a:rPr>
              <a:t>Stroke by </a:t>
            </a:r>
            <a:r>
              <a:rPr lang="en-US" sz="2800" dirty="0">
                <a:solidFill>
                  <a:srgbClr val="C00000"/>
                </a:solidFill>
                <a:latin typeface="Arial" panose="020B0604020202020204" pitchFamily="34" charset="0"/>
                <a:cs typeface="Arial" panose="020B0604020202020204" pitchFamily="34" charset="0"/>
              </a:rPr>
              <a:t>2 to 4 </a:t>
            </a:r>
            <a:r>
              <a:rPr lang="en-US" sz="2800" dirty="0">
                <a:solidFill>
                  <a:srgbClr val="002060"/>
                </a:solidFill>
                <a:latin typeface="Arial" panose="020B0604020202020204" pitchFamily="34" charset="0"/>
                <a:cs typeface="Arial" panose="020B0604020202020204" pitchFamily="34" charset="0"/>
              </a:rPr>
              <a:t>times</a:t>
            </a:r>
          </a:p>
          <a:p>
            <a:pPr lvl="1" algn="l" rtl="0">
              <a:lnSpc>
                <a:spcPct val="120000"/>
              </a:lnSpc>
              <a:buFont typeface="Wingdings" pitchFamily="2" charset="2"/>
              <a:buChar char="§"/>
            </a:pPr>
            <a:r>
              <a:rPr lang="en-US" sz="2800" dirty="0">
                <a:solidFill>
                  <a:srgbClr val="002060"/>
                </a:solidFill>
                <a:latin typeface="Arial" panose="020B0604020202020204" pitchFamily="34" charset="0"/>
                <a:cs typeface="Arial" panose="020B0604020202020204" pitchFamily="34" charset="0"/>
              </a:rPr>
              <a:t>Lung cancer by </a:t>
            </a:r>
            <a:r>
              <a:rPr lang="en-US" sz="2800" dirty="0">
                <a:solidFill>
                  <a:srgbClr val="C00000"/>
                </a:solidFill>
                <a:latin typeface="Arial" panose="020B0604020202020204" pitchFamily="34" charset="0"/>
                <a:cs typeface="Arial" panose="020B0604020202020204" pitchFamily="34" charset="0"/>
              </a:rPr>
              <a:t>25</a:t>
            </a:r>
            <a:r>
              <a:rPr lang="en-US" sz="2800" dirty="0">
                <a:solidFill>
                  <a:srgbClr val="002060"/>
                </a:solidFill>
                <a:latin typeface="Arial" panose="020B0604020202020204" pitchFamily="34" charset="0"/>
                <a:cs typeface="Arial" panose="020B0604020202020204" pitchFamily="34" charset="0"/>
              </a:rPr>
              <a:t> times</a:t>
            </a:r>
          </a:p>
          <a:p>
            <a:pPr algn="l" rtl="0"/>
            <a:endParaRPr lang="en-US" dirty="0"/>
          </a:p>
        </p:txBody>
      </p:sp>
      <p:sp>
        <p:nvSpPr>
          <p:cNvPr id="6" name="عنوان 1">
            <a:extLst>
              <a:ext uri="{FF2B5EF4-FFF2-40B4-BE49-F238E27FC236}">
                <a16:creationId xmlns:a16="http://schemas.microsoft.com/office/drawing/2014/main" id="{D1571265-D9CC-8147-BA27-C4B2CAF4ED85}"/>
              </a:ext>
            </a:extLst>
          </p:cNvPr>
          <p:cNvSpPr>
            <a:spLocks noGrp="1"/>
          </p:cNvSpPr>
          <p:nvPr>
            <p:ph type="title"/>
          </p:nvPr>
        </p:nvSpPr>
        <p:spPr>
          <a:xfrm>
            <a:off x="838200" y="257452"/>
            <a:ext cx="10515600" cy="1127466"/>
          </a:xfrm>
          <a:solidFill>
            <a:schemeClr val="accent2">
              <a:lumMod val="40000"/>
              <a:lumOff val="60000"/>
            </a:schemeClr>
          </a:solidFill>
        </p:spPr>
        <p:txBody>
          <a:bodyPr>
            <a:normAutofit/>
          </a:bodyPr>
          <a:lstStyle/>
          <a:p>
            <a:pPr algn="ctr"/>
            <a:r>
              <a:rPr lang="en-US" sz="3600" dirty="0">
                <a:latin typeface="Helvetica" pitchFamily="2" charset="0"/>
              </a:rPr>
              <a:t>Risks of Smoking </a:t>
            </a:r>
            <a:br>
              <a:rPr lang="en-US" sz="3600" dirty="0">
                <a:latin typeface="Helvetica" pitchFamily="2" charset="0"/>
              </a:rPr>
            </a:br>
            <a:r>
              <a:rPr lang="en-US" sz="3600" dirty="0">
                <a:latin typeface="Helvetica" pitchFamily="2" charset="0"/>
              </a:rPr>
              <a:t>(Morbidity and Mortality)</a:t>
            </a:r>
          </a:p>
        </p:txBody>
      </p:sp>
    </p:spTree>
    <p:extLst>
      <p:ext uri="{BB962C8B-B14F-4D97-AF65-F5344CB8AC3E}">
        <p14:creationId xmlns:p14="http://schemas.microsoft.com/office/powerpoint/2010/main" val="158627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161834"/>
          </a:xfrm>
          <a:solidFill>
            <a:schemeClr val="accent6">
              <a:lumMod val="20000"/>
              <a:lumOff val="80000"/>
            </a:schemeClr>
          </a:solidFill>
        </p:spPr>
        <p:txBody>
          <a:bodyPr>
            <a:normAutofit/>
          </a:bodyPr>
          <a:lstStyle/>
          <a:p>
            <a:pPr algn="ctr"/>
            <a:r>
              <a:rPr lang="en-US" sz="4000" dirty="0">
                <a:latin typeface="Helvetica" pitchFamily="2" charset="0"/>
              </a:rPr>
              <a:t>Smoking and Cardiovascular System</a:t>
            </a:r>
          </a:p>
        </p:txBody>
      </p:sp>
      <p:sp>
        <p:nvSpPr>
          <p:cNvPr id="3" name="عنصر نائب للمحتوى 2"/>
          <p:cNvSpPr>
            <a:spLocks noGrp="1"/>
          </p:cNvSpPr>
          <p:nvPr>
            <p:ph idx="1"/>
          </p:nvPr>
        </p:nvSpPr>
        <p:spPr>
          <a:xfrm>
            <a:off x="838200" y="1825624"/>
            <a:ext cx="10515600" cy="4566297"/>
          </a:xfrm>
        </p:spPr>
        <p:txBody>
          <a:bodyPr>
            <a:normAutofit fontScale="92500"/>
          </a:bodyPr>
          <a:lstStyle/>
          <a:p>
            <a:pPr algn="l" rtl="0">
              <a:lnSpc>
                <a:spcPct val="120000"/>
              </a:lnSpc>
              <a:buFont typeface="Wingdings" pitchFamily="2" charset="2"/>
              <a:buChar char="§"/>
            </a:pPr>
            <a:r>
              <a:rPr lang="en-US" sz="2600" dirty="0">
                <a:solidFill>
                  <a:schemeClr val="tx1"/>
                </a:solidFill>
                <a:latin typeface="Helvetica" pitchFamily="2" charset="0"/>
                <a:cs typeface="Arial" panose="020B0604020202020204" pitchFamily="34" charset="0"/>
              </a:rPr>
              <a:t>Smoking causes </a:t>
            </a:r>
            <a:r>
              <a:rPr lang="en-US" sz="2600" dirty="0">
                <a:solidFill>
                  <a:srgbClr val="C00000"/>
                </a:solidFill>
                <a:latin typeface="Helvetica" pitchFamily="2" charset="0"/>
                <a:cs typeface="Arial" panose="020B0604020202020204" pitchFamily="34" charset="0"/>
              </a:rPr>
              <a:t>stroke</a:t>
            </a:r>
            <a:r>
              <a:rPr lang="en-US" sz="2600" dirty="0">
                <a:solidFill>
                  <a:schemeClr val="tx1"/>
                </a:solidFill>
                <a:latin typeface="Helvetica" pitchFamily="2" charset="0"/>
                <a:cs typeface="Arial" panose="020B0604020202020204" pitchFamily="34" charset="0"/>
              </a:rPr>
              <a:t> and </a:t>
            </a:r>
            <a:r>
              <a:rPr lang="en-US" sz="2600" dirty="0">
                <a:solidFill>
                  <a:srgbClr val="C00000"/>
                </a:solidFill>
                <a:latin typeface="Helvetica" pitchFamily="2" charset="0"/>
                <a:cs typeface="Arial" panose="020B0604020202020204" pitchFamily="34" charset="0"/>
              </a:rPr>
              <a:t>coronary heart disease </a:t>
            </a:r>
            <a:r>
              <a:rPr lang="en-US" sz="2600" dirty="0">
                <a:solidFill>
                  <a:schemeClr val="tx1"/>
                </a:solidFill>
                <a:latin typeface="Helvetica" pitchFamily="2" charset="0"/>
                <a:cs typeface="Arial" panose="020B0604020202020204" pitchFamily="34" charset="0"/>
              </a:rPr>
              <a:t>—the leading causes of death in the United States.</a:t>
            </a:r>
          </a:p>
          <a:p>
            <a:pPr lvl="1">
              <a:lnSpc>
                <a:spcPct val="120000"/>
              </a:lnSpc>
              <a:buFont typeface="Wingdings" pitchFamily="2" charset="2"/>
              <a:buChar char="§"/>
            </a:pPr>
            <a:r>
              <a:rPr lang="en-US" sz="2200" dirty="0">
                <a:solidFill>
                  <a:schemeClr val="tx1"/>
                </a:solidFill>
                <a:latin typeface="Helvetica" pitchFamily="2" charset="0"/>
                <a:cs typeface="Arial" panose="020B0604020202020204" pitchFamily="34" charset="0"/>
              </a:rPr>
              <a:t>Smoking damages </a:t>
            </a:r>
            <a:r>
              <a:rPr lang="en-US" sz="2200" dirty="0">
                <a:solidFill>
                  <a:srgbClr val="002060"/>
                </a:solidFill>
                <a:latin typeface="Helvetica" pitchFamily="2" charset="0"/>
                <a:cs typeface="Arial" panose="020B0604020202020204" pitchFamily="34" charset="0"/>
              </a:rPr>
              <a:t>blood vessels.</a:t>
            </a:r>
          </a:p>
          <a:p>
            <a:pPr lvl="1">
              <a:lnSpc>
                <a:spcPct val="120000"/>
              </a:lnSpc>
              <a:buFont typeface="Wingdings" pitchFamily="2" charset="2"/>
              <a:buChar char="§"/>
            </a:pPr>
            <a:r>
              <a:rPr lang="en-US" sz="2200" dirty="0">
                <a:solidFill>
                  <a:srgbClr val="002060"/>
                </a:solidFill>
                <a:latin typeface="Helvetica" pitchFamily="2" charset="0"/>
                <a:cs typeface="Arial" panose="020B0604020202020204" pitchFamily="34" charset="0"/>
              </a:rPr>
              <a:t>Walls of Arteries are thicken and lumen grow narrower (Atherosclerosis) </a:t>
            </a:r>
          </a:p>
          <a:p>
            <a:pPr lvl="1">
              <a:lnSpc>
                <a:spcPct val="120000"/>
              </a:lnSpc>
              <a:buFont typeface="Wingdings" pitchFamily="2" charset="2"/>
              <a:buChar char="§"/>
            </a:pPr>
            <a:r>
              <a:rPr lang="en-US" sz="2200" dirty="0">
                <a:solidFill>
                  <a:srgbClr val="002060"/>
                </a:solidFill>
                <a:latin typeface="Helvetica" pitchFamily="2" charset="0"/>
                <a:cs typeface="Arial" panose="020B0604020202020204" pitchFamily="34" charset="0"/>
              </a:rPr>
              <a:t>The heart beat faster and blood pressure goes up. </a:t>
            </a:r>
          </a:p>
          <a:p>
            <a:pPr lvl="1">
              <a:lnSpc>
                <a:spcPct val="120000"/>
              </a:lnSpc>
              <a:buFont typeface="Wingdings" pitchFamily="2" charset="2"/>
              <a:buChar char="§"/>
            </a:pPr>
            <a:r>
              <a:rPr lang="en-US" sz="2200" dirty="0">
                <a:solidFill>
                  <a:srgbClr val="002060"/>
                </a:solidFill>
                <a:latin typeface="Helvetica" pitchFamily="2" charset="0"/>
                <a:cs typeface="Arial" panose="020B0604020202020204" pitchFamily="34" charset="0"/>
              </a:rPr>
              <a:t>Thrombosis can also form and lead to; </a:t>
            </a:r>
            <a:r>
              <a:rPr lang="en-US" sz="2200" dirty="0">
                <a:solidFill>
                  <a:srgbClr val="C00000"/>
                </a:solidFill>
                <a:latin typeface="Helvetica" pitchFamily="2" charset="0"/>
                <a:cs typeface="Arial" panose="020B0604020202020204" pitchFamily="34" charset="0"/>
              </a:rPr>
              <a:t>IHD</a:t>
            </a:r>
            <a:r>
              <a:rPr lang="en-US" sz="2200" dirty="0">
                <a:solidFill>
                  <a:srgbClr val="002060"/>
                </a:solidFill>
                <a:latin typeface="Helvetica" pitchFamily="2" charset="0"/>
                <a:cs typeface="Arial" panose="020B0604020202020204" pitchFamily="34" charset="0"/>
              </a:rPr>
              <a:t>, </a:t>
            </a:r>
            <a:r>
              <a:rPr lang="en-US" sz="2200" dirty="0">
                <a:solidFill>
                  <a:srgbClr val="C00000"/>
                </a:solidFill>
                <a:latin typeface="Helvetica" pitchFamily="2" charset="0"/>
                <a:cs typeface="Arial" panose="020B0604020202020204" pitchFamily="34" charset="0"/>
              </a:rPr>
              <a:t>Peripheral Vascular Disease </a:t>
            </a:r>
            <a:r>
              <a:rPr lang="en-US" sz="2200" dirty="0">
                <a:solidFill>
                  <a:srgbClr val="002060"/>
                </a:solidFill>
                <a:latin typeface="Helvetica" pitchFamily="2" charset="0"/>
                <a:cs typeface="Arial" panose="020B0604020202020204" pitchFamily="34" charset="0"/>
              </a:rPr>
              <a:t>and </a:t>
            </a:r>
            <a:r>
              <a:rPr lang="en-US" sz="2200" dirty="0">
                <a:solidFill>
                  <a:srgbClr val="C00000"/>
                </a:solidFill>
                <a:latin typeface="Helvetica" pitchFamily="2" charset="0"/>
                <a:cs typeface="Arial" panose="020B0604020202020204" pitchFamily="34" charset="0"/>
              </a:rPr>
              <a:t>Stroke</a:t>
            </a:r>
            <a:r>
              <a:rPr lang="en-US" sz="2200" dirty="0">
                <a:solidFill>
                  <a:srgbClr val="002060"/>
                </a:solidFill>
                <a:latin typeface="Helvetica" pitchFamily="2" charset="0"/>
                <a:cs typeface="Arial" panose="020B0604020202020204" pitchFamily="34" charset="0"/>
              </a:rPr>
              <a:t>.</a:t>
            </a:r>
          </a:p>
          <a:p>
            <a:pPr algn="l" rtl="0">
              <a:lnSpc>
                <a:spcPct val="120000"/>
              </a:lnSpc>
              <a:buFont typeface="Wingdings" pitchFamily="2" charset="2"/>
              <a:buChar char="§"/>
            </a:pPr>
            <a:endParaRPr lang="en-US" sz="2800" dirty="0">
              <a:solidFill>
                <a:schemeClr val="tx1"/>
              </a:solidFill>
              <a:latin typeface="Helvetica" pitchFamily="2" charset="0"/>
              <a:cs typeface="Arial" panose="020B0604020202020204" pitchFamily="34" charset="0"/>
            </a:endParaRPr>
          </a:p>
          <a:p>
            <a:pPr marL="0" indent="0" algn="l" rtl="0">
              <a:lnSpc>
                <a:spcPct val="120000"/>
              </a:lnSpc>
              <a:buNone/>
            </a:pPr>
            <a:r>
              <a:rPr lang="en-US" sz="2800" b="1" dirty="0">
                <a:solidFill>
                  <a:srgbClr val="7030A0"/>
                </a:solidFill>
                <a:latin typeface="Helvetica" pitchFamily="2" charset="0"/>
                <a:cs typeface="Arial" panose="020B0604020202020204" pitchFamily="34" charset="0"/>
              </a:rPr>
              <a:t>Even people who smoke fewer than five cigarettes a day can have early signs of cardiovascular disease.</a:t>
            </a:r>
          </a:p>
        </p:txBody>
      </p:sp>
    </p:spTree>
    <p:extLst>
      <p:ext uri="{BB962C8B-B14F-4D97-AF65-F5344CB8AC3E}">
        <p14:creationId xmlns:p14="http://schemas.microsoft.com/office/powerpoint/2010/main" val="321767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1073058"/>
          </a:xfrm>
          <a:solidFill>
            <a:schemeClr val="tx2">
              <a:lumMod val="20000"/>
              <a:lumOff val="80000"/>
            </a:schemeClr>
          </a:solidFill>
        </p:spPr>
        <p:txBody>
          <a:bodyPr>
            <a:normAutofit/>
          </a:bodyPr>
          <a:lstStyle/>
          <a:p>
            <a:pPr algn="ctr"/>
            <a:r>
              <a:rPr lang="en-US" sz="4000" dirty="0">
                <a:latin typeface="Helvetica" pitchFamily="2" charset="0"/>
              </a:rPr>
              <a:t>Smoking and Respiratory System</a:t>
            </a:r>
          </a:p>
        </p:txBody>
      </p:sp>
      <p:sp>
        <p:nvSpPr>
          <p:cNvPr id="3" name="عنصر نائب للمحتوى 2"/>
          <p:cNvSpPr>
            <a:spLocks noGrp="1"/>
          </p:cNvSpPr>
          <p:nvPr>
            <p:ph idx="1"/>
          </p:nvPr>
        </p:nvSpPr>
        <p:spPr/>
        <p:txBody>
          <a:bodyPr>
            <a:normAutofit/>
          </a:bodyPr>
          <a:lstStyle/>
          <a:p>
            <a:pPr marL="0" indent="0" algn="l" rtl="0">
              <a:lnSpc>
                <a:spcPct val="120000"/>
              </a:lnSpc>
              <a:buNone/>
            </a:pPr>
            <a:r>
              <a:rPr lang="en-US" sz="2400" b="1" dirty="0">
                <a:solidFill>
                  <a:srgbClr val="0070C0"/>
                </a:solidFill>
                <a:latin typeface="Helvetica" pitchFamily="2" charset="0"/>
                <a:cs typeface="Arial" panose="020B0604020202020204" pitchFamily="34" charset="0"/>
              </a:rPr>
              <a:t>Lung diseases caused by smoking include:</a:t>
            </a:r>
          </a:p>
          <a:p>
            <a:pPr algn="l" rtl="0">
              <a:lnSpc>
                <a:spcPct val="120000"/>
              </a:lnSpc>
              <a:buFont typeface="Wingdings" pitchFamily="2" charset="2"/>
              <a:buChar char="§"/>
            </a:pPr>
            <a:r>
              <a:rPr lang="en-US" sz="2400" dirty="0">
                <a:solidFill>
                  <a:srgbClr val="C00000"/>
                </a:solidFill>
                <a:latin typeface="Helvetica" pitchFamily="2" charset="0"/>
                <a:cs typeface="Arial" panose="020B0604020202020204" pitchFamily="34" charset="0"/>
              </a:rPr>
              <a:t>COPD</a:t>
            </a:r>
            <a:r>
              <a:rPr lang="en-US" sz="2400" dirty="0">
                <a:solidFill>
                  <a:srgbClr val="002060"/>
                </a:solidFill>
                <a:latin typeface="Helvetica" pitchFamily="2" charset="0"/>
                <a:cs typeface="Arial" panose="020B0604020202020204" pitchFamily="34" charset="0"/>
              </a:rPr>
              <a:t>, which includes </a:t>
            </a:r>
            <a:r>
              <a:rPr lang="en-US" sz="2400" dirty="0">
                <a:solidFill>
                  <a:srgbClr val="C00000"/>
                </a:solidFill>
                <a:latin typeface="Helvetica" pitchFamily="2" charset="0"/>
                <a:cs typeface="Arial" panose="020B0604020202020204" pitchFamily="34" charset="0"/>
              </a:rPr>
              <a:t>emphysema </a:t>
            </a:r>
            <a:r>
              <a:rPr lang="en-US" sz="2400" dirty="0">
                <a:solidFill>
                  <a:srgbClr val="002060"/>
                </a:solidFill>
                <a:latin typeface="Helvetica" pitchFamily="2" charset="0"/>
                <a:cs typeface="Arial" panose="020B0604020202020204" pitchFamily="34" charset="0"/>
              </a:rPr>
              <a:t>and </a:t>
            </a:r>
            <a:r>
              <a:rPr lang="en-US" sz="2400" dirty="0">
                <a:solidFill>
                  <a:srgbClr val="C00000"/>
                </a:solidFill>
                <a:latin typeface="Helvetica" pitchFamily="2" charset="0"/>
                <a:cs typeface="Arial" panose="020B0604020202020204" pitchFamily="34" charset="0"/>
              </a:rPr>
              <a:t>chronic bronchitis</a:t>
            </a:r>
            <a:r>
              <a:rPr lang="en-US" sz="2400" dirty="0">
                <a:solidFill>
                  <a:srgbClr val="002060"/>
                </a:solidFill>
                <a:latin typeface="Helvetica" pitchFamily="2" charset="0"/>
                <a:cs typeface="Arial" panose="020B0604020202020204" pitchFamily="34" charset="0"/>
              </a:rPr>
              <a:t>.</a:t>
            </a:r>
          </a:p>
          <a:p>
            <a:pPr algn="l" rtl="0">
              <a:lnSpc>
                <a:spcPct val="120000"/>
              </a:lnSpc>
              <a:buFont typeface="Wingdings" pitchFamily="2" charset="2"/>
              <a:buChar char="§"/>
            </a:pPr>
            <a:r>
              <a:rPr lang="en-US" sz="2400" dirty="0">
                <a:solidFill>
                  <a:schemeClr val="tx1"/>
                </a:solidFill>
                <a:latin typeface="Helvetica" pitchFamily="2" charset="0"/>
                <a:cs typeface="Arial" panose="020B0604020202020204" pitchFamily="34" charset="0"/>
              </a:rPr>
              <a:t>Smoking can cause lung disease by damaging the airways and the alveoli.</a:t>
            </a:r>
          </a:p>
          <a:p>
            <a:pPr algn="l" rtl="0">
              <a:lnSpc>
                <a:spcPct val="120000"/>
              </a:lnSpc>
              <a:buFont typeface="Wingdings" pitchFamily="2" charset="2"/>
              <a:buChar char="§"/>
            </a:pPr>
            <a:r>
              <a:rPr lang="en-US" sz="2400" dirty="0">
                <a:solidFill>
                  <a:schemeClr val="tx1"/>
                </a:solidFill>
                <a:latin typeface="Helvetica" pitchFamily="2" charset="0"/>
                <a:cs typeface="Arial" panose="020B0604020202020204" pitchFamily="34" charset="0"/>
              </a:rPr>
              <a:t>In presence of </a:t>
            </a:r>
            <a:r>
              <a:rPr lang="en-US" sz="2400" dirty="0">
                <a:solidFill>
                  <a:srgbClr val="C00000"/>
                </a:solidFill>
                <a:latin typeface="Helvetica" pitchFamily="2" charset="0"/>
                <a:cs typeface="Arial" panose="020B0604020202020204" pitchFamily="34" charset="0"/>
              </a:rPr>
              <a:t>asthma</a:t>
            </a:r>
            <a:r>
              <a:rPr lang="en-US" sz="2400" dirty="0">
                <a:solidFill>
                  <a:schemeClr val="tx1"/>
                </a:solidFill>
                <a:latin typeface="Helvetica" pitchFamily="2" charset="0"/>
                <a:cs typeface="Arial" panose="020B0604020202020204" pitchFamily="34" charset="0"/>
              </a:rPr>
              <a:t>, tobacco smoke can trigger an attack or make an attack worse.</a:t>
            </a:r>
          </a:p>
          <a:p>
            <a:pPr algn="l" rtl="0">
              <a:lnSpc>
                <a:spcPct val="120000"/>
              </a:lnSpc>
              <a:buFont typeface="Wingdings" pitchFamily="2" charset="2"/>
              <a:buChar char="§"/>
            </a:pPr>
            <a:r>
              <a:rPr lang="en-US" sz="2400" dirty="0">
                <a:solidFill>
                  <a:schemeClr val="tx1"/>
                </a:solidFill>
                <a:latin typeface="Helvetica" pitchFamily="2" charset="0"/>
                <a:cs typeface="Arial" panose="020B0604020202020204" pitchFamily="34" charset="0"/>
              </a:rPr>
              <a:t>Smokers are </a:t>
            </a:r>
            <a:r>
              <a:rPr lang="en-US" sz="2400" dirty="0">
                <a:solidFill>
                  <a:srgbClr val="002060"/>
                </a:solidFill>
                <a:latin typeface="Helvetica" pitchFamily="2" charset="0"/>
                <a:cs typeface="Arial" panose="020B0604020202020204" pitchFamily="34" charset="0"/>
              </a:rPr>
              <a:t>12 to 13 times </a:t>
            </a:r>
            <a:r>
              <a:rPr lang="en-US" sz="2400" dirty="0">
                <a:solidFill>
                  <a:schemeClr val="tx1"/>
                </a:solidFill>
                <a:latin typeface="Helvetica" pitchFamily="2" charset="0"/>
                <a:cs typeface="Arial" panose="020B0604020202020204" pitchFamily="34" charset="0"/>
              </a:rPr>
              <a:t>more likely to die from </a:t>
            </a:r>
            <a:r>
              <a:rPr lang="en-US" sz="2400" dirty="0">
                <a:solidFill>
                  <a:srgbClr val="C00000"/>
                </a:solidFill>
                <a:latin typeface="Helvetica" pitchFamily="2" charset="0"/>
                <a:cs typeface="Arial" panose="020B0604020202020204" pitchFamily="34" charset="0"/>
              </a:rPr>
              <a:t>COPD</a:t>
            </a:r>
            <a:r>
              <a:rPr lang="en-US" sz="2400" dirty="0">
                <a:solidFill>
                  <a:schemeClr val="tx1"/>
                </a:solidFill>
                <a:latin typeface="Helvetica" pitchFamily="2" charset="0"/>
                <a:cs typeface="Arial" panose="020B0604020202020204" pitchFamily="34" charset="0"/>
              </a:rPr>
              <a:t> than nonsmokers.</a:t>
            </a:r>
          </a:p>
          <a:p>
            <a:pPr algn="l" rtl="0">
              <a:lnSpc>
                <a:spcPct val="120000"/>
              </a:lnSpc>
              <a:buFont typeface="Wingdings" pitchFamily="2" charset="2"/>
              <a:buChar char="§"/>
            </a:pPr>
            <a:r>
              <a:rPr lang="en-US" sz="2400" dirty="0">
                <a:solidFill>
                  <a:schemeClr val="tx1"/>
                </a:solidFill>
                <a:latin typeface="Helvetica" pitchFamily="2" charset="0"/>
                <a:cs typeface="Arial" panose="020B0604020202020204" pitchFamily="34" charset="0"/>
              </a:rPr>
              <a:t>Cigarette smoking causes most cases of </a:t>
            </a:r>
            <a:r>
              <a:rPr lang="en-US" sz="2400" dirty="0">
                <a:solidFill>
                  <a:srgbClr val="C00000"/>
                </a:solidFill>
                <a:latin typeface="Helvetica" pitchFamily="2" charset="0"/>
                <a:cs typeface="Arial" panose="020B0604020202020204" pitchFamily="34" charset="0"/>
              </a:rPr>
              <a:t>lung cancer</a:t>
            </a:r>
            <a:r>
              <a:rPr lang="en-US" sz="2400" dirty="0">
                <a:solidFill>
                  <a:schemeClr val="tx1"/>
                </a:solidFill>
                <a:latin typeface="Helvetica" pitchFamily="2" charset="0"/>
                <a:cs typeface="Arial" panose="020B0604020202020204" pitchFamily="34" charset="0"/>
              </a:rPr>
              <a:t>.</a:t>
            </a:r>
          </a:p>
          <a:p>
            <a:pPr algn="l" rtl="0"/>
            <a:endParaRPr lang="en-US" sz="2800" b="1" dirty="0">
              <a:solidFill>
                <a:schemeClr val="tx1"/>
              </a:solidFill>
              <a:latin typeface="Arial" panose="020B0604020202020204" pitchFamily="34" charset="0"/>
              <a:cs typeface="Arial" panose="020B0604020202020204" pitchFamily="34" charset="0"/>
            </a:endParaRPr>
          </a:p>
          <a:p>
            <a:pPr algn="l" rtl="0"/>
            <a:endParaRPr lang="en-US" b="1" dirty="0"/>
          </a:p>
        </p:txBody>
      </p:sp>
    </p:spTree>
    <p:extLst>
      <p:ext uri="{BB962C8B-B14F-4D97-AF65-F5344CB8AC3E}">
        <p14:creationId xmlns:p14="http://schemas.microsoft.com/office/powerpoint/2010/main" val="404101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8D7D5E-5C39-5344-8F5A-6D100B79A8BC}"/>
              </a:ext>
            </a:extLst>
          </p:cNvPr>
          <p:cNvSpPr>
            <a:spLocks noGrp="1"/>
          </p:cNvSpPr>
          <p:nvPr>
            <p:ph idx="1"/>
          </p:nvPr>
        </p:nvSpPr>
        <p:spPr/>
        <p:txBody>
          <a:bodyPr>
            <a:normAutofit/>
          </a:bodyPr>
          <a:lstStyle/>
          <a:p>
            <a:pPr>
              <a:lnSpc>
                <a:spcPct val="120000"/>
              </a:lnSpc>
              <a:buFont typeface="Wingdings" pitchFamily="2" charset="2"/>
              <a:buChar char="§"/>
            </a:pPr>
            <a:r>
              <a:rPr lang="en-US" sz="2400" dirty="0">
                <a:latin typeface="Helvetica" pitchFamily="2" charset="0"/>
              </a:rPr>
              <a:t>Nicotinic receptors are found not only in the brain but throughout the body; for example, in muscle, lung, endothelia, kidney, and skin. </a:t>
            </a:r>
            <a:r>
              <a:rPr lang="en-US" sz="2400" dirty="0">
                <a:solidFill>
                  <a:srgbClr val="0070C0"/>
                </a:solidFill>
                <a:latin typeface="Helvetica" pitchFamily="2" charset="0"/>
              </a:rPr>
              <a:t>These receptors trigger a number of cellular pathways involved in carcinogenesis</a:t>
            </a:r>
            <a:r>
              <a:rPr lang="en-US" sz="2400" dirty="0">
                <a:latin typeface="Helvetica" pitchFamily="2" charset="0"/>
              </a:rPr>
              <a:t>.</a:t>
            </a:r>
          </a:p>
          <a:p>
            <a:pPr>
              <a:lnSpc>
                <a:spcPct val="120000"/>
              </a:lnSpc>
              <a:buFont typeface="Wingdings" pitchFamily="2" charset="2"/>
              <a:buChar char="§"/>
            </a:pPr>
            <a:r>
              <a:rPr lang="en-US" sz="2400" dirty="0">
                <a:latin typeface="Helvetica" pitchFamily="2" charset="0"/>
              </a:rPr>
              <a:t>There is evidence that nicotine may </a:t>
            </a:r>
            <a:r>
              <a:rPr lang="en-US" sz="2400" dirty="0">
                <a:solidFill>
                  <a:srgbClr val="C00000"/>
                </a:solidFill>
                <a:latin typeface="Helvetica" pitchFamily="2" charset="0"/>
              </a:rPr>
              <a:t>promote metastases </a:t>
            </a:r>
            <a:r>
              <a:rPr lang="en-US" sz="2400" dirty="0">
                <a:latin typeface="Helvetica" pitchFamily="2" charset="0"/>
              </a:rPr>
              <a:t>because of stimulation of cell motility and migration, loss of adhesion</a:t>
            </a:r>
          </a:p>
          <a:p>
            <a:pPr>
              <a:lnSpc>
                <a:spcPct val="120000"/>
              </a:lnSpc>
              <a:buFont typeface="Wingdings" pitchFamily="2" charset="2"/>
              <a:buChar char="§"/>
            </a:pPr>
            <a:r>
              <a:rPr lang="en-US" sz="2400" dirty="0">
                <a:latin typeface="Helvetica" pitchFamily="2" charset="0"/>
              </a:rPr>
              <a:t>A variety of mechanisms are stimulated by nicotine to </a:t>
            </a:r>
            <a:r>
              <a:rPr lang="en-US" sz="2400" dirty="0">
                <a:solidFill>
                  <a:srgbClr val="00B050"/>
                </a:solidFill>
                <a:latin typeface="Helvetica" pitchFamily="2" charset="0"/>
              </a:rPr>
              <a:t>promote angiogenesis</a:t>
            </a:r>
            <a:r>
              <a:rPr lang="en-US" sz="2400" dirty="0">
                <a:latin typeface="Helvetica" pitchFamily="2" charset="0"/>
              </a:rPr>
              <a:t>; for example, promoting endothelial cell migration, proliferation, survival, and tube formation</a:t>
            </a:r>
          </a:p>
        </p:txBody>
      </p:sp>
      <p:sp>
        <p:nvSpPr>
          <p:cNvPr id="4" name="عنوان 1">
            <a:extLst>
              <a:ext uri="{FF2B5EF4-FFF2-40B4-BE49-F238E27FC236}">
                <a16:creationId xmlns:a16="http://schemas.microsoft.com/office/drawing/2014/main" id="{B754C62C-F0C2-B74B-902E-4D4976971C0A}"/>
              </a:ext>
            </a:extLst>
          </p:cNvPr>
          <p:cNvSpPr>
            <a:spLocks noGrp="1"/>
          </p:cNvSpPr>
          <p:nvPr>
            <p:ph type="title"/>
          </p:nvPr>
        </p:nvSpPr>
        <p:spPr>
          <a:xfrm>
            <a:off x="838200" y="365126"/>
            <a:ext cx="10515600" cy="1108568"/>
          </a:xfrm>
          <a:solidFill>
            <a:schemeClr val="accent4">
              <a:lumMod val="20000"/>
              <a:lumOff val="80000"/>
            </a:schemeClr>
          </a:solidFill>
        </p:spPr>
        <p:txBody>
          <a:bodyPr>
            <a:normAutofit/>
          </a:bodyPr>
          <a:lstStyle/>
          <a:p>
            <a:pPr algn="ctr"/>
            <a:r>
              <a:rPr lang="en-US" sz="4000" dirty="0">
                <a:latin typeface="Helvetica" pitchFamily="2" charset="0"/>
              </a:rPr>
              <a:t>Smoking and Cancer</a:t>
            </a:r>
          </a:p>
        </p:txBody>
      </p:sp>
    </p:spTree>
    <p:extLst>
      <p:ext uri="{BB962C8B-B14F-4D97-AF65-F5344CB8AC3E}">
        <p14:creationId xmlns:p14="http://schemas.microsoft.com/office/powerpoint/2010/main" val="3010767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1108568"/>
          </a:xfrm>
          <a:solidFill>
            <a:schemeClr val="accent4">
              <a:lumMod val="20000"/>
              <a:lumOff val="80000"/>
            </a:schemeClr>
          </a:solidFill>
        </p:spPr>
        <p:txBody>
          <a:bodyPr>
            <a:normAutofit/>
          </a:bodyPr>
          <a:lstStyle/>
          <a:p>
            <a:pPr algn="ctr"/>
            <a:r>
              <a:rPr lang="en-US" sz="4000" dirty="0">
                <a:latin typeface="Helvetica" pitchFamily="2" charset="0"/>
              </a:rPr>
              <a:t>Smoking and Cancer</a:t>
            </a:r>
          </a:p>
        </p:txBody>
      </p:sp>
      <p:sp>
        <p:nvSpPr>
          <p:cNvPr id="3" name="عنصر نائب للمحتوى 2"/>
          <p:cNvSpPr>
            <a:spLocks noGrp="1"/>
          </p:cNvSpPr>
          <p:nvPr>
            <p:ph idx="1"/>
          </p:nvPr>
        </p:nvSpPr>
        <p:spPr/>
        <p:txBody>
          <a:bodyPr>
            <a:normAutofit/>
          </a:bodyPr>
          <a:lstStyle/>
          <a:p>
            <a:pPr marL="0" indent="0" algn="l" rtl="0">
              <a:buNone/>
            </a:pPr>
            <a:r>
              <a:rPr lang="en-US" sz="2400" dirty="0">
                <a:solidFill>
                  <a:srgbClr val="C00000"/>
                </a:solidFill>
                <a:latin typeface="Helvetica" pitchFamily="2" charset="0"/>
                <a:cs typeface="Arial" panose="020B0604020202020204" pitchFamily="34" charset="0"/>
              </a:rPr>
              <a:t>Smoking can cause cancer almost anywhere in your body:</a:t>
            </a:r>
          </a:p>
          <a:p>
            <a:pPr algn="l" rtl="0">
              <a:buFont typeface="Wingdings" pitchFamily="2" charset="2"/>
              <a:buChar char="§"/>
            </a:pPr>
            <a:r>
              <a:rPr lang="en-US" sz="2400" dirty="0">
                <a:solidFill>
                  <a:srgbClr val="002060"/>
                </a:solidFill>
                <a:latin typeface="Helvetica" pitchFamily="2" charset="0"/>
                <a:cs typeface="Arial" panose="020B0604020202020204" pitchFamily="34" charset="0"/>
              </a:rPr>
              <a:t>Trachea, bronchus, and lung</a:t>
            </a:r>
          </a:p>
          <a:p>
            <a:pPr algn="l" rtl="0">
              <a:buFont typeface="Wingdings" pitchFamily="2" charset="2"/>
              <a:buChar char="§"/>
            </a:pPr>
            <a:r>
              <a:rPr lang="en-US" sz="2400" dirty="0">
                <a:solidFill>
                  <a:srgbClr val="002060"/>
                </a:solidFill>
                <a:latin typeface="Helvetica" pitchFamily="2" charset="0"/>
                <a:cs typeface="Arial" panose="020B0604020202020204" pitchFamily="34" charset="0"/>
              </a:rPr>
              <a:t>Bladder</a:t>
            </a:r>
          </a:p>
          <a:p>
            <a:pPr algn="l" rtl="0">
              <a:buFont typeface="Wingdings" pitchFamily="2" charset="2"/>
              <a:buChar char="§"/>
            </a:pPr>
            <a:r>
              <a:rPr lang="en-US" sz="2400" dirty="0">
                <a:solidFill>
                  <a:srgbClr val="002060"/>
                </a:solidFill>
                <a:latin typeface="Helvetica" pitchFamily="2" charset="0"/>
                <a:cs typeface="Arial" panose="020B0604020202020204" pitchFamily="34" charset="0"/>
              </a:rPr>
              <a:t>Esophagus</a:t>
            </a:r>
          </a:p>
          <a:p>
            <a:pPr algn="l" rtl="0">
              <a:buFont typeface="Wingdings" pitchFamily="2" charset="2"/>
              <a:buChar char="§"/>
            </a:pPr>
            <a:r>
              <a:rPr lang="en-US" sz="2400" dirty="0">
                <a:solidFill>
                  <a:srgbClr val="002060"/>
                </a:solidFill>
                <a:latin typeface="Helvetica" pitchFamily="2" charset="0"/>
                <a:cs typeface="Arial" panose="020B0604020202020204" pitchFamily="34" charset="0"/>
              </a:rPr>
              <a:t>Larynx</a:t>
            </a:r>
          </a:p>
          <a:p>
            <a:pPr algn="l" rtl="0">
              <a:buFont typeface="Wingdings" pitchFamily="2" charset="2"/>
              <a:buChar char="§"/>
            </a:pPr>
            <a:r>
              <a:rPr lang="en-US" sz="2400" dirty="0">
                <a:solidFill>
                  <a:srgbClr val="002060"/>
                </a:solidFill>
                <a:latin typeface="Helvetica" pitchFamily="2" charset="0"/>
                <a:cs typeface="Arial" panose="020B0604020202020204" pitchFamily="34" charset="0"/>
              </a:rPr>
              <a:t>Oropharynx (includes parts of the throat, tongue, soft palate, and the tonsils)</a:t>
            </a:r>
          </a:p>
          <a:p>
            <a:pPr algn="l" rtl="0"/>
            <a:endParaRPr lang="en-US" dirty="0"/>
          </a:p>
        </p:txBody>
      </p:sp>
      <p:sp>
        <p:nvSpPr>
          <p:cNvPr id="4" name="مربع نص 3"/>
          <p:cNvSpPr txBox="1"/>
          <p:nvPr/>
        </p:nvSpPr>
        <p:spPr>
          <a:xfrm>
            <a:off x="103517" y="5357793"/>
            <a:ext cx="10856583" cy="952890"/>
          </a:xfrm>
          <a:prstGeom prst="rect">
            <a:avLst/>
          </a:prstGeom>
          <a:noFill/>
        </p:spPr>
        <p:txBody>
          <a:bodyPr wrap="square" rtlCol="0">
            <a:spAutoFit/>
          </a:bodyPr>
          <a:lstStyle/>
          <a:p>
            <a:pPr marL="914400" lvl="1" indent="-457200">
              <a:lnSpc>
                <a:spcPct val="120000"/>
              </a:lnSpc>
              <a:buFont typeface="Wingdings" panose="05000000000000000000" pitchFamily="2" charset="2"/>
              <a:buChar char="Ø"/>
            </a:pPr>
            <a:r>
              <a:rPr lang="en-US" sz="2400" b="1" dirty="0">
                <a:solidFill>
                  <a:srgbClr val="00B050"/>
                </a:solidFill>
                <a:latin typeface="Helvetica" pitchFamily="2" charset="0"/>
              </a:rPr>
              <a:t>If nobody smoked, one of every three cancer deaths in the United States would not happen.</a:t>
            </a:r>
          </a:p>
        </p:txBody>
      </p:sp>
      <p:pic>
        <p:nvPicPr>
          <p:cNvPr id="5" name="Picture 10" descr="Pcdv0306"/>
          <p:cNvPicPr>
            <a:picLocks noChangeAspect="1" noChangeArrowheads="1"/>
          </p:cNvPicPr>
          <p:nvPr/>
        </p:nvPicPr>
        <p:blipFill>
          <a:blip r:embed="rId2" cstate="print"/>
          <a:srcRect/>
          <a:stretch>
            <a:fillRect/>
          </a:stretch>
        </p:blipFill>
        <p:spPr bwMode="auto">
          <a:xfrm>
            <a:off x="9623394" y="674703"/>
            <a:ext cx="2110420" cy="2955304"/>
          </a:xfrm>
          <a:prstGeom prst="rect">
            <a:avLst/>
          </a:prstGeom>
          <a:noFill/>
          <a:ln w="9525">
            <a:noFill/>
            <a:miter lim="800000"/>
            <a:headEnd/>
            <a:tailEnd/>
          </a:ln>
        </p:spPr>
      </p:pic>
    </p:spTree>
    <p:extLst>
      <p:ext uri="{BB962C8B-B14F-4D97-AF65-F5344CB8AC3E}">
        <p14:creationId xmlns:p14="http://schemas.microsoft.com/office/powerpoint/2010/main" val="18048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447D-9624-2B4D-B22B-67EF2449D1F7}"/>
              </a:ext>
            </a:extLst>
          </p:cNvPr>
          <p:cNvSpPr>
            <a:spLocks noGrp="1"/>
          </p:cNvSpPr>
          <p:nvPr>
            <p:ph type="title"/>
          </p:nvPr>
        </p:nvSpPr>
        <p:spPr>
          <a:xfrm>
            <a:off x="838200" y="365126"/>
            <a:ext cx="10515600" cy="1131166"/>
          </a:xfrm>
          <a:solidFill>
            <a:schemeClr val="accent1">
              <a:lumMod val="20000"/>
              <a:lumOff val="80000"/>
            </a:schemeClr>
          </a:solidFill>
        </p:spPr>
        <p:txBody>
          <a:bodyPr/>
          <a:lstStyle/>
          <a:p>
            <a:pPr algn="ctr"/>
            <a:r>
              <a:rPr lang="en-US" dirty="0">
                <a:latin typeface="Helvetica" pitchFamily="2" charset="0"/>
              </a:rPr>
              <a:t>Objectives</a:t>
            </a:r>
          </a:p>
        </p:txBody>
      </p:sp>
      <p:sp>
        <p:nvSpPr>
          <p:cNvPr id="3" name="Content Placeholder 2">
            <a:extLst>
              <a:ext uri="{FF2B5EF4-FFF2-40B4-BE49-F238E27FC236}">
                <a16:creationId xmlns:a16="http://schemas.microsoft.com/office/drawing/2014/main" id="{65AE7343-398E-2E4D-B5A0-2F32EC03F2B3}"/>
              </a:ext>
            </a:extLst>
          </p:cNvPr>
          <p:cNvSpPr>
            <a:spLocks noGrp="1"/>
          </p:cNvSpPr>
          <p:nvPr>
            <p:ph idx="1"/>
          </p:nvPr>
        </p:nvSpPr>
        <p:spPr/>
        <p:txBody>
          <a:bodyPr>
            <a:normAutofit fontScale="85000" lnSpcReduction="10000"/>
          </a:bodyPr>
          <a:lstStyle/>
          <a:p>
            <a:pPr>
              <a:lnSpc>
                <a:spcPct val="160000"/>
              </a:lnSpc>
              <a:buFont typeface="Wingdings" panose="05000000000000000000" pitchFamily="2" charset="2"/>
              <a:buChar char="§"/>
            </a:pPr>
            <a:r>
              <a:rPr lang="en-US" dirty="0">
                <a:latin typeface="Helvetica" pitchFamily="2" charset="0"/>
                <a:cs typeface="Arial" panose="020B0604020202020204" pitchFamily="34" charset="0"/>
              </a:rPr>
              <a:t>Epidemiology of smoking in Saudi Arabia.</a:t>
            </a:r>
          </a:p>
          <a:p>
            <a:pPr>
              <a:lnSpc>
                <a:spcPct val="160000"/>
              </a:lnSpc>
              <a:buFont typeface="Wingdings" panose="05000000000000000000" pitchFamily="2" charset="2"/>
              <a:buChar char="§"/>
            </a:pPr>
            <a:r>
              <a:rPr lang="en-US" dirty="0">
                <a:latin typeface="Helvetica" pitchFamily="2" charset="0"/>
                <a:cs typeface="Arial" panose="020B0604020202020204" pitchFamily="34" charset="0"/>
              </a:rPr>
              <a:t>Risks of smoking (Morbidity and Mortality).</a:t>
            </a:r>
          </a:p>
          <a:p>
            <a:pPr>
              <a:lnSpc>
                <a:spcPct val="160000"/>
              </a:lnSpc>
              <a:buFont typeface="Wingdings" panose="05000000000000000000" pitchFamily="2" charset="2"/>
              <a:buChar char="§"/>
            </a:pPr>
            <a:r>
              <a:rPr lang="en-US" dirty="0">
                <a:latin typeface="Helvetica" pitchFamily="2" charset="0"/>
                <a:cs typeface="Arial" panose="020B0604020202020204" pitchFamily="34" charset="0"/>
              </a:rPr>
              <a:t>Effect of passive smoking on pregnancy, children …</a:t>
            </a:r>
          </a:p>
          <a:p>
            <a:pPr>
              <a:lnSpc>
                <a:spcPct val="160000"/>
              </a:lnSpc>
              <a:buFont typeface="Wingdings" panose="05000000000000000000" pitchFamily="2" charset="2"/>
              <a:buChar char="§"/>
            </a:pPr>
            <a:r>
              <a:rPr lang="en-US" dirty="0">
                <a:latin typeface="Helvetica" pitchFamily="2" charset="0"/>
                <a:cs typeface="Arial" panose="020B0604020202020204" pitchFamily="34" charset="0"/>
              </a:rPr>
              <a:t>How are you going to help the smoker to quit and how to overcome withdrawal symptoms.</a:t>
            </a:r>
          </a:p>
          <a:p>
            <a:pPr>
              <a:lnSpc>
                <a:spcPct val="160000"/>
              </a:lnSpc>
              <a:buFont typeface="Wingdings" panose="05000000000000000000" pitchFamily="2" charset="2"/>
              <a:buChar char="§"/>
            </a:pPr>
            <a:r>
              <a:rPr lang="en-US" dirty="0">
                <a:latin typeface="Helvetica" pitchFamily="2" charset="0"/>
                <a:cs typeface="Arial" panose="020B0604020202020204" pitchFamily="34" charset="0"/>
              </a:rPr>
              <a:t>Update in pharmacological management, smoking cessation medication.</a:t>
            </a:r>
          </a:p>
        </p:txBody>
      </p:sp>
    </p:spTree>
    <p:extLst>
      <p:ext uri="{BB962C8B-B14F-4D97-AF65-F5344CB8AC3E}">
        <p14:creationId xmlns:p14="http://schemas.microsoft.com/office/powerpoint/2010/main" val="50783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6F8277-5A04-624A-A9A5-05208C0E7CDC}"/>
              </a:ext>
            </a:extLst>
          </p:cNvPr>
          <p:cNvPicPr>
            <a:picLocks noChangeAspect="1"/>
          </p:cNvPicPr>
          <p:nvPr/>
        </p:nvPicPr>
        <p:blipFill>
          <a:blip r:embed="rId2"/>
          <a:stretch>
            <a:fillRect/>
          </a:stretch>
        </p:blipFill>
        <p:spPr>
          <a:xfrm>
            <a:off x="2263806" y="186431"/>
            <a:ext cx="7377344" cy="6578353"/>
          </a:xfrm>
          <a:prstGeom prst="rect">
            <a:avLst/>
          </a:prstGeom>
        </p:spPr>
      </p:pic>
    </p:spTree>
    <p:extLst>
      <p:ext uri="{BB962C8B-B14F-4D97-AF65-F5344CB8AC3E}">
        <p14:creationId xmlns:p14="http://schemas.microsoft.com/office/powerpoint/2010/main" val="3494326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9A74-364B-4F41-8368-F03C44DEBFA2}"/>
              </a:ext>
            </a:extLst>
          </p:cNvPr>
          <p:cNvSpPr>
            <a:spLocks noGrp="1"/>
          </p:cNvSpPr>
          <p:nvPr>
            <p:ph type="title"/>
          </p:nvPr>
        </p:nvSpPr>
        <p:spPr>
          <a:xfrm>
            <a:off x="838200" y="365125"/>
            <a:ext cx="10515600" cy="1090813"/>
          </a:xfrm>
          <a:solidFill>
            <a:schemeClr val="bg1">
              <a:lumMod val="85000"/>
            </a:schemeClr>
          </a:solidFill>
        </p:spPr>
        <p:txBody>
          <a:bodyPr/>
          <a:lstStyle/>
          <a:p>
            <a:pPr algn="ctr"/>
            <a:r>
              <a:rPr lang="en-US" dirty="0">
                <a:solidFill>
                  <a:srgbClr val="C00000"/>
                </a:solidFill>
                <a:latin typeface="Helvetica" pitchFamily="2" charset="0"/>
              </a:rPr>
              <a:t>Active</a:t>
            </a:r>
            <a:r>
              <a:rPr lang="en-US" dirty="0">
                <a:latin typeface="Helvetica" pitchFamily="2" charset="0"/>
              </a:rPr>
              <a:t> vs. </a:t>
            </a:r>
            <a:r>
              <a:rPr lang="en-US" dirty="0">
                <a:solidFill>
                  <a:srgbClr val="C00000"/>
                </a:solidFill>
                <a:latin typeface="Helvetica" pitchFamily="2" charset="0"/>
              </a:rPr>
              <a:t>Passive</a:t>
            </a:r>
            <a:r>
              <a:rPr lang="en-US" dirty="0">
                <a:latin typeface="Helvetica" pitchFamily="2" charset="0"/>
              </a:rPr>
              <a:t> Smoking</a:t>
            </a:r>
          </a:p>
        </p:txBody>
      </p:sp>
      <p:pic>
        <p:nvPicPr>
          <p:cNvPr id="4" name="Picture 3">
            <a:extLst>
              <a:ext uri="{FF2B5EF4-FFF2-40B4-BE49-F238E27FC236}">
                <a16:creationId xmlns:a16="http://schemas.microsoft.com/office/drawing/2014/main" id="{5867114C-DEA9-2841-B13B-E0B640575475}"/>
              </a:ext>
            </a:extLst>
          </p:cNvPr>
          <p:cNvPicPr>
            <a:picLocks noChangeAspect="1"/>
          </p:cNvPicPr>
          <p:nvPr/>
        </p:nvPicPr>
        <p:blipFill>
          <a:blip r:embed="rId2"/>
          <a:stretch>
            <a:fillRect/>
          </a:stretch>
        </p:blipFill>
        <p:spPr>
          <a:xfrm>
            <a:off x="1166672" y="2450236"/>
            <a:ext cx="3715305" cy="3715305"/>
          </a:xfrm>
          <a:prstGeom prst="rect">
            <a:avLst/>
          </a:prstGeom>
        </p:spPr>
      </p:pic>
      <p:pic>
        <p:nvPicPr>
          <p:cNvPr id="5" name="Picture 4">
            <a:extLst>
              <a:ext uri="{FF2B5EF4-FFF2-40B4-BE49-F238E27FC236}">
                <a16:creationId xmlns:a16="http://schemas.microsoft.com/office/drawing/2014/main" id="{5B330204-D3DF-B14D-A0E3-3C6BE5FEFC55}"/>
              </a:ext>
            </a:extLst>
          </p:cNvPr>
          <p:cNvPicPr>
            <a:picLocks noChangeAspect="1"/>
          </p:cNvPicPr>
          <p:nvPr/>
        </p:nvPicPr>
        <p:blipFill>
          <a:blip r:embed="rId3"/>
          <a:stretch>
            <a:fillRect/>
          </a:stretch>
        </p:blipFill>
        <p:spPr>
          <a:xfrm>
            <a:off x="5912528" y="2450235"/>
            <a:ext cx="5189368" cy="3595457"/>
          </a:xfrm>
          <a:prstGeom prst="rect">
            <a:avLst/>
          </a:prstGeom>
        </p:spPr>
      </p:pic>
    </p:spTree>
    <p:extLst>
      <p:ext uri="{BB962C8B-B14F-4D97-AF65-F5344CB8AC3E}">
        <p14:creationId xmlns:p14="http://schemas.microsoft.com/office/powerpoint/2010/main" val="4103989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090813"/>
          </a:xfrm>
          <a:solidFill>
            <a:schemeClr val="accent6">
              <a:lumMod val="40000"/>
              <a:lumOff val="60000"/>
            </a:schemeClr>
          </a:solidFill>
        </p:spPr>
        <p:txBody>
          <a:bodyPr/>
          <a:lstStyle/>
          <a:p>
            <a:pPr algn="ctr"/>
            <a:r>
              <a:rPr lang="en-US" dirty="0">
                <a:latin typeface="Helvetica" pitchFamily="2" charset="0"/>
              </a:rPr>
              <a:t>Effect of Passive Smoking</a:t>
            </a:r>
          </a:p>
        </p:txBody>
      </p:sp>
      <p:sp>
        <p:nvSpPr>
          <p:cNvPr id="3" name="عنصر نائب للمحتوى 2"/>
          <p:cNvSpPr>
            <a:spLocks noGrp="1"/>
          </p:cNvSpPr>
          <p:nvPr>
            <p:ph idx="1"/>
          </p:nvPr>
        </p:nvSpPr>
        <p:spPr>
          <a:xfrm>
            <a:off x="838200" y="1704512"/>
            <a:ext cx="10515600" cy="4935985"/>
          </a:xfrm>
        </p:spPr>
        <p:txBody>
          <a:bodyPr>
            <a:normAutofit fontScale="92500" lnSpcReduction="20000"/>
          </a:bodyPr>
          <a:lstStyle/>
          <a:p>
            <a:pPr marL="0" indent="0" algn="l" rtl="0">
              <a:lnSpc>
                <a:spcPct val="120000"/>
              </a:lnSpc>
              <a:buNone/>
            </a:pPr>
            <a:r>
              <a:rPr lang="en-US" sz="3200" b="1" dirty="0">
                <a:solidFill>
                  <a:srgbClr val="C00000"/>
                </a:solidFill>
                <a:latin typeface="Helvetica" pitchFamily="2" charset="0"/>
                <a:cs typeface="Arial" panose="020B0604020202020204" pitchFamily="34" charset="0"/>
              </a:rPr>
              <a:t>What is passive smoking (Secondhand smoking)?</a:t>
            </a:r>
            <a:endParaRPr lang="en-US" b="1" dirty="0">
              <a:solidFill>
                <a:srgbClr val="C00000"/>
              </a:solidFill>
              <a:latin typeface="Helvetica" pitchFamily="2" charset="0"/>
              <a:cs typeface="Arial" panose="020B0604020202020204" pitchFamily="34" charset="0"/>
            </a:endParaRPr>
          </a:p>
          <a:p>
            <a:pPr>
              <a:lnSpc>
                <a:spcPct val="120000"/>
              </a:lnSpc>
              <a:buFont typeface="Wingdings" pitchFamily="2" charset="2"/>
              <a:buChar char="§"/>
            </a:pPr>
            <a:r>
              <a:rPr lang="en-US" dirty="0">
                <a:latin typeface="Helvetica" pitchFamily="2" charset="0"/>
                <a:cs typeface="Arial" panose="020B0604020202020204" pitchFamily="34" charset="0"/>
              </a:rPr>
              <a:t>Secondhand smoke is </a:t>
            </a:r>
            <a:r>
              <a:rPr lang="en-US" dirty="0">
                <a:solidFill>
                  <a:srgbClr val="0070C0"/>
                </a:solidFill>
                <a:latin typeface="Helvetica" pitchFamily="2" charset="0"/>
                <a:cs typeface="Arial" panose="020B0604020202020204" pitchFamily="34" charset="0"/>
              </a:rPr>
              <a:t>smoke from burning tobacco products</a:t>
            </a:r>
            <a:r>
              <a:rPr lang="en-US" dirty="0">
                <a:solidFill>
                  <a:srgbClr val="002060"/>
                </a:solidFill>
                <a:latin typeface="Helvetica" pitchFamily="2" charset="0"/>
                <a:cs typeface="Arial" panose="020B0604020202020204" pitchFamily="34" charset="0"/>
              </a:rPr>
              <a:t>, </a:t>
            </a:r>
            <a:r>
              <a:rPr lang="en-US" dirty="0">
                <a:latin typeface="Helvetica" pitchFamily="2" charset="0"/>
                <a:cs typeface="Arial" panose="020B0604020202020204" pitchFamily="34" charset="0"/>
              </a:rPr>
              <a:t>like cigarettes, cigars, hookahs, or pipes.</a:t>
            </a:r>
          </a:p>
          <a:p>
            <a:pPr>
              <a:lnSpc>
                <a:spcPct val="120000"/>
              </a:lnSpc>
              <a:buFont typeface="Wingdings" pitchFamily="2" charset="2"/>
              <a:buChar char="§"/>
            </a:pPr>
            <a:r>
              <a:rPr lang="en-US" dirty="0">
                <a:latin typeface="Helvetica" pitchFamily="2" charset="0"/>
                <a:cs typeface="Arial" panose="020B0604020202020204" pitchFamily="34" charset="0"/>
              </a:rPr>
              <a:t>Secondhand smoke also is </a:t>
            </a:r>
            <a:r>
              <a:rPr lang="en-US" dirty="0">
                <a:solidFill>
                  <a:srgbClr val="00B050"/>
                </a:solidFill>
                <a:latin typeface="Helvetica" pitchFamily="2" charset="0"/>
                <a:cs typeface="Arial" panose="020B0604020202020204" pitchFamily="34" charset="0"/>
              </a:rPr>
              <a:t>smoke that has been exhaled, or breathed out, by the person smoking</a:t>
            </a:r>
          </a:p>
          <a:p>
            <a:pPr>
              <a:lnSpc>
                <a:spcPct val="120000"/>
              </a:lnSpc>
              <a:buFont typeface="Wingdings" pitchFamily="2" charset="2"/>
              <a:buChar char="§"/>
            </a:pPr>
            <a:r>
              <a:rPr lang="en-US" dirty="0">
                <a:latin typeface="Helvetica" pitchFamily="2" charset="0"/>
                <a:cs typeface="Arial" panose="020B0604020202020204" pitchFamily="34" charset="0"/>
              </a:rPr>
              <a:t>Most people are exposed to secondhand smoke in their </a:t>
            </a:r>
            <a:r>
              <a:rPr lang="en-US" dirty="0">
                <a:solidFill>
                  <a:srgbClr val="7030A0"/>
                </a:solidFill>
                <a:latin typeface="Helvetica" pitchFamily="2" charset="0"/>
                <a:cs typeface="Arial" panose="020B0604020202020204" pitchFamily="34" charset="0"/>
              </a:rPr>
              <a:t>homes</a:t>
            </a:r>
            <a:r>
              <a:rPr lang="en-US" dirty="0">
                <a:solidFill>
                  <a:srgbClr val="002060"/>
                </a:solidFill>
                <a:latin typeface="Helvetica" pitchFamily="2" charset="0"/>
                <a:cs typeface="Arial" panose="020B0604020202020204" pitchFamily="34" charset="0"/>
              </a:rPr>
              <a:t> or </a:t>
            </a:r>
            <a:r>
              <a:rPr lang="en-US" dirty="0">
                <a:latin typeface="Helvetica" pitchFamily="2" charset="0"/>
                <a:cs typeface="Arial" panose="020B0604020202020204" pitchFamily="34" charset="0"/>
              </a:rPr>
              <a:t>the places they </a:t>
            </a:r>
            <a:r>
              <a:rPr lang="en-US" dirty="0">
                <a:solidFill>
                  <a:srgbClr val="7030A0"/>
                </a:solidFill>
                <a:latin typeface="Helvetica" pitchFamily="2" charset="0"/>
                <a:cs typeface="Arial" panose="020B0604020202020204" pitchFamily="34" charset="0"/>
              </a:rPr>
              <a:t>work</a:t>
            </a:r>
            <a:r>
              <a:rPr lang="en-US" dirty="0">
                <a:solidFill>
                  <a:srgbClr val="002060"/>
                </a:solidFill>
                <a:latin typeface="Helvetica" pitchFamily="2" charset="0"/>
                <a:cs typeface="Arial" panose="020B0604020202020204" pitchFamily="34" charset="0"/>
              </a:rPr>
              <a:t>.</a:t>
            </a:r>
          </a:p>
          <a:p>
            <a:pPr>
              <a:lnSpc>
                <a:spcPct val="120000"/>
              </a:lnSpc>
              <a:buFont typeface="Wingdings" pitchFamily="2" charset="2"/>
              <a:buChar char="§"/>
            </a:pPr>
            <a:r>
              <a:rPr lang="en-US" dirty="0">
                <a:latin typeface="Helvetica" pitchFamily="2" charset="0"/>
                <a:cs typeface="Arial" panose="020B0604020202020204" pitchFamily="34" charset="0"/>
              </a:rPr>
              <a:t>People may also be exposed to secondhand smoke in </a:t>
            </a:r>
            <a:r>
              <a:rPr lang="en-US" dirty="0">
                <a:solidFill>
                  <a:srgbClr val="7030A0"/>
                </a:solidFill>
                <a:latin typeface="Helvetica" pitchFamily="2" charset="0"/>
                <a:cs typeface="Arial" panose="020B0604020202020204" pitchFamily="34" charset="0"/>
              </a:rPr>
              <a:t>public places </a:t>
            </a:r>
            <a:r>
              <a:rPr lang="en-US" dirty="0">
                <a:latin typeface="Helvetica" pitchFamily="2" charset="0"/>
                <a:cs typeface="Arial" panose="020B0604020202020204" pitchFamily="34" charset="0"/>
              </a:rPr>
              <a:t>like restaurants as well as in </a:t>
            </a:r>
            <a:r>
              <a:rPr lang="en-US" dirty="0">
                <a:solidFill>
                  <a:srgbClr val="7030A0"/>
                </a:solidFill>
                <a:latin typeface="Helvetica" pitchFamily="2" charset="0"/>
                <a:cs typeface="Arial" panose="020B0604020202020204" pitchFamily="34" charset="0"/>
              </a:rPr>
              <a:t>vehicles</a:t>
            </a:r>
          </a:p>
          <a:p>
            <a:pPr marL="0" indent="0" algn="l" rtl="0">
              <a:lnSpc>
                <a:spcPct val="120000"/>
              </a:lnSpc>
              <a:buNone/>
            </a:pPr>
            <a:r>
              <a:rPr lang="en-US" sz="2600" dirty="0">
                <a:solidFill>
                  <a:srgbClr val="002060"/>
                </a:solidFill>
                <a:latin typeface="Helvetica" pitchFamily="2" charset="0"/>
                <a:cs typeface="Arial" panose="020B0604020202020204" pitchFamily="34" charset="0"/>
              </a:rPr>
              <a:t> </a:t>
            </a:r>
          </a:p>
        </p:txBody>
      </p:sp>
    </p:spTree>
    <p:extLst>
      <p:ext uri="{BB962C8B-B14F-4D97-AF65-F5344CB8AC3E}">
        <p14:creationId xmlns:p14="http://schemas.microsoft.com/office/powerpoint/2010/main" val="1519020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090813"/>
          </a:xfrm>
          <a:solidFill>
            <a:schemeClr val="accent6">
              <a:lumMod val="40000"/>
              <a:lumOff val="60000"/>
            </a:schemeClr>
          </a:solidFill>
        </p:spPr>
        <p:txBody>
          <a:bodyPr/>
          <a:lstStyle/>
          <a:p>
            <a:pPr algn="ctr"/>
            <a:r>
              <a:rPr lang="en-US" dirty="0">
                <a:latin typeface="Helvetica" pitchFamily="2" charset="0"/>
              </a:rPr>
              <a:t>Effect of Passive Smoking</a:t>
            </a:r>
          </a:p>
        </p:txBody>
      </p:sp>
      <p:sp>
        <p:nvSpPr>
          <p:cNvPr id="3" name="عنصر نائب للمحتوى 2"/>
          <p:cNvSpPr>
            <a:spLocks noGrp="1"/>
          </p:cNvSpPr>
          <p:nvPr>
            <p:ph idx="1"/>
          </p:nvPr>
        </p:nvSpPr>
        <p:spPr>
          <a:xfrm>
            <a:off x="838200" y="1740023"/>
            <a:ext cx="10515600" cy="4436940"/>
          </a:xfrm>
        </p:spPr>
        <p:txBody>
          <a:bodyPr>
            <a:normAutofit/>
          </a:bodyPr>
          <a:lstStyle/>
          <a:p>
            <a:pPr marL="0" indent="0" algn="l" rtl="0">
              <a:lnSpc>
                <a:spcPct val="120000"/>
              </a:lnSpc>
              <a:buNone/>
            </a:pPr>
            <a:r>
              <a:rPr lang="en-US" sz="2800" b="1" dirty="0">
                <a:solidFill>
                  <a:srgbClr val="C00000"/>
                </a:solidFill>
                <a:latin typeface="Helvetica" pitchFamily="2" charset="0"/>
                <a:cs typeface="Arial" panose="020B0604020202020204" pitchFamily="34" charset="0"/>
              </a:rPr>
              <a:t>What is passive smoking (Secondhand smoking)?</a:t>
            </a:r>
          </a:p>
          <a:p>
            <a:pPr>
              <a:lnSpc>
                <a:spcPct val="120000"/>
              </a:lnSpc>
              <a:buFont typeface="Wingdings" pitchFamily="2" charset="2"/>
              <a:buChar char="§"/>
            </a:pPr>
            <a:r>
              <a:rPr lang="en-US" sz="2600" dirty="0">
                <a:solidFill>
                  <a:srgbClr val="002060"/>
                </a:solidFill>
                <a:latin typeface="Helvetica" pitchFamily="2" charset="0"/>
                <a:cs typeface="Arial" panose="020B0604020202020204" pitchFamily="34" charset="0"/>
              </a:rPr>
              <a:t>Exposure to secondhand smoke, even for a short time, can be harmful to both children and adults. </a:t>
            </a:r>
          </a:p>
          <a:p>
            <a:pPr>
              <a:lnSpc>
                <a:spcPct val="120000"/>
              </a:lnSpc>
              <a:buFont typeface="Wingdings" pitchFamily="2" charset="2"/>
              <a:buChar char="§"/>
            </a:pPr>
            <a:r>
              <a:rPr lang="en-US" sz="2600" dirty="0">
                <a:solidFill>
                  <a:srgbClr val="002060"/>
                </a:solidFill>
                <a:latin typeface="Helvetica" pitchFamily="2" charset="0"/>
                <a:cs typeface="Arial" panose="020B0604020202020204" pitchFamily="34" charset="0"/>
              </a:rPr>
              <a:t>Since 1964, about </a:t>
            </a:r>
            <a:r>
              <a:rPr lang="en-US" sz="2600" dirty="0">
                <a:solidFill>
                  <a:srgbClr val="C00000"/>
                </a:solidFill>
                <a:latin typeface="Helvetica" pitchFamily="2" charset="0"/>
                <a:cs typeface="Arial" panose="020B0604020202020204" pitchFamily="34" charset="0"/>
              </a:rPr>
              <a:t>2,500,000 people </a:t>
            </a:r>
            <a:r>
              <a:rPr lang="en-US" sz="2600" dirty="0">
                <a:solidFill>
                  <a:srgbClr val="002060"/>
                </a:solidFill>
                <a:latin typeface="Helvetica" pitchFamily="2" charset="0"/>
                <a:cs typeface="Arial" panose="020B0604020202020204" pitchFamily="34" charset="0"/>
              </a:rPr>
              <a:t>who do not smoke have died from health problems caused by secondhand smoke exposure </a:t>
            </a:r>
          </a:p>
          <a:p>
            <a:pPr>
              <a:lnSpc>
                <a:spcPct val="120000"/>
              </a:lnSpc>
              <a:buFont typeface="Wingdings" pitchFamily="2" charset="2"/>
              <a:buChar char="§"/>
            </a:pPr>
            <a:r>
              <a:rPr lang="en-US" dirty="0">
                <a:solidFill>
                  <a:srgbClr val="002060"/>
                </a:solidFill>
                <a:latin typeface="Helvetica" pitchFamily="2" charset="0"/>
                <a:cs typeface="Arial" panose="020B0604020202020204" pitchFamily="34" charset="0"/>
              </a:rPr>
              <a:t>Smoke-free laws for all workplaces and public areas protect people who do not smoke.</a:t>
            </a:r>
            <a:endParaRPr lang="en-US" sz="2800" dirty="0">
              <a:solidFill>
                <a:srgbClr val="002060"/>
              </a:solidFill>
              <a:latin typeface="Helvetica" pitchFamily="2" charset="0"/>
              <a:cs typeface="Arial" panose="020B0604020202020204" pitchFamily="34" charset="0"/>
            </a:endParaRPr>
          </a:p>
        </p:txBody>
      </p:sp>
    </p:spTree>
    <p:extLst>
      <p:ext uri="{BB962C8B-B14F-4D97-AF65-F5344CB8AC3E}">
        <p14:creationId xmlns:p14="http://schemas.microsoft.com/office/powerpoint/2010/main" val="2061083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6424"/>
          </a:xfrm>
          <a:solidFill>
            <a:schemeClr val="accent5">
              <a:lumMod val="20000"/>
              <a:lumOff val="80000"/>
            </a:schemeClr>
          </a:solidFill>
        </p:spPr>
        <p:txBody>
          <a:bodyPr>
            <a:normAutofit/>
          </a:bodyPr>
          <a:lstStyle/>
          <a:p>
            <a:pPr algn="ctr"/>
            <a:r>
              <a:rPr lang="en-US" sz="3200" dirty="0">
                <a:latin typeface="Helvetica" pitchFamily="2" charset="0"/>
              </a:rPr>
              <a:t>Effect of passive smoking on pregnancy and children</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33995" y="2183907"/>
            <a:ext cx="5307464" cy="3577421"/>
          </a:xfrm>
        </p:spPr>
      </p:pic>
      <p:pic>
        <p:nvPicPr>
          <p:cNvPr id="5" name="Picture 4">
            <a:extLst>
              <a:ext uri="{FF2B5EF4-FFF2-40B4-BE49-F238E27FC236}">
                <a16:creationId xmlns:a16="http://schemas.microsoft.com/office/drawing/2014/main" id="{77AB823E-49D6-F845-B717-517EB2870A1D}"/>
              </a:ext>
            </a:extLst>
          </p:cNvPr>
          <p:cNvPicPr>
            <a:picLocks noChangeAspect="1"/>
          </p:cNvPicPr>
          <p:nvPr/>
        </p:nvPicPr>
        <p:blipFill>
          <a:blip r:embed="rId3"/>
          <a:stretch>
            <a:fillRect/>
          </a:stretch>
        </p:blipFill>
        <p:spPr>
          <a:xfrm>
            <a:off x="7079449" y="2547891"/>
            <a:ext cx="3973950" cy="2716567"/>
          </a:xfrm>
          <a:prstGeom prst="rect">
            <a:avLst/>
          </a:prstGeom>
        </p:spPr>
      </p:pic>
    </p:spTree>
    <p:extLst>
      <p:ext uri="{BB962C8B-B14F-4D97-AF65-F5344CB8AC3E}">
        <p14:creationId xmlns:p14="http://schemas.microsoft.com/office/powerpoint/2010/main" val="1484140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lnSpcReduction="10000"/>
          </a:bodyPr>
          <a:lstStyle/>
          <a:p>
            <a:pPr algn="l" rtl="0">
              <a:lnSpc>
                <a:spcPct val="120000"/>
              </a:lnSpc>
              <a:buFont typeface="Wingdings" pitchFamily="2" charset="2"/>
              <a:buChar char="§"/>
            </a:pPr>
            <a:r>
              <a:rPr lang="en-US" sz="2400" dirty="0">
                <a:solidFill>
                  <a:schemeClr val="tx1"/>
                </a:solidFill>
                <a:latin typeface="Helvetica" pitchFamily="2" charset="0"/>
              </a:rPr>
              <a:t>Kids are particularly at risk for the effects of secondhand smoke because their </a:t>
            </a:r>
            <a:r>
              <a:rPr lang="en-US" sz="2400" dirty="0">
                <a:solidFill>
                  <a:srgbClr val="0070C0"/>
                </a:solidFill>
                <a:latin typeface="Helvetica" pitchFamily="2" charset="0"/>
              </a:rPr>
              <a:t>bodies are still growing </a:t>
            </a:r>
            <a:r>
              <a:rPr lang="en-US" sz="2400" dirty="0">
                <a:solidFill>
                  <a:schemeClr val="tx1"/>
                </a:solidFill>
                <a:latin typeface="Helvetica" pitchFamily="2" charset="0"/>
              </a:rPr>
              <a:t>and they </a:t>
            </a:r>
            <a:r>
              <a:rPr lang="en-US" sz="2400" dirty="0">
                <a:solidFill>
                  <a:srgbClr val="0070C0"/>
                </a:solidFill>
                <a:latin typeface="Helvetica" pitchFamily="2" charset="0"/>
              </a:rPr>
              <a:t>breathe at a faster rate </a:t>
            </a:r>
            <a:r>
              <a:rPr lang="en-US" sz="2400" dirty="0">
                <a:solidFill>
                  <a:schemeClr val="tx1"/>
                </a:solidFill>
                <a:latin typeface="Helvetica" pitchFamily="2" charset="0"/>
              </a:rPr>
              <a:t>than adults.</a:t>
            </a:r>
          </a:p>
          <a:p>
            <a:pPr algn="l" rtl="0">
              <a:lnSpc>
                <a:spcPct val="120000"/>
              </a:lnSpc>
              <a:buFont typeface="Wingdings" pitchFamily="2" charset="2"/>
              <a:buChar char="§"/>
            </a:pPr>
            <a:endParaRPr lang="en-US" sz="2400" dirty="0">
              <a:solidFill>
                <a:schemeClr val="tx1"/>
              </a:solidFill>
              <a:latin typeface="Helvetica" pitchFamily="2" charset="0"/>
            </a:endParaRPr>
          </a:p>
          <a:p>
            <a:pPr algn="l" rtl="0">
              <a:lnSpc>
                <a:spcPct val="120000"/>
              </a:lnSpc>
              <a:buFont typeface="Wingdings" pitchFamily="2" charset="2"/>
              <a:buChar char="§"/>
            </a:pPr>
            <a:r>
              <a:rPr lang="en-US" sz="2400" dirty="0">
                <a:solidFill>
                  <a:schemeClr val="tx1"/>
                </a:solidFill>
                <a:latin typeface="Helvetica" pitchFamily="2" charset="0"/>
              </a:rPr>
              <a:t>Conditions have been linked to secondhand smoke exposure in children:</a:t>
            </a:r>
          </a:p>
          <a:p>
            <a:pPr lvl="1" algn="l" rtl="0">
              <a:lnSpc>
                <a:spcPct val="120000"/>
              </a:lnSpc>
              <a:buFont typeface="Wingdings" pitchFamily="2" charset="2"/>
              <a:buChar char="§"/>
            </a:pPr>
            <a:r>
              <a:rPr lang="en-US" sz="2400" dirty="0">
                <a:solidFill>
                  <a:srgbClr val="002060"/>
                </a:solidFill>
                <a:latin typeface="Helvetica" pitchFamily="2" charset="0"/>
              </a:rPr>
              <a:t>Sudden infant death syndrome (SIDS)</a:t>
            </a:r>
          </a:p>
          <a:p>
            <a:pPr lvl="1" algn="l" rtl="0">
              <a:lnSpc>
                <a:spcPct val="120000"/>
              </a:lnSpc>
              <a:buFont typeface="Wingdings" pitchFamily="2" charset="2"/>
              <a:buChar char="§"/>
            </a:pPr>
            <a:r>
              <a:rPr lang="en-US" sz="2400" dirty="0">
                <a:solidFill>
                  <a:srgbClr val="002060"/>
                </a:solidFill>
                <a:latin typeface="Helvetica" pitchFamily="2" charset="0"/>
              </a:rPr>
              <a:t>More respiratory infections (such as bronchitis and pneumonia)</a:t>
            </a:r>
          </a:p>
          <a:p>
            <a:pPr lvl="1" algn="l" rtl="0">
              <a:lnSpc>
                <a:spcPct val="120000"/>
              </a:lnSpc>
              <a:buFont typeface="Wingdings" pitchFamily="2" charset="2"/>
              <a:buChar char="§"/>
            </a:pPr>
            <a:r>
              <a:rPr lang="en-US" sz="2400" dirty="0">
                <a:solidFill>
                  <a:srgbClr val="002060"/>
                </a:solidFill>
                <a:latin typeface="Helvetica" pitchFamily="2" charset="0"/>
              </a:rPr>
              <a:t>More severe and frequent Asthma attacks</a:t>
            </a:r>
          </a:p>
          <a:p>
            <a:pPr lvl="1" algn="l" rtl="0">
              <a:lnSpc>
                <a:spcPct val="120000"/>
              </a:lnSpc>
              <a:buFont typeface="Wingdings" pitchFamily="2" charset="2"/>
              <a:buChar char="§"/>
            </a:pPr>
            <a:r>
              <a:rPr lang="en-US" sz="2400" dirty="0">
                <a:solidFill>
                  <a:srgbClr val="002060"/>
                </a:solidFill>
                <a:latin typeface="Helvetica" pitchFamily="2" charset="0"/>
              </a:rPr>
              <a:t>Ear infections</a:t>
            </a:r>
          </a:p>
          <a:p>
            <a:pPr lvl="1" algn="l" rtl="0">
              <a:lnSpc>
                <a:spcPct val="120000"/>
              </a:lnSpc>
              <a:buFont typeface="Wingdings" pitchFamily="2" charset="2"/>
              <a:buChar char="§"/>
            </a:pPr>
            <a:r>
              <a:rPr lang="en-US" sz="2400" dirty="0">
                <a:solidFill>
                  <a:srgbClr val="002060"/>
                </a:solidFill>
                <a:latin typeface="Helvetica" pitchFamily="2" charset="0"/>
              </a:rPr>
              <a:t>Chronic cough</a:t>
            </a:r>
          </a:p>
          <a:p>
            <a:pPr algn="l" rtl="0"/>
            <a:endParaRPr lang="en-US" dirty="0"/>
          </a:p>
        </p:txBody>
      </p:sp>
      <p:sp>
        <p:nvSpPr>
          <p:cNvPr id="4" name="Title 1">
            <a:extLst>
              <a:ext uri="{FF2B5EF4-FFF2-40B4-BE49-F238E27FC236}">
                <a16:creationId xmlns:a16="http://schemas.microsoft.com/office/drawing/2014/main" id="{170A6214-023C-7C42-BE9C-A7D2419B0920}"/>
              </a:ext>
            </a:extLst>
          </p:cNvPr>
          <p:cNvSpPr>
            <a:spLocks noGrp="1"/>
          </p:cNvSpPr>
          <p:nvPr>
            <p:ph type="title"/>
          </p:nvPr>
        </p:nvSpPr>
        <p:spPr>
          <a:xfrm>
            <a:off x="838200" y="365126"/>
            <a:ext cx="10515600" cy="1046424"/>
          </a:xfrm>
          <a:solidFill>
            <a:schemeClr val="accent5">
              <a:lumMod val="20000"/>
              <a:lumOff val="80000"/>
            </a:schemeClr>
          </a:solidFill>
        </p:spPr>
        <p:txBody>
          <a:bodyPr>
            <a:normAutofit/>
          </a:bodyPr>
          <a:lstStyle/>
          <a:p>
            <a:pPr algn="ctr"/>
            <a:r>
              <a:rPr lang="en-US" sz="3200" dirty="0">
                <a:latin typeface="Helvetica" pitchFamily="2" charset="0"/>
              </a:rPr>
              <a:t>Effect of passive smoking on children</a:t>
            </a:r>
          </a:p>
        </p:txBody>
      </p:sp>
    </p:spTree>
    <p:extLst>
      <p:ext uri="{BB962C8B-B14F-4D97-AF65-F5344CB8AC3E}">
        <p14:creationId xmlns:p14="http://schemas.microsoft.com/office/powerpoint/2010/main" val="280618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9"/>
          <p:cNvSpPr>
            <a:spLocks noChangeArrowheads="1"/>
          </p:cNvSpPr>
          <p:nvPr/>
        </p:nvSpPr>
        <p:spPr bwMode="auto">
          <a:xfrm>
            <a:off x="9829800" y="6237288"/>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rtl="0" fontAlgn="base">
              <a:spcBef>
                <a:spcPct val="0"/>
              </a:spcBef>
              <a:spcAft>
                <a:spcPct val="0"/>
              </a:spcAft>
              <a:defRPr>
                <a:solidFill>
                  <a:schemeClr val="tx1"/>
                </a:solidFill>
                <a:latin typeface="Calibri" panose="020F0502020204030204" pitchFamily="34" charset="0"/>
              </a:defRPr>
            </a:lvl6pPr>
            <a:lvl7pPr marL="2971800" indent="-228600" algn="l" rtl="0" fontAlgn="base">
              <a:spcBef>
                <a:spcPct val="0"/>
              </a:spcBef>
              <a:spcAft>
                <a:spcPct val="0"/>
              </a:spcAft>
              <a:defRPr>
                <a:solidFill>
                  <a:schemeClr val="tx1"/>
                </a:solidFill>
                <a:latin typeface="Calibri" panose="020F0502020204030204" pitchFamily="34" charset="0"/>
              </a:defRPr>
            </a:lvl7pPr>
            <a:lvl8pPr marL="3429000" indent="-228600" algn="l" rtl="0" fontAlgn="base">
              <a:spcBef>
                <a:spcPct val="0"/>
              </a:spcBef>
              <a:spcAft>
                <a:spcPct val="0"/>
              </a:spcAft>
              <a:defRPr>
                <a:solidFill>
                  <a:schemeClr val="tx1"/>
                </a:solidFill>
                <a:latin typeface="Calibri" panose="020F0502020204030204" pitchFamily="34" charset="0"/>
              </a:defRPr>
            </a:lvl8pPr>
            <a:lvl9pPr marL="3886200" indent="-228600" algn="l" rtl="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endParaRPr lang="en-US" altLang="ar-SA" sz="2000" dirty="0">
              <a:solidFill>
                <a:srgbClr val="1F497D"/>
              </a:solidFill>
            </a:endParaRPr>
          </a:p>
        </p:txBody>
      </p:sp>
      <p:sp>
        <p:nvSpPr>
          <p:cNvPr id="3" name="Content Placeholder 2">
            <a:extLst>
              <a:ext uri="{FF2B5EF4-FFF2-40B4-BE49-F238E27FC236}">
                <a16:creationId xmlns:a16="http://schemas.microsoft.com/office/drawing/2014/main" id="{0107F2B1-55E0-1349-9A65-A01E69CBE0C0}"/>
              </a:ext>
            </a:extLst>
          </p:cNvPr>
          <p:cNvSpPr>
            <a:spLocks noGrp="1"/>
          </p:cNvSpPr>
          <p:nvPr>
            <p:ph idx="1"/>
          </p:nvPr>
        </p:nvSpPr>
        <p:spPr>
          <a:xfrm>
            <a:off x="838200" y="1846555"/>
            <a:ext cx="10515600" cy="4330407"/>
          </a:xfrm>
        </p:spPr>
        <p:txBody>
          <a:bodyPr/>
          <a:lstStyle/>
          <a:p>
            <a:pPr fontAlgn="base">
              <a:spcBef>
                <a:spcPct val="50000"/>
              </a:spcBef>
              <a:spcAft>
                <a:spcPct val="0"/>
              </a:spcAft>
              <a:buSzPct val="125000"/>
              <a:buFont typeface="Wingdings" pitchFamily="2" charset="2"/>
              <a:buChar char="§"/>
            </a:pPr>
            <a:r>
              <a:rPr lang="en-US" altLang="ar-SA" sz="2600" dirty="0">
                <a:solidFill>
                  <a:prstClr val="black"/>
                </a:solidFill>
                <a:latin typeface="Helvetica" pitchFamily="2" charset="0"/>
              </a:rPr>
              <a:t>38% of children aged 2 months to 5 years are exposed to </a:t>
            </a:r>
            <a:r>
              <a:rPr lang="en-US" altLang="ar-SA" sz="2600" dirty="0">
                <a:solidFill>
                  <a:srgbClr val="C00000"/>
                </a:solidFill>
                <a:latin typeface="Helvetica" pitchFamily="2" charset="0"/>
              </a:rPr>
              <a:t>SHS</a:t>
            </a:r>
            <a:r>
              <a:rPr lang="en-US" altLang="ar-SA" sz="2600" dirty="0">
                <a:solidFill>
                  <a:prstClr val="black"/>
                </a:solidFill>
                <a:latin typeface="Helvetica" pitchFamily="2" charset="0"/>
              </a:rPr>
              <a:t> in the home.</a:t>
            </a:r>
          </a:p>
          <a:p>
            <a:pPr fontAlgn="base">
              <a:spcBef>
                <a:spcPct val="50000"/>
              </a:spcBef>
              <a:spcAft>
                <a:spcPct val="0"/>
              </a:spcAft>
              <a:buSzPct val="125000"/>
              <a:buFont typeface="Wingdings" pitchFamily="2" charset="2"/>
              <a:buChar char="§"/>
            </a:pPr>
            <a:r>
              <a:rPr lang="en-US" altLang="ar-SA" sz="2600" dirty="0">
                <a:solidFill>
                  <a:prstClr val="black"/>
                </a:solidFill>
                <a:latin typeface="Helvetica" pitchFamily="2" charset="0"/>
              </a:rPr>
              <a:t>Up to 2,000,000 </a:t>
            </a:r>
            <a:r>
              <a:rPr lang="en-US" altLang="ar-SA" sz="2600" dirty="0">
                <a:solidFill>
                  <a:srgbClr val="C00000"/>
                </a:solidFill>
                <a:latin typeface="Helvetica" pitchFamily="2" charset="0"/>
              </a:rPr>
              <a:t>ear infections </a:t>
            </a:r>
            <a:r>
              <a:rPr lang="en-US" altLang="ar-SA" sz="2600" dirty="0">
                <a:solidFill>
                  <a:prstClr val="black"/>
                </a:solidFill>
                <a:latin typeface="Helvetica" pitchFamily="2" charset="0"/>
              </a:rPr>
              <a:t>each year</a:t>
            </a:r>
          </a:p>
          <a:p>
            <a:pPr fontAlgn="base">
              <a:spcBef>
                <a:spcPct val="50000"/>
              </a:spcBef>
              <a:spcAft>
                <a:spcPct val="0"/>
              </a:spcAft>
              <a:buSzPct val="125000"/>
              <a:buFont typeface="Wingdings" pitchFamily="2" charset="2"/>
              <a:buChar char="§"/>
            </a:pPr>
            <a:r>
              <a:rPr lang="en-US" altLang="ar-SA" sz="2600" dirty="0">
                <a:solidFill>
                  <a:prstClr val="black"/>
                </a:solidFill>
                <a:latin typeface="Helvetica" pitchFamily="2" charset="0"/>
              </a:rPr>
              <a:t>Nearly 530,000 doctor visits for </a:t>
            </a:r>
            <a:r>
              <a:rPr lang="en-US" altLang="ar-SA" sz="2600" dirty="0">
                <a:solidFill>
                  <a:srgbClr val="C00000"/>
                </a:solidFill>
                <a:latin typeface="Helvetica" pitchFamily="2" charset="0"/>
              </a:rPr>
              <a:t>asthma</a:t>
            </a:r>
          </a:p>
          <a:p>
            <a:pPr fontAlgn="base">
              <a:spcBef>
                <a:spcPct val="50000"/>
              </a:spcBef>
              <a:spcAft>
                <a:spcPct val="0"/>
              </a:spcAft>
              <a:buSzPct val="125000"/>
              <a:buFont typeface="Wingdings" pitchFamily="2" charset="2"/>
              <a:buChar char="§"/>
            </a:pPr>
            <a:r>
              <a:rPr lang="en-US" altLang="ar-SA" sz="2600" dirty="0">
                <a:solidFill>
                  <a:prstClr val="black"/>
                </a:solidFill>
                <a:latin typeface="Helvetica" pitchFamily="2" charset="0"/>
              </a:rPr>
              <a:t>Up to 436,000 episodes of </a:t>
            </a:r>
            <a:r>
              <a:rPr lang="en-US" altLang="ar-SA" sz="2600" dirty="0">
                <a:solidFill>
                  <a:srgbClr val="C00000"/>
                </a:solidFill>
                <a:latin typeface="Helvetica" pitchFamily="2" charset="0"/>
              </a:rPr>
              <a:t>bronchitis</a:t>
            </a:r>
            <a:r>
              <a:rPr lang="en-US" altLang="ar-SA" sz="2600" dirty="0">
                <a:solidFill>
                  <a:prstClr val="black"/>
                </a:solidFill>
                <a:latin typeface="Helvetica" pitchFamily="2" charset="0"/>
              </a:rPr>
              <a:t> in children under five</a:t>
            </a:r>
          </a:p>
          <a:p>
            <a:pPr fontAlgn="base">
              <a:spcBef>
                <a:spcPct val="50000"/>
              </a:spcBef>
              <a:spcAft>
                <a:spcPct val="0"/>
              </a:spcAft>
              <a:buSzPct val="125000"/>
              <a:buFont typeface="Wingdings" pitchFamily="2" charset="2"/>
              <a:buChar char="§"/>
            </a:pPr>
            <a:r>
              <a:rPr lang="en-US" altLang="ar-SA" sz="2600" dirty="0">
                <a:solidFill>
                  <a:prstClr val="black"/>
                </a:solidFill>
                <a:latin typeface="Helvetica" pitchFamily="2" charset="0"/>
              </a:rPr>
              <a:t>Up to 190,000 cases of </a:t>
            </a:r>
            <a:r>
              <a:rPr lang="en-US" altLang="ar-SA" sz="2600" dirty="0">
                <a:solidFill>
                  <a:srgbClr val="C00000"/>
                </a:solidFill>
                <a:latin typeface="Helvetica" pitchFamily="2" charset="0"/>
              </a:rPr>
              <a:t>pneumonia</a:t>
            </a:r>
            <a:r>
              <a:rPr lang="en-US" altLang="ar-SA" sz="2600" dirty="0">
                <a:solidFill>
                  <a:prstClr val="black"/>
                </a:solidFill>
                <a:latin typeface="Helvetica" pitchFamily="2" charset="0"/>
              </a:rPr>
              <a:t> in children under five</a:t>
            </a:r>
          </a:p>
          <a:p>
            <a:endParaRPr lang="en-US" dirty="0"/>
          </a:p>
        </p:txBody>
      </p:sp>
      <p:sp>
        <p:nvSpPr>
          <p:cNvPr id="7" name="Title 1">
            <a:extLst>
              <a:ext uri="{FF2B5EF4-FFF2-40B4-BE49-F238E27FC236}">
                <a16:creationId xmlns:a16="http://schemas.microsoft.com/office/drawing/2014/main" id="{C4F18CC8-FD43-524A-B3D9-1D26A924BAFA}"/>
              </a:ext>
            </a:extLst>
          </p:cNvPr>
          <p:cNvSpPr>
            <a:spLocks noGrp="1"/>
          </p:cNvSpPr>
          <p:nvPr>
            <p:ph type="title"/>
          </p:nvPr>
        </p:nvSpPr>
        <p:spPr>
          <a:xfrm>
            <a:off x="838200" y="365126"/>
            <a:ext cx="10515600" cy="1046424"/>
          </a:xfrm>
          <a:solidFill>
            <a:schemeClr val="accent5">
              <a:lumMod val="20000"/>
              <a:lumOff val="80000"/>
            </a:schemeClr>
          </a:solidFill>
        </p:spPr>
        <p:txBody>
          <a:bodyPr>
            <a:normAutofit/>
          </a:bodyPr>
          <a:lstStyle/>
          <a:p>
            <a:pPr algn="ctr"/>
            <a:r>
              <a:rPr lang="en-US" sz="3200" dirty="0">
                <a:latin typeface="Helvetica" pitchFamily="2" charset="0"/>
              </a:rPr>
              <a:t>Effect of passive smoking on children</a:t>
            </a:r>
          </a:p>
        </p:txBody>
      </p:sp>
    </p:spTree>
    <p:extLst>
      <p:ext uri="{BB962C8B-B14F-4D97-AF65-F5344CB8AC3E}">
        <p14:creationId xmlns:p14="http://schemas.microsoft.com/office/powerpoint/2010/main" val="35626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1825624"/>
            <a:ext cx="10515600" cy="4530787"/>
          </a:xfrm>
        </p:spPr>
        <p:txBody>
          <a:bodyPr>
            <a:normAutofit fontScale="92500" lnSpcReduction="10000"/>
          </a:bodyPr>
          <a:lstStyle/>
          <a:p>
            <a:pPr marL="0" indent="0" algn="l" rtl="0">
              <a:lnSpc>
                <a:spcPct val="120000"/>
              </a:lnSpc>
              <a:buNone/>
            </a:pPr>
            <a:r>
              <a:rPr lang="en-US" sz="2800" b="1" dirty="0">
                <a:solidFill>
                  <a:srgbClr val="C00000"/>
                </a:solidFill>
                <a:latin typeface="Helvetica" pitchFamily="2" charset="0"/>
                <a:cs typeface="Arial" panose="020B0604020202020204" pitchFamily="34" charset="0"/>
              </a:rPr>
              <a:t>Smoking during pregnancy can lead to:</a:t>
            </a:r>
          </a:p>
          <a:p>
            <a:pPr algn="l" rtl="0">
              <a:lnSpc>
                <a:spcPct val="120000"/>
              </a:lnSpc>
              <a:buFont typeface="Wingdings" pitchFamily="2" charset="2"/>
              <a:buChar char="§"/>
            </a:pPr>
            <a:r>
              <a:rPr lang="en-US" sz="2800" dirty="0">
                <a:solidFill>
                  <a:srgbClr val="002060"/>
                </a:solidFill>
                <a:latin typeface="Helvetica" pitchFamily="2" charset="0"/>
                <a:cs typeface="Arial" panose="020B0604020202020204" pitchFamily="34" charset="0"/>
              </a:rPr>
              <a:t>Premature delivery, </a:t>
            </a:r>
          </a:p>
          <a:p>
            <a:pPr algn="l" rtl="0">
              <a:lnSpc>
                <a:spcPct val="120000"/>
              </a:lnSpc>
              <a:buFont typeface="Wingdings" pitchFamily="2" charset="2"/>
              <a:buChar char="§"/>
            </a:pPr>
            <a:r>
              <a:rPr lang="en-US" sz="2800" dirty="0">
                <a:solidFill>
                  <a:srgbClr val="002060"/>
                </a:solidFill>
                <a:latin typeface="Helvetica" pitchFamily="2" charset="0"/>
                <a:cs typeface="Arial" panose="020B0604020202020204" pitchFamily="34" charset="0"/>
              </a:rPr>
              <a:t>Low birth weight, </a:t>
            </a:r>
          </a:p>
          <a:p>
            <a:pPr algn="l" rtl="0">
              <a:lnSpc>
                <a:spcPct val="120000"/>
              </a:lnSpc>
              <a:buFont typeface="Wingdings" pitchFamily="2" charset="2"/>
              <a:buChar char="§"/>
            </a:pPr>
            <a:r>
              <a:rPr lang="en-US" sz="2800" dirty="0">
                <a:solidFill>
                  <a:srgbClr val="002060"/>
                </a:solidFill>
                <a:latin typeface="Helvetica" pitchFamily="2" charset="0"/>
                <a:cs typeface="Arial" panose="020B0604020202020204" pitchFamily="34" charset="0"/>
              </a:rPr>
              <a:t>Sudden Infant Death Syndrome (SIDS), </a:t>
            </a:r>
          </a:p>
          <a:p>
            <a:pPr algn="l" rtl="0">
              <a:lnSpc>
                <a:spcPct val="120000"/>
              </a:lnSpc>
              <a:buFont typeface="Wingdings" pitchFamily="2" charset="2"/>
              <a:buChar char="§"/>
            </a:pPr>
            <a:r>
              <a:rPr lang="en-US" sz="2800" dirty="0">
                <a:solidFill>
                  <a:srgbClr val="002060"/>
                </a:solidFill>
                <a:latin typeface="Helvetica" pitchFamily="2" charset="0"/>
                <a:cs typeface="Arial" panose="020B0604020202020204" pitchFamily="34" charset="0"/>
              </a:rPr>
              <a:t>Limited mental ability, trouble with learning. </a:t>
            </a:r>
          </a:p>
          <a:p>
            <a:pPr marL="0" indent="0" algn="l" rtl="0">
              <a:lnSpc>
                <a:spcPct val="120000"/>
              </a:lnSpc>
              <a:buNone/>
            </a:pPr>
            <a:endParaRPr lang="en-US" sz="2800" dirty="0">
              <a:solidFill>
                <a:schemeClr val="tx1"/>
              </a:solidFill>
              <a:latin typeface="Helvetica" pitchFamily="2" charset="0"/>
              <a:cs typeface="Arial" panose="020B0604020202020204" pitchFamily="34" charset="0"/>
            </a:endParaRPr>
          </a:p>
          <a:p>
            <a:pPr marL="0" indent="0" algn="l" rtl="0">
              <a:lnSpc>
                <a:spcPct val="120000"/>
              </a:lnSpc>
              <a:buNone/>
            </a:pPr>
            <a:r>
              <a:rPr lang="en-US" sz="2800" dirty="0">
                <a:solidFill>
                  <a:schemeClr val="tx1"/>
                </a:solidFill>
                <a:latin typeface="Helvetica" pitchFamily="2" charset="0"/>
                <a:cs typeface="Arial" panose="020B0604020202020204" pitchFamily="34" charset="0"/>
              </a:rPr>
              <a:t>The more cigarettes a mother-to-be smokes, the greater the danger to her baby causing </a:t>
            </a:r>
            <a:r>
              <a:rPr lang="en-US" sz="2800" dirty="0">
                <a:solidFill>
                  <a:srgbClr val="C00000"/>
                </a:solidFill>
                <a:latin typeface="Helvetica" pitchFamily="2" charset="0"/>
                <a:cs typeface="Arial" panose="020B0604020202020204" pitchFamily="34" charset="0"/>
              </a:rPr>
              <a:t>5 %</a:t>
            </a:r>
            <a:r>
              <a:rPr lang="en-US" sz="2800" dirty="0">
                <a:solidFill>
                  <a:schemeClr val="tx1"/>
                </a:solidFill>
                <a:latin typeface="Helvetica" pitchFamily="2" charset="0"/>
                <a:cs typeface="Arial" panose="020B0604020202020204" pitchFamily="34" charset="0"/>
              </a:rPr>
              <a:t> of infant deaths and </a:t>
            </a:r>
            <a:r>
              <a:rPr lang="en-US" sz="2800" dirty="0">
                <a:solidFill>
                  <a:srgbClr val="C00000"/>
                </a:solidFill>
                <a:latin typeface="Helvetica" pitchFamily="2" charset="0"/>
                <a:cs typeface="Arial" panose="020B0604020202020204" pitchFamily="34" charset="0"/>
              </a:rPr>
              <a:t>10 %</a:t>
            </a:r>
            <a:r>
              <a:rPr lang="en-US" sz="2800" dirty="0">
                <a:solidFill>
                  <a:schemeClr val="tx1"/>
                </a:solidFill>
                <a:latin typeface="Helvetica" pitchFamily="2" charset="0"/>
                <a:cs typeface="Arial" panose="020B0604020202020204" pitchFamily="34" charset="0"/>
              </a:rPr>
              <a:t> of preterm births.</a:t>
            </a:r>
          </a:p>
          <a:p>
            <a:pPr algn="l" rtl="0"/>
            <a:endParaRPr lang="en-US" dirty="0"/>
          </a:p>
        </p:txBody>
      </p:sp>
      <p:sp>
        <p:nvSpPr>
          <p:cNvPr id="7" name="Title 1">
            <a:extLst>
              <a:ext uri="{FF2B5EF4-FFF2-40B4-BE49-F238E27FC236}">
                <a16:creationId xmlns:a16="http://schemas.microsoft.com/office/drawing/2014/main" id="{184E26B2-E3EE-4245-8942-46608FDB4539}"/>
              </a:ext>
            </a:extLst>
          </p:cNvPr>
          <p:cNvSpPr>
            <a:spLocks noGrp="1"/>
          </p:cNvSpPr>
          <p:nvPr>
            <p:ph type="title"/>
          </p:nvPr>
        </p:nvSpPr>
        <p:spPr>
          <a:xfrm>
            <a:off x="838200" y="365125"/>
            <a:ext cx="10515600" cy="1197345"/>
          </a:xfrm>
          <a:solidFill>
            <a:schemeClr val="accent5">
              <a:lumMod val="20000"/>
              <a:lumOff val="80000"/>
            </a:schemeClr>
          </a:solidFill>
        </p:spPr>
        <p:txBody>
          <a:bodyPr>
            <a:normAutofit/>
          </a:bodyPr>
          <a:lstStyle/>
          <a:p>
            <a:pPr algn="ctr"/>
            <a:r>
              <a:rPr lang="en-US" sz="3200" dirty="0">
                <a:latin typeface="Helvetica" pitchFamily="2" charset="0"/>
              </a:rPr>
              <a:t>Effect of passive smoking on pregnancy</a:t>
            </a:r>
          </a:p>
        </p:txBody>
      </p:sp>
      <p:pic>
        <p:nvPicPr>
          <p:cNvPr id="6" name="Picture 5">
            <a:extLst>
              <a:ext uri="{FF2B5EF4-FFF2-40B4-BE49-F238E27FC236}">
                <a16:creationId xmlns:a16="http://schemas.microsoft.com/office/drawing/2014/main" id="{E86DB6E9-E1D3-4F4A-9EF9-285940436A7C}"/>
              </a:ext>
            </a:extLst>
          </p:cNvPr>
          <p:cNvPicPr>
            <a:picLocks noChangeAspect="1"/>
          </p:cNvPicPr>
          <p:nvPr/>
        </p:nvPicPr>
        <p:blipFill>
          <a:blip r:embed="rId2"/>
          <a:stretch>
            <a:fillRect/>
          </a:stretch>
        </p:blipFill>
        <p:spPr>
          <a:xfrm>
            <a:off x="7976093" y="1957654"/>
            <a:ext cx="3520489" cy="2406584"/>
          </a:xfrm>
          <a:prstGeom prst="rect">
            <a:avLst/>
          </a:prstGeom>
        </p:spPr>
      </p:pic>
    </p:spTree>
    <p:extLst>
      <p:ext uri="{BB962C8B-B14F-4D97-AF65-F5344CB8AC3E}">
        <p14:creationId xmlns:p14="http://schemas.microsoft.com/office/powerpoint/2010/main" val="1833640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0.tqn.com/d/alcoholism/1/0/C/-/2/water_pipe.jpg"/>
          <p:cNvPicPr>
            <a:picLocks noChangeAspect="1" noChangeArrowheads="1"/>
          </p:cNvPicPr>
          <p:nvPr/>
        </p:nvPicPr>
        <p:blipFill>
          <a:blip r:embed="rId2" cstate="print"/>
          <a:srcRect/>
          <a:stretch>
            <a:fillRect/>
          </a:stretch>
        </p:blipFill>
        <p:spPr bwMode="auto">
          <a:xfrm>
            <a:off x="6921729" y="4327904"/>
            <a:ext cx="1679886" cy="2177399"/>
          </a:xfrm>
          <a:prstGeom prst="rect">
            <a:avLst/>
          </a:prstGeom>
          <a:noFill/>
        </p:spPr>
      </p:pic>
      <p:pic>
        <p:nvPicPr>
          <p:cNvPr id="56324" name="Picture 4" descr="http://image.ec21.com/image/froglinda/oimg_GC00901379_CA00901380/Shisha_Water_Pipe_%252FMitsuba.jpg"/>
          <p:cNvPicPr>
            <a:picLocks noChangeAspect="1" noChangeArrowheads="1"/>
          </p:cNvPicPr>
          <p:nvPr/>
        </p:nvPicPr>
        <p:blipFill>
          <a:blip r:embed="rId3" cstate="print"/>
          <a:srcRect/>
          <a:stretch>
            <a:fillRect/>
          </a:stretch>
        </p:blipFill>
        <p:spPr bwMode="auto">
          <a:xfrm>
            <a:off x="4611752" y="4327904"/>
            <a:ext cx="1570747" cy="2245240"/>
          </a:xfrm>
          <a:prstGeom prst="rect">
            <a:avLst/>
          </a:prstGeom>
          <a:noFill/>
        </p:spPr>
      </p:pic>
      <p:pic>
        <p:nvPicPr>
          <p:cNvPr id="56326" name="Picture 6" descr="http://blogs.yurdan.com/blog/content/binary/water_pipe_setup.jpg"/>
          <p:cNvPicPr>
            <a:picLocks noChangeAspect="1" noChangeArrowheads="1"/>
          </p:cNvPicPr>
          <p:nvPr/>
        </p:nvPicPr>
        <p:blipFill>
          <a:blip r:embed="rId4" cstate="print"/>
          <a:srcRect/>
          <a:stretch>
            <a:fillRect/>
          </a:stretch>
        </p:blipFill>
        <p:spPr bwMode="auto">
          <a:xfrm>
            <a:off x="2174502" y="4327904"/>
            <a:ext cx="1465344" cy="2257781"/>
          </a:xfrm>
          <a:prstGeom prst="rect">
            <a:avLst/>
          </a:prstGeom>
          <a:noFill/>
        </p:spPr>
      </p:pic>
      <p:sp>
        <p:nvSpPr>
          <p:cNvPr id="4" name="Title 3">
            <a:extLst>
              <a:ext uri="{FF2B5EF4-FFF2-40B4-BE49-F238E27FC236}">
                <a16:creationId xmlns:a16="http://schemas.microsoft.com/office/drawing/2014/main" id="{D7EBF2C0-1218-E543-95B8-319CDC5CA448}"/>
              </a:ext>
            </a:extLst>
          </p:cNvPr>
          <p:cNvSpPr>
            <a:spLocks noGrp="1"/>
          </p:cNvSpPr>
          <p:nvPr>
            <p:ph type="title"/>
          </p:nvPr>
        </p:nvSpPr>
        <p:spPr>
          <a:xfrm>
            <a:off x="838200" y="360294"/>
            <a:ext cx="10515600" cy="980474"/>
          </a:xfrm>
          <a:solidFill>
            <a:schemeClr val="accent6">
              <a:lumMod val="20000"/>
              <a:lumOff val="80000"/>
            </a:schemeClr>
          </a:solidFill>
        </p:spPr>
        <p:txBody>
          <a:bodyPr>
            <a:normAutofit fontScale="90000"/>
          </a:bodyPr>
          <a:lstStyle/>
          <a:p>
            <a:pPr algn="ctr"/>
            <a:r>
              <a:rPr lang="en-US" altLang="zh-CN" dirty="0">
                <a:latin typeface="Helvetica" pitchFamily="2" charset="0"/>
                <a:ea typeface="SimSun" pitchFamily="2" charset="-122"/>
                <a:cs typeface="Arial" panose="020B0604020202020204" pitchFamily="34" charset="0"/>
              </a:rPr>
              <a:t>Water-Pipe:</a:t>
            </a:r>
            <a:r>
              <a:rPr lang="en-US" altLang="zh-CN" sz="6600" dirty="0">
                <a:latin typeface="Helvetica" pitchFamily="2" charset="0"/>
                <a:ea typeface="SimSun" pitchFamily="2" charset="-122"/>
                <a:cs typeface="Arial" panose="020B0604020202020204" pitchFamily="34" charset="0"/>
              </a:rPr>
              <a:t> </a:t>
            </a:r>
            <a:r>
              <a:rPr lang="en-US" altLang="zh-CN" sz="4800" dirty="0" err="1">
                <a:latin typeface="Helvetica" pitchFamily="2" charset="0"/>
                <a:ea typeface="SimSun" pitchFamily="2" charset="-122"/>
                <a:cs typeface="Arial" panose="020B0604020202020204" pitchFamily="34" charset="0"/>
              </a:rPr>
              <a:t>Sheesha</a:t>
            </a:r>
            <a:endParaRPr lang="en-US" dirty="0">
              <a:latin typeface="Helvetica" pitchFamily="2" charset="0"/>
            </a:endParaRPr>
          </a:p>
        </p:txBody>
      </p:sp>
      <p:sp>
        <p:nvSpPr>
          <p:cNvPr id="6" name="Content Placeholder 5">
            <a:extLst>
              <a:ext uri="{FF2B5EF4-FFF2-40B4-BE49-F238E27FC236}">
                <a16:creationId xmlns:a16="http://schemas.microsoft.com/office/drawing/2014/main" id="{F2EF8AA7-917A-8B40-9822-3AFD6115613B}"/>
              </a:ext>
            </a:extLst>
          </p:cNvPr>
          <p:cNvSpPr>
            <a:spLocks noGrp="1"/>
          </p:cNvSpPr>
          <p:nvPr>
            <p:ph idx="1"/>
          </p:nvPr>
        </p:nvSpPr>
        <p:spPr>
          <a:xfrm>
            <a:off x="838200" y="1580225"/>
            <a:ext cx="10782670" cy="4570105"/>
          </a:xfrm>
        </p:spPr>
        <p:txBody>
          <a:bodyPr/>
          <a:lstStyle/>
          <a:p>
            <a:pPr marL="425196" indent="-342900">
              <a:lnSpc>
                <a:spcPct val="110000"/>
              </a:lnSpc>
              <a:spcBef>
                <a:spcPts val="600"/>
              </a:spcBef>
              <a:buClr>
                <a:srgbClr val="3891A7"/>
              </a:buClr>
              <a:buSzPct val="80000"/>
              <a:buFont typeface="Wingdings" pitchFamily="2" charset="2"/>
              <a:buChar char="§"/>
              <a:defRPr/>
            </a:pPr>
            <a:r>
              <a:rPr lang="en-US" altLang="zh-CN" sz="2400" dirty="0">
                <a:latin typeface="Helvetica" pitchFamily="2" charset="0"/>
                <a:cs typeface="Arial" panose="020B0604020202020204" pitchFamily="34" charset="0"/>
              </a:rPr>
              <a:t>Not safer than regular tobacco smoke.</a:t>
            </a:r>
          </a:p>
          <a:p>
            <a:pPr marL="425196" indent="-342900">
              <a:lnSpc>
                <a:spcPct val="110000"/>
              </a:lnSpc>
              <a:spcBef>
                <a:spcPts val="600"/>
              </a:spcBef>
              <a:buClr>
                <a:srgbClr val="3891A7"/>
              </a:buClr>
              <a:buSzPct val="80000"/>
              <a:buFont typeface="Wingdings" pitchFamily="2" charset="2"/>
              <a:buChar char="§"/>
              <a:defRPr/>
            </a:pPr>
            <a:r>
              <a:rPr lang="en-US" altLang="zh-CN" sz="2400" dirty="0">
                <a:latin typeface="Helvetica" pitchFamily="2" charset="0"/>
                <a:cs typeface="Arial" panose="020B0604020202020204" pitchFamily="34" charset="0"/>
              </a:rPr>
              <a:t>Causes the same diseases but more </a:t>
            </a:r>
            <a:r>
              <a:rPr lang="en-US" altLang="zh-CN" sz="2400" dirty="0">
                <a:solidFill>
                  <a:srgbClr val="C00000"/>
                </a:solidFill>
                <a:latin typeface="Helvetica" pitchFamily="2" charset="0"/>
                <a:cs typeface="Arial" panose="020B0604020202020204" pitchFamily="34" charset="0"/>
              </a:rPr>
              <a:t>Polycythemia </a:t>
            </a:r>
            <a:r>
              <a:rPr lang="en-US" altLang="zh-CN" sz="2400" dirty="0">
                <a:latin typeface="Helvetica" pitchFamily="2" charset="0"/>
                <a:cs typeface="Arial" panose="020B0604020202020204" pitchFamily="34" charset="0"/>
              </a:rPr>
              <a:t>(RBCs and Hemoglobin). </a:t>
            </a:r>
          </a:p>
          <a:p>
            <a:pPr marL="425196" indent="-342900">
              <a:lnSpc>
                <a:spcPct val="110000"/>
              </a:lnSpc>
              <a:spcBef>
                <a:spcPts val="600"/>
              </a:spcBef>
              <a:buClr>
                <a:srgbClr val="3891A7"/>
              </a:buClr>
              <a:buSzPct val="80000"/>
              <a:buFont typeface="Wingdings" pitchFamily="2" charset="2"/>
              <a:buChar char="§"/>
              <a:defRPr/>
            </a:pPr>
            <a:r>
              <a:rPr lang="en-US" altLang="zh-CN" sz="2400" dirty="0">
                <a:latin typeface="Helvetica" pitchFamily="2" charset="0"/>
                <a:cs typeface="Arial" panose="020B0604020202020204" pitchFamily="34" charset="0"/>
              </a:rPr>
              <a:t>Raises the risk of </a:t>
            </a:r>
            <a:r>
              <a:rPr lang="en-US" altLang="zh-CN" sz="2400" dirty="0">
                <a:solidFill>
                  <a:srgbClr val="C00000"/>
                </a:solidFill>
                <a:latin typeface="Helvetica" pitchFamily="2" charset="0"/>
                <a:cs typeface="Arial" panose="020B0604020202020204" pitchFamily="34" charset="0"/>
              </a:rPr>
              <a:t>lip cancer</a:t>
            </a:r>
            <a:r>
              <a:rPr lang="en-US" altLang="zh-CN" sz="2400" dirty="0">
                <a:latin typeface="Helvetica" pitchFamily="2" charset="0"/>
                <a:cs typeface="Arial" panose="020B0604020202020204" pitchFamily="34" charset="0"/>
              </a:rPr>
              <a:t>, spreading infections like </a:t>
            </a:r>
            <a:r>
              <a:rPr lang="en-US" altLang="zh-CN" sz="2400" dirty="0">
                <a:solidFill>
                  <a:srgbClr val="C00000"/>
                </a:solidFill>
                <a:latin typeface="Helvetica" pitchFamily="2" charset="0"/>
                <a:cs typeface="Arial" panose="020B0604020202020204" pitchFamily="34" charset="0"/>
              </a:rPr>
              <a:t>Tuberculosis</a:t>
            </a:r>
            <a:r>
              <a:rPr lang="en-US" altLang="zh-CN" sz="2400" dirty="0">
                <a:latin typeface="Helvetica" pitchFamily="2" charset="0"/>
                <a:cs typeface="Arial" panose="020B0604020202020204" pitchFamily="34" charset="0"/>
              </a:rPr>
              <a:t>.</a:t>
            </a:r>
          </a:p>
          <a:p>
            <a:pPr marL="425196" indent="-342900">
              <a:lnSpc>
                <a:spcPct val="110000"/>
              </a:lnSpc>
              <a:spcBef>
                <a:spcPts val="600"/>
              </a:spcBef>
              <a:buClr>
                <a:srgbClr val="3891A7"/>
              </a:buClr>
              <a:buSzPct val="80000"/>
              <a:buFont typeface="Wingdings" pitchFamily="2" charset="2"/>
              <a:buChar char="§"/>
              <a:defRPr/>
            </a:pPr>
            <a:r>
              <a:rPr lang="en-US" altLang="zh-CN" sz="2400" dirty="0">
                <a:latin typeface="Helvetica" pitchFamily="2" charset="0"/>
                <a:cs typeface="Arial" panose="020B0604020202020204" pitchFamily="34" charset="0"/>
              </a:rPr>
              <a:t>Users ingest about </a:t>
            </a:r>
            <a:r>
              <a:rPr lang="en-US" altLang="zh-CN" sz="2400" dirty="0">
                <a:solidFill>
                  <a:srgbClr val="C00000"/>
                </a:solidFill>
                <a:latin typeface="Helvetica" pitchFamily="2" charset="0"/>
                <a:cs typeface="Arial" panose="020B0604020202020204" pitchFamily="34" charset="0"/>
              </a:rPr>
              <a:t>100 times </a:t>
            </a:r>
            <a:r>
              <a:rPr lang="en-US" altLang="zh-CN" sz="2400" dirty="0">
                <a:latin typeface="Helvetica" pitchFamily="2" charset="0"/>
                <a:cs typeface="Arial" panose="020B0604020202020204" pitchFamily="34" charset="0"/>
              </a:rPr>
              <a:t>more lead from hookah smoke than from a cigarette.</a:t>
            </a:r>
          </a:p>
          <a:p>
            <a:endParaRPr lang="en-US" dirty="0"/>
          </a:p>
        </p:txBody>
      </p:sp>
    </p:spTree>
    <p:extLst>
      <p:ext uri="{BB962C8B-B14F-4D97-AF65-F5344CB8AC3E}">
        <p14:creationId xmlns:p14="http://schemas.microsoft.com/office/powerpoint/2010/main" val="2142310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8085-7615-724E-9D0A-C65164EE60B7}"/>
              </a:ext>
            </a:extLst>
          </p:cNvPr>
          <p:cNvSpPr>
            <a:spLocks noGrp="1"/>
          </p:cNvSpPr>
          <p:nvPr>
            <p:ph type="title"/>
          </p:nvPr>
        </p:nvSpPr>
        <p:spPr>
          <a:xfrm>
            <a:off x="710212" y="798991"/>
            <a:ext cx="10839635" cy="2343703"/>
          </a:xfrm>
          <a:solidFill>
            <a:schemeClr val="accent3">
              <a:lumMod val="20000"/>
              <a:lumOff val="80000"/>
            </a:schemeClr>
          </a:solidFill>
        </p:spPr>
        <p:txBody>
          <a:bodyPr>
            <a:normAutofit fontScale="90000"/>
          </a:bodyPr>
          <a:lstStyle/>
          <a:p>
            <a:pPr>
              <a:lnSpc>
                <a:spcPct val="150000"/>
              </a:lnSpc>
            </a:pPr>
            <a:r>
              <a:rPr lang="en-US" dirty="0">
                <a:latin typeface="Helvetica" pitchFamily="2" charset="0"/>
              </a:rPr>
              <a:t>How are you going to help the smoker to </a:t>
            </a:r>
            <a:r>
              <a:rPr lang="en-US" b="1" dirty="0">
                <a:solidFill>
                  <a:srgbClr val="C00000"/>
                </a:solidFill>
                <a:latin typeface="Helvetica" pitchFamily="2" charset="0"/>
              </a:rPr>
              <a:t>Quit</a:t>
            </a:r>
            <a:r>
              <a:rPr lang="en-US" dirty="0">
                <a:latin typeface="Helvetica" pitchFamily="2" charset="0"/>
              </a:rPr>
              <a:t>? </a:t>
            </a:r>
            <a:br>
              <a:rPr lang="en-US" dirty="0">
                <a:latin typeface="Helvetica" pitchFamily="2" charset="0"/>
              </a:rPr>
            </a:br>
            <a:r>
              <a:rPr lang="en-US" dirty="0">
                <a:latin typeface="Helvetica" pitchFamily="2" charset="0"/>
              </a:rPr>
              <a:t>How to overcome </a:t>
            </a:r>
            <a:r>
              <a:rPr lang="en-US" b="1" dirty="0">
                <a:solidFill>
                  <a:srgbClr val="0070C0"/>
                </a:solidFill>
                <a:latin typeface="Helvetica" pitchFamily="2" charset="0"/>
              </a:rPr>
              <a:t>withdrawal symptoms</a:t>
            </a:r>
            <a:r>
              <a:rPr lang="en-US" dirty="0">
                <a:latin typeface="Helvetica" pitchFamily="2" charset="0"/>
              </a:rPr>
              <a:t>?</a:t>
            </a:r>
          </a:p>
        </p:txBody>
      </p:sp>
      <p:pic>
        <p:nvPicPr>
          <p:cNvPr id="5" name="Picture 4">
            <a:extLst>
              <a:ext uri="{FF2B5EF4-FFF2-40B4-BE49-F238E27FC236}">
                <a16:creationId xmlns:a16="http://schemas.microsoft.com/office/drawing/2014/main" id="{93F178C3-D0FA-EA4F-BE6E-3BFC842D3551}"/>
              </a:ext>
            </a:extLst>
          </p:cNvPr>
          <p:cNvPicPr>
            <a:picLocks noChangeAspect="1"/>
          </p:cNvPicPr>
          <p:nvPr/>
        </p:nvPicPr>
        <p:blipFill>
          <a:blip r:embed="rId2"/>
          <a:stretch>
            <a:fillRect/>
          </a:stretch>
        </p:blipFill>
        <p:spPr>
          <a:xfrm>
            <a:off x="3080552" y="3378692"/>
            <a:ext cx="5504155" cy="2752078"/>
          </a:xfrm>
          <a:prstGeom prst="rect">
            <a:avLst/>
          </a:prstGeom>
        </p:spPr>
      </p:pic>
    </p:spTree>
    <p:extLst>
      <p:ext uri="{BB962C8B-B14F-4D97-AF65-F5344CB8AC3E}">
        <p14:creationId xmlns:p14="http://schemas.microsoft.com/office/powerpoint/2010/main" val="68973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86FE-6F6F-C848-8116-4B947ACD18FE}"/>
              </a:ext>
            </a:extLst>
          </p:cNvPr>
          <p:cNvSpPr>
            <a:spLocks noGrp="1"/>
          </p:cNvSpPr>
          <p:nvPr>
            <p:ph type="title"/>
          </p:nvPr>
        </p:nvSpPr>
        <p:spPr>
          <a:xfrm>
            <a:off x="838200" y="365126"/>
            <a:ext cx="10515600" cy="1023100"/>
          </a:xfrm>
          <a:solidFill>
            <a:schemeClr val="accent2">
              <a:lumMod val="20000"/>
              <a:lumOff val="80000"/>
            </a:schemeClr>
          </a:solidFill>
        </p:spPr>
        <p:txBody>
          <a:bodyPr/>
          <a:lstStyle/>
          <a:p>
            <a:pPr algn="ctr"/>
            <a:r>
              <a:rPr lang="en-US" dirty="0">
                <a:latin typeface="Helvetica" pitchFamily="2" charset="0"/>
              </a:rPr>
              <a:t>Types of Tobacco Products</a:t>
            </a:r>
          </a:p>
        </p:txBody>
      </p:sp>
      <p:sp>
        <p:nvSpPr>
          <p:cNvPr id="4" name="Rectangle 3">
            <a:extLst>
              <a:ext uri="{FF2B5EF4-FFF2-40B4-BE49-F238E27FC236}">
                <a16:creationId xmlns:a16="http://schemas.microsoft.com/office/drawing/2014/main" id="{D6AA2A38-D7BA-A345-BCE3-323DF356967E}"/>
              </a:ext>
            </a:extLst>
          </p:cNvPr>
          <p:cNvSpPr/>
          <p:nvPr/>
        </p:nvSpPr>
        <p:spPr>
          <a:xfrm>
            <a:off x="1454727" y="2061556"/>
            <a:ext cx="3241963" cy="7564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Helvetica" pitchFamily="2" charset="0"/>
              </a:rPr>
              <a:t>Smoking</a:t>
            </a:r>
            <a:r>
              <a:rPr lang="en-US" sz="2400" dirty="0">
                <a:solidFill>
                  <a:schemeClr val="tx1"/>
                </a:solidFill>
                <a:latin typeface="Helvetica" pitchFamily="2" charset="0"/>
              </a:rPr>
              <a:t> Tobacco</a:t>
            </a:r>
          </a:p>
        </p:txBody>
      </p:sp>
      <p:sp>
        <p:nvSpPr>
          <p:cNvPr id="5" name="Rectangle 4">
            <a:extLst>
              <a:ext uri="{FF2B5EF4-FFF2-40B4-BE49-F238E27FC236}">
                <a16:creationId xmlns:a16="http://schemas.microsoft.com/office/drawing/2014/main" id="{0B44692B-F2BB-0C42-8FD2-6CF8583360AE}"/>
              </a:ext>
            </a:extLst>
          </p:cNvPr>
          <p:cNvSpPr/>
          <p:nvPr/>
        </p:nvSpPr>
        <p:spPr>
          <a:xfrm>
            <a:off x="7518861" y="2061556"/>
            <a:ext cx="3178234" cy="7564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Helvetica" pitchFamily="2" charset="0"/>
              </a:rPr>
              <a:t>Smokeless</a:t>
            </a:r>
            <a:r>
              <a:rPr lang="en-US" sz="2400" dirty="0">
                <a:solidFill>
                  <a:schemeClr val="tx1"/>
                </a:solidFill>
                <a:latin typeface="Helvetica" pitchFamily="2" charset="0"/>
              </a:rPr>
              <a:t> Tobacco</a:t>
            </a:r>
          </a:p>
        </p:txBody>
      </p:sp>
      <p:sp>
        <p:nvSpPr>
          <p:cNvPr id="6" name="Rectangle 5">
            <a:extLst>
              <a:ext uri="{FF2B5EF4-FFF2-40B4-BE49-F238E27FC236}">
                <a16:creationId xmlns:a16="http://schemas.microsoft.com/office/drawing/2014/main" id="{8BB36FA8-7419-3B44-BF1E-E26332058B50}"/>
              </a:ext>
            </a:extLst>
          </p:cNvPr>
          <p:cNvSpPr/>
          <p:nvPr/>
        </p:nvSpPr>
        <p:spPr>
          <a:xfrm>
            <a:off x="860367" y="2978726"/>
            <a:ext cx="4655128" cy="16182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latin typeface="Helvetica" pitchFamily="2" charset="0"/>
              </a:rPr>
              <a:t>Tobacco smoking is the act of </a:t>
            </a:r>
            <a:r>
              <a:rPr lang="en-US" b="1" dirty="0">
                <a:solidFill>
                  <a:srgbClr val="C00000"/>
                </a:solidFill>
                <a:latin typeface="Helvetica" pitchFamily="2" charset="0"/>
              </a:rPr>
              <a:t>burning</a:t>
            </a:r>
            <a:r>
              <a:rPr lang="en-US" dirty="0">
                <a:solidFill>
                  <a:schemeClr val="tx1"/>
                </a:solidFill>
                <a:latin typeface="Helvetica" pitchFamily="2" charset="0"/>
              </a:rPr>
              <a:t> dried leaves of the tobacco plant and inhaling the smoke</a:t>
            </a:r>
          </a:p>
          <a:p>
            <a:pPr algn="ctr"/>
            <a:endParaRPr lang="en-US" dirty="0">
              <a:solidFill>
                <a:schemeClr val="tx1"/>
              </a:solidFill>
              <a:latin typeface="Helvetica" pitchFamily="2" charset="0"/>
            </a:endParaRPr>
          </a:p>
        </p:txBody>
      </p:sp>
      <p:sp>
        <p:nvSpPr>
          <p:cNvPr id="7" name="Rectangle 6">
            <a:extLst>
              <a:ext uri="{FF2B5EF4-FFF2-40B4-BE49-F238E27FC236}">
                <a16:creationId xmlns:a16="http://schemas.microsoft.com/office/drawing/2014/main" id="{B57DA83B-28ED-8948-B35D-BD995BEF4FD5}"/>
              </a:ext>
            </a:extLst>
          </p:cNvPr>
          <p:cNvSpPr/>
          <p:nvPr/>
        </p:nvSpPr>
        <p:spPr>
          <a:xfrm>
            <a:off x="6939742" y="2978726"/>
            <a:ext cx="4655128" cy="16182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latin typeface="Helvetica" pitchFamily="2" charset="0"/>
              </a:rPr>
              <a:t>Smokeless tobacco is usually consumed orally or nasally, </a:t>
            </a:r>
            <a:r>
              <a:rPr lang="en-US" b="1" dirty="0">
                <a:solidFill>
                  <a:srgbClr val="C00000"/>
                </a:solidFill>
                <a:latin typeface="Helvetica" pitchFamily="2" charset="0"/>
              </a:rPr>
              <a:t>without burning </a:t>
            </a:r>
            <a:endParaRPr lang="en-US" dirty="0">
              <a:solidFill>
                <a:schemeClr val="tx1"/>
              </a:solidFill>
              <a:latin typeface="Helvetica" pitchFamily="2" charset="0"/>
            </a:endParaRPr>
          </a:p>
        </p:txBody>
      </p:sp>
      <p:grpSp>
        <p:nvGrpSpPr>
          <p:cNvPr id="24" name="Group 23">
            <a:extLst>
              <a:ext uri="{FF2B5EF4-FFF2-40B4-BE49-F238E27FC236}">
                <a16:creationId xmlns:a16="http://schemas.microsoft.com/office/drawing/2014/main" id="{8AF22CB8-3CD7-2E4D-ACA0-C572657726F3}"/>
              </a:ext>
            </a:extLst>
          </p:cNvPr>
          <p:cNvGrpSpPr/>
          <p:nvPr/>
        </p:nvGrpSpPr>
        <p:grpSpPr>
          <a:xfrm>
            <a:off x="3075709" y="1388226"/>
            <a:ext cx="6040582" cy="673330"/>
            <a:chOff x="3075709" y="1388226"/>
            <a:chExt cx="6040582" cy="673330"/>
          </a:xfrm>
        </p:grpSpPr>
        <p:cxnSp>
          <p:nvCxnSpPr>
            <p:cNvPr id="16" name="Straight Connector 15">
              <a:extLst>
                <a:ext uri="{FF2B5EF4-FFF2-40B4-BE49-F238E27FC236}">
                  <a16:creationId xmlns:a16="http://schemas.microsoft.com/office/drawing/2014/main" id="{D3D5E79C-BCAA-1E42-839F-C399280707DD}"/>
                </a:ext>
              </a:extLst>
            </p:cNvPr>
            <p:cNvCxnSpPr>
              <a:stCxn id="2" idx="2"/>
            </p:cNvCxnSpPr>
            <p:nvPr/>
          </p:nvCxnSpPr>
          <p:spPr>
            <a:xfrm>
              <a:off x="6096000" y="1388226"/>
              <a:ext cx="0" cy="365759"/>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A784898-C242-D74B-AEB7-587E9BCBAE39}"/>
                </a:ext>
              </a:extLst>
            </p:cNvPr>
            <p:cNvCxnSpPr/>
            <p:nvPr/>
          </p:nvCxnSpPr>
          <p:spPr>
            <a:xfrm flipH="1">
              <a:off x="3075709" y="1762298"/>
              <a:ext cx="3020291"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ADDC83F-2091-784D-9643-1A46FD6F5530}"/>
                </a:ext>
              </a:extLst>
            </p:cNvPr>
            <p:cNvCxnSpPr/>
            <p:nvPr/>
          </p:nvCxnSpPr>
          <p:spPr>
            <a:xfrm flipH="1">
              <a:off x="6096000" y="1762298"/>
              <a:ext cx="3020291"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428F7D4-590B-4B42-92F6-D3C9C5A6777F}"/>
                </a:ext>
              </a:extLst>
            </p:cNvPr>
            <p:cNvCxnSpPr>
              <a:cxnSpLocks/>
            </p:cNvCxnSpPr>
            <p:nvPr/>
          </p:nvCxnSpPr>
          <p:spPr>
            <a:xfrm>
              <a:off x="9107978" y="1753985"/>
              <a:ext cx="0" cy="299258"/>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7CB9FE7B-42E1-F84B-B248-E49FF683D2B5}"/>
                </a:ext>
              </a:extLst>
            </p:cNvPr>
            <p:cNvCxnSpPr>
              <a:cxnSpLocks/>
            </p:cNvCxnSpPr>
            <p:nvPr/>
          </p:nvCxnSpPr>
          <p:spPr>
            <a:xfrm>
              <a:off x="3075709" y="1762298"/>
              <a:ext cx="0" cy="299258"/>
            </a:xfrm>
            <a:prstGeom prst="line">
              <a:avLst/>
            </a:prstGeom>
          </p:spPr>
          <p:style>
            <a:lnRef idx="2">
              <a:schemeClr val="dk1"/>
            </a:lnRef>
            <a:fillRef idx="0">
              <a:schemeClr val="dk1"/>
            </a:fillRef>
            <a:effectRef idx="1">
              <a:schemeClr val="dk1"/>
            </a:effectRef>
            <a:fontRef idx="minor">
              <a:schemeClr val="tx1"/>
            </a:fontRef>
          </p:style>
        </p:cxnSp>
      </p:grpSp>
      <p:pic>
        <p:nvPicPr>
          <p:cNvPr id="25" name="Picture 24">
            <a:extLst>
              <a:ext uri="{FF2B5EF4-FFF2-40B4-BE49-F238E27FC236}">
                <a16:creationId xmlns:a16="http://schemas.microsoft.com/office/drawing/2014/main" id="{411B6A72-9464-6742-A1EE-98C31B4A740F}"/>
              </a:ext>
            </a:extLst>
          </p:cNvPr>
          <p:cNvPicPr>
            <a:picLocks noChangeAspect="1"/>
          </p:cNvPicPr>
          <p:nvPr/>
        </p:nvPicPr>
        <p:blipFill>
          <a:blip r:embed="rId2"/>
          <a:stretch>
            <a:fillRect/>
          </a:stretch>
        </p:blipFill>
        <p:spPr>
          <a:xfrm>
            <a:off x="1637607" y="4317653"/>
            <a:ext cx="2734887" cy="2146300"/>
          </a:xfrm>
          <a:prstGeom prst="rect">
            <a:avLst/>
          </a:prstGeom>
        </p:spPr>
      </p:pic>
      <p:pic>
        <p:nvPicPr>
          <p:cNvPr id="26" name="Picture 25">
            <a:extLst>
              <a:ext uri="{FF2B5EF4-FFF2-40B4-BE49-F238E27FC236}">
                <a16:creationId xmlns:a16="http://schemas.microsoft.com/office/drawing/2014/main" id="{75A1F10E-277F-C64A-8F31-FE24C48692AB}"/>
              </a:ext>
            </a:extLst>
          </p:cNvPr>
          <p:cNvPicPr>
            <a:picLocks noChangeAspect="1"/>
          </p:cNvPicPr>
          <p:nvPr/>
        </p:nvPicPr>
        <p:blipFill>
          <a:blip r:embed="rId3"/>
          <a:stretch>
            <a:fillRect/>
          </a:stretch>
        </p:blipFill>
        <p:spPr>
          <a:xfrm>
            <a:off x="7286106" y="4710543"/>
            <a:ext cx="3962400" cy="1295400"/>
          </a:xfrm>
          <a:prstGeom prst="rect">
            <a:avLst/>
          </a:prstGeom>
        </p:spPr>
      </p:pic>
    </p:spTree>
    <p:extLst>
      <p:ext uri="{BB962C8B-B14F-4D97-AF65-F5344CB8AC3E}">
        <p14:creationId xmlns:p14="http://schemas.microsoft.com/office/powerpoint/2010/main" val="18682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1908699"/>
            <a:ext cx="10515600" cy="4268264"/>
          </a:xfrm>
        </p:spPr>
        <p:txBody>
          <a:bodyPr>
            <a:normAutofit/>
          </a:bodyPr>
          <a:lstStyle/>
          <a:p>
            <a:pPr>
              <a:lnSpc>
                <a:spcPct val="150000"/>
              </a:lnSpc>
              <a:buFont typeface="Wingdings" pitchFamily="2" charset="2"/>
              <a:buChar char="§"/>
            </a:pPr>
            <a:r>
              <a:rPr lang="en-US" sz="2400" dirty="0">
                <a:solidFill>
                  <a:schemeClr val="tx1"/>
                </a:solidFill>
                <a:latin typeface="Helvetica" pitchFamily="2" charset="0"/>
                <a:cs typeface="Arial" panose="020B0604020202020204" pitchFamily="34" charset="0"/>
              </a:rPr>
              <a:t>No matter how old or how long a person’s smoked, </a:t>
            </a:r>
            <a:r>
              <a:rPr lang="en-US" sz="2400" dirty="0">
                <a:solidFill>
                  <a:srgbClr val="0070C0"/>
                </a:solidFill>
                <a:latin typeface="Helvetica" pitchFamily="2" charset="0"/>
                <a:cs typeface="Arial" panose="020B0604020202020204" pitchFamily="34" charset="0"/>
              </a:rPr>
              <a:t>quitting can help live longer and be healthier</a:t>
            </a:r>
            <a:r>
              <a:rPr lang="en-US" sz="2400" dirty="0">
                <a:solidFill>
                  <a:schemeClr val="tx1"/>
                </a:solidFill>
                <a:latin typeface="Helvetica" pitchFamily="2" charset="0"/>
                <a:cs typeface="Arial" panose="020B0604020202020204" pitchFamily="34" charset="0"/>
              </a:rPr>
              <a:t>. </a:t>
            </a:r>
          </a:p>
          <a:p>
            <a:pPr algn="l" rtl="0">
              <a:lnSpc>
                <a:spcPct val="150000"/>
              </a:lnSpc>
              <a:buFont typeface="Wingdings" pitchFamily="2" charset="2"/>
              <a:buChar char="§"/>
            </a:pPr>
            <a:r>
              <a:rPr lang="en-US" sz="2400" dirty="0">
                <a:solidFill>
                  <a:schemeClr val="tx1"/>
                </a:solidFill>
                <a:latin typeface="Helvetica" pitchFamily="2" charset="0"/>
                <a:cs typeface="Arial" panose="020B0604020202020204" pitchFamily="34" charset="0"/>
              </a:rPr>
              <a:t>People who stop smoking before </a:t>
            </a:r>
            <a:r>
              <a:rPr lang="en-US" sz="2400" b="1" dirty="0">
                <a:solidFill>
                  <a:srgbClr val="C00000"/>
                </a:solidFill>
                <a:latin typeface="Helvetica" pitchFamily="2" charset="0"/>
                <a:cs typeface="Arial" panose="020B0604020202020204" pitchFamily="34" charset="0"/>
              </a:rPr>
              <a:t>age 50 </a:t>
            </a:r>
            <a:r>
              <a:rPr lang="en-US" sz="2400" dirty="0">
                <a:solidFill>
                  <a:schemeClr val="tx1"/>
                </a:solidFill>
                <a:latin typeface="Helvetica" pitchFamily="2" charset="0"/>
                <a:cs typeface="Arial" panose="020B0604020202020204" pitchFamily="34" charset="0"/>
              </a:rPr>
              <a:t>cut their risk of dying in the </a:t>
            </a:r>
            <a:r>
              <a:rPr lang="en-US" sz="2400" b="1" dirty="0">
                <a:solidFill>
                  <a:srgbClr val="C00000"/>
                </a:solidFill>
                <a:latin typeface="Helvetica" pitchFamily="2" charset="0"/>
                <a:cs typeface="Arial" panose="020B0604020202020204" pitchFamily="34" charset="0"/>
              </a:rPr>
              <a:t>next 15 years </a:t>
            </a:r>
            <a:r>
              <a:rPr lang="en-US" sz="2400" dirty="0">
                <a:solidFill>
                  <a:schemeClr val="tx1"/>
                </a:solidFill>
                <a:latin typeface="Helvetica" pitchFamily="2" charset="0"/>
                <a:cs typeface="Arial" panose="020B0604020202020204" pitchFamily="34" charset="0"/>
              </a:rPr>
              <a:t>in </a:t>
            </a:r>
            <a:r>
              <a:rPr lang="en-US" sz="2400" b="1" dirty="0">
                <a:solidFill>
                  <a:srgbClr val="C00000"/>
                </a:solidFill>
                <a:latin typeface="Helvetica" pitchFamily="2" charset="0"/>
                <a:cs typeface="Arial" panose="020B0604020202020204" pitchFamily="34" charset="0"/>
              </a:rPr>
              <a:t>half </a:t>
            </a:r>
            <a:r>
              <a:rPr lang="en-US" sz="2400" dirty="0">
                <a:solidFill>
                  <a:schemeClr val="tx1"/>
                </a:solidFill>
                <a:latin typeface="Helvetica" pitchFamily="2" charset="0"/>
                <a:cs typeface="Arial" panose="020B0604020202020204" pitchFamily="34" charset="0"/>
              </a:rPr>
              <a:t>compared with those who keep smoking. </a:t>
            </a:r>
          </a:p>
          <a:p>
            <a:pPr algn="l" rtl="0">
              <a:lnSpc>
                <a:spcPct val="150000"/>
              </a:lnSpc>
              <a:buFont typeface="Wingdings" pitchFamily="2" charset="2"/>
              <a:buChar char="§"/>
            </a:pPr>
            <a:r>
              <a:rPr lang="en-US" sz="2400" b="1" dirty="0">
                <a:solidFill>
                  <a:srgbClr val="C00000"/>
                </a:solidFill>
                <a:latin typeface="Helvetica" pitchFamily="2" charset="0"/>
                <a:cs typeface="Arial" panose="020B0604020202020204" pitchFamily="34" charset="0"/>
              </a:rPr>
              <a:t>Ex-smokers</a:t>
            </a:r>
            <a:r>
              <a:rPr lang="en-US" sz="2400" dirty="0">
                <a:solidFill>
                  <a:schemeClr val="tx1"/>
                </a:solidFill>
                <a:latin typeface="Helvetica" pitchFamily="2" charset="0"/>
                <a:cs typeface="Arial" panose="020B0604020202020204" pitchFamily="34" charset="0"/>
              </a:rPr>
              <a:t> enjoy a higher quality of life – they have fewer illnesses. </a:t>
            </a:r>
            <a:r>
              <a:rPr lang="en-US" sz="2400" b="1" dirty="0">
                <a:latin typeface="Helvetica" pitchFamily="2" charset="0"/>
              </a:rPr>
              <a:t> </a:t>
            </a:r>
            <a:endParaRPr lang="en-US" sz="2400" dirty="0">
              <a:latin typeface="Helvetica" pitchFamily="2" charset="0"/>
            </a:endParaRPr>
          </a:p>
          <a:p>
            <a:pPr algn="l" rtl="0">
              <a:lnSpc>
                <a:spcPct val="150000"/>
              </a:lnSpc>
            </a:pPr>
            <a:endParaRPr lang="en-US" dirty="0"/>
          </a:p>
        </p:txBody>
      </p:sp>
      <p:sp>
        <p:nvSpPr>
          <p:cNvPr id="6" name="عنوان 1">
            <a:extLst>
              <a:ext uri="{FF2B5EF4-FFF2-40B4-BE49-F238E27FC236}">
                <a16:creationId xmlns:a16="http://schemas.microsoft.com/office/drawing/2014/main" id="{45680713-C892-944A-8C4F-3307978A61FF}"/>
              </a:ext>
            </a:extLst>
          </p:cNvPr>
          <p:cNvSpPr>
            <a:spLocks noGrp="1"/>
          </p:cNvSpPr>
          <p:nvPr>
            <p:ph type="title"/>
          </p:nvPr>
        </p:nvSpPr>
        <p:spPr>
          <a:xfrm>
            <a:off x="838200" y="365125"/>
            <a:ext cx="10515600" cy="1144079"/>
          </a:xfrm>
          <a:solidFill>
            <a:schemeClr val="tx2">
              <a:lumMod val="20000"/>
              <a:lumOff val="80000"/>
            </a:schemeClr>
          </a:solidFill>
        </p:spPr>
        <p:txBody>
          <a:bodyPr>
            <a:normAutofit/>
          </a:bodyPr>
          <a:lstStyle/>
          <a:p>
            <a:pPr algn="ctr"/>
            <a:r>
              <a:rPr lang="en-US" dirty="0">
                <a:latin typeface="Helvetica" pitchFamily="2" charset="0"/>
                <a:cs typeface="Arial" panose="020B0604020202020204" pitchFamily="34" charset="0"/>
              </a:rPr>
              <a:t>Why Quit Smoking NOW?</a:t>
            </a:r>
          </a:p>
        </p:txBody>
      </p:sp>
    </p:spTree>
    <p:extLst>
      <p:ext uri="{BB962C8B-B14F-4D97-AF65-F5344CB8AC3E}">
        <p14:creationId xmlns:p14="http://schemas.microsoft.com/office/powerpoint/2010/main" val="234827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E290E6-1CE0-464C-B9CD-9138FCD4CBF4}"/>
              </a:ext>
            </a:extLst>
          </p:cNvPr>
          <p:cNvPicPr>
            <a:picLocks noChangeAspect="1"/>
          </p:cNvPicPr>
          <p:nvPr/>
        </p:nvPicPr>
        <p:blipFill>
          <a:blip r:embed="rId2"/>
          <a:stretch>
            <a:fillRect/>
          </a:stretch>
        </p:blipFill>
        <p:spPr>
          <a:xfrm>
            <a:off x="825622" y="842750"/>
            <a:ext cx="10626941" cy="6015250"/>
          </a:xfrm>
          <a:prstGeom prst="rect">
            <a:avLst/>
          </a:prstGeom>
        </p:spPr>
      </p:pic>
      <p:sp>
        <p:nvSpPr>
          <p:cNvPr id="5" name="عنوان 1">
            <a:extLst>
              <a:ext uri="{FF2B5EF4-FFF2-40B4-BE49-F238E27FC236}">
                <a16:creationId xmlns:a16="http://schemas.microsoft.com/office/drawing/2014/main" id="{15BCE089-1793-6043-817F-A6AAEF28B606}"/>
              </a:ext>
            </a:extLst>
          </p:cNvPr>
          <p:cNvSpPr txBox="1">
            <a:spLocks/>
          </p:cNvSpPr>
          <p:nvPr/>
        </p:nvSpPr>
        <p:spPr>
          <a:xfrm>
            <a:off x="936963" y="72162"/>
            <a:ext cx="10515600" cy="770588"/>
          </a:xfrm>
          <a:prstGeom prst="rect">
            <a:avLst/>
          </a:prstGeom>
          <a:solidFill>
            <a:schemeClr val="tx2">
              <a:lumMod val="20000"/>
              <a:lumOff val="8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Helvetica" pitchFamily="2" charset="0"/>
                <a:cs typeface="Arial" panose="020B0604020202020204" pitchFamily="34" charset="0"/>
              </a:rPr>
              <a:t>Why Quit Smoking NOW?</a:t>
            </a:r>
            <a:endParaRPr lang="en-US"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2581669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144079"/>
          </a:xfrm>
          <a:solidFill>
            <a:schemeClr val="accent5">
              <a:lumMod val="20000"/>
              <a:lumOff val="80000"/>
            </a:schemeClr>
          </a:solidFill>
        </p:spPr>
        <p:txBody>
          <a:bodyPr>
            <a:normAutofit/>
          </a:bodyPr>
          <a:lstStyle/>
          <a:p>
            <a:pPr algn="ctr"/>
            <a:r>
              <a:rPr lang="en-US" dirty="0">
                <a:latin typeface="Helvetica" pitchFamily="2" charset="0"/>
                <a:cs typeface="Arial" panose="020B0604020202020204" pitchFamily="34" charset="0"/>
              </a:rPr>
              <a:t>Why is it so hard to quit smoking?</a:t>
            </a:r>
          </a:p>
        </p:txBody>
      </p:sp>
      <p:sp>
        <p:nvSpPr>
          <p:cNvPr id="3" name="عنصر نائب للمحتوى 2"/>
          <p:cNvSpPr>
            <a:spLocks noGrp="1"/>
          </p:cNvSpPr>
          <p:nvPr>
            <p:ph idx="1"/>
          </p:nvPr>
        </p:nvSpPr>
        <p:spPr>
          <a:xfrm>
            <a:off x="838200" y="1825625"/>
            <a:ext cx="10515600" cy="4450888"/>
          </a:xfrm>
        </p:spPr>
        <p:txBody>
          <a:bodyPr>
            <a:normAutofit/>
          </a:bodyPr>
          <a:lstStyle/>
          <a:p>
            <a:pPr marL="0" indent="0" algn="l" rtl="0" fontAlgn="base">
              <a:lnSpc>
                <a:spcPct val="120000"/>
              </a:lnSpc>
              <a:buNone/>
            </a:pPr>
            <a:r>
              <a:rPr lang="en-US" sz="4000" b="1" dirty="0">
                <a:solidFill>
                  <a:srgbClr val="C00000"/>
                </a:solidFill>
                <a:latin typeface="Helvetica" pitchFamily="2" charset="0"/>
              </a:rPr>
              <a:t>Nicotine</a:t>
            </a:r>
          </a:p>
          <a:p>
            <a:pPr algn="l" rtl="0" fontAlgn="base">
              <a:lnSpc>
                <a:spcPct val="120000"/>
              </a:lnSpc>
              <a:buFont typeface="Wingdings" pitchFamily="2" charset="2"/>
              <a:buChar char="§"/>
            </a:pPr>
            <a:r>
              <a:rPr lang="en-US" sz="2400" dirty="0">
                <a:solidFill>
                  <a:schemeClr val="tx1"/>
                </a:solidFill>
                <a:latin typeface="Helvetica" pitchFamily="2" charset="0"/>
                <a:cs typeface="Arial" panose="020B0604020202020204" pitchFamily="34" charset="0"/>
              </a:rPr>
              <a:t>Found naturally in tobacco, which is as </a:t>
            </a:r>
            <a:r>
              <a:rPr lang="en-US" sz="2400" b="1" dirty="0">
                <a:solidFill>
                  <a:srgbClr val="0070C0"/>
                </a:solidFill>
                <a:latin typeface="Helvetica" pitchFamily="2" charset="0"/>
                <a:cs typeface="Arial" panose="020B0604020202020204" pitchFamily="34" charset="0"/>
              </a:rPr>
              <a:t>addictive</a:t>
            </a:r>
            <a:r>
              <a:rPr lang="en-US" sz="2400" dirty="0">
                <a:solidFill>
                  <a:schemeClr val="tx1"/>
                </a:solidFill>
                <a:latin typeface="Helvetica" pitchFamily="2" charset="0"/>
                <a:cs typeface="Arial" panose="020B0604020202020204" pitchFamily="34" charset="0"/>
              </a:rPr>
              <a:t> as heroin or cocaine. </a:t>
            </a:r>
          </a:p>
          <a:p>
            <a:pPr algn="l" rtl="0" fontAlgn="base">
              <a:lnSpc>
                <a:spcPct val="120000"/>
              </a:lnSpc>
              <a:buFont typeface="Wingdings" pitchFamily="2" charset="2"/>
              <a:buChar char="§"/>
            </a:pPr>
            <a:r>
              <a:rPr lang="en-US" sz="2400" dirty="0">
                <a:solidFill>
                  <a:schemeClr val="tx1"/>
                </a:solidFill>
                <a:latin typeface="Helvetica" pitchFamily="2" charset="0"/>
                <a:cs typeface="Arial" panose="020B0604020202020204" pitchFamily="34" charset="0"/>
              </a:rPr>
              <a:t>Over time, a person becomes </a:t>
            </a:r>
            <a:r>
              <a:rPr lang="en-US" sz="2400" b="1" dirty="0">
                <a:solidFill>
                  <a:srgbClr val="0070C0"/>
                </a:solidFill>
                <a:latin typeface="Helvetica" pitchFamily="2" charset="0"/>
                <a:cs typeface="Arial" panose="020B0604020202020204" pitchFamily="34" charset="0"/>
              </a:rPr>
              <a:t>physically dependent </a:t>
            </a:r>
            <a:r>
              <a:rPr lang="en-US" sz="2400" dirty="0">
                <a:solidFill>
                  <a:schemeClr val="tx1"/>
                </a:solidFill>
                <a:latin typeface="Helvetica" pitchFamily="2" charset="0"/>
                <a:cs typeface="Arial" panose="020B0604020202020204" pitchFamily="34" charset="0"/>
              </a:rPr>
              <a:t>on and </a:t>
            </a:r>
            <a:r>
              <a:rPr lang="en-US" sz="2400" b="1" dirty="0">
                <a:solidFill>
                  <a:srgbClr val="0070C0"/>
                </a:solidFill>
                <a:latin typeface="Helvetica" pitchFamily="2" charset="0"/>
                <a:cs typeface="Arial" panose="020B0604020202020204" pitchFamily="34" charset="0"/>
              </a:rPr>
              <a:t>emotionally addicted </a:t>
            </a:r>
            <a:r>
              <a:rPr lang="en-US" sz="2400" dirty="0">
                <a:solidFill>
                  <a:schemeClr val="tx1"/>
                </a:solidFill>
                <a:latin typeface="Helvetica" pitchFamily="2" charset="0"/>
                <a:cs typeface="Arial" panose="020B0604020202020204" pitchFamily="34" charset="0"/>
              </a:rPr>
              <a:t>to nicotine.</a:t>
            </a:r>
          </a:p>
          <a:p>
            <a:pPr lvl="1" fontAlgn="base">
              <a:lnSpc>
                <a:spcPct val="120000"/>
              </a:lnSpc>
              <a:buFont typeface="Wingdings" pitchFamily="2" charset="2"/>
              <a:buChar char="§"/>
            </a:pPr>
            <a:r>
              <a:rPr lang="en-US" sz="2200" dirty="0">
                <a:latin typeface="Helvetica" pitchFamily="2" charset="0"/>
                <a:cs typeface="Arial" panose="020B0604020202020204" pitchFamily="34" charset="0"/>
              </a:rPr>
              <a:t>The</a:t>
            </a:r>
            <a:r>
              <a:rPr lang="en-US" sz="2200" dirty="0">
                <a:solidFill>
                  <a:srgbClr val="00B050"/>
                </a:solidFill>
                <a:latin typeface="Helvetica" pitchFamily="2" charset="0"/>
                <a:cs typeface="Arial" panose="020B0604020202020204" pitchFamily="34" charset="0"/>
              </a:rPr>
              <a:t> </a:t>
            </a:r>
            <a:r>
              <a:rPr lang="en-US" sz="2200" b="1" dirty="0">
                <a:solidFill>
                  <a:srgbClr val="00B050"/>
                </a:solidFill>
                <a:latin typeface="Helvetica" pitchFamily="2" charset="0"/>
                <a:cs typeface="Arial" panose="020B0604020202020204" pitchFamily="34" charset="0"/>
              </a:rPr>
              <a:t>physical dependence </a:t>
            </a:r>
            <a:r>
              <a:rPr lang="en-US" sz="2200" dirty="0">
                <a:solidFill>
                  <a:schemeClr val="tx1"/>
                </a:solidFill>
                <a:latin typeface="Helvetica" pitchFamily="2" charset="0"/>
                <a:cs typeface="Arial" panose="020B0604020202020204" pitchFamily="34" charset="0"/>
              </a:rPr>
              <a:t>causes unpleasant withdrawal symptoms when you try to quit.</a:t>
            </a:r>
          </a:p>
          <a:p>
            <a:pPr lvl="1" fontAlgn="base">
              <a:lnSpc>
                <a:spcPct val="120000"/>
              </a:lnSpc>
              <a:buFont typeface="Wingdings" pitchFamily="2" charset="2"/>
              <a:buChar char="§"/>
            </a:pPr>
            <a:r>
              <a:rPr lang="en-US" sz="2200" dirty="0">
                <a:solidFill>
                  <a:schemeClr val="tx1"/>
                </a:solidFill>
                <a:latin typeface="Helvetica" pitchFamily="2" charset="0"/>
                <a:cs typeface="Arial" panose="020B0604020202020204" pitchFamily="34" charset="0"/>
              </a:rPr>
              <a:t>The </a:t>
            </a:r>
            <a:r>
              <a:rPr lang="en-US" sz="2200" b="1" dirty="0">
                <a:solidFill>
                  <a:srgbClr val="00B050"/>
                </a:solidFill>
                <a:latin typeface="Helvetica" pitchFamily="2" charset="0"/>
                <a:cs typeface="Arial" panose="020B0604020202020204" pitchFamily="34" charset="0"/>
              </a:rPr>
              <a:t>mental dependence </a:t>
            </a:r>
            <a:r>
              <a:rPr lang="en-US" sz="2200" dirty="0">
                <a:solidFill>
                  <a:schemeClr val="tx1"/>
                </a:solidFill>
                <a:latin typeface="Helvetica" pitchFamily="2" charset="0"/>
                <a:cs typeface="Arial" panose="020B0604020202020204" pitchFamily="34" charset="0"/>
              </a:rPr>
              <a:t>(addiction) make it hard to stay away from nicotine after quit. </a:t>
            </a:r>
          </a:p>
          <a:p>
            <a:pPr algn="l" rtl="0"/>
            <a:endParaRPr lang="en-US" dirty="0"/>
          </a:p>
        </p:txBody>
      </p:sp>
    </p:spTree>
    <p:extLst>
      <p:ext uri="{BB962C8B-B14F-4D97-AF65-F5344CB8AC3E}">
        <p14:creationId xmlns:p14="http://schemas.microsoft.com/office/powerpoint/2010/main" val="2864082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4001" y="215900"/>
            <a:ext cx="11937999" cy="1104900"/>
          </a:xfrm>
        </p:spPr>
        <p:txBody>
          <a:bodyPr>
            <a:noAutofit/>
          </a:bodyPr>
          <a:lstStyle/>
          <a:p>
            <a:pPr>
              <a:lnSpc>
                <a:spcPct val="100000"/>
              </a:lnSpc>
            </a:pPr>
            <a:r>
              <a:rPr lang="en-US" sz="3200" b="1" dirty="0">
                <a:solidFill>
                  <a:srgbClr val="C00000"/>
                </a:solidFill>
                <a:latin typeface="Helvetica" pitchFamily="2" charset="0"/>
              </a:rPr>
              <a:t>Withdrawal symptoms can include any of the following:</a:t>
            </a:r>
            <a:br>
              <a:rPr lang="en-US" sz="3200" b="1" dirty="0">
                <a:solidFill>
                  <a:srgbClr val="C00000"/>
                </a:solidFill>
                <a:latin typeface="Helvetica" pitchFamily="2" charset="0"/>
              </a:rPr>
            </a:br>
            <a:r>
              <a:rPr lang="en-US" sz="2000" b="1" dirty="0">
                <a:solidFill>
                  <a:schemeClr val="tx1"/>
                </a:solidFill>
                <a:latin typeface="Helvetica" pitchFamily="2" charset="0"/>
                <a:cs typeface="Arial" panose="020B0604020202020204" pitchFamily="34" charset="0"/>
              </a:rPr>
              <a:t>Peak: first to second week where the relapse rate is high</a:t>
            </a:r>
            <a:endParaRPr lang="en-US" sz="3200" dirty="0">
              <a:solidFill>
                <a:srgbClr val="C00000"/>
              </a:solidFill>
              <a:latin typeface="Helvetica" pitchFamily="2" charset="0"/>
            </a:endParaRPr>
          </a:p>
        </p:txBody>
      </p:sp>
      <p:sp>
        <p:nvSpPr>
          <p:cNvPr id="3" name="عنصر نائب للمحتوى 2"/>
          <p:cNvSpPr>
            <a:spLocks noGrp="1"/>
          </p:cNvSpPr>
          <p:nvPr>
            <p:ph idx="1"/>
          </p:nvPr>
        </p:nvSpPr>
        <p:spPr>
          <a:xfrm>
            <a:off x="798990" y="1320800"/>
            <a:ext cx="11164410" cy="5443984"/>
          </a:xfrm>
        </p:spPr>
        <p:txBody>
          <a:bodyPr>
            <a:normAutofit/>
          </a:bodyPr>
          <a:lstStyle/>
          <a:p>
            <a:pPr algn="l" rtl="0" fontAlgn="base">
              <a:lnSpc>
                <a:spcPct val="100000"/>
              </a:lnSpc>
              <a:buFont typeface="Wingdings" pitchFamily="2" charset="2"/>
              <a:buChar char="§"/>
            </a:pPr>
            <a:r>
              <a:rPr lang="en-US" sz="2400" dirty="0">
                <a:solidFill>
                  <a:srgbClr val="002060"/>
                </a:solidFill>
                <a:latin typeface="Helvetica" pitchFamily="2" charset="0"/>
              </a:rPr>
              <a:t>Dizziness (which may last 1 to 2 days after quitting)</a:t>
            </a:r>
          </a:p>
          <a:p>
            <a:pPr algn="l" rtl="0" fontAlgn="base">
              <a:lnSpc>
                <a:spcPct val="100000"/>
              </a:lnSpc>
              <a:buFont typeface="Wingdings" pitchFamily="2" charset="2"/>
              <a:buChar char="§"/>
            </a:pPr>
            <a:r>
              <a:rPr lang="en-US" sz="2400" dirty="0">
                <a:solidFill>
                  <a:srgbClr val="002060"/>
                </a:solidFill>
                <a:latin typeface="Helvetica" pitchFamily="2" charset="0"/>
              </a:rPr>
              <a:t>Feelings of frustration, impatience, and anger</a:t>
            </a:r>
          </a:p>
          <a:p>
            <a:pPr algn="l" rtl="0" fontAlgn="base">
              <a:lnSpc>
                <a:spcPct val="100000"/>
              </a:lnSpc>
              <a:buFont typeface="Wingdings" pitchFamily="2" charset="2"/>
              <a:buChar char="§"/>
            </a:pPr>
            <a:r>
              <a:rPr lang="en-US" sz="2400" dirty="0">
                <a:solidFill>
                  <a:srgbClr val="002060"/>
                </a:solidFill>
                <a:latin typeface="Helvetica" pitchFamily="2" charset="0"/>
              </a:rPr>
              <a:t>Depression, Anxiety, Tiredness  and Irritability</a:t>
            </a:r>
          </a:p>
          <a:p>
            <a:pPr algn="l" rtl="0" fontAlgn="base">
              <a:lnSpc>
                <a:spcPct val="100000"/>
              </a:lnSpc>
              <a:buFont typeface="Wingdings" pitchFamily="2" charset="2"/>
              <a:buChar char="§"/>
            </a:pPr>
            <a:r>
              <a:rPr lang="en-US" sz="2400" dirty="0">
                <a:solidFill>
                  <a:srgbClr val="002060"/>
                </a:solidFill>
                <a:latin typeface="Helvetica" pitchFamily="2" charset="0"/>
              </a:rPr>
              <a:t>Sleep disturbances</a:t>
            </a:r>
          </a:p>
          <a:p>
            <a:pPr algn="l" rtl="0" fontAlgn="base">
              <a:lnSpc>
                <a:spcPct val="100000"/>
              </a:lnSpc>
              <a:buFont typeface="Wingdings" pitchFamily="2" charset="2"/>
              <a:buChar char="§"/>
            </a:pPr>
            <a:r>
              <a:rPr lang="en-US" sz="2400" dirty="0">
                <a:solidFill>
                  <a:srgbClr val="002060"/>
                </a:solidFill>
                <a:latin typeface="Helvetica" pitchFamily="2" charset="0"/>
              </a:rPr>
              <a:t>Trouble concentrating</a:t>
            </a:r>
          </a:p>
          <a:p>
            <a:pPr algn="l" rtl="0" fontAlgn="base">
              <a:lnSpc>
                <a:spcPct val="100000"/>
              </a:lnSpc>
              <a:buFont typeface="Wingdings" pitchFamily="2" charset="2"/>
              <a:buChar char="§"/>
            </a:pPr>
            <a:r>
              <a:rPr lang="en-US" sz="2400" dirty="0">
                <a:solidFill>
                  <a:srgbClr val="002060"/>
                </a:solidFill>
                <a:latin typeface="Helvetica" pitchFamily="2" charset="0"/>
              </a:rPr>
              <a:t>Restlessness</a:t>
            </a:r>
          </a:p>
          <a:p>
            <a:pPr algn="l" rtl="0" fontAlgn="base">
              <a:lnSpc>
                <a:spcPct val="100000"/>
              </a:lnSpc>
              <a:buFont typeface="Wingdings" pitchFamily="2" charset="2"/>
              <a:buChar char="§"/>
            </a:pPr>
            <a:r>
              <a:rPr lang="en-US" sz="2400" dirty="0">
                <a:solidFill>
                  <a:srgbClr val="002060"/>
                </a:solidFill>
                <a:latin typeface="Helvetica" pitchFamily="2" charset="0"/>
              </a:rPr>
              <a:t>Headaches</a:t>
            </a:r>
          </a:p>
          <a:p>
            <a:pPr algn="l" rtl="0" fontAlgn="base">
              <a:lnSpc>
                <a:spcPct val="100000"/>
              </a:lnSpc>
              <a:buFont typeface="Wingdings" pitchFamily="2" charset="2"/>
              <a:buChar char="§"/>
            </a:pPr>
            <a:r>
              <a:rPr lang="en-US" sz="2400" dirty="0">
                <a:solidFill>
                  <a:srgbClr val="002060"/>
                </a:solidFill>
                <a:latin typeface="Helvetica" pitchFamily="2" charset="0"/>
              </a:rPr>
              <a:t>Increased appetite and Weight gain</a:t>
            </a:r>
          </a:p>
          <a:p>
            <a:pPr algn="l" rtl="0" fontAlgn="base">
              <a:lnSpc>
                <a:spcPct val="100000"/>
              </a:lnSpc>
              <a:buFont typeface="Wingdings" pitchFamily="2" charset="2"/>
              <a:buChar char="§"/>
            </a:pPr>
            <a:r>
              <a:rPr lang="en-US" sz="2400" dirty="0">
                <a:solidFill>
                  <a:srgbClr val="002060"/>
                </a:solidFill>
                <a:latin typeface="Helvetica" pitchFamily="2" charset="0"/>
              </a:rPr>
              <a:t>Constipation and gas</a:t>
            </a:r>
          </a:p>
          <a:p>
            <a:pPr algn="l" rtl="0" fontAlgn="base">
              <a:lnSpc>
                <a:spcPct val="100000"/>
              </a:lnSpc>
              <a:buFont typeface="Wingdings" pitchFamily="2" charset="2"/>
              <a:buChar char="§"/>
            </a:pPr>
            <a:r>
              <a:rPr lang="en-US" sz="2400" dirty="0">
                <a:solidFill>
                  <a:srgbClr val="002060"/>
                </a:solidFill>
                <a:latin typeface="Helvetica" pitchFamily="2" charset="0"/>
              </a:rPr>
              <a:t>Cough, dry mouth, sore throat, and nasal drip</a:t>
            </a:r>
          </a:p>
          <a:p>
            <a:pPr algn="l" rtl="0" fontAlgn="base">
              <a:lnSpc>
                <a:spcPct val="100000"/>
              </a:lnSpc>
              <a:buFont typeface="Wingdings" pitchFamily="2" charset="2"/>
              <a:buChar char="§"/>
            </a:pPr>
            <a:r>
              <a:rPr lang="en-US" sz="2400" dirty="0">
                <a:solidFill>
                  <a:srgbClr val="002060"/>
                </a:solidFill>
                <a:latin typeface="Helvetica" pitchFamily="2" charset="0"/>
              </a:rPr>
              <a:t>Chest tightness</a:t>
            </a:r>
          </a:p>
          <a:p>
            <a:pPr algn="l" rtl="0"/>
            <a:endParaRPr lang="en-US" b="1" dirty="0"/>
          </a:p>
        </p:txBody>
      </p:sp>
    </p:spTree>
    <p:extLst>
      <p:ext uri="{BB962C8B-B14F-4D97-AF65-F5344CB8AC3E}">
        <p14:creationId xmlns:p14="http://schemas.microsoft.com/office/powerpoint/2010/main" val="408320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1024E-12D4-0B4B-B312-D68287CE0B46}"/>
              </a:ext>
            </a:extLst>
          </p:cNvPr>
          <p:cNvPicPr>
            <a:picLocks noChangeAspect="1"/>
          </p:cNvPicPr>
          <p:nvPr/>
        </p:nvPicPr>
        <p:blipFill>
          <a:blip r:embed="rId2"/>
          <a:stretch>
            <a:fillRect/>
          </a:stretch>
        </p:blipFill>
        <p:spPr>
          <a:xfrm>
            <a:off x="967666" y="426128"/>
            <a:ext cx="10306974" cy="5939162"/>
          </a:xfrm>
          <a:prstGeom prst="rect">
            <a:avLst/>
          </a:prstGeom>
        </p:spPr>
      </p:pic>
    </p:spTree>
    <p:extLst>
      <p:ext uri="{BB962C8B-B14F-4D97-AF65-F5344CB8AC3E}">
        <p14:creationId xmlns:p14="http://schemas.microsoft.com/office/powerpoint/2010/main" val="3996320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1108568"/>
          </a:xfrm>
          <a:solidFill>
            <a:schemeClr val="accent3">
              <a:lumMod val="20000"/>
              <a:lumOff val="80000"/>
            </a:schemeClr>
          </a:solidFill>
        </p:spPr>
        <p:txBody>
          <a:bodyPr>
            <a:normAutofit/>
          </a:bodyPr>
          <a:lstStyle/>
          <a:p>
            <a:pPr algn="ctr"/>
            <a:r>
              <a:rPr lang="en-US" sz="4000" dirty="0">
                <a:latin typeface="Helvetica" pitchFamily="2" charset="0"/>
              </a:rPr>
              <a:t>Tips to Overcome Withdrawal Symptoms</a:t>
            </a:r>
          </a:p>
        </p:txBody>
      </p:sp>
      <p:sp>
        <p:nvSpPr>
          <p:cNvPr id="3" name="عنصر نائب للمحتوى 2"/>
          <p:cNvSpPr>
            <a:spLocks noGrp="1"/>
          </p:cNvSpPr>
          <p:nvPr>
            <p:ph idx="1"/>
          </p:nvPr>
        </p:nvSpPr>
        <p:spPr>
          <a:xfrm>
            <a:off x="838200" y="1825624"/>
            <a:ext cx="10515600" cy="4530787"/>
          </a:xfrm>
        </p:spPr>
        <p:txBody>
          <a:bodyPr>
            <a:noAutofit/>
          </a:bodyPr>
          <a:lstStyle/>
          <a:p>
            <a:pPr algn="l" rtl="0" fontAlgn="base">
              <a:lnSpc>
                <a:spcPct val="120000"/>
              </a:lnSpc>
              <a:buFont typeface="Wingdings" pitchFamily="2" charset="2"/>
              <a:buChar char="§"/>
            </a:pPr>
            <a:r>
              <a:rPr lang="en-US" sz="2400" b="1" dirty="0">
                <a:solidFill>
                  <a:srgbClr val="C00000"/>
                </a:solidFill>
                <a:latin typeface="Helvetica" pitchFamily="2" charset="0"/>
                <a:cs typeface="Arial" panose="020B0604020202020204" pitchFamily="34" charset="0"/>
              </a:rPr>
              <a:t>Avoid temptation. </a:t>
            </a:r>
            <a:r>
              <a:rPr lang="en-US" sz="2400" dirty="0">
                <a:solidFill>
                  <a:schemeClr val="tx1"/>
                </a:solidFill>
                <a:latin typeface="Helvetica" pitchFamily="2" charset="0"/>
                <a:cs typeface="Arial" panose="020B0604020202020204" pitchFamily="34" charset="0"/>
              </a:rPr>
              <a:t>Stay away from people and places that tempt you to smoke. </a:t>
            </a:r>
          </a:p>
          <a:p>
            <a:pPr algn="l" rtl="0" fontAlgn="base">
              <a:lnSpc>
                <a:spcPct val="120000"/>
              </a:lnSpc>
              <a:buFont typeface="Wingdings" pitchFamily="2" charset="2"/>
              <a:buChar char="§"/>
            </a:pPr>
            <a:r>
              <a:rPr lang="en-US" sz="2400" b="1" dirty="0">
                <a:solidFill>
                  <a:srgbClr val="C00000"/>
                </a:solidFill>
                <a:latin typeface="Helvetica" pitchFamily="2" charset="0"/>
                <a:cs typeface="Arial" panose="020B0604020202020204" pitchFamily="34" charset="0"/>
              </a:rPr>
              <a:t>Change your habits.</a:t>
            </a:r>
            <a:r>
              <a:rPr lang="en-US" sz="2400" b="1" dirty="0">
                <a:solidFill>
                  <a:schemeClr val="tx1"/>
                </a:solidFill>
                <a:latin typeface="Helvetica" pitchFamily="2" charset="0"/>
                <a:cs typeface="Arial" panose="020B0604020202020204" pitchFamily="34" charset="0"/>
              </a:rPr>
              <a:t> </a:t>
            </a:r>
            <a:r>
              <a:rPr lang="en-US" sz="2400" dirty="0">
                <a:solidFill>
                  <a:schemeClr val="tx1"/>
                </a:solidFill>
                <a:latin typeface="Helvetica" pitchFamily="2" charset="0"/>
                <a:cs typeface="Arial" panose="020B0604020202020204" pitchFamily="34" charset="0"/>
              </a:rPr>
              <a:t>Switch to juices instead of coffee. Take a brisk walk instead. </a:t>
            </a:r>
          </a:p>
          <a:p>
            <a:pPr algn="l" rtl="0" fontAlgn="base">
              <a:lnSpc>
                <a:spcPct val="120000"/>
              </a:lnSpc>
              <a:buFont typeface="Wingdings" pitchFamily="2" charset="2"/>
              <a:buChar char="§"/>
            </a:pPr>
            <a:r>
              <a:rPr lang="en-US" sz="2400" b="1" dirty="0">
                <a:solidFill>
                  <a:srgbClr val="C00000"/>
                </a:solidFill>
                <a:latin typeface="Helvetica" pitchFamily="2" charset="0"/>
                <a:cs typeface="Arial" panose="020B0604020202020204" pitchFamily="34" charset="0"/>
              </a:rPr>
              <a:t>Choose other things for your mouth:</a:t>
            </a:r>
            <a:r>
              <a:rPr lang="en-US" sz="2400" dirty="0">
                <a:solidFill>
                  <a:schemeClr val="tx1"/>
                </a:solidFill>
                <a:latin typeface="Helvetica" pitchFamily="2" charset="0"/>
                <a:cs typeface="Arial" panose="020B0604020202020204" pitchFamily="34" charset="0"/>
              </a:rPr>
              <a:t> such as sugarless gum or hard candy, raw vegetables such as carrot. </a:t>
            </a:r>
          </a:p>
          <a:p>
            <a:pPr algn="l" rtl="0" fontAlgn="base">
              <a:lnSpc>
                <a:spcPct val="120000"/>
              </a:lnSpc>
              <a:buFont typeface="Wingdings" pitchFamily="2" charset="2"/>
              <a:buChar char="§"/>
            </a:pPr>
            <a:r>
              <a:rPr lang="en-US" sz="2400" b="1" dirty="0">
                <a:solidFill>
                  <a:srgbClr val="C00000"/>
                </a:solidFill>
                <a:latin typeface="Helvetica" pitchFamily="2" charset="0"/>
                <a:cs typeface="Arial" panose="020B0604020202020204" pitchFamily="34" charset="0"/>
              </a:rPr>
              <a:t>Get active with your hands:</a:t>
            </a:r>
            <a:r>
              <a:rPr lang="en-US" sz="2400" dirty="0">
                <a:solidFill>
                  <a:srgbClr val="C00000"/>
                </a:solidFill>
                <a:latin typeface="Helvetica" pitchFamily="2" charset="0"/>
                <a:cs typeface="Arial" panose="020B0604020202020204" pitchFamily="34" charset="0"/>
              </a:rPr>
              <a:t> </a:t>
            </a:r>
            <a:r>
              <a:rPr lang="en-US" sz="2400" dirty="0">
                <a:solidFill>
                  <a:schemeClr val="tx1"/>
                </a:solidFill>
                <a:latin typeface="Helvetica" pitchFamily="2" charset="0"/>
                <a:cs typeface="Arial" panose="020B0604020202020204" pitchFamily="34" charset="0"/>
              </a:rPr>
              <a:t>Do something to reduce your stress like Exercise or keeps your hands busy. </a:t>
            </a:r>
            <a:endParaRPr lang="en-US" sz="2400" dirty="0">
              <a:latin typeface="Helvetica" pitchFamily="2" charset="0"/>
            </a:endParaRPr>
          </a:p>
        </p:txBody>
      </p:sp>
    </p:spTree>
    <p:extLst>
      <p:ext uri="{BB962C8B-B14F-4D97-AF65-F5344CB8AC3E}">
        <p14:creationId xmlns:p14="http://schemas.microsoft.com/office/powerpoint/2010/main" val="43623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1997475"/>
            <a:ext cx="10515600" cy="4179487"/>
          </a:xfrm>
        </p:spPr>
        <p:txBody>
          <a:bodyPr>
            <a:normAutofit/>
          </a:bodyPr>
          <a:lstStyle/>
          <a:p>
            <a:pPr algn="l" rtl="0" fontAlgn="base">
              <a:lnSpc>
                <a:spcPct val="130000"/>
              </a:lnSpc>
              <a:buFont typeface="Wingdings" pitchFamily="2" charset="2"/>
              <a:buChar char="§"/>
            </a:pPr>
            <a:r>
              <a:rPr lang="en-US" sz="2400" b="1" dirty="0">
                <a:solidFill>
                  <a:srgbClr val="C00000"/>
                </a:solidFill>
                <a:latin typeface="Helvetica" pitchFamily="2" charset="0"/>
                <a:cs typeface="Arial" panose="020B0604020202020204" pitchFamily="34" charset="0"/>
              </a:rPr>
              <a:t>Breathe deeply:</a:t>
            </a:r>
            <a:r>
              <a:rPr lang="en-US" sz="2400" dirty="0">
                <a:solidFill>
                  <a:srgbClr val="C00000"/>
                </a:solidFill>
                <a:latin typeface="Helvetica" pitchFamily="2" charset="0"/>
                <a:cs typeface="Arial" panose="020B0604020202020204" pitchFamily="34" charset="0"/>
              </a:rPr>
              <a:t> </a:t>
            </a:r>
            <a:r>
              <a:rPr lang="en-US" sz="2400" dirty="0">
                <a:solidFill>
                  <a:schemeClr val="tx1"/>
                </a:solidFill>
                <a:latin typeface="Helvetica" pitchFamily="2" charset="0"/>
                <a:cs typeface="Arial" panose="020B0604020202020204" pitchFamily="34" charset="0"/>
              </a:rPr>
              <a:t>as you inhaled the smoke. </a:t>
            </a:r>
          </a:p>
          <a:p>
            <a:pPr algn="l" rtl="0" fontAlgn="base">
              <a:lnSpc>
                <a:spcPct val="130000"/>
              </a:lnSpc>
              <a:buFont typeface="Wingdings" pitchFamily="2" charset="2"/>
              <a:buChar char="§"/>
            </a:pPr>
            <a:r>
              <a:rPr lang="en-US" sz="2400" b="1" dirty="0">
                <a:solidFill>
                  <a:srgbClr val="C00000"/>
                </a:solidFill>
                <a:latin typeface="Helvetica" pitchFamily="2" charset="0"/>
                <a:cs typeface="Arial" panose="020B0604020202020204" pitchFamily="34" charset="0"/>
              </a:rPr>
              <a:t>Delay:</a:t>
            </a:r>
            <a:r>
              <a:rPr lang="en-US" sz="2400" dirty="0">
                <a:solidFill>
                  <a:srgbClr val="C00000"/>
                </a:solidFill>
                <a:latin typeface="Helvetica" pitchFamily="2" charset="0"/>
                <a:cs typeface="Arial" panose="020B0604020202020204" pitchFamily="34" charset="0"/>
              </a:rPr>
              <a:t> </a:t>
            </a:r>
            <a:r>
              <a:rPr lang="en-US" sz="2400" dirty="0">
                <a:solidFill>
                  <a:schemeClr val="tx1"/>
                </a:solidFill>
                <a:latin typeface="Helvetica" pitchFamily="2" charset="0"/>
                <a:cs typeface="Arial" panose="020B0604020202020204" pitchFamily="34" charset="0"/>
              </a:rPr>
              <a:t>If you feel that you’re about to light up, hold off. Tell yourself you must wait at least 10 minutes. </a:t>
            </a:r>
          </a:p>
          <a:p>
            <a:pPr algn="l" rtl="0" fontAlgn="base">
              <a:lnSpc>
                <a:spcPct val="130000"/>
              </a:lnSpc>
              <a:buFont typeface="Wingdings" pitchFamily="2" charset="2"/>
              <a:buChar char="§"/>
            </a:pPr>
            <a:r>
              <a:rPr lang="en-US" sz="2400" b="1" dirty="0">
                <a:solidFill>
                  <a:srgbClr val="C00000"/>
                </a:solidFill>
                <a:latin typeface="Helvetica" pitchFamily="2" charset="0"/>
                <a:cs typeface="Arial" panose="020B0604020202020204" pitchFamily="34" charset="0"/>
              </a:rPr>
              <a:t>Reward yourself.</a:t>
            </a:r>
            <a:r>
              <a:rPr lang="en-US" sz="2400" b="1" dirty="0">
                <a:solidFill>
                  <a:schemeClr val="tx1"/>
                </a:solidFill>
                <a:latin typeface="Helvetica" pitchFamily="2" charset="0"/>
                <a:cs typeface="Arial" panose="020B0604020202020204" pitchFamily="34" charset="0"/>
              </a:rPr>
              <a:t> </a:t>
            </a:r>
            <a:r>
              <a:rPr lang="en-US" sz="2400" dirty="0">
                <a:solidFill>
                  <a:schemeClr val="tx1"/>
                </a:solidFill>
                <a:latin typeface="Helvetica" pitchFamily="2" charset="0"/>
                <a:cs typeface="Arial" panose="020B0604020202020204" pitchFamily="34" charset="0"/>
              </a:rPr>
              <a:t>Put the money you would have spent on tobacco in a jar every day and then buy yourself a gift. </a:t>
            </a:r>
            <a:endParaRPr lang="en-US" sz="2400" dirty="0">
              <a:latin typeface="Helvetica" pitchFamily="2" charset="0"/>
              <a:cs typeface="Arial" panose="020B0604020202020204" pitchFamily="34" charset="0"/>
            </a:endParaRPr>
          </a:p>
        </p:txBody>
      </p:sp>
      <p:sp>
        <p:nvSpPr>
          <p:cNvPr id="4" name="عنوان 1">
            <a:extLst>
              <a:ext uri="{FF2B5EF4-FFF2-40B4-BE49-F238E27FC236}">
                <a16:creationId xmlns:a16="http://schemas.microsoft.com/office/drawing/2014/main" id="{963E68EB-DEAE-8248-9509-4A6DDD24A533}"/>
              </a:ext>
            </a:extLst>
          </p:cNvPr>
          <p:cNvSpPr>
            <a:spLocks noGrp="1"/>
          </p:cNvSpPr>
          <p:nvPr>
            <p:ph type="title"/>
          </p:nvPr>
        </p:nvSpPr>
        <p:spPr>
          <a:xfrm>
            <a:off x="838200" y="365126"/>
            <a:ext cx="10515600" cy="1108568"/>
          </a:xfrm>
          <a:solidFill>
            <a:schemeClr val="accent3">
              <a:lumMod val="20000"/>
              <a:lumOff val="80000"/>
            </a:schemeClr>
          </a:solidFill>
        </p:spPr>
        <p:txBody>
          <a:bodyPr>
            <a:normAutofit/>
          </a:bodyPr>
          <a:lstStyle/>
          <a:p>
            <a:pPr algn="ctr"/>
            <a:r>
              <a:rPr lang="en-US" sz="4000" dirty="0">
                <a:latin typeface="Helvetica" pitchFamily="2" charset="0"/>
              </a:rPr>
              <a:t>Tips to Overcome Withdrawal Symptoms</a:t>
            </a:r>
          </a:p>
        </p:txBody>
      </p:sp>
    </p:spTree>
    <p:extLst>
      <p:ext uri="{BB962C8B-B14F-4D97-AF65-F5344CB8AC3E}">
        <p14:creationId xmlns:p14="http://schemas.microsoft.com/office/powerpoint/2010/main" val="2698856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F856-F563-894D-931A-44BB4E88AF32}"/>
              </a:ext>
            </a:extLst>
          </p:cNvPr>
          <p:cNvSpPr>
            <a:spLocks noGrp="1"/>
          </p:cNvSpPr>
          <p:nvPr>
            <p:ph type="title"/>
          </p:nvPr>
        </p:nvSpPr>
        <p:spPr>
          <a:xfrm>
            <a:off x="838200" y="180641"/>
            <a:ext cx="10515600" cy="1106622"/>
          </a:xfrm>
          <a:solidFill>
            <a:schemeClr val="bg1">
              <a:lumMod val="75000"/>
            </a:schemeClr>
          </a:solidFill>
        </p:spPr>
        <p:txBody>
          <a:bodyPr>
            <a:normAutofit/>
          </a:bodyPr>
          <a:lstStyle/>
          <a:p>
            <a:pPr algn="ctr"/>
            <a:r>
              <a:rPr lang="en-US" sz="3600" dirty="0">
                <a:latin typeface="Helvetica" pitchFamily="2" charset="0"/>
              </a:rPr>
              <a:t>Pharmacotherapy for the Treatment of Smoking</a:t>
            </a:r>
            <a:endParaRPr lang="en-US" sz="3600" dirty="0">
              <a:solidFill>
                <a:srgbClr val="0070C0"/>
              </a:solidFill>
            </a:endParaRPr>
          </a:p>
        </p:txBody>
      </p:sp>
      <p:sp>
        <p:nvSpPr>
          <p:cNvPr id="3" name="Content Placeholder 2">
            <a:extLst>
              <a:ext uri="{FF2B5EF4-FFF2-40B4-BE49-F238E27FC236}">
                <a16:creationId xmlns:a16="http://schemas.microsoft.com/office/drawing/2014/main" id="{91183B2E-553C-0542-BB08-77A9259D9CAF}"/>
              </a:ext>
            </a:extLst>
          </p:cNvPr>
          <p:cNvSpPr>
            <a:spLocks noGrp="1"/>
          </p:cNvSpPr>
          <p:nvPr>
            <p:ph idx="1"/>
          </p:nvPr>
        </p:nvSpPr>
        <p:spPr>
          <a:xfrm>
            <a:off x="559293" y="2219418"/>
            <a:ext cx="8703815" cy="3080552"/>
          </a:xfrm>
        </p:spPr>
        <p:txBody>
          <a:bodyPr>
            <a:normAutofit/>
          </a:bodyPr>
          <a:lstStyle/>
          <a:p>
            <a:pPr>
              <a:lnSpc>
                <a:spcPct val="120000"/>
              </a:lnSpc>
              <a:buFont typeface="Wingdings" pitchFamily="2" charset="2"/>
              <a:buChar char="§"/>
            </a:pPr>
            <a:r>
              <a:rPr lang="en-US" sz="2400" dirty="0">
                <a:latin typeface="Helvetica" pitchFamily="2" charset="0"/>
              </a:rPr>
              <a:t>Smokers who quit cold turkey (no pharmacotherapy) have a 5-15% (</a:t>
            </a:r>
            <a:r>
              <a:rPr lang="en-US" sz="2400" dirty="0" err="1">
                <a:latin typeface="Helvetica" pitchFamily="2" charset="0"/>
              </a:rPr>
              <a:t>avg</a:t>
            </a:r>
            <a:r>
              <a:rPr lang="en-US" sz="2400" dirty="0">
                <a:latin typeface="Helvetica" pitchFamily="2" charset="0"/>
              </a:rPr>
              <a:t> 7%) chance of long term success</a:t>
            </a:r>
          </a:p>
          <a:p>
            <a:pPr>
              <a:lnSpc>
                <a:spcPct val="120000"/>
              </a:lnSpc>
              <a:buFont typeface="Wingdings" pitchFamily="2" charset="2"/>
              <a:buChar char="§"/>
            </a:pPr>
            <a:r>
              <a:rPr lang="en-US" sz="2400" dirty="0">
                <a:latin typeface="Helvetica" pitchFamily="2" charset="0"/>
              </a:rPr>
              <a:t>In general, pharmacotherapy more than </a:t>
            </a:r>
            <a:r>
              <a:rPr lang="en-US" sz="2400" dirty="0">
                <a:solidFill>
                  <a:srgbClr val="C00000"/>
                </a:solidFill>
                <a:latin typeface="Helvetica" pitchFamily="2" charset="0"/>
              </a:rPr>
              <a:t>doubles</a:t>
            </a:r>
            <a:r>
              <a:rPr lang="en-US" sz="2400" dirty="0">
                <a:latin typeface="Helvetica" pitchFamily="2" charset="0"/>
              </a:rPr>
              <a:t> the chances of success</a:t>
            </a:r>
          </a:p>
          <a:p>
            <a:pPr>
              <a:lnSpc>
                <a:spcPct val="120000"/>
              </a:lnSpc>
              <a:buFont typeface="Wingdings" pitchFamily="2" charset="2"/>
              <a:buChar char="§"/>
            </a:pPr>
            <a:r>
              <a:rPr lang="en-US" sz="2400" dirty="0">
                <a:latin typeface="Helvetica" pitchFamily="2" charset="0"/>
              </a:rPr>
              <a:t>Pharmacotherapy + counseling increases success</a:t>
            </a:r>
          </a:p>
        </p:txBody>
      </p:sp>
      <p:pic>
        <p:nvPicPr>
          <p:cNvPr id="4" name="Picture 3">
            <a:extLst>
              <a:ext uri="{FF2B5EF4-FFF2-40B4-BE49-F238E27FC236}">
                <a16:creationId xmlns:a16="http://schemas.microsoft.com/office/drawing/2014/main" id="{345F12D4-EBED-2D4A-98D2-4BFB13DD5898}"/>
              </a:ext>
            </a:extLst>
          </p:cNvPr>
          <p:cNvPicPr>
            <a:picLocks noChangeAspect="1"/>
          </p:cNvPicPr>
          <p:nvPr/>
        </p:nvPicPr>
        <p:blipFill>
          <a:blip r:embed="rId2"/>
          <a:stretch>
            <a:fillRect/>
          </a:stretch>
        </p:blipFill>
        <p:spPr>
          <a:xfrm>
            <a:off x="9263108" y="1518081"/>
            <a:ext cx="2366639" cy="2366639"/>
          </a:xfrm>
          <a:prstGeom prst="rect">
            <a:avLst/>
          </a:prstGeom>
        </p:spPr>
      </p:pic>
    </p:spTree>
    <p:extLst>
      <p:ext uri="{BB962C8B-B14F-4D97-AF65-F5344CB8AC3E}">
        <p14:creationId xmlns:p14="http://schemas.microsoft.com/office/powerpoint/2010/main" val="3456897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F856-F563-894D-931A-44BB4E88AF32}"/>
              </a:ext>
            </a:extLst>
          </p:cNvPr>
          <p:cNvSpPr>
            <a:spLocks noGrp="1"/>
          </p:cNvSpPr>
          <p:nvPr>
            <p:ph type="title"/>
          </p:nvPr>
        </p:nvSpPr>
        <p:spPr>
          <a:xfrm>
            <a:off x="838200" y="180640"/>
            <a:ext cx="10515600" cy="1337441"/>
          </a:xfrm>
          <a:solidFill>
            <a:schemeClr val="bg1">
              <a:lumMod val="75000"/>
            </a:schemeClr>
          </a:solidFill>
        </p:spPr>
        <p:txBody>
          <a:bodyPr>
            <a:normAutofit/>
          </a:bodyPr>
          <a:lstStyle/>
          <a:p>
            <a:pPr algn="ctr"/>
            <a:r>
              <a:rPr lang="en-US" sz="3600" dirty="0">
                <a:latin typeface="Helvetica" pitchFamily="2" charset="0"/>
              </a:rPr>
              <a:t>Pharmacotherapy for the Treatment of Smoking</a:t>
            </a:r>
            <a:endParaRPr lang="en-US" sz="3600" dirty="0">
              <a:solidFill>
                <a:srgbClr val="0070C0"/>
              </a:solidFill>
            </a:endParaRPr>
          </a:p>
        </p:txBody>
      </p:sp>
      <p:pic>
        <p:nvPicPr>
          <p:cNvPr id="4" name="Picture 3">
            <a:extLst>
              <a:ext uri="{FF2B5EF4-FFF2-40B4-BE49-F238E27FC236}">
                <a16:creationId xmlns:a16="http://schemas.microsoft.com/office/drawing/2014/main" id="{345F12D4-EBED-2D4A-98D2-4BFB13DD5898}"/>
              </a:ext>
            </a:extLst>
          </p:cNvPr>
          <p:cNvPicPr>
            <a:picLocks noChangeAspect="1"/>
          </p:cNvPicPr>
          <p:nvPr/>
        </p:nvPicPr>
        <p:blipFill>
          <a:blip r:embed="rId2"/>
          <a:stretch>
            <a:fillRect/>
          </a:stretch>
        </p:blipFill>
        <p:spPr>
          <a:xfrm>
            <a:off x="9263108" y="1518081"/>
            <a:ext cx="2366639" cy="2366639"/>
          </a:xfrm>
          <a:prstGeom prst="rect">
            <a:avLst/>
          </a:prstGeom>
        </p:spPr>
      </p:pic>
      <p:pic>
        <p:nvPicPr>
          <p:cNvPr id="5" name="Picture 4">
            <a:extLst>
              <a:ext uri="{FF2B5EF4-FFF2-40B4-BE49-F238E27FC236}">
                <a16:creationId xmlns:a16="http://schemas.microsoft.com/office/drawing/2014/main" id="{74C7686D-1734-CD45-A429-65E6BC3CACA3}"/>
              </a:ext>
            </a:extLst>
          </p:cNvPr>
          <p:cNvPicPr>
            <a:picLocks noChangeAspect="1"/>
          </p:cNvPicPr>
          <p:nvPr/>
        </p:nvPicPr>
        <p:blipFill>
          <a:blip r:embed="rId3"/>
          <a:stretch>
            <a:fillRect/>
          </a:stretch>
        </p:blipFill>
        <p:spPr>
          <a:xfrm>
            <a:off x="0" y="1841932"/>
            <a:ext cx="9263108" cy="4381500"/>
          </a:xfrm>
          <a:prstGeom prst="rect">
            <a:avLst/>
          </a:prstGeom>
        </p:spPr>
      </p:pic>
    </p:spTree>
    <p:extLst>
      <p:ext uri="{BB962C8B-B14F-4D97-AF65-F5344CB8AC3E}">
        <p14:creationId xmlns:p14="http://schemas.microsoft.com/office/powerpoint/2010/main" val="1922646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FC9E05-1A15-FD48-BAEB-3FBEDAF1F9C0}"/>
              </a:ext>
            </a:extLst>
          </p:cNvPr>
          <p:cNvPicPr>
            <a:picLocks noChangeAspect="1"/>
          </p:cNvPicPr>
          <p:nvPr/>
        </p:nvPicPr>
        <p:blipFill>
          <a:blip r:embed="rId2"/>
          <a:stretch>
            <a:fillRect/>
          </a:stretch>
        </p:blipFill>
        <p:spPr>
          <a:xfrm>
            <a:off x="2259545" y="4210274"/>
            <a:ext cx="2532315" cy="2532315"/>
          </a:xfrm>
          <a:prstGeom prst="rect">
            <a:avLst/>
          </a:prstGeom>
        </p:spPr>
      </p:pic>
      <p:sp>
        <p:nvSpPr>
          <p:cNvPr id="3" name="Content Placeholder 2">
            <a:extLst>
              <a:ext uri="{FF2B5EF4-FFF2-40B4-BE49-F238E27FC236}">
                <a16:creationId xmlns:a16="http://schemas.microsoft.com/office/drawing/2014/main" id="{91183B2E-553C-0542-BB08-77A9259D9CAF}"/>
              </a:ext>
            </a:extLst>
          </p:cNvPr>
          <p:cNvSpPr>
            <a:spLocks noGrp="1"/>
          </p:cNvSpPr>
          <p:nvPr>
            <p:ph idx="1"/>
          </p:nvPr>
        </p:nvSpPr>
        <p:spPr>
          <a:xfrm>
            <a:off x="838199" y="1606857"/>
            <a:ext cx="10578484" cy="5086905"/>
          </a:xfrm>
        </p:spPr>
        <p:txBody>
          <a:bodyPr>
            <a:normAutofit/>
          </a:bodyPr>
          <a:lstStyle/>
          <a:p>
            <a:pPr marL="0" indent="0" algn="ctr">
              <a:lnSpc>
                <a:spcPct val="120000"/>
              </a:lnSpc>
              <a:buNone/>
            </a:pPr>
            <a:r>
              <a:rPr lang="en-US" b="1" dirty="0">
                <a:solidFill>
                  <a:srgbClr val="C00000"/>
                </a:solidFill>
                <a:latin typeface="Helvetica" pitchFamily="2" charset="0"/>
              </a:rPr>
              <a:t>Nicotine Replacement Therapy</a:t>
            </a:r>
          </a:p>
          <a:p>
            <a:pPr>
              <a:lnSpc>
                <a:spcPct val="120000"/>
              </a:lnSpc>
              <a:buFont typeface="Wingdings" pitchFamily="2" charset="2"/>
              <a:buChar char="§"/>
            </a:pPr>
            <a:endParaRPr lang="en-US" sz="2400" dirty="0">
              <a:latin typeface="Helvetica" pitchFamily="2" charset="0"/>
            </a:endParaRPr>
          </a:p>
        </p:txBody>
      </p:sp>
      <p:pic>
        <p:nvPicPr>
          <p:cNvPr id="5" name="Picture 4">
            <a:extLst>
              <a:ext uri="{FF2B5EF4-FFF2-40B4-BE49-F238E27FC236}">
                <a16:creationId xmlns:a16="http://schemas.microsoft.com/office/drawing/2014/main" id="{24D2E874-15EB-1645-BB8B-52E6696982B5}"/>
              </a:ext>
            </a:extLst>
          </p:cNvPr>
          <p:cNvPicPr>
            <a:picLocks noChangeAspect="1"/>
          </p:cNvPicPr>
          <p:nvPr/>
        </p:nvPicPr>
        <p:blipFill>
          <a:blip r:embed="rId3"/>
          <a:stretch>
            <a:fillRect/>
          </a:stretch>
        </p:blipFill>
        <p:spPr>
          <a:xfrm>
            <a:off x="1169981" y="2441358"/>
            <a:ext cx="2023940" cy="1995299"/>
          </a:xfrm>
          <a:prstGeom prst="rect">
            <a:avLst/>
          </a:prstGeom>
        </p:spPr>
      </p:pic>
      <p:pic>
        <p:nvPicPr>
          <p:cNvPr id="6" name="Picture 5">
            <a:extLst>
              <a:ext uri="{FF2B5EF4-FFF2-40B4-BE49-F238E27FC236}">
                <a16:creationId xmlns:a16="http://schemas.microsoft.com/office/drawing/2014/main" id="{E3268BF9-D4F1-DE4A-B6B4-C6D878A5C14E}"/>
              </a:ext>
            </a:extLst>
          </p:cNvPr>
          <p:cNvPicPr>
            <a:picLocks noChangeAspect="1"/>
          </p:cNvPicPr>
          <p:nvPr/>
        </p:nvPicPr>
        <p:blipFill>
          <a:blip r:embed="rId4"/>
          <a:stretch>
            <a:fillRect/>
          </a:stretch>
        </p:blipFill>
        <p:spPr>
          <a:xfrm>
            <a:off x="4231501" y="2112886"/>
            <a:ext cx="2169648" cy="2634572"/>
          </a:xfrm>
          <a:prstGeom prst="rect">
            <a:avLst/>
          </a:prstGeom>
        </p:spPr>
      </p:pic>
      <p:pic>
        <p:nvPicPr>
          <p:cNvPr id="7" name="Picture 6">
            <a:extLst>
              <a:ext uri="{FF2B5EF4-FFF2-40B4-BE49-F238E27FC236}">
                <a16:creationId xmlns:a16="http://schemas.microsoft.com/office/drawing/2014/main" id="{8580BE67-E29A-7648-8E4B-69DDD490CDC0}"/>
              </a:ext>
            </a:extLst>
          </p:cNvPr>
          <p:cNvPicPr>
            <a:picLocks noChangeAspect="1"/>
          </p:cNvPicPr>
          <p:nvPr/>
        </p:nvPicPr>
        <p:blipFill>
          <a:blip r:embed="rId5"/>
          <a:stretch>
            <a:fillRect/>
          </a:stretch>
        </p:blipFill>
        <p:spPr>
          <a:xfrm>
            <a:off x="7549388" y="2441358"/>
            <a:ext cx="1817745" cy="1817745"/>
          </a:xfrm>
          <a:prstGeom prst="rect">
            <a:avLst/>
          </a:prstGeom>
        </p:spPr>
      </p:pic>
      <p:pic>
        <p:nvPicPr>
          <p:cNvPr id="9" name="Picture 8">
            <a:extLst>
              <a:ext uri="{FF2B5EF4-FFF2-40B4-BE49-F238E27FC236}">
                <a16:creationId xmlns:a16="http://schemas.microsoft.com/office/drawing/2014/main" id="{67B534FD-5945-0243-850A-4AA3D754DCFA}"/>
              </a:ext>
            </a:extLst>
          </p:cNvPr>
          <p:cNvPicPr>
            <a:picLocks noChangeAspect="1"/>
          </p:cNvPicPr>
          <p:nvPr/>
        </p:nvPicPr>
        <p:blipFill>
          <a:blip r:embed="rId6"/>
          <a:stretch>
            <a:fillRect/>
          </a:stretch>
        </p:blipFill>
        <p:spPr>
          <a:xfrm>
            <a:off x="5907645" y="4552107"/>
            <a:ext cx="2112743" cy="1848650"/>
          </a:xfrm>
          <a:prstGeom prst="rect">
            <a:avLst/>
          </a:prstGeom>
        </p:spPr>
      </p:pic>
      <p:sp>
        <p:nvSpPr>
          <p:cNvPr id="11" name="TextBox 10">
            <a:extLst>
              <a:ext uri="{FF2B5EF4-FFF2-40B4-BE49-F238E27FC236}">
                <a16:creationId xmlns:a16="http://schemas.microsoft.com/office/drawing/2014/main" id="{6129AAF0-B125-EC4C-B809-0261F8535219}"/>
              </a:ext>
            </a:extLst>
          </p:cNvPr>
          <p:cNvSpPr txBox="1"/>
          <p:nvPr/>
        </p:nvSpPr>
        <p:spPr>
          <a:xfrm>
            <a:off x="1420427" y="4525433"/>
            <a:ext cx="958788" cy="369332"/>
          </a:xfrm>
          <a:prstGeom prst="rect">
            <a:avLst/>
          </a:prstGeom>
          <a:solidFill>
            <a:schemeClr val="accent1">
              <a:lumMod val="40000"/>
              <a:lumOff val="60000"/>
            </a:schemeClr>
          </a:solidFill>
        </p:spPr>
        <p:txBody>
          <a:bodyPr wrap="square" rtlCol="0">
            <a:spAutoFit/>
          </a:bodyPr>
          <a:lstStyle/>
          <a:p>
            <a:pPr algn="ctr"/>
            <a:r>
              <a:rPr lang="en-US" dirty="0">
                <a:latin typeface="Helvetica" pitchFamily="2" charset="0"/>
              </a:rPr>
              <a:t>Patch</a:t>
            </a:r>
          </a:p>
        </p:txBody>
      </p:sp>
      <p:sp>
        <p:nvSpPr>
          <p:cNvPr id="12" name="TextBox 11">
            <a:extLst>
              <a:ext uri="{FF2B5EF4-FFF2-40B4-BE49-F238E27FC236}">
                <a16:creationId xmlns:a16="http://schemas.microsoft.com/office/drawing/2014/main" id="{4033BCB2-C530-1D40-B062-2123FB681BBE}"/>
              </a:ext>
            </a:extLst>
          </p:cNvPr>
          <p:cNvSpPr txBox="1"/>
          <p:nvPr/>
        </p:nvSpPr>
        <p:spPr>
          <a:xfrm>
            <a:off x="4870652" y="4592552"/>
            <a:ext cx="958788" cy="369332"/>
          </a:xfrm>
          <a:prstGeom prst="rect">
            <a:avLst/>
          </a:prstGeom>
          <a:solidFill>
            <a:schemeClr val="accent1">
              <a:lumMod val="40000"/>
              <a:lumOff val="60000"/>
            </a:schemeClr>
          </a:solidFill>
        </p:spPr>
        <p:txBody>
          <a:bodyPr wrap="square" rtlCol="0">
            <a:spAutoFit/>
          </a:bodyPr>
          <a:lstStyle/>
          <a:p>
            <a:pPr algn="ctr"/>
            <a:r>
              <a:rPr lang="en-US" dirty="0">
                <a:latin typeface="Helvetica" pitchFamily="2" charset="0"/>
              </a:rPr>
              <a:t>Inhaler</a:t>
            </a:r>
          </a:p>
        </p:txBody>
      </p:sp>
      <p:sp>
        <p:nvSpPr>
          <p:cNvPr id="13" name="TextBox 12">
            <a:extLst>
              <a:ext uri="{FF2B5EF4-FFF2-40B4-BE49-F238E27FC236}">
                <a16:creationId xmlns:a16="http://schemas.microsoft.com/office/drawing/2014/main" id="{C07E5A69-B99E-494A-B0D6-C355C5CB7D00}"/>
              </a:ext>
            </a:extLst>
          </p:cNvPr>
          <p:cNvSpPr txBox="1"/>
          <p:nvPr/>
        </p:nvSpPr>
        <p:spPr>
          <a:xfrm>
            <a:off x="8476015" y="4340767"/>
            <a:ext cx="958788" cy="369332"/>
          </a:xfrm>
          <a:prstGeom prst="rect">
            <a:avLst/>
          </a:prstGeom>
          <a:solidFill>
            <a:schemeClr val="accent1">
              <a:lumMod val="40000"/>
              <a:lumOff val="60000"/>
            </a:schemeClr>
          </a:solidFill>
        </p:spPr>
        <p:txBody>
          <a:bodyPr wrap="square" rtlCol="0">
            <a:spAutoFit/>
          </a:bodyPr>
          <a:lstStyle/>
          <a:p>
            <a:pPr algn="ctr"/>
            <a:r>
              <a:rPr lang="en-US" dirty="0">
                <a:latin typeface="Helvetica" pitchFamily="2" charset="0"/>
              </a:rPr>
              <a:t>Gum</a:t>
            </a:r>
          </a:p>
        </p:txBody>
      </p:sp>
      <p:sp>
        <p:nvSpPr>
          <p:cNvPr id="14" name="TextBox 13">
            <a:extLst>
              <a:ext uri="{FF2B5EF4-FFF2-40B4-BE49-F238E27FC236}">
                <a16:creationId xmlns:a16="http://schemas.microsoft.com/office/drawing/2014/main" id="{1F0761FA-9403-284D-9DAF-990A5833FF95}"/>
              </a:ext>
            </a:extLst>
          </p:cNvPr>
          <p:cNvSpPr txBox="1"/>
          <p:nvPr/>
        </p:nvSpPr>
        <p:spPr>
          <a:xfrm>
            <a:off x="3204550" y="6324430"/>
            <a:ext cx="958788" cy="369332"/>
          </a:xfrm>
          <a:prstGeom prst="rect">
            <a:avLst/>
          </a:prstGeom>
          <a:solidFill>
            <a:schemeClr val="accent1">
              <a:lumMod val="40000"/>
              <a:lumOff val="60000"/>
            </a:schemeClr>
          </a:solidFill>
        </p:spPr>
        <p:txBody>
          <a:bodyPr wrap="square" rtlCol="0">
            <a:spAutoFit/>
          </a:bodyPr>
          <a:lstStyle/>
          <a:p>
            <a:pPr algn="ctr"/>
            <a:r>
              <a:rPr lang="en-US" dirty="0">
                <a:latin typeface="Helvetica" pitchFamily="2" charset="0"/>
              </a:rPr>
              <a:t>Spray</a:t>
            </a:r>
          </a:p>
        </p:txBody>
      </p:sp>
      <p:sp>
        <p:nvSpPr>
          <p:cNvPr id="15" name="TextBox 14">
            <a:extLst>
              <a:ext uri="{FF2B5EF4-FFF2-40B4-BE49-F238E27FC236}">
                <a16:creationId xmlns:a16="http://schemas.microsoft.com/office/drawing/2014/main" id="{2C755593-3B04-F540-B5C4-BFD4C8472E9B}"/>
              </a:ext>
            </a:extLst>
          </p:cNvPr>
          <p:cNvSpPr txBox="1"/>
          <p:nvPr/>
        </p:nvSpPr>
        <p:spPr>
          <a:xfrm>
            <a:off x="7786562" y="6120201"/>
            <a:ext cx="1188761" cy="369332"/>
          </a:xfrm>
          <a:prstGeom prst="rect">
            <a:avLst/>
          </a:prstGeom>
          <a:solidFill>
            <a:schemeClr val="accent1">
              <a:lumMod val="40000"/>
              <a:lumOff val="60000"/>
            </a:schemeClr>
          </a:solidFill>
        </p:spPr>
        <p:txBody>
          <a:bodyPr wrap="square" rtlCol="0">
            <a:spAutoFit/>
          </a:bodyPr>
          <a:lstStyle/>
          <a:p>
            <a:pPr algn="ctr"/>
            <a:r>
              <a:rPr lang="en-US" dirty="0">
                <a:latin typeface="Helvetica" pitchFamily="2" charset="0"/>
              </a:rPr>
              <a:t>Lozenge</a:t>
            </a:r>
          </a:p>
        </p:txBody>
      </p:sp>
      <p:sp>
        <p:nvSpPr>
          <p:cNvPr id="16" name="Title 1">
            <a:extLst>
              <a:ext uri="{FF2B5EF4-FFF2-40B4-BE49-F238E27FC236}">
                <a16:creationId xmlns:a16="http://schemas.microsoft.com/office/drawing/2014/main" id="{F45181A4-3C5C-2C48-A172-8724566D0152}"/>
              </a:ext>
            </a:extLst>
          </p:cNvPr>
          <p:cNvSpPr>
            <a:spLocks noGrp="1"/>
          </p:cNvSpPr>
          <p:nvPr>
            <p:ph type="title"/>
          </p:nvPr>
        </p:nvSpPr>
        <p:spPr>
          <a:xfrm>
            <a:off x="838200" y="180641"/>
            <a:ext cx="10515600" cy="1106622"/>
          </a:xfrm>
          <a:solidFill>
            <a:schemeClr val="bg1">
              <a:lumMod val="75000"/>
            </a:schemeClr>
          </a:solidFill>
        </p:spPr>
        <p:txBody>
          <a:bodyPr>
            <a:normAutofit/>
          </a:bodyPr>
          <a:lstStyle/>
          <a:p>
            <a:pPr algn="ctr"/>
            <a:r>
              <a:rPr lang="en-US" sz="3600" dirty="0">
                <a:latin typeface="Helvetica" pitchFamily="2" charset="0"/>
              </a:rPr>
              <a:t>Pharmacotherapy for the Treatment of Smoking</a:t>
            </a:r>
            <a:endParaRPr lang="en-US" sz="3600" dirty="0">
              <a:solidFill>
                <a:srgbClr val="0070C0"/>
              </a:solidFill>
            </a:endParaRPr>
          </a:p>
        </p:txBody>
      </p:sp>
    </p:spTree>
    <p:extLst>
      <p:ext uri="{BB962C8B-B14F-4D97-AF65-F5344CB8AC3E}">
        <p14:creationId xmlns:p14="http://schemas.microsoft.com/office/powerpoint/2010/main" val="3745587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DA6DB2-3A49-2442-964E-E4DC8EEE0100}"/>
              </a:ext>
            </a:extLst>
          </p:cNvPr>
          <p:cNvSpPr txBox="1">
            <a:spLocks/>
          </p:cNvSpPr>
          <p:nvPr/>
        </p:nvSpPr>
        <p:spPr>
          <a:xfrm>
            <a:off x="846513" y="205626"/>
            <a:ext cx="10515600" cy="1023100"/>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Helvetica" pitchFamily="2" charset="0"/>
              </a:rPr>
              <a:t>Smoking Tobacco</a:t>
            </a:r>
          </a:p>
        </p:txBody>
      </p:sp>
      <p:pic>
        <p:nvPicPr>
          <p:cNvPr id="5" name="Picture 4">
            <a:extLst>
              <a:ext uri="{FF2B5EF4-FFF2-40B4-BE49-F238E27FC236}">
                <a16:creationId xmlns:a16="http://schemas.microsoft.com/office/drawing/2014/main" id="{9801B8E9-6791-FE42-AF5F-A73812A47E08}"/>
              </a:ext>
            </a:extLst>
          </p:cNvPr>
          <p:cNvPicPr>
            <a:picLocks noChangeAspect="1"/>
          </p:cNvPicPr>
          <p:nvPr/>
        </p:nvPicPr>
        <p:blipFill>
          <a:blip r:embed="rId2"/>
          <a:stretch>
            <a:fillRect/>
          </a:stretch>
        </p:blipFill>
        <p:spPr>
          <a:xfrm>
            <a:off x="988290" y="1388226"/>
            <a:ext cx="4273665" cy="2997200"/>
          </a:xfrm>
          <a:prstGeom prst="rect">
            <a:avLst/>
          </a:prstGeom>
        </p:spPr>
      </p:pic>
      <p:pic>
        <p:nvPicPr>
          <p:cNvPr id="6" name="Picture 5">
            <a:extLst>
              <a:ext uri="{FF2B5EF4-FFF2-40B4-BE49-F238E27FC236}">
                <a16:creationId xmlns:a16="http://schemas.microsoft.com/office/drawing/2014/main" id="{9991AE35-F580-D443-AB73-B45891278628}"/>
              </a:ext>
            </a:extLst>
          </p:cNvPr>
          <p:cNvPicPr>
            <a:picLocks noChangeAspect="1"/>
          </p:cNvPicPr>
          <p:nvPr/>
        </p:nvPicPr>
        <p:blipFill>
          <a:blip r:embed="rId3"/>
          <a:stretch>
            <a:fillRect/>
          </a:stretch>
        </p:blipFill>
        <p:spPr>
          <a:xfrm>
            <a:off x="6393065" y="1388226"/>
            <a:ext cx="5041900" cy="2870200"/>
          </a:xfrm>
          <a:prstGeom prst="rect">
            <a:avLst/>
          </a:prstGeom>
        </p:spPr>
      </p:pic>
      <p:pic>
        <p:nvPicPr>
          <p:cNvPr id="7" name="Picture 6">
            <a:extLst>
              <a:ext uri="{FF2B5EF4-FFF2-40B4-BE49-F238E27FC236}">
                <a16:creationId xmlns:a16="http://schemas.microsoft.com/office/drawing/2014/main" id="{42533A70-19CF-7149-B3FE-9F1DA8F30625}"/>
              </a:ext>
            </a:extLst>
          </p:cNvPr>
          <p:cNvPicPr>
            <a:picLocks noChangeAspect="1"/>
          </p:cNvPicPr>
          <p:nvPr/>
        </p:nvPicPr>
        <p:blipFill>
          <a:blip r:embed="rId4"/>
          <a:stretch>
            <a:fillRect/>
          </a:stretch>
        </p:blipFill>
        <p:spPr>
          <a:xfrm>
            <a:off x="1867362" y="4544926"/>
            <a:ext cx="9321800" cy="1727200"/>
          </a:xfrm>
          <a:prstGeom prst="rect">
            <a:avLst/>
          </a:prstGeom>
        </p:spPr>
      </p:pic>
    </p:spTree>
    <p:extLst>
      <p:ext uri="{BB962C8B-B14F-4D97-AF65-F5344CB8AC3E}">
        <p14:creationId xmlns:p14="http://schemas.microsoft.com/office/powerpoint/2010/main" val="352582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83B2E-553C-0542-BB08-77A9259D9CAF}"/>
              </a:ext>
            </a:extLst>
          </p:cNvPr>
          <p:cNvSpPr>
            <a:spLocks noGrp="1"/>
          </p:cNvSpPr>
          <p:nvPr>
            <p:ph idx="1"/>
          </p:nvPr>
        </p:nvSpPr>
        <p:spPr>
          <a:xfrm>
            <a:off x="838199" y="1376039"/>
            <a:ext cx="10515601" cy="5317723"/>
          </a:xfrm>
        </p:spPr>
        <p:txBody>
          <a:bodyPr>
            <a:normAutofit/>
          </a:bodyPr>
          <a:lstStyle/>
          <a:p>
            <a:pPr marL="0" indent="0" algn="ctr">
              <a:lnSpc>
                <a:spcPct val="120000"/>
              </a:lnSpc>
              <a:buNone/>
            </a:pPr>
            <a:r>
              <a:rPr lang="en-US" b="1" dirty="0">
                <a:solidFill>
                  <a:srgbClr val="C00000"/>
                </a:solidFill>
                <a:latin typeface="Helvetica" pitchFamily="2" charset="0"/>
              </a:rPr>
              <a:t>Nicotine Replacement Therapy</a:t>
            </a:r>
            <a:endParaRPr lang="en-US" dirty="0">
              <a:latin typeface="Helvetica" pitchFamily="2" charset="0"/>
            </a:endParaRPr>
          </a:p>
          <a:p>
            <a:pPr marL="0" indent="0">
              <a:lnSpc>
                <a:spcPct val="120000"/>
              </a:lnSpc>
              <a:buNone/>
            </a:pPr>
            <a:r>
              <a:rPr lang="en-US" sz="2400" b="1" dirty="0">
                <a:solidFill>
                  <a:srgbClr val="0070C0"/>
                </a:solidFill>
                <a:latin typeface="Helvetica" pitchFamily="2" charset="0"/>
              </a:rPr>
              <a:t>Mechanism of Action</a:t>
            </a:r>
          </a:p>
          <a:p>
            <a:pPr>
              <a:lnSpc>
                <a:spcPct val="120000"/>
              </a:lnSpc>
              <a:buFont typeface="Wingdings" pitchFamily="2" charset="2"/>
              <a:buChar char="§"/>
            </a:pPr>
            <a:r>
              <a:rPr lang="en-US" sz="2400" dirty="0">
                <a:latin typeface="Helvetica" pitchFamily="2" charset="0"/>
              </a:rPr>
              <a:t>Provides ‘medicinal’ or ‘clean’ nicotine</a:t>
            </a:r>
          </a:p>
          <a:p>
            <a:pPr lvl="1">
              <a:lnSpc>
                <a:spcPct val="120000"/>
              </a:lnSpc>
              <a:buFont typeface="Wingdings" pitchFamily="2" charset="2"/>
              <a:buChar char="§"/>
            </a:pPr>
            <a:r>
              <a:rPr lang="en-US" sz="2000" dirty="0">
                <a:latin typeface="Helvetica" pitchFamily="2" charset="0"/>
              </a:rPr>
              <a:t>Cigarettes use the best drug delivery system in our body (i.e., our lungs). </a:t>
            </a:r>
          </a:p>
          <a:p>
            <a:pPr lvl="1">
              <a:lnSpc>
                <a:spcPct val="120000"/>
              </a:lnSpc>
              <a:buFont typeface="Wingdings" pitchFamily="2" charset="2"/>
              <a:buChar char="§"/>
            </a:pPr>
            <a:r>
              <a:rPr lang="en-US" sz="2000" dirty="0">
                <a:latin typeface="Helvetica" pitchFamily="2" charset="0"/>
              </a:rPr>
              <a:t>Reaches the brain/reward pathway within 8 seconds. </a:t>
            </a:r>
          </a:p>
          <a:p>
            <a:pPr>
              <a:lnSpc>
                <a:spcPct val="120000"/>
              </a:lnSpc>
              <a:buFont typeface="Wingdings" pitchFamily="2" charset="2"/>
              <a:buChar char="§"/>
            </a:pPr>
            <a:r>
              <a:rPr lang="en-US" sz="2400" dirty="0">
                <a:latin typeface="Helvetica" pitchFamily="2" charset="0"/>
              </a:rPr>
              <a:t>Reduces withdrawal symptoms and craving</a:t>
            </a:r>
          </a:p>
          <a:p>
            <a:pPr>
              <a:lnSpc>
                <a:spcPct val="120000"/>
              </a:lnSpc>
              <a:buFont typeface="Wingdings" pitchFamily="2" charset="2"/>
              <a:buChar char="§"/>
            </a:pPr>
            <a:r>
              <a:rPr lang="en-US" sz="2400" dirty="0">
                <a:latin typeface="Helvetica" pitchFamily="2" charset="0"/>
              </a:rPr>
              <a:t>May provide some positive effects of nicotine:</a:t>
            </a:r>
          </a:p>
          <a:p>
            <a:pPr lvl="1">
              <a:lnSpc>
                <a:spcPct val="120000"/>
              </a:lnSpc>
              <a:buFont typeface="Wingdings" pitchFamily="2" charset="2"/>
              <a:buChar char="§"/>
            </a:pPr>
            <a:r>
              <a:rPr lang="en-US" sz="2000" dirty="0">
                <a:latin typeface="Helvetica" pitchFamily="2" charset="0"/>
              </a:rPr>
              <a:t>Desirable mood</a:t>
            </a:r>
          </a:p>
          <a:p>
            <a:pPr lvl="1">
              <a:lnSpc>
                <a:spcPct val="120000"/>
              </a:lnSpc>
              <a:buFont typeface="Wingdings" pitchFamily="2" charset="2"/>
              <a:buChar char="§"/>
            </a:pPr>
            <a:r>
              <a:rPr lang="en-US" sz="2000" dirty="0">
                <a:latin typeface="Helvetica" pitchFamily="2" charset="0"/>
              </a:rPr>
              <a:t>Improved attention</a:t>
            </a:r>
          </a:p>
          <a:p>
            <a:pPr>
              <a:lnSpc>
                <a:spcPct val="120000"/>
              </a:lnSpc>
              <a:buFont typeface="Wingdings" pitchFamily="2" charset="2"/>
              <a:buChar char="§"/>
            </a:pPr>
            <a:r>
              <a:rPr lang="en-US" sz="2400" dirty="0">
                <a:latin typeface="Helvetica" pitchFamily="2" charset="0"/>
              </a:rPr>
              <a:t>Replaces oral/handling aspects of habit </a:t>
            </a:r>
          </a:p>
        </p:txBody>
      </p:sp>
      <p:sp>
        <p:nvSpPr>
          <p:cNvPr id="6" name="Title 1">
            <a:extLst>
              <a:ext uri="{FF2B5EF4-FFF2-40B4-BE49-F238E27FC236}">
                <a16:creationId xmlns:a16="http://schemas.microsoft.com/office/drawing/2014/main" id="{637933CC-DBF3-714C-A6FA-880EB3D363B7}"/>
              </a:ext>
            </a:extLst>
          </p:cNvPr>
          <p:cNvSpPr>
            <a:spLocks noGrp="1"/>
          </p:cNvSpPr>
          <p:nvPr>
            <p:ph type="title"/>
          </p:nvPr>
        </p:nvSpPr>
        <p:spPr>
          <a:xfrm>
            <a:off x="838200" y="180641"/>
            <a:ext cx="10515600" cy="1106622"/>
          </a:xfrm>
          <a:solidFill>
            <a:schemeClr val="bg1">
              <a:lumMod val="75000"/>
            </a:schemeClr>
          </a:solidFill>
        </p:spPr>
        <p:txBody>
          <a:bodyPr>
            <a:normAutofit/>
          </a:bodyPr>
          <a:lstStyle/>
          <a:p>
            <a:pPr algn="ctr"/>
            <a:r>
              <a:rPr lang="en-US" sz="3600" dirty="0">
                <a:latin typeface="Helvetica" pitchFamily="2" charset="0"/>
              </a:rPr>
              <a:t>Pharmacotherapy for the Treatment of Smoking</a:t>
            </a:r>
            <a:endParaRPr lang="en-US" sz="3600" dirty="0">
              <a:solidFill>
                <a:srgbClr val="0070C0"/>
              </a:solidFill>
            </a:endParaRPr>
          </a:p>
        </p:txBody>
      </p:sp>
    </p:spTree>
    <p:extLst>
      <p:ext uri="{BB962C8B-B14F-4D97-AF65-F5344CB8AC3E}">
        <p14:creationId xmlns:p14="http://schemas.microsoft.com/office/powerpoint/2010/main" val="3824912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F856-F563-894D-931A-44BB4E88AF32}"/>
              </a:ext>
            </a:extLst>
          </p:cNvPr>
          <p:cNvSpPr>
            <a:spLocks noGrp="1"/>
          </p:cNvSpPr>
          <p:nvPr>
            <p:ph type="title"/>
          </p:nvPr>
        </p:nvSpPr>
        <p:spPr>
          <a:xfrm>
            <a:off x="838200" y="180640"/>
            <a:ext cx="10515600" cy="1337441"/>
          </a:xfrm>
          <a:solidFill>
            <a:schemeClr val="bg1">
              <a:lumMod val="75000"/>
            </a:schemeClr>
          </a:solidFill>
        </p:spPr>
        <p:txBody>
          <a:bodyPr>
            <a:normAutofit/>
          </a:bodyPr>
          <a:lstStyle/>
          <a:p>
            <a:pPr algn="ctr"/>
            <a:r>
              <a:rPr lang="en-US" sz="4000" dirty="0">
                <a:latin typeface="Helvetica" pitchFamily="2" charset="0"/>
              </a:rPr>
              <a:t>Pharmacotherapy</a:t>
            </a:r>
            <a:br>
              <a:rPr lang="en-US" sz="4000" dirty="0">
                <a:latin typeface="Helvetica" pitchFamily="2" charset="0"/>
              </a:rPr>
            </a:br>
            <a:r>
              <a:rPr lang="en-US" sz="4000" dirty="0">
                <a:solidFill>
                  <a:srgbClr val="0070C0"/>
                </a:solidFill>
                <a:latin typeface="Helvetica" pitchFamily="2" charset="0"/>
              </a:rPr>
              <a:t>Varenicline</a:t>
            </a:r>
            <a:endParaRPr lang="en-US" sz="4000" dirty="0">
              <a:solidFill>
                <a:srgbClr val="0070C0"/>
              </a:solidFill>
            </a:endParaRPr>
          </a:p>
        </p:txBody>
      </p:sp>
      <p:sp>
        <p:nvSpPr>
          <p:cNvPr id="3" name="Content Placeholder 2">
            <a:extLst>
              <a:ext uri="{FF2B5EF4-FFF2-40B4-BE49-F238E27FC236}">
                <a16:creationId xmlns:a16="http://schemas.microsoft.com/office/drawing/2014/main" id="{91183B2E-553C-0542-BB08-77A9259D9CAF}"/>
              </a:ext>
            </a:extLst>
          </p:cNvPr>
          <p:cNvSpPr>
            <a:spLocks noGrp="1"/>
          </p:cNvSpPr>
          <p:nvPr>
            <p:ph idx="1"/>
          </p:nvPr>
        </p:nvSpPr>
        <p:spPr>
          <a:xfrm>
            <a:off x="838199" y="1606857"/>
            <a:ext cx="8490285" cy="5086905"/>
          </a:xfrm>
        </p:spPr>
        <p:txBody>
          <a:bodyPr>
            <a:normAutofit/>
          </a:bodyPr>
          <a:lstStyle/>
          <a:p>
            <a:pPr marL="0" indent="0">
              <a:lnSpc>
                <a:spcPct val="120000"/>
              </a:lnSpc>
              <a:buNone/>
            </a:pPr>
            <a:r>
              <a:rPr lang="en-US" b="1" dirty="0">
                <a:solidFill>
                  <a:srgbClr val="C00000"/>
                </a:solidFill>
                <a:latin typeface="Helvetica" pitchFamily="2" charset="0"/>
              </a:rPr>
              <a:t>Varenicline (</a:t>
            </a:r>
            <a:r>
              <a:rPr lang="en-US" b="1" dirty="0" err="1">
                <a:solidFill>
                  <a:srgbClr val="C00000"/>
                </a:solidFill>
                <a:latin typeface="Helvetica" pitchFamily="2" charset="0"/>
              </a:rPr>
              <a:t>Champix</a:t>
            </a:r>
            <a:r>
              <a:rPr lang="en-US" b="1" dirty="0">
                <a:solidFill>
                  <a:srgbClr val="C00000"/>
                </a:solidFill>
                <a:latin typeface="Helvetica" pitchFamily="2" charset="0"/>
              </a:rPr>
              <a:t>) </a:t>
            </a:r>
          </a:p>
          <a:p>
            <a:pPr>
              <a:lnSpc>
                <a:spcPct val="120000"/>
              </a:lnSpc>
              <a:buFont typeface="Wingdings" pitchFamily="2" charset="2"/>
              <a:buChar char="§"/>
            </a:pPr>
            <a:r>
              <a:rPr lang="en-US" sz="2400" dirty="0">
                <a:latin typeface="Helvetica" pitchFamily="2" charset="0"/>
              </a:rPr>
              <a:t>Varenicline is a </a:t>
            </a:r>
            <a:r>
              <a:rPr lang="en-US" sz="2400" dirty="0">
                <a:solidFill>
                  <a:srgbClr val="0070C0"/>
                </a:solidFill>
                <a:latin typeface="Helvetica" pitchFamily="2" charset="0"/>
              </a:rPr>
              <a:t>prescription</a:t>
            </a:r>
            <a:r>
              <a:rPr lang="en-US" sz="2400" dirty="0">
                <a:latin typeface="Helvetica" pitchFamily="2" charset="0"/>
              </a:rPr>
              <a:t> medicine approved by FDA in </a:t>
            </a:r>
            <a:r>
              <a:rPr lang="en-US" sz="2400" dirty="0">
                <a:solidFill>
                  <a:srgbClr val="00B050"/>
                </a:solidFill>
                <a:latin typeface="Helvetica" pitchFamily="2" charset="0"/>
              </a:rPr>
              <a:t>2006</a:t>
            </a:r>
            <a:r>
              <a:rPr lang="en-US" sz="2400" dirty="0">
                <a:latin typeface="Helvetica" pitchFamily="2" charset="0"/>
              </a:rPr>
              <a:t> to help adults in the treatment of tobacco dependency</a:t>
            </a:r>
          </a:p>
          <a:p>
            <a:pPr marL="0" indent="0">
              <a:lnSpc>
                <a:spcPct val="120000"/>
              </a:lnSpc>
              <a:buNone/>
            </a:pPr>
            <a:r>
              <a:rPr lang="en-US" sz="2400" b="1" dirty="0">
                <a:solidFill>
                  <a:schemeClr val="accent4">
                    <a:lumMod val="75000"/>
                  </a:schemeClr>
                </a:solidFill>
                <a:latin typeface="Helvetica" pitchFamily="2" charset="0"/>
              </a:rPr>
              <a:t>Mechanism of Action</a:t>
            </a:r>
          </a:p>
          <a:p>
            <a:pPr>
              <a:lnSpc>
                <a:spcPct val="120000"/>
              </a:lnSpc>
              <a:buFont typeface="Wingdings" pitchFamily="2" charset="2"/>
              <a:buChar char="§"/>
            </a:pPr>
            <a:r>
              <a:rPr lang="en-US" sz="2400" dirty="0">
                <a:latin typeface="Helvetica" pitchFamily="2" charset="0"/>
              </a:rPr>
              <a:t>Varenicline acts as a partial </a:t>
            </a:r>
            <a:r>
              <a:rPr lang="en-US" sz="2400" dirty="0">
                <a:solidFill>
                  <a:srgbClr val="0070C0"/>
                </a:solidFill>
                <a:latin typeface="Helvetica" pitchFamily="2" charset="0"/>
              </a:rPr>
              <a:t>agonist/antagonist on the nicotinic acetylcholine receptors </a:t>
            </a:r>
            <a:r>
              <a:rPr lang="en-US" sz="2400" dirty="0">
                <a:latin typeface="Helvetica" pitchFamily="2" charset="0"/>
              </a:rPr>
              <a:t>:</a:t>
            </a:r>
          </a:p>
          <a:p>
            <a:pPr lvl="1">
              <a:lnSpc>
                <a:spcPct val="120000"/>
              </a:lnSpc>
              <a:buFont typeface="Wingdings" pitchFamily="2" charset="2"/>
              <a:buChar char="§"/>
            </a:pPr>
            <a:r>
              <a:rPr lang="en-US" sz="2000" dirty="0">
                <a:latin typeface="Helvetica" pitchFamily="2" charset="0"/>
              </a:rPr>
              <a:t>Providing some nicotine effects to ease the withdrawal symptoms and</a:t>
            </a:r>
          </a:p>
          <a:p>
            <a:pPr lvl="1">
              <a:lnSpc>
                <a:spcPct val="120000"/>
              </a:lnSpc>
              <a:buFont typeface="Wingdings" pitchFamily="2" charset="2"/>
              <a:buChar char="§"/>
            </a:pPr>
            <a:r>
              <a:rPr lang="en-US" sz="2000" dirty="0">
                <a:latin typeface="Helvetica" pitchFamily="2" charset="0"/>
              </a:rPr>
              <a:t>Blocking the effects of nicotine from cigarettes if they resume smoking</a:t>
            </a:r>
          </a:p>
        </p:txBody>
      </p:sp>
      <p:pic>
        <p:nvPicPr>
          <p:cNvPr id="4" name="Picture 3">
            <a:extLst>
              <a:ext uri="{FF2B5EF4-FFF2-40B4-BE49-F238E27FC236}">
                <a16:creationId xmlns:a16="http://schemas.microsoft.com/office/drawing/2014/main" id="{1559B7DB-F29E-3044-A921-D0BF3A452138}"/>
              </a:ext>
            </a:extLst>
          </p:cNvPr>
          <p:cNvPicPr>
            <a:picLocks noChangeAspect="1"/>
          </p:cNvPicPr>
          <p:nvPr/>
        </p:nvPicPr>
        <p:blipFill>
          <a:blip r:embed="rId2"/>
          <a:stretch>
            <a:fillRect/>
          </a:stretch>
        </p:blipFill>
        <p:spPr>
          <a:xfrm>
            <a:off x="9017000" y="1606857"/>
            <a:ext cx="3175000" cy="2400300"/>
          </a:xfrm>
          <a:prstGeom prst="rect">
            <a:avLst/>
          </a:prstGeom>
        </p:spPr>
      </p:pic>
    </p:spTree>
    <p:extLst>
      <p:ext uri="{BB962C8B-B14F-4D97-AF65-F5344CB8AC3E}">
        <p14:creationId xmlns:p14="http://schemas.microsoft.com/office/powerpoint/2010/main" val="385730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83B2E-553C-0542-BB08-77A9259D9CAF}"/>
              </a:ext>
            </a:extLst>
          </p:cNvPr>
          <p:cNvSpPr>
            <a:spLocks noGrp="1"/>
          </p:cNvSpPr>
          <p:nvPr>
            <p:ph idx="1"/>
          </p:nvPr>
        </p:nvSpPr>
        <p:spPr>
          <a:xfrm>
            <a:off x="280737" y="2317072"/>
            <a:ext cx="11710737" cy="4376690"/>
          </a:xfrm>
        </p:spPr>
        <p:txBody>
          <a:bodyPr>
            <a:normAutofit/>
          </a:bodyPr>
          <a:lstStyle/>
          <a:p>
            <a:pPr>
              <a:lnSpc>
                <a:spcPct val="120000"/>
              </a:lnSpc>
              <a:buFont typeface="Wingdings" pitchFamily="2" charset="2"/>
              <a:buChar char="§"/>
            </a:pPr>
            <a:r>
              <a:rPr lang="en-US" sz="2400" dirty="0">
                <a:latin typeface="Helvetica" pitchFamily="2" charset="0"/>
              </a:rPr>
              <a:t>Tobacco dependence is “ a chronic disease with remission and relapse”</a:t>
            </a:r>
          </a:p>
          <a:p>
            <a:pPr>
              <a:lnSpc>
                <a:spcPct val="120000"/>
              </a:lnSpc>
              <a:buFont typeface="Wingdings" pitchFamily="2" charset="2"/>
              <a:buChar char="§"/>
            </a:pPr>
            <a:r>
              <a:rPr lang="en-US" sz="2400" dirty="0">
                <a:latin typeface="Helvetica" pitchFamily="2" charset="0"/>
              </a:rPr>
              <a:t>There are several Biological, social and psychological factors that contribute to initiation and maintenance of smoking</a:t>
            </a:r>
          </a:p>
          <a:p>
            <a:pPr>
              <a:lnSpc>
                <a:spcPct val="120000"/>
              </a:lnSpc>
              <a:buFont typeface="Wingdings" pitchFamily="2" charset="2"/>
              <a:buChar char="§"/>
            </a:pPr>
            <a:r>
              <a:rPr lang="en-US" sz="2400" dirty="0">
                <a:latin typeface="Helvetica" pitchFamily="2" charset="0"/>
              </a:rPr>
              <a:t>Tobacco products have several health sequences on the body</a:t>
            </a:r>
          </a:p>
          <a:p>
            <a:pPr>
              <a:lnSpc>
                <a:spcPct val="120000"/>
              </a:lnSpc>
              <a:buFont typeface="Wingdings" pitchFamily="2" charset="2"/>
              <a:buChar char="§"/>
            </a:pPr>
            <a:r>
              <a:rPr lang="en-US" sz="2400" dirty="0">
                <a:latin typeface="Helvetica" pitchFamily="2" charset="0"/>
              </a:rPr>
              <a:t>FDA has approved 7 first line medications to use for smoking cessation</a:t>
            </a:r>
          </a:p>
          <a:p>
            <a:pPr>
              <a:lnSpc>
                <a:spcPct val="120000"/>
              </a:lnSpc>
              <a:buFont typeface="Wingdings" pitchFamily="2" charset="2"/>
              <a:buChar char="§"/>
            </a:pPr>
            <a:r>
              <a:rPr lang="en-US" sz="2400" dirty="0">
                <a:latin typeface="Helvetica" pitchFamily="2" charset="0"/>
              </a:rPr>
              <a:t>Counselling and pharmacotherapy has additive effects</a:t>
            </a:r>
          </a:p>
        </p:txBody>
      </p:sp>
      <p:pic>
        <p:nvPicPr>
          <p:cNvPr id="4" name="Picture 3">
            <a:extLst>
              <a:ext uri="{FF2B5EF4-FFF2-40B4-BE49-F238E27FC236}">
                <a16:creationId xmlns:a16="http://schemas.microsoft.com/office/drawing/2014/main" id="{DF9CD1FA-3852-8D40-9555-5B4B2FA1240B}"/>
              </a:ext>
            </a:extLst>
          </p:cNvPr>
          <p:cNvPicPr>
            <a:picLocks noChangeAspect="1"/>
          </p:cNvPicPr>
          <p:nvPr/>
        </p:nvPicPr>
        <p:blipFill>
          <a:blip r:embed="rId2"/>
          <a:stretch>
            <a:fillRect/>
          </a:stretch>
        </p:blipFill>
        <p:spPr>
          <a:xfrm>
            <a:off x="4139008" y="352944"/>
            <a:ext cx="4386513" cy="1561816"/>
          </a:xfrm>
          <a:prstGeom prst="rect">
            <a:avLst/>
          </a:prstGeom>
        </p:spPr>
      </p:pic>
    </p:spTree>
    <p:extLst>
      <p:ext uri="{BB962C8B-B14F-4D97-AF65-F5344CB8AC3E}">
        <p14:creationId xmlns:p14="http://schemas.microsoft.com/office/powerpoint/2010/main" val="1082317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6C89D9-2D1B-CA40-AE16-F471176F96F6}"/>
              </a:ext>
            </a:extLst>
          </p:cNvPr>
          <p:cNvPicPr>
            <a:picLocks noChangeAspect="1"/>
          </p:cNvPicPr>
          <p:nvPr/>
        </p:nvPicPr>
        <p:blipFill>
          <a:blip r:embed="rId2"/>
          <a:stretch>
            <a:fillRect/>
          </a:stretch>
        </p:blipFill>
        <p:spPr>
          <a:xfrm>
            <a:off x="946398" y="372862"/>
            <a:ext cx="10299203" cy="6214369"/>
          </a:xfrm>
          <a:prstGeom prst="rect">
            <a:avLst/>
          </a:prstGeom>
        </p:spPr>
      </p:pic>
    </p:spTree>
    <p:extLst>
      <p:ext uri="{BB962C8B-B14F-4D97-AF65-F5344CB8AC3E}">
        <p14:creationId xmlns:p14="http://schemas.microsoft.com/office/powerpoint/2010/main" val="266355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DA6DB2-3A49-2442-964E-E4DC8EEE0100}"/>
              </a:ext>
            </a:extLst>
          </p:cNvPr>
          <p:cNvSpPr txBox="1">
            <a:spLocks/>
          </p:cNvSpPr>
          <p:nvPr/>
        </p:nvSpPr>
        <p:spPr>
          <a:xfrm>
            <a:off x="863138" y="132947"/>
            <a:ext cx="10515600" cy="1023100"/>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Helvetica" pitchFamily="2" charset="0"/>
              </a:rPr>
              <a:t>Smoking Tobacco</a:t>
            </a:r>
          </a:p>
        </p:txBody>
      </p:sp>
      <p:pic>
        <p:nvPicPr>
          <p:cNvPr id="2" name="Picture 1">
            <a:extLst>
              <a:ext uri="{FF2B5EF4-FFF2-40B4-BE49-F238E27FC236}">
                <a16:creationId xmlns:a16="http://schemas.microsoft.com/office/drawing/2014/main" id="{49D708FC-1318-E141-AFC1-55264E3EE670}"/>
              </a:ext>
            </a:extLst>
          </p:cNvPr>
          <p:cNvPicPr>
            <a:picLocks noChangeAspect="1"/>
          </p:cNvPicPr>
          <p:nvPr/>
        </p:nvPicPr>
        <p:blipFill>
          <a:blip r:embed="rId2"/>
          <a:stretch>
            <a:fillRect/>
          </a:stretch>
        </p:blipFill>
        <p:spPr>
          <a:xfrm>
            <a:off x="925945" y="1388226"/>
            <a:ext cx="3606800" cy="3283527"/>
          </a:xfrm>
          <a:prstGeom prst="rect">
            <a:avLst/>
          </a:prstGeom>
        </p:spPr>
      </p:pic>
      <p:pic>
        <p:nvPicPr>
          <p:cNvPr id="3" name="Picture 2">
            <a:extLst>
              <a:ext uri="{FF2B5EF4-FFF2-40B4-BE49-F238E27FC236}">
                <a16:creationId xmlns:a16="http://schemas.microsoft.com/office/drawing/2014/main" id="{4DB13996-C3FB-724F-AE07-8C2FD3083125}"/>
              </a:ext>
            </a:extLst>
          </p:cNvPr>
          <p:cNvPicPr>
            <a:picLocks noChangeAspect="1"/>
          </p:cNvPicPr>
          <p:nvPr/>
        </p:nvPicPr>
        <p:blipFill>
          <a:blip r:embed="rId3"/>
          <a:stretch>
            <a:fillRect/>
          </a:stretch>
        </p:blipFill>
        <p:spPr>
          <a:xfrm>
            <a:off x="5184025" y="1631950"/>
            <a:ext cx="6362700" cy="1651000"/>
          </a:xfrm>
          <a:prstGeom prst="rect">
            <a:avLst/>
          </a:prstGeom>
        </p:spPr>
      </p:pic>
      <p:pic>
        <p:nvPicPr>
          <p:cNvPr id="8" name="Picture 7">
            <a:extLst>
              <a:ext uri="{FF2B5EF4-FFF2-40B4-BE49-F238E27FC236}">
                <a16:creationId xmlns:a16="http://schemas.microsoft.com/office/drawing/2014/main" id="{C21AF00D-8DC3-A841-867C-7BA5EDD2FD43}"/>
              </a:ext>
            </a:extLst>
          </p:cNvPr>
          <p:cNvPicPr>
            <a:picLocks noChangeAspect="1"/>
          </p:cNvPicPr>
          <p:nvPr/>
        </p:nvPicPr>
        <p:blipFill>
          <a:blip r:embed="rId4"/>
          <a:stretch>
            <a:fillRect/>
          </a:stretch>
        </p:blipFill>
        <p:spPr>
          <a:xfrm>
            <a:off x="5184025" y="3758853"/>
            <a:ext cx="6362700" cy="2349500"/>
          </a:xfrm>
          <a:prstGeom prst="rect">
            <a:avLst/>
          </a:prstGeom>
        </p:spPr>
      </p:pic>
      <p:pic>
        <p:nvPicPr>
          <p:cNvPr id="9" name="Picture 8">
            <a:extLst>
              <a:ext uri="{FF2B5EF4-FFF2-40B4-BE49-F238E27FC236}">
                <a16:creationId xmlns:a16="http://schemas.microsoft.com/office/drawing/2014/main" id="{6C384EF8-6AD4-B84E-AE73-95291DACE7BE}"/>
              </a:ext>
            </a:extLst>
          </p:cNvPr>
          <p:cNvPicPr>
            <a:picLocks noChangeAspect="1"/>
          </p:cNvPicPr>
          <p:nvPr/>
        </p:nvPicPr>
        <p:blipFill>
          <a:blip r:embed="rId5"/>
          <a:stretch>
            <a:fillRect/>
          </a:stretch>
        </p:blipFill>
        <p:spPr>
          <a:xfrm>
            <a:off x="330142" y="4927455"/>
            <a:ext cx="4939722" cy="1656801"/>
          </a:xfrm>
          <a:prstGeom prst="rect">
            <a:avLst/>
          </a:prstGeom>
        </p:spPr>
      </p:pic>
    </p:spTree>
    <p:extLst>
      <p:ext uri="{BB962C8B-B14F-4D97-AF65-F5344CB8AC3E}">
        <p14:creationId xmlns:p14="http://schemas.microsoft.com/office/powerpoint/2010/main" val="15399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5F2A24-85B8-E041-B8B3-348F02EC0C3E}"/>
              </a:ext>
            </a:extLst>
          </p:cNvPr>
          <p:cNvSpPr txBox="1">
            <a:spLocks/>
          </p:cNvSpPr>
          <p:nvPr/>
        </p:nvSpPr>
        <p:spPr>
          <a:xfrm>
            <a:off x="838200" y="365126"/>
            <a:ext cx="10515600" cy="1023100"/>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Helvetica" pitchFamily="2" charset="0"/>
              </a:rPr>
              <a:t>Smokeless Tobacco</a:t>
            </a:r>
          </a:p>
        </p:txBody>
      </p:sp>
      <p:pic>
        <p:nvPicPr>
          <p:cNvPr id="5" name="Picture 4">
            <a:extLst>
              <a:ext uri="{FF2B5EF4-FFF2-40B4-BE49-F238E27FC236}">
                <a16:creationId xmlns:a16="http://schemas.microsoft.com/office/drawing/2014/main" id="{84169BEE-73E2-8348-B266-D7D78676AEE1}"/>
              </a:ext>
            </a:extLst>
          </p:cNvPr>
          <p:cNvPicPr>
            <a:picLocks noChangeAspect="1"/>
          </p:cNvPicPr>
          <p:nvPr/>
        </p:nvPicPr>
        <p:blipFill>
          <a:blip r:embed="rId2"/>
          <a:stretch>
            <a:fillRect/>
          </a:stretch>
        </p:blipFill>
        <p:spPr>
          <a:xfrm>
            <a:off x="688571" y="1974273"/>
            <a:ext cx="3302000" cy="3683000"/>
          </a:xfrm>
          <a:prstGeom prst="rect">
            <a:avLst/>
          </a:prstGeom>
        </p:spPr>
      </p:pic>
      <p:pic>
        <p:nvPicPr>
          <p:cNvPr id="6" name="Picture 5">
            <a:extLst>
              <a:ext uri="{FF2B5EF4-FFF2-40B4-BE49-F238E27FC236}">
                <a16:creationId xmlns:a16="http://schemas.microsoft.com/office/drawing/2014/main" id="{E5934D5A-F6B6-6440-BEFF-6EEF7597E0CA}"/>
              </a:ext>
            </a:extLst>
          </p:cNvPr>
          <p:cNvPicPr>
            <a:picLocks noChangeAspect="1"/>
          </p:cNvPicPr>
          <p:nvPr/>
        </p:nvPicPr>
        <p:blipFill>
          <a:blip r:embed="rId3"/>
          <a:stretch>
            <a:fillRect/>
          </a:stretch>
        </p:blipFill>
        <p:spPr>
          <a:xfrm>
            <a:off x="4277092" y="1974273"/>
            <a:ext cx="2959100" cy="3276600"/>
          </a:xfrm>
          <a:prstGeom prst="rect">
            <a:avLst/>
          </a:prstGeom>
        </p:spPr>
      </p:pic>
      <p:pic>
        <p:nvPicPr>
          <p:cNvPr id="7" name="Picture 6">
            <a:extLst>
              <a:ext uri="{FF2B5EF4-FFF2-40B4-BE49-F238E27FC236}">
                <a16:creationId xmlns:a16="http://schemas.microsoft.com/office/drawing/2014/main" id="{0C594BA3-2339-574B-812D-211C90B60547}"/>
              </a:ext>
            </a:extLst>
          </p:cNvPr>
          <p:cNvPicPr>
            <a:picLocks noChangeAspect="1"/>
          </p:cNvPicPr>
          <p:nvPr/>
        </p:nvPicPr>
        <p:blipFill>
          <a:blip r:embed="rId4"/>
          <a:stretch>
            <a:fillRect/>
          </a:stretch>
        </p:blipFill>
        <p:spPr>
          <a:xfrm>
            <a:off x="7236192" y="1974273"/>
            <a:ext cx="4705734" cy="3224299"/>
          </a:xfrm>
          <a:prstGeom prst="rect">
            <a:avLst/>
          </a:prstGeom>
        </p:spPr>
      </p:pic>
    </p:spTree>
    <p:extLst>
      <p:ext uri="{BB962C8B-B14F-4D97-AF65-F5344CB8AC3E}">
        <p14:creationId xmlns:p14="http://schemas.microsoft.com/office/powerpoint/2010/main" val="2951797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49FB-38DB-4348-A47E-2FB0DC6ADEFB}"/>
              </a:ext>
            </a:extLst>
          </p:cNvPr>
          <p:cNvSpPr>
            <a:spLocks noGrp="1"/>
          </p:cNvSpPr>
          <p:nvPr>
            <p:ph type="title"/>
          </p:nvPr>
        </p:nvSpPr>
        <p:spPr>
          <a:xfrm>
            <a:off x="838200" y="365126"/>
            <a:ext cx="10515600" cy="1172730"/>
          </a:xfrm>
          <a:solidFill>
            <a:schemeClr val="accent2">
              <a:lumMod val="20000"/>
              <a:lumOff val="80000"/>
            </a:schemeClr>
          </a:solidFill>
        </p:spPr>
        <p:txBody>
          <a:bodyPr/>
          <a:lstStyle/>
          <a:p>
            <a:pPr algn="ctr"/>
            <a:r>
              <a:rPr lang="en-US" dirty="0">
                <a:latin typeface="Helvetica" pitchFamily="2" charset="0"/>
              </a:rPr>
              <a:t>Content of Cigarette</a:t>
            </a:r>
          </a:p>
        </p:txBody>
      </p:sp>
      <p:pic>
        <p:nvPicPr>
          <p:cNvPr id="11" name="Picture 10">
            <a:extLst>
              <a:ext uri="{FF2B5EF4-FFF2-40B4-BE49-F238E27FC236}">
                <a16:creationId xmlns:a16="http://schemas.microsoft.com/office/drawing/2014/main" id="{F75DFBEF-984E-5049-A147-DB7497EC1707}"/>
              </a:ext>
            </a:extLst>
          </p:cNvPr>
          <p:cNvPicPr>
            <a:picLocks noChangeAspect="1"/>
          </p:cNvPicPr>
          <p:nvPr/>
        </p:nvPicPr>
        <p:blipFill>
          <a:blip r:embed="rId2"/>
          <a:stretch>
            <a:fillRect/>
          </a:stretch>
        </p:blipFill>
        <p:spPr>
          <a:xfrm>
            <a:off x="407325" y="2319250"/>
            <a:ext cx="4688378" cy="3125585"/>
          </a:xfrm>
          <a:prstGeom prst="rect">
            <a:avLst/>
          </a:prstGeom>
        </p:spPr>
      </p:pic>
      <p:sp>
        <p:nvSpPr>
          <p:cNvPr id="12" name="Rectangle 11">
            <a:extLst>
              <a:ext uri="{FF2B5EF4-FFF2-40B4-BE49-F238E27FC236}">
                <a16:creationId xmlns:a16="http://schemas.microsoft.com/office/drawing/2014/main" id="{A24DAC98-0047-6448-A48B-312CB2151AB1}"/>
              </a:ext>
            </a:extLst>
          </p:cNvPr>
          <p:cNvSpPr/>
          <p:nvPr/>
        </p:nvSpPr>
        <p:spPr>
          <a:xfrm>
            <a:off x="5710844" y="1704109"/>
            <a:ext cx="5552901" cy="49543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1400" dirty="0">
                <a:solidFill>
                  <a:schemeClr val="tx1"/>
                </a:solidFill>
                <a:latin typeface="Helvetica" pitchFamily="2" charset="0"/>
              </a:rPr>
              <a:t>Tobacco smoke is made up of thousands of chemicals, including at least 70 known to cause cancer. These cancer-causing chemicals are referred to as </a:t>
            </a:r>
            <a:r>
              <a:rPr lang="en-US" sz="1400" b="1" dirty="0">
                <a:solidFill>
                  <a:srgbClr val="C00000"/>
                </a:solidFill>
                <a:latin typeface="Helvetica" pitchFamily="2" charset="0"/>
              </a:rPr>
              <a:t>carcinogens</a:t>
            </a:r>
            <a:r>
              <a:rPr lang="en-US" sz="1400" dirty="0">
                <a:solidFill>
                  <a:schemeClr val="tx1"/>
                </a:solidFill>
                <a:latin typeface="Helvetica" pitchFamily="2" charset="0"/>
              </a:rPr>
              <a:t>. Some of the chemicals found in tobacco smoke include: </a:t>
            </a:r>
          </a:p>
          <a:p>
            <a:pPr marL="285750" indent="-285750">
              <a:lnSpc>
                <a:spcPct val="120000"/>
              </a:lnSpc>
              <a:buFont typeface="Wingdings" pitchFamily="2" charset="2"/>
              <a:buChar char="§"/>
            </a:pPr>
            <a:r>
              <a:rPr lang="en-US" sz="1400" dirty="0">
                <a:solidFill>
                  <a:schemeClr val="tx1"/>
                </a:solidFill>
                <a:latin typeface="Helvetica" pitchFamily="2" charset="0"/>
              </a:rPr>
              <a:t>Nicotine (the addictive drug that produces the effects in the brain that people are looking for)</a:t>
            </a:r>
          </a:p>
          <a:p>
            <a:pPr marL="285750" indent="-285750">
              <a:lnSpc>
                <a:spcPct val="120000"/>
              </a:lnSpc>
              <a:buFont typeface="Wingdings" pitchFamily="2" charset="2"/>
              <a:buChar char="§"/>
            </a:pPr>
            <a:r>
              <a:rPr lang="en-US" sz="1400" dirty="0">
                <a:solidFill>
                  <a:schemeClr val="tx1"/>
                </a:solidFill>
                <a:latin typeface="Helvetica" pitchFamily="2" charset="0"/>
              </a:rPr>
              <a:t>Hydrogen cyanide</a:t>
            </a:r>
          </a:p>
          <a:p>
            <a:pPr marL="285750" indent="-285750">
              <a:lnSpc>
                <a:spcPct val="120000"/>
              </a:lnSpc>
              <a:buFont typeface="Wingdings" pitchFamily="2" charset="2"/>
              <a:buChar char="§"/>
            </a:pPr>
            <a:r>
              <a:rPr lang="en-US" sz="1400" dirty="0">
                <a:solidFill>
                  <a:schemeClr val="tx1"/>
                </a:solidFill>
                <a:latin typeface="Helvetica" pitchFamily="2" charset="0"/>
              </a:rPr>
              <a:t>Formaldehyde</a:t>
            </a:r>
          </a:p>
          <a:p>
            <a:pPr marL="285750" indent="-285750">
              <a:lnSpc>
                <a:spcPct val="120000"/>
              </a:lnSpc>
              <a:buFont typeface="Wingdings" pitchFamily="2" charset="2"/>
              <a:buChar char="§"/>
            </a:pPr>
            <a:r>
              <a:rPr lang="en-US" sz="1400" dirty="0">
                <a:solidFill>
                  <a:schemeClr val="tx1"/>
                </a:solidFill>
                <a:latin typeface="Helvetica" pitchFamily="2" charset="0"/>
              </a:rPr>
              <a:t>Lead</a:t>
            </a:r>
          </a:p>
          <a:p>
            <a:pPr marL="285750" indent="-285750">
              <a:lnSpc>
                <a:spcPct val="120000"/>
              </a:lnSpc>
              <a:buFont typeface="Wingdings" pitchFamily="2" charset="2"/>
              <a:buChar char="§"/>
            </a:pPr>
            <a:r>
              <a:rPr lang="en-US" sz="1400" dirty="0">
                <a:solidFill>
                  <a:schemeClr val="tx1"/>
                </a:solidFill>
                <a:latin typeface="Helvetica" pitchFamily="2" charset="0"/>
              </a:rPr>
              <a:t>Arsenic</a:t>
            </a:r>
          </a:p>
          <a:p>
            <a:pPr marL="285750" indent="-285750">
              <a:lnSpc>
                <a:spcPct val="120000"/>
              </a:lnSpc>
              <a:buFont typeface="Wingdings" pitchFamily="2" charset="2"/>
              <a:buChar char="§"/>
            </a:pPr>
            <a:r>
              <a:rPr lang="en-US" sz="1400" dirty="0">
                <a:solidFill>
                  <a:schemeClr val="tx1"/>
                </a:solidFill>
                <a:latin typeface="Helvetica" pitchFamily="2" charset="0"/>
              </a:rPr>
              <a:t>Ammonia</a:t>
            </a:r>
          </a:p>
          <a:p>
            <a:pPr marL="285750" indent="-285750">
              <a:lnSpc>
                <a:spcPct val="120000"/>
              </a:lnSpc>
              <a:buFont typeface="Wingdings" pitchFamily="2" charset="2"/>
              <a:buChar char="§"/>
            </a:pPr>
            <a:r>
              <a:rPr lang="en-US" sz="1400" dirty="0">
                <a:solidFill>
                  <a:schemeClr val="tx1"/>
                </a:solidFill>
                <a:latin typeface="Helvetica" pitchFamily="2" charset="0"/>
              </a:rPr>
              <a:t>Radioactive elements, such as polonium-210 </a:t>
            </a:r>
          </a:p>
          <a:p>
            <a:pPr marL="285750" indent="-285750">
              <a:lnSpc>
                <a:spcPct val="120000"/>
              </a:lnSpc>
              <a:buFont typeface="Wingdings" pitchFamily="2" charset="2"/>
              <a:buChar char="§"/>
            </a:pPr>
            <a:r>
              <a:rPr lang="en-US" sz="1400" dirty="0">
                <a:solidFill>
                  <a:schemeClr val="tx1"/>
                </a:solidFill>
                <a:latin typeface="Helvetica" pitchFamily="2" charset="0"/>
              </a:rPr>
              <a:t>Benzene</a:t>
            </a:r>
          </a:p>
          <a:p>
            <a:pPr marL="285750" indent="-285750">
              <a:lnSpc>
                <a:spcPct val="120000"/>
              </a:lnSpc>
              <a:buFont typeface="Wingdings" pitchFamily="2" charset="2"/>
              <a:buChar char="§"/>
            </a:pPr>
            <a:r>
              <a:rPr lang="en-US" sz="1400" dirty="0">
                <a:solidFill>
                  <a:schemeClr val="tx1"/>
                </a:solidFill>
                <a:latin typeface="Helvetica" pitchFamily="2" charset="0"/>
              </a:rPr>
              <a:t>Carbon monoxide</a:t>
            </a:r>
          </a:p>
          <a:p>
            <a:pPr marL="285750" indent="-285750">
              <a:lnSpc>
                <a:spcPct val="120000"/>
              </a:lnSpc>
              <a:buFont typeface="Wingdings" pitchFamily="2" charset="2"/>
              <a:buChar char="§"/>
            </a:pPr>
            <a:r>
              <a:rPr lang="en-US" sz="1400" dirty="0">
                <a:solidFill>
                  <a:schemeClr val="tx1"/>
                </a:solidFill>
                <a:latin typeface="Helvetica" pitchFamily="2" charset="0"/>
              </a:rPr>
              <a:t>Tobacco-specific nitrosamines (TSNAs)</a:t>
            </a:r>
          </a:p>
          <a:p>
            <a:pPr marL="285750" indent="-285750">
              <a:lnSpc>
                <a:spcPct val="120000"/>
              </a:lnSpc>
              <a:buFont typeface="Wingdings" pitchFamily="2" charset="2"/>
              <a:buChar char="§"/>
            </a:pPr>
            <a:r>
              <a:rPr lang="en-US" sz="1400" dirty="0">
                <a:solidFill>
                  <a:schemeClr val="tx1"/>
                </a:solidFill>
                <a:latin typeface="Helvetica" pitchFamily="2" charset="0"/>
              </a:rPr>
              <a:t>Polycyclic aromatic hydrocarbons (PAHs)</a:t>
            </a:r>
          </a:p>
          <a:p>
            <a:pPr algn="ctr"/>
            <a:endParaRPr lang="en-US" dirty="0"/>
          </a:p>
        </p:txBody>
      </p:sp>
    </p:spTree>
    <p:extLst>
      <p:ext uri="{BB962C8B-B14F-4D97-AF65-F5344CB8AC3E}">
        <p14:creationId xmlns:p14="http://schemas.microsoft.com/office/powerpoint/2010/main" val="73734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08568"/>
          </a:xfrm>
          <a:solidFill>
            <a:schemeClr val="accent3">
              <a:lumMod val="20000"/>
              <a:lumOff val="80000"/>
            </a:schemeClr>
          </a:solidFill>
        </p:spPr>
        <p:txBody>
          <a:bodyPr/>
          <a:lstStyle/>
          <a:p>
            <a:pPr algn="ctr" rtl="0"/>
            <a:r>
              <a:rPr lang="en-US" dirty="0">
                <a:latin typeface="Helvetica" pitchFamily="2" charset="0"/>
                <a:cs typeface="Arial" panose="020B0604020202020204" pitchFamily="34" charset="0"/>
              </a:rPr>
              <a:t>Electronic Cigarette</a:t>
            </a:r>
            <a:endParaRPr lang="ar-SA" dirty="0">
              <a:latin typeface="Helvetica" pitchFamily="2"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gn="l" rtl="0">
              <a:lnSpc>
                <a:spcPct val="120000"/>
              </a:lnSpc>
            </a:pPr>
            <a:r>
              <a:rPr lang="en-US" sz="2600" dirty="0">
                <a:solidFill>
                  <a:schemeClr val="tx1"/>
                </a:solidFill>
                <a:latin typeface="Helvetica" pitchFamily="2" charset="0"/>
                <a:cs typeface="Arial" panose="020B0604020202020204" pitchFamily="34" charset="0"/>
              </a:rPr>
              <a:t>An </a:t>
            </a:r>
            <a:r>
              <a:rPr lang="en-US" sz="2600" b="1" dirty="0">
                <a:solidFill>
                  <a:srgbClr val="002060"/>
                </a:solidFill>
                <a:latin typeface="Helvetica" pitchFamily="2" charset="0"/>
                <a:cs typeface="Arial" panose="020B0604020202020204" pitchFamily="34" charset="0"/>
              </a:rPr>
              <a:t>electronic cigarette</a:t>
            </a:r>
            <a:r>
              <a:rPr lang="en-US" sz="2600" dirty="0">
                <a:solidFill>
                  <a:schemeClr val="tx1"/>
                </a:solidFill>
                <a:latin typeface="Helvetica" pitchFamily="2" charset="0"/>
                <a:cs typeface="Arial" panose="020B0604020202020204" pitchFamily="34" charset="0"/>
              </a:rPr>
              <a:t> or </a:t>
            </a:r>
            <a:r>
              <a:rPr lang="en-US" sz="2600" b="1" dirty="0">
                <a:solidFill>
                  <a:srgbClr val="002060"/>
                </a:solidFill>
                <a:latin typeface="Helvetica" pitchFamily="2" charset="0"/>
                <a:cs typeface="Arial" panose="020B0604020202020204" pitchFamily="34" charset="0"/>
              </a:rPr>
              <a:t>electronic Nicotine delivery system</a:t>
            </a:r>
            <a:r>
              <a:rPr lang="en-US" sz="2600" dirty="0">
                <a:solidFill>
                  <a:srgbClr val="002060"/>
                </a:solidFill>
                <a:latin typeface="Helvetica" pitchFamily="2" charset="0"/>
                <a:cs typeface="Arial" panose="020B0604020202020204" pitchFamily="34" charset="0"/>
              </a:rPr>
              <a:t> (</a:t>
            </a:r>
            <a:r>
              <a:rPr lang="en-US" sz="2600" b="1" dirty="0">
                <a:solidFill>
                  <a:srgbClr val="002060"/>
                </a:solidFill>
                <a:latin typeface="Helvetica" pitchFamily="2" charset="0"/>
                <a:cs typeface="Arial" panose="020B0604020202020204" pitchFamily="34" charset="0"/>
              </a:rPr>
              <a:t>ENDS</a:t>
            </a:r>
            <a:r>
              <a:rPr lang="en-US" sz="2600" dirty="0">
                <a:solidFill>
                  <a:srgbClr val="002060"/>
                </a:solidFill>
                <a:latin typeface="Helvetica" pitchFamily="2" charset="0"/>
                <a:cs typeface="Arial" panose="020B0604020202020204" pitchFamily="34" charset="0"/>
              </a:rPr>
              <a:t>) </a:t>
            </a:r>
            <a:r>
              <a:rPr lang="en-US" sz="2600" dirty="0">
                <a:solidFill>
                  <a:schemeClr val="tx1"/>
                </a:solidFill>
                <a:latin typeface="Helvetica" pitchFamily="2" charset="0"/>
                <a:cs typeface="Arial" panose="020B0604020202020204" pitchFamily="34" charset="0"/>
              </a:rPr>
              <a:t>is a battery-powered vaporizer which has a similar feel to tobacco smoking.</a:t>
            </a:r>
          </a:p>
          <a:p>
            <a:pPr marL="0" indent="0" algn="l" rtl="0">
              <a:lnSpc>
                <a:spcPct val="120000"/>
              </a:lnSpc>
              <a:buNone/>
            </a:pPr>
            <a:endParaRPr lang="en-US" sz="2600" dirty="0">
              <a:solidFill>
                <a:schemeClr val="tx1"/>
              </a:solidFill>
              <a:latin typeface="Helvetica" pitchFamily="2" charset="0"/>
              <a:cs typeface="Arial" panose="020B0604020202020204" pitchFamily="34" charset="0"/>
            </a:endParaRPr>
          </a:p>
          <a:p>
            <a:pPr algn="l" rtl="0">
              <a:lnSpc>
                <a:spcPct val="120000"/>
              </a:lnSpc>
            </a:pPr>
            <a:r>
              <a:rPr lang="en-US" sz="2600" dirty="0">
                <a:solidFill>
                  <a:schemeClr val="tx1"/>
                </a:solidFill>
                <a:latin typeface="Helvetica" pitchFamily="2" charset="0"/>
                <a:cs typeface="Arial" panose="020B0604020202020204" pitchFamily="34" charset="0"/>
              </a:rPr>
              <a:t>Electronic cigarettes do not contain tobacco, although they do use nicotine from tobacco plants. They do not produce cigarette smoke but rather an aerosol, which is frequently but inaccurately referred to as vapor.</a:t>
            </a:r>
            <a:endParaRPr lang="ar-SA" sz="2600" dirty="0">
              <a:solidFill>
                <a:schemeClr val="tx1"/>
              </a:solidFill>
              <a:latin typeface="Helvetica" pitchFamily="2" charset="0"/>
              <a:cs typeface="Arial" panose="020B0604020202020204" pitchFamily="34" charset="0"/>
            </a:endParaRPr>
          </a:p>
        </p:txBody>
      </p:sp>
      <p:pic>
        <p:nvPicPr>
          <p:cNvPr id="4" name="Picture 3">
            <a:extLst>
              <a:ext uri="{FF2B5EF4-FFF2-40B4-BE49-F238E27FC236}">
                <a16:creationId xmlns:a16="http://schemas.microsoft.com/office/drawing/2014/main" id="{ADC89F91-4ECA-DD4C-9B75-466D4E9BE418}"/>
              </a:ext>
            </a:extLst>
          </p:cNvPr>
          <p:cNvPicPr>
            <a:picLocks noChangeAspect="1"/>
          </p:cNvPicPr>
          <p:nvPr/>
        </p:nvPicPr>
        <p:blipFill>
          <a:blip r:embed="rId2"/>
          <a:stretch>
            <a:fillRect/>
          </a:stretch>
        </p:blipFill>
        <p:spPr>
          <a:xfrm>
            <a:off x="9572581" y="211032"/>
            <a:ext cx="1912431" cy="1614593"/>
          </a:xfrm>
          <a:prstGeom prst="rect">
            <a:avLst/>
          </a:prstGeom>
        </p:spPr>
      </p:pic>
    </p:spTree>
    <p:extLst>
      <p:ext uri="{BB962C8B-B14F-4D97-AF65-F5344CB8AC3E}">
        <p14:creationId xmlns:p14="http://schemas.microsoft.com/office/powerpoint/2010/main" val="253143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25CE6-C08B-7848-8096-D9B6CB92EB02}"/>
              </a:ext>
            </a:extLst>
          </p:cNvPr>
          <p:cNvSpPr>
            <a:spLocks noGrp="1"/>
          </p:cNvSpPr>
          <p:nvPr>
            <p:ph idx="1"/>
          </p:nvPr>
        </p:nvSpPr>
        <p:spPr>
          <a:xfrm>
            <a:off x="838200" y="2272683"/>
            <a:ext cx="10515600" cy="3904280"/>
          </a:xfrm>
        </p:spPr>
        <p:txBody>
          <a:bodyPr>
            <a:normAutofit/>
          </a:bodyPr>
          <a:lstStyle/>
          <a:p>
            <a:pPr>
              <a:lnSpc>
                <a:spcPct val="120000"/>
              </a:lnSpc>
              <a:buFont typeface="Wingdings" pitchFamily="2" charset="2"/>
              <a:buChar char="§"/>
            </a:pPr>
            <a:r>
              <a:rPr lang="en-US" sz="2400" dirty="0">
                <a:latin typeface="Helvetica" pitchFamily="2" charset="0"/>
              </a:rPr>
              <a:t>Nicotine is the major chemical component responsible for addiction in tobacco products</a:t>
            </a:r>
          </a:p>
          <a:p>
            <a:pPr>
              <a:lnSpc>
                <a:spcPct val="120000"/>
              </a:lnSpc>
              <a:buFont typeface="Wingdings" pitchFamily="2" charset="2"/>
              <a:buChar char="§"/>
            </a:pPr>
            <a:r>
              <a:rPr lang="en-US" sz="2400" dirty="0">
                <a:latin typeface="Helvetica" pitchFamily="2" charset="0"/>
              </a:rPr>
              <a:t>Nicotine in tobacco smoke inhaled into the lung is </a:t>
            </a:r>
            <a:r>
              <a:rPr lang="en-US" sz="2400" b="1" dirty="0">
                <a:solidFill>
                  <a:srgbClr val="0070C0"/>
                </a:solidFill>
                <a:latin typeface="Helvetica" pitchFamily="2" charset="0"/>
              </a:rPr>
              <a:t>rapidly absorbed </a:t>
            </a:r>
            <a:r>
              <a:rPr lang="en-US" sz="2400" dirty="0">
                <a:latin typeface="Helvetica" pitchFamily="2" charset="0"/>
              </a:rPr>
              <a:t>because of the large surface area of the alveoli and small airways</a:t>
            </a:r>
          </a:p>
          <a:p>
            <a:pPr>
              <a:lnSpc>
                <a:spcPct val="120000"/>
              </a:lnSpc>
              <a:buFont typeface="Wingdings" pitchFamily="2" charset="2"/>
              <a:buChar char="§"/>
            </a:pPr>
            <a:r>
              <a:rPr lang="en-US" sz="2400" dirty="0">
                <a:latin typeface="Helvetica" pitchFamily="2" charset="0"/>
              </a:rPr>
              <a:t>Nicotine from </a:t>
            </a:r>
            <a:r>
              <a:rPr lang="en-US" sz="2400" b="1" dirty="0">
                <a:solidFill>
                  <a:srgbClr val="00B050"/>
                </a:solidFill>
                <a:latin typeface="Helvetica" pitchFamily="2" charset="0"/>
              </a:rPr>
              <a:t>oral tobacco products </a:t>
            </a:r>
            <a:r>
              <a:rPr lang="en-US" sz="2400" dirty="0">
                <a:latin typeface="Helvetica" pitchFamily="2" charset="0"/>
              </a:rPr>
              <a:t>that have an alkaline pH is readily absorbed through the oral mucosa, but more gradually than via the lungs</a:t>
            </a:r>
          </a:p>
        </p:txBody>
      </p:sp>
      <p:sp>
        <p:nvSpPr>
          <p:cNvPr id="4" name="Title 1">
            <a:extLst>
              <a:ext uri="{FF2B5EF4-FFF2-40B4-BE49-F238E27FC236}">
                <a16:creationId xmlns:a16="http://schemas.microsoft.com/office/drawing/2014/main" id="{08765367-0974-9B44-9359-B1D216A7F048}"/>
              </a:ext>
            </a:extLst>
          </p:cNvPr>
          <p:cNvSpPr>
            <a:spLocks noGrp="1"/>
          </p:cNvSpPr>
          <p:nvPr>
            <p:ph type="title"/>
          </p:nvPr>
        </p:nvSpPr>
        <p:spPr>
          <a:xfrm>
            <a:off x="838200" y="365125"/>
            <a:ext cx="10515600" cy="1460499"/>
          </a:xfrm>
          <a:solidFill>
            <a:schemeClr val="accent2">
              <a:lumMod val="20000"/>
              <a:lumOff val="80000"/>
            </a:schemeClr>
          </a:solidFill>
        </p:spPr>
        <p:txBody>
          <a:bodyPr>
            <a:normAutofit/>
          </a:bodyPr>
          <a:lstStyle/>
          <a:p>
            <a:pPr algn="ctr"/>
            <a:r>
              <a:rPr lang="en-US" dirty="0">
                <a:latin typeface="Helvetica" pitchFamily="2" charset="0"/>
              </a:rPr>
              <a:t>Content of Cigarette</a:t>
            </a:r>
            <a:br>
              <a:rPr lang="en-US" dirty="0">
                <a:latin typeface="Helvetica" pitchFamily="2" charset="0"/>
              </a:rPr>
            </a:br>
            <a:r>
              <a:rPr lang="en-US" dirty="0">
                <a:solidFill>
                  <a:srgbClr val="C00000"/>
                </a:solidFill>
                <a:latin typeface="Helvetica" pitchFamily="2" charset="0"/>
              </a:rPr>
              <a:t>Nicotine</a:t>
            </a:r>
          </a:p>
        </p:txBody>
      </p:sp>
    </p:spTree>
    <p:extLst>
      <p:ext uri="{BB962C8B-B14F-4D97-AF65-F5344CB8AC3E}">
        <p14:creationId xmlns:p14="http://schemas.microsoft.com/office/powerpoint/2010/main" val="1449976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4153</TotalTime>
  <Words>2102</Words>
  <Application>Microsoft Macintosh PowerPoint</Application>
  <PresentationFormat>Widescreen</PresentationFormat>
  <Paragraphs>217</Paragraphs>
  <Slides>43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等线</vt:lpstr>
      <vt:lpstr>SimSun</vt:lpstr>
      <vt:lpstr>Arial</vt:lpstr>
      <vt:lpstr>Calibri</vt:lpstr>
      <vt:lpstr>Calibri Light</vt:lpstr>
      <vt:lpstr>Helvetica</vt:lpstr>
      <vt:lpstr>Wingdings</vt:lpstr>
      <vt:lpstr>Office Theme</vt:lpstr>
      <vt:lpstr>PowerPoint Presentation</vt:lpstr>
      <vt:lpstr>Objectives</vt:lpstr>
      <vt:lpstr>Types of Tobacco Products</vt:lpstr>
      <vt:lpstr>PowerPoint Presentation</vt:lpstr>
      <vt:lpstr>PowerPoint Presentation</vt:lpstr>
      <vt:lpstr>PowerPoint Presentation</vt:lpstr>
      <vt:lpstr>Content of Cigarette</vt:lpstr>
      <vt:lpstr>Electronic Cigarette</vt:lpstr>
      <vt:lpstr>Content of Cigarette Nicotine</vt:lpstr>
      <vt:lpstr>PowerPoint Presentation</vt:lpstr>
      <vt:lpstr>Tobacco Use Disorder Epidemiology</vt:lpstr>
      <vt:lpstr>Prevalence of Tobacco smoking among persons aged 15 years and above % (Male) – 2015  </vt:lpstr>
      <vt:lpstr>Smoking in the Kingdom of Saudi Arabia:  Findings from the Saudi Health Interview Survey</vt:lpstr>
      <vt:lpstr>Risks of Smoking  (Morbidity and Mortality)</vt:lpstr>
      <vt:lpstr>Risks of Smoking  (Morbidity and Mortality)</vt:lpstr>
      <vt:lpstr>Smoking and Cardiovascular System</vt:lpstr>
      <vt:lpstr>Smoking and Respiratory System</vt:lpstr>
      <vt:lpstr>Smoking and Cancer</vt:lpstr>
      <vt:lpstr>Smoking and Cancer</vt:lpstr>
      <vt:lpstr>PowerPoint Presentation</vt:lpstr>
      <vt:lpstr>Active vs. Passive Smoking</vt:lpstr>
      <vt:lpstr>Effect of Passive Smoking</vt:lpstr>
      <vt:lpstr>Effect of Passive Smoking</vt:lpstr>
      <vt:lpstr>Effect of passive smoking on pregnancy and children</vt:lpstr>
      <vt:lpstr>Effect of passive smoking on children</vt:lpstr>
      <vt:lpstr>Effect of passive smoking on children</vt:lpstr>
      <vt:lpstr>Effect of passive smoking on pregnancy</vt:lpstr>
      <vt:lpstr>Water-Pipe: Sheesha</vt:lpstr>
      <vt:lpstr>How are you going to help the smoker to Quit?  How to overcome withdrawal symptoms?</vt:lpstr>
      <vt:lpstr>Why Quit Smoking NOW?</vt:lpstr>
      <vt:lpstr>PowerPoint Presentation</vt:lpstr>
      <vt:lpstr>Why is it so hard to quit smoking?</vt:lpstr>
      <vt:lpstr>Withdrawal symptoms can include any of the following: Peak: first to second week where the relapse rate is high</vt:lpstr>
      <vt:lpstr>PowerPoint Presentation</vt:lpstr>
      <vt:lpstr>Tips to Overcome Withdrawal Symptoms</vt:lpstr>
      <vt:lpstr>Tips to Overcome Withdrawal Symptoms</vt:lpstr>
      <vt:lpstr>Pharmacotherapy for the Treatment of Smoking</vt:lpstr>
      <vt:lpstr>Pharmacotherapy for the Treatment of Smoking</vt:lpstr>
      <vt:lpstr>Pharmacotherapy for the Treatment of Smoking</vt:lpstr>
      <vt:lpstr>Pharmacotherapy for the Treatment of Smoking</vt:lpstr>
      <vt:lpstr>Pharmacotherapy Varenicline</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Smoking</dc:title>
  <dc:creator>Microsoft Office User</dc:creator>
  <cp:lastModifiedBy>Microsoft Office User</cp:lastModifiedBy>
  <cp:revision>42</cp:revision>
  <dcterms:created xsi:type="dcterms:W3CDTF">2022-01-17T08:57:41Z</dcterms:created>
  <dcterms:modified xsi:type="dcterms:W3CDTF">2022-01-23T21:21:49Z</dcterms:modified>
</cp:coreProperties>
</file>