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3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jE1RhHeohSst4LI5w7fzPqtvo7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subepithelial fibrosis, increased smooth muscle mass, enlargement of glands, neovascularization, and epithelial alterations</a:t>
            </a:r>
            <a:endParaRPr/>
          </a:p>
        </p:txBody>
      </p:sp>
      <p:sp>
        <p:nvSpPr>
          <p:cNvPr id="270" name="Google Shape;270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2.vml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gif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10" Type="http://schemas.openxmlformats.org/officeDocument/2006/relationships/image" Target="../media/image4.jpg"/><Relationship Id="rId9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381000" y="2130425"/>
            <a:ext cx="8534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6000">
                <a:solidFill>
                  <a:srgbClr val="FFFF00"/>
                </a:solidFill>
              </a:rPr>
              <a:t>Immunology of Asthma</a:t>
            </a:r>
            <a:endParaRPr b="1" sz="6000">
              <a:solidFill>
                <a:srgbClr val="FFFF00"/>
              </a:solidFill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371600" y="52578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Immunology Unit</a:t>
            </a:r>
            <a:endParaRPr/>
          </a:p>
          <a:p>
            <a:pPr indent="0" lvl="0" marL="0" rtl="0" algn="ctr"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endParaRPr/>
          </a:p>
          <a:p>
            <a:pPr indent="0" lvl="0" marL="0" rtl="0" algn="ctr"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King Saud University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type="title"/>
          </p:nvPr>
        </p:nvSpPr>
        <p:spPr>
          <a:xfrm>
            <a:off x="457200" y="274638"/>
            <a:ext cx="8229600" cy="2849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00"/>
                </a:solidFill>
              </a:rPr>
              <a:t>Outdoor allergens:</a:t>
            </a:r>
            <a:br>
              <a:rPr lang="en-US" sz="3200"/>
            </a:br>
            <a:br>
              <a:rPr lang="en-US" sz="3200"/>
            </a:br>
            <a:r>
              <a:rPr lang="en-US" sz="3200"/>
              <a:t> </a:t>
            </a:r>
            <a:r>
              <a:rPr lang="en-US" sz="2000"/>
              <a:t> - </a:t>
            </a:r>
            <a:r>
              <a:rPr lang="en-US" sz="3600"/>
              <a:t>Fungal spores (e.g. Alternaria)</a:t>
            </a:r>
            <a:br>
              <a:rPr lang="en-US" sz="3600"/>
            </a:br>
            <a:br>
              <a:rPr lang="en-US" sz="3600"/>
            </a:br>
            <a:r>
              <a:rPr lang="en-US" sz="3600"/>
              <a:t> - Grass, tree &amp; weed  pollens</a:t>
            </a:r>
            <a:br>
              <a:rPr lang="en-US" sz="2000"/>
            </a:b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000"/>
          </a:p>
        </p:txBody>
      </p:sp>
      <p:sp>
        <p:nvSpPr>
          <p:cNvPr id="148" name="Google Shape;148;p10"/>
          <p:cNvSpPr txBox="1"/>
          <p:nvPr>
            <p:ph idx="1" type="body"/>
          </p:nvPr>
        </p:nvSpPr>
        <p:spPr>
          <a:xfrm>
            <a:off x="609600" y="3810000"/>
            <a:ext cx="8229600" cy="2544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3200"/>
              <a:buNone/>
            </a:pPr>
            <a:r>
              <a:rPr lang="en-US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/>
          </a:p>
        </p:txBody>
      </p:sp>
      <p:pic>
        <p:nvPicPr>
          <p:cNvPr descr="C:\Documents and Settings\Dr.Hazem\Desktop\Aspergillis1337DJFs[1].jpg" id="149" name="Google Shape;14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264" y="3505200"/>
            <a:ext cx="2916936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Dr.Hazem\My Documents\64ec19fba37380ea[1].jpg" id="150" name="Google Shape;15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0800" y="3505200"/>
            <a:ext cx="239395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0"/>
          <p:cNvSpPr/>
          <p:nvPr/>
        </p:nvSpPr>
        <p:spPr>
          <a:xfrm>
            <a:off x="457200" y="6019800"/>
            <a:ext cx="2743200" cy="45720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Fungal spores </a:t>
            </a:r>
            <a:endParaRPr/>
          </a:p>
        </p:txBody>
      </p:sp>
      <p:sp>
        <p:nvSpPr>
          <p:cNvPr id="152" name="Google Shape;152;p10"/>
          <p:cNvSpPr/>
          <p:nvPr/>
        </p:nvSpPr>
        <p:spPr>
          <a:xfrm>
            <a:off x="6477000" y="6019800"/>
            <a:ext cx="2133600" cy="45720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Tree pollens 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10"/>
          <p:cNvGraphicFramePr/>
          <p:nvPr/>
        </p:nvGraphicFramePr>
        <p:xfrm>
          <a:off x="3429000" y="3505200"/>
          <a:ext cx="2719754" cy="2209800"/>
        </p:xfrm>
        <a:graphic>
          <a:graphicData uri="http://schemas.openxmlformats.org/presentationml/2006/ole">
            <mc:AlternateContent>
              <mc:Choice Requires="v">
                <p:oleObj r:id="rId6" imgH="2209800" imgW="2719754" progId="PBrush" spid="_x0000_s1">
                  <p:embed/>
                </p:oleObj>
              </mc:Choice>
              <mc:Fallback>
                <p:oleObj r:id="rId7" imgH="2209800" imgW="2719754" progId="PBrush">
                  <p:embed/>
                  <p:pic>
                    <p:nvPicPr>
                      <p:cNvPr id="153" name="Google Shape;153;p10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29000" y="3505200"/>
                        <a:ext cx="2719754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" name="Google Shape;154;p10"/>
          <p:cNvSpPr/>
          <p:nvPr/>
        </p:nvSpPr>
        <p:spPr>
          <a:xfrm>
            <a:off x="3657600" y="6019800"/>
            <a:ext cx="2438400" cy="45720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Grass pollens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/>
          <p:nvPr>
            <p:ph type="title"/>
          </p:nvPr>
        </p:nvSpPr>
        <p:spPr>
          <a:xfrm>
            <a:off x="381000" y="457200"/>
            <a:ext cx="8458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00"/>
                </a:solidFill>
              </a:rPr>
              <a:t>Antigen presenting cells (APCs) in the lung: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160" name="Google Shape;160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Two subsets of dendritic cells (DCs) in the lungs: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One subset of DCs called respiratory tract </a:t>
            </a:r>
            <a:r>
              <a:rPr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myeloid DCs (mDCs)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help in the development of asthma symptoms 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Second subset known as </a:t>
            </a:r>
            <a:r>
              <a:rPr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plasmacytoid DCs (pDCs)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aide in respiratory </a:t>
            </a:r>
            <a:r>
              <a:rPr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tolerance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to allergens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type="title"/>
          </p:nvPr>
        </p:nvSpPr>
        <p:spPr>
          <a:xfrm>
            <a:off x="4876800" y="0"/>
            <a:ext cx="3733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alibri"/>
              <a:buNone/>
            </a:pPr>
            <a:r>
              <a:rPr b="1" lang="en-US" sz="2400" u="sng">
                <a:solidFill>
                  <a:srgbClr val="FFFF00"/>
                </a:solidFill>
              </a:rPr>
              <a:t>In susceptible individuals </a:t>
            </a:r>
            <a:br>
              <a:rPr lang="en-US" sz="2400"/>
            </a:br>
            <a:br>
              <a:rPr lang="en-US" sz="2400"/>
            </a:br>
            <a:r>
              <a:rPr lang="en-US" sz="2400"/>
              <a:t>First encounter with allergens activate B-cells to produce IgE</a:t>
            </a:r>
            <a:endParaRPr sz="2400"/>
          </a:p>
        </p:txBody>
      </p:sp>
      <p:pic>
        <p:nvPicPr>
          <p:cNvPr id="166" name="Google Shape;166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75488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12"/>
          <p:cNvCxnSpPr/>
          <p:nvPr/>
        </p:nvCxnSpPr>
        <p:spPr>
          <a:xfrm flipH="1">
            <a:off x="2209800" y="3429000"/>
            <a:ext cx="3048000" cy="198120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68" name="Google Shape;168;p12"/>
          <p:cNvSpPr/>
          <p:nvPr/>
        </p:nvSpPr>
        <p:spPr>
          <a:xfrm>
            <a:off x="2819400" y="2895600"/>
            <a:ext cx="533400" cy="381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2"/>
          <p:cNvSpPr/>
          <p:nvPr/>
        </p:nvSpPr>
        <p:spPr>
          <a:xfrm>
            <a:off x="3810000" y="1295400"/>
            <a:ext cx="533400" cy="533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981200" y="457200"/>
            <a:ext cx="1752600" cy="304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Inhaled allergen</a:t>
            </a:r>
            <a:endParaRPr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4800600" y="2133600"/>
            <a:ext cx="41910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b="1" lang="en-US" sz="28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Subsequently: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Inhaled allergens </a:t>
            </a:r>
            <a:r>
              <a:rPr lang="en-US" sz="24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activate submucosal mast cells in the lower airways </a:t>
            </a:r>
            <a:endParaRPr/>
          </a:p>
        </p:txBody>
      </p:sp>
      <p:sp>
        <p:nvSpPr>
          <p:cNvPr id="172" name="Google Shape;172;p12"/>
          <p:cNvSpPr/>
          <p:nvPr/>
        </p:nvSpPr>
        <p:spPr>
          <a:xfrm>
            <a:off x="4800600" y="3810000"/>
            <a:ext cx="3886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Mediators are released within seconds causing:</a:t>
            </a:r>
            <a:endParaRPr/>
          </a:p>
        </p:txBody>
      </p:sp>
      <p:sp>
        <p:nvSpPr>
          <p:cNvPr id="173" name="Google Shape;173;p12"/>
          <p:cNvSpPr/>
          <p:nvPr/>
        </p:nvSpPr>
        <p:spPr>
          <a:xfrm>
            <a:off x="4800600" y="4724400"/>
            <a:ext cx="4191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1. Bronchoconstriction</a:t>
            </a:r>
            <a:endParaRPr sz="2400"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2. Influx of eosinophils</a:t>
            </a:r>
            <a:endParaRPr sz="2400"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&amp; other inflammatory cells</a:t>
            </a:r>
            <a:endParaRPr sz="2400"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031" y="990600"/>
            <a:ext cx="5269831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3"/>
          <p:cNvSpPr/>
          <p:nvPr/>
        </p:nvSpPr>
        <p:spPr>
          <a:xfrm>
            <a:off x="5486400" y="3886200"/>
            <a:ext cx="30480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FFFF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FFFF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5257800" y="0"/>
            <a:ext cx="388620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Asthma  results from complex interactions among  the inflammatory cells that involve: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rPr>
              <a:t>                         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13"/>
          <p:cNvCxnSpPr/>
          <p:nvPr/>
        </p:nvCxnSpPr>
        <p:spPr>
          <a:xfrm rot="10800000">
            <a:off x="4267200" y="3886200"/>
            <a:ext cx="1142998" cy="1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2" name="Google Shape;182;p13"/>
          <p:cNvCxnSpPr/>
          <p:nvPr/>
        </p:nvCxnSpPr>
        <p:spPr>
          <a:xfrm flipH="1">
            <a:off x="4343400" y="4343400"/>
            <a:ext cx="1066800" cy="304800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3" name="Google Shape;183;p13"/>
          <p:cNvCxnSpPr/>
          <p:nvPr/>
        </p:nvCxnSpPr>
        <p:spPr>
          <a:xfrm flipH="1">
            <a:off x="3276600" y="4802188"/>
            <a:ext cx="2209800" cy="1141412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84" name="Google Shape;184;p13"/>
          <p:cNvSpPr/>
          <p:nvPr/>
        </p:nvSpPr>
        <p:spPr>
          <a:xfrm>
            <a:off x="5334000" y="3581400"/>
            <a:ext cx="36576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rPr>
              <a:t>Airway epithelium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rPr>
              <a:t>Nervous system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rPr>
              <a:t>Bronchial smooth muscles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/>
          <p:nvPr>
            <p:ph idx="1" type="body"/>
          </p:nvPr>
        </p:nvSpPr>
        <p:spPr>
          <a:xfrm>
            <a:off x="228600" y="152399"/>
            <a:ext cx="8763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Factor contributing to airflow obstruction  leading to difficulty in breathing include:</a:t>
            </a:r>
            <a:endParaRPr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health-choices-for-life.com/images/asthma.jpg" id="190" name="Google Shape;1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14"/>
          <p:cNvCxnSpPr/>
          <p:nvPr/>
        </p:nvCxnSpPr>
        <p:spPr>
          <a:xfrm flipH="1" rot="-5400000">
            <a:off x="5562600" y="1219200"/>
            <a:ext cx="2362200" cy="114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/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00"/>
                </a:solidFill>
              </a:rPr>
              <a:t>Response to allergen  occur in two phases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197" name="Google Shape;19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www.nature.com/nri/journal/v2/n6/images/nri824-f1.gif" id="198" name="Google Shape;1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90600"/>
            <a:ext cx="86106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00"/>
                </a:solidFill>
              </a:rPr>
              <a:t>Early allergic response </a:t>
            </a:r>
            <a:endParaRPr sz="4000">
              <a:solidFill>
                <a:srgbClr val="FFFF00"/>
              </a:solidFill>
            </a:endParaRPr>
          </a:p>
        </p:txBody>
      </p:sp>
      <p:sp>
        <p:nvSpPr>
          <p:cNvPr id="204" name="Google Shape;204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1. Occurs within minutes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2. Manifests clinically as: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               - Bronchial constriction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               - Airway edema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               - Mucus plugging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Is reversible and responds to </a:t>
            </a:r>
            <a:r>
              <a:rPr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bronchodilators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00"/>
                </a:solidFill>
              </a:rPr>
              <a:t>Late allergic response:</a:t>
            </a:r>
            <a:endParaRPr sz="4000">
              <a:solidFill>
                <a:srgbClr val="FFFF00"/>
              </a:solidFill>
            </a:endParaRPr>
          </a:p>
        </p:txBody>
      </p:sp>
      <p:sp>
        <p:nvSpPr>
          <p:cNvPr id="210" name="Google Shape;210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1. 	Appears 4 to 10 hours later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2. 	Results from infiltration by inflammatory 	cells.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3.	Activation of lymphocytes &amp; eosinophils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r>
              <a:rPr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Responds to steroids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              (Anti-inflammatory drugs)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indent="-342900" lvl="0" marL="342900" rtl="0" algn="ctr">
              <a:spcBef>
                <a:spcPts val="1200"/>
              </a:spcBef>
              <a:spcAft>
                <a:spcPts val="0"/>
              </a:spcAft>
              <a:buClr>
                <a:srgbClr val="FFFFCC"/>
              </a:buClr>
              <a:buSzPts val="6000"/>
              <a:buNone/>
            </a:pPr>
            <a:r>
              <a:rPr lang="en-US" sz="60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Th2 cells and role of   cytokines in allergic asthma</a:t>
            </a:r>
            <a:endParaRPr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 txBox="1"/>
          <p:nvPr>
            <p:ph type="ctrTitle"/>
          </p:nvPr>
        </p:nvSpPr>
        <p:spPr>
          <a:xfrm>
            <a:off x="457200" y="304800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00"/>
                </a:solidFill>
              </a:rPr>
              <a:t>Allergens drive T-cells towards Th 2 type: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222" name="Google Shape;222;p19"/>
          <p:cNvSpPr txBox="1"/>
          <p:nvPr>
            <p:ph idx="1" type="subTitle"/>
          </p:nvPr>
        </p:nvSpPr>
        <p:spPr>
          <a:xfrm>
            <a:off x="533400" y="1371600"/>
            <a:ext cx="8153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Th2  secrete the cytokines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IL-4, IL-5, IL-9 &amp; IL-13 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Noto Sans Symbols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           which promote :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	1. 	Production of IgE by B cells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	2. 	Eosinophil attraction and infiltration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	3. 	Airway inflammation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	4. 	Increased bronchial reactivity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00"/>
                </a:solidFill>
              </a:rPr>
              <a:t>Immunology of Asthma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Char char="•"/>
            </a:pPr>
            <a:r>
              <a:rPr lang="en-US">
                <a:solidFill>
                  <a:srgbClr val="FFFF00"/>
                </a:solidFill>
              </a:rPr>
              <a:t>Objectives: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/>
              <a:t>To the difference between extrinsic and intrinsic asthma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/>
              <a:t>To be familiar with types of allergens and their role in allergic sensitization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/>
              <a:t>To understand the inflammatory processes operating in allergic asthma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/>
              <a:t>To know about the airway remodeling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/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 </a:t>
            </a:r>
            <a:r>
              <a:rPr lang="en-US" sz="3600">
                <a:solidFill>
                  <a:srgbClr val="FFFF00"/>
                </a:solidFill>
              </a:rPr>
              <a:t>Role of IL-4  in allergic asthma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228" name="Google Shape;228;p20"/>
          <p:cNvSpPr/>
          <p:nvPr/>
        </p:nvSpPr>
        <p:spPr>
          <a:xfrm>
            <a:off x="685800" y="1600200"/>
            <a:ext cx="80772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main role of IL-4 is  carried out  during the initial priming of Th2 cells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	Regulates </a:t>
            </a:r>
            <a:r>
              <a:rPr lang="en-US" sz="3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isotype switching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B cells to 	IgE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	</a:t>
            </a:r>
            <a:r>
              <a:rPr lang="en-US" sz="3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Induces MHC II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antigen-presenting 	cells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	Induces </a:t>
            </a:r>
            <a:r>
              <a:rPr lang="en-US" sz="3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adhesion molecule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expression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	Activate  </a:t>
            </a:r>
            <a:r>
              <a:rPr lang="en-US" sz="3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mast cells and eosinophils </a:t>
            </a:r>
            <a:endParaRPr sz="32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00"/>
                </a:solidFill>
              </a:rPr>
              <a:t> Role of IL-13 in allergic asthma 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762000" y="2286000"/>
            <a:ext cx="78486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AutoNum type="arabicPeriod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IL-13 </a:t>
            </a:r>
            <a:r>
              <a:rPr lang="en-US"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induces inflammation</a:t>
            </a:r>
            <a:endParaRPr/>
          </a:p>
          <a:p>
            <a:pPr indent="-488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t/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AutoNum type="arabicPeriod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Stimulates </a:t>
            </a:r>
            <a:r>
              <a:rPr lang="en-US"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mucus hyper-secretion</a:t>
            </a:r>
            <a:endParaRPr/>
          </a:p>
          <a:p>
            <a:pPr indent="-488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t/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AutoNum type="arabicPeriod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Induces </a:t>
            </a:r>
            <a:r>
              <a:rPr lang="en-US"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sub-epithelial fibrosis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00"/>
                </a:solidFill>
              </a:rPr>
              <a:t>Role of IL-5 in allergic asthma 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240" name="Google Shape;240;p22"/>
          <p:cNvSpPr/>
          <p:nvPr/>
        </p:nvSpPr>
        <p:spPr>
          <a:xfrm>
            <a:off x="457200" y="1447800"/>
            <a:ext cx="76962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IL-5 induces an increase in </a:t>
            </a:r>
            <a:r>
              <a:rPr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eosinophil production 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bone marrow </a:t>
            </a:r>
            <a:endParaRPr/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	</a:t>
            </a:r>
            <a:r>
              <a:rPr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Release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eosinophils from the bone marrow into circulation 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 </a:t>
            </a:r>
            <a:r>
              <a:rPr lang="en-US" sz="3600">
                <a:solidFill>
                  <a:srgbClr val="FFFF00"/>
                </a:solidFill>
              </a:rPr>
              <a:t>Role of eosinophils in allergic asthma 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246" name="Google Shape;246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Eosinophils initiate asthmatic symptoms by causing </a:t>
            </a:r>
            <a:r>
              <a:rPr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tissue damage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in the airways of the lungs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Production of eosinophils is </a:t>
            </a:r>
            <a:r>
              <a:rPr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inhibited 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by IL-10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pathology.med.umich.edu/greensonlab/eosinophils.jpg" id="247" name="Google Shape;2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8114" y="4038600"/>
            <a:ext cx="4644888" cy="2670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/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00"/>
                </a:solidFill>
              </a:rPr>
              <a:t>Role of regulatory T – cells: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457200" y="1371600"/>
            <a:ext cx="74676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Regulatory T cells </a:t>
            </a:r>
            <a:r>
              <a:rPr lang="en-US"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suppress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effector mechanisms that induce asthmatic symptoms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Asthmatics may </a:t>
            </a:r>
            <a:r>
              <a:rPr lang="en-US"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lack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functional regulatory T cells that can inhibit an asthmatic response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 txBox="1"/>
          <p:nvPr>
            <p:ph type="title"/>
          </p:nvPr>
        </p:nvSpPr>
        <p:spPr>
          <a:xfrm>
            <a:off x="457200" y="274638"/>
            <a:ext cx="8229600" cy="231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Activation of inflammatory cells (mast cells, eosinophils etc,) is a major inducer   of </a:t>
            </a:r>
            <a:r>
              <a:rPr lang="en-US" sz="3600" u="sng"/>
              <a:t>airway inflammation.</a:t>
            </a:r>
            <a:endParaRPr sz="3600" u="sng"/>
          </a:p>
        </p:txBody>
      </p:sp>
      <p:sp>
        <p:nvSpPr>
          <p:cNvPr id="259" name="Google Shape;259;p25"/>
          <p:cNvSpPr txBox="1"/>
          <p:nvPr>
            <p:ph idx="1" type="body"/>
          </p:nvPr>
        </p:nvSpPr>
        <p:spPr>
          <a:xfrm>
            <a:off x="457200" y="2590800"/>
            <a:ext cx="8229600" cy="353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715"/>
              </a:spcBef>
              <a:spcAft>
                <a:spcPts val="0"/>
              </a:spcAft>
              <a:buClr>
                <a:srgbClr val="FFFFCC"/>
              </a:buClr>
              <a:buSzPct val="100000"/>
              <a:buNone/>
            </a:pPr>
            <a:r>
              <a:rPr lang="en-US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6500" u="sng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Airway inflammation</a:t>
            </a:r>
            <a:r>
              <a:rPr lang="en-US" sz="65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is the hallmark in   the asthmatic lung </a:t>
            </a:r>
            <a:endParaRPr/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638"/>
              </a:spcBef>
              <a:spcAft>
                <a:spcPts val="0"/>
              </a:spcAft>
              <a:buClr>
                <a:srgbClr val="FFFFCC"/>
              </a:buClr>
              <a:buSzPct val="100000"/>
              <a:buNone/>
            </a:pPr>
            <a:r>
              <a:rPr lang="en-US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en-US" sz="58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which leads to :</a:t>
            </a:r>
            <a:endParaRPr/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704"/>
              </a:spcBef>
              <a:spcAft>
                <a:spcPts val="0"/>
              </a:spcAft>
              <a:buClr>
                <a:srgbClr val="FFFFCC"/>
              </a:buClr>
              <a:buSzPct val="100000"/>
              <a:buNone/>
            </a:pPr>
            <a:r>
              <a:rPr lang="en-US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                        </a:t>
            </a:r>
            <a:r>
              <a:rPr lang="en-US" sz="64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Increased </a:t>
            </a:r>
            <a:r>
              <a:rPr lang="en-US" sz="6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bronchial reactivity </a:t>
            </a:r>
            <a:endParaRPr/>
          </a:p>
          <a:p>
            <a:pPr indent="-342900" lvl="0" marL="342900" rtl="0" algn="l">
              <a:spcBef>
                <a:spcPts val="704"/>
              </a:spcBef>
              <a:spcAft>
                <a:spcPts val="0"/>
              </a:spcAft>
              <a:buClr>
                <a:srgbClr val="FFFFCC"/>
              </a:buClr>
              <a:buSzPct val="100000"/>
              <a:buNone/>
            </a:pPr>
            <a:r>
              <a:rPr lang="en-US" sz="64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400"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 txBox="1"/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00"/>
                </a:solidFill>
              </a:rPr>
              <a:t>Products of the inflammatory cells act on :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266" name="Google Shape;266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4000"/>
              <a:buAutoNum type="arabicPeriod"/>
            </a:pPr>
            <a:r>
              <a:rPr lang="en-US" sz="40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	Airway smooth muscle cells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4000"/>
              <a:buAutoNum type="arabicPeriod"/>
            </a:pPr>
            <a:r>
              <a:rPr lang="en-US" sz="40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 	Lung fibroblasts 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4000"/>
              <a:buNone/>
            </a:pPr>
            <a:r>
              <a:rPr lang="en-US" sz="40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3.   	Mucous glands   </a:t>
            </a:r>
            <a:endParaRPr/>
          </a:p>
          <a:p>
            <a:pPr indent="-88900" lvl="0" marL="3429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t/>
            </a:r>
            <a:endParaRPr sz="4000"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4000"/>
              <a:buNone/>
            </a:pPr>
            <a:r>
              <a:rPr lang="en-US" sz="40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		and cause :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4000"/>
              <a:buNone/>
            </a:pPr>
            <a:r>
              <a:rPr b="1" lang="en-US" sz="40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b="1" lang="en-US"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Airway Remodeling</a:t>
            </a:r>
            <a:endParaRPr sz="4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/>
          <p:nvPr>
            <p:ph type="title"/>
          </p:nvPr>
        </p:nvSpPr>
        <p:spPr>
          <a:xfrm>
            <a:off x="6705600" y="838200"/>
            <a:ext cx="24384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/>
              <a:t>1. Smooth muscle</a:t>
            </a:r>
            <a:br>
              <a:rPr lang="en-US" sz="2400"/>
            </a:br>
            <a:r>
              <a:rPr lang="en-US" sz="2400"/>
              <a:t>hyperplasia &amp;   hypertrophy</a:t>
            </a:r>
            <a:br>
              <a:rPr lang="en-US" sz="2400"/>
            </a:br>
            <a:br>
              <a:rPr lang="en-US" sz="2400"/>
            </a:br>
            <a:r>
              <a:rPr lang="en-US" sz="2400"/>
              <a:t>2. Mucous gland hyperplasia</a:t>
            </a:r>
            <a:br>
              <a:rPr lang="en-US" sz="2400"/>
            </a:br>
            <a:br>
              <a:rPr lang="en-US" sz="2400"/>
            </a:br>
            <a:r>
              <a:rPr lang="en-US" sz="2400"/>
              <a:t>3. Collagen deposition</a:t>
            </a:r>
            <a:br>
              <a:rPr lang="en-US" sz="2400"/>
            </a:br>
            <a:br>
              <a:rPr lang="en-US" sz="2400"/>
            </a:br>
            <a:endParaRPr sz="2400"/>
          </a:p>
        </p:txBody>
      </p:sp>
      <p:pic>
        <p:nvPicPr>
          <p:cNvPr id="273" name="Google Shape;273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685800"/>
            <a:ext cx="63246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7"/>
          <p:cNvSpPr/>
          <p:nvPr/>
        </p:nvSpPr>
        <p:spPr>
          <a:xfrm>
            <a:off x="228600" y="5486400"/>
            <a:ext cx="3810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Chronic inflammation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7"/>
          <p:cNvSpPr/>
          <p:nvPr/>
        </p:nvSpPr>
        <p:spPr>
          <a:xfrm>
            <a:off x="3408861" y="3244334"/>
            <a:ext cx="30348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fibroblast activation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7"/>
          <p:cNvSpPr/>
          <p:nvPr/>
        </p:nvSpPr>
        <p:spPr>
          <a:xfrm flipH="1">
            <a:off x="3505198" y="5905172"/>
            <a:ext cx="40386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Fibroblast activation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27"/>
          <p:cNvCxnSpPr/>
          <p:nvPr/>
        </p:nvCxnSpPr>
        <p:spPr>
          <a:xfrm rot="10800000">
            <a:off x="6477000" y="1066800"/>
            <a:ext cx="304800" cy="1588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8" name="Google Shape;278;p27"/>
          <p:cNvCxnSpPr/>
          <p:nvPr/>
        </p:nvCxnSpPr>
        <p:spPr>
          <a:xfrm flipH="1" rot="5400000">
            <a:off x="6324600" y="2057400"/>
            <a:ext cx="381000" cy="381000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9" name="Google Shape;279;p27"/>
          <p:cNvCxnSpPr/>
          <p:nvPr/>
        </p:nvCxnSpPr>
        <p:spPr>
          <a:xfrm rot="10800000">
            <a:off x="6324600" y="3581400"/>
            <a:ext cx="457200" cy="76200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80" name="Google Shape;280;p27"/>
          <p:cNvCxnSpPr/>
          <p:nvPr/>
        </p:nvCxnSpPr>
        <p:spPr>
          <a:xfrm rot="-5400000">
            <a:off x="4762500" y="4838700"/>
            <a:ext cx="1828800" cy="533400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81" name="Google Shape;281;p27"/>
          <p:cNvCxnSpPr/>
          <p:nvPr/>
        </p:nvCxnSpPr>
        <p:spPr>
          <a:xfrm rot="-5400000">
            <a:off x="1790700" y="3314700"/>
            <a:ext cx="2971800" cy="1524000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2" name="Google Shape;282;p27"/>
          <p:cNvSpPr/>
          <p:nvPr/>
        </p:nvSpPr>
        <p:spPr>
          <a:xfrm>
            <a:off x="304800" y="0"/>
            <a:ext cx="6019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Airway  remodeling refer to:</a:t>
            </a:r>
            <a:endParaRPr sz="3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libri"/>
              <a:buNone/>
            </a:pPr>
            <a:r>
              <a:rPr lang="en-US">
                <a:solidFill>
                  <a:srgbClr val="FFFF00"/>
                </a:solidFill>
              </a:rPr>
              <a:t>Inflammatory cells &amp; their mediators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88" name="Google Shape;288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3200"/>
              <a:buNone/>
            </a:pPr>
            <a:r>
              <a:rPr lang="en-US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rgbClr val="FFFFCC"/>
              </a:buClr>
              <a:buSzPts val="3200"/>
              <a:buNone/>
            </a:pPr>
            <a:r>
              <a:rPr lang="en-US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lang="en-US" sz="44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Airway inflammation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FFFFCC"/>
              </a:buClr>
              <a:buSzPts val="2800"/>
              <a:buNone/>
            </a:pPr>
            <a:r>
              <a:rPr lang="en-US" sz="28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   Increased bronchial                  Airway remodelling      reactivity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8"/>
          <p:cNvSpPr/>
          <p:nvPr/>
        </p:nvSpPr>
        <p:spPr>
          <a:xfrm>
            <a:off x="4343400" y="1676400"/>
            <a:ext cx="457200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8"/>
          <p:cNvSpPr/>
          <p:nvPr/>
        </p:nvSpPr>
        <p:spPr>
          <a:xfrm>
            <a:off x="2362200" y="3124200"/>
            <a:ext cx="609600" cy="1066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8"/>
          <p:cNvSpPr/>
          <p:nvPr/>
        </p:nvSpPr>
        <p:spPr>
          <a:xfrm>
            <a:off x="6096000" y="3124200"/>
            <a:ext cx="609600" cy="990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libri"/>
              <a:buNone/>
            </a:pPr>
            <a:r>
              <a:rPr lang="en-US">
                <a:solidFill>
                  <a:srgbClr val="FFFF00"/>
                </a:solidFill>
              </a:rPr>
              <a:t>Outcome of increased airway reactivity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97" name="Google Shape;297;p29"/>
          <p:cNvSpPr txBox="1"/>
          <p:nvPr>
            <p:ph idx="1" type="body"/>
          </p:nvPr>
        </p:nvSpPr>
        <p:spPr>
          <a:xfrm>
            <a:off x="381000" y="1600200"/>
            <a:ext cx="8534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       Predisposes patients to develop asthma attacks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              on exposure to </a:t>
            </a:r>
            <a:r>
              <a:rPr lang="en-US" sz="28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non-specific irritants: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                1. Chemical irritants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                2. Smoke &amp; strong perfumes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                3. Sulphur dioxide &amp; air pollutants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                4. Viral and bacterial respiratory infections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</p:txBody>
      </p:sp>
      <p:sp>
        <p:nvSpPr>
          <p:cNvPr id="298" name="Google Shape;298;p29"/>
          <p:cNvSpPr/>
          <p:nvPr/>
        </p:nvSpPr>
        <p:spPr>
          <a:xfrm>
            <a:off x="4114800" y="1295400"/>
            <a:ext cx="533400" cy="1295400"/>
          </a:xfrm>
          <a:prstGeom prst="downArrow">
            <a:avLst>
              <a:gd fmla="val 42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00"/>
                </a:solidFill>
              </a:rPr>
              <a:t>Asthma is a clinical syndrome characterized by:</a:t>
            </a:r>
            <a:endParaRPr sz="4000">
              <a:solidFill>
                <a:srgbClr val="FFFF00"/>
              </a:solidFill>
            </a:endParaRPr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457200" y="2057399"/>
            <a:ext cx="8229600" cy="4191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4400"/>
              <a:buNone/>
            </a:pPr>
            <a:r>
              <a:rPr lang="en-US" sz="44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1.		Episodes of </a:t>
            </a:r>
            <a:r>
              <a:rPr lang="en-US" sz="4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reversible</a:t>
            </a:r>
            <a:r>
              <a:rPr lang="en-US" sz="44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airway 	obstruction</a:t>
            </a:r>
            <a:endParaRPr/>
          </a:p>
          <a:p>
            <a:pPr indent="-514350" lvl="0" marL="514350" rtl="0" algn="l">
              <a:spcBef>
                <a:spcPts val="880"/>
              </a:spcBef>
              <a:spcAft>
                <a:spcPts val="0"/>
              </a:spcAft>
              <a:buClr>
                <a:srgbClr val="FFFFCC"/>
              </a:buClr>
              <a:buSzPts val="4400"/>
              <a:buNone/>
            </a:pPr>
            <a:r>
              <a:rPr lang="en-US" sz="44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2.		Increased </a:t>
            </a:r>
            <a:r>
              <a:rPr lang="en-US" sz="4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bronchial reactivity</a:t>
            </a:r>
            <a:endParaRPr/>
          </a:p>
          <a:p>
            <a:pPr indent="-514350" lvl="0" marL="514350" rtl="0" algn="l">
              <a:spcBef>
                <a:spcPts val="880"/>
              </a:spcBef>
              <a:spcAft>
                <a:spcPts val="0"/>
              </a:spcAft>
              <a:buClr>
                <a:srgbClr val="FFFFCC"/>
              </a:buClr>
              <a:buSzPts val="4400"/>
              <a:buNone/>
            </a:pPr>
            <a:r>
              <a:rPr lang="en-US" sz="44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3.  	Airway </a:t>
            </a:r>
            <a:r>
              <a:rPr lang="en-US" sz="4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inflammation</a:t>
            </a:r>
            <a:endParaRPr sz="4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Outcome of airway remodeling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04" name="Google Shape;304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 Can  ultimately lead to </a:t>
            </a:r>
            <a:r>
              <a:rPr lang="en-US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fibrosis and irreversible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airway obstruction in some   patients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0"/>
          <p:cNvSpPr/>
          <p:nvPr/>
        </p:nvSpPr>
        <p:spPr>
          <a:xfrm>
            <a:off x="4419600" y="1447800"/>
            <a:ext cx="381000" cy="1676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/>
          <p:nvPr>
            <p:ph type="title"/>
          </p:nvPr>
        </p:nvSpPr>
        <p:spPr>
          <a:xfrm>
            <a:off x="457200" y="655638"/>
            <a:ext cx="8229600" cy="487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libri"/>
              <a:buNone/>
            </a:pPr>
            <a:r>
              <a:rPr lang="en-US">
                <a:solidFill>
                  <a:srgbClr val="FFFF00"/>
                </a:solidFill>
              </a:rPr>
              <a:t>Take home message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11" name="Google Shape;311;p31"/>
          <p:cNvSpPr txBox="1"/>
          <p:nvPr>
            <p:ph idx="1" type="body"/>
          </p:nvPr>
        </p:nvSpPr>
        <p:spPr>
          <a:xfrm>
            <a:off x="457200" y="1295400"/>
            <a:ext cx="8305800" cy="521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None/>
            </a:pPr>
            <a:r>
              <a:rPr lang="en-US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1. Asthma is characterized by episodic reversible  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 airway obstruction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2. Classified in 2 types: intrinsic &amp; extrinsic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3. In the extrinsic type allergens drive  T-cells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into Th2 pattern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4. Airway inflammation is a hallmark finding in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the asthmatic lung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5. Inflammatory cells lead to increased bronchial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reactions &amp; airway remodeling which is not revisable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457200" y="457200"/>
            <a:ext cx="82296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00"/>
                </a:solidFill>
              </a:rPr>
              <a:t>Patients with asthma present with one or more of the following symptoms:</a:t>
            </a:r>
            <a:br>
              <a:rPr lang="en-US" sz="3600">
                <a:solidFill>
                  <a:srgbClr val="FFFF00"/>
                </a:solidFill>
              </a:rPr>
            </a:br>
            <a:endParaRPr sz="3600">
              <a:solidFill>
                <a:srgbClr val="FFFF00"/>
              </a:solidFill>
            </a:endParaRPr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457200" y="2133600"/>
            <a:ext cx="8229600" cy="3733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 sz="3600"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rgbClr val="FFFFCC"/>
              </a:buClr>
              <a:buSzPts val="3600"/>
              <a:buNone/>
            </a:pPr>
            <a:r>
              <a:rPr lang="en-US" sz="36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1.  Breathlessness (difficulty in breathing)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rgbClr val="FFFFCC"/>
              </a:buClr>
              <a:buSzPts val="3600"/>
              <a:buNone/>
            </a:pPr>
            <a:r>
              <a:rPr lang="en-US" sz="36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2.  Wheezing 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rgbClr val="FFFFCC"/>
              </a:buClr>
              <a:buSzPts val="3600"/>
              <a:buNone/>
            </a:pPr>
            <a:r>
              <a:rPr lang="en-US" sz="36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3.  Persistent cough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rgbClr val="FFFFCC"/>
              </a:buClr>
              <a:buSzPts val="3600"/>
              <a:buNone/>
            </a:pPr>
            <a:r>
              <a:rPr lang="en-US" sz="36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4.  Chest tightness</a:t>
            </a:r>
            <a:endParaRPr sz="3600"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Airway Obstruction in Asthma</a:t>
            </a:r>
            <a:endParaRPr b="1">
              <a:solidFill>
                <a:srgbClr val="FFFF00"/>
              </a:solidFill>
            </a:endParaRPr>
          </a:p>
        </p:txBody>
      </p:sp>
      <p:pic>
        <p:nvPicPr>
          <p:cNvPr id="114" name="Google Shape;11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5"/>
          <p:cNvCxnSpPr/>
          <p:nvPr/>
        </p:nvCxnSpPr>
        <p:spPr>
          <a:xfrm rot="-5400000">
            <a:off x="5562600" y="4724400"/>
            <a:ext cx="1219200" cy="609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Classification of Asthma 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21" name="Google Shape;121;p6"/>
          <p:cNvSpPr txBox="1"/>
          <p:nvPr>
            <p:ph idx="1" type="body"/>
          </p:nvPr>
        </p:nvSpPr>
        <p:spPr>
          <a:xfrm>
            <a:off x="762000" y="1905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9144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Intrinsic (</a:t>
            </a:r>
            <a:r>
              <a:rPr lang="en-US" sz="5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non-atopic</a:t>
            </a: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9144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5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2.	</a:t>
            </a: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Extrinsic (</a:t>
            </a:r>
            <a:r>
              <a:rPr lang="en-US" sz="5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atopic</a:t>
            </a: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( Atopy: genetic tendency to develop allergy)</a:t>
            </a:r>
            <a:endParaRPr/>
          </a:p>
          <a:p>
            <a:pPr indent="-342900" lvl="0" marL="342900" rtl="0" algn="l">
              <a:spcBef>
                <a:spcPts val="999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  <a:p>
            <a:pPr indent="-342900" lvl="0" marL="342900" rtl="0" algn="l">
              <a:spcBef>
                <a:spcPts val="999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title"/>
          </p:nvPr>
        </p:nvSpPr>
        <p:spPr>
          <a:xfrm>
            <a:off x="457200" y="228600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libri"/>
              <a:buNone/>
            </a:pPr>
            <a:r>
              <a:rPr lang="en-US">
                <a:solidFill>
                  <a:srgbClr val="FFFF00"/>
                </a:solidFill>
              </a:rPr>
              <a:t>Non-atopic (intrinsic) asthma</a:t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>(10-33% of asthmatics)</a:t>
            </a:r>
            <a:br>
              <a:rPr lang="en-US">
                <a:solidFill>
                  <a:srgbClr val="FFFFCC"/>
                </a:solidFill>
              </a:rPr>
            </a:br>
            <a:endParaRPr>
              <a:solidFill>
                <a:srgbClr val="FFFFCC"/>
              </a:solidFill>
            </a:endParaRPr>
          </a:p>
        </p:txBody>
      </p:sp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4000"/>
              <a:buChar char="•"/>
            </a:pPr>
            <a:r>
              <a:rPr lang="en-US" sz="40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Negative skin tests </a:t>
            </a:r>
            <a:endParaRPr sz="4000"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4000"/>
              <a:buChar char="•"/>
            </a:pPr>
            <a:r>
              <a:rPr lang="en-US" sz="40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No clinical/family history of allergy </a:t>
            </a:r>
            <a:endParaRPr sz="4000"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4000"/>
              <a:buChar char="•"/>
            </a:pPr>
            <a:r>
              <a:rPr lang="en-US" sz="40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Serum IgE levels are usually normal </a:t>
            </a:r>
            <a:endParaRPr sz="4000"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4000"/>
              <a:buChar char="•"/>
            </a:pPr>
            <a:r>
              <a:rPr lang="en-US" sz="40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Older patients </a:t>
            </a:r>
            <a:endParaRPr sz="4000"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ts val="4000"/>
              <a:buChar char="•"/>
            </a:pPr>
            <a:r>
              <a:rPr lang="en-US" sz="40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More severe </a:t>
            </a:r>
            <a:endParaRPr sz="4000"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libri"/>
              <a:buNone/>
            </a:pPr>
            <a:r>
              <a:rPr lang="en-US">
                <a:solidFill>
                  <a:srgbClr val="FFFF00"/>
                </a:solidFill>
              </a:rPr>
              <a:t>Atopic (extrinsic) asthma </a:t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>Allergies trigger asthma attacks in: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33" name="Google Shape;133;p8"/>
          <p:cNvSpPr txBox="1"/>
          <p:nvPr>
            <p:ph idx="1" type="body"/>
          </p:nvPr>
        </p:nvSpPr>
        <p:spPr>
          <a:xfrm>
            <a:off x="533400" y="1981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4000"/>
              <a:buNone/>
            </a:pPr>
            <a:r>
              <a:rPr lang="en-US" sz="40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60-90%    Children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			50%          Adults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Approximately 75-85% of patients with asthma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have positive (immediate) skin test reactions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            to various allergens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800"/>
              <a:buNone/>
            </a:pPr>
            <a:r>
              <a:rPr lang="en-US" sz="2800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rPr>
              <a:t>	Allergen sensitization is linked to the risk of developing asthma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0" sz="2800" u="sng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b="0" lang="en-US" sz="3600">
                <a:latin typeface="Calibri"/>
                <a:ea typeface="Calibri"/>
                <a:cs typeface="Calibri"/>
                <a:sym typeface="Calibri"/>
              </a:rPr>
              <a:t>Indoor allergens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–"/>
            </a:pPr>
            <a:r>
              <a:rPr b="0" lang="en-US" sz="3200">
                <a:latin typeface="Calibri"/>
                <a:ea typeface="Calibri"/>
                <a:cs typeface="Calibri"/>
                <a:sym typeface="Calibri"/>
              </a:rPr>
              <a:t>House dust mites</a:t>
            </a:r>
            <a:endParaRPr b="0" sz="3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–"/>
            </a:pPr>
            <a:r>
              <a:rPr b="0" lang="en-US" sz="3200">
                <a:latin typeface="Calibri"/>
                <a:ea typeface="Calibri"/>
                <a:cs typeface="Calibri"/>
                <a:sym typeface="Calibri"/>
              </a:rPr>
              <a:t>Domestic pets (cat fur &amp; dander)</a:t>
            </a:r>
            <a:endParaRPr b="0" sz="3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–"/>
            </a:pPr>
            <a:r>
              <a:rPr b="0" lang="en-US" sz="3200">
                <a:latin typeface="Calibri"/>
                <a:ea typeface="Calibri"/>
                <a:cs typeface="Calibri"/>
                <a:sym typeface="Calibri"/>
              </a:rPr>
              <a:t>Cockroaches (insects)</a:t>
            </a:r>
            <a:endParaRPr b="0" sz="3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–"/>
            </a:pPr>
            <a:r>
              <a:rPr b="0" lang="en-US" sz="3200">
                <a:latin typeface="Calibri"/>
                <a:ea typeface="Calibri"/>
                <a:cs typeface="Calibri"/>
                <a:sym typeface="Calibri"/>
              </a:rPr>
              <a:t>Molds (fungal spores)</a:t>
            </a:r>
            <a:endParaRPr b="0"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b="0" lang="en-US" sz="4000">
                <a:solidFill>
                  <a:srgbClr val="FFFF00"/>
                </a:solidFill>
              </a:rPr>
              <a:t>Role of Allergens in Asthma </a:t>
            </a:r>
            <a:r>
              <a:rPr b="0" lang="en-US" sz="4000">
                <a:solidFill>
                  <a:schemeClr val="lt2"/>
                </a:solidFill>
              </a:rPr>
              <a:t>	</a:t>
            </a:r>
            <a:r>
              <a:rPr i="1" lang="en-US" sz="4000">
                <a:solidFill>
                  <a:schemeClr val="lt2"/>
                </a:solidFill>
              </a:rPr>
              <a:t>	</a:t>
            </a:r>
            <a:endParaRPr b="0"/>
          </a:p>
        </p:txBody>
      </p:sp>
      <p:graphicFrame>
        <p:nvGraphicFramePr>
          <p:cNvPr id="140" name="Google Shape;140;p9"/>
          <p:cNvGraphicFramePr/>
          <p:nvPr/>
        </p:nvGraphicFramePr>
        <p:xfrm>
          <a:off x="7239000" y="5029200"/>
          <a:ext cx="1447800" cy="1066800"/>
        </p:xfrm>
        <a:graphic>
          <a:graphicData uri="http://schemas.openxmlformats.org/presentationml/2006/ole">
            <mc:AlternateContent>
              <mc:Choice Requires="v">
                <p:oleObj r:id="rId4" imgH="1066800" imgW="1447800" progId="PBrush" spid="_x0000_s1">
                  <p:embed/>
                </p:oleObj>
              </mc:Choice>
              <mc:Fallback>
                <p:oleObj r:id="rId5" imgH="1066800" imgW="1447800" progId="PBrush">
                  <p:embed/>
                  <p:pic>
                    <p:nvPicPr>
                      <p:cNvPr id="140" name="Google Shape;140;p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7239000" y="5029200"/>
                        <a:ext cx="1447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Google Shape;141;p9"/>
          <p:cNvGraphicFramePr/>
          <p:nvPr/>
        </p:nvGraphicFramePr>
        <p:xfrm>
          <a:off x="7162800" y="3886200"/>
          <a:ext cx="1524000" cy="914400"/>
        </p:xfrm>
        <a:graphic>
          <a:graphicData uri="http://schemas.openxmlformats.org/presentationml/2006/ole">
            <mc:AlternateContent>
              <mc:Choice Requires="v">
                <p:oleObj r:id="rId7" imgH="914400" imgW="1524000" progId="PBrush" spid="_x0000_s2">
                  <p:embed/>
                </p:oleObj>
              </mc:Choice>
              <mc:Fallback>
                <p:oleObj r:id="rId8" imgH="914400" imgW="1524000" progId="PBrush">
                  <p:embed/>
                  <p:pic>
                    <p:nvPicPr>
                      <p:cNvPr id="141" name="Google Shape;141;p9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7162800" y="3886200"/>
                        <a:ext cx="1524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2" name="Google Shape;142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86600" y="2514600"/>
            <a:ext cx="1600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2011-01-13T07:14:51Z</dcterms:created>
  <dc:creator>Dr.Hazem</dc:creator>
</cp:coreProperties>
</file>