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embeddedFontLst>
    <p:embeddedFont>
      <p:font typeface="Libre Franklin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hmBFqdB0TVzdRRot0MDuqz44Zr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ibreFranklin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ibreFranklin-italic.fntdata"/><Relationship Id="rId16" Type="http://schemas.openxmlformats.org/officeDocument/2006/relationships/slide" Target="slides/slide11.xml"/><Relationship Id="rId38" Type="http://schemas.openxmlformats.org/officeDocument/2006/relationships/font" Target="fonts/LibreFranklin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1928019" y="129382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3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5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600"/>
              <a:buFont typeface="Libre Franklin"/>
              <a:buNone/>
              <a:defRPr b="1" cap="none">
                <a:solidFill>
                  <a:srgbClr val="9FD4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45700" wrap="square" tIns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200"/>
              <a:buFont typeface="Libre Franklin"/>
              <a:buNone/>
              <a:defRPr b="1" sz="4200" cap="none">
                <a:solidFill>
                  <a:srgbClr val="9FD4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" type="body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2" type="body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3" type="body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4" type="body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bre Franklin"/>
              <a:buNone/>
              <a:defRPr b="1"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" type="body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2" type="body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⦿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⚫"/>
              <a:defRPr sz="2400"/>
            </a:lvl2pPr>
            <a:lvl3pPr indent="-347344" lvl="2" marL="1371600" algn="l">
              <a:spcBef>
                <a:spcPts val="440"/>
              </a:spcBef>
              <a:spcAft>
                <a:spcPts val="0"/>
              </a:spcAft>
              <a:buSzPts val="1870"/>
              <a:buChar char="○"/>
              <a:defRPr sz="22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0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2" type="sldNum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ibre Franklin"/>
              <a:buNone/>
              <a:defRPr b="1" sz="2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000" sx="-80000" rotWithShape="0" dir="5400000" dist="345000" sy="-18000">
              <a:srgbClr val="000000">
                <a:alpha val="24705"/>
              </a:srgbClr>
            </a:outerShdw>
          </a:effectLst>
        </p:spPr>
      </p:sp>
      <p:sp>
        <p:nvSpPr>
          <p:cNvPr id="74" name="Google Shape;74;p41"/>
          <p:cNvSpPr txBox="1"/>
          <p:nvPr>
            <p:ph idx="1" type="body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Font typeface="Arial"/>
              <a:buNone/>
              <a:defRPr sz="12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/>
          <p:nvPr/>
        </p:nvSpPr>
        <p:spPr>
          <a:xfrm>
            <a:off x="7315200" y="0"/>
            <a:ext cx="1828800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2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Immunology of Tuberculosis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Immunology Unit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Department of Pathology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 disease</a:t>
            </a:r>
            <a:b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(Approximately 10% of infected individuals)</a:t>
            </a:r>
            <a:endParaRPr/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The tubercle bacilli establish infection in the lungs after they are carried in droplets to reach the alveolar space. </a:t>
            </a:r>
            <a:endParaRPr/>
          </a:p>
          <a:p>
            <a:pPr indent="-263143" lvl="0" marL="420624" rtl="0" algn="l">
              <a:spcBef>
                <a:spcPts val="476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76"/>
              </a:spcBef>
              <a:spcAft>
                <a:spcPts val="0"/>
              </a:spcAft>
              <a:buSzPct val="80000"/>
              <a:buChar char="⦿"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If the </a:t>
            </a:r>
            <a:r>
              <a:rPr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innate defense system </a:t>
            </a: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of the host fails to eliminate the infection, the </a:t>
            </a:r>
            <a:r>
              <a:rPr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bacilli proliferate </a:t>
            </a: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inside alveolar macrophages and eventually kill the cells.</a:t>
            </a:r>
            <a:endParaRPr/>
          </a:p>
          <a:p>
            <a:pPr indent="-263143" lvl="0" marL="420624" rtl="0" algn="l">
              <a:spcBef>
                <a:spcPts val="476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76"/>
              </a:spcBef>
              <a:spcAft>
                <a:spcPts val="0"/>
              </a:spcAft>
              <a:buSzPct val="80000"/>
              <a:buChar char="⦿"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The infected macrophages produce cytokines and chemokines that attract other phagocytic cells, which eventually form a nodular granulomatous structure called the </a:t>
            </a:r>
            <a:r>
              <a:rPr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tubercle</a:t>
            </a: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  <a:p>
            <a:pPr indent="-254507" lvl="0" marL="420624" rtl="0" algn="l">
              <a:spcBef>
                <a:spcPts val="51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 disease</a:t>
            </a:r>
            <a:endParaRPr/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If the bacterial replication is not controlled, the tubercle enlarges and the bacilli enter local draining lymph nodes. </a:t>
            </a:r>
            <a:endParaRPr/>
          </a:p>
          <a:p>
            <a:pPr indent="-252475" lvl="0" marL="420624" rtl="0" algn="l">
              <a:spcBef>
                <a:spcPts val="518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18"/>
              </a:spcBef>
              <a:spcAft>
                <a:spcPts val="0"/>
              </a:spcAft>
              <a:buSzPct val="80000"/>
              <a:buChar char="⦿"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This leads to lymphadenopathy, a characteristic manifestation of primary TB. </a:t>
            </a:r>
            <a:endParaRPr/>
          </a:p>
          <a:p>
            <a:pPr indent="-252475" lvl="0" marL="420624" rtl="0" algn="l">
              <a:spcBef>
                <a:spcPts val="518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18"/>
              </a:spcBef>
              <a:spcAft>
                <a:spcPts val="0"/>
              </a:spcAft>
              <a:buSzPct val="80000"/>
              <a:buChar char="⦿"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The lesion produced by the expansion of the tubercle into the lung parenchyma and lymph node involvement is called the </a:t>
            </a:r>
            <a:r>
              <a:rPr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Ghon complex. 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Ghon’s and Ranke complex </a:t>
            </a:r>
            <a:endParaRPr b="1" sz="40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1647" lvl="0" marL="420624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lung lesions tubercles – small granulomas (Ghon’s focus)  and the enlarged lymph nodes constitutes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Ghon’s complex</a:t>
            </a:r>
            <a:endParaRPr/>
          </a:p>
          <a:p>
            <a:pPr indent="-384047" lvl="0" marL="420624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Tubercles may heal become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fibrotic or calcified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and persist as such for a lifetime (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Ranke Complex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/>
          </a:p>
          <a:p>
            <a:pPr indent="-231647" lvl="0" marL="420624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3"/>
          <p:cNvGrpSpPr/>
          <p:nvPr/>
        </p:nvGrpSpPr>
        <p:grpSpPr>
          <a:xfrm>
            <a:off x="2291" y="1254520"/>
            <a:ext cx="9139416" cy="5026603"/>
            <a:chOff x="2291" y="492520"/>
            <a:chExt cx="9139416" cy="5026603"/>
          </a:xfrm>
        </p:grpSpPr>
        <p:sp>
          <p:nvSpPr>
            <p:cNvPr id="183" name="Google Shape;183;p13"/>
            <p:cNvSpPr/>
            <p:nvPr/>
          </p:nvSpPr>
          <p:spPr>
            <a:xfrm>
              <a:off x="7350472" y="3477545"/>
              <a:ext cx="91440" cy="4592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rgbClr val="B89D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13"/>
            <p:cNvSpPr/>
            <p:nvPr/>
          </p:nvSpPr>
          <p:spPr>
            <a:xfrm>
              <a:off x="4667720" y="1676718"/>
              <a:ext cx="2728472" cy="5436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7707"/>
                  </a:lnTo>
                  <a:lnTo>
                    <a:pt x="120000" y="8770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rgbClr val="A18A0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13"/>
            <p:cNvSpPr/>
            <p:nvPr/>
          </p:nvSpPr>
          <p:spPr>
            <a:xfrm>
              <a:off x="2738749" y="3448414"/>
              <a:ext cx="1297287" cy="4592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rgbClr val="B89D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13"/>
            <p:cNvSpPr/>
            <p:nvPr/>
          </p:nvSpPr>
          <p:spPr>
            <a:xfrm>
              <a:off x="1124110" y="3448414"/>
              <a:ext cx="1614638" cy="4592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rgbClr val="B89D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13"/>
            <p:cNvSpPr/>
            <p:nvPr/>
          </p:nvSpPr>
          <p:spPr>
            <a:xfrm>
              <a:off x="2738749" y="1676718"/>
              <a:ext cx="1928970" cy="5436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7707"/>
                  </a:lnTo>
                  <a:lnTo>
                    <a:pt x="0" y="87707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rgbClr val="A18A0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13"/>
            <p:cNvSpPr/>
            <p:nvPr/>
          </p:nvSpPr>
          <p:spPr>
            <a:xfrm>
              <a:off x="3087975" y="492520"/>
              <a:ext cx="3159488" cy="1184198"/>
            </a:xfrm>
            <a:prstGeom prst="roundRect">
              <a:avLst>
                <a:gd fmla="val 10000" name="adj"/>
              </a:avLst>
            </a:prstGeom>
            <a:solidFill>
              <a:srgbClr val="CCAF0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3263444" y="659215"/>
              <a:ext cx="3159488" cy="11841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3298128" y="693899"/>
              <a:ext cx="3090120" cy="1114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mic Sans MS"/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M. Tuberculosis peptides presented to Th1 (CD4) lymphocytes releasing </a:t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434515" y="2220363"/>
              <a:ext cx="2608468" cy="1228050"/>
            </a:xfrm>
            <a:prstGeom prst="roundRect">
              <a:avLst>
                <a:gd fmla="val 10000" name="adj"/>
              </a:avLst>
            </a:prstGeom>
            <a:solidFill>
              <a:srgbClr val="CCAF0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609983" y="2387058"/>
              <a:ext cx="2608468" cy="122805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1645951" y="2423026"/>
              <a:ext cx="2536532" cy="1156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mic Sans MS"/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Interferon gamma </a:t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2291" y="3907702"/>
              <a:ext cx="2243638" cy="1444726"/>
            </a:xfrm>
            <a:prstGeom prst="roundRect">
              <a:avLst>
                <a:gd fmla="val 10000" name="adj"/>
              </a:avLst>
            </a:prstGeom>
            <a:solidFill>
              <a:srgbClr val="CCAF0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77759" y="4074397"/>
              <a:ext cx="2243638" cy="14447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220074" y="4116712"/>
              <a:ext cx="2159008" cy="1360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mic Sans MS"/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Further activation of macrophage </a:t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2596866" y="3907702"/>
              <a:ext cx="2878340" cy="1444726"/>
            </a:xfrm>
            <a:prstGeom prst="roundRect">
              <a:avLst>
                <a:gd fmla="val 10000" name="adj"/>
              </a:avLst>
            </a:prstGeom>
            <a:solidFill>
              <a:srgbClr val="CCAF0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2772335" y="4074397"/>
              <a:ext cx="2878340" cy="14447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 txBox="1"/>
            <p:nvPr/>
          </p:nvSpPr>
          <p:spPr>
            <a:xfrm>
              <a:off x="2814650" y="4116712"/>
              <a:ext cx="2793710" cy="1360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mic Sans MS"/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Enhances the ability of macrophage to kill phagocytosed bacilli</a:t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205511" y="2220363"/>
              <a:ext cx="2381361" cy="1257182"/>
            </a:xfrm>
            <a:prstGeom prst="roundRect">
              <a:avLst>
                <a:gd fmla="val 10000" name="adj"/>
              </a:avLst>
            </a:prstGeom>
            <a:solidFill>
              <a:srgbClr val="CCAF0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6380979" y="2387058"/>
              <a:ext cx="2381361" cy="12571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6417801" y="2423880"/>
              <a:ext cx="2307717" cy="1183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mic Sans MS"/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Tumor Necrosis Factor (TNF)</a:t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5826144" y="3936833"/>
              <a:ext cx="3140095" cy="1415594"/>
            </a:xfrm>
            <a:prstGeom prst="roundRect">
              <a:avLst>
                <a:gd fmla="val 10000" name="adj"/>
              </a:avLst>
            </a:prstGeom>
            <a:solidFill>
              <a:srgbClr val="CCAF0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6001612" y="4103528"/>
              <a:ext cx="3140095" cy="141559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6043073" y="4144989"/>
              <a:ext cx="3057173" cy="1332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mic Sans MS"/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Induces local inflammation and further activation of macrophages</a:t>
              </a:r>
              <a:endParaRPr/>
            </a:p>
          </p:txBody>
        </p:sp>
      </p:grpSp>
      <p:sp>
        <p:nvSpPr>
          <p:cNvPr id="206" name="Google Shape;206;p13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Weeks after infection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 disease</a:t>
            </a:r>
            <a:endParaRPr/>
          </a:p>
        </p:txBody>
      </p:sp>
      <p:sp>
        <p:nvSpPr>
          <p:cNvPr id="212" name="Google Shape;212;p14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bacilli continue to proliferate until an effective cell-mediated immune (CMI) response develops, usually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to six weeks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after infection. 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Failure by the host to mount an effective CMI response and tissue repair leads to progressive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destruction of the lung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by:</a:t>
            </a:r>
            <a:endParaRPr/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Tumor necrosis factor (TNF)-alpha, </a:t>
            </a:r>
            <a:endParaRPr/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Reactive oxygen </a:t>
            </a:r>
            <a:endParaRPr/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Nitrogen intermediates </a:t>
            </a:r>
            <a:endParaRPr/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Contents of cytotoxic cells (granzymes, perforin) 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All of the above may contribute to the development of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caseating necrosis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that characterizes a tuberculous lesion 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berculosis-ln-mandibular-.jpg" id="217" name="Google Shape;2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i_1781-F1.jpg"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0"/>
            <a:ext cx="61722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Bacilli can spread mechanically by erosion of the caseating lesions into the lung airways; at this point the host becomes infectious to others 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Outcomes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Miliary TB</a:t>
            </a:r>
            <a:endParaRPr/>
          </a:p>
        </p:txBody>
      </p:sp>
      <p:sp>
        <p:nvSpPr>
          <p:cNvPr id="231" name="Google Shape;231;p17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Unchecked bacterial growth may lead to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hematogenous spread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of bacilli to produce disseminated TB. </a:t>
            </a:r>
            <a:endParaRPr/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Disseminated disease with lesions resembling millet seeds has been termed miliary TB. 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Most common presentation –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TB meningitis</a:t>
            </a:r>
            <a:endParaRPr/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1253" y="4191000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2147398"/>
            <a:ext cx="2172213" cy="157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Chronic Disease</a:t>
            </a:r>
            <a:endParaRPr/>
          </a:p>
        </p:txBody>
      </p:sp>
      <p:sp>
        <p:nvSpPr>
          <p:cNvPr id="239" name="Google Shape;239;p18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absence of treatment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, death occurs in 80 percent of cases.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remaining patients develop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chronic disease or recover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Chronic disease is characterized by repeated episodes of healing by fibrotic changes around the lesions and tissue breakdown. 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Complete spontaneous eradication of the bacilli is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rare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9"/>
          <p:cNvGrpSpPr/>
          <p:nvPr/>
        </p:nvGrpSpPr>
        <p:grpSpPr>
          <a:xfrm>
            <a:off x="76200" y="762497"/>
            <a:ext cx="8915399" cy="6095005"/>
            <a:chOff x="0" y="497"/>
            <a:chExt cx="8915399" cy="6095005"/>
          </a:xfrm>
        </p:grpSpPr>
        <p:sp>
          <p:nvSpPr>
            <p:cNvPr id="245" name="Google Shape;245;p19"/>
            <p:cNvSpPr/>
            <p:nvPr/>
          </p:nvSpPr>
          <p:spPr>
            <a:xfrm rot="5400000">
              <a:off x="-196676" y="197173"/>
              <a:ext cx="1311175" cy="917823"/>
            </a:xfrm>
            <a:prstGeom prst="chevron">
              <a:avLst>
                <a:gd fmla="val 50000" name="adj"/>
              </a:avLst>
            </a:prstGeom>
            <a:solidFill>
              <a:srgbClr val="CCAF07"/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1" y="459409"/>
              <a:ext cx="917823" cy="393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 rot="5400000">
              <a:off x="4490479" y="-3572159"/>
              <a:ext cx="852264" cy="799757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CCAF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917823" y="42101"/>
              <a:ext cx="7955972" cy="76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06675" spcFirstLastPara="1" rIns="9525" wrap="square" tIns="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mic Sans MS"/>
                <a:buChar char="•"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Antigen presentation in the lymph nodes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mic Sans MS"/>
                <a:buChar char="•"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(Delayed type of hypersensitivity)</a:t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 rot="5400000">
              <a:off x="-196676" y="1393130"/>
              <a:ext cx="1311175" cy="917823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1" y="1655366"/>
              <a:ext cx="917823" cy="393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 rot="5400000">
              <a:off x="4490479" y="-2376201"/>
              <a:ext cx="852264" cy="799757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917823" y="1238059"/>
              <a:ext cx="7955972" cy="76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06675" spcFirstLastPara="1" rIns="9525" wrap="square" tIns="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mic Sans MS"/>
                <a:buChar char="•"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Activation of CD4+ (Th1) lymphocytes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mic Sans MS"/>
                <a:buChar char="•"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(a phase coinciding with high rate of replication of bacilli)</a:t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 rot="5400000">
              <a:off x="-196676" y="2589088"/>
              <a:ext cx="1311175" cy="917823"/>
            </a:xfrm>
            <a:prstGeom prst="chevron">
              <a:avLst>
                <a:gd fmla="val 50000" name="adj"/>
              </a:avLst>
            </a:prstGeom>
            <a:solidFill>
              <a:srgbClr val="74855F"/>
            </a:solidFill>
            <a:ln cap="flat" cmpd="sng" w="19050">
              <a:solidFill>
                <a:srgbClr val="748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1" y="2851324"/>
              <a:ext cx="917823" cy="393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 rot="5400000">
              <a:off x="4490479" y="-1180244"/>
              <a:ext cx="852264" cy="799757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748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917823" y="2434016"/>
              <a:ext cx="7955972" cy="76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06675" spcFirstLastPara="1" rIns="9525" wrap="square" tIns="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mic Sans MS"/>
                <a:buChar char="•"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Low induction of CD8+ lymphocytes capable of recognizing antigen and activating macrophages by production of IFN-γ</a:t>
              </a:r>
              <a:endParaRPr b="1" i="0" sz="15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 rot="5400000">
              <a:off x="-196676" y="3785045"/>
              <a:ext cx="1311175" cy="917823"/>
            </a:xfrm>
            <a:prstGeom prst="chevron">
              <a:avLst>
                <a:gd fmla="val 50000" name="adj"/>
              </a:avLst>
            </a:prstGeom>
            <a:solidFill>
              <a:srgbClr val="9E9270"/>
            </a:solidFill>
            <a:ln cap="flat" cmpd="sng" w="19050">
              <a:solidFill>
                <a:srgbClr val="9E92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9"/>
            <p:cNvSpPr txBox="1"/>
            <p:nvPr/>
          </p:nvSpPr>
          <p:spPr>
            <a:xfrm>
              <a:off x="1" y="4047281"/>
              <a:ext cx="917823" cy="393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 rot="5400000">
              <a:off x="4490479" y="15713"/>
              <a:ext cx="852264" cy="799757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9E92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917823" y="3629973"/>
              <a:ext cx="7955972" cy="76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06675" spcFirstLastPara="1" rIns="9525" wrap="square" tIns="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mic Sans MS"/>
                <a:buChar char="•"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Later induction of high number of CD8+ with increased production of IFN-γ and cytotoxic activity  (a phase coinciding with stabilization of bacterial growth) </a:t>
              </a: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 rot="5400000">
              <a:off x="-196676" y="4981003"/>
              <a:ext cx="1311175" cy="917823"/>
            </a:xfrm>
            <a:prstGeom prst="chevron">
              <a:avLst>
                <a:gd fmla="val 50000" name="adj"/>
              </a:avLst>
            </a:prstGeom>
            <a:solidFill>
              <a:srgbClr val="7D848D"/>
            </a:solidFill>
            <a:ln cap="flat" cmpd="sng" w="19050">
              <a:solidFill>
                <a:srgbClr val="7D84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1" y="5243239"/>
              <a:ext cx="917823" cy="393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 rot="5400000">
              <a:off x="4490479" y="1211670"/>
              <a:ext cx="852264" cy="799757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9050">
              <a:solidFill>
                <a:srgbClr val="7D84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917823" y="4825930"/>
              <a:ext cx="7955972" cy="76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106675" spcFirstLastPara="1" rIns="9525" wrap="square" tIns="95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omic Sans MS"/>
                <a:buChar char="•"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Bacterial load remains constant and infection is in latency (Latent TB)</a:t>
              </a:r>
              <a:endParaRPr/>
            </a:p>
          </p:txBody>
        </p:sp>
      </p:grpSp>
      <p:sp>
        <p:nvSpPr>
          <p:cNvPr id="265" name="Google Shape;265;p19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Latent Tuberculosis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600"/>
              <a:buFont typeface="Comic Sans MS"/>
              <a:buNone/>
            </a:pPr>
            <a:r>
              <a:rPr b="1"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/>
              <a:t>To know how M. tuberculosis infection is contracted and its initial encounter with the immune system.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/>
              <a:t>To understand delayed type of hypersensitivity reaction against M. tuberculosis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/>
              <a:t>To be familiar with the possible outcomes of the infection with M. tuberculosis in immuno-competent and immuno-compromised hosts.</a:t>
            </a:r>
            <a:endParaRPr/>
          </a:p>
          <a:p>
            <a:pPr indent="-270256" lvl="0" marL="420624" rtl="0" algn="l">
              <a:spcBef>
                <a:spcPts val="448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84047" lvl="0" marL="420624" rtl="0" algn="l">
              <a:spcBef>
                <a:spcPts val="448"/>
              </a:spcBef>
              <a:spcAft>
                <a:spcPts val="0"/>
              </a:spcAft>
              <a:buSzPct val="80000"/>
              <a:buChar char="⦿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To know the basis of interferon gamma release assay and its potential to detect latent tuberculosis. 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/>
              <a:t>To understand the basis of tuberculin test and its importance in gauging immunity against M. tuberculosis 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Latent TB</a:t>
            </a:r>
            <a:endParaRPr/>
          </a:p>
        </p:txBody>
      </p:sp>
      <p:sp>
        <p:nvSpPr>
          <p:cNvPr id="271" name="Google Shape;271;p20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This period of latency is sustained predominantly by a population of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non-replicating bacilli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rather than a population of growing bacilli. 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It is believed that the immune response is mainly directed towards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antigens secreted by growing bacilli.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Therefore non-replicating bacilli will be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obvious to the protective cellular response. </a:t>
            </a:r>
            <a:endParaRPr/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This state correlates directly with an innate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resistance to anti-Mtb drugs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, most of which target processes active in replicating organisms.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Reactivation disease</a:t>
            </a:r>
            <a:endParaRPr/>
          </a:p>
        </p:txBody>
      </p:sp>
      <p:sp>
        <p:nvSpPr>
          <p:cNvPr id="277" name="Google Shape;277;p21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Reactivation TB results from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proliferation of a previously dormant bacteria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seeded at the time of the primary infection. </a:t>
            </a:r>
            <a:endParaRPr/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Among individuals with latent infection and no underlying medical problems, reactivation disease occurs in approximately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 to 10 percent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of cases. 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2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disease process in reactivation TB tends to be: </a:t>
            </a:r>
            <a:endParaRPr/>
          </a:p>
          <a:p>
            <a:pPr indent="-170307" lvl="1" marL="722376" rtl="0" algn="l">
              <a:spcBef>
                <a:spcPts val="364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Localized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(in contrast to primary disease) </a:t>
            </a:r>
            <a:endParaRPr/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Little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regional lymph node involvement and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caseation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lesion typically occurs at the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lung apices </a:t>
            </a:r>
            <a:endParaRPr/>
          </a:p>
          <a:p>
            <a:pPr indent="-274319" lvl="1" marL="722376" rtl="0" algn="l">
              <a:spcBef>
                <a:spcPts val="364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Disseminated disease is unusual </a:t>
            </a:r>
            <a:endParaRPr/>
          </a:p>
          <a:p>
            <a:pPr indent="-277368" lvl="0" marL="420624" rtl="0" algn="l">
              <a:spcBef>
                <a:spcPts val="42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Reactivation disease</a:t>
            </a:r>
            <a:endParaRPr/>
          </a:p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Immuno-suppression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is clearly associated with reactivation TB. </a:t>
            </a:r>
            <a:endParaRPr/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Associated conditions include: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HIV infection and AIDS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End-stage renal disease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Diabetes mellitus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Malignant lymphoma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Corticosteroid use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Inhibitors of TNF-alpha and its receptor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Diminution in cell mediated immunity associated with age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b_3.png" id="288" name="Google Shape;2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role of the granuloma as a host protective factor needs a revision in thinking as it may also play a role in protecting the tubercle bacilli for its long-term survival in the host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br>
              <a:rPr b="0" i="0" lang="en-US" sz="2800" u="none" cap="none" strike="noStrik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128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for immunity against TB</a:t>
            </a:r>
            <a:br>
              <a:rPr b="1" i="0" lang="en-US" sz="128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i="0" sz="128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99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Delayed hypersensitivity skin test</a:t>
            </a:r>
            <a:endParaRPr b="0" i="0" sz="2400" u="sng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Tuberculin test or (Mantoux)</a:t>
            </a:r>
            <a:r>
              <a:rPr b="0" i="0" lang="en-US" sz="24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Intradermal injection of PPD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(purified protein derivative)</a:t>
            </a: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Correct interpretation of the result is unreliable in immuno-compromised states affecting CMI</a:t>
            </a:r>
            <a:endParaRPr b="0" i="0" sz="24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clinicalcorrelations.org/wp-content/uploads/2007/03/mantoux_tuberculin_skin_test.jpeg" id="301" name="Google Shape;3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895600"/>
            <a:ext cx="3962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B skin test picture" id="306" name="Google Shape;3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result is interpreted by measuring the diameter of the induration after 48 hours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ip_c4_d02.png" id="312" name="Google Shape;3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78" y="152400"/>
            <a:ext cx="897284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>
            <p:ph type="title"/>
          </p:nvPr>
        </p:nvSpPr>
        <p:spPr>
          <a:xfrm>
            <a:off x="762000" y="3048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mic Sans MS"/>
              <a:buNone/>
            </a:pPr>
            <a:r>
              <a:rPr b="1" lang="en-US" sz="2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Delayed-type hypersensitivity (DTH) response</a:t>
            </a:r>
            <a:endParaRPr/>
          </a:p>
        </p:txBody>
      </p:sp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ts val="1600"/>
              <a:buChar char="⦿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DTH response </a:t>
            </a:r>
            <a:r>
              <a:rPr lang="en-US" sz="2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not correlate with protection against TB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, since numerous BCG vaccination trials have demonstrated that disease can occur in those who mount a DTH response.</a:t>
            </a:r>
            <a:endParaRPr/>
          </a:p>
          <a:p>
            <a:pPr indent="-282447" lvl="0" marL="420624" rtl="0" algn="l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As a result, the protective T cell response must be distinguished from the T cell response associated with DTH.</a:t>
            </a:r>
            <a:endParaRPr/>
          </a:p>
          <a:p>
            <a:pPr indent="-282447" lvl="0" marL="420624" rtl="0" algn="l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 in vitro </a:t>
            </a:r>
            <a:r>
              <a:rPr lang="en-US" sz="2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interferon-gamma release assay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has been developed.</a:t>
            </a:r>
            <a:endParaRPr/>
          </a:p>
          <a:p>
            <a:pPr indent="-282447" lvl="0" marL="420624" rtl="0" algn="l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assay is an </a:t>
            </a:r>
            <a:r>
              <a:rPr lang="en-US" sz="2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alternative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to the tuberculin skin test (TST) for detection of latent M. tuberculosis infection in human hosts.</a:t>
            </a:r>
            <a:endParaRPr/>
          </a:p>
          <a:p>
            <a:pPr indent="-262128" lvl="0" marL="420624" rtl="0" algn="l"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omic Sans MS"/>
              <a:buNone/>
            </a:pPr>
            <a:r>
              <a:rPr b="1" lang="en-US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IFN-γ release assay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4" name="Google Shape;324;p29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test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measures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interferon-gamma released into blood from T cells when they are activated by M. tuberculosis antigens in vitro. 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tests use antigens specific to M. tuberculosis including the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secretory antigenic target 6 (ESAT-6) and culture filtrate protein (CFP-10).</a:t>
            </a:r>
            <a:endParaRPr/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These proteins are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absent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in vaccine strain BCG, or M. bovis. 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enables the test to differentiate those latently infected with M. tuberculosis from those vaccinated with BCG. 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Tuberculosis (TB)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1600200"/>
            <a:ext cx="6781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20624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/>
          </a:p>
          <a:p>
            <a:pPr indent="-384047" lvl="0" marL="420624" rtl="0" algn="ctr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ctr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	Is an example of an infection in which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protective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immunity &amp;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pathologic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hypersensitivity coexist, and the lesions are caused mainly by the host response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home message</a:t>
            </a:r>
            <a:endParaRPr/>
          </a:p>
        </p:txBody>
      </p:sp>
      <p:sp>
        <p:nvSpPr>
          <p:cNvPr id="330" name="Google Shape;330;p30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After exposure to M. tuberculosis immune handling of the infection determines the final outcome.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Relatively small proportion of individuals develop primary disease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Reactivation of tuberculosis can occur in patients who are immuno-compromised</a:t>
            </a:r>
            <a:endParaRPr/>
          </a:p>
          <a:p>
            <a:pPr indent="-265937" lvl="0" marL="420624" rtl="0" algn="l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46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Tuberculin test should be interpreted with caution as it may be difficult to differentiate between DTH against M. tuberculosis and latent disease.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 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Mycobacterium tuberculosis is among the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most common infectious causes of death in adults worldwide.  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host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serves is the natural reservoir for M. tuberculosis. 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disease incidence is magnified by the concurrent epidemic of human immunodeficiency virus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(HIV)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infection. </a:t>
            </a:r>
            <a:endParaRPr/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omic Sans MS"/>
              <a:buNone/>
            </a:pPr>
            <a:r>
              <a:rPr b="1" lang="en-US" sz="4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 of transmission</a:t>
            </a:r>
            <a:endParaRPr b="1" sz="44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Infection is acquired by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inhalation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of </a:t>
            </a:r>
            <a:r>
              <a:rPr i="1" lang="en-US">
                <a:latin typeface="Comic Sans MS"/>
                <a:ea typeface="Comic Sans MS"/>
                <a:cs typeface="Comic Sans MS"/>
                <a:sym typeface="Comic Sans MS"/>
              </a:rPr>
              <a:t>M. tuberculosis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in aerosols and dust (airborne transmission) 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Infected people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cough up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large numbers of mycobacteria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organisms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waxy outer coat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can withstand drying and survive for long periods in air and house dust 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Virulence factors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Waxy coat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blocks phagocyte enzymes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Catalase-peroxidase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, which resists the host cell oxidative response</a:t>
            </a:r>
            <a:endParaRPr/>
          </a:p>
          <a:p>
            <a:pPr indent="-243078" lvl="0" marL="420624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555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Lipoarabinomannan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(LAM) a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glycolipid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Can induce cytokines and resist host oxidative stress</a:t>
            </a:r>
            <a:endParaRPr/>
          </a:p>
          <a:p>
            <a:pPr indent="-274320" lvl="1" marL="722376" rtl="0" algn="l">
              <a:spcBef>
                <a:spcPts val="481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Interfere with antigen presentation by MHC class II molecules for priming CD4 T cells.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Immunology </a:t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majority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of individuals in the general population who become infected with M. tuberculosis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never develop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clinical disease </a:t>
            </a:r>
            <a:endParaRPr/>
          </a:p>
          <a:p>
            <a:pPr indent="-384047" lvl="0" marL="420624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4047" lvl="0" marL="420624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This demonstrates that the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innate and adaptive immune response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of the host in controlling TB infection is effective.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omic Sans MS"/>
              <a:buNone/>
            </a:pP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Host factors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Innate immunity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/>
          </a:p>
          <a:p>
            <a:pPr indent="-384047" lvl="0" marL="420624" rtl="0" algn="l">
              <a:spcBef>
                <a:spcPts val="510"/>
              </a:spcBef>
              <a:spcAft>
                <a:spcPts val="0"/>
              </a:spcAft>
              <a:buSzPct val="80000"/>
              <a:buChar char="⦿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tubercle bacillus ultimately gets taken up by macrophages and has evolved several strategies to evade early intracellular killing mechanisms. These include:</a:t>
            </a:r>
            <a:endParaRPr/>
          </a:p>
          <a:p>
            <a:pPr indent="-384047" lvl="0" marL="420624" rtl="0" algn="l">
              <a:spcBef>
                <a:spcPts val="51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4320" lvl="1" marL="722376" rtl="0" algn="l">
              <a:spcBef>
                <a:spcPts val="442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Resistance to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reactive oxygen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intermediates (ROIs)</a:t>
            </a:r>
            <a:endParaRPr/>
          </a:p>
          <a:p>
            <a:pPr indent="-274320" lvl="1" marL="722376" rtl="0" algn="l">
              <a:spcBef>
                <a:spcPts val="442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Inhibition of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phagosome-lysosome fusion</a:t>
            </a:r>
            <a:endParaRPr/>
          </a:p>
          <a:p>
            <a:pPr indent="-274320" lvl="1" marL="722376" rtl="0" algn="l">
              <a:spcBef>
                <a:spcPts val="442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Inhibition of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phagosome acidification</a:t>
            </a:r>
            <a:endParaRPr/>
          </a:p>
          <a:p>
            <a:pPr indent="-274320" lvl="1" marL="722376" rtl="0" algn="l">
              <a:spcBef>
                <a:spcPts val="442"/>
              </a:spcBef>
              <a:spcAft>
                <a:spcPts val="0"/>
              </a:spcAft>
              <a:buSzPct val="90000"/>
              <a:buChar char="⚫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Escape from the phagosomal compartment into the </a:t>
            </a: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cytoplasmic space</a:t>
            </a:r>
            <a:endParaRPr/>
          </a:p>
          <a:p>
            <a:pPr indent="-254507" lvl="0" marL="420624" rtl="0" algn="l">
              <a:spcBef>
                <a:spcPts val="51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3" y="1611748"/>
            <a:ext cx="9143993" cy="3791892"/>
            <a:chOff x="3" y="544948"/>
            <a:chExt cx="9143993" cy="3791892"/>
          </a:xfrm>
        </p:grpSpPr>
        <p:sp>
          <p:nvSpPr>
            <p:cNvPr id="145" name="Google Shape;145;p9"/>
            <p:cNvSpPr/>
            <p:nvPr/>
          </p:nvSpPr>
          <p:spPr>
            <a:xfrm>
              <a:off x="4567991" y="2042559"/>
              <a:ext cx="3470750" cy="13102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01645"/>
                  </a:lnTo>
                  <a:lnTo>
                    <a:pt x="120000" y="101645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rgbClr val="A18A0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9"/>
            <p:cNvSpPr/>
            <p:nvPr/>
          </p:nvSpPr>
          <p:spPr>
            <a:xfrm>
              <a:off x="4567991" y="2042559"/>
              <a:ext cx="1010304" cy="13102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01645"/>
                  </a:lnTo>
                  <a:lnTo>
                    <a:pt x="120000" y="101645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rgbClr val="A18A0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9"/>
            <p:cNvSpPr/>
            <p:nvPr/>
          </p:nvSpPr>
          <p:spPr>
            <a:xfrm>
              <a:off x="3268744" y="2042559"/>
              <a:ext cx="1299247" cy="131024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01645"/>
                  </a:lnTo>
                  <a:lnTo>
                    <a:pt x="0" y="101645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rgbClr val="A18A0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9"/>
            <p:cNvSpPr/>
            <p:nvPr/>
          </p:nvSpPr>
          <p:spPr>
            <a:xfrm>
              <a:off x="956778" y="2042559"/>
              <a:ext cx="3611213" cy="131024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01645"/>
                  </a:lnTo>
                  <a:lnTo>
                    <a:pt x="0" y="101645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rgbClr val="A18A0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9"/>
            <p:cNvSpPr/>
            <p:nvPr/>
          </p:nvSpPr>
          <p:spPr>
            <a:xfrm>
              <a:off x="2868399" y="544948"/>
              <a:ext cx="3399183" cy="149761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25000">
                  <a:srgbClr val="E6E6E6"/>
                </a:gs>
                <a:gs pos="38000">
                  <a:srgbClr val="C8C8C8"/>
                </a:gs>
                <a:gs pos="55000">
                  <a:srgbClr val="C5C5C5"/>
                </a:gs>
                <a:gs pos="80000">
                  <a:srgbClr val="C3C3C3"/>
                </a:gs>
                <a:gs pos="88000">
                  <a:srgbClr val="CECECE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2868399" y="544948"/>
              <a:ext cx="3399183" cy="1497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mic Sans MS"/>
                <a:buNone/>
              </a:pPr>
              <a:r>
                <a:rPr b="1"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Inhalation of M. tuberculosis and deposition in lungs leads to one of the four possible outcomes </a:t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3" y="3352800"/>
              <a:ext cx="1913549" cy="95436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25000">
                  <a:srgbClr val="E6E6E6"/>
                </a:gs>
                <a:gs pos="38000">
                  <a:srgbClr val="C8C8C8"/>
                </a:gs>
                <a:gs pos="55000">
                  <a:srgbClr val="C5C5C5"/>
                </a:gs>
                <a:gs pos="80000">
                  <a:srgbClr val="C3C3C3"/>
                </a:gs>
                <a:gs pos="88000">
                  <a:srgbClr val="CECECE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3" y="3352800"/>
              <a:ext cx="1913549" cy="954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mic Sans MS"/>
                <a:buNone/>
              </a:pPr>
              <a:r>
                <a:rPr b="1" lang="en-US" sz="17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Immediate clearance of the organism</a:t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2314384" y="3352800"/>
              <a:ext cx="1908720" cy="98404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25000">
                  <a:srgbClr val="E6E6E6"/>
                </a:gs>
                <a:gs pos="38000">
                  <a:srgbClr val="C8C8C8"/>
                </a:gs>
                <a:gs pos="55000">
                  <a:srgbClr val="C5C5C5"/>
                </a:gs>
                <a:gs pos="80000">
                  <a:srgbClr val="C3C3C3"/>
                </a:gs>
                <a:gs pos="88000">
                  <a:srgbClr val="CECECE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 txBox="1"/>
            <p:nvPr/>
          </p:nvSpPr>
          <p:spPr>
            <a:xfrm>
              <a:off x="2314384" y="3352800"/>
              <a:ext cx="1908720" cy="984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mic Sans MS"/>
                <a:buNone/>
              </a:pPr>
              <a:r>
                <a:rPr b="1" lang="en-US" sz="17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Latent Infection</a:t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4623936" y="3352800"/>
              <a:ext cx="1908720" cy="95436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25000">
                  <a:srgbClr val="E6E6E6"/>
                </a:gs>
                <a:gs pos="38000">
                  <a:srgbClr val="C8C8C8"/>
                </a:gs>
                <a:gs pos="55000">
                  <a:srgbClr val="C5C5C5"/>
                </a:gs>
                <a:gs pos="80000">
                  <a:srgbClr val="C3C3C3"/>
                </a:gs>
                <a:gs pos="88000">
                  <a:srgbClr val="CECECE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4623936" y="3352800"/>
              <a:ext cx="1908720" cy="954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mic Sans MS"/>
                <a:buNone/>
              </a:pPr>
              <a:r>
                <a:rPr b="1" lang="en-US" sz="17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Immediate onset of the disease (Primary Disease)</a:t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933488" y="3352800"/>
              <a:ext cx="2210508" cy="95436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25000">
                  <a:srgbClr val="E6E6E6"/>
                </a:gs>
                <a:gs pos="38000">
                  <a:srgbClr val="C8C8C8"/>
                </a:gs>
                <a:gs pos="55000">
                  <a:srgbClr val="C5C5C5"/>
                </a:gs>
                <a:gs pos="80000">
                  <a:srgbClr val="C3C3C3"/>
                </a:gs>
                <a:gs pos="88000">
                  <a:srgbClr val="CECECE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6933488" y="3352800"/>
              <a:ext cx="2210508" cy="954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mic Sans MS"/>
                <a:buNone/>
              </a:pPr>
              <a:r>
                <a:rPr b="1" lang="en-US" sz="17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Onset of active disease after many years  (Reactivation)</a:t>
              </a:r>
              <a:endParaRPr/>
            </a:p>
          </p:txBody>
        </p:sp>
      </p:grpSp>
      <p:sp>
        <p:nvSpPr>
          <p:cNvPr id="159" name="Google Shape;159;p9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Natural History of Infection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2013-02-13T11:24:12Z</dcterms:created>
  <dc:creator>Dr.Zahid</dc:creator>
</cp:coreProperties>
</file>