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embeddedFontLs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g6PauZ6aKgNzO1rLsu/t2iwkvJ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4" name="Google Shape;74;p44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6" name="Google Shape;86;p46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6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9" name="Google Shape;39;p39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5" name="Google Shape;45;p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6" name="Google Shape;46;p40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2" name="Google Shape;52;p4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3" name="Google Shape;53;p4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4" name="Google Shape;54;p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5" name="Google Shape;55;p41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6" name="Google Shape;66;p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7" name="Google Shape;67;p43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6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9" Type="http://schemas.openxmlformats.org/officeDocument/2006/relationships/image" Target="../media/image16.jp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Relationship Id="rId4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Relationship Id="rId4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amazon.com/Notes-Medical-Microbiology-Morag-Timbury/dp/0443071640/ref=sr_1_6?s=books&amp;ie=UTF8&amp;qid=1309599210&amp;sr=1-6" TargetMode="External"/><Relationship Id="rId4" Type="http://schemas.openxmlformats.org/officeDocument/2006/relationships/image" Target="../media/image25.jpg"/><Relationship Id="rId5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7.png"/><Relationship Id="rId6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9.jpg"/><Relationship Id="rId7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2124075" y="4005263"/>
            <a:ext cx="5184775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MONA BADR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 Professor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of Medicine &amp; KKUH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827088" y="1905000"/>
            <a:ext cx="75247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Viral Infections of the Respiratory System***</a:t>
            </a:r>
            <a:endParaRPr b="0" i="0" sz="4000" u="none" cap="none" strike="noStrike">
              <a:solidFill>
                <a:srgbClr val="FF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d-a06e" id="173" name="Google Shape;17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 txBox="1"/>
          <p:nvPr/>
        </p:nvSpPr>
        <p:spPr>
          <a:xfrm>
            <a:off x="2483768" y="1817966"/>
            <a:ext cx="34082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Influenza A only </a:t>
            </a:r>
            <a:endParaRPr/>
          </a:p>
        </p:txBody>
      </p:sp>
      <p:sp>
        <p:nvSpPr>
          <p:cNvPr id="175" name="Google Shape;175;p10"/>
          <p:cNvSpPr txBox="1"/>
          <p:nvPr/>
        </p:nvSpPr>
        <p:spPr>
          <a:xfrm>
            <a:off x="3203848" y="4805482"/>
            <a:ext cx="29474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Influenza A&amp;B</a:t>
            </a:r>
            <a:endParaRPr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3140968"/>
            <a:ext cx="9906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7545" y="2280244"/>
            <a:ext cx="1420687" cy="86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764" y="1218555"/>
            <a:ext cx="720080" cy="178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0111" y="4608030"/>
            <a:ext cx="649402" cy="195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2511" y="4760430"/>
            <a:ext cx="649402" cy="195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69188" y="4760429"/>
            <a:ext cx="649402" cy="195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04448" y="2053964"/>
            <a:ext cx="518610" cy="189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/>
        </p:nvSpPr>
        <p:spPr>
          <a:xfrm>
            <a:off x="395288" y="2027238"/>
            <a:ext cx="800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611188" y="334963"/>
            <a:ext cx="7416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Influenza A Virus  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221481" y="476672"/>
            <a:ext cx="8893175" cy="726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Divided into subtypes based on the hemagglutinin and neuraminidase proteins.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The currently circulating strains are: H1N1 &amp; H3N2.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Pathogenesis:</a:t>
            </a: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virus infects the epithelial cells of the nose, throat, bronchi and occasionally the lungs.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Transmission:</a:t>
            </a: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Inhalation of infectious aerosol droplets.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I.P.: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1-4 days.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Symptoms:</a:t>
            </a: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Fever,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malaise, headache, cough, chills, sore throat, and generalized pain.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Prognosis:</a:t>
            </a: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self-limiting disease.</a:t>
            </a:r>
            <a:endParaRPr/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/>
          <p:nvPr/>
        </p:nvSpPr>
        <p:spPr>
          <a:xfrm>
            <a:off x="112386" y="151736"/>
            <a:ext cx="9031614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Complications: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Primary influenza pneumonia                                                         		                 - 2</a:t>
            </a:r>
            <a:r>
              <a:rPr b="1" baseline="30000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bacterial pneumonia			         	               - Reye’s syndrome [fatty degeneration of 				                         CNS and Liver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(Aspirin)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diagnosis: routine testing by </a:t>
            </a: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detection of Influenza A or B virus from sputum, nasopharyngeal swab, aspirate (NPA) or respiratory secretion                                       </a:t>
            </a:r>
            <a:r>
              <a:rPr b="1" lang="en-US" sz="28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direct immunofluorescent assay (IFA).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detection methods: 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culture, PCR.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Treatment:</a:t>
            </a:r>
            <a:endParaRPr b="1" sz="32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  Amantadine is effective against influenza A virus only.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 Rimantadine, </a:t>
            </a:r>
            <a:r>
              <a:rPr b="1" lang="en-US" sz="24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Oseltamivir (Tamiflu) </a:t>
            </a: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Zanamivir (Relenza) are effective against both influenza A &amp; B viruses and can be used as treatment and prophylaxis.</a:t>
            </a:r>
            <a:endParaRPr/>
          </a:p>
        </p:txBody>
      </p:sp>
      <p:sp>
        <p:nvSpPr>
          <p:cNvPr id="195" name="Google Shape;195;p12"/>
          <p:cNvSpPr/>
          <p:nvPr/>
        </p:nvSpPr>
        <p:spPr>
          <a:xfrm flipH="1" rot="10800000">
            <a:off x="519113" y="0"/>
            <a:ext cx="8229600" cy="115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idx="1" type="body"/>
          </p:nvPr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Prevention: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Influenza vaccine: Two types of vaccines are available: </a:t>
            </a:r>
            <a:r>
              <a:rPr b="1" lang="en-US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vaccines contain the current circulating of  both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influenza A &amp;B  virus****.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Vaccine should be given in October or November, before the influenza season begins.</a:t>
            </a:r>
            <a:endParaRPr/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Times New Roman"/>
              <a:buNone/>
            </a:pPr>
            <a:r>
              <a:rPr b="1" i="1" lang="en-US" u="sng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</a:t>
            </a:r>
            <a:r>
              <a:rPr b="1" i="1" lang="en-US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1" lang="en-US" u="sng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annual trivalent Flu vaccine, (killed vaccine).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Given to people older than 6-months, including healthy people and  those with chronic medical conditions.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Noto Sans Symbols"/>
              <a:buNone/>
            </a:pPr>
            <a:r>
              <a:rPr b="1" lang="en-US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1" lang="en-US" u="sng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nasal spray  (Flu mist): Live attenuated vaccine.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Approved for use in healthy people between 5-49 years of age.</a:t>
            </a:r>
            <a:endParaRPr/>
          </a:p>
          <a:p>
            <a:pPr indent="-274320" lvl="0" marL="27432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488816" y="-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00"/>
                </a:solidFill>
              </a:rPr>
              <a:t>Avian flu</a:t>
            </a:r>
            <a:endParaRPr b="1" sz="5400">
              <a:solidFill>
                <a:srgbClr val="FFFF00"/>
              </a:solidFill>
            </a:endParaRPr>
          </a:p>
        </p:txBody>
      </p:sp>
      <p:pic>
        <p:nvPicPr>
          <p:cNvPr descr="C:\Users\mona\Pictures\images.jpg" id="207" name="Google Shape;20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7800"/>
            <a:ext cx="9144000" cy="54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/>
          <p:nvPr>
            <p:ph idx="1" type="body"/>
          </p:nvPr>
        </p:nvSpPr>
        <p:spPr>
          <a:xfrm>
            <a:off x="147637" y="28992"/>
            <a:ext cx="8842375" cy="64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Char char="•"/>
            </a:pPr>
            <a:r>
              <a:rPr b="1" lang="en-US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Viral etiology: Avian influenza type A virus (H5N1).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Family: Typical orthomyxovirus.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Epidemiology:</a:t>
            </a:r>
            <a:r>
              <a:rPr b="1" i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Wild birds are the natural reservoir for the virus. They shed the virus in saliva, nasal secretion and feces.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All domestic poultry are susceptible to infection.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They become infected, when they eat food contaminated with secretion or excretion from infected bird.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Avian influenza viruses do not usually infect human easily 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High risk group includes those who working in poultry farms and those who are in close contact with poultry.   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5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240" y="534002"/>
            <a:ext cx="2180779" cy="130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type="title"/>
          </p:nvPr>
        </p:nvSpPr>
        <p:spPr>
          <a:xfrm>
            <a:off x="480719" y="-3154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Avian</a:t>
            </a: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flu</a:t>
            </a:r>
            <a:endParaRPr b="1"/>
          </a:p>
        </p:txBody>
      </p:sp>
      <p:sp>
        <p:nvSpPr>
          <p:cNvPr id="220" name="Google Shape;220;p16"/>
          <p:cNvSpPr txBox="1"/>
          <p:nvPr>
            <p:ph idx="1" type="body"/>
          </p:nvPr>
        </p:nvSpPr>
        <p:spPr>
          <a:xfrm>
            <a:off x="0" y="812250"/>
            <a:ext cx="9143999" cy="604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71500" rtl="1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Char char="•"/>
            </a:pPr>
            <a:r>
              <a:rPr b="1" lang="en-US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Avian influenza type A virus (H5N1).</a:t>
            </a:r>
            <a:endParaRPr/>
          </a:p>
          <a:p>
            <a:pPr indent="-514350" lvl="0" marL="571500" rtl="1" algn="l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Char char="•"/>
            </a:pPr>
            <a:r>
              <a:rPr b="1" lang="en-US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ability of H5N1 strain to infect birds more effectively than human is due to the presence of a certain type of viral receptor throughout the mucosa of the bird upper respiratory tract ,in contrast ,human have this receptor only in alveoli, not in the upper respiratory tract.</a:t>
            </a:r>
            <a:endParaRPr/>
          </a:p>
          <a:p>
            <a:pPr indent="-514350" lvl="0" marL="571500" rtl="1" algn="l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Char char="•"/>
            </a:pPr>
            <a:r>
              <a:rPr b="1" lang="en-US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explains why human are rarely infected and need long close contact with  infected  bird  ,</a:t>
            </a:r>
            <a:r>
              <a:rPr b="1" lang="en-US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if human become infected  will have sever lower respiratory tract infection and pneumonia.   </a:t>
            </a:r>
            <a:endParaRPr/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  </a:t>
            </a:r>
            <a:endParaRPr/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296" y="256084"/>
            <a:ext cx="1907703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>
            <p:ph idx="1" type="body"/>
          </p:nvPr>
        </p:nvSpPr>
        <p:spPr>
          <a:xfrm>
            <a:off x="323528" y="11663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Char char="•"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Symptoms of Avian flu in human: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Ranges from typical flu to                     severe acute lower respiratory disease.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Diarrhea, abdominal pain and bleeding from the nose have been reported.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be initiated within 48 hours.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Noto Sans Symbols"/>
              <a:buChar char="❑"/>
            </a:pPr>
            <a:r>
              <a:rPr b="1" lang="en-US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Oseltamivir and Zanamivir are used.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diagnosis: </a:t>
            </a: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PCR, detection of the viral RNA in throat swap.</a:t>
            </a:r>
            <a:endParaRPr/>
          </a:p>
          <a:p>
            <a:pPr indent="-2032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457200" y="-115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/>
        </p:nvSpPr>
        <p:spPr>
          <a:xfrm>
            <a:off x="89756" y="616556"/>
            <a:ext cx="896448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2009 to 2010 H1N1 influenza pandemic                                                  </a:t>
            </a:r>
            <a:r>
              <a:rPr b="1" i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 In March 2009, an outbreak of respiratory illnesses was first noted in Mexico, which was eventually identified as being related to a novel H1N1 influenza A virus [The outbreak spread rapidly to the United States, Canada, and throughout the world as a result of airline travel In June 2009, the World Health Organization (WHO) raised its pandemic alert level to the highest level, phase 6,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-123209" y="2859613"/>
            <a:ext cx="91440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pandemic was caused by an H1N1 influenza A virus that represented a </a:t>
            </a:r>
            <a:r>
              <a:rPr b="1" i="0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reassortment </a:t>
            </a:r>
            <a:r>
              <a:rPr b="1" i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two  strains, one human strain, and one avian strain;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-16726" y="3845699"/>
            <a:ext cx="905424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Increased rates of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sever</a:t>
            </a:r>
            <a:r>
              <a:rPr b="1" i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complications, hospitalization, and death were observed among infected pregnant women compared with the general population, particularly during the second and third trimesters and after delivery.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20920" y="5226784"/>
            <a:ext cx="912308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deaths were related to respiratory failure resulting from severe pneumonia with multifocal infiltrates on lung . Although the majority of reported deaths occurred in individuals with underlying health problems ,up to one-third of hospitalized patients had no underlying chronic illness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3150789" y="126019"/>
            <a:ext cx="266290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Swine flu</a:t>
            </a:r>
            <a:endParaRPr/>
          </a:p>
        </p:txBody>
      </p:sp>
      <p:pic>
        <p:nvPicPr>
          <p:cNvPr descr="1241222885image10.jpg" id="237" name="Google Shape;2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1275" y="-1"/>
            <a:ext cx="2175017" cy="895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/>
        </p:nvSpPr>
        <p:spPr>
          <a:xfrm>
            <a:off x="279660" y="113868"/>
            <a:ext cx="7667030" cy="7586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Family: </a:t>
            </a:r>
            <a:r>
              <a:rPr b="1" i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Paramyxoviridae.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features: </a:t>
            </a:r>
            <a:r>
              <a:rPr b="1"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Enveloped virus with -ve polarity ssRNA genome, with 5 serotypes.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Transmission: </a:t>
            </a:r>
            <a:r>
              <a:rPr b="1"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Inhalation of infectious aerosol droplets mainly in winter.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syndrome: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AutoNum type="alphaLcPeriod"/>
            </a:pPr>
            <a:r>
              <a:rPr b="1" i="0" lang="en-US" sz="32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Croup or acute *******  مهم                               laryngo-tracheobronchitis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                                    </a:t>
            </a: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PIV Type-I, II affect mainly in </a:t>
            </a: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infants</a:t>
            </a: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i="0" lang="en-US" sz="32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 children</a:t>
            </a: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Fever, </a:t>
            </a:r>
            <a:r>
              <a:rPr b="1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harsh</a:t>
            </a:r>
            <a:r>
              <a:rPr b="1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cough, </a:t>
            </a: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difficult inspiration can lead to airway obstruction which may require hospitalization and tracheostomy.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AutoNum type="alphaLcPeriod"/>
            </a:pPr>
            <a:r>
              <a:rPr b="1" i="0" lang="en-US" sz="28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Bronchiolitis and Pneumonia:                 </a:t>
            </a: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PIV Type-III in young children.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395287" y="-52228"/>
            <a:ext cx="83534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b="1" lang="en-US" sz="36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Parainfluenza Virus</a:t>
            </a:r>
            <a:endParaRPr/>
          </a:p>
        </p:txBody>
      </p:sp>
      <p:pic>
        <p:nvPicPr>
          <p:cNvPr descr="http://www.yoursurgery.com/procedures/tracheostomy/images/trac5.jpg" id="245" name="Google Shape;2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344" y="3791135"/>
            <a:ext cx="1323516" cy="2952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eb.stanford.edu/group/virus/paramyxo/2005/index_clip_image004.jpg" id="246" name="Google Shape;2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72600" y="908050"/>
            <a:ext cx="1045170" cy="99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 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457200" y="1447800"/>
            <a:ext cx="8435975" cy="450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3556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respiratory viral infections</a:t>
            </a:r>
            <a:endParaRPr/>
          </a:p>
          <a:p>
            <a:pPr indent="-355600" lvl="0" marL="3556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Characteristics of respiratory viruses (</a:t>
            </a:r>
            <a:r>
              <a:rPr i="1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Orthomyxoviridae</a:t>
            </a: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Paramyxoviridae)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3556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 of transmission</a:t>
            </a:r>
            <a:endParaRPr/>
          </a:p>
          <a:p>
            <a:pPr indent="-355600" lvl="0" marL="3556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features </a:t>
            </a:r>
            <a:endParaRPr/>
          </a:p>
          <a:p>
            <a:pPr indent="-355600" lvl="0" marL="3556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diagnosis</a:t>
            </a:r>
            <a:endParaRPr/>
          </a:p>
          <a:p>
            <a:pPr indent="-355600" lvl="0" marL="3556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&amp; prevention</a:t>
            </a:r>
            <a:endParaRPr/>
          </a:p>
          <a:p>
            <a:pPr indent="-355600" lvl="0" marL="3556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/>
          <p:nvPr/>
        </p:nvSpPr>
        <p:spPr>
          <a:xfrm>
            <a:off x="519113" y="1158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519114" y="1360500"/>
            <a:ext cx="89988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oto Sans Symbols"/>
              <a:buChar char="⮚"/>
            </a:pPr>
            <a:r>
              <a:rPr b="1" lang="en-US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Lab diagnosis:</a:t>
            </a:r>
            <a:r>
              <a:rPr b="1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routine testing by </a:t>
            </a:r>
            <a:r>
              <a:rPr b="1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detection of the virus from sputum, nasopharyngeal swab, aspirate (NPA) or respiratory secretion by  </a:t>
            </a:r>
            <a:r>
              <a:rPr b="1" lang="en-US" sz="3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immunofluorescent assay (IFA). </a:t>
            </a:r>
            <a:endParaRPr sz="3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r>
              <a:t/>
            </a:r>
            <a:endParaRPr b="1"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6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oto Sans Symbols"/>
              <a:buChar char="⮚"/>
            </a:pPr>
            <a:r>
              <a:rPr b="1" lang="en-US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Other detection methods:           </a:t>
            </a:r>
            <a:r>
              <a:rPr b="1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tissue culture, </a:t>
            </a:r>
            <a:r>
              <a:rPr b="1" lang="en-US" sz="31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PCR. </a:t>
            </a:r>
            <a:endParaRPr sz="3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r>
              <a:t/>
            </a:r>
            <a:endParaRPr b="1"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6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oto Sans Symbols"/>
              <a:buChar char="⮚"/>
            </a:pPr>
            <a:r>
              <a:rPr b="1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and prevention: </a:t>
            </a:r>
            <a:r>
              <a:rPr b="1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Supportive treatment, No specific treatment or vaccine available.</a:t>
            </a:r>
            <a:endParaRPr sz="3100"/>
          </a:p>
        </p:txBody>
      </p:sp>
      <p:sp>
        <p:nvSpPr>
          <p:cNvPr id="253" name="Google Shape;253;p20"/>
          <p:cNvSpPr txBox="1"/>
          <p:nvPr/>
        </p:nvSpPr>
        <p:spPr>
          <a:xfrm>
            <a:off x="757238" y="318056"/>
            <a:ext cx="56869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Parainfluenza Virus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/>
        </p:nvSpPr>
        <p:spPr>
          <a:xfrm>
            <a:off x="1116013" y="261938"/>
            <a:ext cx="72009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None/>
            </a:pP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Respiratory Syncytial Virus (RSV)</a:t>
            </a:r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-165689" y="1227589"/>
            <a:ext cx="88380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87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oto Sans Symbols"/>
              <a:buChar char="⮚"/>
            </a:pPr>
            <a:r>
              <a:rPr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Family:</a:t>
            </a:r>
            <a:r>
              <a:rPr b="1" i="1" lang="en-US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Paramyxoviridae.</a:t>
            </a:r>
            <a:endParaRPr sz="2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1" i="1"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87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oto Sans Symbols"/>
              <a:buChar char="⮚"/>
            </a:pPr>
            <a:r>
              <a:rPr b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features: </a:t>
            </a:r>
            <a:r>
              <a:rPr b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Enveloped virus with –ve  polarity ssRNA genome.</a:t>
            </a:r>
            <a:endParaRPr sz="2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87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oto Sans Symbols"/>
              <a:buChar char="⮚"/>
            </a:pPr>
            <a:r>
              <a:rPr b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Transmission:</a:t>
            </a:r>
            <a:r>
              <a:rPr b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Inhalation of infectious aerosols mainly in winter.</a:t>
            </a:r>
            <a:endParaRPr sz="2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87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oto Sans Symbols"/>
              <a:buChar char="⮚"/>
            </a:pPr>
            <a:r>
              <a:rPr b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syndromes:</a:t>
            </a:r>
            <a:endParaRPr sz="2500"/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AutoNum type="alphaLcPeriod"/>
            </a:pPr>
            <a:r>
              <a:rPr b="1" lang="en-US" sz="25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Bronchiolitis &amp; PNEUOMONIA****                                                           </a:t>
            </a:r>
            <a:r>
              <a:rPr b="1" lang="en-US" sz="25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Life-threatening disease in </a:t>
            </a:r>
            <a:r>
              <a:rPr b="1" lang="en-US" sz="2500" u="sng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infant</a:t>
            </a:r>
            <a:r>
              <a:rPr b="1" lang="en-US" sz="25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especially under 6 month </a:t>
            </a:r>
            <a:r>
              <a:rPr b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respiratory distress and cyanosis can be fatal and can lead to chronic lung disease in later life.</a:t>
            </a:r>
            <a:endParaRPr b="1" sz="25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/>
          <p:nvPr>
            <p:ph idx="1" type="body"/>
          </p:nvPr>
        </p:nvSpPr>
        <p:spPr>
          <a:xfrm>
            <a:off x="251520" y="144488"/>
            <a:ext cx="8892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diagnosis: routine testing by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detection of the virus from sputum, nasopharyngeal swab, aspirate (NPA) or respiratory secretion by                          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immunofluorescent assay (IFA). </a:t>
            </a:r>
            <a:endParaRPr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detection methods: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Isolated of virus by cell culture from N.P.A  look for multinucleated giant cell or syncytia as cytopathic effect (C.P.E);   </a:t>
            </a:r>
            <a:r>
              <a:rPr b="1" lang="en-US" sz="4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⮚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and prevention: </a:t>
            </a:r>
            <a:r>
              <a:rPr b="1" lang="en-US" sz="360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Ribavirin******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administered by inhalation for infants with severe condition.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Times New Roman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vaccine available, but passive immunization immunoglobulin can be given for infected premature infants.</a:t>
            </a:r>
            <a:endParaRPr/>
          </a:p>
        </p:txBody>
      </p:sp>
      <p:sp>
        <p:nvSpPr>
          <p:cNvPr id="266" name="Google Shape;266;p22"/>
          <p:cNvSpPr/>
          <p:nvPr/>
        </p:nvSpPr>
        <p:spPr>
          <a:xfrm>
            <a:off x="611560" y="-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RSV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/>
          <p:nvPr>
            <p:ph type="title"/>
          </p:nvPr>
        </p:nvSpPr>
        <p:spPr>
          <a:xfrm>
            <a:off x="107504" y="72008"/>
            <a:ext cx="9036496" cy="2636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FF"/>
                </a:solidFill>
              </a:rPr>
              <a:t>Multi-nucleate giant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b="1" lang="en-US" sz="2400">
                <a:solidFill>
                  <a:srgbClr val="FF00FF"/>
                </a:solidFill>
              </a:rPr>
              <a:t>cells called syncytia</a:t>
            </a:r>
            <a:r>
              <a:rPr lang="en-US" sz="2400">
                <a:solidFill>
                  <a:srgbClr val="FFFF00"/>
                </a:solidFill>
              </a:rPr>
              <a:t>.                        Usually these syncytia are the result of expression of a viral fusion protein at the host cell membrane during viral replication. Viruses such as RSV </a:t>
            </a:r>
            <a:r>
              <a:rPr lang="en-US" sz="2800">
                <a:solidFill>
                  <a:srgbClr val="FFFF00"/>
                </a:solidFill>
              </a:rPr>
              <a:t>are known to induce the formation of syncytia</a:t>
            </a:r>
            <a:r>
              <a:rPr lang="en-US" sz="1600">
                <a:solidFill>
                  <a:srgbClr val="FFFF00"/>
                </a:solidFill>
              </a:rPr>
              <a:t>.</a:t>
            </a:r>
            <a:br>
              <a:rPr lang="en-US" sz="1400">
                <a:solidFill>
                  <a:srgbClr val="FFFF00"/>
                </a:solidFill>
              </a:rPr>
            </a:br>
            <a:endParaRPr sz="1400"/>
          </a:p>
        </p:txBody>
      </p:sp>
      <p:pic>
        <p:nvPicPr>
          <p:cNvPr descr="6" id="272" name="Google Shape;272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08920"/>
            <a:ext cx="5220072" cy="4149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sv-cpe" id="273" name="Google Shape;27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8" y="2708920"/>
            <a:ext cx="3779912" cy="4149080"/>
          </a:xfrm>
          <a:prstGeom prst="rect">
            <a:avLst/>
          </a:prstGeom>
          <a:noFill/>
          <a:ln cap="flat" cmpd="sng" w="9525">
            <a:solidFill>
              <a:srgbClr val="3333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/>
        </p:nvSpPr>
        <p:spPr>
          <a:xfrm>
            <a:off x="539750" y="134938"/>
            <a:ext cx="8001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ctr"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600"/>
              <a:buFont typeface="Noto Sans Symbols"/>
              <a:buNone/>
            </a:pPr>
            <a:r>
              <a:rPr b="1" lang="en-US" sz="36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Measles Virus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309562" y="455613"/>
            <a:ext cx="8834438" cy="7001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Family: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Paramyxovidae.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features: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Enveloped virus with –ve  polarity ss-RNA genome. 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Transmission: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Inhalation of infectious aerosol droplets.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Epidemiology: Measles virus infects human only.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cases in preschool children, very infectious, infection occurs mainly in winter and spring.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Pathogenesis: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None/>
            </a:pPr>
            <a:r>
              <a:rPr b="1"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virus infects first epithetical cells of upper respiratory tract, then the virus spread to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blood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causing viremia   and reach 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lymphoid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tissue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it replicates further and disseminates to the skin causing               </a:t>
            </a:r>
            <a:r>
              <a:rPr b="1" lang="en-US" sz="400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maculopapular rash.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/>
          <p:nvPr/>
        </p:nvSpPr>
        <p:spPr>
          <a:xfrm>
            <a:off x="179512" y="188640"/>
            <a:ext cx="8461375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features: 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I.P.: 7- 14 days.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Prodromal symptom: Fever, cough, conjunctivitis and running nose.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Kolpik's spot: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red papules with white central dots appear mostly in buccal mucosa.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Rash: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Maculopapular rash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on face, trunk, extremities.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rash is red, become confluent, last 4 or 5 days, then disappears leaving brownish discoloration of the skin and final desquamation.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Recovery complete in normal children with            </a:t>
            </a:r>
            <a:r>
              <a:rPr b="1" lang="en-US" sz="44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long sold immunity.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Complication also can occur.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/>
          <p:nvPr>
            <p:ph type="title"/>
          </p:nvPr>
        </p:nvSpPr>
        <p:spPr>
          <a:xfrm>
            <a:off x="4572000" y="267086"/>
            <a:ext cx="4125913" cy="1289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Measles Maculopapular rash</a:t>
            </a:r>
            <a:r>
              <a:rPr lang="en-US"/>
              <a:t>     </a:t>
            </a:r>
            <a:endParaRPr/>
          </a:p>
        </p:txBody>
      </p:sp>
      <p:pic>
        <p:nvPicPr>
          <p:cNvPr descr="https://classconnection.s3.amazonaws.com/265/flashcards/1898265/png/screen_shot_2013-11-29_at_12728_pm-142A520D0C252D47BC2.png" id="290" name="Google Shape;2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1253956"/>
            <a:ext cx="4485953" cy="5475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-25(Rashes)" id="291" name="Google Shape;291;p2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268761"/>
            <a:ext cx="3888432" cy="534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/>
          <p:nvPr/>
        </p:nvSpPr>
        <p:spPr>
          <a:xfrm>
            <a:off x="-1692696" y="513834"/>
            <a:ext cx="48965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Kolpik's Spot 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5580112" y="3164693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6"/>
          <p:cNvSpPr/>
          <p:nvPr/>
        </p:nvSpPr>
        <p:spPr>
          <a:xfrm>
            <a:off x="2267744" y="2939796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/>
          <p:nvPr/>
        </p:nvSpPr>
        <p:spPr>
          <a:xfrm>
            <a:off x="0" y="503238"/>
            <a:ext cx="9144000" cy="763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Noto Sans Symbols"/>
              <a:buNone/>
            </a:pPr>
            <a:r>
              <a:rPr lang="en-US" sz="2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Encephalitis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or subacute sclerosing panencephalitis (SSPE)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Times New Roman"/>
              <a:buNone/>
            </a:pPr>
            <a:r>
              <a:rPr lang="en-US" sz="2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</a:t>
            </a: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Giant cell pneumonia</a:t>
            </a: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rare in immunocompromised children due to direct invasion of measles virus to the lung tissue.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diagnosis: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by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 of                                                  </a:t>
            </a: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IgM specific antibodies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ELISA,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in case of </a:t>
            </a:r>
            <a:r>
              <a:rPr b="1"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SSPE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 of measles antibodies in </a:t>
            </a:r>
            <a:r>
              <a:rPr b="1" lang="en-US" sz="36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CSF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detection of viral RNA using PCR.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⮚"/>
            </a:pPr>
            <a:r>
              <a:rPr b="1"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and prevention: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specific treatment, Prevention by giving the live attenuated vaccine </a:t>
            </a:r>
            <a:r>
              <a:rPr b="1" lang="en-US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(MMR)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Measles, Mumps and Rubella (given to all children 15 month and booster dose at school entry). Give excellent long last protection.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None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		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/>
          <p:nvPr/>
        </p:nvSpPr>
        <p:spPr>
          <a:xfrm>
            <a:off x="2627784" y="0"/>
            <a:ext cx="32416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600"/>
              <a:buFont typeface="Noto Sans Symbols"/>
              <a:buNone/>
            </a:pPr>
            <a:r>
              <a:rPr b="1" lang="en-US" sz="36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Mumps Virus</a:t>
            </a:r>
            <a:endParaRPr/>
          </a:p>
        </p:txBody>
      </p:sp>
      <p:sp>
        <p:nvSpPr>
          <p:cNvPr id="305" name="Google Shape;305;p28"/>
          <p:cNvSpPr txBox="1"/>
          <p:nvPr/>
        </p:nvSpPr>
        <p:spPr>
          <a:xfrm>
            <a:off x="143346" y="352171"/>
            <a:ext cx="9000654" cy="6909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Mumps: is an acute benign viral parotitis.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Parotitis (painful inflammation and swelling of salivary gland and mainly parotid glands), it is a disease of children (5-15 years), but also can be seen in young adult with more complicated feature.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Virology Aspect: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Family: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Paramyxoviridae.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features: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Enveloped virus with - polarity ss-ve RNA genome.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viral envelope is covered with two glycoprotein spikes, hemagglutinin and neuraminidase.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Transmission: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Inhalation of infectious aerosol droplets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sneezing and coughing, direct contact with saliva.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/>
          <p:nvPr/>
        </p:nvSpPr>
        <p:spPr>
          <a:xfrm>
            <a:off x="0" y="-8520"/>
            <a:ext cx="9144000" cy="7063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⮚"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Epidemiology: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Mumps virus infects human only. 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Highly infectious, peak in winter.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Long incubation period 18-21 days.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⮚"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Pathogenesis: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None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 started in the epithelial cells of upper respiratory tract, then virus spread by viremia to parotid gland mainly and to other organs as:         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testes, ovaries, pancreas and CNS.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Features: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Classic mumps starts with moderate fever, malaise, pain on chewing or swallowing, particularly acidic liquids.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Sudden onset of fever and painful swelling of parotid gland.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Self-limiting disease resolve within one week.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4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Solid and long life immunity developed.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539750" y="260350"/>
            <a:ext cx="777557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Respiratory Tract Infections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250825" y="1582713"/>
            <a:ext cx="8642350" cy="364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 commonest of human infections and cause a large amount of morbidity and loss of time at work (sick leave).</a:t>
            </a:r>
            <a:endParaRPr/>
          </a:p>
          <a:p>
            <a:pPr indent="-457200" lvl="0" marL="457200" marR="0" rtl="0" algn="just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common in both children and adults.</a:t>
            </a:r>
            <a:endParaRPr/>
          </a:p>
          <a:p>
            <a:pPr indent="-457200" lvl="0" marL="457200" marR="0" rtl="0" algn="just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Mostly caused by viruses.</a:t>
            </a:r>
            <a:endParaRPr/>
          </a:p>
          <a:p>
            <a:pPr indent="-457200" lvl="0" marL="457200" marR="0" rtl="0" algn="just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Mostly are mild and confined to the upper respiratory tract (URT).</a:t>
            </a:r>
            <a:endParaRPr/>
          </a:p>
          <a:p>
            <a:pPr indent="-457200" lvl="0" marL="457200" marR="0" rtl="0" algn="just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Mostly are self-limiting disease.</a:t>
            </a:r>
            <a:endParaRPr/>
          </a:p>
          <a:p>
            <a:pPr indent="-457200" lvl="0" marL="457200" marR="0" rtl="0" algn="just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URT-infection may spread to other organs causing more severe infection and death.</a:t>
            </a:r>
            <a:r>
              <a:rPr b="0" i="1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	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/>
          <p:nvPr/>
        </p:nvSpPr>
        <p:spPr>
          <a:xfrm>
            <a:off x="682625" y="686940"/>
            <a:ext cx="8210550" cy="624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Complications:</a:t>
            </a:r>
            <a:endParaRPr b="1"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Aseptic meningitis, Encephalitis, Pancreatitis, Thyroiditis.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after puberty: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Orchitis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inflammation of one or both testicles. usually unilateral, rarely leads to sterility.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Oophoritis: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inflammation of ovaries.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diagnosis: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Serology by detection of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IgM specific antibodies using ELISA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culture and isolation of the virus from saliva or detection of                 </a:t>
            </a:r>
            <a:r>
              <a:rPr b="1" lang="en-US" sz="28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viral RNA  using PCR.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and prevention: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 specific antiviral treatment.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MMR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attenuated vaccine for Measles, Mumps and Rubella given to all children 15 month and booster dose at school entry.  Give excellent long last protection.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 (Mumps-1)" id="320" name="Google Shape;32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23" y="1460352"/>
            <a:ext cx="3533280" cy="5201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 (Mumps-2)" id="321" name="Google Shape;32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6175" y="1460351"/>
            <a:ext cx="4187825" cy="540297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1"/>
          <p:cNvSpPr txBox="1"/>
          <p:nvPr/>
        </p:nvSpPr>
        <p:spPr>
          <a:xfrm>
            <a:off x="5140572" y="6261735"/>
            <a:ext cx="24479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Infection </a:t>
            </a:r>
            <a:endParaRPr/>
          </a:p>
        </p:txBody>
      </p:sp>
      <p:sp>
        <p:nvSpPr>
          <p:cNvPr id="323" name="Google Shape;323;p31"/>
          <p:cNvSpPr txBox="1"/>
          <p:nvPr/>
        </p:nvSpPr>
        <p:spPr>
          <a:xfrm>
            <a:off x="7242596" y="6241127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Recovery </a:t>
            </a:r>
            <a:endParaRPr/>
          </a:p>
        </p:txBody>
      </p:sp>
      <p:sp>
        <p:nvSpPr>
          <p:cNvPr id="324" name="Google Shape;324;p31"/>
          <p:cNvSpPr txBox="1"/>
          <p:nvPr/>
        </p:nvSpPr>
        <p:spPr>
          <a:xfrm>
            <a:off x="2051719" y="332656"/>
            <a:ext cx="645385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400"/>
              <a:buFont typeface="Noto Sans Symbols"/>
              <a:buNone/>
            </a:pPr>
            <a:r>
              <a:rPr b="1" lang="en-US" sz="44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Mumps clinical picture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/>
          <p:nvPr/>
        </p:nvSpPr>
        <p:spPr>
          <a:xfrm>
            <a:off x="724024" y="412750"/>
            <a:ext cx="6911975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Reference books </a:t>
            </a:r>
            <a:br>
              <a:rPr lang="en-US" sz="42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&amp;the relevant page numbers</a:t>
            </a:r>
            <a:endParaRPr sz="4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179388" y="1700213"/>
            <a:ext cx="6389687" cy="415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Notes on Medical Microbiology</a:t>
            </a:r>
            <a:endParaRPr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By; Katherine N. Ward, A. Christine McCartney, and Bishan Thakker.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(2009)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Pages; 329-340.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Virology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By; Leslie Collier and John Oxford.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(2006)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Pages, 71-95.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large.bangzo.com/?SWBMDQ0MzEwMjg0OA==" id="331" name="Google Shape;3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9925" y="1125538"/>
            <a:ext cx="1944688" cy="2808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downeu.net/uploads/posts/2011-03-21/399117-0.jpg" id="332" name="Google Shape;3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9925" y="4076700"/>
            <a:ext cx="1944688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/>
          <p:nvPr/>
        </p:nvSpPr>
        <p:spPr>
          <a:xfrm>
            <a:off x="395288" y="1557338"/>
            <a:ext cx="8748712" cy="641350"/>
          </a:xfrm>
          <a:prstGeom prst="rect">
            <a:avLst/>
          </a:prstGeom>
          <a:noFill/>
          <a:ln>
            <a:noFill/>
          </a:ln>
          <a:effectLst>
            <a:outerShdw rotWithShape="0" algn="ctr" dist="127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 </a:t>
            </a:r>
            <a:endParaRPr/>
          </a:p>
        </p:txBody>
      </p:sp>
      <p:sp>
        <p:nvSpPr>
          <p:cNvPr id="338" name="Google Shape;338;p33"/>
          <p:cNvSpPr txBox="1"/>
          <p:nvPr/>
        </p:nvSpPr>
        <p:spPr>
          <a:xfrm>
            <a:off x="1116013" y="2679700"/>
            <a:ext cx="662463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 sz="6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idx="4294967295" type="body"/>
          </p:nvPr>
        </p:nvSpPr>
        <p:spPr>
          <a:xfrm>
            <a:off x="323850" y="979488"/>
            <a:ext cx="8370888" cy="5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cold (rhinitis).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Pharyngitis. 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Tonsilitis. 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Sinusitis &amp; otitis media.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Croup (acute laryngo-tracheobronchitis).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bronchitis.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bronchiolitis.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Viral pneumonia.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12" name="Google Shape;112;p4"/>
          <p:cNvSpPr/>
          <p:nvPr/>
        </p:nvSpPr>
        <p:spPr>
          <a:xfrm>
            <a:off x="2133600" y="260350"/>
            <a:ext cx="44545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manifestations</a:t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5874544" y="1196753"/>
            <a:ext cx="2907621" cy="468175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Illu conducting passages.svg" id="114" name="Google Shape;114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4544" y="1701006"/>
            <a:ext cx="2882900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590550" y="341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influenza virus</a:t>
            </a:r>
            <a:endParaRPr/>
          </a:p>
        </p:txBody>
      </p:sp>
      <p:cxnSp>
        <p:nvCxnSpPr>
          <p:cNvPr id="120" name="Google Shape;120;p5"/>
          <p:cNvCxnSpPr/>
          <p:nvPr/>
        </p:nvCxnSpPr>
        <p:spPr>
          <a:xfrm>
            <a:off x="971550" y="1557338"/>
            <a:ext cx="7416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5"/>
          <p:cNvCxnSpPr/>
          <p:nvPr/>
        </p:nvCxnSpPr>
        <p:spPr>
          <a:xfrm>
            <a:off x="971550" y="1557338"/>
            <a:ext cx="0" cy="50482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5"/>
          <p:cNvCxnSpPr/>
          <p:nvPr/>
        </p:nvCxnSpPr>
        <p:spPr>
          <a:xfrm>
            <a:off x="4716463" y="1557338"/>
            <a:ext cx="0" cy="50482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5"/>
          <p:cNvCxnSpPr/>
          <p:nvPr/>
        </p:nvCxnSpPr>
        <p:spPr>
          <a:xfrm>
            <a:off x="8388350" y="1557338"/>
            <a:ext cx="0" cy="50482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5"/>
          <p:cNvSpPr txBox="1"/>
          <p:nvPr/>
        </p:nvSpPr>
        <p:spPr>
          <a:xfrm>
            <a:off x="107950" y="2024063"/>
            <a:ext cx="424815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440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Aمهم </a:t>
            </a:r>
            <a:endParaRPr sz="4400">
              <a:solidFill>
                <a:srgbClr val="FF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Infects human and Animal</a:t>
            </a:r>
            <a:endParaRPr/>
          </a:p>
          <a:p>
            <a:pPr indent="-12700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Causes epidemic &amp; pandemic </a:t>
            </a:r>
            <a:endParaRPr/>
          </a:p>
          <a:p>
            <a:pPr indent="-12700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Causes epizootic in animal</a:t>
            </a:r>
            <a:endParaRPr/>
          </a:p>
          <a:p>
            <a:pPr indent="-12700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Antigenic drift 	    minor change</a:t>
            </a:r>
            <a:endParaRPr/>
          </a:p>
          <a:p>
            <a:pPr indent="-1270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Antigenic shift****** 	    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rgbClr val="FF33CC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change      </a:t>
            </a:r>
            <a:r>
              <a:rPr b="1" lang="en-US" sz="200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</a:t>
            </a:r>
            <a:r>
              <a:rPr b="1" lang="en-US" sz="240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(Avian flue ?)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FF33CC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swine flue)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3851275" y="2055813"/>
            <a:ext cx="2447925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32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  <a:p>
            <a:pPr indent="-12700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Infects human only</a:t>
            </a:r>
            <a:endParaRPr/>
          </a:p>
          <a:p>
            <a:pPr indent="-12700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imes New Roman"/>
              <a:buChar char="•"/>
            </a:pPr>
            <a:r>
              <a:rPr b="1" lang="en-US" sz="20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Causes outbreak</a:t>
            </a:r>
            <a:endParaRPr/>
          </a:p>
          <a:p>
            <a:pPr indent="-12700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Times New Roman"/>
              <a:buChar char="•"/>
            </a:pPr>
            <a:r>
              <a:rPr b="1" lang="en-US" sz="20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Antigenic drift only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6805613" y="2046288"/>
            <a:ext cx="2447925" cy="1508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</a:t>
            </a:r>
            <a:r>
              <a:rPr lang="en-US" sz="3200">
                <a:solidFill>
                  <a:srgbClr val="66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  <a:p>
            <a:pPr indent="-12700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66FF99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rgbClr val="66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solidFill>
                  <a:srgbClr val="66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Infects human only</a:t>
            </a:r>
            <a:endParaRPr/>
          </a:p>
          <a:p>
            <a:pPr indent="-12700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66FF99"/>
              </a:buClr>
              <a:buSzPts val="2000"/>
              <a:buFont typeface="Times New Roman"/>
              <a:buChar char="•"/>
            </a:pPr>
            <a:r>
              <a:rPr b="1" lang="en-US" sz="2000">
                <a:solidFill>
                  <a:srgbClr val="66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Causes mild illness</a:t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1988246" y="4150580"/>
            <a:ext cx="287338" cy="215900"/>
          </a:xfrm>
          <a:prstGeom prst="rightArrow">
            <a:avLst>
              <a:gd fmla="val 50000" name="adj1"/>
              <a:gd fmla="val 33272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-1404664" y="4509120"/>
            <a:ext cx="287337" cy="215900"/>
          </a:xfrm>
          <a:prstGeom prst="rightArrow">
            <a:avLst>
              <a:gd fmla="val 50000" name="adj1"/>
              <a:gd fmla="val 33272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3461" y="5547335"/>
            <a:ext cx="1194894" cy="96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100" y="5501542"/>
            <a:ext cx="990600" cy="106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6631"/>
            <a:ext cx="9036496" cy="6610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6156176" y="2348880"/>
            <a:ext cx="2880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 virus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609600" y="15240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304800" y="11430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2057400" y="1970088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609600" y="3200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6248400" y="1371600"/>
            <a:ext cx="1066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609600" y="0"/>
            <a:ext cx="80010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2178050" y="0"/>
            <a:ext cx="482441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Influenza Virus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259080" y="640913"/>
            <a:ext cx="6895782" cy="621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lang="en-US" sz="2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Family: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Orthomyxoviridae.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features: 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Enveloped virus with 2 projecting glycoprotein spikes:</a:t>
            </a:r>
            <a:endParaRPr/>
          </a:p>
          <a:p>
            <a:pPr indent="-203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Haemagglutinin (H) </a:t>
            </a:r>
            <a:endParaRPr/>
          </a:p>
          <a:p>
            <a:pPr indent="-203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Neuraminidase (N)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lang="en-US" sz="2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Genome: </a:t>
            </a:r>
            <a:r>
              <a:rPr b="1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Segmented –ve  polarity </a:t>
            </a:r>
            <a:r>
              <a:rPr b="1" lang="en-US" sz="4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ssRNA.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virus is highly susceptible to </a:t>
            </a:r>
            <a:r>
              <a:rPr b="1" lang="en-US" sz="36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mutations &amp;</a:t>
            </a:r>
            <a:r>
              <a:rPr lang="en-US" sz="2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en-US" sz="36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rearrangements</a:t>
            </a:r>
            <a:r>
              <a:rPr lang="en-US" sz="2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the infected host.   </a:t>
            </a:r>
            <a:endParaRPr/>
          </a:p>
        </p:txBody>
      </p:sp>
      <p:pic>
        <p:nvPicPr>
          <p:cNvPr descr="influenza%2520virus" id="149" name="Google Shape;14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862" y="123825"/>
            <a:ext cx="1684338" cy="1916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_HIPO_EN_250204" id="150" name="Google Shape;150;p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0050" y="2163763"/>
            <a:ext cx="2286000" cy="241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5015" y="5732411"/>
            <a:ext cx="1194894" cy="96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66504" y="5627073"/>
            <a:ext cx="990600" cy="106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idx="1" type="body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5400" u="sng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Haemagglutinin (H):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Attachment to the cell surface receptors.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Antibodies to the </a:t>
            </a:r>
            <a:r>
              <a:rPr b="1" lang="en-US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</a:t>
            </a:r>
            <a:r>
              <a:rPr b="1" lang="en-US" sz="24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is responsible for immunity.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16 haemagglutinin antigenic type, H1 – H16..</a:t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 u="sng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Neuraminidase (N):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Responsible for release of the progeny viral particles from the infected cell.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 neuraminidase antigenic type, N1 – N9.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58" name="Google Shape;158;p8"/>
          <p:cNvSpPr txBox="1"/>
          <p:nvPr>
            <p:ph type="title"/>
          </p:nvPr>
        </p:nvSpPr>
        <p:spPr>
          <a:xfrm>
            <a:off x="457200" y="246063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Influenza viral proteins </a:t>
            </a:r>
            <a:b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fluenza1" id="163" name="Google Shape;16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913"/>
            <a:ext cx="9144000" cy="640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5736" y="1350864"/>
            <a:ext cx="990600" cy="143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35052" y="3212976"/>
            <a:ext cx="1473895" cy="119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09812" y="1350864"/>
            <a:ext cx="1110711" cy="143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6136" y="4772714"/>
            <a:ext cx="1110711" cy="1896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/>
        </p:nvSpPr>
        <p:spPr>
          <a:xfrm>
            <a:off x="60264" y="117476"/>
            <a:ext cx="902346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Antigenic shift Major change    	Influenzas 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2016-02-06T18:49:23Z</dcterms:created>
  <dc:creator>abdulkarim alhetheel</dc:creator>
</cp:coreProperties>
</file>