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2"/>
  </p:notesMasterIdLst>
  <p:sldIdLst>
    <p:sldId id="282" r:id="rId2"/>
    <p:sldId id="283" r:id="rId3"/>
    <p:sldId id="291" r:id="rId4"/>
    <p:sldId id="298" r:id="rId5"/>
    <p:sldId id="278" r:id="rId6"/>
    <p:sldId id="297" r:id="rId7"/>
    <p:sldId id="295" r:id="rId8"/>
    <p:sldId id="294" r:id="rId9"/>
    <p:sldId id="257" r:id="rId10"/>
    <p:sldId id="285" r:id="rId11"/>
    <p:sldId id="303" r:id="rId12"/>
    <p:sldId id="301" r:id="rId13"/>
    <p:sldId id="302" r:id="rId14"/>
    <p:sldId id="259" r:id="rId15"/>
    <p:sldId id="281" r:id="rId16"/>
    <p:sldId id="260" r:id="rId17"/>
    <p:sldId id="261" r:id="rId18"/>
    <p:sldId id="280" r:id="rId19"/>
    <p:sldId id="262" r:id="rId20"/>
    <p:sldId id="263" r:id="rId21"/>
    <p:sldId id="264" r:id="rId22"/>
    <p:sldId id="284" r:id="rId23"/>
    <p:sldId id="287" r:id="rId24"/>
    <p:sldId id="288" r:id="rId25"/>
    <p:sldId id="266" r:id="rId26"/>
    <p:sldId id="267" r:id="rId27"/>
    <p:sldId id="268" r:id="rId28"/>
    <p:sldId id="296" r:id="rId29"/>
    <p:sldId id="269" r:id="rId30"/>
    <p:sldId id="274" r:id="rId31"/>
    <p:sldId id="270" r:id="rId32"/>
    <p:sldId id="272" r:id="rId33"/>
    <p:sldId id="277" r:id="rId34"/>
    <p:sldId id="289" r:id="rId35"/>
    <p:sldId id="286" r:id="rId36"/>
    <p:sldId id="299" r:id="rId37"/>
    <p:sldId id="275" r:id="rId38"/>
    <p:sldId id="276" r:id="rId39"/>
    <p:sldId id="300" r:id="rId40"/>
    <p:sldId id="2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07DE8-3EAE-41E1-BD3E-C10024016D36}" type="datetimeFigureOut">
              <a:rPr lang="en-US" smtClean="0"/>
              <a:pPr/>
              <a:t>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DFC6-B978-418D-8FA6-BA1B82E12EEE}" type="slidenum">
              <a:rPr lang="en-US" smtClean="0"/>
              <a:pPr/>
              <a:t>‹#›</a:t>
            </a:fld>
            <a:endParaRPr lang="en-US"/>
          </a:p>
        </p:txBody>
      </p:sp>
    </p:spTree>
    <p:extLst>
      <p:ext uri="{BB962C8B-B14F-4D97-AF65-F5344CB8AC3E}">
        <p14:creationId xmlns:p14="http://schemas.microsoft.com/office/powerpoint/2010/main" val="76370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BE4260C7-F400-4525-9BB4-20D094214178}" type="slidenum">
              <a:rPr lang="x-none" smtClean="0"/>
              <a:pPr/>
              <a:t>2</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190183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16</a:t>
            </a:fld>
            <a:endParaRPr lang="en-US"/>
          </a:p>
        </p:txBody>
      </p:sp>
    </p:spTree>
    <p:extLst>
      <p:ext uri="{BB962C8B-B14F-4D97-AF65-F5344CB8AC3E}">
        <p14:creationId xmlns:p14="http://schemas.microsoft.com/office/powerpoint/2010/main" val="85890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A651DD3-FC12-40D9-BDD4-00D9C9D10721}" type="slidenum">
              <a:rPr lang="x-none" sz="1200"/>
              <a:pPr algn="r" eaLnBrk="1" hangingPunct="1"/>
              <a:t>22</a:t>
            </a:fld>
            <a:endParaRPr lang="en-U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404583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4882504D-C188-401D-B83F-1D8A9D1F33A1}" type="slidenum">
              <a:rPr lang="x-none" smtClean="0"/>
              <a:pPr/>
              <a:t>23</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275643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35511E3D-D9AD-4CE2-9D17-36F98ED6E535}" type="slidenum">
              <a:rPr lang="x-none" smtClean="0"/>
              <a:pPr/>
              <a:t>34</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1016666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A226AF7D-5D78-4C73-BCE1-7B95419F2750}" type="slidenum">
              <a:rPr lang="x-none" smtClean="0"/>
              <a:pPr/>
              <a:t>35</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42956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741D0AFE-572B-41A3-9A36-2D3995714CF1}" type="slidenum">
              <a:rPr lang="ar-SA" altLang="en-US">
                <a:latin typeface="Arial" pitchFamily="34" charset="0"/>
                <a:cs typeface="Arial" pitchFamily="34" charset="0"/>
              </a:rPr>
              <a:pPr/>
              <a:t>36</a:t>
            </a:fld>
            <a:endParaRPr lang="en-US" altLang="en-US">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ltLang="en-US"/>
          </a:p>
        </p:txBody>
      </p:sp>
    </p:spTree>
    <p:extLst>
      <p:ext uri="{BB962C8B-B14F-4D97-AF65-F5344CB8AC3E}">
        <p14:creationId xmlns:p14="http://schemas.microsoft.com/office/powerpoint/2010/main" val="193100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96D57A3D-0C73-42A3-84D0-6D0770F97102}" type="slidenum">
              <a:rPr lang="x-none" smtClean="0"/>
              <a:pPr/>
              <a:t>40</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172556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951A94-3F7E-4B6F-9E5D-392F517BCC8A}"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344770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5</a:t>
            </a:fld>
            <a:endParaRPr lang="en-US"/>
          </a:p>
        </p:txBody>
      </p:sp>
    </p:spTree>
    <p:extLst>
      <p:ext uri="{BB962C8B-B14F-4D97-AF65-F5344CB8AC3E}">
        <p14:creationId xmlns:p14="http://schemas.microsoft.com/office/powerpoint/2010/main" val="231037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7</a:t>
            </a:fld>
            <a:endParaRPr lang="en-US"/>
          </a:p>
        </p:txBody>
      </p:sp>
    </p:spTree>
    <p:extLst>
      <p:ext uri="{BB962C8B-B14F-4D97-AF65-F5344CB8AC3E}">
        <p14:creationId xmlns:p14="http://schemas.microsoft.com/office/powerpoint/2010/main" val="169863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8</a:t>
            </a:fld>
            <a:endParaRPr lang="en-US"/>
          </a:p>
        </p:txBody>
      </p:sp>
    </p:spTree>
    <p:extLst>
      <p:ext uri="{BB962C8B-B14F-4D97-AF65-F5344CB8AC3E}">
        <p14:creationId xmlns:p14="http://schemas.microsoft.com/office/powerpoint/2010/main" val="360086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11</a:t>
            </a:fld>
            <a:endParaRPr lang="en-US"/>
          </a:p>
        </p:txBody>
      </p:sp>
    </p:spTree>
    <p:extLst>
      <p:ext uri="{BB962C8B-B14F-4D97-AF65-F5344CB8AC3E}">
        <p14:creationId xmlns:p14="http://schemas.microsoft.com/office/powerpoint/2010/main" val="182836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a:p>
        </p:txBody>
      </p:sp>
    </p:spTree>
    <p:extLst>
      <p:ext uri="{BB962C8B-B14F-4D97-AF65-F5344CB8AC3E}">
        <p14:creationId xmlns:p14="http://schemas.microsoft.com/office/powerpoint/2010/main" val="156463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a:p>
        </p:txBody>
      </p:sp>
    </p:spTree>
    <p:extLst>
      <p:ext uri="{BB962C8B-B14F-4D97-AF65-F5344CB8AC3E}">
        <p14:creationId xmlns:p14="http://schemas.microsoft.com/office/powerpoint/2010/main" val="323748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14</a:t>
            </a:fld>
            <a:endParaRPr lang="en-US"/>
          </a:p>
        </p:txBody>
      </p:sp>
    </p:spTree>
    <p:extLst>
      <p:ext uri="{BB962C8B-B14F-4D97-AF65-F5344CB8AC3E}">
        <p14:creationId xmlns:p14="http://schemas.microsoft.com/office/powerpoint/2010/main" val="386698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4D22DB4-8F13-4794-80A1-27360D96B1E0}" type="datetimeFigureOut">
              <a:rPr lang="en-US" smtClean="0"/>
              <a:pPr/>
              <a:t>1/23/2021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EC8C8A8-1FB1-4B49-A3F4-CAE288A3A485}" type="slidenum">
              <a:rPr lang="x-none"/>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D22DB4-8F13-4794-80A1-27360D96B1E0}"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D22DB4-8F13-4794-80A1-27360D96B1E0}" type="datetimeFigureOut">
              <a:rPr lang="en-US" smtClean="0"/>
              <a:pPr/>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4D22DB4-8F13-4794-80A1-27360D96B1E0}" type="datetimeFigureOut">
              <a:rPr lang="en-US" smtClean="0"/>
              <a:pPr/>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2DB4-8F13-4794-80A1-27360D96B1E0}" type="datetimeFigureOut">
              <a:rPr lang="en-US" smtClean="0"/>
              <a:pPr/>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D22DB4-8F13-4794-80A1-27360D96B1E0}"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9B4660-8023-4CB9-A8AD-D9EBE3EC9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D22DB4-8F13-4794-80A1-27360D96B1E0}" type="datetimeFigureOut">
              <a:rPr lang="en-US" smtClean="0"/>
              <a:pPr/>
              <a:t>1/23/2021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9B4660-8023-4CB9-A8AD-D9EBE3EC9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File:Accommodation_(PSF).svg"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yetumour.com/images/large/binocular_ophthalmoscopy.jpg"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jewimpharma.hisupplier.com/product/29735/Ipratropium-Bromide-Aerosols/images.html"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http://www.google.com.eg/url?sa=i&amp;rct=j&amp;q=hell&amp;source=images&amp;cd=&amp;cad=rja&amp;uact=8&amp;ved=0CAQQjRw&amp;url=http://patversme.lv/wp-content/two-steps-from-hell-u.htm&amp;ei=JrSzVLaoNYivPM2rgNAO&amp;bvm=bv.83339334,d.ZWU&amp;psig=AFQjCNEAsF4wa3X6jFWLEqSpaZUVNcB4vQ&amp;ust=1421149606910317" TargetMode="External"/><Relationship Id="rId5" Type="http://schemas.openxmlformats.org/officeDocument/2006/relationships/image" Target="../media/image25.gif"/><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19200" y="990600"/>
            <a:ext cx="7056438" cy="1728788"/>
          </a:xfrm>
          <a:prstGeom prst="rect">
            <a:avLst/>
          </a:prstGeom>
          <a:solidFill>
            <a:schemeClr val="accent2">
              <a:lumMod val="60000"/>
              <a:lumOff val="40000"/>
            </a:schemeClr>
          </a:solidFill>
          <a:ln w="38100">
            <a:solidFill>
              <a:schemeClr val="tx1"/>
            </a:solidFill>
            <a:miter lim="800000"/>
            <a:headEnd/>
            <a:tailEnd/>
          </a:ln>
          <a:effectLst>
            <a:prstShdw prst="shdw18" dist="17961" dir="13500000">
              <a:schemeClr val="tx1">
                <a:gamma/>
                <a:shade val="60000"/>
                <a:invGamma/>
              </a:schemeClr>
            </a:prstShdw>
          </a:effectLst>
        </p:spPr>
        <p:txBody>
          <a:bodyPr wrap="none" anchor="ctr"/>
          <a:lstStyle/>
          <a:p>
            <a:pPr algn="ctr" eaLnBrk="1" hangingPunct="1">
              <a:defRPr/>
            </a:pP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ANTICHOLINERGIC DRUGS</a:t>
            </a:r>
          </a:p>
        </p:txBody>
      </p:sp>
      <p:graphicFrame>
        <p:nvGraphicFramePr>
          <p:cNvPr id="5" name="Group 14"/>
          <p:cNvGraphicFramePr>
            <a:graphicFrameLocks noGrp="1"/>
          </p:cNvGraphicFramePr>
          <p:nvPr/>
        </p:nvGraphicFramePr>
        <p:xfrm>
          <a:off x="1828800" y="3657600"/>
          <a:ext cx="5257800" cy="1834896"/>
        </p:xfrm>
        <a:graphic>
          <a:graphicData uri="http://schemas.openxmlformats.org/drawingml/2006/table">
            <a:tbl>
              <a:tblPr rtl="1"/>
              <a:tblGrid>
                <a:gridCol w="5257800">
                  <a:extLst>
                    <a:ext uri="{9D8B030D-6E8A-4147-A177-3AD203B41FA5}">
                      <a16:colId xmlns:a16="http://schemas.microsoft.com/office/drawing/2014/main" val="20000"/>
                    </a:ext>
                  </a:extLst>
                </a:gridCol>
              </a:tblGrid>
              <a:tr h="1387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Pro</a:t>
                      </a:r>
                      <a:r>
                        <a:rPr kumimoji="0" lang="en-US" sz="2800" b="1" i="0" u="none" strike="noStrike" kern="1200" cap="none" normalizeH="0" baseline="0" dirty="0">
                          <a:ln>
                            <a:noFill/>
                          </a:ln>
                          <a:solidFill>
                            <a:srgbClr val="000000"/>
                          </a:solidFill>
                          <a:effectLst/>
                          <a:latin typeface="Times New Roman" pitchFamily="18" charset="0"/>
                          <a:ea typeface="+mn-ea"/>
                          <a:cs typeface="Times New Roman" pitchFamily="18" charset="0"/>
                        </a:rPr>
                        <a:t>f. Hanan H</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agar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Pharmacology Unit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Medical College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King Saud University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8600" y="2057400"/>
            <a:ext cx="8534400" cy="4462760"/>
          </a:xfrm>
          <a:prstGeom prst="rect">
            <a:avLst/>
          </a:prstGeom>
          <a:noFill/>
          <a:ln w="9525">
            <a:noFill/>
            <a:miter lim="800000"/>
            <a:headEnd/>
            <a:tailEnd/>
          </a:ln>
        </p:spPr>
        <p:txBody>
          <a:bodyPr wrap="square">
            <a:spAutoFit/>
          </a:bodyPr>
          <a:lstStyle/>
          <a:p>
            <a:pPr>
              <a:spcBef>
                <a:spcPts val="1200"/>
              </a:spcBef>
              <a:buClr>
                <a:srgbClr val="C00000"/>
              </a:buClr>
              <a:buSzPct val="80000"/>
              <a:buFont typeface="Courier New" pitchFamily="49" charset="0"/>
              <a:buChar char="o"/>
            </a:pPr>
            <a:r>
              <a:rPr lang="en-US" sz="2800" b="1" dirty="0">
                <a:latin typeface="Times New Roman" pitchFamily="18" charset="0"/>
                <a:ea typeface="Tahoma" pitchFamily="34" charset="0"/>
                <a:cs typeface="Times New Roman" pitchFamily="18" charset="0"/>
              </a:rPr>
              <a:t> </a:t>
            </a:r>
            <a:r>
              <a:rPr lang="en-US" sz="3200" b="1" dirty="0">
                <a:latin typeface="Times New Roman" pitchFamily="18" charset="0"/>
                <a:ea typeface="Tahoma" pitchFamily="34" charset="0"/>
                <a:cs typeface="Times New Roman" pitchFamily="18" charset="0"/>
              </a:rPr>
              <a:t>Atropine (Hyoscyamine)</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Hyoscine (scopolamine)</a:t>
            </a:r>
            <a:endParaRPr lang="en-US" sz="3200" b="1" dirty="0">
              <a:solidFill>
                <a:srgbClr val="FF0066"/>
              </a:solidFill>
              <a:latin typeface="Times New Roman" pitchFamily="18" charset="0"/>
              <a:ea typeface="Tahoma" pitchFamily="34" charset="0"/>
              <a:cs typeface="Times New Roman" pitchFamily="18" charset="0"/>
            </a:endParaRP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Lipid soluble</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oral absorption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distribution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Cross blood brain barrier</a:t>
            </a:r>
            <a:r>
              <a:rPr lang="en-US" sz="3200" b="1" dirty="0">
                <a:solidFill>
                  <a:srgbClr val="FF0066"/>
                </a:solidFill>
                <a:latin typeface="Times New Roman" pitchFamily="18" charset="0"/>
                <a:ea typeface="Tahoma" pitchFamily="34" charset="0"/>
                <a:cs typeface="Times New Roman" pitchFamily="18" charset="0"/>
              </a:rPr>
              <a:t> </a:t>
            </a:r>
            <a:r>
              <a:rPr lang="en-US" sz="3200" b="1" dirty="0">
                <a:solidFill>
                  <a:srgbClr val="C00000"/>
                </a:solidFill>
                <a:latin typeface="Times New Roman" pitchFamily="18" charset="0"/>
                <a:ea typeface="Tahoma" pitchFamily="34" charset="0"/>
                <a:cs typeface="Times New Roman" pitchFamily="18" charset="0"/>
              </a:rPr>
              <a:t>(have CNS actions)</a:t>
            </a:r>
            <a:endParaRPr lang="en-US" sz="3200" dirty="0">
              <a:solidFill>
                <a:srgbClr val="C00000"/>
              </a:solidFill>
            </a:endParaRPr>
          </a:p>
          <a:p>
            <a:pPr>
              <a:spcBef>
                <a:spcPts val="1200"/>
              </a:spcBef>
              <a:buClr>
                <a:srgbClr val="C00000"/>
              </a:buClr>
              <a:buSzPct val="80000"/>
              <a:buFont typeface="Courier New" pitchFamily="49" charset="0"/>
              <a:buChar char="o"/>
            </a:pPr>
            <a:r>
              <a:rPr lang="en-US" sz="3200" dirty="0"/>
              <a:t> </a:t>
            </a:r>
            <a:r>
              <a:rPr lang="en-US" sz="3200" b="1" dirty="0">
                <a:latin typeface="Times New Roman" pitchFamily="18" charset="0"/>
                <a:ea typeface="Tahoma" pitchFamily="34" charset="0"/>
                <a:cs typeface="Times New Roman" pitchFamily="18" charset="0"/>
              </a:rPr>
              <a:t>Hyoscine has better BBB penetration</a:t>
            </a:r>
            <a:r>
              <a:rPr lang="en-US" sz="2800" b="1" dirty="0">
                <a:latin typeface="Times New Roman" pitchFamily="18" charset="0"/>
                <a:ea typeface="Tahoma" pitchFamily="34" charset="0"/>
                <a:cs typeface="Times New Roman" pitchFamily="18" charset="0"/>
              </a:rPr>
              <a:t>.</a:t>
            </a:r>
          </a:p>
        </p:txBody>
      </p:sp>
      <p:sp>
        <p:nvSpPr>
          <p:cNvPr id="5" name="TextBox 4"/>
          <p:cNvSpPr txBox="1"/>
          <p:nvPr/>
        </p:nvSpPr>
        <p:spPr>
          <a:xfrm>
            <a:off x="762000" y="1524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Pharmacokinetics</a:t>
            </a:r>
          </a:p>
        </p:txBody>
      </p:sp>
      <p:sp>
        <p:nvSpPr>
          <p:cNvPr id="6" name="TextBox 5"/>
          <p:cNvSpPr txBox="1"/>
          <p:nvPr/>
        </p:nvSpPr>
        <p:spPr>
          <a:xfrm>
            <a:off x="228600" y="1295400"/>
            <a:ext cx="36576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solidFill>
                  <a:srgbClr val="008000"/>
                </a:solidFill>
                <a:latin typeface="Times New Roman" pitchFamily="18" charset="0"/>
                <a:cs typeface="Times New Roman" pitchFamily="18" charset="0"/>
              </a:rPr>
              <a:t>Natural alkaloids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58">
                                            <p:txEl>
                                              <p:pRg st="0" end="0"/>
                                            </p:txEl>
                                          </p:spTgt>
                                        </p:tgtEl>
                                        <p:attrNameLst>
                                          <p:attrName>style.visibility</p:attrName>
                                        </p:attrNameLst>
                                      </p:cBhvr>
                                      <p:to>
                                        <p:strVal val="visible"/>
                                      </p:to>
                                    </p:set>
                                    <p:animEffect transition="in" filter="wipe(left)">
                                      <p:cBhvr>
                                        <p:cTn id="17" dur="500"/>
                                        <p:tgtEl>
                                          <p:spTgt spid="194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wipe(left)">
                                      <p:cBhvr>
                                        <p:cTn id="22" dur="500"/>
                                        <p:tgtEl>
                                          <p:spTgt spid="194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58">
                                            <p:txEl>
                                              <p:pRg st="2" end="2"/>
                                            </p:txEl>
                                          </p:spTgt>
                                        </p:tgtEl>
                                        <p:attrNameLst>
                                          <p:attrName>style.visibility</p:attrName>
                                        </p:attrNameLst>
                                      </p:cBhvr>
                                      <p:to>
                                        <p:strVal val="visible"/>
                                      </p:to>
                                    </p:set>
                                    <p:animEffect transition="in" filter="wipe(left)">
                                      <p:cBhvr>
                                        <p:cTn id="27" dur="500"/>
                                        <p:tgtEl>
                                          <p:spTgt spid="194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58">
                                            <p:txEl>
                                              <p:pRg st="3" end="3"/>
                                            </p:txEl>
                                          </p:spTgt>
                                        </p:tgtEl>
                                        <p:attrNameLst>
                                          <p:attrName>style.visibility</p:attrName>
                                        </p:attrNameLst>
                                      </p:cBhvr>
                                      <p:to>
                                        <p:strVal val="visible"/>
                                      </p:to>
                                    </p:set>
                                    <p:animEffect transition="in" filter="wipe(left)">
                                      <p:cBhvr>
                                        <p:cTn id="32" dur="500"/>
                                        <p:tgtEl>
                                          <p:spTgt spid="1945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58">
                                            <p:txEl>
                                              <p:pRg st="4" end="4"/>
                                            </p:txEl>
                                          </p:spTgt>
                                        </p:tgtEl>
                                        <p:attrNameLst>
                                          <p:attrName>style.visibility</p:attrName>
                                        </p:attrNameLst>
                                      </p:cBhvr>
                                      <p:to>
                                        <p:strVal val="visible"/>
                                      </p:to>
                                    </p:set>
                                    <p:animEffect transition="in" filter="wipe(left)">
                                      <p:cBhvr>
                                        <p:cTn id="37" dur="500"/>
                                        <p:tgtEl>
                                          <p:spTgt spid="1945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458">
                                            <p:txEl>
                                              <p:pRg st="5" end="5"/>
                                            </p:txEl>
                                          </p:spTgt>
                                        </p:tgtEl>
                                        <p:attrNameLst>
                                          <p:attrName>style.visibility</p:attrName>
                                        </p:attrNameLst>
                                      </p:cBhvr>
                                      <p:to>
                                        <p:strVal val="visible"/>
                                      </p:to>
                                    </p:set>
                                    <p:animEffect transition="in" filter="wipe(left)">
                                      <p:cBhvr>
                                        <p:cTn id="42" dur="500"/>
                                        <p:tgtEl>
                                          <p:spTgt spid="1945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458">
                                            <p:txEl>
                                              <p:pRg st="6" end="6"/>
                                            </p:txEl>
                                          </p:spTgt>
                                        </p:tgtEl>
                                        <p:attrNameLst>
                                          <p:attrName>style.visibility</p:attrName>
                                        </p:attrNameLst>
                                      </p:cBhvr>
                                      <p:to>
                                        <p:strVal val="visible"/>
                                      </p:to>
                                    </p:set>
                                    <p:animEffect transition="in" filter="wipe(left)">
                                      <p:cBhvr>
                                        <p:cTn id="47"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Pharmacodynamic Actions</a:t>
            </a:r>
          </a:p>
        </p:txBody>
      </p:sp>
      <p:sp>
        <p:nvSpPr>
          <p:cNvPr id="3" name="TextBox 2"/>
          <p:cNvSpPr txBox="1"/>
          <p:nvPr/>
        </p:nvSpPr>
        <p:spPr>
          <a:xfrm>
            <a:off x="152400" y="953869"/>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t>CNS:</a:t>
            </a:r>
            <a:endParaRPr lang="en-US" sz="3600" b="1" dirty="0">
              <a:latin typeface="Arial Narrow" pitchFamily="34" charset="0"/>
            </a:endParaRPr>
          </a:p>
        </p:txBody>
      </p:sp>
      <p:sp>
        <p:nvSpPr>
          <p:cNvPr id="9" name="Rectangle 8"/>
          <p:cNvSpPr/>
          <p:nvPr/>
        </p:nvSpPr>
        <p:spPr>
          <a:xfrm>
            <a:off x="76200" y="1779925"/>
            <a:ext cx="8915400" cy="3477875"/>
          </a:xfrm>
          <a:prstGeom prst="rect">
            <a:avLst/>
          </a:prstGeom>
        </p:spPr>
        <p:txBody>
          <a:bodyPr wrap="square">
            <a:spAutoFit/>
          </a:bodyPr>
          <a:lstStyle/>
          <a:p>
            <a:pPr>
              <a:spcBef>
                <a:spcPts val="1800"/>
              </a:spcBef>
              <a:buClr>
                <a:srgbClr val="C00000"/>
              </a:buClr>
              <a:buFont typeface="Courier New" pitchFamily="49" charset="0"/>
              <a:buChar char="o"/>
            </a:pPr>
            <a:r>
              <a:rPr lang="en-US" sz="3200" dirty="0">
                <a:solidFill>
                  <a:srgbClr val="003300"/>
                </a:solidFill>
                <a:sym typeface="Symbol" pitchFamily="18" charset="2"/>
              </a:rPr>
              <a:t> </a:t>
            </a:r>
            <a:r>
              <a:rPr lang="en-US" sz="3200" b="1" dirty="0">
                <a:sym typeface="Symbol" pitchFamily="18" charset="2"/>
              </a:rPr>
              <a:t>Atropine</a:t>
            </a:r>
            <a:r>
              <a:rPr lang="en-US" sz="3200" dirty="0">
                <a:solidFill>
                  <a:srgbClr val="003300"/>
                </a:solidFill>
                <a:sym typeface="Symbol" pitchFamily="18" charset="2"/>
              </a:rPr>
              <a:t> </a:t>
            </a:r>
            <a:r>
              <a:rPr lang="en-US" sz="3200" dirty="0">
                <a:sym typeface="Symbol" pitchFamily="18" charset="2"/>
              </a:rPr>
              <a:t>at clinical dose, initial stimulation</a:t>
            </a:r>
          </a:p>
          <a:p>
            <a:pPr>
              <a:spcBef>
                <a:spcPts val="1800"/>
              </a:spcBef>
              <a:buClr>
                <a:srgbClr val="C00000"/>
              </a:buClr>
            </a:pPr>
            <a:r>
              <a:rPr lang="en-US" sz="3200" dirty="0">
                <a:sym typeface="Symbol" pitchFamily="18" charset="2"/>
              </a:rPr>
              <a:t>   followed by depression </a:t>
            </a:r>
            <a:r>
              <a:rPr lang="en-US" sz="3200" b="1" dirty="0">
                <a:solidFill>
                  <a:srgbClr val="C00000"/>
                </a:solidFill>
                <a:sym typeface="Symbol" pitchFamily="18" charset="2"/>
              </a:rPr>
              <a:t>(sedative effect).</a:t>
            </a:r>
          </a:p>
          <a:p>
            <a:pPr>
              <a:spcBef>
                <a:spcPts val="1800"/>
              </a:spcBef>
              <a:buClr>
                <a:srgbClr val="C00000"/>
              </a:buClr>
              <a:buFont typeface="Courier New" pitchFamily="49" charset="0"/>
              <a:buChar char="o"/>
            </a:pPr>
            <a:r>
              <a:rPr lang="en-US" sz="3200" dirty="0">
                <a:solidFill>
                  <a:srgbClr val="003300"/>
                </a:solidFill>
                <a:sym typeface="Symbol" pitchFamily="18" charset="2"/>
              </a:rPr>
              <a:t> </a:t>
            </a:r>
            <a:r>
              <a:rPr lang="en-US" sz="3200" b="1" dirty="0">
                <a:sym typeface="Symbol" pitchFamily="18" charset="2"/>
              </a:rPr>
              <a:t>Hyoscine </a:t>
            </a:r>
            <a:r>
              <a:rPr lang="en-US" sz="3200" dirty="0">
                <a:sym typeface="Symbol" pitchFamily="18" charset="2"/>
              </a:rPr>
              <a:t>sedative effect</a:t>
            </a:r>
          </a:p>
          <a:p>
            <a:pPr>
              <a:spcBef>
                <a:spcPts val="1800"/>
              </a:spcBef>
              <a:buClr>
                <a:srgbClr val="C00000"/>
              </a:buClr>
              <a:buFont typeface="Courier New" pitchFamily="49" charset="0"/>
              <a:buChar char="o"/>
            </a:pPr>
            <a:r>
              <a:rPr lang="en-US" sz="3200" b="1" dirty="0"/>
              <a:t> Antiemetic effect </a:t>
            </a:r>
            <a:r>
              <a:rPr lang="en-US" sz="3200" dirty="0"/>
              <a:t>(block vomiting center).</a:t>
            </a:r>
          </a:p>
          <a:p>
            <a:pPr>
              <a:spcBef>
                <a:spcPts val="1800"/>
              </a:spcBef>
              <a:buClr>
                <a:srgbClr val="C00000"/>
              </a:buClr>
              <a:buFont typeface="Courier New" pitchFamily="49" charset="0"/>
              <a:buChar char="o"/>
            </a:pPr>
            <a:r>
              <a:rPr lang="en-US" sz="3200" dirty="0"/>
              <a:t> </a:t>
            </a:r>
            <a:r>
              <a:rPr lang="en-US" sz="3200" b="1" dirty="0"/>
              <a:t>Antiparkinsonian effect </a:t>
            </a:r>
            <a:r>
              <a:rPr lang="en-US" sz="3200" dirty="0"/>
              <a:t>(block basal ganglia). </a:t>
            </a:r>
          </a:p>
        </p:txBody>
      </p:sp>
    </p:spTree>
    <p:extLst>
      <p:ext uri="{BB962C8B-B14F-4D97-AF65-F5344CB8AC3E}">
        <p14:creationId xmlns:p14="http://schemas.microsoft.com/office/powerpoint/2010/main" val="15500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94" name="Group 46"/>
          <p:cNvGraphicFramePr>
            <a:graphicFrameLocks noGrp="1"/>
          </p:cNvGraphicFramePr>
          <p:nvPr>
            <p:ph sz="half" idx="4294967295"/>
            <p:extLst>
              <p:ext uri="{D42A27DB-BD31-4B8C-83A1-F6EECF244321}">
                <p14:modId xmlns:p14="http://schemas.microsoft.com/office/powerpoint/2010/main" val="2507916889"/>
              </p:ext>
            </p:extLst>
          </p:nvPr>
        </p:nvGraphicFramePr>
        <p:xfrm>
          <a:off x="103188" y="999056"/>
          <a:ext cx="8964612" cy="5706544"/>
        </p:xfrm>
        <a:graphic>
          <a:graphicData uri="http://schemas.openxmlformats.org/drawingml/2006/table">
            <a:tbl>
              <a:tblPr rtl="1"/>
              <a:tblGrid>
                <a:gridCol w="4032833">
                  <a:extLst>
                    <a:ext uri="{9D8B030D-6E8A-4147-A177-3AD203B41FA5}">
                      <a16:colId xmlns:a16="http://schemas.microsoft.com/office/drawing/2014/main" val="20000"/>
                    </a:ext>
                  </a:extLst>
                </a:gridCol>
                <a:gridCol w="4931779">
                  <a:extLst>
                    <a:ext uri="{9D8B030D-6E8A-4147-A177-3AD203B41FA5}">
                      <a16:colId xmlns:a16="http://schemas.microsoft.com/office/drawing/2014/main" val="20001"/>
                    </a:ext>
                  </a:extLst>
                </a:gridCol>
              </a:tblGrid>
              <a:tr h="54310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Anticholinergic 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Cholinergic 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2586095">
                <a:tc>
                  <a:txBody>
                    <a:bodyPr/>
                    <a:lstStyle/>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relaxation </a:t>
                      </a: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(mydriasis)</a:t>
                      </a:r>
                    </a:p>
                    <a:p>
                      <a:pPr marL="533400" marR="0" lvl="0" indent="-533400" algn="l" defTabSz="914400" rtl="0" eaLnBrk="0" fontAlgn="base" latinLnBrk="0" hangingPunct="0">
                        <a:lnSpc>
                          <a:spcPct val="80000"/>
                        </a:lnSpc>
                        <a:spcBef>
                          <a:spcPts val="0"/>
                        </a:spcBef>
                        <a:spcAft>
                          <a:spcPct val="0"/>
                        </a:spcAft>
                        <a:buClrTx/>
                        <a:buSzTx/>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ctr" defTabSz="914400" rtl="0" eaLnBrk="0" fontAlgn="base" latinLnBrk="0" hangingPunct="0">
                        <a:lnSpc>
                          <a:spcPct val="80000"/>
                        </a:lnSpc>
                        <a:spcBef>
                          <a:spcPts val="0"/>
                        </a:spcBef>
                        <a:spcAft>
                          <a:spcPct val="0"/>
                        </a:spcAft>
                        <a:buClrTx/>
                        <a:buSzTx/>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relaxation </a:t>
                      </a:r>
                      <a:r>
                        <a:rPr kumimoji="0" lang="en-US" sz="2800" b="1" i="0" u="none" strike="noStrike" kern="1200" cap="none" normalizeH="0" baseline="0" dirty="0">
                          <a:ln>
                            <a:noFill/>
                          </a:ln>
                          <a:solidFill>
                            <a:srgbClr val="C00000"/>
                          </a:solidFill>
                          <a:effectLst/>
                          <a:latin typeface="Times New Roman" pitchFamily="18" charset="0"/>
                          <a:ea typeface="+mn-ea"/>
                          <a:cs typeface="Times New Roman" pitchFamily="18" charset="0"/>
                        </a:rPr>
                        <a:t>(cycloplegia) </a:t>
                      </a:r>
                    </a:p>
                    <a:p>
                      <a:pPr marL="533400" marR="0" lvl="0" indent="-533400" algn="ctr" defTabSz="914400" rtl="0" eaLnBrk="0" fontAlgn="base" latinLnBrk="0" hangingPunct="0">
                        <a:lnSpc>
                          <a:spcPct val="80000"/>
                        </a:lnSpc>
                        <a:spcBef>
                          <a:spcPts val="0"/>
                        </a:spcBef>
                        <a:spcAft>
                          <a:spcPct val="0"/>
                        </a:spcAft>
                        <a:buClrTx/>
                        <a:buSzTx/>
                        <a:buFont typeface="Wingdings" pitchFamily="2" charset="2"/>
                        <a:buNone/>
                        <a:tabLst/>
                      </a:pPr>
                      <a:r>
                        <a:rPr kumimoji="0" lang="en-US" sz="2800" b="1" i="0" u="none" strike="noStrike" cap="none" normalizeH="0" baseline="0" dirty="0">
                          <a:ln>
                            <a:noFill/>
                          </a:ln>
                          <a:solidFill>
                            <a:srgbClr val="090DB7"/>
                          </a:solidFill>
                          <a:effectLst/>
                          <a:latin typeface="Times New Roman" pitchFamily="18" charset="0"/>
                          <a:cs typeface="Times New Roman" pitchFamily="18" charset="0"/>
                        </a:rPr>
                        <a:t>loss of accommodation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rgbClr val="090DB7"/>
                          </a:solidFill>
                          <a:effectLst/>
                          <a:latin typeface="Times New Roman" pitchFamily="18" charset="0"/>
                          <a:cs typeface="Times New Roman" pitchFamily="18" charset="0"/>
                        </a:rPr>
                        <a:t>Eye</a:t>
                      </a:r>
                    </a:p>
                    <a:p>
                      <a:pPr marL="533400" marR="0" lvl="0" indent="-533400" algn="l" defTabSz="914400" rtl="0" eaLnBrk="0" fontAlgn="base" latinLnBrk="0" hangingPunct="0">
                        <a:lnSpc>
                          <a:spcPct val="80000"/>
                        </a:lnSpc>
                        <a:spcBef>
                          <a:spcPts val="0"/>
                        </a:spcBef>
                        <a:spcAft>
                          <a:spcPct val="0"/>
                        </a:spcAft>
                        <a:buClrTx/>
                        <a:buSzPct val="75000"/>
                        <a:buFont typeface="Wingdings" pitchFamily="2" charset="2"/>
                        <a:buNone/>
                        <a:tabLst/>
                      </a:pPr>
                      <a:r>
                        <a:rPr kumimoji="0" lang="en-US" sz="2800" b="1" i="0" u="sng" strike="noStrike" cap="none" normalizeH="0" baseline="0" dirty="0">
                          <a:ln>
                            <a:noFill/>
                          </a:ln>
                          <a:solidFill>
                            <a:schemeClr val="tx1"/>
                          </a:solidFill>
                          <a:effectLst/>
                          <a:latin typeface="Times New Roman" pitchFamily="18" charset="0"/>
                          <a:cs typeface="Times New Roman" pitchFamily="18" charset="0"/>
                        </a:rPr>
                        <a:t>Circular muscle of iris</a:t>
                      </a:r>
                    </a:p>
                    <a:p>
                      <a:pPr marL="533400" marR="0" lvl="0" indent="-533400" algn="l" defTabSz="914400" rtl="0" eaLnBrk="0" fontAlgn="base" latinLnBrk="0" hangingPunct="0">
                        <a:lnSpc>
                          <a:spcPct val="80000"/>
                        </a:lnSpc>
                        <a:spcBef>
                          <a:spcPts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Contraction</a:t>
                      </a:r>
                      <a:r>
                        <a:rPr kumimoji="0" lang="en-US" sz="2800" b="1" i="0" u="none" strike="noStrike" cap="none" normalizeH="0" baseline="0" dirty="0">
                          <a:ln>
                            <a:noFill/>
                          </a:ln>
                          <a:solidFill>
                            <a:srgbClr val="FF0066"/>
                          </a:solidFill>
                          <a:effectLst/>
                          <a:latin typeface="Times New Roman" pitchFamily="18" charset="0"/>
                          <a:cs typeface="Times New Roman" pitchFamily="18" charset="0"/>
                        </a:rPr>
                        <a:t> </a:t>
                      </a: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(miosis)</a:t>
                      </a:r>
                    </a:p>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900" b="1" i="0"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sng" strike="noStrike" cap="none" normalizeH="0" baseline="0" dirty="0">
                          <a:ln>
                            <a:noFill/>
                          </a:ln>
                          <a:solidFill>
                            <a:schemeClr val="tx1"/>
                          </a:solidFill>
                          <a:effectLst/>
                          <a:latin typeface="Times New Roman" pitchFamily="18" charset="0"/>
                          <a:cs typeface="Times New Roman" pitchFamily="18" charset="0"/>
                        </a:rPr>
                        <a:t>Ciliary muscles</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Contraction</a:t>
                      </a: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rgbClr val="090DB7"/>
                          </a:solidFill>
                          <a:effectLst/>
                          <a:latin typeface="Times New Roman" pitchFamily="18" charset="0"/>
                          <a:cs typeface="Times New Roman" pitchFamily="18" charset="0"/>
                        </a:rPr>
                        <a:t>accommodation for near 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807">
                <a:tc>
                  <a:txBody>
                    <a:bodyPr/>
                    <a:lstStyle/>
                    <a:p>
                      <a:pPr marL="0" marR="0" lvl="0" indent="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Tachycardia (     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rgbClr val="090DB7"/>
                          </a:solidFill>
                          <a:effectLst/>
                          <a:latin typeface="Times New Roman" pitchFamily="18" charset="0"/>
                          <a:cs typeface="Times New Roman" pitchFamily="18" charset="0"/>
                        </a:rPr>
                        <a:t>Heart</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bradycardia (    H.R.)</a:t>
                      </a:r>
                    </a:p>
                    <a:p>
                      <a:pPr marL="0" marR="0" lvl="0" indent="0" algn="l" defTabSz="914400" rtl="0" eaLnBrk="0" fontAlgn="base" latinLnBrk="0" hangingPunct="0">
                        <a:lnSpc>
                          <a:spcPct val="80000"/>
                        </a:lnSpc>
                        <a:spcBef>
                          <a:spcPts val="0"/>
                        </a:spcBef>
                        <a:spcAft>
                          <a:spcPct val="0"/>
                        </a:spcAft>
                        <a:buClrTx/>
                        <a:buSzTx/>
                        <a:buFontTx/>
                        <a:buNone/>
                        <a:tabLst/>
                      </a:pPr>
                      <a:endParaRPr kumimoji="0" lang="en-US" sz="800" b="1" i="0" u="none" strike="noStrike" cap="none" normalizeH="0" baseline="0" dirty="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38540">
                <a:tc>
                  <a:txBody>
                    <a:bodyPr/>
                    <a:lstStyle/>
                    <a:p>
                      <a:pPr marL="0" marR="0" lvl="0" indent="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Relaxation of muscles</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contraction of sphincter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kern="1200" cap="none" normalizeH="0" baseline="0" dirty="0">
                          <a:ln>
                            <a:noFill/>
                          </a:ln>
                          <a:solidFill>
                            <a:srgbClr val="C00000"/>
                          </a:solidFill>
                          <a:effectLst/>
                          <a:latin typeface="Times New Roman" pitchFamily="18" charset="0"/>
                          <a:ea typeface="+mn-ea"/>
                          <a:cs typeface="Times New Roman" pitchFamily="18" charset="0"/>
                        </a:rPr>
                        <a:t>Urinary retention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rgbClr val="090DB7"/>
                          </a:solidFill>
                          <a:effectLst/>
                          <a:latin typeface="Times New Roman" pitchFamily="18" charset="0"/>
                          <a:cs typeface="Times New Roman" pitchFamily="18" charset="0"/>
                        </a:rPr>
                        <a:t>Urinary bladder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Contraction of muscles</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Relaxation of sphincter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kern="1200" cap="none" normalizeH="0" baseline="0" dirty="0">
                          <a:ln>
                            <a:noFill/>
                          </a:ln>
                          <a:solidFill>
                            <a:srgbClr val="C00000"/>
                          </a:solidFill>
                          <a:effectLst/>
                          <a:latin typeface="Times New Roman" pitchFamily="18" charset="0"/>
                          <a:ea typeface="+mn-ea"/>
                          <a:cs typeface="Times New Roman" pitchFamily="18" charset="0"/>
                        </a:rPr>
                        <a:t>Urination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763" name="Line 20"/>
          <p:cNvSpPr>
            <a:spLocks noChangeShapeType="1"/>
          </p:cNvSpPr>
          <p:nvPr/>
        </p:nvSpPr>
        <p:spPr bwMode="auto">
          <a:xfrm>
            <a:off x="2514600" y="4448175"/>
            <a:ext cx="0" cy="504825"/>
          </a:xfrm>
          <a:prstGeom prst="line">
            <a:avLst/>
          </a:prstGeom>
          <a:noFill/>
          <a:ln w="57150">
            <a:solidFill>
              <a:srgbClr val="090DB7"/>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64" name="Line 21"/>
          <p:cNvSpPr>
            <a:spLocks noChangeShapeType="1"/>
          </p:cNvSpPr>
          <p:nvPr/>
        </p:nvSpPr>
        <p:spPr bwMode="auto">
          <a:xfrm flipV="1">
            <a:off x="7467600" y="4448175"/>
            <a:ext cx="0" cy="504825"/>
          </a:xfrm>
          <a:prstGeom prst="line">
            <a:avLst/>
          </a:prstGeom>
          <a:noFill/>
          <a:ln w="57150">
            <a:solidFill>
              <a:srgbClr val="090DB7"/>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p:cNvPicPr>
            <a:picLocks noChangeAspect="1"/>
          </p:cNvPicPr>
          <p:nvPr/>
        </p:nvPicPr>
        <p:blipFill>
          <a:blip r:embed="rId3"/>
          <a:stretch>
            <a:fillRect/>
          </a:stretch>
        </p:blipFill>
        <p:spPr>
          <a:xfrm>
            <a:off x="860515" y="35805"/>
            <a:ext cx="7449958" cy="963251"/>
          </a:xfrm>
          <a:prstGeom prst="rect">
            <a:avLst/>
          </a:prstGeom>
        </p:spPr>
      </p:pic>
    </p:spTree>
    <p:extLst>
      <p:ext uri="{BB962C8B-B14F-4D97-AF65-F5344CB8AC3E}">
        <p14:creationId xmlns:p14="http://schemas.microsoft.com/office/powerpoint/2010/main" val="41665307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97" name="Group 25"/>
          <p:cNvGraphicFramePr>
            <a:graphicFrameLocks noGrp="1"/>
          </p:cNvGraphicFramePr>
          <p:nvPr>
            <p:ph sz="half" idx="4294967295"/>
            <p:extLst>
              <p:ext uri="{D42A27DB-BD31-4B8C-83A1-F6EECF244321}">
                <p14:modId xmlns:p14="http://schemas.microsoft.com/office/powerpoint/2010/main" val="2510871071"/>
              </p:ext>
            </p:extLst>
          </p:nvPr>
        </p:nvGraphicFramePr>
        <p:xfrm>
          <a:off x="152400" y="685800"/>
          <a:ext cx="8864543" cy="6036025"/>
        </p:xfrm>
        <a:graphic>
          <a:graphicData uri="http://schemas.openxmlformats.org/drawingml/2006/table">
            <a:tbl>
              <a:tblPr rtl="1"/>
              <a:tblGrid>
                <a:gridCol w="4237038">
                  <a:extLst>
                    <a:ext uri="{9D8B030D-6E8A-4147-A177-3AD203B41FA5}">
                      <a16:colId xmlns:a16="http://schemas.microsoft.com/office/drawing/2014/main" val="20000"/>
                    </a:ext>
                  </a:extLst>
                </a:gridCol>
                <a:gridCol w="4627505">
                  <a:extLst>
                    <a:ext uri="{9D8B030D-6E8A-4147-A177-3AD203B41FA5}">
                      <a16:colId xmlns:a16="http://schemas.microsoft.com/office/drawing/2014/main" val="20001"/>
                    </a:ext>
                  </a:extLst>
                </a:gridCol>
              </a:tblGrid>
              <a:tr h="5182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Anticholinergic drugs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Cholinergic drugs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1798474">
                <a:tc>
                  <a:txBody>
                    <a:bodyPr/>
                    <a:lstStyle/>
                    <a:p>
                      <a:pPr marL="533400" marR="0" lvl="0" indent="-533400" algn="l" defTabSz="914400" rtl="0" eaLnBrk="0" fontAlgn="base" latinLnBrk="0" hangingPunct="0">
                        <a:lnSpc>
                          <a:spcPts val="3360"/>
                        </a:lnSpc>
                        <a:spcBef>
                          <a:spcPts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Decrease all secretions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rgbClr val="090DB7"/>
                          </a:solidFill>
                          <a:effectLst/>
                          <a:latin typeface="Times New Roman" pitchFamily="18" charset="0"/>
                          <a:cs typeface="Times New Roman" pitchFamily="18" charset="0"/>
                        </a:rPr>
                        <a:t>Exocrine glands</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Increase of sweat, saliva, lacrimal, bronchial, intestinal secretions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01748">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peristalsis</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secretion</a:t>
                      </a:r>
                    </a:p>
                    <a:p>
                      <a:pPr marL="0" marR="0" lvl="0" indent="0" algn="ctr"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Contraction of sphincter</a:t>
                      </a:r>
                      <a:r>
                        <a:rPr kumimoji="0" lang="en-US" sz="2800" b="1" i="0" u="none" strike="noStrike" cap="none" normalizeH="0" baseline="0" dirty="0">
                          <a:ln>
                            <a:noFill/>
                          </a:ln>
                          <a:solidFill>
                            <a:srgbClr val="FFFF00"/>
                          </a:solidFill>
                          <a:effectLst/>
                          <a:latin typeface="Times New Roman" pitchFamily="18" charset="0"/>
                          <a:cs typeface="Times New Roman" pitchFamily="18" charset="0"/>
                        </a:rPr>
                        <a:t>  </a:t>
                      </a:r>
                      <a:r>
                        <a:rPr kumimoji="0" lang="en-US" sz="2800" b="1" i="0" u="none" strike="noStrike" cap="none" normalizeH="0" baseline="0" dirty="0">
                          <a:ln>
                            <a:noFill/>
                          </a:ln>
                          <a:solidFill>
                            <a:srgbClr val="090DB7"/>
                          </a:solidFill>
                          <a:effectLst/>
                          <a:latin typeface="Times New Roman" pitchFamily="18" charset="0"/>
                          <a:cs typeface="Times New Roman" pitchFamily="18" charset="0"/>
                        </a:rPr>
                        <a:t>constipation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rgbClr val="090DB7"/>
                          </a:solidFill>
                          <a:effectLst/>
                          <a:latin typeface="Times New Roman" pitchFamily="18" charset="0"/>
                          <a:cs typeface="Times New Roman" pitchFamily="18" charset="0"/>
                        </a:rPr>
                        <a:t>GIT</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rgbClr val="FFFF00"/>
                          </a:solidFill>
                          <a:effectLst/>
                          <a:latin typeface="Times New Roman" pitchFamily="18" charset="0"/>
                          <a:cs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peristalsis   secretion</a:t>
                      </a:r>
                    </a:p>
                    <a:p>
                      <a:pPr marL="0" marR="0" lvl="0" indent="0" algn="ctr"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relaxation of sphincter</a:t>
                      </a:r>
                      <a:r>
                        <a:rPr kumimoji="0" lang="en-US" sz="2800" b="1" i="0" u="none" strike="noStrike" cap="none" normalizeH="0" baseline="0" dirty="0">
                          <a:ln>
                            <a:noFill/>
                          </a:ln>
                          <a:solidFill>
                            <a:srgbClr val="FFFF00"/>
                          </a:solidFill>
                          <a:effectLst/>
                          <a:latin typeface="Times New Roman" pitchFamily="18" charset="0"/>
                          <a:cs typeface="Times New Roman" pitchFamily="18" charset="0"/>
                        </a:rPr>
                        <a:t>    </a:t>
                      </a:r>
                      <a:r>
                        <a:rPr kumimoji="0" lang="en-US" sz="2800" b="1" i="0" u="none" strike="noStrike" kern="1200" cap="none" normalizeH="0" baseline="0" dirty="0">
                          <a:ln>
                            <a:noFill/>
                          </a:ln>
                          <a:solidFill>
                            <a:srgbClr val="090DB7"/>
                          </a:solidFill>
                          <a:effectLst/>
                          <a:latin typeface="Times New Roman" pitchFamily="18" charset="0"/>
                          <a:ea typeface="+mn-ea"/>
                          <a:cs typeface="Times New Roman" pitchFamily="18" charset="0"/>
                        </a:rPr>
                        <a:t>Diarrhea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05163">
                <a:tc>
                  <a:txBody>
                    <a:bodyPr/>
                    <a:lstStyle/>
                    <a:p>
                      <a:pPr marL="0" marR="0" lvl="0" indent="0" algn="l" defTabSz="914400" rtl="0" eaLnBrk="0" fontAlgn="base" latinLnBrk="0" hangingPunct="0">
                        <a:lnSpc>
                          <a:spcPts val="3360"/>
                        </a:lnSpc>
                        <a:spcBef>
                          <a:spcPts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Bronchodilatation</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Decrease secretion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rgbClr val="FF0066"/>
                          </a:solidFill>
                          <a:effectLst/>
                          <a:latin typeface="Times New Roman" pitchFamily="18" charset="0"/>
                          <a:cs typeface="Times New Roman" pitchFamily="18" charset="0"/>
                        </a:rPr>
                        <a:t>Lung</a:t>
                      </a: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Bronchoconstriction</a:t>
                      </a: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bronchial secretion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2787" name="Line 19"/>
          <p:cNvSpPr>
            <a:spLocks noChangeShapeType="1"/>
          </p:cNvSpPr>
          <p:nvPr/>
        </p:nvSpPr>
        <p:spPr bwMode="auto">
          <a:xfrm>
            <a:off x="5454267" y="3668093"/>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88" name="Line 20"/>
          <p:cNvSpPr>
            <a:spLocks noChangeShapeType="1"/>
          </p:cNvSpPr>
          <p:nvPr/>
        </p:nvSpPr>
        <p:spPr bwMode="auto">
          <a:xfrm flipV="1">
            <a:off x="457200" y="3523630"/>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89" name="Line 21"/>
          <p:cNvSpPr>
            <a:spLocks noChangeShapeType="1"/>
          </p:cNvSpPr>
          <p:nvPr/>
        </p:nvSpPr>
        <p:spPr bwMode="auto">
          <a:xfrm flipV="1">
            <a:off x="2362200" y="3452193"/>
            <a:ext cx="0"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0" name="Line 22"/>
          <p:cNvSpPr>
            <a:spLocks noChangeShapeType="1"/>
          </p:cNvSpPr>
          <p:nvPr/>
        </p:nvSpPr>
        <p:spPr bwMode="auto">
          <a:xfrm>
            <a:off x="5410200" y="3091830"/>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1" name="Line 25"/>
          <p:cNvSpPr>
            <a:spLocks noChangeShapeType="1"/>
          </p:cNvSpPr>
          <p:nvPr/>
        </p:nvSpPr>
        <p:spPr bwMode="auto">
          <a:xfrm flipV="1">
            <a:off x="381000" y="5715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2" name="Line 19"/>
          <p:cNvSpPr>
            <a:spLocks noChangeShapeType="1"/>
          </p:cNvSpPr>
          <p:nvPr/>
        </p:nvSpPr>
        <p:spPr bwMode="auto">
          <a:xfrm>
            <a:off x="5029200" y="57912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p:cNvPicPr>
            <a:picLocks noChangeAspect="1"/>
          </p:cNvPicPr>
          <p:nvPr/>
        </p:nvPicPr>
        <p:blipFill>
          <a:blip r:embed="rId3"/>
          <a:stretch>
            <a:fillRect/>
          </a:stretch>
        </p:blipFill>
        <p:spPr>
          <a:xfrm>
            <a:off x="859692" y="-63758"/>
            <a:ext cx="7449958" cy="963251"/>
          </a:xfrm>
          <a:prstGeom prst="rect">
            <a:avLst/>
          </a:prstGeom>
        </p:spPr>
      </p:pic>
    </p:spTree>
    <p:extLst>
      <p:ext uri="{BB962C8B-B14F-4D97-AF65-F5344CB8AC3E}">
        <p14:creationId xmlns:p14="http://schemas.microsoft.com/office/powerpoint/2010/main" val="13735792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Pharmacodynamic Actions</a:t>
            </a:r>
          </a:p>
        </p:txBody>
      </p:sp>
      <p:sp>
        <p:nvSpPr>
          <p:cNvPr id="3" name="TextBox 2"/>
          <p:cNvSpPr txBox="1"/>
          <p:nvPr/>
        </p:nvSpPr>
        <p:spPr>
          <a:xfrm>
            <a:off x="152400" y="953869"/>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t>CNS:</a:t>
            </a:r>
            <a:endParaRPr lang="en-US" sz="3600" b="1" dirty="0">
              <a:latin typeface="Arial Narrow" pitchFamily="34" charset="0"/>
            </a:endParaRPr>
          </a:p>
        </p:txBody>
      </p:sp>
      <p:sp>
        <p:nvSpPr>
          <p:cNvPr id="9" name="Rectangle 8"/>
          <p:cNvSpPr/>
          <p:nvPr/>
        </p:nvSpPr>
        <p:spPr>
          <a:xfrm>
            <a:off x="76200" y="1779925"/>
            <a:ext cx="8915400" cy="3477875"/>
          </a:xfrm>
          <a:prstGeom prst="rect">
            <a:avLst/>
          </a:prstGeom>
        </p:spPr>
        <p:txBody>
          <a:bodyPr wrap="square">
            <a:spAutoFit/>
          </a:bodyPr>
          <a:lstStyle/>
          <a:p>
            <a:pPr>
              <a:spcBef>
                <a:spcPts val="1800"/>
              </a:spcBef>
              <a:buClr>
                <a:srgbClr val="C00000"/>
              </a:buClr>
              <a:buFont typeface="Courier New" pitchFamily="49" charset="0"/>
              <a:buChar char="o"/>
            </a:pPr>
            <a:r>
              <a:rPr lang="en-US" sz="3200" dirty="0">
                <a:solidFill>
                  <a:srgbClr val="003300"/>
                </a:solidFill>
                <a:sym typeface="Symbol" pitchFamily="18" charset="2"/>
              </a:rPr>
              <a:t> </a:t>
            </a:r>
            <a:r>
              <a:rPr lang="en-US" sz="3200" b="1" dirty="0">
                <a:sym typeface="Symbol" pitchFamily="18" charset="2"/>
              </a:rPr>
              <a:t>Atropine</a:t>
            </a:r>
            <a:r>
              <a:rPr lang="en-US" sz="3200" dirty="0">
                <a:solidFill>
                  <a:srgbClr val="003300"/>
                </a:solidFill>
                <a:sym typeface="Symbol" pitchFamily="18" charset="2"/>
              </a:rPr>
              <a:t> </a:t>
            </a:r>
            <a:r>
              <a:rPr lang="en-US" sz="3200" dirty="0">
                <a:sym typeface="Symbol" pitchFamily="18" charset="2"/>
              </a:rPr>
              <a:t>at clinical dose, initial stimulation</a:t>
            </a:r>
          </a:p>
          <a:p>
            <a:pPr>
              <a:spcBef>
                <a:spcPts val="1800"/>
              </a:spcBef>
              <a:buClr>
                <a:srgbClr val="C00000"/>
              </a:buClr>
            </a:pPr>
            <a:r>
              <a:rPr lang="en-US" sz="3200" dirty="0">
                <a:sym typeface="Symbol" pitchFamily="18" charset="2"/>
              </a:rPr>
              <a:t>   followed by depression </a:t>
            </a:r>
            <a:r>
              <a:rPr lang="en-US" sz="3200" b="1" dirty="0">
                <a:solidFill>
                  <a:srgbClr val="C00000"/>
                </a:solidFill>
                <a:sym typeface="Symbol" pitchFamily="18" charset="2"/>
              </a:rPr>
              <a:t>(sedative effect).</a:t>
            </a:r>
          </a:p>
          <a:p>
            <a:pPr>
              <a:spcBef>
                <a:spcPts val="1800"/>
              </a:spcBef>
              <a:buClr>
                <a:srgbClr val="C00000"/>
              </a:buClr>
              <a:buFont typeface="Courier New" pitchFamily="49" charset="0"/>
              <a:buChar char="o"/>
            </a:pPr>
            <a:r>
              <a:rPr lang="en-US" sz="3200" dirty="0">
                <a:solidFill>
                  <a:srgbClr val="003300"/>
                </a:solidFill>
                <a:sym typeface="Symbol" pitchFamily="18" charset="2"/>
              </a:rPr>
              <a:t> </a:t>
            </a:r>
            <a:r>
              <a:rPr lang="en-US" sz="3200" b="1" dirty="0">
                <a:sym typeface="Symbol" pitchFamily="18" charset="2"/>
              </a:rPr>
              <a:t>Hyoscine </a:t>
            </a:r>
            <a:r>
              <a:rPr lang="en-US" sz="3200" dirty="0">
                <a:sym typeface="Symbol" pitchFamily="18" charset="2"/>
              </a:rPr>
              <a:t>sedative effect</a:t>
            </a:r>
          </a:p>
          <a:p>
            <a:pPr>
              <a:spcBef>
                <a:spcPts val="1800"/>
              </a:spcBef>
              <a:buClr>
                <a:srgbClr val="C00000"/>
              </a:buClr>
              <a:buFont typeface="Courier New" pitchFamily="49" charset="0"/>
              <a:buChar char="o"/>
            </a:pPr>
            <a:r>
              <a:rPr lang="en-US" sz="3200" b="1" dirty="0"/>
              <a:t> Antiemetic effect </a:t>
            </a:r>
            <a:r>
              <a:rPr lang="en-US" sz="3200" dirty="0"/>
              <a:t>(block vomiting center).</a:t>
            </a:r>
          </a:p>
          <a:p>
            <a:pPr>
              <a:spcBef>
                <a:spcPts val="1800"/>
              </a:spcBef>
              <a:buClr>
                <a:srgbClr val="C00000"/>
              </a:buClr>
              <a:buFont typeface="Courier New" pitchFamily="49" charset="0"/>
              <a:buChar char="o"/>
            </a:pPr>
            <a:r>
              <a:rPr lang="en-US" sz="3200" dirty="0"/>
              <a:t> </a:t>
            </a:r>
            <a:r>
              <a:rPr lang="en-US" sz="3200" b="1" dirty="0"/>
              <a:t>Antiparkinsonian effect </a:t>
            </a:r>
            <a:r>
              <a:rPr lang="en-US" sz="3200" dirty="0"/>
              <a:t>(block basal ganglia).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Pharmacodynamic Actions</a:t>
            </a:r>
          </a:p>
        </p:txBody>
      </p:sp>
      <p:sp>
        <p:nvSpPr>
          <p:cNvPr id="3" name="TextBox 2"/>
          <p:cNvSpPr txBox="1"/>
          <p:nvPr/>
        </p:nvSpPr>
        <p:spPr>
          <a:xfrm>
            <a:off x="152400" y="1447800"/>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t>CNS:</a:t>
            </a:r>
            <a:endParaRPr lang="en-US" sz="3600" b="1" dirty="0">
              <a:latin typeface="Arial Narrow" pitchFamily="34" charset="0"/>
            </a:endParaRPr>
          </a:p>
        </p:txBody>
      </p:sp>
      <p:sp>
        <p:nvSpPr>
          <p:cNvPr id="9" name="Rectangle 8"/>
          <p:cNvSpPr/>
          <p:nvPr/>
        </p:nvSpPr>
        <p:spPr>
          <a:xfrm>
            <a:off x="76200" y="2286000"/>
            <a:ext cx="9067800" cy="3490186"/>
          </a:xfrm>
          <a:prstGeom prst="rect">
            <a:avLst/>
          </a:prstGeom>
        </p:spPr>
        <p:txBody>
          <a:bodyPr wrap="square">
            <a:spAutoFit/>
          </a:bodyPr>
          <a:lstStyle/>
          <a:p>
            <a:pPr marL="609600" indent="-609600">
              <a:lnSpc>
                <a:spcPct val="150000"/>
              </a:lnSpc>
              <a:buFont typeface="Wingdings" pitchFamily="2" charset="2"/>
              <a:buNone/>
            </a:pPr>
            <a:r>
              <a:rPr lang="en-US" sz="3200" b="1" dirty="0">
                <a:solidFill>
                  <a:srgbClr val="FFFF00"/>
                </a:solidFill>
                <a:latin typeface="Times New Roman" pitchFamily="18" charset="0"/>
                <a:cs typeface="Times New Roman" pitchFamily="18" charset="0"/>
              </a:rPr>
              <a:t>		</a:t>
            </a:r>
            <a:r>
              <a:rPr lang="en-US" sz="3200" b="1" dirty="0"/>
              <a:t>High doses of atropine </a:t>
            </a:r>
            <a:r>
              <a:rPr lang="en-US" sz="3200" dirty="0"/>
              <a:t>cause cortical excitation, restlessness, disorientation, hallucinations, and delirium followed by respiratory depression and coma.</a:t>
            </a:r>
          </a:p>
          <a:p>
            <a:pPr marL="1009650" lvl="1" indent="-609600">
              <a:lnSpc>
                <a:spcPct val="90000"/>
              </a:lnSpc>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12192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a:t>CVS:</a:t>
            </a:r>
            <a:endParaRPr lang="en-US" sz="2800" b="1" dirty="0">
              <a:solidFill>
                <a:schemeClr val="tx1">
                  <a:lumMod val="95000"/>
                  <a:lumOff val="5000"/>
                </a:schemeClr>
              </a:solidFill>
              <a:latin typeface="Arial Narrow" pitchFamily="34" charset="0"/>
            </a:endParaRPr>
          </a:p>
        </p:txBody>
      </p:sp>
      <p:pic>
        <p:nvPicPr>
          <p:cNvPr id="11" name="Picture 4"/>
          <p:cNvPicPr>
            <a:picLocks noChangeAspect="1" noChangeArrowheads="1"/>
          </p:cNvPicPr>
          <p:nvPr/>
        </p:nvPicPr>
        <p:blipFill>
          <a:blip r:embed="rId3" cstate="print"/>
          <a:srcRect/>
          <a:stretch>
            <a:fillRect/>
          </a:stretch>
        </p:blipFill>
        <p:spPr bwMode="auto">
          <a:xfrm>
            <a:off x="457200" y="4419600"/>
            <a:ext cx="3276600" cy="2087563"/>
          </a:xfrm>
          <a:prstGeom prst="rect">
            <a:avLst/>
          </a:prstGeom>
          <a:noFill/>
          <a:ln w="9525">
            <a:noFill/>
            <a:miter lim="800000"/>
            <a:headEnd/>
            <a:tailEnd/>
          </a:ln>
          <a:effectLst/>
        </p:spPr>
      </p:pic>
      <p:pic>
        <p:nvPicPr>
          <p:cNvPr id="19460" name="Picture 4" descr="Moving illustrated gif animation picture of a heart beating"/>
          <p:cNvPicPr>
            <a:picLocks noChangeAspect="1" noChangeArrowheads="1" noCrop="1"/>
          </p:cNvPicPr>
          <p:nvPr/>
        </p:nvPicPr>
        <p:blipFill>
          <a:blip r:embed="rId4" cstate="print"/>
          <a:srcRect/>
          <a:stretch>
            <a:fillRect/>
          </a:stretch>
        </p:blipFill>
        <p:spPr bwMode="auto">
          <a:xfrm>
            <a:off x="7086600" y="4648200"/>
            <a:ext cx="1676400" cy="1714500"/>
          </a:xfrm>
          <a:prstGeom prst="rect">
            <a:avLst/>
          </a:prstGeom>
          <a:noFill/>
        </p:spPr>
      </p:pic>
      <p:sp>
        <p:nvSpPr>
          <p:cNvPr id="12" name="Rectangle 11"/>
          <p:cNvSpPr/>
          <p:nvPr/>
        </p:nvSpPr>
        <p:spPr>
          <a:xfrm>
            <a:off x="76200" y="838200"/>
            <a:ext cx="8991600" cy="517064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2800" b="1" dirty="0">
                <a:sym typeface="Symbol" pitchFamily="18" charset="2"/>
              </a:rPr>
              <a:t>Atropine</a:t>
            </a:r>
            <a:r>
              <a:rPr lang="en-US" sz="2800" dirty="0">
                <a:sym typeface="Symbol" pitchFamily="18" charset="2"/>
              </a:rPr>
              <a:t>  causes </a:t>
            </a:r>
            <a:r>
              <a:rPr lang="en-US" sz="2800" i="1" dirty="0">
                <a:sym typeface="Symbol" pitchFamily="18" charset="2"/>
              </a:rPr>
              <a:t>initial bradycardia </a:t>
            </a:r>
            <a:r>
              <a:rPr lang="en-US" sz="2800" dirty="0">
                <a:sym typeface="Symbol" pitchFamily="18" charset="2"/>
              </a:rPr>
              <a:t>followed by </a:t>
            </a:r>
            <a:r>
              <a:rPr lang="en-US" sz="2800" i="1" dirty="0">
                <a:sym typeface="Symbol" pitchFamily="18" charset="2"/>
              </a:rPr>
              <a:t>tachycardia</a:t>
            </a:r>
            <a:r>
              <a:rPr lang="en-US" sz="2800" dirty="0">
                <a:sym typeface="Symbol" pitchFamily="18" charset="2"/>
              </a:rPr>
              <a:t> due to blockade of M2-receptors on SA node.</a:t>
            </a:r>
          </a:p>
          <a:p>
            <a:pPr>
              <a:spcBef>
                <a:spcPts val="1200"/>
              </a:spcBef>
              <a:buClr>
                <a:srgbClr val="C00000"/>
              </a:buClr>
              <a:buSzPct val="80000"/>
              <a:buFont typeface="Courier New" pitchFamily="49" charset="0"/>
              <a:buChar char="o"/>
            </a:pPr>
            <a:r>
              <a:rPr lang="en-US" sz="2800" b="1" dirty="0">
                <a:latin typeface="Times New Roman" pitchFamily="18" charset="0"/>
                <a:cs typeface="Times New Roman" pitchFamily="18" charset="0"/>
                <a:sym typeface="Symbol" pitchFamily="18" charset="2"/>
              </a:rPr>
              <a:t></a:t>
            </a:r>
            <a:r>
              <a:rPr lang="en-US" sz="2800" b="1" dirty="0">
                <a:latin typeface="Times New Roman" pitchFamily="18" charset="0"/>
                <a:cs typeface="Times New Roman" pitchFamily="18" charset="0"/>
              </a:rPr>
              <a:t> AV conduction </a:t>
            </a:r>
            <a:r>
              <a:rPr lang="en-US" sz="2800" dirty="0">
                <a:sym typeface="Symbol" pitchFamily="18" charset="2"/>
              </a:rPr>
              <a:t>( + </a:t>
            </a:r>
            <a:r>
              <a:rPr lang="en-US" sz="2800" dirty="0" err="1">
                <a:sym typeface="Symbol" pitchFamily="18" charset="2"/>
              </a:rPr>
              <a:t>ve</a:t>
            </a:r>
            <a:r>
              <a:rPr lang="en-US" sz="2800" dirty="0">
                <a:sym typeface="Symbol" pitchFamily="18" charset="2"/>
              </a:rPr>
              <a:t> dromotropic effect).</a:t>
            </a:r>
          </a:p>
          <a:p>
            <a:pPr>
              <a:spcBef>
                <a:spcPts val="1200"/>
              </a:spcBef>
              <a:buClr>
                <a:srgbClr val="C00000"/>
              </a:buClr>
              <a:buSzPct val="80000"/>
              <a:buFont typeface="Courier New" pitchFamily="49" charset="0"/>
              <a:buChar char="o"/>
            </a:pPr>
            <a:r>
              <a:rPr lang="en-US" sz="2800" dirty="0"/>
              <a:t>Atropine does not influence BP.</a:t>
            </a:r>
          </a:p>
          <a:p>
            <a:pPr>
              <a:spcBef>
                <a:spcPts val="1200"/>
              </a:spcBef>
              <a:buClr>
                <a:srgbClr val="C00000"/>
              </a:buClr>
              <a:buSzPct val="80000"/>
              <a:buFont typeface="Courier New" pitchFamily="49" charset="0"/>
              <a:buChar char="o"/>
            </a:pPr>
            <a:r>
              <a:rPr lang="en-US" sz="2800" b="1" dirty="0">
                <a:latin typeface="Times New Roman" pitchFamily="18" charset="0"/>
                <a:cs typeface="Times New Roman" pitchFamily="18" charset="0"/>
                <a:sym typeface="Symbol" pitchFamily="18" charset="2"/>
              </a:rPr>
              <a:t></a:t>
            </a:r>
            <a:r>
              <a:rPr lang="en-US" sz="2800" b="1" dirty="0">
                <a:latin typeface="Times New Roman" pitchFamily="18" charset="0"/>
                <a:cs typeface="Times New Roman" pitchFamily="18" charset="0"/>
              </a:rPr>
              <a:t> </a:t>
            </a:r>
            <a:r>
              <a:rPr lang="en-US" sz="2800" dirty="0"/>
              <a:t>Vasodilatation induced by cholinergic agonists</a:t>
            </a:r>
            <a:r>
              <a:rPr lang="en-US" sz="2800" b="1" dirty="0">
                <a:latin typeface="Times New Roman" pitchFamily="18" charset="0"/>
                <a:cs typeface="Times New Roman" pitchFamily="18" charset="0"/>
              </a:rPr>
              <a:t>.</a:t>
            </a:r>
          </a:p>
          <a:p>
            <a:pPr>
              <a:spcBef>
                <a:spcPts val="1200"/>
              </a:spcBef>
              <a:buClr>
                <a:srgbClr val="C00000"/>
              </a:buClr>
              <a:buSzPct val="80000"/>
              <a:buFont typeface="Courier New" pitchFamily="49" charset="0"/>
              <a:buChar char="o"/>
            </a:pPr>
            <a:r>
              <a:rPr lang="en-US" sz="2800" b="1" dirty="0">
                <a:solidFill>
                  <a:srgbClr val="C00000"/>
                </a:solidFill>
                <a:latin typeface="Times New Roman" pitchFamily="18" charset="0"/>
                <a:cs typeface="Times New Roman" pitchFamily="18" charset="0"/>
              </a:rPr>
              <a:t>Toxic dose: </a:t>
            </a:r>
            <a:r>
              <a:rPr lang="en-US" sz="2800" dirty="0"/>
              <a:t>Cutaneous vasodilatation</a:t>
            </a:r>
            <a:r>
              <a:rPr lang="en-US" sz="2800" dirty="0">
                <a:sym typeface="Symbol" pitchFamily="18" charset="2"/>
              </a:rPr>
              <a:t></a:t>
            </a:r>
            <a:r>
              <a:rPr lang="en-US" sz="2800" dirty="0"/>
              <a:t> (atropine flush).</a:t>
            </a:r>
            <a:r>
              <a:rPr lang="en-US" sz="2800" b="1" dirty="0">
                <a:latin typeface="Times New Roman" pitchFamily="18" charset="0"/>
                <a:cs typeface="Times New Roman" pitchFamily="18" charset="0"/>
              </a:rPr>
              <a:t>	</a:t>
            </a:r>
            <a:endParaRPr lang="en-US" sz="2800" b="1" dirty="0">
              <a:solidFill>
                <a:srgbClr val="FFFF00"/>
              </a:solidFill>
              <a:latin typeface="Times New Roman" pitchFamily="18" charset="0"/>
              <a:cs typeface="Times New Roman" pitchFamily="18" charset="0"/>
            </a:endParaRPr>
          </a:p>
          <a:p>
            <a:pPr>
              <a:spcBef>
                <a:spcPts val="1200"/>
              </a:spcBef>
              <a:buClr>
                <a:srgbClr val="C00000"/>
              </a:buClr>
              <a:buSzPct val="80000"/>
              <a:buFont typeface="Courier New" pitchFamily="49" charset="0"/>
              <a:buChar char="o"/>
            </a:pPr>
            <a:endParaRPr lang="en-US" sz="2800" b="1" dirty="0">
              <a:solidFill>
                <a:schemeClr val="tx1">
                  <a:lumMod val="95000"/>
                  <a:lumOff val="5000"/>
                </a:schemeClr>
              </a:solidFill>
              <a:latin typeface="Arial Narrow" pitchFamily="34" charset="0"/>
            </a:endParaRPr>
          </a:p>
          <a:p>
            <a:endParaRPr lang="en-US" sz="2800" dirty="0">
              <a:solidFill>
                <a:schemeClr val="tx1">
                  <a:lumMod val="95000"/>
                  <a:lumOff val="5000"/>
                </a:schemeClr>
              </a:solidFill>
              <a:latin typeface="Arial Narrow" pitchFamily="34" charset="0"/>
            </a:endParaRPr>
          </a:p>
          <a:p>
            <a:endParaRPr lang="en-US" sz="28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a:t>Eye:</a:t>
            </a:r>
            <a:endParaRPr lang="en-US" sz="2800" b="1" dirty="0">
              <a:latin typeface="Arial Narrow" pitchFamily="34" charset="0"/>
            </a:endParaRPr>
          </a:p>
        </p:txBody>
      </p:sp>
      <p:sp>
        <p:nvSpPr>
          <p:cNvPr id="13" name="Rectangle 12"/>
          <p:cNvSpPr/>
          <p:nvPr/>
        </p:nvSpPr>
        <p:spPr>
          <a:xfrm>
            <a:off x="152400" y="973955"/>
            <a:ext cx="8839200" cy="5503045"/>
          </a:xfrm>
          <a:prstGeom prst="rect">
            <a:avLst/>
          </a:prstGeom>
        </p:spPr>
        <p:txBody>
          <a:bodyPr wrap="square">
            <a:spAutoFit/>
          </a:bodyPr>
          <a:lstStyle/>
          <a:p>
            <a:pPr lvl="1">
              <a:lnSpc>
                <a:spcPct val="110000"/>
              </a:lnSpc>
              <a:spcBef>
                <a:spcPts val="1200"/>
              </a:spcBef>
              <a:buClr>
                <a:srgbClr val="C00000"/>
              </a:buClr>
              <a:buSzPct val="70000"/>
              <a:buFont typeface="Courier New" pitchFamily="49" charset="0"/>
              <a:buChar char="o"/>
            </a:pPr>
            <a:r>
              <a:rPr lang="en-US" sz="3200" b="1" dirty="0">
                <a:latin typeface="Times New Roman" pitchFamily="18" charset="0"/>
                <a:cs typeface="Times New Roman" pitchFamily="18" charset="0"/>
              </a:rPr>
              <a:t>Passive mydriasis</a:t>
            </a:r>
          </a:p>
          <a:p>
            <a:pPr lvl="1">
              <a:lnSpc>
                <a:spcPct val="110000"/>
              </a:lnSpc>
              <a:spcBef>
                <a:spcPts val="1200"/>
              </a:spcBef>
              <a:buClr>
                <a:srgbClr val="C00000"/>
              </a:buClr>
              <a:buSzPct val="70000"/>
            </a:pPr>
            <a:r>
              <a:rPr lang="en-US" sz="3200" i="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due to </a:t>
            </a:r>
            <a:r>
              <a:rPr lang="en-US" sz="3200" u="sng" dirty="0">
                <a:solidFill>
                  <a:srgbClr val="C00000"/>
                </a:solidFill>
                <a:latin typeface="Times New Roman" pitchFamily="18" charset="0"/>
                <a:cs typeface="Times New Roman" pitchFamily="18" charset="0"/>
              </a:rPr>
              <a:t>paralysis</a:t>
            </a:r>
            <a:r>
              <a:rPr lang="en-US" sz="3200" dirty="0">
                <a:solidFill>
                  <a:srgbClr val="C00000"/>
                </a:solidFill>
                <a:latin typeface="Times New Roman" pitchFamily="18" charset="0"/>
                <a:cs typeface="Times New Roman" pitchFamily="18" charset="0"/>
              </a:rPr>
              <a:t> of circular muscle</a:t>
            </a:r>
          </a:p>
          <a:p>
            <a:pPr lvl="1">
              <a:lnSpc>
                <a:spcPct val="110000"/>
              </a:lnSpc>
              <a:spcBef>
                <a:spcPts val="1200"/>
              </a:spcBef>
              <a:buClr>
                <a:srgbClr val="C00000"/>
              </a:buClr>
              <a:buSzPct val="70000"/>
              <a:buFont typeface="Courier New" pitchFamily="49" charset="0"/>
              <a:buChar char="o"/>
            </a:pPr>
            <a:r>
              <a:rPr lang="en-US" sz="3200" b="1" dirty="0">
                <a:latin typeface="Times New Roman" pitchFamily="18" charset="0"/>
                <a:cs typeface="Times New Roman" pitchFamily="18" charset="0"/>
              </a:rPr>
              <a:t>Cycloplegia</a:t>
            </a:r>
            <a:r>
              <a:rPr lang="en-US" sz="3200" dirty="0">
                <a:latin typeface="Times New Roman" pitchFamily="18" charset="0"/>
                <a:cs typeface="Times New Roman" pitchFamily="18" charset="0"/>
              </a:rPr>
              <a:t> (loss of near accommodation)</a:t>
            </a:r>
          </a:p>
          <a:p>
            <a:pPr lvl="1">
              <a:lnSpc>
                <a:spcPct val="110000"/>
              </a:lnSpc>
              <a:spcBef>
                <a:spcPts val="1200"/>
              </a:spcBef>
              <a:buClr>
                <a:srgbClr val="C00000"/>
              </a:buClr>
              <a:buSzPct val="70000"/>
            </a:pPr>
            <a:r>
              <a:rPr lang="en-US" sz="3200" i="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due to </a:t>
            </a:r>
            <a:r>
              <a:rPr lang="en-US" sz="3200" u="sng" dirty="0">
                <a:solidFill>
                  <a:srgbClr val="C00000"/>
                </a:solidFill>
                <a:latin typeface="Times New Roman" pitchFamily="18" charset="0"/>
                <a:cs typeface="Times New Roman" pitchFamily="18" charset="0"/>
              </a:rPr>
              <a:t>paralysis </a:t>
            </a:r>
            <a:r>
              <a:rPr lang="en-US" sz="3200" dirty="0">
                <a:solidFill>
                  <a:srgbClr val="C00000"/>
                </a:solidFill>
                <a:latin typeface="Times New Roman" pitchFamily="18" charset="0"/>
                <a:cs typeface="Times New Roman" pitchFamily="18" charset="0"/>
              </a:rPr>
              <a:t>of ciliary muscle.</a:t>
            </a:r>
          </a:p>
          <a:p>
            <a:pPr lvl="1">
              <a:lnSpc>
                <a:spcPct val="110000"/>
              </a:lnSpc>
              <a:spcBef>
                <a:spcPts val="1200"/>
              </a:spcBef>
              <a:buClr>
                <a:srgbClr val="C00000"/>
              </a:buClr>
              <a:buSzPct val="70000"/>
              <a:buFont typeface="Courier New" pitchFamily="49" charset="0"/>
              <a:buChar char="o"/>
            </a:pPr>
            <a:r>
              <a:rPr lang="en-US" sz="3200" b="1" dirty="0">
                <a:latin typeface="Times New Roman" pitchFamily="18" charset="0"/>
                <a:cs typeface="Times New Roman" pitchFamily="18" charset="0"/>
              </a:rPr>
              <a:t>Loss of light reflex.</a:t>
            </a:r>
          </a:p>
          <a:p>
            <a:pPr lvl="1">
              <a:lnSpc>
                <a:spcPct val="110000"/>
              </a:lnSpc>
              <a:spcBef>
                <a:spcPts val="1200"/>
              </a:spcBef>
              <a:buClr>
                <a:srgbClr val="C00000"/>
              </a:buClr>
              <a:buSzPct val="70000"/>
              <a:buFont typeface="Courier New" pitchFamily="49" charset="0"/>
              <a:buChar char="o"/>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Increase I.O.P # glaucoma.</a:t>
            </a:r>
          </a:p>
          <a:p>
            <a:pPr lvl="1">
              <a:lnSpc>
                <a:spcPct val="110000"/>
              </a:lnSpc>
              <a:spcBef>
                <a:spcPts val="1200"/>
              </a:spcBef>
              <a:buClr>
                <a:srgbClr val="C00000"/>
              </a:buClr>
              <a:buSzPct val="70000"/>
              <a:buFont typeface="Courier New" pitchFamily="49" charset="0"/>
              <a:buChar char="o"/>
            </a:pPr>
            <a:r>
              <a:rPr lang="en-US" sz="3200" dirty="0">
                <a:latin typeface="Times New Roman" pitchFamily="18" charset="0"/>
                <a:cs typeface="Times New Roman" pitchFamily="18" charset="0"/>
                <a:sym typeface="Symbol" pitchFamily="18" charset="2"/>
              </a:rPr>
              <a:t></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Lacrimal secretion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sandy eye</a:t>
            </a:r>
          </a:p>
          <a:p>
            <a:pPr lvl="1">
              <a:lnSpc>
                <a:spcPct val="110000"/>
              </a:lnSpc>
              <a:spcBef>
                <a:spcPts val="1200"/>
              </a:spcBef>
              <a:buClr>
                <a:srgbClr val="C00000"/>
              </a:buClr>
              <a:buSzPct val="70000"/>
            </a:pP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wipe(left)">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left)">
                                      <p:cBhvr>
                                        <p:cTn id="4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810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a:t>Eye:</a:t>
            </a:r>
            <a:endParaRPr lang="en-US" sz="2800" b="1" dirty="0">
              <a:latin typeface="Arial Narrow" pitchFamily="34" charset="0"/>
            </a:endParaRPr>
          </a:p>
        </p:txBody>
      </p:sp>
      <p:pic>
        <p:nvPicPr>
          <p:cNvPr id="9" name="Picture 2" descr="Accommodation (PSF).svg">
            <a:hlinkClick r:id="rId2"/>
          </p:cNvPr>
          <p:cNvPicPr>
            <a:picLocks noChangeAspect="1" noChangeArrowheads="1"/>
          </p:cNvPicPr>
          <p:nvPr/>
        </p:nvPicPr>
        <p:blipFill>
          <a:blip r:embed="rId3" cstate="print"/>
          <a:srcRect/>
          <a:stretch>
            <a:fillRect/>
          </a:stretch>
        </p:blipFill>
        <p:spPr bwMode="auto">
          <a:xfrm>
            <a:off x="1066800" y="1676400"/>
            <a:ext cx="3962400" cy="3657600"/>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5529263" y="3429000"/>
            <a:ext cx="3614737" cy="34290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5" cstate="print"/>
          <a:stretch>
            <a:fillRect/>
          </a:stretch>
        </p:blipFill>
        <p:spPr bwMode="auto">
          <a:xfrm>
            <a:off x="5486400" y="152400"/>
            <a:ext cx="3190875" cy="428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linds(horizontal)">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4339"/>
                                        </p:tgtEl>
                                      </p:cBhvr>
                                    </p:animEffect>
                                    <p:set>
                                      <p:cBhvr>
                                        <p:cTn id="17" dur="1" fill="hold">
                                          <p:stCondLst>
                                            <p:cond delay="499"/>
                                          </p:stCondLst>
                                        </p:cTn>
                                        <p:tgtEl>
                                          <p:spTgt spid="143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4038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Respiratory system</a:t>
            </a:r>
            <a:endParaRPr lang="en-US" sz="3200" b="1" dirty="0">
              <a:latin typeface="Arial Narrow" pitchFamily="34" charset="0"/>
            </a:endParaRPr>
          </a:p>
        </p:txBody>
      </p:sp>
      <p:pic>
        <p:nvPicPr>
          <p:cNvPr id="17410" name="Picture 2" descr="Moving picture breathing lungs animated gif"/>
          <p:cNvPicPr>
            <a:picLocks noChangeAspect="1" noChangeArrowheads="1" noCrop="1"/>
          </p:cNvPicPr>
          <p:nvPr/>
        </p:nvPicPr>
        <p:blipFill>
          <a:blip r:embed="rId2" cstate="print"/>
          <a:srcRect/>
          <a:stretch>
            <a:fillRect/>
          </a:stretch>
        </p:blipFill>
        <p:spPr bwMode="auto">
          <a:xfrm>
            <a:off x="7239000" y="4953000"/>
            <a:ext cx="1676400" cy="1600200"/>
          </a:xfrm>
          <a:prstGeom prst="rect">
            <a:avLst/>
          </a:prstGeom>
          <a:noFill/>
        </p:spPr>
      </p:pic>
      <p:sp>
        <p:nvSpPr>
          <p:cNvPr id="7" name="Rectangle 6"/>
          <p:cNvSpPr/>
          <p:nvPr/>
        </p:nvSpPr>
        <p:spPr>
          <a:xfrm>
            <a:off x="0" y="2590800"/>
            <a:ext cx="9144000" cy="1231106"/>
          </a:xfrm>
          <a:prstGeom prst="rect">
            <a:avLst/>
          </a:prstGeom>
        </p:spPr>
        <p:txBody>
          <a:bodyPr wrap="square">
            <a:spAutoFit/>
          </a:bodyPr>
          <a:lstStyle/>
          <a:p>
            <a:pPr marL="609600" indent="-609600">
              <a:spcBef>
                <a:spcPts val="1200"/>
              </a:spcBef>
              <a:buClr>
                <a:srgbClr val="C00000"/>
              </a:buClr>
              <a:buSzPct val="80000"/>
            </a:pPr>
            <a:r>
              <a:rPr lang="en-US" sz="3200" dirty="0"/>
              <a:t>Relaxation of bronchial muscles (bronchodilators)</a:t>
            </a:r>
          </a:p>
          <a:p>
            <a:pPr marL="609600" indent="-609600">
              <a:spcBef>
                <a:spcPts val="1200"/>
              </a:spcBef>
              <a:buClr>
                <a:srgbClr val="C00000"/>
              </a:buClr>
              <a:buSzPct val="80000"/>
            </a:pPr>
            <a:r>
              <a:rPr lang="en-US" sz="3200" dirty="0">
                <a:sym typeface="Symbol" pitchFamily="18" charset="2"/>
              </a:rPr>
              <a:t></a:t>
            </a:r>
            <a:r>
              <a:rPr lang="en-US" sz="3200" dirty="0"/>
              <a:t> Bronchial secretion </a:t>
            </a:r>
            <a:r>
              <a:rPr lang="en-US" sz="3200" dirty="0">
                <a:sym typeface="Symbol" pitchFamily="18" charset="2"/>
              </a:rPr>
              <a:t></a:t>
            </a:r>
            <a:r>
              <a:rPr lang="en-US" sz="3200" dirty="0"/>
              <a:t> </a:t>
            </a:r>
            <a:r>
              <a:rPr lang="en-US" sz="3200" dirty="0">
                <a:sym typeface="Symbol" pitchFamily="18" charset="2"/>
              </a:rPr>
              <a:t></a:t>
            </a:r>
            <a:r>
              <a:rPr lang="en-US" sz="3200" dirty="0"/>
              <a:t> viscosity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Text Box 3"/>
          <p:cNvSpPr txBox="1">
            <a:spLocks noChangeArrowheads="1"/>
          </p:cNvSpPr>
          <p:nvPr/>
        </p:nvSpPr>
        <p:spPr bwMode="auto">
          <a:xfrm>
            <a:off x="179388" y="931863"/>
            <a:ext cx="8785225" cy="5262979"/>
          </a:xfrm>
          <a:prstGeom prst="rect">
            <a:avLst/>
          </a:prstGeom>
          <a:noFill/>
          <a:ln w="9525">
            <a:solidFill>
              <a:schemeClr val="tx1"/>
            </a:solidFill>
            <a:miter lim="800000"/>
            <a:headEnd/>
            <a:tailEnd/>
          </a:ln>
          <a:effectLst/>
        </p:spPr>
        <p:txBody>
          <a:bodyPr>
            <a:spAutoFit/>
          </a:bodyPr>
          <a:lstStyle/>
          <a:p>
            <a:pPr eaLnBrk="1" hangingPunct="1">
              <a:defRPr/>
            </a:pPr>
            <a:r>
              <a:rPr lang="en-US" sz="3200" b="1" dirty="0">
                <a:solidFill>
                  <a:srgbClr val="008000"/>
                </a:solidFill>
                <a:effectLst>
                  <a:outerShdw blurRad="38100" dist="38100" dir="2700000" algn="tl">
                    <a:srgbClr val="000000"/>
                  </a:outerShdw>
                </a:effectLst>
                <a:latin typeface="Times New Roman" pitchFamily="18" charset="0"/>
                <a:cs typeface="Times New Roman" pitchFamily="18" charset="0"/>
              </a:rPr>
              <a:t>What students should know:</a:t>
            </a:r>
          </a:p>
          <a:p>
            <a:pPr eaLnBrk="1" hangingPunct="1">
              <a:defRPr/>
            </a:pPr>
            <a:r>
              <a:rPr lang="en-US" sz="2000" b="1" dirty="0">
                <a:effectLst>
                  <a:outerShdw blurRad="38100" dist="38100" dir="2700000" algn="tl">
                    <a:srgbClr val="FFFFFF"/>
                  </a:outerShdw>
                </a:effectLst>
                <a:latin typeface="Times New Roman" pitchFamily="18" charset="0"/>
                <a:cs typeface="Times New Roman" pitchFamily="18" charset="0"/>
              </a:rPr>
              <a:t>Student should be able to : </a:t>
            </a:r>
          </a:p>
          <a:p>
            <a:pPr eaLnBrk="1" hangingPunct="1">
              <a:defRPr/>
            </a:pPr>
            <a:endParaRPr lang="en-US" sz="2000" b="1" dirty="0">
              <a:effectLst>
                <a:outerShdw blurRad="38100" dist="38100" dir="2700000" algn="tl">
                  <a:srgbClr val="FFFFFF"/>
                </a:outerShdw>
              </a:effectLst>
              <a:latin typeface="Times New Roman" pitchFamily="18" charset="0"/>
              <a:cs typeface="Times New Roman" pitchFamily="18" charset="0"/>
            </a:endParaRPr>
          </a:p>
          <a:p>
            <a:pPr eaLnBrk="1" hangingPunct="1">
              <a:buFontTx/>
              <a:buChar char="•"/>
              <a:defRPr/>
            </a:pPr>
            <a:r>
              <a:rPr lang="en-US" sz="2000" b="1" dirty="0">
                <a:effectLst>
                  <a:outerShdw blurRad="38100" dist="38100" dir="2700000" algn="tl">
                    <a:srgbClr val="FFFFFF"/>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Identify the classification of anticholinergic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Describe pharmacokinetics  and dynamics of muscarinic antagonists </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the effects of atropine on the major organ systems.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list the clinical uses of muscarinic antagonists</a:t>
            </a:r>
            <a:r>
              <a:rPr lang="en-US" sz="2400" dirty="0">
                <a:latin typeface="Times New Roman" pitchFamily="18" charset="0"/>
                <a:cs typeface="Times New Roman" pitchFamily="18" charset="0"/>
              </a:rPr>
              <a:t>.</a:t>
            </a:r>
          </a:p>
          <a:p>
            <a:pPr eaLnBrk="1" hangingPunct="1">
              <a:buFontTx/>
              <a:buChar char="•"/>
              <a:defRPr/>
            </a:pPr>
            <a:r>
              <a:rPr lang="en-US" sz="2400" dirty="0">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know adverse effects</a:t>
            </a:r>
            <a:r>
              <a:rPr lang="en-US" sz="2400" dirty="0">
                <a:effectLst>
                  <a:outerShdw blurRad="38100" dist="38100" dir="2700000" algn="tl">
                    <a:srgbClr val="000000"/>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&amp; contraindications of anticholinergic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at least one antimuscarinic agent for each of the</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following special uses: mydriasis, cyclopedia, peptic ulcer &amp;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parkinsonism.</a:t>
            </a:r>
          </a:p>
          <a:p>
            <a:pPr eaLnBrk="1" hangingPunct="1">
              <a:buFontTx/>
              <a:buChar char="•"/>
              <a:defRPr/>
            </a:pPr>
            <a:endParaRPr lang="en-US" sz="2400" b="1" i="1" dirty="0">
              <a:effectLst>
                <a:outerShdw blurRad="38100" dist="38100" dir="2700000" algn="tl">
                  <a:srgbClr val="FFFFFF"/>
                </a:outerShdw>
              </a:effectLst>
              <a:latin typeface="Times New Roman" pitchFamily="18" charset="0"/>
              <a:cs typeface="Times New Roman" pitchFamily="18" charset="0"/>
            </a:endParaRPr>
          </a:p>
          <a:p>
            <a:pPr eaLnBrk="1" hangingPunct="1">
              <a:defRPr/>
            </a:pPr>
            <a:endParaRPr lang="en-US" sz="2400" b="1" i="1" dirty="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304800"/>
            <a:ext cx="1143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GIT:</a:t>
            </a:r>
            <a:endParaRPr lang="en-US" sz="3200" b="1" dirty="0">
              <a:latin typeface="Arial Narrow" pitchFamily="34" charset="0"/>
            </a:endParaRPr>
          </a:p>
        </p:txBody>
      </p:sp>
      <p:pic>
        <p:nvPicPr>
          <p:cNvPr id="5" name="Picture 4"/>
          <p:cNvPicPr>
            <a:picLocks noChangeAspect="1" noChangeArrowheads="1"/>
          </p:cNvPicPr>
          <p:nvPr/>
        </p:nvPicPr>
        <p:blipFill>
          <a:blip r:embed="rId2" cstate="print">
            <a:lum bright="-19000" contrast="12000"/>
          </a:blip>
          <a:stretch>
            <a:fillRect/>
          </a:stretch>
        </p:blipFill>
        <p:spPr bwMode="auto">
          <a:xfrm>
            <a:off x="6705600" y="3657600"/>
            <a:ext cx="2286000" cy="3048000"/>
          </a:xfrm>
          <a:prstGeom prst="rect">
            <a:avLst/>
          </a:prstGeom>
          <a:noFill/>
          <a:ln>
            <a:noFill/>
          </a:ln>
        </p:spPr>
      </p:pic>
      <p:sp>
        <p:nvSpPr>
          <p:cNvPr id="8" name="Rectangle 7"/>
          <p:cNvSpPr/>
          <p:nvPr/>
        </p:nvSpPr>
        <p:spPr>
          <a:xfrm>
            <a:off x="381000" y="1143000"/>
            <a:ext cx="8610600" cy="3520964"/>
          </a:xfrm>
          <a:prstGeom prst="rect">
            <a:avLst/>
          </a:prstGeom>
        </p:spPr>
        <p:txBody>
          <a:bodyPr wrap="square">
            <a:spAutoFit/>
          </a:bodyPr>
          <a:lstStyle/>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sym typeface="Symbol" pitchFamily="18" charset="2"/>
              </a:rPr>
              <a:t>Dryness of mouth</a:t>
            </a: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sym typeface="Symbol" pitchFamily="18" charset="2"/>
              </a:rPr>
              <a:t> Gastric </a:t>
            </a:r>
            <a:r>
              <a:rPr lang="en-US" sz="3200" b="1" dirty="0">
                <a:latin typeface="Times New Roman" pitchFamily="18" charset="0"/>
                <a:cs typeface="Times New Roman" pitchFamily="18" charset="0"/>
              </a:rPr>
              <a:t>acid secretion</a:t>
            </a: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Relaxation of smooth muscles.</a:t>
            </a:r>
            <a:endParaRPr lang="en-US" sz="3200" b="1" dirty="0">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GIT motility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Antispasmodic effect.</a:t>
            </a:r>
            <a:endParaRPr lang="en-US" sz="3200" b="1" dirty="0">
              <a:solidFill>
                <a:srgbClr val="C00000"/>
              </a:solidFill>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Sphincter contractions</a:t>
            </a: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Constipation</a:t>
            </a:r>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44958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Genitourinary tract</a:t>
            </a:r>
            <a:r>
              <a:rPr lang="en-US" sz="3200" dirty="0"/>
              <a:t>:</a:t>
            </a:r>
          </a:p>
        </p:txBody>
      </p:sp>
      <p:sp>
        <p:nvSpPr>
          <p:cNvPr id="7" name="Rectangle 6"/>
          <p:cNvSpPr/>
          <p:nvPr/>
        </p:nvSpPr>
        <p:spPr>
          <a:xfrm>
            <a:off x="0" y="1371600"/>
            <a:ext cx="8991600" cy="4136517"/>
          </a:xfrm>
          <a:prstGeom prst="rect">
            <a:avLst/>
          </a:prstGeom>
        </p:spPr>
        <p:txBody>
          <a:bodyPr wrap="square">
            <a:spAutoFit/>
          </a:bodyPr>
          <a:lstStyle/>
          <a:p>
            <a:pPr marL="717550" lvl="1" indent="-457200">
              <a:lnSpc>
                <a:spcPct val="95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Relaxation of smooth muscles of urinary bladder.</a:t>
            </a:r>
          </a:p>
          <a:p>
            <a:pPr marL="717550" lvl="1" indent="-457200">
              <a:lnSpc>
                <a:spcPct val="95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Sphincter contraction. </a:t>
            </a:r>
          </a:p>
          <a:p>
            <a:pPr marL="717550" lvl="1" indent="-457200">
              <a:lnSpc>
                <a:spcPct val="95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Urinary retention</a:t>
            </a:r>
            <a:r>
              <a:rPr lang="en-US" sz="3200" b="1" i="1" dirty="0">
                <a:latin typeface="Times New Roman" pitchFamily="18" charset="0"/>
                <a:cs typeface="Times New Roman" pitchFamily="18" charset="0"/>
              </a:rPr>
              <a:t>.</a:t>
            </a:r>
          </a:p>
          <a:p>
            <a:pPr marL="717550" lvl="1" indent="-457200">
              <a:lnSpc>
                <a:spcPct val="95000"/>
              </a:lnSpc>
              <a:spcBef>
                <a:spcPts val="1200"/>
              </a:spcBef>
              <a:buClr>
                <a:srgbClr val="C00000"/>
              </a:buClr>
              <a:buSzPct val="80000"/>
              <a:buFont typeface="Courier New" pitchFamily="49" charset="0"/>
              <a:buChar char="o"/>
            </a:pPr>
            <a:r>
              <a:rPr lang="en-US" sz="3200" b="1" dirty="0">
                <a:solidFill>
                  <a:srgbClr val="C00000"/>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Contraindicated</a:t>
            </a:r>
            <a:r>
              <a:rPr lang="en-US" sz="3200" b="1" dirty="0">
                <a:latin typeface="Times New Roman" pitchFamily="18" charset="0"/>
                <a:cs typeface="Times New Roman" pitchFamily="18" charset="0"/>
              </a:rPr>
              <a:t> in old men with prostatic hyperplasia</a:t>
            </a:r>
            <a:r>
              <a:rPr lang="en-US" sz="2800" dirty="0">
                <a:latin typeface="Arial Narrow" pitchFamily="34" charset="0"/>
              </a:rPr>
              <a:t>.</a:t>
            </a:r>
          </a:p>
          <a:p>
            <a:pPr marL="717550" lvl="1" indent="-457200">
              <a:lnSpc>
                <a:spcPct val="95000"/>
              </a:lnSpc>
              <a:spcBef>
                <a:spcPts val="1200"/>
              </a:spcBef>
            </a:pPr>
            <a:endParaRPr lang="en-US" sz="3200" b="1" i="1" dirty="0">
              <a:latin typeface="Times New Roman" pitchFamily="18" charset="0"/>
              <a:cs typeface="Times New Roman" pitchFamily="18" charset="0"/>
            </a:endParaRPr>
          </a:p>
        </p:txBody>
      </p:sp>
      <p:pic>
        <p:nvPicPr>
          <p:cNvPr id="8" name="Picture 2" descr="http://www.bladdercontrol.com.sg/images/prostate.jpg"/>
          <p:cNvPicPr>
            <a:picLocks noChangeAspect="1" noChangeArrowheads="1"/>
          </p:cNvPicPr>
          <p:nvPr/>
        </p:nvPicPr>
        <p:blipFill>
          <a:blip r:embed="rId2" cstate="print"/>
          <a:srcRect/>
          <a:stretch>
            <a:fillRect/>
          </a:stretch>
        </p:blipFill>
        <p:spPr bwMode="auto">
          <a:xfrm>
            <a:off x="5410200" y="4267200"/>
            <a:ext cx="3276600"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152400" y="1371600"/>
            <a:ext cx="8839200" cy="3657600"/>
          </a:xfrm>
        </p:spPr>
        <p:txBody>
          <a:bodyPr>
            <a:noAutofit/>
          </a:bodyPr>
          <a:lstStyle/>
          <a:p>
            <a:pPr>
              <a:spcBef>
                <a:spcPts val="1200"/>
              </a:spcBef>
              <a:buNone/>
            </a:pPr>
            <a:r>
              <a:rPr lang="en-US" sz="3200" b="1" dirty="0">
                <a:latin typeface="Times New Roman" pitchFamily="18" charset="0"/>
                <a:cs typeface="Times New Roman" pitchFamily="18" charset="0"/>
                <a:sym typeface="Symbol" pitchFamily="18" charset="2"/>
              </a:rPr>
              <a:t> </a:t>
            </a:r>
            <a:r>
              <a:rPr lang="en-US" sz="3200" b="1" dirty="0">
                <a:latin typeface="Times New Roman" pitchFamily="18" charset="0"/>
                <a:cs typeface="Times New Roman" pitchFamily="18" charset="0"/>
              </a:rPr>
              <a:t>Salivary secretion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(Dry mouth).</a:t>
            </a:r>
          </a:p>
          <a:p>
            <a:pPr>
              <a:spcBef>
                <a:spcPts val="1200"/>
              </a:spcBef>
              <a:buNone/>
            </a:pPr>
            <a:r>
              <a:rPr lang="en-US" sz="3200" b="1" dirty="0">
                <a:latin typeface="Times New Roman" pitchFamily="18" charset="0"/>
                <a:cs typeface="Times New Roman" pitchFamily="18" charset="0"/>
                <a:sym typeface="Symbol" pitchFamily="18" charset="2"/>
              </a:rPr>
              <a:t> </a:t>
            </a:r>
            <a:r>
              <a:rPr lang="en-US" sz="3200" b="1" dirty="0">
                <a:latin typeface="Times New Roman" pitchFamily="18" charset="0"/>
                <a:cs typeface="Times New Roman" pitchFamily="18" charset="0"/>
              </a:rPr>
              <a:t>Sweating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dry skin  </a:t>
            </a:r>
          </a:p>
          <a:p>
            <a:pPr>
              <a:spcBef>
                <a:spcPts val="1200"/>
              </a:spcBef>
              <a:buNone/>
            </a:pPr>
            <a:r>
              <a:rPr lang="en-US" sz="3200" b="1" dirty="0">
                <a:latin typeface="Times New Roman" pitchFamily="18" charset="0"/>
                <a:cs typeface="Times New Roman" pitchFamily="18" charset="0"/>
                <a:sym typeface="Symbol" pitchFamily="18" charset="2"/>
              </a:rPr>
              <a:t>In children modest doses  “atropine fever”</a:t>
            </a:r>
            <a:endParaRPr lang="en-US" sz="3200" b="1" dirty="0">
              <a:latin typeface="Times New Roman" pitchFamily="18" charset="0"/>
              <a:cs typeface="Times New Roman" pitchFamily="18" charset="0"/>
            </a:endParaRPr>
          </a:p>
          <a:p>
            <a:pPr>
              <a:spcBef>
                <a:spcPts val="1200"/>
              </a:spcBef>
              <a:buFont typeface="Symbol" pitchFamily="18" charset="2"/>
              <a:buNone/>
            </a:pP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Bronchial  secretion </a:t>
            </a:r>
            <a:r>
              <a:rPr lang="en-US" sz="3200" b="1" dirty="0">
                <a:latin typeface="Times New Roman" pitchFamily="18" charset="0"/>
                <a:cs typeface="Times New Roman" pitchFamily="18" charset="0"/>
                <a:sym typeface="Symbol" pitchFamily="18" charset="2"/>
              </a:rPr>
              <a:t> </a:t>
            </a:r>
            <a:r>
              <a:rPr lang="en-US" sz="3200" b="1" dirty="0">
                <a:latin typeface="Times New Roman" pitchFamily="18" charset="0"/>
                <a:cs typeface="Times New Roman" pitchFamily="18" charset="0"/>
              </a:rPr>
              <a:t> Viscosity</a:t>
            </a:r>
          </a:p>
          <a:p>
            <a:pPr>
              <a:spcBef>
                <a:spcPts val="1200"/>
              </a:spcBef>
              <a:buNone/>
            </a:pPr>
            <a:r>
              <a:rPr lang="en-US" sz="3200" b="1" dirty="0">
                <a:latin typeface="Times New Roman" pitchFamily="18" charset="0"/>
                <a:cs typeface="Times New Roman" pitchFamily="18" charset="0"/>
                <a:sym typeface="Symbol" pitchFamily="18" charset="2"/>
              </a:rPr>
              <a:t> </a:t>
            </a:r>
            <a:r>
              <a:rPr lang="en-US" sz="3200" b="1" dirty="0">
                <a:latin typeface="Times New Roman" pitchFamily="18" charset="0"/>
                <a:cs typeface="Times New Roman" pitchFamily="18" charset="0"/>
              </a:rPr>
              <a:t>Lacrimal secretion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Sandy eye</a:t>
            </a:r>
          </a:p>
          <a:p>
            <a:pPr>
              <a:spcBef>
                <a:spcPts val="1200"/>
              </a:spcBef>
              <a:buFont typeface="Symbol" pitchFamily="18" charset="2"/>
              <a:buChar char="¯"/>
            </a:pPr>
            <a:endParaRPr lang="en-US" sz="3200" b="1" dirty="0">
              <a:latin typeface="Times New Roman" pitchFamily="18" charset="0"/>
              <a:cs typeface="Times New Roman" pitchFamily="18" charset="0"/>
            </a:endParaRPr>
          </a:p>
          <a:p>
            <a:pPr>
              <a:lnSpc>
                <a:spcPct val="80000"/>
              </a:lnSpc>
              <a:buFont typeface="Symbol" pitchFamily="18" charset="2"/>
              <a:buNone/>
            </a:pPr>
            <a:endParaRPr lang="en-US" sz="3200" b="1" dirty="0">
              <a:solidFill>
                <a:srgbClr val="C00000"/>
              </a:solidFill>
              <a:latin typeface="Times New Roman" pitchFamily="18" charset="0"/>
              <a:cs typeface="Times New Roman" pitchFamily="18" charset="0"/>
            </a:endParaRPr>
          </a:p>
        </p:txBody>
      </p:sp>
      <p:sp>
        <p:nvSpPr>
          <p:cNvPr id="3" name="TextBox 2"/>
          <p:cNvSpPr txBox="1"/>
          <p:nvPr/>
        </p:nvSpPr>
        <p:spPr>
          <a:xfrm>
            <a:off x="381000" y="533400"/>
            <a:ext cx="2514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Secretions</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left)">
                                      <p:cBhvr>
                                        <p:cTn id="7" dur="10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left)">
                                      <p:cBhvr>
                                        <p:cTn id="12" dur="10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wipe(left)">
                                      <p:cBhvr>
                                        <p:cTn id="17" dur="1000"/>
                                        <p:tgtEl>
                                          <p:spTgt spid="25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wipe(left)">
                                      <p:cBhvr>
                                        <p:cTn id="22" dur="1000"/>
                                        <p:tgtEl>
                                          <p:spTgt spid="256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wipe(left)">
                                      <p:cBhvr>
                                        <p:cTn id="27" dur="10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228600" y="1143000"/>
            <a:ext cx="8458200" cy="5029200"/>
          </a:xfrm>
        </p:spPr>
        <p:txBody>
          <a:bodyPr>
            <a:noAutofit/>
          </a:bodyPr>
          <a:lstStyle/>
          <a:p>
            <a:pPr marL="990600" lvl="1" indent="-533400">
              <a:lnSpc>
                <a:spcPct val="125000"/>
              </a:lnSpc>
            </a:pPr>
            <a:r>
              <a:rPr lang="en-US" sz="3200" b="1" dirty="0">
                <a:latin typeface="Times New Roman" pitchFamily="18" charset="0"/>
                <a:cs typeface="Times New Roman" pitchFamily="18" charset="0"/>
              </a:rPr>
              <a:t>Parkinsonism</a:t>
            </a:r>
          </a:p>
          <a:p>
            <a:pPr marL="990600" lvl="1" indent="-533400">
              <a:lnSpc>
                <a:spcPct val="125000"/>
              </a:lnSpc>
            </a:pPr>
            <a:r>
              <a:rPr lang="en-US" sz="3200" b="1" dirty="0">
                <a:latin typeface="Times New Roman" pitchFamily="18" charset="0"/>
                <a:cs typeface="Times New Roman" pitchFamily="18" charset="0"/>
              </a:rPr>
              <a:t>Vomiting (Motion sickness)</a:t>
            </a:r>
          </a:p>
          <a:p>
            <a:pPr marL="990600" lvl="1" indent="-533400">
              <a:lnSpc>
                <a:spcPct val="125000"/>
              </a:lnSpc>
            </a:pPr>
            <a:r>
              <a:rPr lang="en-US" sz="3200" b="1" dirty="0">
                <a:latin typeface="Times New Roman" pitchFamily="18" charset="0"/>
                <a:cs typeface="Times New Roman" pitchFamily="18" charset="0"/>
              </a:rPr>
              <a:t>Pre-anesthetic medication</a:t>
            </a:r>
          </a:p>
          <a:p>
            <a:pPr marL="990600" lvl="1" indent="-533400">
              <a:lnSpc>
                <a:spcPct val="125000"/>
              </a:lnSpc>
            </a:pPr>
            <a:r>
              <a:rPr lang="en-US" sz="3200" b="1" dirty="0">
                <a:latin typeface="Times New Roman" pitchFamily="18" charset="0"/>
                <a:cs typeface="Times New Roman" pitchFamily="18" charset="0"/>
              </a:rPr>
              <a:t>Asthma &amp; COPD</a:t>
            </a:r>
          </a:p>
          <a:p>
            <a:pPr marL="990600" lvl="1" indent="-533400">
              <a:lnSpc>
                <a:spcPct val="125000"/>
              </a:lnSpc>
            </a:pPr>
            <a:r>
              <a:rPr lang="en-US" sz="3200" b="1" dirty="0">
                <a:latin typeface="Times New Roman" pitchFamily="18" charset="0"/>
                <a:cs typeface="Times New Roman" pitchFamily="18" charset="0"/>
              </a:rPr>
              <a:t>Peptic ulcer</a:t>
            </a:r>
          </a:p>
          <a:p>
            <a:pPr marL="990600" lvl="1" indent="-533400">
              <a:lnSpc>
                <a:spcPct val="125000"/>
              </a:lnSpc>
            </a:pPr>
            <a:r>
              <a:rPr lang="en-US" sz="3200" b="1" dirty="0">
                <a:latin typeface="Times New Roman" pitchFamily="18" charset="0"/>
                <a:cs typeface="Times New Roman" pitchFamily="18" charset="0"/>
              </a:rPr>
              <a:t>Intestinal spasm as antispasmodics</a:t>
            </a:r>
          </a:p>
          <a:p>
            <a:pPr marL="990600" lvl="1" indent="-533400">
              <a:lnSpc>
                <a:spcPct val="125000"/>
              </a:lnSpc>
            </a:pPr>
            <a:r>
              <a:rPr lang="en-US" sz="3200" b="1" dirty="0">
                <a:latin typeface="Times New Roman" pitchFamily="18" charset="0"/>
                <a:cs typeface="Times New Roman" pitchFamily="18" charset="0"/>
              </a:rPr>
              <a:t>Urinary urgency, urinary incontinence</a:t>
            </a:r>
          </a:p>
        </p:txBody>
      </p:sp>
      <p:sp>
        <p:nvSpPr>
          <p:cNvPr id="5" name="TextBox 4"/>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Clinical Uses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left)">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left)">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left)">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wipe(left)">
                                      <p:cBhvr>
                                        <p:cTn id="37" dur="500"/>
                                        <p:tgtEl>
                                          <p:spTgt spid="35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Clinical Uses</a:t>
            </a: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CNS</a:t>
            </a:r>
            <a:r>
              <a:rPr lang="en-US" sz="3200" dirty="0"/>
              <a:t>:</a:t>
            </a:r>
          </a:p>
        </p:txBody>
      </p:sp>
      <p:pic>
        <p:nvPicPr>
          <p:cNvPr id="6" name="Picture 4" descr="img43"/>
          <p:cNvPicPr>
            <a:picLocks noChangeAspect="1" noChangeArrowheads="1"/>
          </p:cNvPicPr>
          <p:nvPr/>
        </p:nvPicPr>
        <p:blipFill>
          <a:blip r:embed="rId2" cstate="print"/>
          <a:srcRect/>
          <a:stretch>
            <a:fillRect/>
          </a:stretch>
        </p:blipFill>
        <p:spPr bwMode="auto">
          <a:xfrm>
            <a:off x="4572000" y="1066800"/>
            <a:ext cx="4267200" cy="5486400"/>
          </a:xfrm>
          <a:prstGeom prst="rect">
            <a:avLst/>
          </a:prstGeom>
          <a:noFill/>
        </p:spPr>
      </p:pic>
      <p:sp>
        <p:nvSpPr>
          <p:cNvPr id="8" name="Rectangle 7"/>
          <p:cNvSpPr/>
          <p:nvPr/>
        </p:nvSpPr>
        <p:spPr>
          <a:xfrm>
            <a:off x="381000" y="2209800"/>
            <a:ext cx="4114800" cy="1938992"/>
          </a:xfrm>
          <a:prstGeom prst="rect">
            <a:avLst/>
          </a:prstGeom>
        </p:spPr>
        <p:txBody>
          <a:bodyPr wrap="square">
            <a:spAutoFit/>
          </a:bodyPr>
          <a:lstStyle/>
          <a:p>
            <a:pPr marL="990600" lvl="1" indent="-533400">
              <a:lnSpc>
                <a:spcPct val="125000"/>
              </a:lnSpc>
            </a:pPr>
            <a:r>
              <a:rPr lang="en-US" sz="3200" b="1" dirty="0">
                <a:latin typeface="Times New Roman" pitchFamily="18" charset="0"/>
                <a:cs typeface="Times New Roman" pitchFamily="18" charset="0"/>
              </a:rPr>
              <a:t>Parkinsonism</a:t>
            </a:r>
          </a:p>
          <a:p>
            <a:pPr marL="990600" lvl="1" indent="-533400">
              <a:lnSpc>
                <a:spcPct val="125000"/>
              </a:lnSpc>
            </a:pPr>
            <a:r>
              <a:rPr lang="en-US" sz="3200" b="1" dirty="0">
                <a:latin typeface="Times New Roman" pitchFamily="18" charset="0"/>
                <a:cs typeface="Times New Roman" pitchFamily="18" charset="0"/>
              </a:rPr>
              <a:t>e.g. Benztropine</a:t>
            </a:r>
          </a:p>
          <a:p>
            <a:pPr marL="990600" lvl="1" indent="-533400">
              <a:lnSpc>
                <a:spcPct val="125000"/>
              </a:lnSpc>
            </a:pP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Clinical Uses</a:t>
            </a: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CNS</a:t>
            </a:r>
            <a:r>
              <a:rPr lang="en-US" sz="3200" dirty="0"/>
              <a:t>:</a:t>
            </a:r>
          </a:p>
        </p:txBody>
      </p:sp>
      <p:pic>
        <p:nvPicPr>
          <p:cNvPr id="9" name="Picture 8" descr="sea_sick_railing_cartoon"/>
          <p:cNvPicPr>
            <a:picLocks noChangeAspect="1" noChangeArrowheads="1"/>
          </p:cNvPicPr>
          <p:nvPr/>
        </p:nvPicPr>
        <p:blipFill>
          <a:blip r:embed="rId2" cstate="print"/>
          <a:srcRect/>
          <a:stretch>
            <a:fillRect/>
          </a:stretch>
        </p:blipFill>
        <p:spPr bwMode="auto">
          <a:xfrm>
            <a:off x="5181600" y="2971800"/>
            <a:ext cx="3733800" cy="3657601"/>
          </a:xfrm>
          <a:prstGeom prst="rect">
            <a:avLst/>
          </a:prstGeom>
          <a:noFill/>
        </p:spPr>
      </p:pic>
      <p:sp>
        <p:nvSpPr>
          <p:cNvPr id="12" name="Rectangle 11"/>
          <p:cNvSpPr/>
          <p:nvPr/>
        </p:nvSpPr>
        <p:spPr>
          <a:xfrm>
            <a:off x="304800" y="2057400"/>
            <a:ext cx="6781800" cy="650178"/>
          </a:xfrm>
          <a:prstGeom prst="rect">
            <a:avLst/>
          </a:prstGeom>
        </p:spPr>
        <p:txBody>
          <a:bodyPr wrap="square">
            <a:spAutoFit/>
          </a:bodyPr>
          <a:lstStyle/>
          <a:p>
            <a:pPr marL="990600" lvl="1" indent="-533400">
              <a:lnSpc>
                <a:spcPct val="125000"/>
              </a:lnSpc>
            </a:pPr>
            <a:r>
              <a:rPr lang="en-US" sz="3200" b="1" dirty="0">
                <a:latin typeface="Times New Roman" pitchFamily="18" charset="0"/>
                <a:cs typeface="Times New Roman" pitchFamily="18" charset="0"/>
              </a:rPr>
              <a:t>Motion sickness e.g. Hyoscine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4572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Ophthalmic disorders</a:t>
            </a:r>
            <a:r>
              <a:rPr lang="en-US" sz="3200" dirty="0"/>
              <a:t>:</a:t>
            </a:r>
          </a:p>
        </p:txBody>
      </p:sp>
      <p:pic>
        <p:nvPicPr>
          <p:cNvPr id="6" name="Picture 5" descr="Binocular indirect ophthalmoscopy">
            <a:hlinkClick r:id="rId2" tooltip="Click for larger image"/>
          </p:cNvPr>
          <p:cNvPicPr>
            <a:picLocks noChangeAspect="1" noChangeArrowheads="1"/>
          </p:cNvPicPr>
          <p:nvPr/>
        </p:nvPicPr>
        <p:blipFill>
          <a:blip r:embed="rId3" cstate="print"/>
          <a:srcRect/>
          <a:stretch>
            <a:fillRect/>
          </a:stretch>
        </p:blipFill>
        <p:spPr bwMode="auto">
          <a:xfrm>
            <a:off x="5105400" y="3276600"/>
            <a:ext cx="3844925" cy="34290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381000" y="3505200"/>
            <a:ext cx="4191000" cy="3048000"/>
          </a:xfrm>
          <a:prstGeom prst="rect">
            <a:avLst/>
          </a:prstGeom>
          <a:noFill/>
          <a:ln w="9525">
            <a:noFill/>
            <a:miter lim="800000"/>
            <a:headEnd/>
            <a:tailEnd/>
          </a:ln>
          <a:effectLst/>
        </p:spPr>
      </p:pic>
      <p:sp>
        <p:nvSpPr>
          <p:cNvPr id="8" name="Rectangle 7"/>
          <p:cNvSpPr/>
          <p:nvPr/>
        </p:nvSpPr>
        <p:spPr>
          <a:xfrm>
            <a:off x="533400" y="1219200"/>
            <a:ext cx="7696200" cy="1384995"/>
          </a:xfrm>
          <a:prstGeom prst="rect">
            <a:avLst/>
          </a:prstGeom>
        </p:spPr>
        <p:txBody>
          <a:bodyPr wrap="square">
            <a:spAutoFit/>
          </a:bodyPr>
          <a:lstStyle/>
          <a:p>
            <a:r>
              <a:rPr lang="en-US" sz="2800" dirty="0"/>
              <a:t>Ophthalmoscopic examination of retina</a:t>
            </a:r>
          </a:p>
          <a:p>
            <a:endParaRPr lang="en-US" sz="2800" dirty="0"/>
          </a:p>
          <a:p>
            <a:r>
              <a:rPr lang="en-US" sz="2800" b="1" dirty="0"/>
              <a:t>e.g. </a:t>
            </a:r>
            <a:r>
              <a:rPr lang="en-US" sz="2800" b="1" dirty="0">
                <a:solidFill>
                  <a:srgbClr val="3403BD"/>
                </a:solidFill>
              </a:rPr>
              <a:t>Tropica</a:t>
            </a:r>
            <a:r>
              <a:rPr lang="en-US" sz="2800" b="1" dirty="0"/>
              <a:t>mide, hom</a:t>
            </a:r>
            <a:r>
              <a:rPr lang="en-US" sz="2800" b="1" dirty="0">
                <a:solidFill>
                  <a:srgbClr val="3403BD"/>
                </a:solidFill>
              </a:rPr>
              <a:t>atropine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GIT</a:t>
            </a:r>
            <a:r>
              <a:rPr lang="en-US" sz="3200" dirty="0"/>
              <a:t>:</a:t>
            </a:r>
          </a:p>
        </p:txBody>
      </p:sp>
      <p:sp>
        <p:nvSpPr>
          <p:cNvPr id="12" name="Rectangle 11"/>
          <p:cNvSpPr/>
          <p:nvPr/>
        </p:nvSpPr>
        <p:spPr>
          <a:xfrm>
            <a:off x="0" y="1371600"/>
            <a:ext cx="8915400" cy="4031873"/>
          </a:xfrm>
          <a:prstGeom prst="rect">
            <a:avLst/>
          </a:prstGeom>
        </p:spPr>
        <p:txBody>
          <a:bodyPr wrap="square">
            <a:spAutoFit/>
          </a:bodyPr>
          <a:lstStyle/>
          <a:p>
            <a:pPr>
              <a:spcBef>
                <a:spcPts val="1200"/>
              </a:spcBef>
              <a:buClr>
                <a:srgbClr val="C00000"/>
              </a:buClr>
              <a:buSzPct val="79000"/>
            </a:pPr>
            <a:r>
              <a:rPr lang="en-US" sz="2800" dirty="0"/>
              <a:t>e.g.</a:t>
            </a:r>
            <a:r>
              <a:rPr lang="en-US" sz="2800" b="1" dirty="0"/>
              <a:t> Glycopyrrolate, Hyocine butyl bromide</a:t>
            </a:r>
            <a:r>
              <a:rPr lang="en-US" sz="2800" dirty="0"/>
              <a:t>. </a:t>
            </a:r>
          </a:p>
          <a:p>
            <a:pPr>
              <a:spcBef>
                <a:spcPts val="1200"/>
              </a:spcBef>
              <a:buClr>
                <a:srgbClr val="C00000"/>
              </a:buClr>
              <a:buSzPct val="79000"/>
              <a:buFont typeface="Courier New" pitchFamily="49" charset="0"/>
              <a:buChar char="o"/>
            </a:pPr>
            <a:r>
              <a:rPr lang="en-US" sz="2800" dirty="0"/>
              <a:t> Intestinal spasm</a:t>
            </a:r>
          </a:p>
          <a:p>
            <a:pPr>
              <a:spcBef>
                <a:spcPts val="1200"/>
              </a:spcBef>
              <a:buClr>
                <a:srgbClr val="C00000"/>
              </a:buClr>
              <a:buSzPct val="79000"/>
              <a:buFont typeface="Courier New" pitchFamily="49" charset="0"/>
              <a:buChar char="o"/>
            </a:pPr>
            <a:r>
              <a:rPr lang="en-US" sz="2800" dirty="0"/>
              <a:t> Biliary and renal colics.</a:t>
            </a:r>
          </a:p>
          <a:p>
            <a:pPr>
              <a:spcBef>
                <a:spcPts val="1200"/>
              </a:spcBef>
              <a:buClr>
                <a:srgbClr val="C00000"/>
              </a:buClr>
              <a:buSzPct val="79000"/>
              <a:buFont typeface="Courier New" pitchFamily="49" charset="0"/>
              <a:buChar char="o"/>
            </a:pPr>
            <a:r>
              <a:rPr lang="en-US" sz="2800" dirty="0"/>
              <a:t>Irritable bowel syndrome </a:t>
            </a:r>
          </a:p>
          <a:p>
            <a:pPr>
              <a:spcBef>
                <a:spcPts val="1200"/>
              </a:spcBef>
              <a:buClr>
                <a:srgbClr val="C00000"/>
              </a:buClr>
              <a:buSzPct val="79000"/>
            </a:pPr>
            <a:r>
              <a:rPr lang="en-US" sz="2800" dirty="0"/>
              <a:t>     </a:t>
            </a:r>
          </a:p>
          <a:p>
            <a:pPr>
              <a:spcBef>
                <a:spcPts val="1200"/>
              </a:spcBef>
              <a:buClr>
                <a:srgbClr val="C00000"/>
              </a:buClr>
              <a:buSzPct val="79000"/>
              <a:buFont typeface="Courier New" pitchFamily="49" charset="0"/>
              <a:buChar char="o"/>
            </a:pPr>
            <a:r>
              <a:rPr lang="en-US" sz="2800" dirty="0"/>
              <a:t> </a:t>
            </a:r>
            <a:r>
              <a:rPr lang="en-US" sz="2800" b="1" dirty="0"/>
              <a:t>Atropine + diphenoxylate</a:t>
            </a:r>
            <a:endParaRPr lang="en-US" sz="2800" dirty="0"/>
          </a:p>
          <a:p>
            <a:pPr>
              <a:spcBef>
                <a:spcPts val="1200"/>
              </a:spcBef>
              <a:buClr>
                <a:srgbClr val="C00000"/>
              </a:buClr>
              <a:buSzPct val="79000"/>
            </a:pPr>
            <a:r>
              <a:rPr lang="en-US" sz="2800" dirty="0"/>
              <a:t>  used for treatment of Traveler's diarrhea with opioid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wipe(left)">
                                      <p:cBhvr>
                                        <p:cTn id="4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0" y="1600200"/>
            <a:ext cx="8610600" cy="2123658"/>
          </a:xfrm>
          <a:prstGeom prst="rect">
            <a:avLst/>
          </a:prstGeom>
        </p:spPr>
        <p:txBody>
          <a:bodyPr wrap="square">
            <a:spAutoFit/>
          </a:bodyPr>
          <a:lstStyle/>
          <a:p>
            <a:pPr>
              <a:spcBef>
                <a:spcPts val="1200"/>
              </a:spcBef>
            </a:pPr>
            <a:r>
              <a:rPr lang="en-US" sz="2800" dirty="0"/>
              <a:t>Urinary incontinence &amp; Urinary urgency caused by minor inflammatory bladder disorders</a:t>
            </a:r>
          </a:p>
          <a:p>
            <a:pPr>
              <a:spcBef>
                <a:spcPts val="1200"/>
              </a:spcBef>
            </a:pPr>
            <a:r>
              <a:rPr lang="en-US" sz="2800" b="1" dirty="0"/>
              <a:t>e.g. Oxybutynin</a:t>
            </a:r>
          </a:p>
          <a:p>
            <a:pPr>
              <a:spcBef>
                <a:spcPts val="1200"/>
              </a:spcBef>
            </a:pPr>
            <a:r>
              <a:rPr lang="en-US" sz="2800" b="1" dirty="0">
                <a:sym typeface="Symbol" pitchFamily="18" charset="2"/>
              </a:rPr>
              <a:t>e.g. Darifenacin  </a:t>
            </a:r>
          </a:p>
        </p:txBody>
      </p:sp>
      <p:sp>
        <p:nvSpPr>
          <p:cNvPr id="15" name="TextBox 14"/>
          <p:cNvSpPr txBox="1"/>
          <p:nvPr/>
        </p:nvSpPr>
        <p:spPr>
          <a:xfrm>
            <a:off x="304800" y="6096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GUT</a:t>
            </a:r>
            <a:r>
              <a:rPr lang="en-US" sz="3200" dirty="0"/>
              <a:t>:</a:t>
            </a:r>
          </a:p>
        </p:txBody>
      </p:sp>
    </p:spTree>
    <p:extLst>
      <p:ext uri="{BB962C8B-B14F-4D97-AF65-F5344CB8AC3E}">
        <p14:creationId xmlns:p14="http://schemas.microsoft.com/office/powerpoint/2010/main" val="33093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solidFill>
                  <a:srgbClr val="FF0066"/>
                </a:solidFill>
                <a:sym typeface="Symbol" pitchFamily="18" charset="2"/>
              </a:rPr>
              <a:t>Respiratory disorders</a:t>
            </a:r>
            <a:r>
              <a:rPr lang="en-US" sz="3200" dirty="0">
                <a:sym typeface="Symbol" pitchFamily="18" charset="2"/>
              </a:rPr>
              <a:t>: </a:t>
            </a:r>
          </a:p>
        </p:txBody>
      </p:sp>
      <p:pic>
        <p:nvPicPr>
          <p:cNvPr id="9" name="Picture 7" descr="Ipratropium Bromide Aerosols">
            <a:hlinkClick r:id="rId2"/>
          </p:cNvPr>
          <p:cNvPicPr>
            <a:picLocks noChangeAspect="1" noChangeArrowheads="1"/>
          </p:cNvPicPr>
          <p:nvPr/>
        </p:nvPicPr>
        <p:blipFill>
          <a:blip r:embed="rId3" cstate="print"/>
          <a:srcRect/>
          <a:stretch>
            <a:fillRect/>
          </a:stretch>
        </p:blipFill>
        <p:spPr bwMode="auto">
          <a:xfrm>
            <a:off x="3733800" y="3733800"/>
            <a:ext cx="2611437" cy="28543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6629400" y="2362200"/>
            <a:ext cx="2390775" cy="4124325"/>
          </a:xfrm>
          <a:prstGeom prst="rect">
            <a:avLst/>
          </a:prstGeom>
          <a:noFill/>
          <a:ln w="9525">
            <a:noFill/>
            <a:miter lim="800000"/>
            <a:headEnd/>
            <a:tailEnd/>
          </a:ln>
        </p:spPr>
      </p:pic>
      <p:sp>
        <p:nvSpPr>
          <p:cNvPr id="11" name="Rectangle 10"/>
          <p:cNvSpPr/>
          <p:nvPr/>
        </p:nvSpPr>
        <p:spPr>
          <a:xfrm>
            <a:off x="228600" y="1676400"/>
            <a:ext cx="6400800" cy="1815882"/>
          </a:xfrm>
          <a:prstGeom prst="rect">
            <a:avLst/>
          </a:prstGeom>
        </p:spPr>
        <p:txBody>
          <a:bodyPr wrap="square">
            <a:spAutoFit/>
          </a:bodyPr>
          <a:lstStyle/>
          <a:p>
            <a:pPr>
              <a:spcBef>
                <a:spcPts val="1200"/>
              </a:spcBef>
            </a:pPr>
            <a:r>
              <a:rPr lang="en-US" sz="2800" dirty="0">
                <a:sym typeface="Symbol" pitchFamily="18" charset="2"/>
              </a:rPr>
              <a:t>Bronchial asthma &amp; chronic obstructive pulmonary disease (COPD)</a:t>
            </a:r>
          </a:p>
          <a:p>
            <a:pPr>
              <a:spcBef>
                <a:spcPts val="1200"/>
              </a:spcBef>
            </a:pPr>
            <a:r>
              <a:rPr lang="en-US" sz="2800" b="1" dirty="0">
                <a:sym typeface="Symbol" pitchFamily="18" charset="2"/>
              </a:rPr>
              <a:t>e.g. Ipratropium </a:t>
            </a:r>
            <a:r>
              <a:rPr lang="en-US" sz="2800" dirty="0">
                <a:sym typeface="Symbol" pitchFamily="18" charset="2"/>
              </a:rPr>
              <a:t>(inhalation)</a:t>
            </a:r>
          </a:p>
          <a:p>
            <a:endParaRPr lang="en-US"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25"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3" dur="1000" fill="hold"/>
                                        <p:tgtEl>
                                          <p:spTgt spid="102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52400"/>
            <a:ext cx="8763000" cy="6553200"/>
          </a:xfrm>
        </p:spPr>
        <p:txBody>
          <a:bodyPr/>
          <a:lstStyle/>
          <a:p>
            <a:pPr>
              <a:defRPr/>
            </a:pPr>
            <a:endParaRPr lang="en-US" b="1" kern="1200" dirty="0"/>
          </a:p>
          <a:p>
            <a:pPr>
              <a:buFontTx/>
              <a:buNone/>
              <a:defRPr/>
            </a:pPr>
            <a:endParaRPr lang="en-US" b="1" kern="1200" dirty="0"/>
          </a:p>
          <a:p>
            <a:pPr>
              <a:defRPr/>
            </a:pPr>
            <a:endParaRPr lang="en-US" b="1" kern="1200" dirty="0"/>
          </a:p>
          <a:p>
            <a:pPr>
              <a:defRPr/>
            </a:pPr>
            <a:endParaRPr lang="en-US" b="1" kern="1200" dirty="0"/>
          </a:p>
          <a:p>
            <a:pPr>
              <a:defRPr/>
            </a:pPr>
            <a:endParaRPr lang="en-US" b="1" kern="1200" dirty="0"/>
          </a:p>
          <a:p>
            <a:pPr>
              <a:defRPr/>
            </a:pPr>
            <a:endParaRPr lang="en-US" b="1" kern="1200" dirty="0"/>
          </a:p>
          <a:p>
            <a:pPr>
              <a:defRPr/>
            </a:pPr>
            <a:endParaRPr lang="en-US" b="1" kern="1200" dirty="0"/>
          </a:p>
          <a:p>
            <a:pPr>
              <a:defRPr/>
            </a:pPr>
            <a:endParaRPr lang="en-US" b="1" kern="1200" dirty="0"/>
          </a:p>
          <a:p>
            <a:pPr>
              <a:buFontTx/>
              <a:buNone/>
              <a:defRPr/>
            </a:pPr>
            <a:endParaRPr lang="en-US" sz="1800" b="1" kern="1200" dirty="0"/>
          </a:p>
          <a:p>
            <a:pPr>
              <a:buFontTx/>
              <a:buNone/>
              <a:defRPr/>
            </a:pPr>
            <a:endParaRPr lang="en-US" sz="1800" b="1" kern="1200" dirty="0"/>
          </a:p>
          <a:p>
            <a:pPr>
              <a:buFontTx/>
              <a:buNone/>
              <a:defRPr/>
            </a:pPr>
            <a:r>
              <a:rPr lang="en-US" sz="1800" b="1" kern="1200" dirty="0">
                <a:latin typeface="Times New Roman" pitchFamily="18" charset="0"/>
                <a:cs typeface="Times New Roman" pitchFamily="18" charset="0"/>
              </a:rPr>
              <a:t>   </a:t>
            </a:r>
            <a:endParaRPr lang="en-US" b="1" kern="1200" dirty="0"/>
          </a:p>
          <a:p>
            <a:pPr>
              <a:defRPr/>
            </a:pPr>
            <a:endParaRPr lang="en-US" b="1" kern="1200" dirty="0"/>
          </a:p>
        </p:txBody>
      </p:sp>
      <p:sp>
        <p:nvSpPr>
          <p:cNvPr id="17411" name="Line 5"/>
          <p:cNvSpPr>
            <a:spLocks noChangeShapeType="1"/>
          </p:cNvSpPr>
          <p:nvPr/>
        </p:nvSpPr>
        <p:spPr bwMode="auto">
          <a:xfrm>
            <a:off x="3962400" y="990600"/>
            <a:ext cx="0" cy="762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 name="Line 6"/>
          <p:cNvSpPr>
            <a:spLocks noChangeShapeType="1"/>
          </p:cNvSpPr>
          <p:nvPr/>
        </p:nvSpPr>
        <p:spPr bwMode="auto">
          <a:xfrm>
            <a:off x="2362200" y="1752600"/>
            <a:ext cx="4191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3" name="Line 7"/>
          <p:cNvSpPr>
            <a:spLocks noChangeShapeType="1"/>
          </p:cNvSpPr>
          <p:nvPr/>
        </p:nvSpPr>
        <p:spPr bwMode="auto">
          <a:xfrm>
            <a:off x="2362200" y="17526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4" name="Line 8"/>
          <p:cNvSpPr>
            <a:spLocks noChangeShapeType="1"/>
          </p:cNvSpPr>
          <p:nvPr/>
        </p:nvSpPr>
        <p:spPr bwMode="auto">
          <a:xfrm>
            <a:off x="6553200" y="17526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5" name="Text Box 9"/>
          <p:cNvSpPr txBox="1">
            <a:spLocks noChangeArrowheads="1"/>
          </p:cNvSpPr>
          <p:nvPr/>
        </p:nvSpPr>
        <p:spPr bwMode="auto">
          <a:xfrm>
            <a:off x="1295400" y="1981200"/>
            <a:ext cx="25796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Antimuscarinics</a:t>
            </a:r>
          </a:p>
          <a:p>
            <a:pPr algn="ctr" eaLnBrk="1" hangingPunct="1"/>
            <a:endParaRPr lang="en-US" sz="2400" b="1"/>
          </a:p>
        </p:txBody>
      </p:sp>
      <p:sp>
        <p:nvSpPr>
          <p:cNvPr id="17416" name="Text Box 10"/>
          <p:cNvSpPr txBox="1">
            <a:spLocks noChangeArrowheads="1"/>
          </p:cNvSpPr>
          <p:nvPr/>
        </p:nvSpPr>
        <p:spPr bwMode="auto">
          <a:xfrm>
            <a:off x="5387975" y="2057400"/>
            <a:ext cx="2197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Antinicotinics</a:t>
            </a:r>
          </a:p>
        </p:txBody>
      </p:sp>
      <p:sp>
        <p:nvSpPr>
          <p:cNvPr id="17417" name="Line 11"/>
          <p:cNvSpPr>
            <a:spLocks noChangeShapeType="1"/>
          </p:cNvSpPr>
          <p:nvPr/>
        </p:nvSpPr>
        <p:spPr bwMode="auto">
          <a:xfrm>
            <a:off x="6553200" y="2514600"/>
            <a:ext cx="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8" name="Line 12"/>
          <p:cNvSpPr>
            <a:spLocks noChangeShapeType="1"/>
          </p:cNvSpPr>
          <p:nvPr/>
        </p:nvSpPr>
        <p:spPr bwMode="auto">
          <a:xfrm>
            <a:off x="5486400" y="2971800"/>
            <a:ext cx="2362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9" name="Line 13"/>
          <p:cNvSpPr>
            <a:spLocks noChangeShapeType="1"/>
          </p:cNvSpPr>
          <p:nvPr/>
        </p:nvSpPr>
        <p:spPr bwMode="auto">
          <a:xfrm>
            <a:off x="5486400" y="2971800"/>
            <a:ext cx="0" cy="381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 name="Line 14"/>
          <p:cNvSpPr>
            <a:spLocks noChangeShapeType="1"/>
          </p:cNvSpPr>
          <p:nvPr/>
        </p:nvSpPr>
        <p:spPr bwMode="auto">
          <a:xfrm>
            <a:off x="7848600" y="2971800"/>
            <a:ext cx="0" cy="381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Rectangle 30"/>
          <p:cNvSpPr/>
          <p:nvPr/>
        </p:nvSpPr>
        <p:spPr>
          <a:xfrm>
            <a:off x="42672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chemeClr val="tx1"/>
                </a:solidFill>
              </a:rPr>
              <a:t>Ganglionic </a:t>
            </a:r>
          </a:p>
          <a:p>
            <a:pPr algn="ctr" eaLnBrk="1" hangingPunct="1">
              <a:defRPr/>
            </a:pPr>
            <a:r>
              <a:rPr lang="en-US" sz="2400" b="1">
                <a:solidFill>
                  <a:schemeClr val="tx1"/>
                </a:solidFill>
              </a:rPr>
              <a:t>blockers</a:t>
            </a:r>
            <a:endParaRPr lang="en-US" sz="2400">
              <a:solidFill>
                <a:schemeClr val="tx1"/>
              </a:solidFill>
            </a:endParaRPr>
          </a:p>
        </p:txBody>
      </p:sp>
      <p:sp>
        <p:nvSpPr>
          <p:cNvPr id="32" name="Rectangle 31"/>
          <p:cNvSpPr/>
          <p:nvPr/>
        </p:nvSpPr>
        <p:spPr>
          <a:xfrm>
            <a:off x="67056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b="1">
                <a:solidFill>
                  <a:schemeClr val="tx1"/>
                </a:solidFill>
              </a:rPr>
              <a:t>Neuromuscular blockers</a:t>
            </a:r>
            <a:endParaRPr lang="en-US" sz="2200">
              <a:solidFill>
                <a:schemeClr val="tx1"/>
              </a:solidFill>
            </a:endParaRPr>
          </a:p>
        </p:txBody>
      </p:sp>
      <p:sp>
        <p:nvSpPr>
          <p:cNvPr id="24" name="TextBox 23"/>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a:latin typeface="Algerian" pitchFamily="82" charset="0"/>
              </a:rPr>
              <a:t>Anticholinergic Drugs</a:t>
            </a:r>
          </a:p>
        </p:txBody>
      </p:sp>
    </p:spTree>
    <p:extLst>
      <p:ext uri="{BB962C8B-B14F-4D97-AF65-F5344CB8AC3E}">
        <p14:creationId xmlns:p14="http://schemas.microsoft.com/office/powerpoint/2010/main" val="158640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096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Cardiovascular uses:</a:t>
            </a:r>
            <a:endParaRPr lang="en-US" sz="3200" b="1" dirty="0">
              <a:latin typeface="Arial Narrow" pitchFamily="34" charset="0"/>
            </a:endParaRPr>
          </a:p>
        </p:txBody>
      </p:sp>
      <p:sp>
        <p:nvSpPr>
          <p:cNvPr id="6" name="TextBox 5"/>
          <p:cNvSpPr txBox="1"/>
          <p:nvPr/>
        </p:nvSpPr>
        <p:spPr>
          <a:xfrm>
            <a:off x="228600" y="2133600"/>
            <a:ext cx="7467600" cy="2677656"/>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a:t>Sinus bradycardia</a:t>
            </a:r>
          </a:p>
          <a:p>
            <a:endParaRPr lang="en-US" sz="2800" b="1" dirty="0"/>
          </a:p>
          <a:p>
            <a:r>
              <a:rPr lang="en-US" sz="2800" b="1" dirty="0"/>
              <a:t>atropine IV/IM </a:t>
            </a:r>
          </a:p>
          <a:p>
            <a:r>
              <a:rPr lang="en-US" sz="2800" dirty="0"/>
              <a:t>Used to increase heart rate through vagolytic effects, causing increase in cardiac output.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sym typeface="Symbol" pitchFamily="18" charset="2"/>
              </a:rPr>
              <a:t>Cholinergic  poisoning</a:t>
            </a:r>
          </a:p>
        </p:txBody>
      </p:sp>
      <p:pic>
        <p:nvPicPr>
          <p:cNvPr id="1026" name="Picture 2"/>
          <p:cNvPicPr>
            <a:picLocks noChangeAspect="1" noChangeArrowheads="1"/>
          </p:cNvPicPr>
          <p:nvPr/>
        </p:nvPicPr>
        <p:blipFill>
          <a:blip r:embed="rId2" cstate="print"/>
          <a:srcRect/>
          <a:stretch>
            <a:fillRect/>
          </a:stretch>
        </p:blipFill>
        <p:spPr bwMode="auto">
          <a:xfrm>
            <a:off x="6172200" y="3733800"/>
            <a:ext cx="2819400" cy="2895600"/>
          </a:xfrm>
          <a:prstGeom prst="rect">
            <a:avLst/>
          </a:prstGeom>
          <a:noFill/>
          <a:ln w="9525">
            <a:noFill/>
            <a:miter lim="800000"/>
            <a:headEnd/>
            <a:tailEnd/>
          </a:ln>
        </p:spPr>
      </p:pic>
      <p:sp>
        <p:nvSpPr>
          <p:cNvPr id="10" name="Rectangle 9"/>
          <p:cNvSpPr/>
          <p:nvPr/>
        </p:nvSpPr>
        <p:spPr>
          <a:xfrm>
            <a:off x="228600" y="1066800"/>
            <a:ext cx="8312830" cy="2246769"/>
          </a:xfrm>
          <a:prstGeom prst="rect">
            <a:avLst/>
          </a:prstGeom>
        </p:spPr>
        <p:txBody>
          <a:bodyPr wrap="square">
            <a:spAutoFit/>
          </a:bodyPr>
          <a:lstStyle/>
          <a:p>
            <a:r>
              <a:rPr lang="en-US" sz="2800" dirty="0">
                <a:sym typeface="Symbol" pitchFamily="18" charset="2"/>
              </a:rPr>
              <a:t>Cholinesterase inhibitors “insecticides”.</a:t>
            </a:r>
            <a:endParaRPr lang="en-US" sz="2800" dirty="0"/>
          </a:p>
          <a:p>
            <a:r>
              <a:rPr lang="en-US" sz="2800" dirty="0">
                <a:sym typeface="Symbol" pitchFamily="18" charset="2"/>
              </a:rPr>
              <a:t>Mushroom poisoning.</a:t>
            </a:r>
          </a:p>
          <a:p>
            <a:endParaRPr lang="en-US" sz="2800" dirty="0"/>
          </a:p>
          <a:p>
            <a:r>
              <a:rPr lang="en-US" sz="2800" b="1" dirty="0"/>
              <a:t>Atropine </a:t>
            </a:r>
            <a:r>
              <a:rPr lang="en-US" sz="2800" dirty="0"/>
              <a:t>reverses muscarinic effects of cholinergic poisoning.</a:t>
            </a:r>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6000" contrast="25000"/>
                    </a14:imgEffect>
                  </a14:imgLayer>
                </a14:imgProps>
              </a:ext>
            </a:extLst>
          </a:blip>
          <a:srcRect/>
          <a:stretch>
            <a:fillRect/>
          </a:stretch>
        </p:blipFill>
        <p:spPr bwMode="auto">
          <a:xfrm>
            <a:off x="5638800" y="1676400"/>
            <a:ext cx="3276600" cy="4114800"/>
          </a:xfrm>
          <a:prstGeom prst="rect">
            <a:avLst/>
          </a:prstGeom>
          <a:noFill/>
          <a:ln w="9525">
            <a:noFill/>
            <a:miter lim="800000"/>
            <a:headEnd/>
            <a:tailEnd/>
          </a:ln>
        </p:spPr>
      </p:pic>
      <p:sp>
        <p:nvSpPr>
          <p:cNvPr id="2" name="TextBox 1"/>
          <p:cNvSpPr txBox="1"/>
          <p:nvPr/>
        </p:nvSpPr>
        <p:spPr>
          <a:xfrm>
            <a:off x="6858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kern="10" dirty="0">
                <a:ln w="9525">
                  <a:noFill/>
                  <a:round/>
                  <a:headEnd/>
                  <a:tailEnd/>
                </a:ln>
                <a:effectLst>
                  <a:outerShdw dist="53882" dir="2700000" algn="ctr" rotWithShape="0">
                    <a:srgbClr val="C0C0C0"/>
                  </a:outerShdw>
                </a:effectLst>
                <a:latin typeface="Algerian" pitchFamily="82" charset="0"/>
                <a:cs typeface="Times New Roman"/>
              </a:rPr>
              <a:t>Adverse Effects</a:t>
            </a:r>
          </a:p>
        </p:txBody>
      </p:sp>
      <p:sp>
        <p:nvSpPr>
          <p:cNvPr id="10" name="Rectangle 9"/>
          <p:cNvSpPr/>
          <p:nvPr/>
        </p:nvSpPr>
        <p:spPr>
          <a:xfrm>
            <a:off x="228600" y="1371600"/>
            <a:ext cx="5257800" cy="4727448"/>
          </a:xfrm>
          <a:prstGeom prst="rect">
            <a:avLst/>
          </a:prstGeom>
        </p:spPr>
        <p:txBody>
          <a:bodyPr wrap="square">
            <a:spAutoFit/>
          </a:bodyPr>
          <a:lstStyle/>
          <a:p>
            <a:pPr>
              <a:lnSpc>
                <a:spcPct val="90000"/>
              </a:lnSpc>
              <a:spcBef>
                <a:spcPts val="1200"/>
              </a:spcBef>
              <a:buClr>
                <a:srgbClr val="C00000"/>
              </a:buClr>
              <a:buSzPct val="80000"/>
              <a:buFont typeface="Courier New" pitchFamily="49" charset="0"/>
              <a:buChar char="o"/>
            </a:pPr>
            <a:r>
              <a:rPr lang="en-US" sz="2800" dirty="0">
                <a:sym typeface="Symbol" pitchFamily="18" charset="2"/>
              </a:rPr>
              <a:t>Confusion, agitation, delirium</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Mydriasis, blurred vision</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Dry mouth , hot flushed skin</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 Tachycardia</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Constipation, urinary retention</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 Body temperature </a:t>
            </a:r>
          </a:p>
          <a:p>
            <a:pPr>
              <a:lnSpc>
                <a:spcPct val="90000"/>
              </a:lnSpc>
              <a:spcBef>
                <a:spcPts val="1200"/>
              </a:spcBef>
              <a:buClr>
                <a:srgbClr val="C00000"/>
              </a:buClr>
              <a:buSzPct val="80000"/>
            </a:pPr>
            <a:r>
              <a:rPr lang="en-US" sz="2800" dirty="0">
                <a:sym typeface="Symbol" pitchFamily="18" charset="2"/>
              </a:rPr>
              <a:t>    (hyperthermia)</a:t>
            </a:r>
          </a:p>
          <a:p>
            <a:pPr>
              <a:lnSpc>
                <a:spcPct val="90000"/>
              </a:lnSpc>
            </a:pPr>
            <a:endParaRPr lang="en-US" dirty="0">
              <a:sym typeface="Symbol" pitchFamily="18" charset="2"/>
            </a:endParaRPr>
          </a:p>
          <a:p>
            <a:pPr>
              <a:lnSpc>
                <a:spcPct val="90000"/>
              </a:lnSpc>
            </a:pPr>
            <a:endParaRPr lang="en-US" dirty="0">
              <a:latin typeface="Arial Narrow" pitchFamily="34" charset="0"/>
            </a:endParaRPr>
          </a:p>
          <a:p>
            <a:pPr>
              <a:lnSpc>
                <a:spcPct val="90000"/>
              </a:lnSpc>
            </a:pPr>
            <a:r>
              <a:rPr lang="en-US" dirty="0"/>
              <a:t> </a:t>
            </a:r>
            <a:endParaRPr lang="en-US" dirty="0">
              <a:latin typeface="Arial Narrow" pitchFamily="34" charset="0"/>
            </a:endParaRPr>
          </a:p>
          <a:p>
            <a:pPr>
              <a:lnSpc>
                <a:spcPct val="90000"/>
              </a:lnSpc>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AU" sz="3600" dirty="0">
                <a:solidFill>
                  <a:prstClr val="black"/>
                </a:solidFill>
                <a:latin typeface="Algerian" pitchFamily="82" charset="0"/>
              </a:rPr>
              <a:t>The Mnemonic</a:t>
            </a:r>
            <a:endParaRPr lang="en-US" sz="3600" kern="10" dirty="0">
              <a:ln w="9525">
                <a:noFill/>
                <a:round/>
                <a:headEnd/>
                <a:tailEnd/>
              </a:ln>
              <a:effectLst>
                <a:outerShdw dist="53882" dir="2700000" algn="ctr" rotWithShape="0">
                  <a:srgbClr val="C0C0C0"/>
                </a:outerShdw>
              </a:effectLst>
              <a:latin typeface="Algerian" pitchFamily="82" charset="0"/>
              <a:cs typeface="Times New Roman"/>
            </a:endParaRPr>
          </a:p>
        </p:txBody>
      </p:sp>
      <p:sp>
        <p:nvSpPr>
          <p:cNvPr id="3" name="TextBox 2"/>
          <p:cNvSpPr txBox="1"/>
          <p:nvPr/>
        </p:nvSpPr>
        <p:spPr>
          <a:xfrm>
            <a:off x="6096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3200" dirty="0"/>
              <a:t>Red as a beet </a:t>
            </a:r>
          </a:p>
        </p:txBody>
      </p:sp>
      <p:sp>
        <p:nvSpPr>
          <p:cNvPr id="4" name="TextBox 3"/>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a:solidFill>
                  <a:prstClr val="black"/>
                </a:solidFill>
                <a:latin typeface="Calibri"/>
              </a:rPr>
              <a:t>Dry as a bone</a:t>
            </a:r>
            <a:endParaRPr lang="en-AU" sz="2800" i="1" baseline="30000" dirty="0">
              <a:solidFill>
                <a:prstClr val="black"/>
              </a:solidFill>
              <a:latin typeface="Calibri"/>
            </a:endParaRPr>
          </a:p>
        </p:txBody>
      </p:sp>
      <p:sp>
        <p:nvSpPr>
          <p:cNvPr id="7" name="TextBox 6"/>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a:t>Blind as a bat</a:t>
            </a:r>
          </a:p>
        </p:txBody>
      </p:sp>
      <p:sp>
        <p:nvSpPr>
          <p:cNvPr id="8" name="TextBox 7"/>
          <p:cNvSpPr txBox="1"/>
          <p:nvPr/>
        </p:nvSpPr>
        <p:spPr>
          <a:xfrm>
            <a:off x="6096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a:sym typeface="Symbol" pitchFamily="18" charset="2"/>
              </a:rPr>
              <a:t>Mad as a hen</a:t>
            </a:r>
          </a:p>
        </p:txBody>
      </p:sp>
      <p:sp>
        <p:nvSpPr>
          <p:cNvPr id="9" name="TextBox 8"/>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a:solidFill>
                  <a:prstClr val="black"/>
                </a:solidFill>
                <a:latin typeface="Calibri"/>
              </a:rPr>
              <a:t>Full as a Flask</a:t>
            </a:r>
            <a:endParaRPr lang="en-US" sz="2800" dirty="0">
              <a:latin typeface="Arial Narrow" pitchFamily="34" charset="0"/>
            </a:endParaRPr>
          </a:p>
        </p:txBody>
      </p:sp>
      <p:pic>
        <p:nvPicPr>
          <p:cNvPr id="10" name="Picture 9" descr="C:\Users\Anj\Desktop\beet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590800"/>
            <a:ext cx="4495800" cy="3429000"/>
          </a:xfrm>
          <a:prstGeom prst="rect">
            <a:avLst/>
          </a:prstGeom>
          <a:noFill/>
          <a:ln>
            <a:noFill/>
          </a:ln>
        </p:spPr>
      </p:pic>
      <p:pic>
        <p:nvPicPr>
          <p:cNvPr id="28674" name="Picture 2" descr="https://pitchingtheworld.files.wordpress.com/2012/06/4170bone.jpg"/>
          <p:cNvPicPr>
            <a:picLocks noChangeAspect="1" noChangeArrowheads="1"/>
          </p:cNvPicPr>
          <p:nvPr/>
        </p:nvPicPr>
        <p:blipFill>
          <a:blip r:embed="rId3" cstate="print"/>
          <a:srcRect/>
          <a:stretch>
            <a:fillRect/>
          </a:stretch>
        </p:blipFill>
        <p:spPr bwMode="auto">
          <a:xfrm>
            <a:off x="2133600" y="2590800"/>
            <a:ext cx="5054600" cy="2819400"/>
          </a:xfrm>
          <a:prstGeom prst="rect">
            <a:avLst/>
          </a:prstGeom>
          <a:noFill/>
        </p:spPr>
      </p:pic>
      <p:pic>
        <p:nvPicPr>
          <p:cNvPr id="28676" name="Picture 4" descr="http://upload.wikimedia.org/wikipedia/commons/7/77/Big-eared-townsend-fledermaus.jpg"/>
          <p:cNvPicPr>
            <a:picLocks noChangeAspect="1" noChangeArrowheads="1"/>
          </p:cNvPicPr>
          <p:nvPr/>
        </p:nvPicPr>
        <p:blipFill>
          <a:blip r:embed="rId4" cstate="print"/>
          <a:srcRect/>
          <a:stretch>
            <a:fillRect/>
          </a:stretch>
        </p:blipFill>
        <p:spPr bwMode="auto">
          <a:xfrm>
            <a:off x="1219200" y="2362200"/>
            <a:ext cx="6400800" cy="3724275"/>
          </a:xfrm>
          <a:prstGeom prst="rect">
            <a:avLst/>
          </a:prstGeom>
          <a:noFill/>
        </p:spPr>
      </p:pic>
      <p:pic>
        <p:nvPicPr>
          <p:cNvPr id="13" name="Picture 12" descr="Animation__Overflowing_Flask_by_LunaLazuli.gif"/>
          <p:cNvPicPr/>
          <p:nvPr/>
        </p:nvPicPr>
        <p:blipFill>
          <a:blip r:embed="rId5" cstate="print"/>
          <a:stretch>
            <a:fillRect/>
          </a:stretch>
        </p:blipFill>
        <p:spPr>
          <a:xfrm>
            <a:off x="2514600" y="2514600"/>
            <a:ext cx="4114800" cy="3886200"/>
          </a:xfrm>
          <a:prstGeom prst="rect">
            <a:avLst/>
          </a:prstGeom>
        </p:spPr>
      </p:pic>
      <p:sp>
        <p:nvSpPr>
          <p:cNvPr id="15" name="TextBox 14"/>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a:sym typeface="Symbol" pitchFamily="18" charset="2"/>
              </a:rPr>
              <a:t>Hot as Hell fire</a:t>
            </a:r>
          </a:p>
        </p:txBody>
      </p:sp>
      <p:sp>
        <p:nvSpPr>
          <p:cNvPr id="28680" name="AutoShape 8"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t3.gstatic.com/images?q=tbn:ANd9GcSvL15Qe_pV0OQc_WcblxZ46bCWFsvDjemdqGpVySoDlefoFhbJFZqOlA">
            <a:hlinkClick r:id="rId6"/>
          </p:cNvPr>
          <p:cNvPicPr>
            <a:picLocks noChangeAspect="1" noChangeArrowheads="1"/>
          </p:cNvPicPr>
          <p:nvPr/>
        </p:nvPicPr>
        <p:blipFill>
          <a:blip r:embed="rId7" cstate="print"/>
          <a:srcRect/>
          <a:stretch>
            <a:fillRect/>
          </a:stretch>
        </p:blipFill>
        <p:spPr bwMode="auto">
          <a:xfrm>
            <a:off x="1066800" y="2133600"/>
            <a:ext cx="6048375" cy="4152901"/>
          </a:xfrm>
          <a:prstGeom prst="rect">
            <a:avLst/>
          </a:prstGeom>
          <a:noFill/>
        </p:spPr>
      </p:pic>
      <p:pic>
        <p:nvPicPr>
          <p:cNvPr id="1026" name="Picture 2" descr="http://www.abelincoln.com/cliffhangers/images/sc-21.jpg"/>
          <p:cNvPicPr>
            <a:picLocks noChangeAspect="1" noChangeArrowheads="1"/>
          </p:cNvPicPr>
          <p:nvPr/>
        </p:nvPicPr>
        <p:blipFill>
          <a:blip r:embed="rId8" cstate="print"/>
          <a:srcRect/>
          <a:stretch>
            <a:fillRect/>
          </a:stretch>
        </p:blipFill>
        <p:spPr bwMode="auto">
          <a:xfrm>
            <a:off x="4114800" y="2514600"/>
            <a:ext cx="4419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linds(horizont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28674"/>
                                        </p:tgtEl>
                                      </p:cBhvr>
                                    </p:animEffect>
                                    <p:set>
                                      <p:cBhvr>
                                        <p:cTn id="34" dur="1" fill="hold">
                                          <p:stCondLst>
                                            <p:cond delay="499"/>
                                          </p:stCondLst>
                                        </p:cTn>
                                        <p:tgtEl>
                                          <p:spTgt spid="286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blinds(horizontal)">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8676"/>
                                        </p:tgtEl>
                                      </p:cBhvr>
                                    </p:animEffect>
                                    <p:set>
                                      <p:cBhvr>
                                        <p:cTn id="50" dur="1" fill="hold">
                                          <p:stCondLst>
                                            <p:cond delay="499"/>
                                          </p:stCondLst>
                                        </p:cTn>
                                        <p:tgtEl>
                                          <p:spTgt spid="286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par>
                                <p:cTn id="72" presetID="3" presetClass="entr" presetSubtype="1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blinds(horizontal)">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nodeType="withEffect">
                                  <p:stCondLst>
                                    <p:cond delay="0"/>
                                  </p:stCondLst>
                                  <p:childTnLst>
                                    <p:set>
                                      <p:cBhvr>
                                        <p:cTn id="89" dur="1" fill="hold">
                                          <p:stCondLst>
                                            <p:cond delay="0"/>
                                          </p:stCondLst>
                                        </p:cTn>
                                        <p:tgtEl>
                                          <p:spTgt spid="28688"/>
                                        </p:tgtEl>
                                        <p:attrNameLst>
                                          <p:attrName>style.visibility</p:attrName>
                                        </p:attrNameLst>
                                      </p:cBhvr>
                                      <p:to>
                                        <p:strVal val="visible"/>
                                      </p:to>
                                    </p:set>
                                    <p:animEffect transition="in" filter="blinds(horizontal)">
                                      <p:cBhvr>
                                        <p:cTn id="90" dur="500"/>
                                        <p:tgtEl>
                                          <p:spTgt spid="286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8688"/>
                                        </p:tgtEl>
                                      </p:cBhvr>
                                    </p:animEffect>
                                    <p:set>
                                      <p:cBhvr>
                                        <p:cTn id="98" dur="1" fill="hold">
                                          <p:stCondLst>
                                            <p:cond delay="499"/>
                                          </p:stCondLst>
                                        </p:cTn>
                                        <p:tgtEl>
                                          <p:spTgt spid="28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28600" y="1752600"/>
            <a:ext cx="8763000" cy="4419600"/>
          </a:xfrm>
        </p:spPr>
        <p:txBody>
          <a:bodyPr/>
          <a:lstStyle/>
          <a:p>
            <a:pPr marL="990600" lvl="1" indent="-533400">
              <a:spcBef>
                <a:spcPts val="1200"/>
              </a:spcBef>
            </a:pPr>
            <a:r>
              <a:rPr lang="en-US" sz="3200" b="1" dirty="0">
                <a:latin typeface="Times New Roman" pitchFamily="18" charset="0"/>
                <a:cs typeface="Times New Roman" pitchFamily="18" charset="0"/>
              </a:rPr>
              <a:t>Glaucoma (angle closure glaucoma)</a:t>
            </a:r>
          </a:p>
          <a:p>
            <a:pPr marL="990600" lvl="1" indent="-533400">
              <a:spcBef>
                <a:spcPts val="1200"/>
              </a:spcBef>
            </a:pPr>
            <a:r>
              <a:rPr lang="en-US" sz="3200" b="1" dirty="0">
                <a:latin typeface="Times New Roman" pitchFamily="18" charset="0"/>
                <a:cs typeface="Times New Roman" pitchFamily="18" charset="0"/>
              </a:rPr>
              <a:t>Tachycardia</a:t>
            </a:r>
            <a:r>
              <a:rPr lang="en-US" sz="3200" dirty="0"/>
              <a:t> secondary to thyrotoxicosis or cardiac insufficiency</a:t>
            </a:r>
            <a:endParaRPr lang="en-US" sz="3200" b="1" dirty="0">
              <a:latin typeface="Times New Roman" pitchFamily="18" charset="0"/>
              <a:cs typeface="Times New Roman" pitchFamily="18" charset="0"/>
            </a:endParaRPr>
          </a:p>
          <a:p>
            <a:pPr marL="990600" lvl="1" indent="-533400">
              <a:spcBef>
                <a:spcPts val="1200"/>
              </a:spcBef>
            </a:pPr>
            <a:r>
              <a:rPr lang="en-US" sz="3200" b="1" dirty="0">
                <a:latin typeface="Times New Roman" pitchFamily="18" charset="0"/>
                <a:cs typeface="Times New Roman" pitchFamily="18" charset="0"/>
              </a:rPr>
              <a:t>Old patients with prostate hypertrophy.</a:t>
            </a:r>
          </a:p>
          <a:p>
            <a:pPr marL="990600" lvl="1" indent="-533400">
              <a:spcBef>
                <a:spcPts val="1200"/>
              </a:spcBef>
            </a:pPr>
            <a:r>
              <a:rPr lang="en-US" sz="3200" b="1" dirty="0">
                <a:latin typeface="Times New Roman" pitchFamily="18" charset="0"/>
                <a:cs typeface="Times New Roman" pitchFamily="18" charset="0"/>
              </a:rPr>
              <a:t>Paralytic ileus</a:t>
            </a:r>
          </a:p>
          <a:p>
            <a:pPr marL="990600" lvl="1" indent="-533400">
              <a:spcBef>
                <a:spcPts val="1200"/>
              </a:spcBef>
            </a:pPr>
            <a:r>
              <a:rPr lang="en-US" sz="3200" b="1" dirty="0">
                <a:latin typeface="Times New Roman" pitchFamily="18" charset="0"/>
                <a:cs typeface="Times New Roman" pitchFamily="18" charset="0"/>
              </a:rPr>
              <a:t>Constipation</a:t>
            </a:r>
          </a:p>
          <a:p>
            <a:pPr marL="990600" lvl="1" indent="-533400">
              <a:spcBef>
                <a:spcPts val="1200"/>
              </a:spcBef>
            </a:pPr>
            <a:r>
              <a:rPr lang="en-US" sz="3200" b="1" dirty="0">
                <a:latin typeface="Times New Roman" pitchFamily="18" charset="0"/>
                <a:cs typeface="Times New Roman" pitchFamily="18" charset="0"/>
              </a:rPr>
              <a:t>Children in case of atropine.</a:t>
            </a:r>
          </a:p>
          <a:p>
            <a:pPr marL="990600" lvl="1" indent="-533400">
              <a:spcBef>
                <a:spcPts val="1200"/>
              </a:spcBef>
              <a:buNone/>
            </a:pPr>
            <a:endParaRPr lang="en-US" sz="3200" b="1" i="1" dirty="0">
              <a:latin typeface="Times New Roman" pitchFamily="18" charset="0"/>
              <a:cs typeface="Times New Roman" pitchFamily="18" charset="0"/>
            </a:endParaRPr>
          </a:p>
        </p:txBody>
      </p:sp>
      <p:sp>
        <p:nvSpPr>
          <p:cNvPr id="3" name="TextBox 2"/>
          <p:cNvSpPr txBox="1"/>
          <p:nvPr/>
        </p:nvSpPr>
        <p:spPr>
          <a:xfrm>
            <a:off x="762000" y="685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Contra-indications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10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left)">
                                      <p:cBhvr>
                                        <p:cTn id="12" dur="10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left)">
                                      <p:cBhvr>
                                        <p:cTn id="17" dur="1000"/>
                                        <p:tgtEl>
                                          <p:spTgt spid="29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left)">
                                      <p:cBhvr>
                                        <p:cTn id="22" dur="10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wipe(left)">
                                      <p:cBhvr>
                                        <p:cTn id="27" dur="1000"/>
                                        <p:tgtEl>
                                          <p:spTgt spid="296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wipe(left)">
                                      <p:cBhvr>
                                        <p:cTn id="32" dur="10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6" name="Group 50"/>
          <p:cNvGraphicFramePr>
            <a:graphicFrameLocks noGrp="1"/>
          </p:cNvGraphicFramePr>
          <p:nvPr>
            <p:ph sz="half" idx="2"/>
            <p:extLst>
              <p:ext uri="{D42A27DB-BD31-4B8C-83A1-F6EECF244321}">
                <p14:modId xmlns:p14="http://schemas.microsoft.com/office/powerpoint/2010/main" val="2995637435"/>
              </p:ext>
            </p:extLst>
          </p:nvPr>
        </p:nvGraphicFramePr>
        <p:xfrm>
          <a:off x="304800" y="762000"/>
          <a:ext cx="8686800" cy="5913681"/>
        </p:xfrm>
        <a:graphic>
          <a:graphicData uri="http://schemas.openxmlformats.org/drawingml/2006/table">
            <a:tbl>
              <a:tblPr rtl="1"/>
              <a:tblGrid>
                <a:gridCol w="4495800">
                  <a:extLst>
                    <a:ext uri="{9D8B030D-6E8A-4147-A177-3AD203B41FA5}">
                      <a16:colId xmlns:a16="http://schemas.microsoft.com/office/drawing/2014/main" val="20000"/>
                    </a:ext>
                  </a:extLst>
                </a:gridCol>
                <a:gridCol w="1870075">
                  <a:extLst>
                    <a:ext uri="{9D8B030D-6E8A-4147-A177-3AD203B41FA5}">
                      <a16:colId xmlns:a16="http://schemas.microsoft.com/office/drawing/2014/main" val="20001"/>
                    </a:ext>
                  </a:extLst>
                </a:gridCol>
                <a:gridCol w="2320925">
                  <a:extLst>
                    <a:ext uri="{9D8B030D-6E8A-4147-A177-3AD203B41FA5}">
                      <a16:colId xmlns:a16="http://schemas.microsoft.com/office/drawing/2014/main" val="20002"/>
                    </a:ext>
                  </a:extLst>
                </a:gridCol>
              </a:tblGrid>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Uses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Tahoma" pitchFamily="34" charset="0"/>
                          <a:cs typeface="Times New Roman" pitchFamily="18" charset="0"/>
                        </a:rPr>
                        <a:t>organ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Tahoma" pitchFamily="34" charset="0"/>
                          <a:cs typeface="Times New Roman" pitchFamily="18" charset="0"/>
                        </a:rPr>
                        <a:t>Drugs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extLst>
                  <a:ext uri="{0D108BD9-81ED-4DB2-BD59-A6C34878D82A}">
                    <a16:rowId xmlns:a16="http://schemas.microsoft.com/office/drawing/2014/main" val="10000"/>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Pre-anesthetic medication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Atropine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Pre-anesthetic medication,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Motion sickness, 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Hyoscine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Parkinson's disease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Benz</a:t>
                      </a:r>
                      <a:r>
                        <a:rPr kumimoji="0" lang="en-US" sz="2200" b="1" i="0" u="none" strike="noStrike" cap="none" normalizeH="0" baseline="0" dirty="0">
                          <a:ln>
                            <a:noFill/>
                          </a:ln>
                          <a:solidFill>
                            <a:srgbClr val="008000"/>
                          </a:solidFill>
                          <a:effectLst/>
                          <a:latin typeface="Arial" pitchFamily="34" charset="0"/>
                          <a:cs typeface="Tahoma" pitchFamily="34" charset="0"/>
                        </a:rPr>
                        <a:t>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Fundus examination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Eye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Hom</a:t>
                      </a:r>
                      <a:r>
                        <a:rPr kumimoji="0" lang="en-US" sz="2200" b="1" i="0" u="none" strike="noStrike" cap="none" normalizeH="0" baseline="0" dirty="0">
                          <a:ln>
                            <a:noFill/>
                          </a:ln>
                          <a:solidFill>
                            <a:srgbClr val="008000"/>
                          </a:solidFill>
                          <a:effectLst/>
                          <a:latin typeface="Arial" pitchFamily="34" charset="0"/>
                          <a:cs typeface="Tahoma" pitchFamily="34" charset="0"/>
                        </a:rPr>
                        <a:t>atropine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8000"/>
                          </a:solidFill>
                          <a:effectLst/>
                          <a:latin typeface="Arial" pitchFamily="34" charset="0"/>
                          <a:ea typeface="+mn-ea"/>
                          <a:cs typeface="Tahoma" pitchFamily="34" charset="0"/>
                        </a:rPr>
                        <a:t>Tropi</a:t>
                      </a:r>
                      <a:r>
                        <a:rPr kumimoji="0" lang="en-US" sz="2200" b="1" i="0" u="none" strike="noStrike" kern="1200" cap="none" normalizeH="0" baseline="0" dirty="0">
                          <a:ln>
                            <a:noFill/>
                          </a:ln>
                          <a:solidFill>
                            <a:schemeClr val="tx1"/>
                          </a:solidFill>
                          <a:effectLst/>
                          <a:latin typeface="Arial" pitchFamily="34" charset="0"/>
                          <a:ea typeface="+mn-ea"/>
                          <a:cs typeface="Tahoma" pitchFamily="34" charset="0"/>
                        </a:rPr>
                        <a:t>camide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082">
                <a:tc>
                  <a:txBody>
                    <a:bodyPr/>
                    <a:lstStyle/>
                    <a:p>
                      <a:pPr marL="990600" marR="0" lvl="1" indent="-53340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Arial" pitchFamily="34" charset="0"/>
                        </a:rPr>
                        <a:t>asthma, COPD, inhalation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Respiratory system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Ipra</a:t>
                      </a:r>
                      <a:r>
                        <a:rPr kumimoji="0" lang="en-US" sz="2200" b="1" i="0" u="none" strike="noStrike" cap="none" normalizeH="0" baseline="0" dirty="0">
                          <a:ln>
                            <a:noFill/>
                          </a:ln>
                          <a:solidFill>
                            <a:srgbClr val="008000"/>
                          </a:solidFill>
                          <a:effectLst/>
                          <a:latin typeface="Arial" pitchFamily="34" charset="0"/>
                          <a:cs typeface="Tahoma" pitchFamily="34" charset="0"/>
                        </a:rPr>
                        <a:t>tropi</a:t>
                      </a:r>
                      <a:r>
                        <a:rPr kumimoji="0" lang="en-US" sz="2200" b="1" i="0" u="none" strike="noStrike" cap="none" normalizeH="0" baseline="0" dirty="0">
                          <a:ln>
                            <a:noFill/>
                          </a:ln>
                          <a:solidFill>
                            <a:schemeClr val="tx1"/>
                          </a:solidFill>
                          <a:effectLst/>
                          <a:latin typeface="Arial" pitchFamily="34" charset="0"/>
                          <a:cs typeface="Tahoma" pitchFamily="34" charset="0"/>
                        </a:rPr>
                        <a:t>um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Peptic ulcer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Stomach</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Pirenzepine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Antispasmodics in hypermotility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GIT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Glycopyyrolate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Urinary urgency, Urinary incontinence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C00000"/>
                          </a:solidFill>
                          <a:effectLst/>
                          <a:latin typeface="Arial" pitchFamily="34" charset="0"/>
                          <a:cs typeface="Tahoma" pitchFamily="34" charset="0"/>
                        </a:rPr>
                        <a:t>UT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Oxybutynin</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ym typeface="Symbol" pitchFamily="18" charset="2"/>
                        </a:rPr>
                        <a:t>Darifenacin </a:t>
                      </a:r>
                      <a:endParaRPr kumimoji="0" lang="en-US" sz="2200" b="1" i="0" u="none" strike="noStrike" cap="none" normalizeH="0" baseline="0" dirty="0">
                        <a:ln>
                          <a:noFill/>
                        </a:ln>
                        <a:solidFill>
                          <a:schemeClr val="tx1"/>
                        </a:solidFill>
                        <a:effectLst/>
                        <a:latin typeface="Arial" pitchFamily="34" charset="0"/>
                        <a:cs typeface="Tahoma"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Rectangle 4"/>
          <p:cNvSpPr>
            <a:spLocks noChangeArrowheads="1"/>
          </p:cNvSpPr>
          <p:nvPr/>
        </p:nvSpPr>
        <p:spPr bwMode="auto">
          <a:xfrm>
            <a:off x="609600" y="76200"/>
            <a:ext cx="7920038" cy="576263"/>
          </a:xfrm>
          <a:prstGeom prst="rect">
            <a:avLst/>
          </a:prstGeom>
          <a:solidFill>
            <a:srgbClr val="008000"/>
          </a:solidFill>
          <a:ln w="9525">
            <a:solidFill>
              <a:srgbClr val="FFFF00"/>
            </a:solidFill>
            <a:miter lim="800000"/>
            <a:headEnd/>
            <a:tailEnd/>
          </a:ln>
          <a:effectLst/>
        </p:spPr>
        <p:txBody>
          <a:bodyPr anchor="ctr" anchorCtr="1"/>
          <a:lstStyle/>
          <a:p>
            <a:pP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Uses of antimuscarinic drugs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81000" y="304800"/>
            <a:ext cx="8534400" cy="6292850"/>
          </a:xfrm>
        </p:spPr>
        <p:txBody>
          <a:bodyPr/>
          <a:lstStyle/>
          <a:p>
            <a:pPr marL="609600" indent="-609600" algn="ctr">
              <a:buFont typeface="Wingdings" pitchFamily="2" charset="2"/>
              <a:buNone/>
            </a:pPr>
            <a:r>
              <a:rPr lang="en-US" altLang="en-US" sz="3200" b="1" dirty="0">
                <a:solidFill>
                  <a:srgbClr val="C00000"/>
                </a:solidFill>
                <a:latin typeface="Times New Roman" pitchFamily="18" charset="0"/>
                <a:cs typeface="Times New Roman" pitchFamily="18" charset="0"/>
              </a:rPr>
              <a:t>SUMMARY</a:t>
            </a:r>
          </a:p>
          <a:p>
            <a:pPr marL="609600" indent="-609600" algn="ctr">
              <a:buFont typeface="Wingdings" pitchFamily="2" charset="2"/>
              <a:buNone/>
            </a:pPr>
            <a:endParaRPr lang="en-US" altLang="en-US" sz="1000" b="1" dirty="0">
              <a:solidFill>
                <a:srgbClr val="C00000"/>
              </a:solidFill>
              <a:latin typeface="Times New Roman" pitchFamily="18" charset="0"/>
              <a:cs typeface="Times New Roman" pitchFamily="18" charset="0"/>
            </a:endParaRPr>
          </a:p>
          <a:p>
            <a:pPr marL="990600" lvl="1" indent="-533400">
              <a:lnSpc>
                <a:spcPct val="125000"/>
              </a:lnSpc>
            </a:pPr>
            <a:r>
              <a:rPr lang="en-US" altLang="en-US" sz="2800" b="1" dirty="0" err="1">
                <a:latin typeface="Times New Roman" pitchFamily="18" charset="0"/>
                <a:cs typeface="Times New Roman" pitchFamily="18" charset="0"/>
              </a:rPr>
              <a:t>Antimuscarinics</a:t>
            </a:r>
            <a:r>
              <a:rPr lang="en-US" altLang="en-US" sz="2800" b="1" dirty="0">
                <a:latin typeface="Times New Roman" pitchFamily="18" charset="0"/>
                <a:cs typeface="Times New Roman" pitchFamily="18" charset="0"/>
              </a:rPr>
              <a:t> reverse action of </a:t>
            </a:r>
            <a:r>
              <a:rPr lang="en-US" altLang="en-US" sz="2800" b="1" dirty="0" err="1">
                <a:latin typeface="Times New Roman" pitchFamily="18" charset="0"/>
                <a:cs typeface="Times New Roman" pitchFamily="18" charset="0"/>
              </a:rPr>
              <a:t>cholinomimetics</a:t>
            </a:r>
            <a:r>
              <a:rPr lang="en-US" altLang="en-US" sz="2800" b="1" dirty="0">
                <a:latin typeface="Times New Roman" pitchFamily="18" charset="0"/>
                <a:cs typeface="Times New Roman" pitchFamily="18" charset="0"/>
              </a:rPr>
              <a:t> on muscarinic receptors.</a:t>
            </a:r>
          </a:p>
          <a:p>
            <a:pPr marL="990600" lvl="1" indent="-533400">
              <a:lnSpc>
                <a:spcPct val="125000"/>
              </a:lnSpc>
            </a:pPr>
            <a:r>
              <a:rPr lang="en-US" altLang="en-US" sz="2800" b="1" dirty="0">
                <a:latin typeface="Times New Roman" pitchFamily="18" charset="0"/>
                <a:cs typeface="Times New Roman" pitchFamily="18" charset="0"/>
              </a:rPr>
              <a:t>Are useful in many applications including intestinal spasm, urinary urgency, vomiting, parkinsonism, asthma and peptic ulcer.</a:t>
            </a:r>
          </a:p>
          <a:p>
            <a:pPr marL="990600" lvl="1" indent="-533400">
              <a:lnSpc>
                <a:spcPct val="125000"/>
              </a:lnSpc>
            </a:pPr>
            <a:r>
              <a:rPr lang="en-US" altLang="en-US" sz="2800" b="1" dirty="0">
                <a:latin typeface="Times New Roman" pitchFamily="18" charset="0"/>
                <a:cs typeface="Times New Roman" pitchFamily="18" charset="0"/>
              </a:rPr>
              <a:t>Are contraindicated in constipation, Prostate hypertrophy, tachycardia and glaucoma.</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16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16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16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484313"/>
            <a:ext cx="7391400" cy="319087"/>
            <a:chOff x="144" y="1248"/>
            <a:chExt cx="4656" cy="201"/>
          </a:xfrm>
        </p:grpSpPr>
        <p:sp>
          <p:nvSpPr>
            <p:cNvPr id="716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16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1689" name="Rectangle 9"/>
          <p:cNvSpPr>
            <a:spLocks noChangeArrowheads="1"/>
          </p:cNvSpPr>
          <p:nvPr/>
        </p:nvSpPr>
        <p:spPr bwMode="auto">
          <a:xfrm>
            <a:off x="1187450" y="908050"/>
            <a:ext cx="7734300" cy="649288"/>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a:solidFill>
                  <a:schemeClr val="tx2"/>
                </a:solidFill>
              </a:rPr>
              <a:t>Quiz 1?</a:t>
            </a:r>
            <a:endParaRPr lang="en-US" sz="4400" dirty="0">
              <a:solidFill>
                <a:schemeClr val="tx2"/>
              </a:solidFill>
            </a:endParaRPr>
          </a:p>
        </p:txBody>
      </p:sp>
      <p:sp>
        <p:nvSpPr>
          <p:cNvPr id="71690" name="Rectangle 10"/>
          <p:cNvSpPr>
            <a:spLocks noChangeArrowheads="1"/>
          </p:cNvSpPr>
          <p:nvPr/>
        </p:nvSpPr>
        <p:spPr bwMode="auto">
          <a:xfrm>
            <a:off x="533400" y="1773238"/>
            <a:ext cx="8431213" cy="4932362"/>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cause of poisoning?</a:t>
            </a:r>
          </a:p>
          <a:p>
            <a:pPr marL="342900" indent="-342900">
              <a:buFontTx/>
              <a:buBlip>
                <a:blip r:embed="rId2"/>
              </a:buBlip>
            </a:pPr>
            <a:r>
              <a:rPr lang="en-US" sz="2400" dirty="0"/>
              <a:t>A. Neostigmine</a:t>
            </a:r>
          </a:p>
          <a:p>
            <a:pPr marL="342900" indent="-342900">
              <a:buFontTx/>
              <a:buBlip>
                <a:blip r:embed="rId2"/>
              </a:buBlip>
            </a:pPr>
            <a:r>
              <a:rPr lang="en-US" sz="2400" dirty="0"/>
              <a:t>B. Physostigmine </a:t>
            </a:r>
          </a:p>
          <a:p>
            <a:pPr marL="342900" indent="-342900">
              <a:buFontTx/>
              <a:buBlip>
                <a:blip r:embed="rId2"/>
              </a:buBlip>
            </a:pPr>
            <a:r>
              <a:rPr lang="en-US" sz="2400" dirty="0"/>
              <a:t>C. Atropine sulfate</a:t>
            </a:r>
          </a:p>
          <a:p>
            <a:pPr marL="342900" indent="-342900">
              <a:buFontTx/>
              <a:buBlip>
                <a:blip r:embed="rId2"/>
              </a:buBlip>
            </a:pPr>
            <a:r>
              <a:rPr lang="en-US" sz="2400" dirty="0"/>
              <a:t>D. Acetylcholine</a:t>
            </a:r>
          </a:p>
        </p:txBody>
      </p:sp>
      <p:pic>
        <p:nvPicPr>
          <p:cNvPr id="71691" name="Picture 11" descr="QUESTION"/>
          <p:cNvPicPr>
            <a:picLocks noChangeAspect="1" noChangeArrowheads="1"/>
          </p:cNvPicPr>
          <p:nvPr/>
        </p:nvPicPr>
        <p:blipFill>
          <a:blip r:embed="rId3" cstate="print"/>
          <a:srcRect/>
          <a:stretch>
            <a:fillRect/>
          </a:stretch>
        </p:blipFill>
        <p:spPr bwMode="auto">
          <a:xfrm>
            <a:off x="6767513" y="0"/>
            <a:ext cx="2376487" cy="1916113"/>
          </a:xfrm>
          <a:prstGeom prst="rect">
            <a:avLst/>
          </a:prstGeom>
          <a:noFill/>
        </p:spPr>
      </p:pic>
      <p:sp>
        <p:nvSpPr>
          <p:cNvPr id="12" name="Right Arrow 11"/>
          <p:cNvSpPr/>
          <p:nvPr/>
        </p:nvSpPr>
        <p:spPr>
          <a:xfrm>
            <a:off x="-152400" y="54864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38500" cy="6553200"/>
            <a:chOff x="0" y="0"/>
            <a:chExt cx="2016" cy="4320"/>
          </a:xfrm>
        </p:grpSpPr>
        <p:sp>
          <p:nvSpPr>
            <p:cNvPr id="7065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066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066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628775"/>
            <a:ext cx="7391400" cy="319088"/>
            <a:chOff x="144" y="1248"/>
            <a:chExt cx="4656" cy="201"/>
          </a:xfrm>
        </p:grpSpPr>
        <p:sp>
          <p:nvSpPr>
            <p:cNvPr id="706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06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0665" name="Rectangle 9"/>
          <p:cNvSpPr>
            <a:spLocks noChangeArrowheads="1"/>
          </p:cNvSpPr>
          <p:nvPr/>
        </p:nvSpPr>
        <p:spPr bwMode="auto">
          <a:xfrm>
            <a:off x="1181100" y="914400"/>
            <a:ext cx="7734300" cy="785813"/>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a:solidFill>
                  <a:schemeClr val="tx2"/>
                </a:solidFill>
              </a:rPr>
              <a:t>Quiz 2?</a:t>
            </a:r>
            <a:endParaRPr lang="en-US" sz="4400" dirty="0">
              <a:solidFill>
                <a:schemeClr val="tx2"/>
              </a:solidFill>
            </a:endParaRPr>
          </a:p>
        </p:txBody>
      </p:sp>
      <p:sp>
        <p:nvSpPr>
          <p:cNvPr id="70666" name="Rectangle 10"/>
          <p:cNvSpPr>
            <a:spLocks noChangeArrowheads="1"/>
          </p:cNvSpPr>
          <p:nvPr/>
        </p:nvSpPr>
        <p:spPr bwMode="auto">
          <a:xfrm>
            <a:off x="1042988" y="2205038"/>
            <a:ext cx="7777162" cy="4464050"/>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You are working in the post anesthesia care unit of a hospital. You have just received a patient back from surgery and you are monitoring his status. Knowing that the patient has received atropine, which of the following statements/observations is UNEXPECTED?</a:t>
            </a:r>
          </a:p>
          <a:p>
            <a:pPr marL="342900" indent="-342900">
              <a:spcBef>
                <a:spcPct val="20000"/>
              </a:spcBef>
              <a:buFontTx/>
              <a:buBlip>
                <a:blip r:embed="rId2"/>
              </a:buBlip>
            </a:pPr>
            <a:r>
              <a:rPr lang="en-US" sz="2400" dirty="0"/>
              <a:t>A. The patient is complaining of extreme thirst.</a:t>
            </a:r>
          </a:p>
          <a:p>
            <a:pPr marL="342900" indent="-342900">
              <a:spcBef>
                <a:spcPct val="20000"/>
              </a:spcBef>
              <a:buFontTx/>
              <a:buBlip>
                <a:blip r:embed="rId2"/>
              </a:buBlip>
            </a:pPr>
            <a:r>
              <a:rPr lang="en-US" sz="2400" dirty="0"/>
              <a:t>B. The patient complains he is unable to clearly see</a:t>
            </a:r>
          </a:p>
          <a:p>
            <a:pPr marL="342900" indent="-342900">
              <a:spcBef>
                <a:spcPct val="20000"/>
              </a:spcBef>
            </a:pPr>
            <a:r>
              <a:rPr lang="en-US" sz="2400" dirty="0"/>
              <a:t>     the clock located just across from him.</a:t>
            </a:r>
          </a:p>
          <a:p>
            <a:pPr marL="342900" indent="-342900">
              <a:spcBef>
                <a:spcPct val="20000"/>
              </a:spcBef>
              <a:buFontTx/>
              <a:buBlip>
                <a:blip r:embed="rId2"/>
              </a:buBlip>
            </a:pPr>
            <a:r>
              <a:rPr lang="en-US" sz="2400" dirty="0"/>
              <a:t>C. The patient's heart rate is elevated.</a:t>
            </a:r>
          </a:p>
          <a:p>
            <a:pPr marL="342900" indent="-342900">
              <a:spcBef>
                <a:spcPct val="20000"/>
              </a:spcBef>
              <a:buFontTx/>
              <a:buBlip>
                <a:blip r:embed="rId2"/>
              </a:buBlip>
            </a:pPr>
            <a:r>
              <a:rPr lang="en-US" sz="2400" dirty="0"/>
              <a:t>D. The patient reports he has cramping and diarrhea.</a:t>
            </a:r>
            <a:endParaRPr lang="en-US" sz="2400" b="1" dirty="0"/>
          </a:p>
        </p:txBody>
      </p:sp>
      <p:pic>
        <p:nvPicPr>
          <p:cNvPr id="70667" name="Picture 11" descr="QUESTION"/>
          <p:cNvPicPr>
            <a:picLocks noChangeAspect="1" noChangeArrowheads="1"/>
          </p:cNvPicPr>
          <p:nvPr/>
        </p:nvPicPr>
        <p:blipFill>
          <a:blip r:embed="rId3" cstate="print"/>
          <a:srcRect/>
          <a:stretch>
            <a:fillRect/>
          </a:stretch>
        </p:blipFill>
        <p:spPr bwMode="auto">
          <a:xfrm>
            <a:off x="6588125" y="0"/>
            <a:ext cx="2376488" cy="1916113"/>
          </a:xfrm>
          <a:prstGeom prst="rect">
            <a:avLst/>
          </a:prstGeom>
          <a:noFill/>
        </p:spPr>
      </p:pic>
      <p:sp>
        <p:nvSpPr>
          <p:cNvPr id="12" name="Right Arrow 11"/>
          <p:cNvSpPr/>
          <p:nvPr/>
        </p:nvSpPr>
        <p:spPr>
          <a:xfrm>
            <a:off x="152400" y="64008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4983163"/>
          </a:xfrm>
        </p:spPr>
        <p:txBody>
          <a:bodyPr/>
          <a:lstStyle/>
          <a:p>
            <a:pPr marL="609600" indent="-609600">
              <a:lnSpc>
                <a:spcPct val="120000"/>
              </a:lnSpc>
              <a:buFontTx/>
              <a:buNone/>
              <a:defRPr/>
            </a:pPr>
            <a:r>
              <a:rPr lang="en-US" b="1" dirty="0">
                <a:solidFill>
                  <a:srgbClr val="FF0066"/>
                </a:solidFill>
                <a:latin typeface="Times New Roman" pitchFamily="18" charset="0"/>
                <a:cs typeface="Times New Roman" pitchFamily="18" charset="0"/>
              </a:rPr>
              <a:t>	</a:t>
            </a:r>
            <a:endParaRPr lang="en-US" b="1" dirty="0">
              <a:latin typeface="Times New Roman" pitchFamily="18" charset="0"/>
              <a:cs typeface="Times New Roman" pitchFamily="18" charset="0"/>
            </a:endParaRPr>
          </a:p>
          <a:p>
            <a:pPr>
              <a:buFontTx/>
              <a:buNone/>
              <a:defRPr/>
            </a:pPr>
            <a:endParaRPr lang="en-US" b="1" dirty="0">
              <a:latin typeface="Times New Roman" pitchFamily="18" charset="0"/>
              <a:cs typeface="Times New Roman" pitchFamily="18" charset="0"/>
            </a:endParaRPr>
          </a:p>
          <a:p>
            <a:pPr>
              <a:buFontTx/>
              <a:buNone/>
              <a:defRPr/>
            </a:pPr>
            <a:endParaRPr lang="en-US" b="1" dirty="0">
              <a:latin typeface="Times New Roman" pitchFamily="18" charset="0"/>
              <a:cs typeface="Times New Roman" pitchFamily="18" charset="0"/>
            </a:endParaRPr>
          </a:p>
          <a:p>
            <a:pPr>
              <a:buFontTx/>
              <a:buNone/>
              <a:defRPr/>
            </a:pPr>
            <a:endParaRPr lang="en-US" b="1" dirty="0">
              <a:latin typeface="Times New Roman" pitchFamily="18" charset="0"/>
              <a:cs typeface="Times New Roman" pitchFamily="18" charset="0"/>
            </a:endParaRPr>
          </a:p>
          <a:p>
            <a:pPr>
              <a:buFontTx/>
              <a:buNone/>
              <a:defRPr/>
            </a:pPr>
            <a:r>
              <a:rPr lang="en-US" b="1" dirty="0">
                <a:latin typeface="Times New Roman" pitchFamily="18" charset="0"/>
                <a:cs typeface="Times New Roman" pitchFamily="18" charset="0"/>
              </a:rPr>
              <a:t>Can antimuscarinic drugs reverse the action</a:t>
            </a:r>
          </a:p>
          <a:p>
            <a:pPr>
              <a:buFontTx/>
              <a:buNone/>
              <a:defRPr/>
            </a:pPr>
            <a:r>
              <a:rPr lang="en-US" b="1" dirty="0">
                <a:latin typeface="Times New Roman" pitchFamily="18" charset="0"/>
                <a:cs typeface="Times New Roman" pitchFamily="18" charset="0"/>
              </a:rPr>
              <a:t>of neostigmine on skeletal muscles?</a:t>
            </a:r>
          </a:p>
          <a:p>
            <a:pPr>
              <a:buFontTx/>
              <a:buNone/>
              <a:defRPr/>
            </a:pPr>
            <a:endParaRPr lang="en-US" b="1" dirty="0">
              <a:latin typeface="Times New Roman" pitchFamily="18" charset="0"/>
              <a:cs typeface="Times New Roman" pitchFamily="18" charset="0"/>
            </a:endParaRPr>
          </a:p>
          <a:p>
            <a:pPr>
              <a:buFontTx/>
              <a:buNone/>
              <a:defRPr/>
            </a:pPr>
            <a:r>
              <a:rPr lang="en-US" b="1" dirty="0">
                <a:latin typeface="Times New Roman" pitchFamily="18" charset="0"/>
                <a:cs typeface="Times New Roman" pitchFamily="18" charset="0"/>
              </a:rPr>
              <a:t>What is the antidote that can be used in atropine toxicity?</a:t>
            </a:r>
            <a:endParaRPr lang="en-US" dirty="0"/>
          </a:p>
        </p:txBody>
      </p:sp>
      <p:pic>
        <p:nvPicPr>
          <p:cNvPr id="35843" name="Picture 11" descr="j0078711"/>
          <p:cNvPicPr>
            <a:picLocks noChangeAspect="1" noChangeArrowheads="1"/>
          </p:cNvPicPr>
          <p:nvPr/>
        </p:nvPicPr>
        <p:blipFill>
          <a:blip r:embed="rId2" cstate="print"/>
          <a:srcRect/>
          <a:stretch>
            <a:fillRect/>
          </a:stretch>
        </p:blipFill>
        <p:spPr bwMode="auto">
          <a:xfrm>
            <a:off x="6248400" y="228600"/>
            <a:ext cx="2438400" cy="39338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6200" y="1143000"/>
            <a:ext cx="8991600" cy="5638800"/>
          </a:xfrm>
          <a:prstGeom prst="rect">
            <a:avLst/>
          </a:prstGeom>
          <a:noFill/>
          <a:ln w="9525">
            <a:noFill/>
            <a:miter lim="800000"/>
            <a:headEnd/>
            <a:tailEnd/>
          </a:ln>
        </p:spPr>
      </p:pic>
      <p:sp>
        <p:nvSpPr>
          <p:cNvPr id="11" name="Striped Right Arrow 10"/>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14" name="Striped Right Arrow 13"/>
          <p:cNvSpPr/>
          <p:nvPr/>
        </p:nvSpPr>
        <p:spPr>
          <a:xfrm>
            <a:off x="1752600" y="533400"/>
            <a:ext cx="24384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Muscarinic</a:t>
            </a:r>
            <a:r>
              <a:rPr lang="en-US" b="1" dirty="0">
                <a:solidFill>
                  <a:schemeClr val="tx1"/>
                </a:solidFill>
              </a:rPr>
              <a:t> blocker</a:t>
            </a:r>
          </a:p>
        </p:txBody>
      </p:sp>
      <p:sp>
        <p:nvSpPr>
          <p:cNvPr id="15" name="Striped Right Arrow 14"/>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16" name="Striped Right Arrow 15"/>
          <p:cNvSpPr/>
          <p:nvPr/>
        </p:nvSpPr>
        <p:spPr>
          <a:xfrm>
            <a:off x="1143000" y="533400"/>
            <a:ext cx="30480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Neuromuscular blockers</a:t>
            </a:r>
          </a:p>
        </p:txBody>
      </p:sp>
      <p:sp>
        <p:nvSpPr>
          <p:cNvPr id="18" name="Striped Right Arrow 17"/>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0" name="Striped Right Arrow 19"/>
          <p:cNvSpPr/>
          <p:nvPr/>
        </p:nvSpPr>
        <p:spPr>
          <a:xfrm>
            <a:off x="27432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M</a:t>
            </a:r>
          </a:p>
        </p:txBody>
      </p:sp>
      <p:sp>
        <p:nvSpPr>
          <p:cNvPr id="21" name="Striped Right Arrow 20"/>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2" name="Striped Right Arrow 21"/>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4" name="Striped Right Arrow 23"/>
          <p:cNvSpPr/>
          <p:nvPr/>
        </p:nvSpPr>
        <p:spPr>
          <a:xfrm>
            <a:off x="26670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5" name="Striped Right Arrow 24"/>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19" name="Striped Right Arrow 18"/>
          <p:cNvSpPr/>
          <p:nvPr/>
        </p:nvSpPr>
        <p:spPr>
          <a:xfrm>
            <a:off x="28194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Nm</a:t>
            </a:r>
          </a:p>
        </p:txBody>
      </p:sp>
      <p:sp>
        <p:nvSpPr>
          <p:cNvPr id="26" name="Striped Right Arrow 25"/>
          <p:cNvSpPr/>
          <p:nvPr/>
        </p:nvSpPr>
        <p:spPr>
          <a:xfrm>
            <a:off x="28956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7" name="Striped Right Arrow 26"/>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8" name="Striped Right Arrow 27"/>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29" name="Striped Right Arrow 28"/>
          <p:cNvSpPr/>
          <p:nvPr/>
        </p:nvSpPr>
        <p:spPr>
          <a:xfrm>
            <a:off x="1600200" y="5334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10" name="TextBox 9"/>
          <p:cNvSpPr txBox="1"/>
          <p:nvPr/>
        </p:nvSpPr>
        <p:spPr>
          <a:xfrm>
            <a:off x="838200" y="228600"/>
            <a:ext cx="6477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a:spAutoFit/>
          </a:bodyPr>
          <a:lstStyle/>
          <a:p>
            <a:pPr fontAlgn="auto">
              <a:spcBef>
                <a:spcPts val="0"/>
              </a:spcBef>
              <a:spcAft>
                <a:spcPts val="0"/>
              </a:spcAft>
              <a:defRPr/>
            </a:pPr>
            <a:r>
              <a:rPr lang="en-US" sz="4000" b="1" dirty="0">
                <a:solidFill>
                  <a:srgbClr val="FF0000"/>
                </a:solidFill>
                <a:latin typeface="Algerian" pitchFamily="82" charset="0"/>
                <a:cs typeface="+mn-cs"/>
              </a:rPr>
              <a:t>Anticholinergic Drugs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788 0.00162 C 0.10521 0.00486 0.14218 0.01204 0.17968 0.01435 C 0.1908 0.0169 0.20191 0.01782 0.21302 0.01898 C 0.22396 0.0287 0.24097 0.03009 0.25364 0.03171 C 0.25955 0.03588 0.26614 0.03773 0.27257 0.03958 C 0.27916 0.04398 0.28698 0.04792 0.29409 0.05069 C 0.29705 0.0537 0.30069 0.05556 0.30364 0.0588 C 0.31076 0.06667 0.30069 0.06111 0.30955 0.06505 C 0.31163 0.06806 0.31458 0.06991 0.31666 0.07292 C 0.32014 0.07801 0.32309 0.08356 0.32621 0.08889 C 0.33316 0.10093 0.33819 0.11829 0.34757 0.12708 C 0.35208 0.14468 0.34461 0.11713 0.35121 0.13657 C 0.3533 0.14259 0.35312 0.15 0.3559 0.15556 C 0.36041 0.16435 0.36163 0.17523 0.36302 0.18565 C 0.36441 0.19606 0.36389 0.19236 0.36666 0.20324 C 0.36753 0.20648 0.36909 0.21273 0.36909 0.21273 C 0.37066 0.22639 0.37066 0.24028 0.37257 0.25394 C 0.37378 0.26227 0.37621 0.27106 0.37621 0.2794 " pathEditMode="relative" ptsTypes="fffffffffffffffff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2.22222E-6 C 0.004 0.00556 0.00764 0.01227 0.01059 0.01898 C 0.01233 0.02315 0.01545 0.03172 0.01545 0.03195 C 0.01806 0.04537 0.01927 0.03843 0.01771 0.05556 C 0.01875 0.06227 0.01997 0.06945 0.02136 0.07616 C 0.02205 0.0794 0.02379 0.08565 0.02379 0.08588 C 0.02466 0.12153 0.03021 0.16922 0.02136 0.20486 C 0.01945 0.22222 0.01545 0.23843 0.01302 0.25556 C 0.01146 0.26713 0.01042 0.27894 0.00834 0.29051 C 0.0066 0.3 0.00608 0.30949 0.00469 0.31898 C 0.004 0.32338 0.00226 0.33172 0.00226 0.33195 C 0.00261 0.35602 0.00278 0.38056 0.00348 0.40486 C 0.00365 0.41065 0.00278 0.41806 0.00591 0.42222 C 0.00938 0.42685 0.01754 0.42639 0.02257 0.42871 C 0.02327 0.43241 0.025 0.43588 0.025 0.43982 C 0.025 0.44144 0.02379 0.44445 0.02379 0.44468 " pathEditMode="relative" rAng="0" ptsTypes="fffffffffffffffA">
                                      <p:cBhvr>
                                        <p:cTn id="10" dur="2000" fill="hold"/>
                                        <p:tgtEl>
                                          <p:spTgt spid="24"/>
                                        </p:tgtEl>
                                        <p:attrNameLst>
                                          <p:attrName>ppt_x</p:attrName>
                                          <p:attrName>ppt_y</p:attrName>
                                        </p:attrNameLst>
                                      </p:cBhvr>
                                      <p:rCtr x="1500" y="22200"/>
                                    </p:animMotion>
                                  </p:childTnLst>
                                </p:cTn>
                              </p:par>
                              <p:par>
                                <p:cTn id="11" presetID="0" presetClass="path" presetSubtype="0" accel="50000" decel="50000" fill="hold" nodeType="withEffect">
                                  <p:stCondLst>
                                    <p:cond delay="0"/>
                                  </p:stCondLst>
                                  <p:childTnLst>
                                    <p:animMotion origin="layout" path="M -5.55556E-7 -3.7037E-7 C 0.00451 0.00324 0.00816 0.00764 0.01302 0.00949 C 0.01423 0.01065 0.01545 0.01181 0.01666 0.01273 C 0.01771 0.01343 0.01944 0.01296 0.02014 0.01435 C 0.02118 0.01667 0.02083 0.01968 0.02135 0.02222 C 0.02205 0.02546 0.02291 0.02847 0.02378 0.03171 C 0.02465 0.03495 0.02621 0.04144 0.02621 0.04144 C 0.02656 0.04468 0.02673 0.04792 0.02725 0.05093 C 0.02778 0.05417 0.02968 0.06042 0.02968 0.06042 C 0.02847 0.09792 0.03038 0.13565 0.02135 0.17153 C 0.01979 0.18611 0.01649 0.19884 0.01302 0.21273 C 0.01076 0.23611 0.00816 0.25926 0.0059 0.28264 C 0.01041 0.31134 0.00659 0.3412 0.00347 0.36991 C 0.0026 0.38542 0.00139 0.39931 -5.55556E-7 0.41435 C -0.00104 0.43843 -0.00139 0.46181 0.00121 0.48588 C 0.00191 0.49167 0.0033 0.49583 0.00468 0.50162 C 0.00555 0.50486 0.00712 0.51111 0.00712 0.51111 C 0.00937 0.53194 0.01666 0.57245 0.02621 0.59051 C 0.02743 0.59931 0.02847 0.6081 0.0368 0.6081 " pathEditMode="relative" ptsTypes="ffffffffffffffffffA">
                                      <p:cBhvr>
                                        <p:cTn id="12" dur="2000" fill="hold"/>
                                        <p:tgtEl>
                                          <p:spTgt spid="2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025 -2.22222E-6 C -0.02118 0.00486 -0.01997 0.01019 -0.01545 0.01412 C -0.01216 0.02732 -0.00295 0.03634 0.00121 0.04908 C 0.0092 0.07338 0.01927 0.09699 0.02986 0.11898 C 0.03472 0.12917 0.03663 0.14213 0.04288 0.1507 C 0.04409 0.15486 0.04479 0.15949 0.04652 0.16343 C 0.05034 0.17246 0.05573 0.18033 0.05833 0.19028 C 0.05885 0.20093 0.06076 0.21158 0.06076 0.22222 C 0.06076 0.25047 0.05677 0.28079 0.05 0.30787 C 0.04896 0.31783 0.04809 0.32801 0.04652 0.33797 C 0.04409 0.37662 0.04774 0.41574 0.04288 0.45394 C 0.04323 0.48009 0.03646 0.53704 0.05607 0.56343 C 0.06146 0.57824 0.05816 0.57292 0.06441 0.58079 C 0.06684 0.5919 0.06336 0.57917 0.06909 0.59028 C 0.07066 0.59329 0.07118 0.59676 0.07274 0.6 C 0.07743 0.61991 0.07274 0.59815 0.07621 0.62037 C 0.0776 0.62917 0.08073 0.63704 0.08211 0.64584 C 0.08264 0.64908 0.08246 0.65232 0.08333 0.65556 C 0.0842 0.65834 0.08593 0.66065 0.08698 0.66343 C 0.0901 0.67246 0.09097 0.68218 0.09531 0.69028 C 0.09618 0.69352 0.09739 0.69653 0.09774 0.7 C 0.09809 0.70417 0.09757 0.70857 0.09878 0.71204 C 0.0993 0.71435 0.10121 0.71459 0.10243 0.71574 C 0.10711 0.72523 0.11041 0.73843 0.11909 0.74259 C 0.12465 0.75324 0.13333 0.76204 0.14288 0.76482 C 0.14652 0.76597 0.15364 0.76759 0.15364 0.76783 C 0.15729 0.77547 0.15607 0.78079 0.14878 0.78079 " pathEditMode="relative" rAng="0" ptsTypes="ffffffffffffffffffffffffffA">
                                      <p:cBhvr>
                                        <p:cTn id="14" dur="2000" fill="hold"/>
                                        <p:tgtEl>
                                          <p:spTgt spid="22"/>
                                        </p:tgtEl>
                                        <p:attrNameLst>
                                          <p:attrName>ppt_x</p:attrName>
                                          <p:attrName>ppt_y</p:attrName>
                                        </p:attrNameLst>
                                      </p:cBhvr>
                                      <p:rCtr x="9100" y="390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6.93889E-18 -1.11111E-6 C 0.00729 0.00602 0.01215 0.01597 0.01909 0.02222 C 0.02205 0.02801 0.02534 0.03264 0.02864 0.03796 C 0.03281 0.04468 0.03698 0.05556 0.04166 0.06181 C 0.04809 0.07037 0.04496 0.0625 0.05 0.07292 C 0.05434 0.08195 0.06146 0.09908 0.06788 0.10463 C 0.07222 0.11435 0.07569 0.12338 0.07968 0.13333 C 0.08194 0.13866 0.08437 0.14398 0.08698 0.14908 C 0.08819 0.15116 0.08941 0.15324 0.09045 0.15556 C 0.09479 0.1662 0.09861 0.17708 0.10364 0.18727 C 0.10555 0.19838 0.10972 0.20787 0.11423 0.21736 C 0.11614 0.22732 0.11458 0.22176 0.12031 0.23333 C 0.12222 0.23704 0.12205 0.24213 0.12378 0.24583 C 0.125 0.24861 0.12604 0.25116 0.12743 0.25394 C 0.13732 0.2713 0.14739 0.29051 0.1559 0.30949 C 0.1618 0.32222 0.16458 0.3375 0.17031 0.3507 C 0.17343 0.35764 0.17673 0.36482 0.17864 0.37292 C 0.18211 0.38727 0.1809 0.40301 0.18455 0.41736 C 0.18489 0.43426 0.18489 0.45116 0.18576 0.46806 C 0.18646 0.48264 0.19114 0.49745 0.19409 0.51088 C 0.19722 0.52546 0.19861 0.53866 0.20364 0.55208 C 0.20451 0.56134 0.20625 0.56597 0.20833 0.57431 C 0.20989 0.59329 0.21823 0.62037 0.225 0.63796 C 0.22743 0.64445 0.22795 0.65093 0.2309 0.65695 C 0.23385 0.67269 0.23923 0.68658 0.24635 0.69977 C 0.24861 0.7081 0.25382 0.71875 0.25955 0.72361 C 0.26041 0.725 0.26093 0.72708 0.26198 0.72824 C 0.26284 0.7294 0.26458 0.7287 0.26545 0.72986 C 0.26736 0.73241 0.26718 0.73704 0.26909 0.73958 C 0.27222 0.74375 0.27639 0.74607 0.27968 0.75046 C 0.28246 0.76134 0.2875 0.76759 0.29409 0.77431 C 0.29566 0.78009 0.30034 0.78912 0.30364 0.79329 C 0.30364 0.79329 0.30295 0.79005 0.30243 0.78866 C 0.30173 0.78727 0.30069 0.78565 0.3 0.78403 C 0.29948 0.78241 0.29878 0.77917 0.29878 0.77917 " pathEditMode="relative" ptsTypes="ffffffffffffffffffffffffffffffffffA">
                                      <p:cBhvr>
                                        <p:cTn id="18" dur="2000" fill="hold"/>
                                        <p:tgtEl>
                                          <p:spTgt spid="2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556E-17 -1.11111E-6 C 0.00799 0.00208 0.01458 0.00741 0.02257 0.00949 C 0.03264 0.01644 0.04479 0.02083 0.0559 0.02384 C 0.0625 0.02847 0.06962 0.02708 0.07622 0.03171 C 0.0816 0.03542 0.08594 0.03866 0.09167 0.0412 C 0.1158 0.06366 0.15521 0.05347 0.18455 0.06181 C 0.18576 0.06296 0.18681 0.06412 0.18802 0.06505 C 0.18924 0.06574 0.19063 0.06574 0.19167 0.06667 C 0.19306 0.06783 0.19375 0.07014 0.19514 0.07153 C 0.19965 0.0757 0.20573 0.07755 0.21059 0.08102 C 0.21632 0.08519 0.22083 0.0882 0.22726 0.09051 C 0.23472 0.09722 0.24253 0.10301 0.25122 0.10625 C 0.25191 0.10787 0.25243 0.10972 0.25347 0.11111 C 0.25451 0.1125 0.25642 0.11273 0.25712 0.11435 C 0.25903 0.11898 0.25868 0.12662 0.26059 0.13171 C 0.26424 0.1419 0.26823 0.15417 0.275 0.16181 C 0.27708 0.16412 0.27986 0.16458 0.28212 0.16667 C 0.28455 0.17662 0.28976 0.18472 0.29514 0.19213 C 0.29688 0.19908 0.29983 0.19653 0.30226 0.20324 C 0.3066 0.21505 0.31215 0.22708 0.31545 0.23958 C 0.3151 0.25116 0.31493 0.26296 0.31424 0.27454 C 0.31406 0.27616 0.3125 0.27778 0.31302 0.2794 C 0.31354 0.28102 0.31545 0.28056 0.31667 0.28102 C 0.32396 0.27755 0.31892 0.2794 0.33212 0.2794 " pathEditMode="relative" rAng="0" ptsTypes="fffffffffffffffffffffffA">
                                      <p:cBhvr>
                                        <p:cTn id="39" dur="2000" fill="hold"/>
                                        <p:tgtEl>
                                          <p:spTgt spid="19"/>
                                        </p:tgtEl>
                                        <p:attrNameLst>
                                          <p:attrName>ppt_x</p:attrName>
                                          <p:attrName>ppt_y</p:attrName>
                                        </p:attrNameLst>
                                      </p:cBhvr>
                                      <p:rCtr x="16600" y="14100"/>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3.33333E-6 -0.02222 C 0.00886 -0.0199 0.0132 -0.0125 0.02032 -0.00625 C 0.02205 -0.00277 0.02466 -0.00023 0.02622 0.00324 C 0.03212 0.01736 0.03195 0.03681 0.03334 0.05232 C 0.03195 0.08125 0.02952 0.1125 0.02136 0.13982 C 0.01945 0.15695 0.01528 0.17338 0.01302 0.19051 C 0.01407 0.24491 0.01424 0.29954 0.01545 0.35394 C 0.01563 0.35949 0.0191 0.36991 0.0191 0.37014 C 0.01702 0.37778 0.01754 0.37292 0.02032 0.38426 C 0.02118 0.38797 0.02344 0.39051 0.025 0.39375 C 0.029 0.40162 0.03212 0.41042 0.03802 0.41598 C 0.03959 0.42223 0.03924 0.41898 0.03924 0.42547 " pathEditMode="relative" rAng="0" ptsTypes="fffffffffffA">
                                      <p:cBhvr>
                                        <p:cTn id="43" dur="2000" fill="hold"/>
                                        <p:tgtEl>
                                          <p:spTgt spid="26"/>
                                        </p:tgtEl>
                                        <p:attrNameLst>
                                          <p:attrName>ppt_x</p:attrName>
                                          <p:attrName>ppt_y</p:attrName>
                                        </p:attrNameLst>
                                      </p:cBhvr>
                                      <p:rCtr x="2000" y="22400"/>
                                    </p:animMotion>
                                  </p:childTnLst>
                                </p:cTn>
                              </p:par>
                              <p:par>
                                <p:cTn id="44" presetID="0" presetClass="path" presetSubtype="0" accel="50000" decel="50000" fill="hold" nodeType="withEffect">
                                  <p:stCondLst>
                                    <p:cond delay="0"/>
                                  </p:stCondLst>
                                  <p:childTnLst>
                                    <p:animMotion origin="layout" path="M 2.77778E-6 8.67362E-19 C 0.00608 0.00556 0.00191 0.00023 0.00469 0.01111 C 0.00781 0.02338 0.01215 0.03542 0.01545 0.04769 C 0.02014 0.08981 0.01997 0.13241 0.02135 0.17477 C 0.02257 0.21481 0.02205 0.24491 0.03924 0.27778 C 0.04097 0.29398 0.04236 0.30926 0.03802 0.32523 C 0.03663 0.33681 0.03663 0.34931 0.03455 0.36042 C 0.03368 0.36458 0.0309 0.36759 0.02969 0.37153 C 0.02691 0.38079 0.02726 0.38889 0.02257 0.39699 C 0.02188 0.40185 0.02014 0.40625 0.02014 0.41111 C 0.02014 0.43356 0.02292 0.45648 0.02847 0.47778 C 0.02934 0.48611 0.0309 0.49329 0.03212 0.50162 C 0.03472 0.53611 0.03177 0.52338 0.03681 0.54144 C 0.03767 0.55417 0.03767 0.56435 0.04288 0.57477 C 0.04514 0.58426 0.04688 0.59167 0.05469 0.59537 C 0.05695 0.6037 0.06129 0.60995 0.06424 0.61759 " pathEditMode="relative" ptsTypes="fffffffffffffffA">
                                      <p:cBhvr>
                                        <p:cTn id="45" dur="2000" fill="hold"/>
                                        <p:tgtEl>
                                          <p:spTgt spid="27"/>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03316 0.00139 C -0.02552 0.00486 -0.03334 0 -0.02604 0.0125 C -0.02483 0.01458 -0.02257 0.01551 -0.02118 0.01736 C -0.01146 0.03032 -0.00226 0.04444 0.00503 0.06019 C 0.00677 0.0713 0.0085 0.08241 0.01336 0.0919 C 0.01684 0.10648 0.02152 0.11991 0.02517 0.13472 C 0.02725 0.14329 0.0283 0.15116 0.03229 0.15856 C 0.0342 0.16944 0.03698 0.17708 0.03958 0.18727 C 0.0408 0.19792 0.04236 0.20856 0.04427 0.21898 C 0.04496 0.23889 0.04566 0.28727 0.05503 0.30602 C 0.05711 0.32222 0.06093 0.33981 0.06562 0.35509 C 0.06684 0.35926 0.06927 0.3625 0.07048 0.36644 C 0.07586 0.3831 0.08003 0.39977 0.08836 0.41412 C 0.09097 0.42755 0.09566 0.44074 0.09896 0.45394 C 0.10104 0.46273 0.10104 0.47176 0.10503 0.47917 C 0.10659 0.48704 0.1085 0.49491 0.10972 0.50278 C 0.11076 0.51528 0.11232 0.52546 0.11458 0.53796 C 0.11597 0.55648 0.11927 0.57477 0.1217 0.59329 C 0.12205 0.61551 0.12239 0.6375 0.12291 0.65995 C 0.12343 0.68102 0.12135 0.70648 0.13125 0.725 C 0.13264 0.73148 0.1342 0.73403 0.13836 0.7375 C 0.14201 0.7456 0.15434 0.75694 0.16093 0.75972 C 0.16267 0.7669 0.16562 0.7794 0.16562 0.78681 " pathEditMode="relative" rAng="0" ptsTypes="ffffffffffffffffffffffA">
                                      <p:cBhvr>
                                        <p:cTn id="47" dur="2000" fill="hold"/>
                                        <p:tgtEl>
                                          <p:spTgt spid="18"/>
                                        </p:tgtEl>
                                        <p:attrNameLst>
                                          <p:attrName>ppt_x</p:attrName>
                                          <p:attrName>ppt_y</p:attrName>
                                        </p:attrNameLst>
                                      </p:cBhvr>
                                      <p:rCtr x="9900" y="39200"/>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1666 0 C -0.01458 0.0037 -0.01232 0.00833 -0.00955 0.01111 C -0.00104 0.01921 0.01007 0.02153 0.01667 0.03333 C 0.02084 0.04097 0.0224 0.04931 0.02605 0.05718 C 0.02709 0.05949 0.02848 0.06134 0.02969 0.06343 C 0.03125 0.06644 0.03438 0.07292 0.03438 0.07315 C 0.03716 0.08796 0.03316 0.0713 0.03924 0.08403 C 0.04115 0.08796 0.04393 0.09676 0.04393 0.09699 C 0.04775 0.12153 0.04931 0.14606 0.05105 0.1713 C 0.05139 0.17778 0.05261 0.18403 0.05348 0.19051 C 0.05417 0.1963 0.05591 0.20787 0.05591 0.2081 C 0.05782 0.24005 0.05747 0.27222 0.07136 0.3 C 0.07344 0.31042 0.07761 0.3294 0.08212 0.33796 C 0.09098 0.37315 0.08247 0.41319 0.09167 0.44907 C 0.09306 0.46227 0.09306 0.47546 0.09757 0.48727 C 0.09931 0.50556 0.10261 0.5206 0.10938 0.53657 C 0.11216 0.55069 0.1217 0.55764 0.12969 0.56667 C 0.13351 0.57106 0.13629 0.57569 0.14045 0.5794 C 0.14601 0.59097 0.15486 0.59884 0.16424 0.60463 C 0.16962 0.61528 0.17518 0.62616 0.18334 0.63333 C 0.18629 0.63866 0.19028 0.64329 0.19271 0.64907 C 0.19601 0.65671 0.19653 0.66343 0.20105 0.66991 C 0.20539 0.6838 0.21233 0.69491 0.21771 0.70787 C 0.22761 0.73194 0.2375 0.75648 0.25226 0.77616 C 0.25782 0.78356 0.27552 0.78704 0.28334 0.79051 C 0.29236 0.79005 0.30157 0.79028 0.31059 0.78889 C 0.31302 0.78843 0.31771 0.78565 0.31771 0.78588 C 0.31789 0.78565 0.32848 0.79306 0.32848 0.78889 " pathEditMode="relative" rAng="0" ptsTypes="fffffffffffffffffffffffffffA">
                                      <p:cBhvr>
                                        <p:cTn id="51" dur="2000" fill="hold"/>
                                        <p:tgtEl>
                                          <p:spTgt spid="20"/>
                                        </p:tgtEl>
                                        <p:attrNameLst>
                                          <p:attrName>ppt_x</p:attrName>
                                          <p:attrName>ppt_y</p:attrName>
                                        </p:attrNameLst>
                                      </p:cBhvr>
                                      <p:rCtr x="17300" y="39700"/>
                                    </p:animMotion>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4" presetClass="exit" presetSubtype="16" fill="hold" nodeType="withEffect">
                                  <p:stCondLst>
                                    <p:cond delay="0"/>
                                  </p:stCondLst>
                                  <p:childTnLst>
                                    <p:animEffect transition="out" filter="box(in)">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4" presetClass="exit" presetSubtype="16" fill="hold" nodeType="withEffect">
                                  <p:stCondLst>
                                    <p:cond delay="0"/>
                                  </p:stCondLst>
                                  <p:childTnLst>
                                    <p:animEffect transition="out" filter="box(in)">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4" presetClass="exit" presetSubtype="16" fill="hold" nodeType="withEffect">
                                  <p:stCondLst>
                                    <p:cond delay="0"/>
                                  </p:stCondLst>
                                  <p:childTnLst>
                                    <p:animEffect transition="out" filter="box(in)">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4" presetClass="exit" presetSubtype="16" fill="hold" nodeType="withEffect">
                                  <p:stCondLst>
                                    <p:cond delay="0"/>
                                  </p:stCondLst>
                                  <p:childTnLst>
                                    <p:animEffect transition="out" filter="box(in)">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1.38889E-6 -7.40741E-7 C 0.01719 0.00185 0.01649 0.00139 0.02986 0.01412 C 0.03594 0.01991 0.03073 0.01482 0.03698 0.0206 C 0.03819 0.02176 0.04045 0.02384 0.04045 0.02384 C 0.04323 0.02917 0.04809 0.03611 0.05243 0.03796 C 0.05364 0.03959 0.05451 0.04144 0.0559 0.04283 C 0.05816 0.04514 0.06319 0.04908 0.06319 0.04908 C 0.0651 0.0581 0.06267 0.05046 0.06788 0.05718 C 0.06892 0.05857 0.06927 0.06065 0.07031 0.06181 C 0.07239 0.06435 0.07743 0.06829 0.07743 0.06829 C 0.08038 0.07384 0.08281 0.07408 0.08698 0.07778 C 0.09288 0.08982 0.10469 0.09236 0.11319 0.1 C 0.12291 0.10857 0.11528 0.1044 0.12257 0.10787 C 0.12743 0.11435 0.13368 0.11713 0.13923 0.12222 C 0.14357 0.13056 0.15989 0.13773 0.16788 0.14121 C 0.17257 0.14746 0.17795 0.15046 0.18333 0.15556 C 0.19097 0.17037 0.21024 0.17986 0.22257 0.18565 C 0.23021 0.18935 0.23385 0.19468 0.24166 0.19676 C 0.24496 0.19977 0.24878 0.20255 0.25243 0.20463 C 0.25469 0.20602 0.25712 0.20671 0.25955 0.20787 C 0.26076 0.20834 0.26319 0.20949 0.26319 0.20949 C 0.26476 0.21898 0.26979 0.22176 0.27257 0.23009 C 0.27569 0.23982 0.27864 0.24676 0.28333 0.25533 C 0.28489 0.25857 0.28837 0.2588 0.29045 0.26019 C 0.30173 0.26783 0.30555 0.26968 0.3191 0.26968 " pathEditMode="relative" ptsTypes="ffffffffffffffffffffffffA">
                                      <p:cBhvr>
                                        <p:cTn id="72" dur="2000" fill="hold"/>
                                        <p:tgtEl>
                                          <p:spTgt spid="16"/>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4409 -1.11111E-6 C 0.04965 0.00046 0.05521 0.00023 0.06076 0.00162 C 0.06701 0.00324 0.06944 0.01736 0.075 0.02222 C 0.07691 0.03264 0.07656 0.04352 0.07864 0.05394 C 0.07812 0.08171 0.08125 0.10995 0.07152 0.13495 C 0.06927 0.14977 0.0651 0.16366 0.05729 0.17477 C 0.05347 0.18935 0.04722 0.20185 0.04288 0.21597 C 0.04149 0.22014 0.04097 0.22477 0.03941 0.2287 C 0.03767 0.23264 0.03333 0.23982 0.03333 0.24005 C 0.03194 0.24583 0.02882 0.24884 0.02621 0.25394 C 0.02482 0.25949 0.02413 0.26343 0.02152 0.26829 C 0.01857 0.2794 0.02048 0.275 0.01666 0.28264 C 0.01371 0.30046 0.01163 0.31991 0.00364 0.33495 C 0.00069 0.3463 0.0033 0.34259 -0.00226 0.34769 C -0.00382 0.35093 -0.00556 0.35394 -0.00712 0.35695 C -0.01198 0.36667 -0.0092 0.37778 -0.01667 0.38727 C -0.01841 0.3956 -0.02292 0.39931 -0.02604 0.40648 C -0.02691 0.40857 -0.02778 0.41065 -0.02848 0.41273 C -0.02934 0.41574 -0.03091 0.42222 -0.03091 0.42245 C -0.03212 0.43889 -0.02934 0.43449 -0.03334 0.43982 " pathEditMode="relative" rAng="0" ptsTypes="fffffffffffffffffffA">
                                      <p:cBhvr>
                                        <p:cTn id="76" dur="2000" fill="hold"/>
                                        <p:tgtEl>
                                          <p:spTgt spid="29"/>
                                        </p:tgtEl>
                                        <p:attrNameLst>
                                          <p:attrName>ppt_x</p:attrName>
                                          <p:attrName>ppt_y</p:attrName>
                                        </p:attrNameLst>
                                      </p:cBhvr>
                                      <p:rCtr x="-2000" y="22000"/>
                                    </p:animMotion>
                                  </p:childTnLst>
                                </p:cTn>
                              </p:par>
                              <p:par>
                                <p:cTn id="77" presetID="0" presetClass="path" presetSubtype="0" accel="50000" decel="50000" fill="hold" nodeType="withEffect">
                                  <p:stCondLst>
                                    <p:cond delay="0"/>
                                  </p:stCondLst>
                                  <p:childTnLst>
                                    <p:animMotion origin="layout" path="M 0.05278 -0.01111 C 0.05729 -0.00509 0.05955 0.00116 0.06458 0.00625 C 0.06858 0.01644 0.06667 0.01042 0.06944 0.02523 C 0.06979 0.02732 0.07066 0.03172 0.07066 0.03195 C 0.06927 0.05301 0.06563 0.07477 0.05399 0.09028 C 0.05191 0.09861 0.04705 0.10672 0.04323 0.11389 C 0.04063 0.13449 0.04444 0.11528 0.03837 0.12847 C 0.03455 0.13658 0.03733 0.13496 0.0349 0.14283 C 0.0316 0.15324 0.02969 0.15648 0.02778 0.16667 C 0.03003 0.17801 0.03003 0.19028 0.0349 0.2 C 0.03333 0.21158 0.03194 0.21574 0.02778 0.22685 C 0.02622 0.23102 0.0217 0.23797 0.0217 0.2382 C 0.02031 0.24468 0.02031 0.24676 0.0158 0.2507 C 0.01372 0.26134 0.00799 0.26945 0.00625 0.28079 C 0.00434 0.29306 0.00156 0.30509 -0.00087 0.31736 C -0.00278 0.32755 -0.0026 0.33218 -0.00799 0.33959 C -0.01285 0.3588 -0.01858 0.37755 -0.02344 0.39676 C -0.02639 0.40857 -0.02899 0.4213 -0.03177 0.43334 C -0.03385 0.44259 -0.0349 0.45185 -0.03889 0.46019 C -0.04358 0.49005 -0.03906 0.45926 -0.04132 0.53334 C -0.04167 0.54445 -0.04149 0.55533 -0.04844 0.56181 C -0.05 0.56783 -0.04809 0.5956 -0.0401 0.59653 C -0.03177 0.59746 -0.02344 0.59653 -0.0151 0.59653 " pathEditMode="relative" rAng="0" ptsTypes="ffffffffffffffffffffffA">
                                      <p:cBhvr>
                                        <p:cTn id="78" dur="2000" fill="hold"/>
                                        <p:tgtEl>
                                          <p:spTgt spid="28"/>
                                        </p:tgtEl>
                                        <p:attrNameLst>
                                          <p:attrName>ppt_x</p:attrName>
                                          <p:attrName>ppt_y</p:attrName>
                                        </p:attrNameLst>
                                      </p:cBhvr>
                                      <p:rCtr x="-4300" y="30400"/>
                                    </p:animMotion>
                                  </p:childTnLst>
                                </p:cTn>
                              </p:par>
                              <p:par>
                                <p:cTn id="79" presetID="0" presetClass="path" presetSubtype="0" accel="50000" decel="50000" fill="hold" nodeType="withEffect">
                                  <p:stCondLst>
                                    <p:cond delay="0"/>
                                  </p:stCondLst>
                                  <p:childTnLst>
                                    <p:animMotion origin="layout" path="M 0.05069 -0.01111 C 0.05677 -0.00879 0.06007 -0.00324 0.06389 0.00301 C 0.06597 0.00648 0.06979 0.01412 0.06979 0.01435 C 0.07205 0.02593 0.075 0.03727 0.07691 0.04908 C 0.07795 0.07037 0.07639 0.07269 0.08177 0.08727 C 0.08385 0.10023 0.08681 0.11273 0.0901 0.12523 C 0.08906 0.14028 0.0901 0.14422 0.08281 0.15394 C 0.08038 0.16088 0.07795 0.16389 0.07448 0.16968 C 0.07101 0.17523 0.07205 0.17824 0.06736 0.18241 C 0.0658 0.18889 0.06233 0.18889 0.06024 0.19514 C 0.05729 0.20394 0.05608 0.21435 0.05434 0.22361 C 0.0533 0.23634 0.05243 0.25139 0.04948 0.26343 C 0.04861 0.27315 0.04792 0.28241 0.04601 0.2919 C 0.04427 0.31829 0.04566 0.34514 0.04236 0.3713 C 0.0408 0.40347 0.0408 0.43588 0.03767 0.46806 C 0.03819 0.49375 0.03333 0.52801 0.04236 0.55394 C 0.0434 0.56088 0.04531 0.56759 0.04601 0.57454 C 0.04722 0.58565 0.04722 0.59398 0.05191 0.60301 C 0.05503 0.61551 0.05087 0.60023 0.05556 0.6125 C 0.05764 0.61806 0.05729 0.62454 0.05903 0.63009 C 0.06163 0.63797 0.06476 0.64607 0.06736 0.65394 C 0.06979 0.66134 0.07014 0.66783 0.07344 0.67454 C 0.07483 0.68102 0.0776 0.68797 0.08056 0.69352 C 0.08368 0.70602 0.08576 0.71597 0.09115 0.72685 C 0.09323 0.73125 0.10191 0.73334 0.10191 0.73357 C 0.10365 0.73658 0.10521 0.74537 0.10781 0.74746 C 0.11354 0.75209 0.11927 0.7507 0.12569 0.7507 " pathEditMode="relative" rAng="0" ptsTypes="ffffffffffffffffffffffffffA">
                                      <p:cBhvr>
                                        <p:cTn id="80" dur="2000" fill="hold"/>
                                        <p:tgtEl>
                                          <p:spTgt spid="15"/>
                                        </p:tgtEl>
                                        <p:attrNameLst>
                                          <p:attrName>ppt_x</p:attrName>
                                          <p:attrName>ppt_y</p:attrName>
                                        </p:attrNameLst>
                                      </p:cBhvr>
                                      <p:rCtr x="2900" y="38100"/>
                                    </p:animMotion>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5.55112E-17 0.02222 C 0.00417 0.03333 0.00122 0.02708 0.01076 0.03982 C 0.01458 0.04491 0.0184 0.05394 0.02153 0.06042 C 0.02483 0.06713 0.02465 0.07778 0.02622 0.08588 C 0.02726 0.11482 0.02569 0.14838 0.03212 0.17639 C 0.03403 0.21158 0.03576 0.2463 0.03819 0.28125 C 0.03906 0.32801 0.03177 0.41065 0.05955 0.44954 C 0.06163 0.45764 0.06719 0.47014 0.07274 0.475 C 0.075 0.48519 0.0717 0.47431 0.07743 0.48287 C 0.07934 0.48565 0.08056 0.48912 0.08212 0.49236 C 0.08368 0.4956 0.08698 0.50185 0.08698 0.50208 C 0.08837 0.50926 0.0908 0.5162 0.0941 0.52269 C 0.09601 0.53056 0.09757 0.53958 0.10122 0.54653 C 0.10313 0.5544 0.10642 0.5632 0.10955 0.57037 C 0.11094 0.57361 0.11441 0.57986 0.11441 0.58009 C 0.11615 0.5882 0.11892 0.59653 0.12274 0.6037 C 0.12396 0.60926 0.12569 0.61296 0.12743 0.61806 C 0.13125 0.6294 0.1342 0.64097 0.13941 0.65139 C 0.14063 0.65625 0.1408 0.66158 0.14288 0.66574 C 0.14444 0.66898 0.14774 0.67523 0.14774 0.67546 C 0.15087 0.68889 0.1526 0.70278 0.15608 0.71644 C 0.15694 0.71991 0.16111 0.72245 0.16319 0.72431 C 0.16563 0.72639 0.17031 0.73079 0.17031 0.73102 C 0.1717 0.73796 0.17205 0.7412 0.17743 0.74352 C 0.18021 0.7537 0.18438 0.76227 0.18941 0.77037 C 0.19479 0.77894 0.19375 0.78658 0.20243 0.79259 C 0.20521 0.79815 0.20712 0.8 0.21198 0.80208 C 0.2158 0.80972 0.22101 0.80903 0.22743 0.81158 C 0.23542 0.80995 0.23559 0.81296 0.23333 0.80695 " pathEditMode="relative" rAng="0" ptsTypes="ffffffffffffffffffffffffffffA">
                                      <p:cBhvr>
                                        <p:cTn id="84" dur="2000" fill="hold"/>
                                        <p:tgtEl>
                                          <p:spTgt spid="14"/>
                                        </p:tgtEl>
                                        <p:attrNameLst>
                                          <p:attrName>ppt_x</p:attrName>
                                          <p:attrName>ppt_y</p:attrName>
                                        </p:attrNameLst>
                                      </p:cBhvr>
                                      <p:rCtr x="11800" y="39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new_pa2"/>
          <p:cNvPicPr>
            <a:picLocks noChangeAspect="1" noChangeArrowheads="1" noCrop="1"/>
          </p:cNvPicPr>
          <p:nvPr/>
        </p:nvPicPr>
        <p:blipFill>
          <a:blip r:embed="rId3" cstate="print"/>
          <a:srcRect/>
          <a:stretch>
            <a:fillRect/>
          </a:stretch>
        </p:blipFill>
        <p:spPr bwMode="auto">
          <a:xfrm>
            <a:off x="250825" y="1231900"/>
            <a:ext cx="8893175" cy="4392613"/>
          </a:xfrm>
          <a:prstGeom prst="rect">
            <a:avLst/>
          </a:prstGeom>
          <a:noFill/>
          <a:ln w="9525">
            <a:noFill/>
            <a:miter lim="800000"/>
            <a:headEnd/>
            <a:tailEnd/>
          </a:ln>
        </p:spPr>
      </p:pic>
      <p:sp>
        <p:nvSpPr>
          <p:cNvPr id="38915" name="Rectangle 3"/>
          <p:cNvSpPr>
            <a:spLocks noGrp="1" noChangeArrowheads="1"/>
          </p:cNvSpPr>
          <p:nvPr>
            <p:ph type="title"/>
          </p:nvPr>
        </p:nvSpPr>
        <p:spPr>
          <a:xfrm>
            <a:off x="323850" y="838200"/>
            <a:ext cx="8439150" cy="5562600"/>
          </a:xfrm>
        </p:spPr>
        <p:txBody>
          <a:bodyPr/>
          <a:lstStyle/>
          <a:p>
            <a:r>
              <a:rPr lang="en-US" sz="7200">
                <a:solidFill>
                  <a:schemeClr val="tx1"/>
                </a:solidFill>
                <a:latin typeface="Bodoni MT Black" pitchFamily="18" charset="0"/>
              </a:rPr>
              <a:t>Thank you</a:t>
            </a:r>
            <a:br>
              <a:rPr lang="en-US" sz="7200">
                <a:solidFill>
                  <a:schemeClr val="tx1"/>
                </a:solidFill>
                <a:latin typeface="Bodoni MT Black" pitchFamily="18" charset="0"/>
              </a:rPr>
            </a:br>
            <a:br>
              <a:rPr lang="en-US" sz="7200">
                <a:solidFill>
                  <a:schemeClr val="tx1"/>
                </a:solidFill>
                <a:latin typeface="Bodoni MT Black" pitchFamily="18" charset="0"/>
              </a:rPr>
            </a:br>
            <a:br>
              <a:rPr lang="en-US" sz="7200">
                <a:solidFill>
                  <a:schemeClr val="tx1"/>
                </a:solidFill>
                <a:latin typeface="Bodoni MT Black" pitchFamily="18" charset="0"/>
              </a:rPr>
            </a:br>
            <a:br>
              <a:rPr lang="en-US" sz="7200">
                <a:solidFill>
                  <a:schemeClr val="tx1"/>
                </a:solidFill>
                <a:latin typeface="Bodoni MT Black" pitchFamily="18" charset="0"/>
              </a:rPr>
            </a:br>
            <a:r>
              <a:rPr lang="en-US" sz="7200">
                <a:solidFill>
                  <a:schemeClr val="tx1"/>
                </a:solidFill>
                <a:latin typeface="Bodoni MT Black" pitchFamily="18" charset="0"/>
              </a:rPr>
              <a:t>Questions ?</a:t>
            </a:r>
            <a:r>
              <a:rPr lang="en-US" sz="4000">
                <a:solidFill>
                  <a:schemeClr val="tx1"/>
                </a:solidFill>
                <a:latin typeface="Bodoni MT Black" pitchFamily="18" charset="0"/>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a:latin typeface="Algerian" pitchFamily="82" charset="0"/>
              </a:rPr>
              <a:t>Anticholinergic Drugs</a:t>
            </a:r>
          </a:p>
        </p:txBody>
      </p:sp>
      <p:sp>
        <p:nvSpPr>
          <p:cNvPr id="6" name="TextBox 5"/>
          <p:cNvSpPr txBox="1"/>
          <p:nvPr/>
        </p:nvSpPr>
        <p:spPr>
          <a:xfrm>
            <a:off x="1943100" y="976594"/>
            <a:ext cx="5257799"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b="1" dirty="0">
                <a:solidFill>
                  <a:srgbClr val="C00000"/>
                </a:solidFill>
              </a:rPr>
              <a:t>Antimuscarinic Drugs</a:t>
            </a:r>
          </a:p>
        </p:txBody>
      </p:sp>
      <p:sp>
        <p:nvSpPr>
          <p:cNvPr id="7" name="TextBox 6"/>
          <p:cNvSpPr txBox="1"/>
          <p:nvPr/>
        </p:nvSpPr>
        <p:spPr>
          <a:xfrm>
            <a:off x="327248" y="1815939"/>
            <a:ext cx="4344537"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a:t>According to source</a:t>
            </a:r>
          </a:p>
        </p:txBody>
      </p:sp>
      <p:sp>
        <p:nvSpPr>
          <p:cNvPr id="8" name="TextBox 7"/>
          <p:cNvSpPr txBox="1"/>
          <p:nvPr/>
        </p:nvSpPr>
        <p:spPr>
          <a:xfrm>
            <a:off x="381000" y="2895600"/>
            <a:ext cx="16002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a:t>Natural</a:t>
            </a:r>
          </a:p>
        </p:txBody>
      </p:sp>
      <p:sp>
        <p:nvSpPr>
          <p:cNvPr id="13" name="TextBox 12"/>
          <p:cNvSpPr txBox="1"/>
          <p:nvPr/>
        </p:nvSpPr>
        <p:spPr>
          <a:xfrm>
            <a:off x="196186" y="4212894"/>
            <a:ext cx="2808027"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Semisynthetic</a:t>
            </a:r>
          </a:p>
        </p:txBody>
      </p:sp>
      <p:sp>
        <p:nvSpPr>
          <p:cNvPr id="14" name="TextBox 13"/>
          <p:cNvSpPr txBox="1"/>
          <p:nvPr/>
        </p:nvSpPr>
        <p:spPr>
          <a:xfrm>
            <a:off x="327248" y="5530188"/>
            <a:ext cx="20574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Synthetic</a:t>
            </a:r>
          </a:p>
        </p:txBody>
      </p:sp>
      <p:sp>
        <p:nvSpPr>
          <p:cNvPr id="3" name="Rectangle 2"/>
          <p:cNvSpPr/>
          <p:nvPr/>
        </p:nvSpPr>
        <p:spPr>
          <a:xfrm>
            <a:off x="2499516" y="2610911"/>
            <a:ext cx="57263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(Hyoscyamine)</a:t>
            </a:r>
          </a:p>
          <a:p>
            <a:pPr>
              <a:spcBef>
                <a:spcPts val="1200"/>
              </a:spcBef>
              <a:buClr>
                <a:srgbClr val="C00000"/>
              </a:buClr>
              <a:buSzPct val="80000"/>
              <a:buFont typeface="Courier New" pitchFamily="49" charset="0"/>
              <a:buChar char="o"/>
            </a:pPr>
            <a:r>
              <a:rPr lang="en-US" sz="3200" dirty="0"/>
              <a:t> Hyoscine (scopolamine)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
          <p:cNvSpPr txBox="1">
            <a:spLocks noChangeArrowheads="1"/>
          </p:cNvSpPr>
          <p:nvPr/>
        </p:nvSpPr>
        <p:spPr bwMode="auto">
          <a:xfrm>
            <a:off x="304800" y="1524000"/>
            <a:ext cx="8686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090DB7"/>
                </a:solidFill>
                <a:latin typeface="Times New Roman" panose="02020603050405020304" pitchFamily="18" charset="0"/>
                <a:cs typeface="Times New Roman" panose="02020603050405020304" pitchFamily="18" charset="0"/>
              </a:rPr>
              <a:t>Semisynthetic &amp; Synthetic atropine substitutes</a:t>
            </a:r>
          </a:p>
        </p:txBody>
      </p:sp>
      <p:sp>
        <p:nvSpPr>
          <p:cNvPr id="11" name="Rectangle 4"/>
          <p:cNvSpPr>
            <a:spLocks noChangeArrowheads="1"/>
          </p:cNvSpPr>
          <p:nvPr/>
        </p:nvSpPr>
        <p:spPr bwMode="auto">
          <a:xfrm>
            <a:off x="76200" y="76200"/>
            <a:ext cx="8991600" cy="1143000"/>
          </a:xfrm>
          <a:prstGeom prst="rect">
            <a:avLst/>
          </a:prstGeom>
          <a:solidFill>
            <a:schemeClr val="accent1">
              <a:lumMod val="40000"/>
              <a:lumOff val="60000"/>
            </a:schemeClr>
          </a:solidFill>
          <a:ln w="9525">
            <a:solidFill>
              <a:schemeClr val="tx1"/>
            </a:solidFill>
            <a:miter lim="800000"/>
            <a:headEnd/>
            <a:tailEnd/>
          </a:ln>
          <a:effectLst/>
        </p:spPr>
        <p:txBody>
          <a:bodyPr anchor="ctr" anchorCtr="1"/>
          <a:lstStyle/>
          <a:p>
            <a:pPr algn="ctr" eaLnBrk="1" hangingPunct="1">
              <a:defRPr/>
            </a:pPr>
            <a:r>
              <a:rPr lang="en-US" sz="3200" b="1" dirty="0">
                <a:solidFill>
                  <a:srgbClr val="090DB7"/>
                </a:solidFill>
                <a:latin typeface="Times New Roman" panose="02020603050405020304" pitchFamily="18" charset="0"/>
                <a:cs typeface="Times New Roman" panose="02020603050405020304" pitchFamily="18" charset="0"/>
              </a:rPr>
              <a:t>Antimuscarinics</a:t>
            </a:r>
          </a:p>
          <a:p>
            <a:pPr algn="ctr" eaLnBrk="1" hangingPunct="1">
              <a:defRPr/>
            </a:pPr>
            <a:r>
              <a:rPr lang="en-US" sz="3200" b="1" dirty="0">
                <a:solidFill>
                  <a:srgbClr val="090DB7"/>
                </a:solidFill>
                <a:latin typeface="Times New Roman" panose="02020603050405020304" pitchFamily="18" charset="0"/>
                <a:cs typeface="Times New Roman" panose="02020603050405020304" pitchFamily="18" charset="0"/>
              </a:rPr>
              <a:t>Muscarinic antagonists</a:t>
            </a:r>
          </a:p>
        </p:txBody>
      </p:sp>
      <p:sp>
        <p:nvSpPr>
          <p:cNvPr id="23556" name="Rectangle 4"/>
          <p:cNvSpPr>
            <a:spLocks noChangeArrowheads="1"/>
          </p:cNvSpPr>
          <p:nvPr/>
        </p:nvSpPr>
        <p:spPr bwMode="auto">
          <a:xfrm>
            <a:off x="304800" y="2133600"/>
            <a:ext cx="8686800"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Homa</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 </a:t>
            </a:r>
            <a:r>
              <a:rPr lang="en-US" sz="3200" b="1" dirty="0">
                <a:latin typeface="Times New Roman" panose="02020603050405020304" pitchFamily="18" charset="0"/>
                <a:ea typeface="Tahoma" panose="020B0604030504040204" pitchFamily="34" charset="0"/>
                <a:cs typeface="Times New Roman" panose="02020603050405020304" pitchFamily="18" charset="0"/>
              </a:rPr>
              <a:t>(semisynthetic)</a:t>
            </a:r>
          </a:p>
          <a:p>
            <a:pPr>
              <a:spcBef>
                <a:spcPts val="1200"/>
              </a:spcBef>
            </a:pP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a:t>
            </a:r>
            <a:r>
              <a:rPr lang="en-US" sz="3200" b="1" dirty="0">
                <a:latin typeface="Times New Roman" panose="02020603050405020304" pitchFamily="18" charset="0"/>
                <a:ea typeface="Tahoma" panose="020B0604030504040204" pitchFamily="34" charset="0"/>
                <a:cs typeface="Times New Roman" panose="02020603050405020304" pitchFamily="18" charset="0"/>
              </a:rPr>
              <a:t>icamaide</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Benz</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Pirenze</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pine</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Ipra</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a:t>
            </a:r>
            <a:r>
              <a:rPr lang="en-US" sz="3200" b="1" dirty="0">
                <a:latin typeface="Times New Roman" panose="02020603050405020304" pitchFamily="18" charset="0"/>
                <a:ea typeface="Tahoma" panose="020B0604030504040204" pitchFamily="34" charset="0"/>
                <a:cs typeface="Times New Roman" panose="02020603050405020304" pitchFamily="18" charset="0"/>
              </a:rPr>
              <a:t>um</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Glycopyrrolate</a:t>
            </a:r>
          </a:p>
          <a:p>
            <a:pPr>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Oxybutynin, Darifenacin</a:t>
            </a:r>
          </a:p>
        </p:txBody>
      </p:sp>
    </p:spTree>
    <p:extLst>
      <p:ext uri="{BB962C8B-B14F-4D97-AF65-F5344CB8AC3E}">
        <p14:creationId xmlns:p14="http://schemas.microsoft.com/office/powerpoint/2010/main" val="405846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strips(downRight)">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strips(downRight)">
                                      <p:cBhvr>
                                        <p:cTn id="12" dur="500"/>
                                        <p:tgtEl>
                                          <p:spTgt spid="23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3556">
                                            <p:txEl>
                                              <p:pRg st="1" end="1"/>
                                            </p:txEl>
                                          </p:spTgt>
                                        </p:tgtEl>
                                        <p:attrNameLst>
                                          <p:attrName>style.visibility</p:attrName>
                                        </p:attrNameLst>
                                      </p:cBhvr>
                                      <p:to>
                                        <p:strVal val="visible"/>
                                      </p:to>
                                    </p:set>
                                    <p:animEffect transition="in" filter="strips(downRight)">
                                      <p:cBhvr>
                                        <p:cTn id="17" dur="500"/>
                                        <p:tgtEl>
                                          <p:spTgt spid="235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3556">
                                            <p:txEl>
                                              <p:pRg st="3" end="3"/>
                                            </p:txEl>
                                          </p:spTgt>
                                        </p:tgtEl>
                                        <p:attrNameLst>
                                          <p:attrName>style.visibility</p:attrName>
                                        </p:attrNameLst>
                                      </p:cBhvr>
                                      <p:to>
                                        <p:strVal val="visible"/>
                                      </p:to>
                                    </p:set>
                                    <p:animEffect transition="in" filter="strips(downRight)">
                                      <p:cBhvr>
                                        <p:cTn id="22" dur="500"/>
                                        <p:tgtEl>
                                          <p:spTgt spid="235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3556">
                                            <p:txEl>
                                              <p:pRg st="4" end="4"/>
                                            </p:txEl>
                                          </p:spTgt>
                                        </p:tgtEl>
                                        <p:attrNameLst>
                                          <p:attrName>style.visibility</p:attrName>
                                        </p:attrNameLst>
                                      </p:cBhvr>
                                      <p:to>
                                        <p:strVal val="visible"/>
                                      </p:to>
                                    </p:set>
                                    <p:animEffect transition="in" filter="strips(downRight)">
                                      <p:cBhvr>
                                        <p:cTn id="27" dur="500"/>
                                        <p:tgtEl>
                                          <p:spTgt spid="235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trips(downRight)">
                                      <p:cBhvr>
                                        <p:cTn id="32" dur="500"/>
                                        <p:tgtEl>
                                          <p:spTgt spid="235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Effect transition="in" filter="strips(downRight)">
                                      <p:cBhvr>
                                        <p:cTn id="37" dur="5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a:latin typeface="Algerian" pitchFamily="82" charset="0"/>
              </a:rPr>
              <a:t>Anticholinergic Drugs</a:t>
            </a:r>
          </a:p>
        </p:txBody>
      </p:sp>
      <p:sp>
        <p:nvSpPr>
          <p:cNvPr id="6" name="TextBox 5"/>
          <p:cNvSpPr txBox="1"/>
          <p:nvPr/>
        </p:nvSpPr>
        <p:spPr>
          <a:xfrm>
            <a:off x="2057400" y="986136"/>
            <a:ext cx="5486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a:solidFill>
                  <a:srgbClr val="C00000"/>
                </a:solidFill>
              </a:rPr>
              <a:t>Antimuscarinic Drugs</a:t>
            </a:r>
          </a:p>
        </p:txBody>
      </p:sp>
      <p:sp>
        <p:nvSpPr>
          <p:cNvPr id="10" name="TextBox 9"/>
          <p:cNvSpPr txBox="1"/>
          <p:nvPr/>
        </p:nvSpPr>
        <p:spPr>
          <a:xfrm>
            <a:off x="266700" y="1671936"/>
            <a:ext cx="45339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a:t>According to structure</a:t>
            </a:r>
          </a:p>
        </p:txBody>
      </p:sp>
      <p:sp>
        <p:nvSpPr>
          <p:cNvPr id="15" name="TextBox 14"/>
          <p:cNvSpPr txBox="1"/>
          <p:nvPr/>
        </p:nvSpPr>
        <p:spPr>
          <a:xfrm>
            <a:off x="299681" y="2598748"/>
            <a:ext cx="33059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Tertiary amines</a:t>
            </a:r>
          </a:p>
        </p:txBody>
      </p:sp>
      <p:sp>
        <p:nvSpPr>
          <p:cNvPr id="17" name="TextBox 16"/>
          <p:cNvSpPr txBox="1"/>
          <p:nvPr/>
        </p:nvSpPr>
        <p:spPr>
          <a:xfrm>
            <a:off x="135731" y="4406711"/>
            <a:ext cx="48172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Quaternary ammonium</a:t>
            </a:r>
          </a:p>
        </p:txBody>
      </p:sp>
      <p:sp>
        <p:nvSpPr>
          <p:cNvPr id="18" name="Rectangle 17"/>
          <p:cNvSpPr/>
          <p:nvPr/>
        </p:nvSpPr>
        <p:spPr>
          <a:xfrm>
            <a:off x="3962400" y="2479625"/>
            <a:ext cx="5072987" cy="1723549"/>
          </a:xfrm>
          <a:prstGeom prst="rect">
            <a:avLst/>
          </a:prstGeom>
        </p:spPr>
        <p:txBody>
          <a:bodyPr wrap="square">
            <a:spAutoFit/>
          </a:bodyPr>
          <a:lstStyle/>
          <a:p>
            <a:pPr>
              <a:spcBef>
                <a:spcPts val="600"/>
              </a:spcBef>
              <a:buClr>
                <a:srgbClr val="C00000"/>
              </a:buClr>
              <a:buSzPct val="80000"/>
              <a:buFont typeface="Courier New" pitchFamily="49" charset="0"/>
              <a:buChar char="o"/>
            </a:pPr>
            <a:r>
              <a:rPr lang="en-US" sz="3200" dirty="0"/>
              <a:t>Atropine (Hyoscyamine)</a:t>
            </a:r>
          </a:p>
          <a:p>
            <a:pPr>
              <a:spcBef>
                <a:spcPts val="600"/>
              </a:spcBef>
              <a:buClr>
                <a:srgbClr val="C00000"/>
              </a:buClr>
              <a:buSzPct val="80000"/>
              <a:buFont typeface="Courier New" pitchFamily="49" charset="0"/>
              <a:buChar char="o"/>
            </a:pPr>
            <a:r>
              <a:rPr lang="en-US" sz="3200" dirty="0"/>
              <a:t> Hyoscine (scopolamine)</a:t>
            </a:r>
          </a:p>
          <a:p>
            <a:pPr>
              <a:spcBef>
                <a:spcPts val="600"/>
              </a:spcBef>
              <a:buClr>
                <a:srgbClr val="C00000"/>
              </a:buClr>
              <a:buSzPct val="80000"/>
              <a:buFont typeface="Courier New" pitchFamily="49" charset="0"/>
              <a:buChar char="o"/>
            </a:pPr>
            <a:r>
              <a:rPr lang="en-US" sz="3200" dirty="0"/>
              <a:t> lipid soluble</a:t>
            </a:r>
          </a:p>
        </p:txBody>
      </p:sp>
      <p:sp>
        <p:nvSpPr>
          <p:cNvPr id="19" name="Rectangle 18"/>
          <p:cNvSpPr/>
          <p:nvPr/>
        </p:nvSpPr>
        <p:spPr>
          <a:xfrm>
            <a:off x="4114800" y="5105400"/>
            <a:ext cx="3962400" cy="1569660"/>
          </a:xfrm>
          <a:prstGeom prst="rect">
            <a:avLst/>
          </a:prstGeom>
        </p:spPr>
        <p:txBody>
          <a:bodyPr wrap="square">
            <a:spAutoFit/>
          </a:bodyPr>
          <a:lstStyle/>
          <a:p>
            <a:pPr>
              <a:buClr>
                <a:srgbClr val="C00000"/>
              </a:buClr>
              <a:buSzPct val="80000"/>
              <a:buFont typeface="Courier New" pitchFamily="49" charset="0"/>
              <a:buChar char="o"/>
            </a:pPr>
            <a:r>
              <a:rPr lang="en-US" sz="3200" dirty="0"/>
              <a:t> Glycopyrrolate</a:t>
            </a:r>
          </a:p>
          <a:p>
            <a:pPr>
              <a:buClr>
                <a:srgbClr val="C00000"/>
              </a:buClr>
              <a:buSzPct val="80000"/>
              <a:buFont typeface="Courier New" pitchFamily="49" charset="0"/>
              <a:buChar char="o"/>
            </a:pPr>
            <a:r>
              <a:rPr lang="en-US" sz="3200" dirty="0"/>
              <a:t> Ipratropium</a:t>
            </a:r>
          </a:p>
          <a:p>
            <a:pPr>
              <a:buClr>
                <a:srgbClr val="C00000"/>
              </a:buClr>
              <a:buSzPct val="80000"/>
              <a:buFont typeface="Courier New" pitchFamily="49" charset="0"/>
              <a:buChar char="o"/>
            </a:pPr>
            <a:r>
              <a:rPr lang="en-US" sz="3200" dirty="0"/>
              <a:t> water soluble</a:t>
            </a:r>
          </a:p>
        </p:txBody>
      </p:sp>
    </p:spTree>
    <p:extLst>
      <p:ext uri="{BB962C8B-B14F-4D97-AF65-F5344CB8AC3E}">
        <p14:creationId xmlns:p14="http://schemas.microsoft.com/office/powerpoint/2010/main" val="426599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P spid="17"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a:latin typeface="Algerian" pitchFamily="82" charset="0"/>
              </a:rPr>
              <a:t>Anticholinergic Drugs</a:t>
            </a:r>
          </a:p>
        </p:txBody>
      </p:sp>
      <p:sp>
        <p:nvSpPr>
          <p:cNvPr id="6" name="TextBox 5"/>
          <p:cNvSpPr txBox="1"/>
          <p:nvPr/>
        </p:nvSpPr>
        <p:spPr>
          <a:xfrm>
            <a:off x="2171700" y="1103531"/>
            <a:ext cx="4724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a:solidFill>
                  <a:srgbClr val="C00000"/>
                </a:solidFill>
              </a:rPr>
              <a:t>Antimuscarinic Drugs</a:t>
            </a:r>
          </a:p>
        </p:txBody>
      </p:sp>
      <p:sp>
        <p:nvSpPr>
          <p:cNvPr id="19" name="TextBox 18"/>
          <p:cNvSpPr txBox="1"/>
          <p:nvPr/>
        </p:nvSpPr>
        <p:spPr>
          <a:xfrm>
            <a:off x="342900" y="1976736"/>
            <a:ext cx="46101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a:t>According to selectivity</a:t>
            </a:r>
          </a:p>
        </p:txBody>
      </p:sp>
      <p:sp>
        <p:nvSpPr>
          <p:cNvPr id="20" name="TextBox 19"/>
          <p:cNvSpPr txBox="1"/>
          <p:nvPr/>
        </p:nvSpPr>
        <p:spPr>
          <a:xfrm>
            <a:off x="342900" y="2924588"/>
            <a:ext cx="26670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Non-selective</a:t>
            </a:r>
          </a:p>
        </p:txBody>
      </p:sp>
      <p:sp>
        <p:nvSpPr>
          <p:cNvPr id="24" name="TextBox 23"/>
          <p:cNvSpPr txBox="1"/>
          <p:nvPr/>
        </p:nvSpPr>
        <p:spPr>
          <a:xfrm>
            <a:off x="342900" y="4421903"/>
            <a:ext cx="19812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Selective</a:t>
            </a:r>
          </a:p>
        </p:txBody>
      </p:sp>
      <p:sp>
        <p:nvSpPr>
          <p:cNvPr id="22" name="Rectangle 21"/>
          <p:cNvSpPr/>
          <p:nvPr/>
        </p:nvSpPr>
        <p:spPr>
          <a:xfrm>
            <a:off x="3874827" y="2765640"/>
            <a:ext cx="41261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Hyoscine </a:t>
            </a:r>
          </a:p>
          <a:p>
            <a:pPr>
              <a:spcBef>
                <a:spcPts val="1200"/>
              </a:spcBef>
              <a:buClr>
                <a:srgbClr val="C00000"/>
              </a:buClr>
              <a:buSzPct val="80000"/>
              <a:buFont typeface="Courier New" pitchFamily="49" charset="0"/>
              <a:buChar char="o"/>
            </a:pPr>
            <a:r>
              <a:rPr lang="en-US" sz="3200" dirty="0"/>
              <a:t> Ipratropium</a:t>
            </a:r>
          </a:p>
        </p:txBody>
      </p:sp>
      <p:sp>
        <p:nvSpPr>
          <p:cNvPr id="23" name="Rectangle 22"/>
          <p:cNvSpPr/>
          <p:nvPr/>
        </p:nvSpPr>
        <p:spPr>
          <a:xfrm>
            <a:off x="3924868" y="4725176"/>
            <a:ext cx="3542732"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 Pirenzepine(M1)</a:t>
            </a:r>
          </a:p>
          <a:p>
            <a:pPr>
              <a:spcBef>
                <a:spcPts val="1200"/>
              </a:spcBef>
              <a:buClr>
                <a:srgbClr val="C00000"/>
              </a:buClr>
              <a:buSzPct val="80000"/>
              <a:buFont typeface="Courier New" pitchFamily="49" charset="0"/>
              <a:buChar char="o"/>
            </a:pPr>
            <a:r>
              <a:rPr lang="en-US" sz="3200" dirty="0"/>
              <a:t> Darifenacin(M3)</a:t>
            </a:r>
          </a:p>
        </p:txBody>
      </p:sp>
    </p:spTree>
    <p:extLst>
      <p:ext uri="{BB962C8B-B14F-4D97-AF65-F5344CB8AC3E}">
        <p14:creationId xmlns:p14="http://schemas.microsoft.com/office/powerpoint/2010/main" val="24497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4"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057400" y="228600"/>
            <a:ext cx="52578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dirty="0">
                <a:latin typeface="Algerian" pitchFamily="82" charset="0"/>
              </a:rPr>
              <a:t>Mechanism of action</a:t>
            </a:r>
          </a:p>
        </p:txBody>
      </p:sp>
      <p:pic>
        <p:nvPicPr>
          <p:cNvPr id="1026" name="Picture 2"/>
          <p:cNvPicPr>
            <a:picLocks noChangeAspect="1" noChangeArrowheads="1"/>
          </p:cNvPicPr>
          <p:nvPr/>
        </p:nvPicPr>
        <p:blipFill>
          <a:blip r:embed="rId3" cstate="print"/>
          <a:srcRect/>
          <a:stretch>
            <a:fillRect/>
          </a:stretch>
        </p:blipFill>
        <p:spPr bwMode="auto">
          <a:xfrm>
            <a:off x="5562600" y="3390900"/>
            <a:ext cx="3429000" cy="3390900"/>
          </a:xfrm>
          <a:prstGeom prst="rect">
            <a:avLst/>
          </a:prstGeom>
          <a:noFill/>
          <a:ln w="9525">
            <a:noFill/>
            <a:miter lim="800000"/>
            <a:headEnd/>
            <a:tailEnd/>
          </a:ln>
        </p:spPr>
      </p:pic>
      <p:sp>
        <p:nvSpPr>
          <p:cNvPr id="5" name="Rectangle 4"/>
          <p:cNvSpPr/>
          <p:nvPr/>
        </p:nvSpPr>
        <p:spPr>
          <a:xfrm>
            <a:off x="152400" y="1143000"/>
            <a:ext cx="8839200" cy="4044184"/>
          </a:xfrm>
          <a:prstGeom prst="rect">
            <a:avLst/>
          </a:prstGeom>
        </p:spPr>
        <p:txBody>
          <a:bodyPr wrap="square">
            <a:spAutoFit/>
          </a:bodyPr>
          <a:lstStyle/>
          <a:p>
            <a:pPr marL="609600" indent="-609600">
              <a:lnSpc>
                <a:spcPct val="120000"/>
              </a:lnSpc>
            </a:pPr>
            <a:r>
              <a:rPr lang="en-US" altLang="en-US" sz="2800" b="1" dirty="0">
                <a:solidFill>
                  <a:schemeClr val="tx1">
                    <a:lumMod val="95000"/>
                    <a:lumOff val="5000"/>
                  </a:schemeClr>
                </a:solidFill>
              </a:rPr>
              <a:t>Reversible competitive blockade of muscarinic</a:t>
            </a:r>
          </a:p>
          <a:p>
            <a:pPr marL="609600" indent="-609600">
              <a:lnSpc>
                <a:spcPct val="120000"/>
              </a:lnSpc>
            </a:pPr>
            <a:r>
              <a:rPr lang="en-US" altLang="en-US" sz="2800" b="1" dirty="0">
                <a:solidFill>
                  <a:schemeClr val="tx1">
                    <a:lumMod val="95000"/>
                    <a:lumOff val="5000"/>
                  </a:schemeClr>
                </a:solidFill>
              </a:rPr>
              <a:t>Receptors (</a:t>
            </a:r>
            <a:r>
              <a:rPr lang="en-US" sz="2800" dirty="0"/>
              <a:t>reverses muscarinic effects of cholinergic</a:t>
            </a:r>
          </a:p>
          <a:p>
            <a:pPr marL="609600" indent="-609600">
              <a:lnSpc>
                <a:spcPct val="120000"/>
              </a:lnSpc>
            </a:pPr>
            <a:r>
              <a:rPr lang="en-US" sz="2800" dirty="0"/>
              <a:t>drugs )</a:t>
            </a:r>
            <a:r>
              <a:rPr lang="en-US" altLang="en-US" sz="2800" b="1" dirty="0">
                <a:solidFill>
                  <a:schemeClr val="tx1">
                    <a:lumMod val="95000"/>
                    <a:lumOff val="5000"/>
                  </a:schemeClr>
                </a:solidFill>
              </a:rPr>
              <a:t>.</a:t>
            </a:r>
          </a:p>
          <a:p>
            <a:pPr marL="609600" indent="-609600">
              <a:lnSpc>
                <a:spcPct val="120000"/>
              </a:lnSpc>
            </a:pPr>
            <a:r>
              <a:rPr lang="en-US" altLang="en-US" sz="2800" b="1" dirty="0">
                <a:solidFill>
                  <a:schemeClr val="tx1">
                    <a:lumMod val="95000"/>
                    <a:lumOff val="5000"/>
                  </a:schemeClr>
                </a:solidFill>
              </a:rPr>
              <a:t>Atropine &amp; hyoscine can block all muscarinic</a:t>
            </a:r>
          </a:p>
          <a:p>
            <a:pPr marL="609600" indent="-609600">
              <a:lnSpc>
                <a:spcPct val="120000"/>
              </a:lnSpc>
            </a:pPr>
            <a:r>
              <a:rPr lang="en-US" altLang="en-US" sz="2800" b="1" dirty="0">
                <a:solidFill>
                  <a:schemeClr val="tx1">
                    <a:lumMod val="95000"/>
                    <a:lumOff val="5000"/>
                  </a:schemeClr>
                </a:solidFill>
              </a:rPr>
              <a:t>receptors </a:t>
            </a:r>
            <a:r>
              <a:rPr lang="en-US" altLang="en-US" sz="2800" b="1" dirty="0">
                <a:solidFill>
                  <a:srgbClr val="C00000"/>
                </a:solidFill>
              </a:rPr>
              <a:t>(not selective).</a:t>
            </a:r>
          </a:p>
          <a:p>
            <a:pPr marL="609600" indent="-609600">
              <a:lnSpc>
                <a:spcPct val="120000"/>
              </a:lnSpc>
            </a:pPr>
            <a:endParaRPr lang="en-US" altLang="en-US" sz="2800" b="1" dirty="0">
              <a:solidFill>
                <a:srgbClr val="C00000"/>
              </a:solidFill>
            </a:endParaRPr>
          </a:p>
          <a:p>
            <a:pPr marL="609600" indent="-609600">
              <a:lnSpc>
                <a:spcPct val="120000"/>
              </a:lnSpc>
            </a:pPr>
            <a:r>
              <a:rPr lang="en-US" altLang="en-US" sz="2800" b="1" dirty="0">
                <a:solidFill>
                  <a:srgbClr val="C00000"/>
                </a:solidFill>
              </a:rPr>
              <a:t>	</a:t>
            </a:r>
          </a:p>
          <a:p>
            <a:pPr marL="609600" indent="-609600">
              <a:lnSpc>
                <a:spcPct val="120000"/>
              </a:lnSpc>
              <a:buFontTx/>
              <a:buNone/>
            </a:pPr>
            <a:r>
              <a:rPr lang="en-US" altLang="en-US" b="1" dirty="0">
                <a:latin typeface="Times New Roman" pitchFamily="18" charset="0"/>
                <a:cs typeface="Times New Roman" pitchFamily="18" charset="0"/>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12167</TotalTime>
  <Words>1335</Words>
  <Application>Microsoft Office PowerPoint</Application>
  <PresentationFormat>عرض على الشاشة (4:3)</PresentationFormat>
  <Paragraphs>348</Paragraphs>
  <Slides>40</Slides>
  <Notes>16</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40</vt:i4>
      </vt:variant>
    </vt:vector>
  </HeadingPairs>
  <TitlesOfParts>
    <vt:vector size="52" baseType="lpstr">
      <vt:lpstr>Algerian</vt:lpstr>
      <vt:lpstr>Arial</vt:lpstr>
      <vt:lpstr>Arial Narrow</vt:lpstr>
      <vt:lpstr>Bodoni MT Black</vt:lpstr>
      <vt:lpstr>Calibri</vt:lpstr>
      <vt:lpstr>Constantia</vt:lpstr>
      <vt:lpstr>Courier New</vt:lpstr>
      <vt:lpstr>Symbol</vt:lpstr>
      <vt:lpstr>Times New Roman</vt:lpstr>
      <vt:lpstr>Wingdings</vt:lpstr>
      <vt:lpstr>Wingdings 2</vt:lpstr>
      <vt:lpstr>Flow</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 you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hanan</cp:lastModifiedBy>
  <cp:revision>730</cp:revision>
  <dcterms:created xsi:type="dcterms:W3CDTF">2015-01-08T08:30:36Z</dcterms:created>
  <dcterms:modified xsi:type="dcterms:W3CDTF">2021-01-23T14:34:32Z</dcterms:modified>
</cp:coreProperties>
</file>