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296400"/>
  <p:embeddedFontLst>
    <p:embeddedFont>
      <p:font typeface="Anton"/>
      <p:regular r:id="rId23"/>
    </p:embeddedFont>
    <p:embeddedFont>
      <p:font typeface="Corben"/>
      <p:bold r:id="rId24"/>
    </p:embeddedFont>
    <p:embeddedFont>
      <p:font typeface="Arial Narrow"/>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9" roundtripDataSignature="AMtx7mhwVKB1zK0ooPVaiw7Ob72W6rRY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n-bold.fntdata"/><Relationship Id="rId23" Type="http://schemas.openxmlformats.org/officeDocument/2006/relationships/font" Target="fonts/Anto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48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482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71800" cy="4648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Immunogenicity" TargetMode="External"/><Relationship Id="rId3" Type="http://schemas.openxmlformats.org/officeDocument/2006/relationships/hyperlink" Target="https://en.wikipedia.org/wiki/Protein" TargetMode="External"/><Relationship Id="rId4" Type="http://schemas.openxmlformats.org/officeDocument/2006/relationships/hyperlink" Target="https://en.wikipedia.org/wiki/Immune_response" TargetMode="External"/><Relationship Id="rId5" Type="http://schemas.openxmlformats.org/officeDocument/2006/relationships/hyperlink" Target="https://en.wikipedia.org/wiki/Antibody" TargetMode="External"/><Relationship Id="rId6" Type="http://schemas.openxmlformats.org/officeDocument/2006/relationships/hyperlink" Target="https://en.wikipedia.org/wiki/Adduc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0: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2" marL="0" marR="0" rtl="0" algn="l">
              <a:lnSpc>
                <a:spcPct val="100000"/>
              </a:lnSpc>
              <a:spcBef>
                <a:spcPts val="0"/>
              </a:spcBef>
              <a:spcAft>
                <a:spcPts val="0"/>
              </a:spcAft>
              <a:buClr>
                <a:schemeClr val="dk1"/>
              </a:buClr>
              <a:buSzPts val="2400"/>
              <a:buFont typeface="Calibri"/>
              <a:buNone/>
            </a:pPr>
            <a:r>
              <a:rPr lang="en-US" sz="2400"/>
              <a:t>Biphasic anaphylaxis is a recurrence of anaphylaxis after appropriate treatment. It happens with no additional exposure to the allergen. As anaphylaxis, part 2.</a:t>
            </a:r>
            <a:endParaRPr/>
          </a:p>
          <a:p>
            <a:pPr indent="0" lvl="2" marL="0" marR="0" rtl="0" algn="l">
              <a:lnSpc>
                <a:spcPct val="100000"/>
              </a:lnSpc>
              <a:spcBef>
                <a:spcPts val="0"/>
              </a:spcBef>
              <a:spcAft>
                <a:spcPts val="0"/>
              </a:spcAft>
              <a:buClr>
                <a:schemeClr val="dk1"/>
              </a:buClr>
              <a:buSzPts val="2200"/>
              <a:buFont typeface="Anton"/>
              <a:buNone/>
            </a:pPr>
            <a:r>
              <a:rPr lang="en-US" sz="2200">
                <a:latin typeface="Anton"/>
                <a:ea typeface="Anton"/>
                <a:cs typeface="Anton"/>
                <a:sym typeface="Anton"/>
              </a:rPr>
              <a:t>Biphasic phenomenon </a:t>
            </a:r>
            <a:r>
              <a:rPr lang="en-US" sz="1200">
                <a:latin typeface="Calibri"/>
                <a:ea typeface="Calibri"/>
                <a:cs typeface="Calibri"/>
                <a:sym typeface="Calibri"/>
              </a:rPr>
              <a:t>is variable &amp; dependent on the patient &amp; the type of allergen. Some allergens have like double action, or the remaining free allergens may trigger further rx</a:t>
            </a:r>
            <a:endParaRPr sz="1200">
              <a:latin typeface="Calibri"/>
              <a:ea typeface="Calibri"/>
              <a:cs typeface="Calibri"/>
              <a:sym typeface="Calibri"/>
            </a:endParaRPr>
          </a:p>
          <a:p>
            <a:pPr indent="0" lvl="2" marL="0" marR="0" rtl="0" algn="l">
              <a:lnSpc>
                <a:spcPct val="100000"/>
              </a:lnSpc>
              <a:spcBef>
                <a:spcPts val="0"/>
              </a:spcBef>
              <a:spcAft>
                <a:spcPts val="0"/>
              </a:spcAft>
              <a:buClr>
                <a:schemeClr val="dk1"/>
              </a:buClr>
              <a:buSzPts val="2400"/>
              <a:buFont typeface="Calibri"/>
              <a:buNone/>
            </a:pPr>
            <a:r>
              <a:rPr lang="en-US" sz="2400"/>
              <a:t>Symptoms of the second phase of anaphylaxis are typically mild or moderate. Recurrent symptoms generally appear in the first 4-6 hours.</a:t>
            </a:r>
            <a:endParaRPr sz="2200">
              <a:latin typeface="Anton"/>
              <a:ea typeface="Anton"/>
              <a:cs typeface="Anton"/>
              <a:sym typeface="Anton"/>
            </a:endParaRPr>
          </a:p>
        </p:txBody>
      </p:sp>
      <p:sp>
        <p:nvSpPr>
          <p:cNvPr id="265" name="Google Shape;265;p10: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1: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Epinephrine activates α, β1, and β2 receptors, all of which may be important in reversing the pathophysiologic processes underlying anaphylaxis.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It is recommended that patients at risk for anaphylaxis carry epinephrine in an autoinjector (EpiPen, Auvi-Q) for self-administration.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will be discussed in &gt; detail in Adr agonists &amp; bronchodilators.</a:t>
            </a:r>
            <a:endParaRPr/>
          </a:p>
          <a:p>
            <a:pPr indent="0" lvl="0" marL="0" rtl="0" algn="l">
              <a:spcBef>
                <a:spcPts val="0"/>
              </a:spcBef>
              <a:spcAft>
                <a:spcPts val="0"/>
              </a:spcAft>
              <a:buNone/>
            </a:pPr>
            <a:r>
              <a:t/>
            </a:r>
            <a:endParaRPr/>
          </a:p>
        </p:txBody>
      </p:sp>
      <p:sp>
        <p:nvSpPr>
          <p:cNvPr id="280" name="Google Shape;280;p11: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2: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sz="1200">
                <a:latin typeface="Arial Narrow"/>
                <a:ea typeface="Arial Narrow"/>
                <a:cs typeface="Arial Narrow"/>
                <a:sym typeface="Arial Narrow"/>
              </a:rPr>
              <a:t>Auto </a:t>
            </a:r>
            <a:r>
              <a:rPr b="0" lang="en-US" sz="1200">
                <a:latin typeface="Arial Narrow"/>
                <a:ea typeface="Arial Narrow"/>
                <a:cs typeface="Arial Narrow"/>
                <a:sym typeface="Arial Narrow"/>
              </a:rPr>
              <a:t>injector kit for patients with history of anaphylaxis</a:t>
            </a:r>
            <a:endParaRPr/>
          </a:p>
          <a:p>
            <a:pPr indent="0" lvl="0" marL="0" rtl="0" algn="l">
              <a:spcBef>
                <a:spcPts val="0"/>
              </a:spcBef>
              <a:spcAft>
                <a:spcPts val="0"/>
              </a:spcAft>
              <a:buNone/>
            </a:pPr>
            <a:r>
              <a:rPr b="1" lang="en-US" sz="1200">
                <a:latin typeface="Arial Narrow"/>
                <a:ea typeface="Arial Narrow"/>
                <a:cs typeface="Arial Narrow"/>
                <a:sym typeface="Arial Narrow"/>
              </a:rPr>
              <a:t>IV Adr </a:t>
            </a:r>
            <a:r>
              <a:rPr b="0" lang="en-US" sz="1200">
                <a:latin typeface="Arial Narrow"/>
                <a:ea typeface="Arial Narrow"/>
                <a:cs typeface="Arial Narrow"/>
                <a:sym typeface="Arial Narrow"/>
              </a:rPr>
              <a:t>can cause cardiac arrest.</a:t>
            </a:r>
            <a:endParaRPr/>
          </a:p>
          <a:p>
            <a:pPr indent="0" lvl="0" marL="0" rtl="0" algn="l">
              <a:spcBef>
                <a:spcPts val="0"/>
              </a:spcBef>
              <a:spcAft>
                <a:spcPts val="0"/>
              </a:spcAft>
              <a:buNone/>
            </a:pPr>
            <a:r>
              <a:rPr b="0" lang="en-US" sz="1200">
                <a:latin typeface="Arial Narrow"/>
                <a:ea typeface="Arial Narrow"/>
                <a:cs typeface="Arial Narrow"/>
                <a:sym typeface="Arial Narrow"/>
              </a:rPr>
              <a:t>Rebound HTN as a reflex compensatory mechanism bec u r blocking B &amp; the alpha still active.</a:t>
            </a:r>
            <a:endParaRPr/>
          </a:p>
          <a:p>
            <a:pPr indent="0" lvl="0" marL="0" rtl="0" algn="l">
              <a:spcBef>
                <a:spcPts val="0"/>
              </a:spcBef>
              <a:spcAft>
                <a:spcPts val="0"/>
              </a:spcAft>
              <a:buNone/>
            </a:pPr>
            <a:r>
              <a:rPr b="0" lang="en-US" sz="1200">
                <a:latin typeface="Arial Narrow"/>
                <a:ea typeface="Arial Narrow"/>
                <a:cs typeface="Arial Narrow"/>
                <a:sym typeface="Arial Narrow"/>
              </a:rPr>
              <a:t>If Ad didn’t work in patients taking b-blockers NA a selective alpha is not going to work</a:t>
            </a:r>
            <a:endParaRPr/>
          </a:p>
        </p:txBody>
      </p:sp>
      <p:sp>
        <p:nvSpPr>
          <p:cNvPr id="302" name="Google Shape;302;p12: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3: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GC Anti-inflammatory</a:t>
            </a:r>
            <a:endParaRPr/>
          </a:p>
          <a:p>
            <a:pPr indent="0" lvl="0" marL="0" rtl="0" algn="l">
              <a:spcBef>
                <a:spcPts val="0"/>
              </a:spcBef>
              <a:spcAft>
                <a:spcPts val="0"/>
              </a:spcAft>
              <a:buNone/>
            </a:pPr>
            <a:r>
              <a:rPr lang="en-US"/>
              <a:t>GC glucocorticoids in mast cells</a:t>
            </a:r>
            <a:endParaRPr/>
          </a:p>
          <a:p>
            <a:pPr indent="0" lvl="0" marL="0" marR="0" rtl="0" algn="l">
              <a:lnSpc>
                <a:spcPct val="100000"/>
              </a:lnSpc>
              <a:spcBef>
                <a:spcPts val="0"/>
              </a:spcBef>
              <a:spcAft>
                <a:spcPts val="0"/>
              </a:spcAft>
              <a:buClr>
                <a:schemeClr val="dk1"/>
              </a:buClr>
              <a:buSzPts val="1200"/>
              <a:buFont typeface="Calibri"/>
              <a:buNone/>
            </a:pPr>
            <a:r>
              <a:rPr lang="en-US"/>
              <a:t>In mast cells the action of GC will be acute Non genomic : surface action  thru R &amp; 2</a:t>
            </a:r>
            <a:r>
              <a:rPr baseline="30000" lang="en-US"/>
              <a:t>nd</a:t>
            </a:r>
            <a:r>
              <a:rPr lang="en-US"/>
              <a:t> messenger.</a:t>
            </a:r>
            <a:endParaRPr/>
          </a:p>
          <a:p>
            <a:pPr indent="0" lvl="0" marL="0" rtl="0" algn="l">
              <a:spcBef>
                <a:spcPts val="0"/>
              </a:spcBef>
              <a:spcAft>
                <a:spcPts val="0"/>
              </a:spcAft>
              <a:buNone/>
            </a:pPr>
            <a:r>
              <a:rPr lang="en-US"/>
              <a:t>Genomic with chronic use</a:t>
            </a:r>
            <a:endParaRPr/>
          </a:p>
        </p:txBody>
      </p:sp>
      <p:sp>
        <p:nvSpPr>
          <p:cNvPr id="320" name="Google Shape;320;p13: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4: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35" name="Google Shape;335;p14: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5: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Bronchodilators: to treat bronchospasm. </a:t>
            </a:r>
            <a:endParaRPr b="1"/>
          </a:p>
          <a:p>
            <a:pPr indent="0" lvl="0" marL="0" rtl="0" algn="l">
              <a:spcBef>
                <a:spcPts val="0"/>
              </a:spcBef>
              <a:spcAft>
                <a:spcPts val="0"/>
              </a:spcAft>
              <a:buNone/>
            </a:pPr>
            <a:r>
              <a:rPr lang="en-US"/>
              <a:t>Studies have shown that treatment with a combination of H1 and H2 antagonists is more effective than treatment with H1 antagonists alone.</a:t>
            </a:r>
            <a:endParaRPr/>
          </a:p>
          <a:p>
            <a:pPr indent="0" lvl="0" marL="0" rtl="0" algn="l">
              <a:spcBef>
                <a:spcPts val="0"/>
              </a:spcBef>
              <a:spcAft>
                <a:spcPts val="0"/>
              </a:spcAft>
              <a:buNone/>
            </a:pPr>
            <a:r>
              <a:rPr lang="en-US"/>
              <a:t>Cimetidine is no more recommended bec of its DI (Cyt P450 enz inhibition) &amp; liver toxicity.</a:t>
            </a:r>
            <a:endParaRPr/>
          </a:p>
          <a:p>
            <a:pPr indent="0" lvl="0" marL="0" rtl="0" algn="l">
              <a:spcBef>
                <a:spcPts val="0"/>
              </a:spcBef>
              <a:spcAft>
                <a:spcPts val="0"/>
              </a:spcAft>
              <a:buNone/>
            </a:pPr>
            <a:r>
              <a:rPr lang="en-US"/>
              <a:t>H2 blocker is given only in epigastric pain.</a:t>
            </a:r>
            <a:endParaRPr/>
          </a:p>
        </p:txBody>
      </p:sp>
      <p:sp>
        <p:nvSpPr>
          <p:cNvPr id="349" name="Google Shape;349;p15: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6: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Salbutamol</a:t>
            </a:r>
            <a:r>
              <a:rPr lang="en-US"/>
              <a:t>: highly selective β2-adrenergic R stimulating drug that has a bronchodilator effect. Salbutamol Nebuliser Solution is indicated for use in the routine management of chronic bronchospasm unresponsive to conventional therapy &amp; the treatment of acute severe asthma. Should be administered by a suitable nebuliser, via a face mask or T piece or via an endotracheal tube.</a:t>
            </a:r>
            <a:endParaRPr/>
          </a:p>
          <a:p>
            <a:pPr indent="0" lvl="0" marL="0" rtl="0" algn="l">
              <a:spcBef>
                <a:spcPts val="0"/>
              </a:spcBef>
              <a:spcAft>
                <a:spcPts val="0"/>
              </a:spcAft>
              <a:buNone/>
            </a:pPr>
            <a:r>
              <a:rPr b="1" lang="en-US"/>
              <a:t>Ipratropium bromide</a:t>
            </a:r>
            <a:r>
              <a:rPr lang="en-US"/>
              <a:t> is an anticholinergic agent, blocks muscarinic cholinergic Rs, without specificity for subtypes, resulting in a decrease in the formation of cyclic guanosine monophosphate (cGMP). Most likely due to actions of cGMP on intracellular calcium, this </a:t>
            </a:r>
            <a:r>
              <a:rPr lang="en-US" u="sng"/>
              <a:t>results in decreased contractility</a:t>
            </a:r>
            <a:r>
              <a:rPr lang="en-US"/>
              <a:t> of smooth muscle.</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Aminophylline </a:t>
            </a:r>
            <a:r>
              <a:rPr b="0" i="0" lang="en-US" sz="1200" u="none" strike="noStrike">
                <a:solidFill>
                  <a:schemeClr val="dk1"/>
                </a:solidFill>
                <a:latin typeface="Calibri"/>
                <a:ea typeface="Calibri"/>
                <a:cs typeface="Calibri"/>
                <a:sym typeface="Calibri"/>
              </a:rPr>
              <a:t>acts by increasing concentrations of intracellular cAMP, in some tissues, cGMP. Cyclic AMP regulates many cellular functions including, but not limited to, stimulation of cardiac function, relaxation of smooth muscle, &amp; reduction in the immune &amp; inflammatory activity of specific cells.</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Glucagon</a:t>
            </a:r>
            <a:r>
              <a:rPr b="0" i="0" lang="en-US" sz="1200" u="none" strike="noStrike">
                <a:solidFill>
                  <a:schemeClr val="dk1"/>
                </a:solidFill>
                <a:latin typeface="Calibri"/>
                <a:ea typeface="Calibri"/>
                <a:cs typeface="Calibri"/>
                <a:sym typeface="Calibri"/>
              </a:rPr>
              <a:t>: raise blood glucose at the expense of stored hepatic glycogen.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Glucagon is sometimes useful for reversing the cardiac effects of an overdose of β-blocking agents because of its ability to </a:t>
            </a:r>
            <a:r>
              <a:rPr b="0" i="0" lang="en-US" sz="1200" u="sng" strike="noStrike">
                <a:solidFill>
                  <a:schemeClr val="dk1"/>
                </a:solidFill>
                <a:latin typeface="Calibri"/>
                <a:ea typeface="Calibri"/>
                <a:cs typeface="Calibri"/>
                <a:sym typeface="Calibri"/>
              </a:rPr>
              <a:t>increase cAMP production in the heart</a:t>
            </a:r>
            <a:r>
              <a:rPr b="0" i="0" lang="en-US" sz="1200" u="none" strike="noStrike">
                <a:solidFill>
                  <a:schemeClr val="dk1"/>
                </a:solidFill>
                <a:latin typeface="Calibri"/>
                <a:ea typeface="Calibri"/>
                <a:cs typeface="Calibri"/>
                <a:sym typeface="Calibri"/>
              </a:rPr>
              <a:t>. Glucagon increase cAMP &amp; has a potent inotropic &amp; chronotropic effect on the heart, mediated by the cAMP mechanism. Thus, it produces an effect very similar to that of β-adrenoceptor agonists without requiring functioning β receptors.</a:t>
            </a:r>
            <a:endParaRPr/>
          </a:p>
          <a:p>
            <a:pPr indent="0" lvl="0" marL="0" rtl="0" algn="l">
              <a:spcBef>
                <a:spcPts val="0"/>
              </a:spcBef>
              <a:spcAft>
                <a:spcPts val="0"/>
              </a:spcAft>
              <a:buNone/>
            </a:pPr>
            <a:r>
              <a:t/>
            </a:r>
            <a:endParaRPr/>
          </a:p>
        </p:txBody>
      </p:sp>
      <p:sp>
        <p:nvSpPr>
          <p:cNvPr id="360" name="Google Shape;360;p16: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7: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AR adrenergic </a:t>
            </a:r>
            <a:endParaRPr/>
          </a:p>
        </p:txBody>
      </p:sp>
      <p:sp>
        <p:nvSpPr>
          <p:cNvPr id="372" name="Google Shape;372;p17: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                 </a:t>
            </a:r>
            <a:endParaRPr/>
          </a:p>
        </p:txBody>
      </p:sp>
      <p:sp>
        <p:nvSpPr>
          <p:cNvPr id="99" name="Google Shape;99;p2: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2" name="Google Shape;112;p3: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Anaphylactic shock &amp; /related immediate (type I) IgE-mediated reactions affect both the respiratory &amp; the CVS.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syndrome of bronchospasm, mucous membrane congestion, angioedema, &amp; severe hypotension usually responds rapidly to the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parenteral administration of </a:t>
            </a:r>
            <a:r>
              <a:rPr b="1" i="0" lang="en-US" sz="1200" u="none" strike="noStrike">
                <a:solidFill>
                  <a:schemeClr val="dk1"/>
                </a:solidFill>
                <a:latin typeface="Calibri"/>
                <a:ea typeface="Calibri"/>
                <a:cs typeface="Calibri"/>
                <a:sym typeface="Calibri"/>
              </a:rPr>
              <a:t>epinephrine</a:t>
            </a:r>
            <a:r>
              <a:rPr b="0" i="0" lang="en-US" sz="1200" u="none" strike="noStrike">
                <a:solidFill>
                  <a:schemeClr val="dk1"/>
                </a:solidFill>
                <a:latin typeface="Calibri"/>
                <a:ea typeface="Calibri"/>
                <a:cs typeface="Calibri"/>
                <a:sym typeface="Calibri"/>
              </a:rPr>
              <a:t>, 0.3–0.5 mg (0.3–0.5 mL of a 1:1000 epinephrine solution). IM injection may be the preferred route of administration, since skin blood flow (&amp; hence systemic drug absorption from subcutaneous injection) is unpredictable in hypotensive patients. In some patients with impaired cardiovascular function, IV injection of epinephrine may be required.</a:t>
            </a:r>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Anaphylactic</a:t>
            </a:r>
            <a:r>
              <a:rPr b="0" lang="en-US" sz="1200">
                <a:solidFill>
                  <a:schemeClr val="dk1"/>
                </a:solidFill>
                <a:latin typeface="Calibri"/>
                <a:ea typeface="Calibri"/>
                <a:cs typeface="Calibri"/>
                <a:sym typeface="Calibri"/>
              </a:rPr>
              <a:t> shock (caused by allergic reaction)</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Cardiogeni</a:t>
            </a:r>
            <a:r>
              <a:rPr b="0" lang="en-US" sz="1200">
                <a:solidFill>
                  <a:schemeClr val="dk1"/>
                </a:solidFill>
                <a:latin typeface="Calibri"/>
                <a:ea typeface="Calibri"/>
                <a:cs typeface="Calibri"/>
                <a:sym typeface="Calibri"/>
              </a:rPr>
              <a:t>c shock (due to heart problems)</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Hypovolemic</a:t>
            </a:r>
            <a:r>
              <a:rPr b="0" lang="en-US" sz="1200">
                <a:solidFill>
                  <a:schemeClr val="dk1"/>
                </a:solidFill>
                <a:latin typeface="Calibri"/>
                <a:ea typeface="Calibri"/>
                <a:cs typeface="Calibri"/>
                <a:sym typeface="Calibri"/>
              </a:rPr>
              <a:t> shock (caused by too little blood volume)</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Septic</a:t>
            </a:r>
            <a:r>
              <a:rPr b="0" lang="en-US" sz="1200">
                <a:solidFill>
                  <a:schemeClr val="dk1"/>
                </a:solidFill>
                <a:latin typeface="Calibri"/>
                <a:ea typeface="Calibri"/>
                <a:cs typeface="Calibri"/>
                <a:sym typeface="Calibri"/>
              </a:rPr>
              <a:t> shock (due to infections)</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Neurogenic</a:t>
            </a:r>
            <a:r>
              <a:rPr b="0" lang="en-US" sz="1200">
                <a:solidFill>
                  <a:schemeClr val="dk1"/>
                </a:solidFill>
                <a:latin typeface="Calibri"/>
                <a:ea typeface="Calibri"/>
                <a:cs typeface="Calibri"/>
                <a:sym typeface="Calibri"/>
              </a:rPr>
              <a:t> shock (caused by damage to the nervous system)</a:t>
            </a:r>
            <a:endParaRPr/>
          </a:p>
          <a:p>
            <a:pPr indent="0" lvl="0" marL="0" rtl="0" algn="l">
              <a:spcBef>
                <a:spcPts val="0"/>
              </a:spcBef>
              <a:spcAft>
                <a:spcPts val="0"/>
              </a:spcAft>
              <a:buNone/>
            </a:pPr>
            <a:r>
              <a:t/>
            </a:r>
            <a:endParaRPr/>
          </a:p>
        </p:txBody>
      </p:sp>
      <p:sp>
        <p:nvSpPr>
          <p:cNvPr id="128" name="Google Shape;128;p4: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0" i="0" lang="en-US" sz="1110" u="none" strike="noStrike">
                <a:solidFill>
                  <a:schemeClr val="dk1"/>
                </a:solidFill>
                <a:latin typeface="Calibri"/>
                <a:ea typeface="Calibri"/>
                <a:cs typeface="Calibri"/>
                <a:sym typeface="Calibri"/>
              </a:rPr>
              <a:t>There are a No. of different things that can cause allergic rxs.</a:t>
            </a:r>
            <a:endParaRPr/>
          </a:p>
          <a:p>
            <a:pPr indent="0" lvl="0" marL="0" rtl="0" algn="l">
              <a:lnSpc>
                <a:spcPct val="80000"/>
              </a:lnSpc>
              <a:spcBef>
                <a:spcPts val="0"/>
              </a:spcBef>
              <a:spcAft>
                <a:spcPts val="0"/>
              </a:spcAft>
              <a:buNone/>
            </a:pPr>
            <a:r>
              <a:rPr b="0" i="0" lang="en-US" sz="1110" u="none" strike="noStrike">
                <a:solidFill>
                  <a:schemeClr val="dk1"/>
                </a:solidFill>
                <a:latin typeface="Calibri"/>
                <a:ea typeface="Calibri"/>
                <a:cs typeface="Calibri"/>
                <a:sym typeface="Calibri"/>
              </a:rPr>
              <a:t>Exposure to allergen causes synthesis of IgE, which binds to mast cells in the airway mucosa. </a:t>
            </a:r>
            <a:endParaRPr/>
          </a:p>
          <a:p>
            <a:pPr indent="0" lvl="0" marL="0" rtl="0" algn="l">
              <a:lnSpc>
                <a:spcPct val="80000"/>
              </a:lnSpc>
              <a:spcBef>
                <a:spcPts val="0"/>
              </a:spcBef>
              <a:spcAft>
                <a:spcPts val="0"/>
              </a:spcAft>
              <a:buNone/>
            </a:pPr>
            <a:r>
              <a:rPr b="1" lang="en-US" sz="1110"/>
              <a:t>Haptens</a:t>
            </a:r>
            <a:r>
              <a:rPr lang="en-US" sz="1110"/>
              <a:t> (antigen itself) are small molecules that </a:t>
            </a:r>
            <a:r>
              <a:rPr lang="en-US" sz="1110" u="sng">
                <a:solidFill>
                  <a:schemeClr val="hlink"/>
                </a:solidFill>
                <a:hlinkClick r:id="rId2"/>
              </a:rPr>
              <a:t>elicit an immune response</a:t>
            </a:r>
            <a:r>
              <a:rPr lang="en-US" sz="1110"/>
              <a:t> only when attached to a large carrier such as a </a:t>
            </a:r>
            <a:r>
              <a:rPr lang="en-US" sz="1110" u="sng">
                <a:solidFill>
                  <a:schemeClr val="hlink"/>
                </a:solidFill>
                <a:hlinkClick r:id="rId3"/>
              </a:rPr>
              <a:t>protein</a:t>
            </a:r>
            <a:r>
              <a:rPr lang="en-US" sz="1110"/>
              <a:t>; the carrier may be one that also does not elicit an immune response by itself. (In general, only large molecules, infectious agents, or insoluble foreign matter can elicit an </a:t>
            </a:r>
            <a:r>
              <a:rPr lang="en-US" sz="1110" u="sng">
                <a:solidFill>
                  <a:schemeClr val="hlink"/>
                </a:solidFill>
                <a:hlinkClick r:id="rId4"/>
              </a:rPr>
              <a:t>immune response</a:t>
            </a:r>
            <a:r>
              <a:rPr lang="en-US" sz="1110"/>
              <a:t> in the body.) Once the body has generated </a:t>
            </a:r>
            <a:r>
              <a:rPr lang="en-US" sz="1110" u="sng">
                <a:solidFill>
                  <a:schemeClr val="hlink"/>
                </a:solidFill>
                <a:hlinkClick r:id="rId5"/>
              </a:rPr>
              <a:t>antibodies</a:t>
            </a:r>
            <a:r>
              <a:rPr lang="en-US" sz="1110"/>
              <a:t> to a hapten-carrier </a:t>
            </a:r>
            <a:r>
              <a:rPr lang="en-US" sz="1110" u="sng">
                <a:solidFill>
                  <a:schemeClr val="hlink"/>
                </a:solidFill>
                <a:hlinkClick r:id="rId6"/>
              </a:rPr>
              <a:t>adduct</a:t>
            </a:r>
            <a:r>
              <a:rPr lang="en-US" sz="1110"/>
              <a:t>, the small-molecule hapten may also be able to bind to the antibody, but it will usually not initiate an immune response; usually only the hapten-carrier adduct can do this. </a:t>
            </a:r>
            <a:endParaRPr/>
          </a:p>
          <a:p>
            <a:pPr indent="0" lvl="0" marL="0" rtl="0" algn="l">
              <a:lnSpc>
                <a:spcPct val="80000"/>
              </a:lnSpc>
              <a:spcBef>
                <a:spcPts val="0"/>
              </a:spcBef>
              <a:spcAft>
                <a:spcPts val="0"/>
              </a:spcAft>
              <a:buNone/>
            </a:pPr>
            <a:r>
              <a:rPr lang="en-US" sz="1110"/>
              <a:t>It can be mild like the seasonal allergy or severe that can lead to shock.</a:t>
            </a:r>
            <a:endParaRPr sz="1110"/>
          </a:p>
          <a:p>
            <a:pPr indent="0" lvl="0" marL="0" rtl="0" algn="l">
              <a:lnSpc>
                <a:spcPct val="80000"/>
              </a:lnSpc>
              <a:spcBef>
                <a:spcPts val="0"/>
              </a:spcBef>
              <a:spcAft>
                <a:spcPts val="0"/>
              </a:spcAft>
              <a:buNone/>
            </a:pPr>
            <a:r>
              <a:rPr lang="en-US" sz="1110"/>
              <a:t>There are </a:t>
            </a:r>
            <a:r>
              <a:rPr b="1" lang="en-US" sz="1110"/>
              <a:t>2 types of anaphylaxis</a:t>
            </a:r>
            <a:r>
              <a:rPr lang="en-US" sz="1110"/>
              <a:t>: </a:t>
            </a:r>
            <a:r>
              <a:rPr b="1" lang="en-US" sz="1110"/>
              <a:t>1-</a:t>
            </a:r>
            <a:r>
              <a:rPr lang="en-US" sz="1110"/>
              <a:t> Immunologic &amp; that’s actually the most common type. Caused by allergic material that’s in the food (like peanut), or sting (bee) &gt;&gt;&gt; activating allergic response. Caused by allergen, when first get into ur body it interact with B cells, also macrophages are taking place. Macrophages, the characteristic cell type in inflammatory reactions, participate in a variety of immunological events.</a:t>
            </a:r>
            <a:endParaRPr/>
          </a:p>
          <a:p>
            <a:pPr indent="0" lvl="0" marL="0" rtl="0" algn="l">
              <a:lnSpc>
                <a:spcPct val="80000"/>
              </a:lnSpc>
              <a:spcBef>
                <a:spcPts val="0"/>
              </a:spcBef>
              <a:spcAft>
                <a:spcPts val="0"/>
              </a:spcAft>
              <a:buNone/>
            </a:pPr>
            <a:r>
              <a:rPr lang="en-US" sz="1110"/>
              <a:t>B cells create Ab which are Y-shaped that react with the allergen. These Ab that are created in response to allergen are called IgE. IgE produced in plasma stimulate mast cells. This is called sensitization  i.e the immune system sensitized to this allergen.</a:t>
            </a:r>
            <a:endParaRPr/>
          </a:p>
          <a:p>
            <a:pPr indent="0" lvl="0" marL="0" rtl="0" algn="l">
              <a:lnSpc>
                <a:spcPct val="80000"/>
              </a:lnSpc>
              <a:spcBef>
                <a:spcPts val="0"/>
              </a:spcBef>
              <a:spcAft>
                <a:spcPts val="0"/>
              </a:spcAft>
              <a:buNone/>
            </a:pPr>
            <a:r>
              <a:rPr lang="en-US" sz="1110"/>
              <a:t>Immunoglobulin class E means immune protein binds to other immune cells which are called mast cells, these are mediators of the immune system.</a:t>
            </a:r>
            <a:endParaRPr/>
          </a:p>
          <a:p>
            <a:pPr indent="0" lvl="0" marL="0" rtl="0" algn="l">
              <a:lnSpc>
                <a:spcPct val="80000"/>
              </a:lnSpc>
              <a:spcBef>
                <a:spcPts val="0"/>
              </a:spcBef>
              <a:spcAft>
                <a:spcPts val="0"/>
              </a:spcAft>
              <a:buNone/>
            </a:pPr>
            <a:r>
              <a:rPr b="1" lang="en-US" sz="1110"/>
              <a:t>2-</a:t>
            </a:r>
            <a:r>
              <a:rPr lang="en-US" sz="1110"/>
              <a:t> Non-immunological. Same as immunologic but here the allergen are toxic to mast cells, specifically target the R on mast cells instead of mast cells being stimulated by IgE &amp; same process hist &amp; cytokines will be released.</a:t>
            </a:r>
            <a:endParaRPr/>
          </a:p>
          <a:p>
            <a:pPr indent="0" lvl="0" marL="0" rtl="0" algn="l">
              <a:lnSpc>
                <a:spcPct val="80000"/>
              </a:lnSpc>
              <a:spcBef>
                <a:spcPts val="0"/>
              </a:spcBef>
              <a:spcAft>
                <a:spcPts val="0"/>
              </a:spcAft>
              <a:buNone/>
            </a:pPr>
            <a:r>
              <a:rPr lang="en-US" sz="1110"/>
              <a:t>Dextran is a polysaccharide that is frequently used for volume expansion. Possible side effects of dextran infusion include allergic reactions.</a:t>
            </a:r>
            <a:endParaRPr/>
          </a:p>
          <a:p>
            <a:pPr indent="0" lvl="0" marL="0" rtl="0" algn="l">
              <a:lnSpc>
                <a:spcPct val="80000"/>
              </a:lnSpc>
              <a:spcBef>
                <a:spcPts val="0"/>
              </a:spcBef>
              <a:spcAft>
                <a:spcPts val="0"/>
              </a:spcAft>
              <a:buNone/>
            </a:pPr>
            <a:r>
              <a:rPr lang="en-US" sz="1110"/>
              <a:t>The frequency of life-threatening anaphylactic or anaphylactoid reactions occurring during anesthesia has been estimated to be between 1 in 1000 &amp; 1 in 25,000 anesthetic procedures, with the neuromuscular blockers being involved in 80% of cases. The mortality from such serious reactions is reported to be in the range of 3.4 to 6%. The highly immunogenic drug, suxamethonium chloride (succinylcholine), was found to be the most hazardous agent.</a:t>
            </a:r>
            <a:endParaRPr sz="1110"/>
          </a:p>
        </p:txBody>
      </p:sp>
      <p:sp>
        <p:nvSpPr>
          <p:cNvPr id="143" name="Google Shape;143;p5: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6: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110" u="none" strike="noStrike">
                <a:solidFill>
                  <a:schemeClr val="dk1"/>
                </a:solidFill>
                <a:latin typeface="Calibri"/>
                <a:ea typeface="Calibri"/>
                <a:cs typeface="Calibri"/>
                <a:sym typeface="Calibri"/>
              </a:rPr>
              <a:t>So in the next exposure to this allergen this allergen will bind to these Ab causing rapid allergic response from these sensitized cells.</a:t>
            </a:r>
            <a:endParaRPr/>
          </a:p>
          <a:p>
            <a:pPr indent="0" lvl="0" marL="0" rtl="0" algn="l">
              <a:spcBef>
                <a:spcPts val="0"/>
              </a:spcBef>
              <a:spcAft>
                <a:spcPts val="0"/>
              </a:spcAft>
              <a:buNone/>
            </a:pPr>
            <a:r>
              <a:rPr b="0" i="0" lang="en-US" sz="1110" u="none" strike="noStrike">
                <a:solidFill>
                  <a:schemeClr val="dk1"/>
                </a:solidFill>
                <a:latin typeface="Calibri"/>
                <a:ea typeface="Calibri"/>
                <a:cs typeface="Calibri"/>
                <a:sym typeface="Calibri"/>
              </a:rPr>
              <a:t>Antigen-Ab interaction on mast cell surfaces triggers release of mediators of anaphylaxis: histamine, tryptase, prostaglandin D2 (PGD2), leukotriene (LT) C4, &amp; platelet-activating factor (PAF). Mast cells will release immune molecules called CYTOKINEs (cellular communicators) to communicate with WBCs. These WBCs become recruited &amp; activated.</a:t>
            </a:r>
            <a:endParaRPr/>
          </a:p>
          <a:p>
            <a:pPr indent="0" lvl="0" marL="0" rtl="0" algn="l">
              <a:spcBef>
                <a:spcPts val="0"/>
              </a:spcBef>
              <a:spcAft>
                <a:spcPts val="0"/>
              </a:spcAft>
              <a:buNone/>
            </a:pPr>
            <a:r>
              <a:rPr lang="en-US" sz="1110"/>
              <a:t>There will be massive release of histamine in anaphylaxis which is potent inflammatory mediator &amp; VD so dilate blood vessels</a:t>
            </a:r>
            <a:endParaRPr/>
          </a:p>
          <a:p>
            <a:pPr indent="0" lvl="0" marL="0" rtl="0" algn="l">
              <a:spcBef>
                <a:spcPts val="0"/>
              </a:spcBef>
              <a:spcAft>
                <a:spcPts val="0"/>
              </a:spcAft>
              <a:buNone/>
            </a:pPr>
            <a:r>
              <a:rPr b="1" i="0" lang="en-US" sz="1110" u="none" strike="noStrike">
                <a:solidFill>
                  <a:schemeClr val="dk1"/>
                </a:solidFill>
                <a:latin typeface="Calibri"/>
                <a:ea typeface="Calibri"/>
                <a:cs typeface="Calibri"/>
                <a:sym typeface="Calibri"/>
              </a:rPr>
              <a:t>Leukotrienes: LTC4 </a:t>
            </a:r>
            <a:r>
              <a:rPr b="0" i="0" lang="en-US" sz="1110" u="none" strike="noStrike">
                <a:solidFill>
                  <a:schemeClr val="dk1"/>
                </a:solidFill>
                <a:latin typeface="Calibri"/>
                <a:ea typeface="Calibri"/>
                <a:cs typeface="Calibri"/>
                <a:sym typeface="Calibri"/>
              </a:rPr>
              <a:t>and </a:t>
            </a:r>
            <a:r>
              <a:rPr b="1" i="0" lang="en-US" sz="1110" u="none" strike="noStrike">
                <a:solidFill>
                  <a:schemeClr val="dk1"/>
                </a:solidFill>
                <a:latin typeface="Calibri"/>
                <a:ea typeface="Calibri"/>
                <a:cs typeface="Calibri"/>
                <a:sym typeface="Calibri"/>
              </a:rPr>
              <a:t>LTD4 </a:t>
            </a:r>
            <a:r>
              <a:rPr b="0" i="0" lang="en-US" sz="1110" u="none" strike="noStrike">
                <a:solidFill>
                  <a:schemeClr val="dk1"/>
                </a:solidFill>
                <a:latin typeface="Calibri"/>
                <a:ea typeface="Calibri"/>
                <a:cs typeface="Calibri"/>
                <a:sym typeface="Calibri"/>
              </a:rPr>
              <a:t>are potent bronchoconstrictors &amp; are recognized as the primary components of the </a:t>
            </a:r>
            <a:r>
              <a:rPr b="1" i="0" lang="en-US" sz="1110" u="none" strike="noStrike">
                <a:solidFill>
                  <a:schemeClr val="dk1"/>
                </a:solidFill>
                <a:latin typeface="Calibri"/>
                <a:ea typeface="Calibri"/>
                <a:cs typeface="Calibri"/>
                <a:sym typeface="Calibri"/>
              </a:rPr>
              <a:t>slow-reacting substance of</a:t>
            </a:r>
            <a:endParaRPr/>
          </a:p>
          <a:p>
            <a:pPr indent="0" lvl="0" marL="0" rtl="0" algn="l">
              <a:spcBef>
                <a:spcPts val="0"/>
              </a:spcBef>
              <a:spcAft>
                <a:spcPts val="0"/>
              </a:spcAft>
              <a:buNone/>
            </a:pPr>
            <a:r>
              <a:rPr b="1" i="0" lang="en-US" sz="1110" u="none" strike="noStrike">
                <a:solidFill>
                  <a:schemeClr val="dk1"/>
                </a:solidFill>
                <a:latin typeface="Calibri"/>
                <a:ea typeface="Calibri"/>
                <a:cs typeface="Calibri"/>
                <a:sym typeface="Calibri"/>
              </a:rPr>
              <a:t>anaphylaxis (SRS-A) </a:t>
            </a:r>
            <a:r>
              <a:rPr b="0" i="0" lang="en-US" sz="1110" u="none" strike="noStrike">
                <a:solidFill>
                  <a:schemeClr val="dk1"/>
                </a:solidFill>
                <a:latin typeface="Calibri"/>
                <a:ea typeface="Calibri"/>
                <a:cs typeface="Calibri"/>
                <a:sym typeface="Calibri"/>
              </a:rPr>
              <a:t>that is secreted in asthma &amp; anaphylaxis.</a:t>
            </a:r>
            <a:endParaRPr/>
          </a:p>
          <a:p>
            <a:pPr indent="0" lvl="0" marL="0" rtl="0" algn="l">
              <a:spcBef>
                <a:spcPts val="0"/>
              </a:spcBef>
              <a:spcAft>
                <a:spcPts val="0"/>
              </a:spcAft>
              <a:buNone/>
            </a:pPr>
            <a:r>
              <a:rPr b="0" i="0" lang="en-US" sz="1110" u="none" strike="noStrike">
                <a:solidFill>
                  <a:schemeClr val="dk1"/>
                </a:solidFill>
                <a:latin typeface="Calibri"/>
                <a:ea typeface="Calibri"/>
                <a:cs typeface="Calibri"/>
                <a:sym typeface="Calibri"/>
              </a:rPr>
              <a:t>These agents provoke contraction of airway smooth muscle, causing the immediate fall in forced expiratory volume in 1 sec (FEV1). Reexposure to allergen also causes the synthesis &amp; release of a variety of cytokines: interleukins (IL) 4 and 5, granulocyte-macrophage colony-stimulating factor (GM-CSF), TNF, &amp; tissue growth factor (TGF) from T cells &amp; mast cells. </a:t>
            </a:r>
            <a:endParaRPr/>
          </a:p>
          <a:p>
            <a:pPr indent="0" lvl="0" marL="0" rtl="0" algn="l">
              <a:spcBef>
                <a:spcPts val="0"/>
              </a:spcBef>
              <a:spcAft>
                <a:spcPts val="0"/>
              </a:spcAft>
              <a:buNone/>
            </a:pPr>
            <a:r>
              <a:rPr b="0" i="0" lang="en-US" sz="1110" u="none" strike="noStrike">
                <a:solidFill>
                  <a:schemeClr val="dk1"/>
                </a:solidFill>
                <a:latin typeface="Calibri"/>
                <a:ea typeface="Calibri"/>
                <a:cs typeface="Calibri"/>
                <a:sym typeface="Calibri"/>
              </a:rPr>
              <a:t>These cytokines in turn attract &amp; activate eosinophils &amp; neutrophils, whose products include eosinophil cationic protein (ECP), major basic protein (MBP), proteases, &amp; PAF. These mediators cause the edema, mucus hypersecretion, smooth muscle contraction, &amp; increase in bronchial reactivity associated with the late asthmatic response, indicated by a second fall in FEV1 3–6 hours after the exposure.</a:t>
            </a:r>
            <a:endParaRPr/>
          </a:p>
          <a:p>
            <a:pPr indent="0" lvl="0" marL="0" marR="0" rtl="0" algn="l">
              <a:lnSpc>
                <a:spcPct val="100000"/>
              </a:lnSpc>
              <a:spcBef>
                <a:spcPts val="0"/>
              </a:spcBef>
              <a:spcAft>
                <a:spcPts val="0"/>
              </a:spcAft>
              <a:buClr>
                <a:schemeClr val="dk1"/>
              </a:buClr>
              <a:buSzPts val="1110"/>
              <a:buFont typeface="Calibri"/>
              <a:buNone/>
            </a:pPr>
            <a:r>
              <a:rPr b="0" i="0" lang="en-US" sz="1110" u="none" strike="noStrike">
                <a:solidFill>
                  <a:schemeClr val="dk1"/>
                </a:solidFill>
                <a:latin typeface="Calibri"/>
                <a:ea typeface="Calibri"/>
                <a:cs typeface="Calibri"/>
                <a:sym typeface="Calibri"/>
              </a:rPr>
              <a:t>Large drop in BP &amp; the blood vessels become leaky, so the fluid escaping from the vasculature</a:t>
            </a:r>
            <a:endParaRPr/>
          </a:p>
          <a:p>
            <a:pPr indent="0" lvl="0" marL="0" marR="0" rtl="0" algn="l">
              <a:lnSpc>
                <a:spcPct val="100000"/>
              </a:lnSpc>
              <a:spcBef>
                <a:spcPts val="0"/>
              </a:spcBef>
              <a:spcAft>
                <a:spcPts val="0"/>
              </a:spcAft>
              <a:buClr>
                <a:schemeClr val="dk1"/>
              </a:buClr>
              <a:buSzPts val="1110"/>
              <a:buFont typeface="Calibri"/>
              <a:buNone/>
            </a:pPr>
            <a:r>
              <a:rPr b="0" i="0" lang="en-US" sz="1110" u="none" strike="noStrike">
                <a:solidFill>
                  <a:schemeClr val="dk1"/>
                </a:solidFill>
                <a:latin typeface="Calibri"/>
                <a:ea typeface="Calibri"/>
                <a:cs typeface="Calibri"/>
                <a:sym typeface="Calibri"/>
              </a:rPr>
              <a:t>% are the prevalence or % of ppl affected</a:t>
            </a:r>
            <a:endParaRPr sz="1110"/>
          </a:p>
          <a:p>
            <a:pPr indent="0" lvl="0" marL="0" rtl="0" algn="l">
              <a:spcBef>
                <a:spcPts val="0"/>
              </a:spcBef>
              <a:spcAft>
                <a:spcPts val="0"/>
              </a:spcAft>
              <a:buNone/>
            </a:pPr>
            <a:r>
              <a:rPr b="0" i="0" lang="en-US" sz="1110" u="none" strike="noStrike">
                <a:solidFill>
                  <a:schemeClr val="dk1"/>
                </a:solidFill>
                <a:latin typeface="Calibri"/>
                <a:ea typeface="Calibri"/>
                <a:cs typeface="Calibri"/>
                <a:sym typeface="Calibri"/>
              </a:rPr>
              <a:t>Mortality if NOT treated.</a:t>
            </a:r>
            <a:endParaRPr sz="1110"/>
          </a:p>
        </p:txBody>
      </p:sp>
      <p:sp>
        <p:nvSpPr>
          <p:cNvPr id="166" name="Google Shape;166;p6: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So if u check the patient:</a:t>
            </a:r>
            <a:endParaRPr/>
          </a:p>
          <a:p>
            <a:pPr indent="-171450" lvl="0" marL="171450" rtl="0" algn="l">
              <a:spcBef>
                <a:spcPts val="0"/>
              </a:spcBef>
              <a:spcAft>
                <a:spcPts val="0"/>
              </a:spcAft>
              <a:buClr>
                <a:schemeClr val="dk1"/>
              </a:buClr>
              <a:buSzPts val="1200"/>
              <a:buFont typeface="Calibri"/>
              <a:buChar char="-"/>
            </a:pPr>
            <a:r>
              <a:rPr b="0" i="0" lang="en-US" sz="1200" u="none" strike="noStrike">
                <a:solidFill>
                  <a:schemeClr val="dk1"/>
                </a:solidFill>
                <a:latin typeface="Calibri"/>
                <a:ea typeface="Calibri"/>
                <a:cs typeface="Calibri"/>
                <a:sym typeface="Calibri"/>
              </a:rPr>
              <a:t>Non responsive</a:t>
            </a:r>
            <a:endParaRPr/>
          </a:p>
          <a:p>
            <a:pPr indent="-171450" lvl="0" marL="171450" rtl="0" algn="l">
              <a:spcBef>
                <a:spcPts val="0"/>
              </a:spcBef>
              <a:spcAft>
                <a:spcPts val="0"/>
              </a:spcAft>
              <a:buClr>
                <a:schemeClr val="dk1"/>
              </a:buClr>
              <a:buSzPts val="1200"/>
              <a:buFont typeface="Calibri"/>
              <a:buChar char="-"/>
            </a:pPr>
            <a:r>
              <a:rPr b="0" i="0" lang="en-US" sz="1200" u="none" strike="noStrike">
                <a:solidFill>
                  <a:schemeClr val="dk1"/>
                </a:solidFill>
                <a:latin typeface="Calibri"/>
                <a:ea typeface="Calibri"/>
                <a:cs typeface="Calibri"/>
                <a:sym typeface="Calibri"/>
              </a:rPr>
              <a:t>Flushing &amp; severe swelling</a:t>
            </a:r>
            <a:endParaRPr/>
          </a:p>
          <a:p>
            <a:pPr indent="-171450" lvl="0" marL="171450" rtl="0" algn="l">
              <a:spcBef>
                <a:spcPts val="0"/>
              </a:spcBef>
              <a:spcAft>
                <a:spcPts val="0"/>
              </a:spcAft>
              <a:buClr>
                <a:schemeClr val="dk1"/>
              </a:buClr>
              <a:buSzPts val="1200"/>
              <a:buFont typeface="Calibri"/>
              <a:buChar char="-"/>
            </a:pPr>
            <a:r>
              <a:rPr b="0" i="0" lang="en-US" sz="1200" u="none" strike="noStrike">
                <a:solidFill>
                  <a:schemeClr val="dk1"/>
                </a:solidFill>
                <a:latin typeface="Calibri"/>
                <a:ea typeface="Calibri"/>
                <a:cs typeface="Calibri"/>
                <a:sym typeface="Calibri"/>
              </a:rPr>
              <a:t>Not able to breath &amp; wheezing sound</a:t>
            </a:r>
            <a:endParaRPr/>
          </a:p>
          <a:p>
            <a:pPr indent="-171450" lvl="0" marL="171450" rtl="0" algn="l">
              <a:spcBef>
                <a:spcPts val="0"/>
              </a:spcBef>
              <a:spcAft>
                <a:spcPts val="0"/>
              </a:spcAft>
              <a:buClr>
                <a:schemeClr val="dk1"/>
              </a:buClr>
              <a:buSzPts val="1200"/>
              <a:buFont typeface="Calibri"/>
              <a:buChar char="-"/>
            </a:pPr>
            <a:r>
              <a:rPr b="0" i="0" lang="en-US" sz="1200" u="none" strike="noStrike">
                <a:solidFill>
                  <a:schemeClr val="dk1"/>
                </a:solidFill>
                <a:latin typeface="Calibri"/>
                <a:ea typeface="Calibri"/>
                <a:cs typeface="Calibri"/>
                <a:sym typeface="Calibri"/>
              </a:rPr>
              <a:t>V low BP</a:t>
            </a:r>
            <a:endParaRPr/>
          </a:p>
          <a:p>
            <a:pPr indent="-171450" lvl="0" marL="171450" rtl="0" algn="l">
              <a:spcBef>
                <a:spcPts val="0"/>
              </a:spcBef>
              <a:spcAft>
                <a:spcPts val="0"/>
              </a:spcAft>
              <a:buClr>
                <a:schemeClr val="dk1"/>
              </a:buClr>
              <a:buSzPts val="1200"/>
              <a:buFont typeface="Calibri"/>
              <a:buChar char="-"/>
            </a:pPr>
            <a:r>
              <a:rPr b="0" i="0" lang="en-US" sz="1200" u="none" strike="noStrike">
                <a:solidFill>
                  <a:schemeClr val="dk1"/>
                </a:solidFill>
                <a:latin typeface="Calibri"/>
                <a:ea typeface="Calibri"/>
                <a:cs typeface="Calibri"/>
                <a:sym typeface="Calibri"/>
              </a:rPr>
              <a:t>Heart: BC/ TC</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with involvement of the skin, mucosal tissue, or both (eg, generalized hives, pruritus or flushing, swollen lips-tongue.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Respiratory compromise (eg, dyspnea, wheeze-bronchospasm, reduced PEF, hypoxemia)</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 or associated symptoms of end-organ dysfunction (eg, hypotonia [collapse], syncope, incontinence)</a:t>
            </a:r>
            <a:endParaRPr/>
          </a:p>
        </p:txBody>
      </p:sp>
      <p:sp>
        <p:nvSpPr>
          <p:cNvPr id="203" name="Google Shape;203;p7: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8: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1" name="Google Shape;221;p8: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9:notes"/>
          <p:cNvSpPr txBox="1"/>
          <p:nvPr>
            <p:ph idx="1" type="body"/>
          </p:nvPr>
        </p:nvSpPr>
        <p:spPr>
          <a:xfrm>
            <a:off x="685800" y="4415791"/>
            <a:ext cx="548640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C: IV fluid replacement to increase plasma volume</a:t>
            </a:r>
            <a:endParaRPr/>
          </a:p>
          <a:p>
            <a:pPr indent="0" lvl="0" marL="0" rtl="0" algn="l">
              <a:spcBef>
                <a:spcPts val="0"/>
              </a:spcBef>
              <a:spcAft>
                <a:spcPts val="0"/>
              </a:spcAft>
              <a:buNone/>
            </a:pPr>
            <a:r>
              <a:rPr lang="en-US"/>
              <a:t>Chlorphenamine: Antihistamine; H1 blocker, antiallergic</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The most commonly used </a:t>
            </a:r>
            <a:r>
              <a:rPr b="1" lang="en-US" sz="1200">
                <a:solidFill>
                  <a:schemeClr val="dk1"/>
                </a:solidFill>
                <a:latin typeface="Calibri"/>
                <a:ea typeface="Calibri"/>
                <a:cs typeface="Calibri"/>
                <a:sym typeface="Calibri"/>
              </a:rPr>
              <a:t>crystalloid</a:t>
            </a:r>
            <a:r>
              <a:rPr b="0" lang="en-US" sz="1200">
                <a:solidFill>
                  <a:schemeClr val="dk1"/>
                </a:solidFill>
                <a:latin typeface="Calibri"/>
                <a:ea typeface="Calibri"/>
                <a:cs typeface="Calibri"/>
                <a:sym typeface="Calibri"/>
              </a:rPr>
              <a:t> fluid is normal saline, a </a:t>
            </a:r>
            <a:r>
              <a:rPr b="1" lang="en-US" sz="1200">
                <a:solidFill>
                  <a:schemeClr val="dk1"/>
                </a:solidFill>
                <a:latin typeface="Calibri"/>
                <a:ea typeface="Calibri"/>
                <a:cs typeface="Calibri"/>
                <a:sym typeface="Calibri"/>
              </a:rPr>
              <a:t>solution</a:t>
            </a:r>
            <a:r>
              <a:rPr b="0" lang="en-US" sz="1200">
                <a:solidFill>
                  <a:schemeClr val="dk1"/>
                </a:solidFill>
                <a:latin typeface="Calibri"/>
                <a:ea typeface="Calibri"/>
                <a:cs typeface="Calibri"/>
                <a:sym typeface="Calibri"/>
              </a:rPr>
              <a:t> of sodium chloride at 0.9% concentration, which is close to the concentration in the blood (isotonic). </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Adjuvant = supportive</a:t>
            </a:r>
            <a:endParaRPr/>
          </a:p>
        </p:txBody>
      </p:sp>
      <p:sp>
        <p:nvSpPr>
          <p:cNvPr id="245" name="Google Shape;245;p9:notes"/>
          <p:cNvSpPr txBox="1"/>
          <p:nvPr>
            <p:ph idx="12" type="sldNum"/>
          </p:nvPr>
        </p:nvSpPr>
        <p:spPr>
          <a:xfrm>
            <a:off x="3884613" y="8829967"/>
            <a:ext cx="297180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1792288" y="612775"/>
            <a:ext cx="5486400" cy="4114800"/>
          </a:xfrm>
          <a:prstGeom prst="rect">
            <a:avLst/>
          </a:prstGeom>
          <a:noFill/>
          <a:ln>
            <a:noFill/>
          </a:ln>
        </p:spPr>
      </p:sp>
      <p:sp>
        <p:nvSpPr>
          <p:cNvPr id="68" name="Google Shape;68;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71000">
              <a:srgbClr val="B2A0C7">
                <a:alpha val="74901"/>
              </a:srgbClr>
            </a:gs>
            <a:gs pos="100000">
              <a:srgbClr val="0099FF">
                <a:alpha val="46666"/>
              </a:srgbClr>
            </a:gs>
          </a:gsLst>
          <a:path path="circle">
            <a:fillToRect l="100%" t="100%"/>
          </a:path>
          <a:tileRect b="-100%" r="-100%"/>
        </a:gra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blinds dir="vert"/>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gif"/><Relationship Id="rId4" Type="http://schemas.openxmlformats.org/officeDocument/2006/relationships/image" Target="../media/image2.gif"/><Relationship Id="rId5" Type="http://schemas.openxmlformats.org/officeDocument/2006/relationships/hyperlink" Target="http://www.google.com/imgres?imgurl=http://img.dailymail.co.uk/i/pix/2007/09_02/waspDM0909_468x397.jpg&amp;imgrefurl=http://www.dailymail.co.uk/news/article-480887/Summers-sting-bizarre-weather-brought-wasps-vast-numbers.html&amp;usg=__qKw9xSaTjrciaiKHlTQ_f39W-Aw=&amp;h=397&amp;w=468&amp;sz=31&amp;hl=en&amp;start=36&amp;zoom=1&amp;itbs=1&amp;tbnid=Zv4eDWb3dbZqsM:&amp;tbnh=109&amp;tbnw=128&amp;prev=/images?q=wasps&amp;start=20&amp;hl=en&amp;safe=active&amp;sa=N&amp;gbv=2&amp;ndsp=20&amp;tbs=isch:1&amp;ei=4shYTengF4OUOvXi4YIF" TargetMode="External"/><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google.com/imgres?imgurl=http://img.dailymail.co.uk/i/pix/2007/09_02/waspDM0909_468x397.jpg&amp;imgrefurl=http://www.dailymail.co.uk/news/article-480887/Summers-sting-bizarre-weather-brought-wasps-vast-numbers.html&amp;usg=__qKw9xSaTjrciaiKHlTQ_f39W-Aw=&amp;h=397&amp;w=468&amp;sz=31&amp;hl=en&amp;start=36&amp;zoom=1&amp;itbs=1&amp;tbnid=Zv4eDWb3dbZqsM:&amp;tbnh=109&amp;tbnw=128&amp;prev=/images?q=wasps&amp;start=20&amp;hl=en&amp;safe=active&amp;sa=N&amp;gbv=2&amp;ndsp=20&amp;tbs=isch:1&amp;ei=4shYTengF4OUOvXi4YIF" TargetMode="External"/><Relationship Id="rId4" Type="http://schemas.openxmlformats.org/officeDocument/2006/relationships/image" Target="../media/image9.jpg"/><Relationship Id="rId5" Type="http://schemas.openxmlformats.org/officeDocument/2006/relationships/hyperlink" Target="http://www.google.com/imgres?imgurl=http://img.dailymail.co.uk/i/pix/2007/09_02/waspDM0909_468x397.jpg&amp;imgrefurl=http://www.dailymail.co.uk/news/article-480887/Summers-sting-bizarre-weather-brought-wasps-vast-numbers.html&amp;usg=__qKw9xSaTjrciaiKHlTQ_f39W-Aw=&amp;h=397&amp;w=468&amp;sz=31&amp;hl=en&amp;start=36&amp;zoom=1&amp;itbs=1&amp;tbnid=Zv4eDWb3dbZqsM:&amp;tbnh=109&amp;tbnw=128&amp;prev=/images?q=wasps&amp;start=20&amp;hl=en&amp;safe=active&amp;sa=N&amp;gbv=2&amp;ndsp=20&amp;tbs=isch:1&amp;ei=4shYTengF4OUOvXi4YIF" TargetMode="External"/><Relationship Id="rId6" Type="http://schemas.openxmlformats.org/officeDocument/2006/relationships/image" Target="../media/image1.jpg"/><Relationship Id="rId7"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google.com/imgres?imgurl=http://img.dailymail.co.uk/i/pix/2007/09_02/waspDM0909_468x397.jpg&amp;imgrefurl=http://www.dailymail.co.uk/news/article-480887/Summers-sting-bizarre-weather-brought-wasps-vast-numbers.html&amp;usg=__qKw9xSaTjrciaiKHlTQ_f39W-Aw=&amp;h=397&amp;w=468&amp;sz=31&amp;hl=en&amp;start=36&amp;zoom=1&amp;itbs=1&amp;tbnid=Zv4eDWb3dbZqsM:&amp;tbnh=109&amp;tbnw=128&amp;prev=/images?q=wasps&amp;start=20&amp;hl=en&amp;safe=active&amp;sa=N&amp;gbv=2&amp;ndsp=20&amp;tbs=isch:1&amp;ei=4shYTengF4OUOvXi4YIF" TargetMode="External"/><Relationship Id="rId4" Type="http://schemas.openxmlformats.org/officeDocument/2006/relationships/image" Target="../media/image3.jpg"/><Relationship Id="rId5" Type="http://schemas.openxmlformats.org/officeDocument/2006/relationships/image" Target="../media/image7.jpg"/><Relationship Id="rId6" Type="http://schemas.openxmlformats.org/officeDocument/2006/relationships/image" Target="../media/image30.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13.jpg"/><Relationship Id="rId11" Type="http://schemas.openxmlformats.org/officeDocument/2006/relationships/image" Target="../media/image3.jpg"/><Relationship Id="rId10" Type="http://schemas.openxmlformats.org/officeDocument/2006/relationships/hyperlink" Target="http://www.google.com/imgres?imgurl=http://img.dailymail.co.uk/i/pix/2007/09_02/waspDM0909_468x397.jpg&amp;imgrefurl=http://www.dailymail.co.uk/news/article-480887/Summers-sting-bizarre-weather-brought-wasps-vast-numbers.html&amp;usg=__qKw9xSaTjrciaiKHlTQ_f39W-Aw=&amp;h=397&amp;w=468&amp;sz=31&amp;hl=en&amp;start=36&amp;zoom=1&amp;itbs=1&amp;tbnid=Zv4eDWb3dbZqsM:&amp;tbnh=109&amp;tbnw=128&amp;prev=/images?q=wasps&amp;start=20&amp;hl=en&amp;safe=active&amp;sa=N&amp;gbv=2&amp;ndsp=20&amp;tbs=isch:1&amp;ei=4shYTengF4OUOvXi4YIF" TargetMode="External"/><Relationship Id="rId9" Type="http://schemas.openxmlformats.org/officeDocument/2006/relationships/image" Target="../media/image15.png"/><Relationship Id="rId5" Type="http://schemas.openxmlformats.org/officeDocument/2006/relationships/image" Target="../media/image6.jpg"/><Relationship Id="rId6" Type="http://schemas.openxmlformats.org/officeDocument/2006/relationships/image" Target="../media/image12.jpg"/><Relationship Id="rId7" Type="http://schemas.openxmlformats.org/officeDocument/2006/relationships/image" Target="../media/image8.jp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4.png"/><Relationship Id="rId10" Type="http://schemas.openxmlformats.org/officeDocument/2006/relationships/image" Target="../media/image3.jpg"/><Relationship Id="rId9" Type="http://schemas.openxmlformats.org/officeDocument/2006/relationships/hyperlink" Target="http://www.google.com/imgres?imgurl=http://img.dailymail.co.uk/i/pix/2007/09_02/waspDM0909_468x397.jpg&amp;imgrefurl=http://www.dailymail.co.uk/news/article-480887/Summers-sting-bizarre-weather-brought-wasps-vast-numbers.html&amp;usg=__qKw9xSaTjrciaiKHlTQ_f39W-Aw=&amp;h=397&amp;w=468&amp;sz=31&amp;hl=en&amp;start=36&amp;zoom=1&amp;itbs=1&amp;tbnid=Zv4eDWb3dbZqsM:&amp;tbnh=109&amp;tbnw=128&amp;prev=/images?q=wasps&amp;start=20&amp;hl=en&amp;safe=active&amp;sa=N&amp;gbv=2&amp;ndsp=20&amp;tbs=isch:1&amp;ei=4shYTengF4OUOvXi4YIF" TargetMode="External"/><Relationship Id="rId5" Type="http://schemas.openxmlformats.org/officeDocument/2006/relationships/image" Target="../media/image19.jpg"/><Relationship Id="rId6" Type="http://schemas.openxmlformats.org/officeDocument/2006/relationships/image" Target="../media/image18.jpg"/><Relationship Id="rId7" Type="http://schemas.openxmlformats.org/officeDocument/2006/relationships/image" Target="../media/image20.jpg"/><Relationship Id="rId8" Type="http://schemas.openxmlformats.org/officeDocument/2006/relationships/image" Target="../media/image2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google.co.uk/imgres?imgurl=http://image.shutterstock.com/display_pic_with_logo/137326/137326,1293209044,28/stock-photo--d-render-of-red-sos-sign-isolated-on-white-67753699.jpg&amp;imgrefurl=http://www.shutterstock.com/pic-67753699/stock-photo--d-render-of-red-sos-sign-isolated-on-white.html&amp;usg=__ARrLeAmFnpiQR0FM3jcRPyle5ik=&amp;h=470&amp;w=316&amp;sz=40&amp;hl=en&amp;start=35&amp;zoom=1&amp;itbs=1&amp;tbnid=bU-LyI7oGapwxM:&amp;tbnh=129&amp;tbnw=87&amp;prev=/images?q=SOS+sign&amp;start=20&amp;hl=en&amp;safe=active&amp;sa=N&amp;gbv=2&amp;ndsp=20&amp;tbs=isch:1&amp;ei=Y7U_Tb32NoSW8QOLnPHpAw" TargetMode="External"/><Relationship Id="rId4" Type="http://schemas.openxmlformats.org/officeDocument/2006/relationships/image" Target="../media/image21.jpg"/><Relationship Id="rId5" Type="http://schemas.openxmlformats.org/officeDocument/2006/relationships/image" Target="../media/image24.jpg"/><Relationship Id="rId6"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http://www.india-shopping.net/india-ayurveda-products/image/fainting.gif" id="89" name="Google Shape;89;p1"/>
          <p:cNvPicPr preferRelativeResize="0"/>
          <p:nvPr/>
        </p:nvPicPr>
        <p:blipFill rotWithShape="1">
          <a:blip r:embed="rId3">
            <a:alphaModFix/>
          </a:blip>
          <a:srcRect b="4663" l="2232" r="4024" t="4145"/>
          <a:stretch/>
        </p:blipFill>
        <p:spPr>
          <a:xfrm rot="-1031798">
            <a:off x="4395992" y="2175574"/>
            <a:ext cx="4586333" cy="2155371"/>
          </a:xfrm>
          <a:prstGeom prst="rect">
            <a:avLst/>
          </a:prstGeom>
          <a:noFill/>
          <a:ln>
            <a:noFill/>
          </a:ln>
        </p:spPr>
      </p:pic>
      <p:pic>
        <p:nvPicPr>
          <p:cNvPr descr="C:\Users\Administrator\Pictures\AnAn.gif" id="90" name="Google Shape;90;p1"/>
          <p:cNvPicPr preferRelativeResize="0"/>
          <p:nvPr/>
        </p:nvPicPr>
        <p:blipFill rotWithShape="1">
          <a:blip r:embed="rId4">
            <a:alphaModFix/>
          </a:blip>
          <a:srcRect b="2702" l="1325" r="8609" t="2162"/>
          <a:stretch/>
        </p:blipFill>
        <p:spPr>
          <a:xfrm>
            <a:off x="4038600" y="3429000"/>
            <a:ext cx="5181600" cy="3352800"/>
          </a:xfrm>
          <a:prstGeom prst="rect">
            <a:avLst/>
          </a:prstGeom>
          <a:noFill/>
          <a:ln>
            <a:noFill/>
          </a:ln>
        </p:spPr>
      </p:pic>
      <p:sp>
        <p:nvSpPr>
          <p:cNvPr id="91" name="Google Shape;91;p1"/>
          <p:cNvSpPr/>
          <p:nvPr/>
        </p:nvSpPr>
        <p:spPr>
          <a:xfrm>
            <a:off x="152400" y="4267200"/>
            <a:ext cx="3501663"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rgbClr val="AF97D3"/>
                </a:solidFill>
                <a:latin typeface="Calibri"/>
                <a:ea typeface="Calibri"/>
                <a:cs typeface="Calibri"/>
                <a:sym typeface="Calibri"/>
              </a:rPr>
              <a:t>Dr. Ishfaq</a:t>
            </a:r>
            <a:endParaRPr b="1" i="0" sz="6600" u="none" cap="none" strike="noStrike">
              <a:solidFill>
                <a:srgbClr val="AF97D3"/>
              </a:solidFill>
              <a:latin typeface="Calibri"/>
              <a:ea typeface="Calibri"/>
              <a:cs typeface="Calibri"/>
              <a:sym typeface="Calibri"/>
            </a:endParaRPr>
          </a:p>
          <a:p>
            <a:pPr indent="0" lvl="0" marL="0" marR="0" rtl="0" algn="ctr">
              <a:spcBef>
                <a:spcPts val="0"/>
              </a:spcBef>
              <a:spcAft>
                <a:spcPts val="0"/>
              </a:spcAft>
              <a:buNone/>
            </a:pPr>
            <a:r>
              <a:rPr b="1" i="0" lang="en-US" sz="6600" u="none" cap="none" strike="noStrike">
                <a:solidFill>
                  <a:srgbClr val="AF97D3"/>
                </a:solidFill>
                <a:latin typeface="Calibri"/>
                <a:ea typeface="Calibri"/>
                <a:cs typeface="Calibri"/>
                <a:sym typeface="Calibri"/>
              </a:rPr>
              <a:t>Dr. Aliah</a:t>
            </a:r>
            <a:endParaRPr b="1" i="0" sz="6600" u="none" cap="none" strike="noStrike">
              <a:solidFill>
                <a:srgbClr val="AF97D3"/>
              </a:solidFill>
              <a:latin typeface="Calibri"/>
              <a:ea typeface="Calibri"/>
              <a:cs typeface="Calibri"/>
              <a:sym typeface="Calibri"/>
            </a:endParaRPr>
          </a:p>
        </p:txBody>
      </p:sp>
      <p:sp>
        <p:nvSpPr>
          <p:cNvPr id="92" name="Google Shape;92;p1"/>
          <p:cNvSpPr/>
          <p:nvPr/>
        </p:nvSpPr>
        <p:spPr>
          <a:xfrm>
            <a:off x="0" y="2286000"/>
            <a:ext cx="5738815"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rgbClr val="FCFCFF"/>
                </a:solidFill>
                <a:latin typeface="Calibri"/>
                <a:ea typeface="Calibri"/>
                <a:cs typeface="Calibri"/>
                <a:sym typeface="Calibri"/>
              </a:rPr>
              <a:t>ANAPHYLAXSIS </a:t>
            </a:r>
            <a:endParaRPr/>
          </a:p>
        </p:txBody>
      </p:sp>
      <p:sp>
        <p:nvSpPr>
          <p:cNvPr id="93" name="Google Shape;93;p1"/>
          <p:cNvSpPr/>
          <p:nvPr/>
        </p:nvSpPr>
        <p:spPr>
          <a:xfrm>
            <a:off x="539461" y="1219200"/>
            <a:ext cx="4343400" cy="762000"/>
          </a:xfrm>
          <a:prstGeom prst="rect">
            <a:avLst/>
          </a:prstGeom>
        </p:spPr>
        <p:txBody>
          <a:bodyPr>
            <a:prstTxWarp prst="textPlain"/>
          </a:bodyPr>
          <a:lstStyle/>
          <a:p>
            <a:pPr lvl="0" algn="ctr"/>
            <a:r>
              <a:rPr b="1" i="0">
                <a:ln cap="flat" cmpd="sng" w="9525">
                  <a:solidFill>
                    <a:srgbClr val="1D7CEE">
                      <a:alpha val="54901"/>
                    </a:srgbClr>
                  </a:solidFill>
                  <a:prstDash val="solid"/>
                  <a:round/>
                  <a:headEnd len="sm" w="sm" type="none"/>
                  <a:tailEnd len="sm" w="sm" type="none"/>
                </a:ln>
                <a:solidFill>
                  <a:srgbClr val="CCC0D9"/>
                </a:solidFill>
                <a:latin typeface="Calibri"/>
              </a:rPr>
              <a:t>DRUGS USED IN </a:t>
            </a:r>
          </a:p>
        </p:txBody>
      </p:sp>
      <p:pic>
        <p:nvPicPr>
          <p:cNvPr descr="http://t2.gstatic.com/images?q=tbn:ANd9GcRLpdVHcIw3sUPWD5jEtjyA22IgxrsXlY1ug_rFbN_U8fWErnZYB_XZ99I" id="94" name="Google Shape;94;p1">
            <a:hlinkClick r:id="rId5"/>
          </p:cNvPr>
          <p:cNvPicPr preferRelativeResize="0"/>
          <p:nvPr/>
        </p:nvPicPr>
        <p:blipFill rotWithShape="1">
          <a:blip r:embed="rId6">
            <a:alphaModFix/>
          </a:blip>
          <a:srcRect b="0" l="0" r="0" t="0"/>
          <a:stretch/>
        </p:blipFill>
        <p:spPr>
          <a:xfrm>
            <a:off x="6725207" y="381000"/>
            <a:ext cx="1521204" cy="1295400"/>
          </a:xfrm>
          <a:prstGeom prst="rect">
            <a:avLst/>
          </a:prstGeom>
          <a:noFill/>
          <a:ln>
            <a:noFill/>
          </a:ln>
        </p:spPr>
      </p:pic>
      <p:sp>
        <p:nvSpPr>
          <p:cNvPr id="95" name="Google Shape;95;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p:nvPr/>
        </p:nvSpPr>
        <p:spPr>
          <a:xfrm>
            <a:off x="1219200" y="106885"/>
            <a:ext cx="7772400" cy="584775"/>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FCFCFF"/>
                </a:solidFill>
                <a:latin typeface="Calibri"/>
                <a:ea typeface="Calibri"/>
                <a:cs typeface="Calibri"/>
                <a:sym typeface="Calibri"/>
              </a:rPr>
              <a:t>ANAPHYLACTIC SHOCK THERAPY PROTOCOL</a:t>
            </a:r>
            <a:endParaRPr/>
          </a:p>
        </p:txBody>
      </p:sp>
      <p:sp>
        <p:nvSpPr>
          <p:cNvPr id="268" name="Google Shape;268;p10"/>
          <p:cNvSpPr/>
          <p:nvPr/>
        </p:nvSpPr>
        <p:spPr>
          <a:xfrm rot="5400000">
            <a:off x="291084" y="-140058"/>
            <a:ext cx="838200" cy="1219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0"/>
          <p:cNvSpPr/>
          <p:nvPr/>
        </p:nvSpPr>
        <p:spPr>
          <a:xfrm>
            <a:off x="1295400" y="1900535"/>
            <a:ext cx="3136005" cy="461665"/>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chemeClr val="accent1"/>
                </a:solidFill>
                <a:latin typeface="Calibri"/>
                <a:ea typeface="Calibri"/>
                <a:cs typeface="Calibri"/>
                <a:sym typeface="Calibri"/>
              </a:rPr>
              <a:t>ADJUVANT TO 2</a:t>
            </a:r>
            <a:r>
              <a:rPr b="1" baseline="30000" lang="en-US" sz="2400" cap="none">
                <a:solidFill>
                  <a:schemeClr val="accent1"/>
                </a:solidFill>
                <a:latin typeface="Calibri"/>
                <a:ea typeface="Calibri"/>
                <a:cs typeface="Calibri"/>
                <a:sym typeface="Calibri"/>
              </a:rPr>
              <a:t>ND</a:t>
            </a:r>
            <a:r>
              <a:rPr b="1" lang="en-US" sz="2400" cap="none">
                <a:solidFill>
                  <a:schemeClr val="accent1"/>
                </a:solidFill>
                <a:latin typeface="Calibri"/>
                <a:ea typeface="Calibri"/>
                <a:cs typeface="Calibri"/>
                <a:sym typeface="Calibri"/>
              </a:rPr>
              <a:t> LINE</a:t>
            </a:r>
            <a:endParaRPr/>
          </a:p>
        </p:txBody>
      </p:sp>
      <p:sp>
        <p:nvSpPr>
          <p:cNvPr id="270" name="Google Shape;270;p10"/>
          <p:cNvSpPr/>
          <p:nvPr/>
        </p:nvSpPr>
        <p:spPr>
          <a:xfrm>
            <a:off x="100584" y="4047708"/>
            <a:ext cx="6705600" cy="1200329"/>
          </a:xfrm>
          <a:prstGeom prst="rect">
            <a:avLst/>
          </a:prstGeom>
          <a:noFill/>
          <a:ln>
            <a:noFill/>
          </a:ln>
        </p:spPr>
        <p:txBody>
          <a:bodyPr anchorCtr="0" anchor="t" bIns="45700" lIns="91425" spcFirstLastPara="1" rIns="91425" wrap="square" tIns="45700">
            <a:spAutoFit/>
          </a:bodyPr>
          <a:lstStyle/>
          <a:p>
            <a:pPr indent="-152400" lvl="1" marL="0" marR="0" rtl="0" algn="l">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To support the respiratory &amp; circulatory deficits</a:t>
            </a:r>
            <a:endParaRPr/>
          </a:p>
          <a:p>
            <a:pPr indent="-152400" lvl="1" marL="0" marR="0" rtl="0" algn="l">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 To halt the existing hyper-reaction</a:t>
            </a:r>
            <a:endParaRPr/>
          </a:p>
          <a:p>
            <a:pPr indent="-152400" lvl="1" marL="0" marR="0" rtl="0" algn="l">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To prevent further hyper-reaction of immune system</a:t>
            </a:r>
            <a:endParaRPr/>
          </a:p>
        </p:txBody>
      </p:sp>
      <p:sp>
        <p:nvSpPr>
          <p:cNvPr id="271" name="Google Shape;271;p10"/>
          <p:cNvSpPr/>
          <p:nvPr/>
        </p:nvSpPr>
        <p:spPr>
          <a:xfrm>
            <a:off x="6553200" y="4432430"/>
            <a:ext cx="2427268"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200" u="none" cap="none" strike="noStrike">
                <a:solidFill>
                  <a:schemeClr val="dk1"/>
                </a:solidFill>
                <a:latin typeface="Anton"/>
                <a:ea typeface="Anton"/>
                <a:cs typeface="Anton"/>
                <a:sym typeface="Anton"/>
              </a:rPr>
              <a:t>Objective of Therapy </a:t>
            </a:r>
            <a:endParaRPr/>
          </a:p>
        </p:txBody>
      </p:sp>
      <p:sp>
        <p:nvSpPr>
          <p:cNvPr id="272" name="Google Shape;272;p10"/>
          <p:cNvSpPr/>
          <p:nvPr/>
        </p:nvSpPr>
        <p:spPr>
          <a:xfrm>
            <a:off x="178158" y="5308193"/>
            <a:ext cx="8839200" cy="1092607"/>
          </a:xfrm>
          <a:prstGeom prst="rect">
            <a:avLst/>
          </a:prstGeom>
          <a:noFill/>
          <a:ln>
            <a:noFill/>
          </a:ln>
        </p:spPr>
        <p:txBody>
          <a:bodyPr anchorCtr="0" anchor="t" bIns="45700" lIns="91425" spcFirstLastPara="1" rIns="91425" wrap="square" tIns="45700">
            <a:spAutoFit/>
          </a:bodyPr>
          <a:lstStyle/>
          <a:p>
            <a:pPr indent="0" lvl="2" marL="0" marR="0" rtl="0" algn="l">
              <a:lnSpc>
                <a:spcPct val="118181"/>
              </a:lnSpc>
              <a:spcBef>
                <a:spcPts val="0"/>
              </a:spcBef>
              <a:spcAft>
                <a:spcPts val="0"/>
              </a:spcAft>
              <a:buNone/>
            </a:pPr>
            <a:r>
              <a:rPr b="0" i="0" lang="en-US" sz="2200" u="none" cap="none" strike="noStrike">
                <a:solidFill>
                  <a:schemeClr val="dk1"/>
                </a:solidFill>
                <a:latin typeface="Anton"/>
                <a:ea typeface="Anton"/>
                <a:cs typeface="Anton"/>
                <a:sym typeface="Anton"/>
              </a:rPr>
              <a:t>Biphasic phenomenon </a:t>
            </a:r>
            <a:endParaRPr/>
          </a:p>
          <a:p>
            <a:pPr indent="0" lvl="3" marL="0" marR="0" rtl="0" algn="l">
              <a:lnSpc>
                <a:spcPct val="108333"/>
              </a:lnSpc>
              <a:spcBef>
                <a:spcPts val="0"/>
              </a:spcBef>
              <a:spcAft>
                <a:spcPts val="0"/>
              </a:spcAft>
              <a:buNone/>
            </a:pPr>
            <a:r>
              <a:rPr b="1" i="0" lang="en-US" sz="2400" u="none" cap="none" strike="noStrike">
                <a:solidFill>
                  <a:schemeClr val="dk1"/>
                </a:solidFill>
                <a:latin typeface="Arial Narrow"/>
                <a:ea typeface="Arial Narrow"/>
                <a:cs typeface="Arial Narrow"/>
                <a:sym typeface="Arial Narrow"/>
              </a:rPr>
              <a:t>2</a:t>
            </a:r>
            <a:r>
              <a:rPr b="1" baseline="30000" i="0" lang="en-US" sz="2400" u="none" cap="none" strike="noStrike">
                <a:solidFill>
                  <a:schemeClr val="dk1"/>
                </a:solidFill>
                <a:latin typeface="Arial Narrow"/>
                <a:ea typeface="Arial Narrow"/>
                <a:cs typeface="Arial Narrow"/>
                <a:sym typeface="Arial Narrow"/>
              </a:rPr>
              <a:t>nd</a:t>
            </a:r>
            <a:r>
              <a:rPr b="1" i="0" lang="en-US" sz="2400" u="none" cap="none" strike="noStrike">
                <a:solidFill>
                  <a:schemeClr val="dk1"/>
                </a:solidFill>
                <a:latin typeface="Arial Narrow"/>
                <a:ea typeface="Arial Narrow"/>
                <a:cs typeface="Arial Narrow"/>
                <a:sym typeface="Arial Narrow"/>
              </a:rPr>
              <a:t> release of mediators without re-exposure to antigen (in up to 20% )   </a:t>
            </a:r>
            <a:endParaRPr/>
          </a:p>
          <a:p>
            <a:pPr indent="0" lvl="3" marL="0" marR="0" rtl="0" algn="l">
              <a:lnSpc>
                <a:spcPct val="108333"/>
              </a:lnSpc>
              <a:spcBef>
                <a:spcPts val="0"/>
              </a:spcBef>
              <a:spcAft>
                <a:spcPts val="0"/>
              </a:spcAft>
              <a:buNone/>
            </a:pPr>
            <a:r>
              <a:rPr b="1" i="0" lang="en-US" sz="2400" u="none" cap="none" strike="noStrike">
                <a:solidFill>
                  <a:schemeClr val="dk1"/>
                </a:solidFill>
                <a:latin typeface="Arial Narrow"/>
                <a:ea typeface="Arial Narrow"/>
                <a:cs typeface="Arial Narrow"/>
                <a:sym typeface="Arial Narrow"/>
              </a:rPr>
              <a:t>Clinically evident 3-4 h after the initial manifestations clear.</a:t>
            </a:r>
            <a:endParaRPr/>
          </a:p>
        </p:txBody>
      </p:sp>
      <p:grpSp>
        <p:nvGrpSpPr>
          <p:cNvPr id="273" name="Google Shape;273;p10"/>
          <p:cNvGrpSpPr/>
          <p:nvPr/>
        </p:nvGrpSpPr>
        <p:grpSpPr>
          <a:xfrm>
            <a:off x="4445358" y="5053835"/>
            <a:ext cx="3056583" cy="459862"/>
            <a:chOff x="4597758" y="1840605"/>
            <a:chExt cx="3056583" cy="459862"/>
          </a:xfrm>
        </p:grpSpPr>
        <p:sp>
          <p:nvSpPr>
            <p:cNvPr id="274" name="Google Shape;274;p10"/>
            <p:cNvSpPr/>
            <p:nvPr/>
          </p:nvSpPr>
          <p:spPr>
            <a:xfrm>
              <a:off x="6282741" y="1840605"/>
              <a:ext cx="1371600" cy="458274"/>
            </a:xfrm>
            <a:prstGeom prst="arc">
              <a:avLst>
                <a:gd fmla="val 16200000" name="adj1"/>
                <a:gd fmla="val 5739973" name="adj2"/>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75" name="Google Shape;275;p10"/>
            <p:cNvCxnSpPr/>
            <p:nvPr/>
          </p:nvCxnSpPr>
          <p:spPr>
            <a:xfrm rot="10800000">
              <a:off x="4597758" y="2298879"/>
              <a:ext cx="2362200" cy="1588"/>
            </a:xfrm>
            <a:prstGeom prst="straightConnector1">
              <a:avLst/>
            </a:prstGeom>
            <a:noFill/>
            <a:ln cap="flat" cmpd="sng" w="28575">
              <a:solidFill>
                <a:schemeClr val="dk1"/>
              </a:solidFill>
              <a:prstDash val="solid"/>
              <a:round/>
              <a:headEnd len="sm" w="sm" type="none"/>
              <a:tailEnd len="med" w="med" type="stealth"/>
            </a:ln>
          </p:spPr>
        </p:cxnSp>
      </p:grpSp>
      <p:sp>
        <p:nvSpPr>
          <p:cNvPr id="276" name="Google Shape;27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281" name="Shape 281"/>
        <p:cNvGrpSpPr/>
        <p:nvPr/>
      </p:nvGrpSpPr>
      <p:grpSpPr>
        <a:xfrm>
          <a:off x="0" y="0"/>
          <a:ext cx="0" cy="0"/>
          <a:chOff x="0" y="0"/>
          <a:chExt cx="0" cy="0"/>
        </a:xfrm>
      </p:grpSpPr>
      <p:sp>
        <p:nvSpPr>
          <p:cNvPr id="282" name="Google Shape;282;p11"/>
          <p:cNvSpPr/>
          <p:nvPr/>
        </p:nvSpPr>
        <p:spPr>
          <a:xfrm>
            <a:off x="268650" y="2031650"/>
            <a:ext cx="8301900" cy="916800"/>
          </a:xfrm>
          <a:prstGeom prst="rect">
            <a:avLst/>
          </a:prstGeom>
          <a:noFill/>
          <a:ln>
            <a:noFill/>
          </a:ln>
        </p:spPr>
        <p:txBody>
          <a:bodyPr anchorCtr="0" anchor="t" bIns="45700" lIns="91425" spcFirstLastPara="1" rIns="91425" wrap="square" tIns="45700">
            <a:spAutoFit/>
          </a:bodyPr>
          <a:lstStyle/>
          <a:p>
            <a:pPr indent="0" lvl="0" marL="0" marR="0" rtl="0" algn="l">
              <a:lnSpc>
                <a:spcPct val="109090"/>
              </a:lnSpc>
              <a:spcBef>
                <a:spcPts val="0"/>
              </a:spcBef>
              <a:spcAft>
                <a:spcPts val="0"/>
              </a:spcAft>
              <a:buNone/>
            </a:pPr>
            <a:r>
              <a:rPr b="1" lang="en-US" sz="1600" u="sng">
                <a:solidFill>
                  <a:schemeClr val="dk1"/>
                </a:solidFill>
                <a:latin typeface="Arial Narrow"/>
                <a:ea typeface="Arial Narrow"/>
                <a:cs typeface="Arial Narrow"/>
                <a:sym typeface="Arial Narrow"/>
              </a:rPr>
              <a:t>As an </a:t>
            </a:r>
            <a:r>
              <a:rPr b="1" lang="en-US" sz="1600" u="sng">
                <a:solidFill>
                  <a:schemeClr val="dk1"/>
                </a:solidFill>
                <a:latin typeface="Noto Sans Symbols"/>
                <a:ea typeface="Noto Sans Symbols"/>
                <a:cs typeface="Noto Sans Symbols"/>
                <a:sym typeface="Noto Sans Symbols"/>
              </a:rPr>
              <a:t>α</a:t>
            </a:r>
            <a:r>
              <a:rPr b="1" lang="en-US" sz="1600" u="sng">
                <a:solidFill>
                  <a:schemeClr val="dk1"/>
                </a:solidFill>
                <a:latin typeface="Arial Narrow"/>
                <a:ea typeface="Arial Narrow"/>
                <a:cs typeface="Arial Narrow"/>
                <a:sym typeface="Arial Narrow"/>
              </a:rPr>
              <a:t>-AD agonist</a:t>
            </a:r>
            <a:r>
              <a:rPr b="1" lang="en-US" sz="1600">
                <a:solidFill>
                  <a:schemeClr val="dk1"/>
                </a:solidFill>
                <a:latin typeface="Arial Narrow"/>
                <a:ea typeface="Arial Narrow"/>
                <a:cs typeface="Arial Narrow"/>
                <a:sym typeface="Arial Narrow"/>
              </a:rPr>
              <a:t>🠞 </a:t>
            </a:r>
            <a:endParaRPr sz="1600"/>
          </a:p>
          <a:p>
            <a:pPr indent="-101600" lvl="0" marL="0" marR="0" rtl="0" algn="l">
              <a:lnSpc>
                <a:spcPct val="100000"/>
              </a:lnSpc>
              <a:spcBef>
                <a:spcPts val="0"/>
              </a:spcBef>
              <a:spcAft>
                <a:spcPts val="0"/>
              </a:spcAft>
              <a:buClr>
                <a:srgbClr val="FF0000"/>
              </a:buClr>
              <a:buSzPts val="1600"/>
              <a:buFont typeface="Arial Narrow"/>
              <a:buChar char="•"/>
            </a:pPr>
            <a:r>
              <a:rPr b="1" lang="en-US" sz="1600">
                <a:solidFill>
                  <a:srgbClr val="FF0000"/>
                </a:solidFill>
                <a:latin typeface="Arial Narrow"/>
                <a:ea typeface="Arial Narrow"/>
                <a:cs typeface="Arial Narrow"/>
                <a:sym typeface="Arial Narrow"/>
              </a:rPr>
              <a:t>Reverses</a:t>
            </a:r>
            <a:r>
              <a:rPr b="1" lang="en-US" sz="1600">
                <a:solidFill>
                  <a:schemeClr val="dk1"/>
                </a:solidFill>
                <a:latin typeface="Arial Narrow"/>
                <a:ea typeface="Arial Narrow"/>
                <a:cs typeface="Arial Narrow"/>
                <a:sym typeface="Arial Narrow"/>
              </a:rPr>
              <a:t> peripheral vasodilation 🠞 maintains BP &amp; directs blood flow to major organs</a:t>
            </a:r>
            <a:endParaRPr sz="1600"/>
          </a:p>
          <a:p>
            <a:pPr indent="-101600" lvl="0" marL="0" marR="0" rtl="0" algn="l">
              <a:lnSpc>
                <a:spcPct val="100000"/>
              </a:lnSpc>
              <a:spcBef>
                <a:spcPts val="0"/>
              </a:spcBef>
              <a:spcAft>
                <a:spcPts val="0"/>
              </a:spcAft>
              <a:buClr>
                <a:srgbClr val="FF0000"/>
              </a:buClr>
              <a:buSzPts val="1600"/>
              <a:buFont typeface="Arial Narrow"/>
              <a:buChar char="•"/>
            </a:pPr>
            <a:r>
              <a:rPr b="1" lang="en-US" sz="1600">
                <a:solidFill>
                  <a:srgbClr val="FF0000"/>
                </a:solidFill>
                <a:latin typeface="Arial Narrow"/>
                <a:ea typeface="Arial Narrow"/>
                <a:cs typeface="Arial Narrow"/>
                <a:sym typeface="Arial Narrow"/>
              </a:rPr>
              <a:t>🠋 </a:t>
            </a:r>
            <a:r>
              <a:rPr b="1" lang="en-US" sz="1600">
                <a:solidFill>
                  <a:schemeClr val="dk1"/>
                </a:solidFill>
                <a:latin typeface="Arial Narrow"/>
                <a:ea typeface="Arial Narrow"/>
                <a:cs typeface="Arial Narrow"/>
                <a:sym typeface="Arial Narrow"/>
              </a:rPr>
              <a:t>edema 🠞 reverse hives, swelling around face &amp; lips &amp; angioedema in nasopharynex &amp; larynx</a:t>
            </a:r>
            <a:endParaRPr sz="1600"/>
          </a:p>
          <a:p>
            <a:pPr indent="0" lvl="0" marL="0" marR="0" rtl="0" algn="l">
              <a:lnSpc>
                <a:spcPct val="109090"/>
              </a:lnSpc>
              <a:spcBef>
                <a:spcPts val="0"/>
              </a:spcBef>
              <a:spcAft>
                <a:spcPts val="0"/>
              </a:spcAft>
              <a:buNone/>
            </a:pPr>
            <a:r>
              <a:t/>
            </a:r>
            <a:endParaRPr b="1" sz="1600" u="sng">
              <a:solidFill>
                <a:schemeClr val="dk1"/>
              </a:solidFill>
              <a:latin typeface="Arial Narrow"/>
              <a:ea typeface="Arial Narrow"/>
              <a:cs typeface="Arial Narrow"/>
              <a:sym typeface="Arial Narrow"/>
            </a:endParaRPr>
          </a:p>
          <a:p>
            <a:pPr indent="0" lvl="0" marL="0" marR="0" rtl="0" algn="l">
              <a:lnSpc>
                <a:spcPct val="109090"/>
              </a:lnSpc>
              <a:spcBef>
                <a:spcPts val="0"/>
              </a:spcBef>
              <a:spcAft>
                <a:spcPts val="0"/>
              </a:spcAft>
              <a:buNone/>
            </a:pPr>
            <a:r>
              <a:rPr b="1" lang="en-US" sz="1600" u="sng">
                <a:solidFill>
                  <a:schemeClr val="dk1"/>
                </a:solidFill>
                <a:latin typeface="Arial Narrow"/>
                <a:ea typeface="Arial Narrow"/>
                <a:cs typeface="Arial Narrow"/>
                <a:sym typeface="Arial Narrow"/>
              </a:rPr>
              <a:t>As a </a:t>
            </a:r>
            <a:r>
              <a:rPr b="1" lang="en-US" sz="1600" u="sng">
                <a:solidFill>
                  <a:schemeClr val="dk1"/>
                </a:solidFill>
                <a:latin typeface="Noto Sans Symbols"/>
                <a:ea typeface="Noto Sans Symbols"/>
                <a:cs typeface="Noto Sans Symbols"/>
                <a:sym typeface="Noto Sans Symbols"/>
              </a:rPr>
              <a:t>β</a:t>
            </a:r>
            <a:r>
              <a:rPr b="1" lang="en-US" sz="1600" u="sng">
                <a:solidFill>
                  <a:schemeClr val="dk1"/>
                </a:solidFill>
                <a:latin typeface="Arial Narrow"/>
                <a:ea typeface="Arial Narrow"/>
                <a:cs typeface="Arial Narrow"/>
                <a:sym typeface="Arial Narrow"/>
              </a:rPr>
              <a:t>-AD agonist </a:t>
            </a:r>
            <a:r>
              <a:rPr b="1" lang="en-US" sz="1600">
                <a:solidFill>
                  <a:schemeClr val="dk1"/>
                </a:solidFill>
                <a:latin typeface="Arial Narrow"/>
                <a:ea typeface="Arial Narrow"/>
                <a:cs typeface="Arial Narrow"/>
                <a:sym typeface="Arial Narrow"/>
              </a:rPr>
              <a:t>🠞 </a:t>
            </a:r>
            <a:endParaRPr sz="1600"/>
          </a:p>
          <a:p>
            <a:pPr indent="-101600" lvl="0" marL="0" marR="0" rtl="0" algn="l">
              <a:lnSpc>
                <a:spcPct val="109090"/>
              </a:lnSpc>
              <a:spcBef>
                <a:spcPts val="0"/>
              </a:spcBef>
              <a:spcAft>
                <a:spcPts val="0"/>
              </a:spcAft>
              <a:buClr>
                <a:schemeClr val="dk1"/>
              </a:buClr>
              <a:buSzPts val="1600"/>
              <a:buFont typeface="Arial Narrow"/>
              <a:buChar char="•"/>
            </a:pPr>
            <a:r>
              <a:rPr b="1" lang="en-US" sz="1600">
                <a:solidFill>
                  <a:schemeClr val="dk1"/>
                </a:solidFill>
                <a:latin typeface="Arial Narrow"/>
                <a:ea typeface="Arial Narrow"/>
                <a:cs typeface="Arial Narrow"/>
                <a:sym typeface="Arial Narrow"/>
              </a:rPr>
              <a:t> </a:t>
            </a:r>
            <a:r>
              <a:rPr b="1" lang="en-US" sz="1600">
                <a:solidFill>
                  <a:srgbClr val="FF0000"/>
                </a:solidFill>
                <a:latin typeface="Arial Narrow"/>
                <a:ea typeface="Arial Narrow"/>
                <a:cs typeface="Arial Narrow"/>
                <a:sym typeface="Arial Narrow"/>
              </a:rPr>
              <a:t>Dilates</a:t>
            </a:r>
            <a:r>
              <a:rPr b="1" lang="en-US" sz="1600">
                <a:solidFill>
                  <a:schemeClr val="dk1"/>
                </a:solidFill>
                <a:latin typeface="Arial Narrow"/>
                <a:ea typeface="Arial Narrow"/>
                <a:cs typeface="Arial Narrow"/>
                <a:sym typeface="Arial Narrow"/>
              </a:rPr>
              <a:t> bronchial airways  +</a:t>
            </a:r>
            <a:r>
              <a:rPr b="1" lang="en-US" sz="1600">
                <a:solidFill>
                  <a:srgbClr val="FF0000"/>
                </a:solidFill>
                <a:latin typeface="Arial Narrow"/>
                <a:ea typeface="Arial Narrow"/>
                <a:cs typeface="Arial Narrow"/>
                <a:sym typeface="Arial Narrow"/>
              </a:rPr>
              <a:t>🠋</a:t>
            </a:r>
            <a:r>
              <a:rPr b="1" lang="en-US" sz="1600">
                <a:solidFill>
                  <a:schemeClr val="dk1"/>
                </a:solidFill>
                <a:latin typeface="Arial Narrow"/>
                <a:ea typeface="Arial Narrow"/>
                <a:cs typeface="Arial Narrow"/>
                <a:sym typeface="Arial Narrow"/>
              </a:rPr>
              <a:t> histamine &amp; leukotriene release from mast </a:t>
            </a:r>
            <a:br>
              <a:rPr b="1" lang="en-US" sz="1600">
                <a:solidFill>
                  <a:schemeClr val="dk1"/>
                </a:solidFill>
                <a:latin typeface="Arial Narrow"/>
                <a:ea typeface="Arial Narrow"/>
                <a:cs typeface="Arial Narrow"/>
                <a:sym typeface="Arial Narrow"/>
              </a:rPr>
            </a:br>
            <a:r>
              <a:rPr b="1" lang="en-US" sz="1600">
                <a:solidFill>
                  <a:schemeClr val="dk1"/>
                </a:solidFill>
                <a:latin typeface="Arial Narrow"/>
                <a:ea typeface="Arial Narrow"/>
                <a:cs typeface="Arial Narrow"/>
                <a:sym typeface="Arial Narrow"/>
              </a:rPr>
              <a:t>    cells 🠞</a:t>
            </a:r>
            <a:r>
              <a:rPr b="1" lang="en-US" sz="1600">
                <a:solidFill>
                  <a:schemeClr val="dk1"/>
                </a:solidFill>
                <a:latin typeface="Noto Sans Symbols"/>
                <a:ea typeface="Noto Sans Symbols"/>
                <a:cs typeface="Noto Sans Symbols"/>
                <a:sym typeface="Noto Sans Symbols"/>
              </a:rPr>
              <a:t> β</a:t>
            </a:r>
            <a:r>
              <a:rPr b="1" baseline="-25000" lang="en-US" sz="1600">
                <a:solidFill>
                  <a:schemeClr val="dk1"/>
                </a:solidFill>
                <a:latin typeface="Calibri"/>
                <a:ea typeface="Calibri"/>
                <a:cs typeface="Calibri"/>
                <a:sym typeface="Calibri"/>
              </a:rPr>
              <a:t>2 </a:t>
            </a:r>
            <a:r>
              <a:rPr b="1" lang="en-US" sz="1600">
                <a:solidFill>
                  <a:schemeClr val="dk1"/>
                </a:solidFill>
                <a:latin typeface="Arial Narrow"/>
                <a:ea typeface="Arial Narrow"/>
                <a:cs typeface="Arial Narrow"/>
                <a:sym typeface="Arial Narrow"/>
              </a:rPr>
              <a:t>effect  </a:t>
            </a:r>
            <a:endParaRPr sz="1600"/>
          </a:p>
          <a:p>
            <a:pPr indent="-101600" lvl="0" marL="0" marR="0" rtl="0" algn="l">
              <a:lnSpc>
                <a:spcPct val="109090"/>
              </a:lnSpc>
              <a:spcBef>
                <a:spcPts val="0"/>
              </a:spcBef>
              <a:spcAft>
                <a:spcPts val="0"/>
              </a:spcAft>
              <a:buClr>
                <a:srgbClr val="FF0000"/>
              </a:buClr>
              <a:buSzPts val="1600"/>
              <a:buFont typeface="Arial Narrow"/>
              <a:buChar char="•"/>
            </a:pPr>
            <a:r>
              <a:rPr b="1" lang="en-US" sz="1600">
                <a:solidFill>
                  <a:srgbClr val="FF0000"/>
                </a:solidFill>
                <a:latin typeface="Arial Narrow"/>
                <a:ea typeface="Arial Narrow"/>
                <a:cs typeface="Arial Narrow"/>
                <a:sym typeface="Arial Narrow"/>
              </a:rPr>
              <a:t>🠉</a:t>
            </a:r>
            <a:r>
              <a:rPr b="1" lang="en-US" sz="1600">
                <a:solidFill>
                  <a:schemeClr val="dk1"/>
                </a:solidFill>
                <a:latin typeface="Arial Narrow"/>
                <a:ea typeface="Arial Narrow"/>
                <a:cs typeface="Arial Narrow"/>
                <a:sym typeface="Arial Narrow"/>
              </a:rPr>
              <a:t> force of myocardial contraction 🠞</a:t>
            </a:r>
            <a:r>
              <a:rPr b="1" lang="en-US" sz="1600">
                <a:solidFill>
                  <a:schemeClr val="dk1"/>
                </a:solidFill>
                <a:latin typeface="Noto Sans Symbols"/>
                <a:ea typeface="Noto Sans Symbols"/>
                <a:cs typeface="Noto Sans Symbols"/>
                <a:sym typeface="Noto Sans Symbols"/>
              </a:rPr>
              <a:t> β</a:t>
            </a:r>
            <a:r>
              <a:rPr b="1" baseline="-25000" lang="en-US" sz="1600">
                <a:solidFill>
                  <a:schemeClr val="dk1"/>
                </a:solidFill>
                <a:latin typeface="Noto Sans Symbols"/>
                <a:ea typeface="Noto Sans Symbols"/>
                <a:cs typeface="Noto Sans Symbols"/>
                <a:sym typeface="Noto Sans Symbols"/>
              </a:rPr>
              <a:t>1</a:t>
            </a:r>
            <a:r>
              <a:rPr b="1" baseline="-25000" lang="en-US" sz="1600">
                <a:solidFill>
                  <a:schemeClr val="dk1"/>
                </a:solidFill>
                <a:latin typeface="Calibri"/>
                <a:ea typeface="Calibri"/>
                <a:cs typeface="Calibri"/>
                <a:sym typeface="Calibri"/>
              </a:rPr>
              <a:t> </a:t>
            </a:r>
            <a:r>
              <a:rPr b="1" lang="en-US" sz="1600">
                <a:solidFill>
                  <a:schemeClr val="dk1"/>
                </a:solidFill>
                <a:latin typeface="Arial Narrow"/>
                <a:ea typeface="Arial Narrow"/>
                <a:cs typeface="Arial Narrow"/>
                <a:sym typeface="Arial Narrow"/>
              </a:rPr>
              <a:t>effect </a:t>
            </a:r>
            <a:endParaRPr sz="1600"/>
          </a:p>
        </p:txBody>
      </p:sp>
      <p:sp>
        <p:nvSpPr>
          <p:cNvPr id="283" name="Google Shape;283;p11"/>
          <p:cNvSpPr txBox="1"/>
          <p:nvPr/>
        </p:nvSpPr>
        <p:spPr>
          <a:xfrm>
            <a:off x="4864999" y="4461725"/>
            <a:ext cx="4075800" cy="1102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rgbClr val="0000FF"/>
                </a:solidFill>
                <a:latin typeface="Anton"/>
                <a:ea typeface="Anton"/>
                <a:cs typeface="Anton"/>
                <a:sym typeface="Anton"/>
              </a:rPr>
              <a:t>PHYSIOLOGICAL ANTAGONIST</a:t>
            </a:r>
            <a:endParaRPr/>
          </a:p>
          <a:p>
            <a:pPr indent="0" lvl="0" marL="0" marR="0" rtl="0" algn="ctr">
              <a:spcBef>
                <a:spcPts val="0"/>
              </a:spcBef>
              <a:spcAft>
                <a:spcPts val="0"/>
              </a:spcAft>
              <a:buNone/>
            </a:pPr>
            <a:r>
              <a:rPr b="1" lang="en-US" sz="2200">
                <a:solidFill>
                  <a:schemeClr val="dk1"/>
                </a:solidFill>
                <a:latin typeface="Arial Narrow"/>
                <a:ea typeface="Arial Narrow"/>
                <a:cs typeface="Arial Narrow"/>
                <a:sym typeface="Arial Narrow"/>
              </a:rPr>
              <a:t>Attenuates the severity of IgE-mediated allergic reactions.</a:t>
            </a:r>
            <a:endParaRPr/>
          </a:p>
        </p:txBody>
      </p:sp>
      <p:sp>
        <p:nvSpPr>
          <p:cNvPr id="284" name="Google Shape;284;p11"/>
          <p:cNvSpPr/>
          <p:nvPr/>
        </p:nvSpPr>
        <p:spPr>
          <a:xfrm>
            <a:off x="8432442" y="2286000"/>
            <a:ext cx="381000" cy="2514600"/>
          </a:xfrm>
          <a:prstGeom prst="rightBrace">
            <a:avLst>
              <a:gd fmla="val 8333" name="adj1"/>
              <a:gd fmla="val 50000" name="adj2"/>
            </a:avLst>
          </a:prstGeom>
          <a:noFill/>
          <a:ln cap="flat" cmpd="sng" w="38100">
            <a:solidFill>
              <a:srgbClr val="66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1"/>
          <p:cNvSpPr/>
          <p:nvPr/>
        </p:nvSpPr>
        <p:spPr>
          <a:xfrm>
            <a:off x="304800" y="228600"/>
            <a:ext cx="23622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ADRENALINE</a:t>
            </a:r>
            <a:endParaRPr/>
          </a:p>
        </p:txBody>
      </p:sp>
      <p:sp>
        <p:nvSpPr>
          <p:cNvPr id="286" name="Google Shape;286;p11"/>
          <p:cNvSpPr/>
          <p:nvPr/>
        </p:nvSpPr>
        <p:spPr>
          <a:xfrm>
            <a:off x="1905000" y="838200"/>
            <a:ext cx="50292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A nonselective AD agonist  </a:t>
            </a:r>
            <a:r>
              <a:rPr b="1" lang="en-US" sz="2200">
                <a:solidFill>
                  <a:schemeClr val="dk1"/>
                </a:solidFill>
                <a:latin typeface="Calibri"/>
                <a:ea typeface="Calibri"/>
                <a:cs typeface="Calibri"/>
                <a:sym typeface="Calibri"/>
              </a:rPr>
              <a:t>[</a:t>
            </a:r>
            <a:r>
              <a:rPr b="1" lang="en-US" sz="2200">
                <a:solidFill>
                  <a:schemeClr val="dk1"/>
                </a:solidFill>
                <a:latin typeface="Noto Sans Symbols"/>
                <a:ea typeface="Noto Sans Symbols"/>
                <a:cs typeface="Noto Sans Symbols"/>
                <a:sym typeface="Noto Sans Symbols"/>
              </a:rPr>
              <a:t>α</a:t>
            </a:r>
            <a:r>
              <a:rPr b="1" baseline="-25000" lang="en-US" sz="2200">
                <a:solidFill>
                  <a:schemeClr val="dk1"/>
                </a:solidFill>
                <a:latin typeface="Calibri"/>
                <a:ea typeface="Calibri"/>
                <a:cs typeface="Calibri"/>
                <a:sym typeface="Calibri"/>
              </a:rPr>
              <a:t>1</a:t>
            </a:r>
            <a:r>
              <a:rPr b="1" lang="en-US" sz="2200">
                <a:solidFill>
                  <a:schemeClr val="dk1"/>
                </a:solidFill>
                <a:latin typeface="Calibri"/>
                <a:ea typeface="Calibri"/>
                <a:cs typeface="Calibri"/>
                <a:sym typeface="Calibri"/>
              </a:rPr>
              <a:t>, </a:t>
            </a:r>
            <a:r>
              <a:rPr b="1" lang="en-US" sz="2200">
                <a:solidFill>
                  <a:schemeClr val="dk1"/>
                </a:solidFill>
                <a:latin typeface="Noto Sans Symbols"/>
                <a:ea typeface="Noto Sans Symbols"/>
                <a:cs typeface="Noto Sans Symbols"/>
                <a:sym typeface="Noto Sans Symbols"/>
              </a:rPr>
              <a:t>α</a:t>
            </a:r>
            <a:r>
              <a:rPr b="1" baseline="-25000" lang="en-US" sz="2200">
                <a:solidFill>
                  <a:schemeClr val="dk1"/>
                </a:solidFill>
                <a:latin typeface="Calibri"/>
                <a:ea typeface="Calibri"/>
                <a:cs typeface="Calibri"/>
                <a:sym typeface="Calibri"/>
              </a:rPr>
              <a:t>2</a:t>
            </a:r>
            <a:r>
              <a:rPr b="1" lang="en-US" sz="2200">
                <a:solidFill>
                  <a:schemeClr val="dk1"/>
                </a:solidFill>
                <a:latin typeface="Calibri"/>
                <a:ea typeface="Calibri"/>
                <a:cs typeface="Calibri"/>
                <a:sym typeface="Calibri"/>
              </a:rPr>
              <a:t>, </a:t>
            </a:r>
            <a:r>
              <a:rPr b="1" lang="en-US" sz="2200">
                <a:solidFill>
                  <a:schemeClr val="dk1"/>
                </a:solidFill>
                <a:latin typeface="Noto Sans Symbols"/>
                <a:ea typeface="Noto Sans Symbols"/>
                <a:cs typeface="Noto Sans Symbols"/>
                <a:sym typeface="Noto Sans Symbols"/>
              </a:rPr>
              <a:t>β</a:t>
            </a:r>
            <a:r>
              <a:rPr b="1" baseline="-25000" lang="en-US" sz="2200">
                <a:solidFill>
                  <a:schemeClr val="dk1"/>
                </a:solidFill>
                <a:latin typeface="Calibri"/>
                <a:ea typeface="Calibri"/>
                <a:cs typeface="Calibri"/>
                <a:sym typeface="Calibri"/>
              </a:rPr>
              <a:t>1</a:t>
            </a:r>
            <a:r>
              <a:rPr b="1" lang="en-US" sz="2200">
                <a:solidFill>
                  <a:schemeClr val="dk1"/>
                </a:solidFill>
                <a:latin typeface="Calibri"/>
                <a:ea typeface="Calibri"/>
                <a:cs typeface="Calibri"/>
                <a:sym typeface="Calibri"/>
              </a:rPr>
              <a:t>, </a:t>
            </a:r>
            <a:r>
              <a:rPr b="1" lang="en-US" sz="2200">
                <a:solidFill>
                  <a:schemeClr val="dk1"/>
                </a:solidFill>
                <a:latin typeface="Noto Sans Symbols"/>
                <a:ea typeface="Noto Sans Symbols"/>
                <a:cs typeface="Noto Sans Symbols"/>
                <a:sym typeface="Noto Sans Symbols"/>
              </a:rPr>
              <a:t>β</a:t>
            </a:r>
            <a:r>
              <a:rPr b="1" baseline="-25000" lang="en-US" sz="2200">
                <a:solidFill>
                  <a:schemeClr val="dk1"/>
                </a:solidFill>
                <a:latin typeface="Calibri"/>
                <a:ea typeface="Calibri"/>
                <a:cs typeface="Calibri"/>
                <a:sym typeface="Calibri"/>
              </a:rPr>
              <a:t>2</a:t>
            </a:r>
            <a:r>
              <a:rPr b="1" lang="en-US" sz="2200">
                <a:solidFill>
                  <a:schemeClr val="dk1"/>
                </a:solidFill>
                <a:latin typeface="Calibri"/>
                <a:ea typeface="Calibri"/>
                <a:cs typeface="Calibri"/>
                <a:sym typeface="Calibri"/>
              </a:rPr>
              <a:t> ]</a:t>
            </a:r>
            <a:endParaRPr/>
          </a:p>
        </p:txBody>
      </p:sp>
      <p:sp>
        <p:nvSpPr>
          <p:cNvPr id="287" name="Google Shape;287;p11"/>
          <p:cNvSpPr/>
          <p:nvPr/>
        </p:nvSpPr>
        <p:spPr>
          <a:xfrm>
            <a:off x="7467600" y="238780"/>
            <a:ext cx="1473198"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1ST LINE</a:t>
            </a:r>
            <a:endParaRPr/>
          </a:p>
        </p:txBody>
      </p:sp>
      <p:sp>
        <p:nvSpPr>
          <p:cNvPr id="288" name="Google Shape;288;p11"/>
          <p:cNvSpPr txBox="1"/>
          <p:nvPr/>
        </p:nvSpPr>
        <p:spPr>
          <a:xfrm>
            <a:off x="279042" y="838200"/>
            <a:ext cx="1447800"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200" u="none" cap="none" strike="noStrike">
                <a:solidFill>
                  <a:schemeClr val="dk1"/>
                </a:solidFill>
                <a:latin typeface="Anton"/>
                <a:ea typeface="Anton"/>
                <a:cs typeface="Anton"/>
                <a:sym typeface="Anton"/>
              </a:rPr>
              <a:t>Mechanism</a:t>
            </a:r>
            <a:endParaRPr/>
          </a:p>
        </p:txBody>
      </p:sp>
      <p:sp>
        <p:nvSpPr>
          <p:cNvPr id="289" name="Google Shape;289;p11"/>
          <p:cNvSpPr/>
          <p:nvPr/>
        </p:nvSpPr>
        <p:spPr>
          <a:xfrm>
            <a:off x="2743200" y="266163"/>
            <a:ext cx="27451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A Sympathomimetic. </a:t>
            </a:r>
            <a:endParaRPr sz="2400">
              <a:solidFill>
                <a:schemeClr val="dk1"/>
              </a:solidFill>
              <a:latin typeface="Calibri"/>
              <a:ea typeface="Calibri"/>
              <a:cs typeface="Calibri"/>
              <a:sym typeface="Calibri"/>
            </a:endParaRPr>
          </a:p>
        </p:txBody>
      </p:sp>
      <p:sp>
        <p:nvSpPr>
          <p:cNvPr id="290" name="Google Shape;290;p11"/>
          <p:cNvSpPr txBox="1"/>
          <p:nvPr/>
        </p:nvSpPr>
        <p:spPr>
          <a:xfrm>
            <a:off x="291921" y="1434921"/>
            <a:ext cx="990600"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200" u="none" cap="none" strike="noStrike">
                <a:solidFill>
                  <a:schemeClr val="dk1"/>
                </a:solidFill>
                <a:latin typeface="Anton"/>
                <a:ea typeface="Anton"/>
                <a:cs typeface="Anton"/>
                <a:sym typeface="Anton"/>
              </a:rPr>
              <a:t>Actions </a:t>
            </a:r>
            <a:endParaRPr/>
          </a:p>
        </p:txBody>
      </p:sp>
      <p:cxnSp>
        <p:nvCxnSpPr>
          <p:cNvPr id="291" name="Google Shape;291;p11"/>
          <p:cNvCxnSpPr>
            <a:stCxn id="284" idx="1"/>
          </p:cNvCxnSpPr>
          <p:nvPr/>
        </p:nvCxnSpPr>
        <p:spPr>
          <a:xfrm flipH="1">
            <a:off x="8811942" y="3543300"/>
            <a:ext cx="1500" cy="1333500"/>
          </a:xfrm>
          <a:prstGeom prst="straightConnector1">
            <a:avLst/>
          </a:prstGeom>
          <a:noFill/>
          <a:ln cap="flat" cmpd="sng" w="38100">
            <a:solidFill>
              <a:srgbClr val="0000FF"/>
            </a:solidFill>
            <a:prstDash val="solid"/>
            <a:round/>
            <a:headEnd len="sm" w="sm" type="none"/>
            <a:tailEnd len="med" w="med" type="stealth"/>
          </a:ln>
        </p:spPr>
      </p:cxnSp>
      <p:sp>
        <p:nvSpPr>
          <p:cNvPr id="292" name="Google Shape;292;p11"/>
          <p:cNvSpPr txBox="1"/>
          <p:nvPr/>
        </p:nvSpPr>
        <p:spPr>
          <a:xfrm>
            <a:off x="5384450" y="5742675"/>
            <a:ext cx="1638900" cy="429000"/>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200" u="none" cap="none" strike="noStrike">
                <a:solidFill>
                  <a:schemeClr val="dk1"/>
                </a:solidFill>
                <a:latin typeface="Anton"/>
                <a:ea typeface="Anton"/>
                <a:cs typeface="Anton"/>
                <a:sym typeface="Anton"/>
              </a:rPr>
              <a:t>Indication </a:t>
            </a:r>
            <a:endParaRPr/>
          </a:p>
        </p:txBody>
      </p:sp>
      <p:sp>
        <p:nvSpPr>
          <p:cNvPr id="293" name="Google Shape;293;p11"/>
          <p:cNvSpPr/>
          <p:nvPr/>
        </p:nvSpPr>
        <p:spPr>
          <a:xfrm>
            <a:off x="7086600" y="6096000"/>
            <a:ext cx="19812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0000FF"/>
                </a:solidFill>
                <a:latin typeface="Anton"/>
                <a:ea typeface="Anton"/>
                <a:cs typeface="Anton"/>
                <a:sym typeface="Anton"/>
              </a:rPr>
              <a:t>DRUG OF CHOICE</a:t>
            </a:r>
            <a:endParaRPr/>
          </a:p>
        </p:txBody>
      </p:sp>
      <p:sp>
        <p:nvSpPr>
          <p:cNvPr id="294" name="Google Shape;294;p11"/>
          <p:cNvSpPr txBox="1"/>
          <p:nvPr/>
        </p:nvSpPr>
        <p:spPr>
          <a:xfrm>
            <a:off x="279042" y="5107029"/>
            <a:ext cx="2209800"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200" u="none" cap="none" strike="noStrike">
                <a:solidFill>
                  <a:schemeClr val="dk1"/>
                </a:solidFill>
                <a:latin typeface="Anton"/>
                <a:ea typeface="Anton"/>
                <a:cs typeface="Anton"/>
                <a:sym typeface="Anton"/>
              </a:rPr>
              <a:t>Contraindications</a:t>
            </a:r>
            <a:endParaRPr/>
          </a:p>
        </p:txBody>
      </p:sp>
      <p:sp>
        <p:nvSpPr>
          <p:cNvPr id="295" name="Google Shape;295;p11"/>
          <p:cNvSpPr/>
          <p:nvPr/>
        </p:nvSpPr>
        <p:spPr>
          <a:xfrm>
            <a:off x="279042" y="5564229"/>
            <a:ext cx="5105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Rare in a setting of anaphylaxsis</a:t>
            </a:r>
            <a:endParaRPr b="1" sz="2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Not given &gt; 40 y cardiac patient</a:t>
            </a:r>
            <a:endParaRPr/>
          </a:p>
        </p:txBody>
      </p:sp>
      <p:sp>
        <p:nvSpPr>
          <p:cNvPr id="296" name="Google Shape;296;p11"/>
          <p:cNvSpPr txBox="1"/>
          <p:nvPr/>
        </p:nvSpPr>
        <p:spPr>
          <a:xfrm>
            <a:off x="279042" y="6326229"/>
            <a:ext cx="762000"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200" u="none" cap="none" strike="noStrike">
                <a:solidFill>
                  <a:schemeClr val="dk1"/>
                </a:solidFill>
                <a:latin typeface="Anton"/>
                <a:ea typeface="Anton"/>
                <a:cs typeface="Anton"/>
                <a:sym typeface="Anton"/>
              </a:rPr>
              <a:t>ADRs</a:t>
            </a:r>
            <a:endParaRPr/>
          </a:p>
        </p:txBody>
      </p:sp>
      <p:sp>
        <p:nvSpPr>
          <p:cNvPr id="297" name="Google Shape;297;p11"/>
          <p:cNvSpPr/>
          <p:nvPr/>
        </p:nvSpPr>
        <p:spPr>
          <a:xfrm>
            <a:off x="1095107" y="6350913"/>
            <a:ext cx="180049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Dysrrhythmias</a:t>
            </a:r>
            <a:endParaRPr b="1" sz="2200">
              <a:solidFill>
                <a:schemeClr val="dk1"/>
              </a:solidFill>
              <a:latin typeface="Arial Narrow"/>
              <a:ea typeface="Arial Narrow"/>
              <a:cs typeface="Arial Narrow"/>
              <a:sym typeface="Arial Narrow"/>
            </a:endParaRPr>
          </a:p>
        </p:txBody>
      </p:sp>
      <p:sp>
        <p:nvSpPr>
          <p:cNvPr id="298" name="Google Shape;298;p11"/>
          <p:cNvSpPr txBox="1"/>
          <p:nvPr>
            <p:ph idx="12" type="sldNum"/>
          </p:nvPr>
        </p:nvSpPr>
        <p:spPr>
          <a:xfrm>
            <a:off x="6088800" y="6513988"/>
            <a:ext cx="3055200" cy="461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303" name="Shape 303"/>
        <p:cNvGrpSpPr/>
        <p:nvPr/>
      </p:nvGrpSpPr>
      <p:grpSpPr>
        <a:xfrm>
          <a:off x="0" y="0"/>
          <a:ext cx="0" cy="0"/>
          <a:chOff x="0" y="0"/>
          <a:chExt cx="0" cy="0"/>
        </a:xfrm>
      </p:grpSpPr>
      <p:sp>
        <p:nvSpPr>
          <p:cNvPr id="304" name="Google Shape;304;p12"/>
          <p:cNvSpPr/>
          <p:nvPr/>
        </p:nvSpPr>
        <p:spPr>
          <a:xfrm>
            <a:off x="457200" y="5928663"/>
            <a:ext cx="7772400" cy="92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If hypotension persist 🠞 start dopamine. Why not noradrenaline?</a:t>
            </a:r>
            <a:endParaRPr sz="1600"/>
          </a:p>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Dopamine (act on D1 R, adrenergic vasopressor) is given in low dose to treat BP, COP &amp; blood flow.</a:t>
            </a:r>
            <a:endParaRPr b="1" sz="1600">
              <a:solidFill>
                <a:schemeClr val="dk1"/>
              </a:solidFill>
              <a:latin typeface="Arial Narrow"/>
              <a:ea typeface="Arial Narrow"/>
              <a:cs typeface="Arial Narrow"/>
              <a:sym typeface="Arial Narrow"/>
            </a:endParaRPr>
          </a:p>
        </p:txBody>
      </p:sp>
      <p:sp>
        <p:nvSpPr>
          <p:cNvPr id="305" name="Google Shape;305;p12"/>
          <p:cNvSpPr/>
          <p:nvPr/>
        </p:nvSpPr>
        <p:spPr>
          <a:xfrm>
            <a:off x="304800" y="78700"/>
            <a:ext cx="23622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ADRENALINE</a:t>
            </a:r>
            <a:endParaRPr/>
          </a:p>
        </p:txBody>
      </p:sp>
      <p:sp>
        <p:nvSpPr>
          <p:cNvPr id="306" name="Google Shape;306;p12"/>
          <p:cNvSpPr/>
          <p:nvPr/>
        </p:nvSpPr>
        <p:spPr>
          <a:xfrm>
            <a:off x="7467600" y="88880"/>
            <a:ext cx="1473198"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1ST LINE</a:t>
            </a:r>
            <a:endParaRPr/>
          </a:p>
        </p:txBody>
      </p:sp>
      <p:sp>
        <p:nvSpPr>
          <p:cNvPr id="307" name="Google Shape;307;p12"/>
          <p:cNvSpPr txBox="1"/>
          <p:nvPr/>
        </p:nvSpPr>
        <p:spPr>
          <a:xfrm>
            <a:off x="304800" y="688300"/>
            <a:ext cx="1854558"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200" u="none" cap="none" strike="noStrike">
                <a:solidFill>
                  <a:schemeClr val="dk1"/>
                </a:solidFill>
                <a:latin typeface="Anton"/>
                <a:ea typeface="Anton"/>
                <a:cs typeface="Anton"/>
                <a:sym typeface="Anton"/>
              </a:rPr>
              <a:t>Administration</a:t>
            </a:r>
            <a:endParaRPr/>
          </a:p>
        </p:txBody>
      </p:sp>
      <p:sp>
        <p:nvSpPr>
          <p:cNvPr id="308" name="Google Shape;308;p12"/>
          <p:cNvSpPr/>
          <p:nvPr/>
        </p:nvSpPr>
        <p:spPr>
          <a:xfrm>
            <a:off x="304800" y="1171258"/>
            <a:ext cx="491543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Best is (IM) route in anaphylaxis. Why ?</a:t>
            </a:r>
            <a:endParaRPr/>
          </a:p>
        </p:txBody>
      </p:sp>
      <p:sp>
        <p:nvSpPr>
          <p:cNvPr id="309" name="Google Shape;309;p12"/>
          <p:cNvSpPr/>
          <p:nvPr/>
        </p:nvSpPr>
        <p:spPr>
          <a:xfrm>
            <a:off x="457200" y="1562416"/>
            <a:ext cx="7620000" cy="1220700"/>
          </a:xfrm>
          <a:prstGeom prst="rect">
            <a:avLst/>
          </a:prstGeom>
          <a:noFill/>
          <a:ln>
            <a:noFill/>
          </a:ln>
        </p:spPr>
        <p:txBody>
          <a:bodyPr anchorCtr="0" anchor="t" bIns="45700" lIns="91425" spcFirstLastPara="1" rIns="91425" wrap="square" tIns="45700">
            <a:spAutoFit/>
          </a:bodyPr>
          <a:lstStyle/>
          <a:p>
            <a:pPr indent="-139700" lvl="0" marL="0" marR="0" rtl="0" algn="l">
              <a:lnSpc>
                <a:spcPct val="100000"/>
              </a:lnSpc>
              <a:spcBef>
                <a:spcPts val="0"/>
              </a:spcBef>
              <a:spcAft>
                <a:spcPts val="0"/>
              </a:spcAft>
              <a:buClr>
                <a:schemeClr val="dk1"/>
              </a:buClr>
              <a:buSzPts val="2200"/>
              <a:buFont typeface="Arial Narrow"/>
              <a:buChar char="•"/>
            </a:pPr>
            <a:r>
              <a:rPr b="1" lang="en-US" sz="2200">
                <a:solidFill>
                  <a:schemeClr val="dk1"/>
                </a:solidFill>
                <a:latin typeface="Arial Narrow"/>
                <a:ea typeface="Arial Narrow"/>
                <a:cs typeface="Arial Narrow"/>
                <a:sym typeface="Arial Narrow"/>
              </a:rPr>
              <a:t> Easily accessible</a:t>
            </a:r>
            <a:endParaRPr/>
          </a:p>
          <a:p>
            <a:pPr indent="-139700" lvl="0" marL="0" marR="0" rtl="0" algn="l">
              <a:lnSpc>
                <a:spcPct val="100000"/>
              </a:lnSpc>
              <a:spcBef>
                <a:spcPts val="0"/>
              </a:spcBef>
              <a:spcAft>
                <a:spcPts val="0"/>
              </a:spcAft>
              <a:buClr>
                <a:schemeClr val="dk1"/>
              </a:buClr>
              <a:buSzPts val="2200"/>
              <a:buFont typeface="Arial Narrow"/>
              <a:buChar char="•"/>
            </a:pPr>
            <a:r>
              <a:rPr b="1" lang="en-US" sz="2200">
                <a:solidFill>
                  <a:schemeClr val="dk1"/>
                </a:solidFill>
                <a:latin typeface="Arial Narrow"/>
                <a:ea typeface="Arial Narrow"/>
                <a:cs typeface="Arial Narrow"/>
                <a:sym typeface="Arial Narrow"/>
              </a:rPr>
              <a:t> Greater margin of safety 🠞 no dysrrhythmias as with IV</a:t>
            </a:r>
            <a:endParaRPr b="1" sz="2200">
              <a:solidFill>
                <a:schemeClr val="dk1"/>
              </a:solidFill>
              <a:latin typeface="Arial Narrow"/>
              <a:ea typeface="Arial Narrow"/>
              <a:cs typeface="Arial Narrow"/>
              <a:sym typeface="Arial Narrow"/>
            </a:endParaRPr>
          </a:p>
          <a:p>
            <a:pPr indent="-139700" lvl="0" marL="0" marR="0" rtl="0" algn="l">
              <a:lnSpc>
                <a:spcPct val="100000"/>
              </a:lnSpc>
              <a:spcBef>
                <a:spcPts val="0"/>
              </a:spcBef>
              <a:spcAft>
                <a:spcPts val="0"/>
              </a:spcAft>
              <a:buClr>
                <a:schemeClr val="dk1"/>
              </a:buClr>
              <a:buSzPts val="2200"/>
              <a:buFont typeface="Arial Narrow"/>
              <a:buChar char="•"/>
            </a:pPr>
            <a:r>
              <a:rPr b="1" lang="en-US" sz="2200">
                <a:solidFill>
                  <a:schemeClr val="dk1"/>
                </a:solidFill>
                <a:latin typeface="Arial Narrow"/>
                <a:ea typeface="Arial Narrow"/>
                <a:cs typeface="Arial Narrow"/>
                <a:sym typeface="Arial Narrow"/>
              </a:rPr>
              <a:t> No need to wait for IV line 🠞 if present </a:t>
            </a:r>
            <a:endParaRPr/>
          </a:p>
          <a:p>
            <a:pPr indent="0" lvl="0" marL="0" marR="0" rtl="0" algn="l">
              <a:lnSpc>
                <a:spcPct val="100000"/>
              </a:lnSpc>
              <a:spcBef>
                <a:spcPts val="0"/>
              </a:spcBef>
              <a:spcAft>
                <a:spcPts val="0"/>
              </a:spcAft>
              <a:buNone/>
            </a:pPr>
            <a:r>
              <a:rPr b="1" lang="en-US" sz="2200">
                <a:solidFill>
                  <a:schemeClr val="dk1"/>
                </a:solidFill>
                <a:latin typeface="Arial Narrow"/>
                <a:ea typeface="Arial Narrow"/>
                <a:cs typeface="Arial Narrow"/>
                <a:sym typeface="Arial Narrow"/>
              </a:rPr>
              <a:t>    🠞 given by physician under monitoring </a:t>
            </a:r>
            <a:endParaRPr b="1" sz="2200">
              <a:solidFill>
                <a:schemeClr val="dk1"/>
              </a:solidFill>
              <a:latin typeface="Arial Narrow"/>
              <a:ea typeface="Arial Narrow"/>
              <a:cs typeface="Arial Narrow"/>
              <a:sym typeface="Arial Narrow"/>
            </a:endParaRPr>
          </a:p>
        </p:txBody>
      </p:sp>
      <p:grpSp>
        <p:nvGrpSpPr>
          <p:cNvPr id="310" name="Google Shape;310;p12"/>
          <p:cNvGrpSpPr/>
          <p:nvPr/>
        </p:nvGrpSpPr>
        <p:grpSpPr>
          <a:xfrm>
            <a:off x="5574404" y="2356502"/>
            <a:ext cx="3569595" cy="2105543"/>
            <a:chOff x="5574405" y="1766553"/>
            <a:chExt cx="3569595" cy="2590800"/>
          </a:xfrm>
        </p:grpSpPr>
        <p:sp>
          <p:nvSpPr>
            <p:cNvPr id="311" name="Google Shape;311;p12"/>
            <p:cNvSpPr/>
            <p:nvPr/>
          </p:nvSpPr>
          <p:spPr>
            <a:xfrm>
              <a:off x="5574405" y="1766553"/>
              <a:ext cx="3505200" cy="2590800"/>
            </a:xfrm>
            <a:prstGeom prst="horizontalScroll">
              <a:avLst>
                <a:gd fmla="val 12500" name="adj"/>
              </a:avLst>
            </a:prstGeom>
            <a:gradFill>
              <a:gsLst>
                <a:gs pos="0">
                  <a:srgbClr val="FFFF66">
                    <a:alpha val="49803"/>
                  </a:srgbClr>
                </a:gs>
                <a:gs pos="17000">
                  <a:srgbClr val="FFFF66">
                    <a:alpha val="49803"/>
                  </a:srgbClr>
                </a:gs>
                <a:gs pos="28000">
                  <a:srgbClr val="FFC000">
                    <a:alpha val="35686"/>
                  </a:srgbClr>
                </a:gs>
                <a:gs pos="46000">
                  <a:srgbClr val="FFFFFF">
                    <a:alpha val="51764"/>
                  </a:srgbClr>
                </a:gs>
                <a:gs pos="86000">
                  <a:srgbClr val="FFFFFF">
                    <a:alpha val="62745"/>
                  </a:srgbClr>
                </a:gs>
                <a:gs pos="100000">
                  <a:srgbClr val="0099FF">
                    <a:alpha val="11764"/>
                  </a:srgbClr>
                </a:gs>
              </a:gsLst>
              <a:lin ang="13500000" scaled="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Calibri"/>
                <a:ea typeface="Calibri"/>
                <a:cs typeface="Calibri"/>
                <a:sym typeface="Calibri"/>
              </a:endParaRPr>
            </a:p>
          </p:txBody>
        </p:sp>
        <p:sp>
          <p:nvSpPr>
            <p:cNvPr id="312" name="Google Shape;312;p12"/>
            <p:cNvSpPr/>
            <p:nvPr/>
          </p:nvSpPr>
          <p:spPr>
            <a:xfrm>
              <a:off x="5943600" y="2147553"/>
              <a:ext cx="3200400"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rgbClr val="0000FF"/>
                  </a:solidFill>
                  <a:latin typeface="Anton"/>
                  <a:ea typeface="Anton"/>
                  <a:cs typeface="Anton"/>
                  <a:sym typeface="Anton"/>
                </a:rPr>
                <a:t>Auto-injectors Kits; </a:t>
              </a:r>
              <a:endParaRPr sz="1500"/>
            </a:p>
            <a:p>
              <a:pPr indent="0" lvl="0" marL="0" marR="0" rtl="0" algn="l">
                <a:spcBef>
                  <a:spcPts val="0"/>
                </a:spcBef>
                <a:spcAft>
                  <a:spcPts val="0"/>
                </a:spcAft>
                <a:buNone/>
              </a:pPr>
              <a:r>
                <a:rPr b="1" lang="en-US" sz="1500">
                  <a:solidFill>
                    <a:schemeClr val="dk1"/>
                  </a:solidFill>
                  <a:latin typeface="Arial Narrow"/>
                  <a:ea typeface="Arial Narrow"/>
                  <a:cs typeface="Arial Narrow"/>
                  <a:sym typeface="Arial Narrow"/>
                </a:rPr>
                <a:t>Disposable, prefilled</a:t>
              </a:r>
              <a:endParaRPr sz="1500"/>
            </a:p>
            <a:p>
              <a:pPr indent="0" lvl="0" marL="0" marR="0" rtl="0" algn="l">
                <a:spcBef>
                  <a:spcPts val="0"/>
                </a:spcBef>
                <a:spcAft>
                  <a:spcPts val="0"/>
                </a:spcAft>
                <a:buNone/>
              </a:pPr>
              <a:r>
                <a:rPr b="1" lang="en-US" sz="1500">
                  <a:solidFill>
                    <a:schemeClr val="dk1"/>
                  </a:solidFill>
                  <a:latin typeface="Arial Narrow"/>
                  <a:ea typeface="Arial Narrow"/>
                  <a:cs typeface="Arial Narrow"/>
                  <a:sym typeface="Arial Narrow"/>
                </a:rPr>
                <a:t>devices 🠞 automatically administer a single dose of epinephrine in emergency</a:t>
              </a:r>
              <a:endParaRPr sz="1500"/>
            </a:p>
          </p:txBody>
        </p:sp>
      </p:grpSp>
      <p:sp>
        <p:nvSpPr>
          <p:cNvPr id="313" name="Google Shape;313;p12"/>
          <p:cNvSpPr/>
          <p:nvPr/>
        </p:nvSpPr>
        <p:spPr>
          <a:xfrm>
            <a:off x="457200" y="3888700"/>
            <a:ext cx="8686800" cy="1785104"/>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US" sz="2200" u="none" cap="none" strike="noStrike">
                <a:solidFill>
                  <a:schemeClr val="dk1"/>
                </a:solidFill>
                <a:latin typeface="Arial Narrow"/>
                <a:ea typeface="Arial Narrow"/>
                <a:cs typeface="Arial Narrow"/>
                <a:sym typeface="Arial Narrow"/>
              </a:rPr>
              <a:t>N.B. </a:t>
            </a:r>
            <a:r>
              <a:rPr b="1" i="0" lang="en-US" sz="2200" u="sng" cap="none" strike="noStrike">
                <a:solidFill>
                  <a:schemeClr val="dk1"/>
                </a:solidFill>
                <a:latin typeface="Arial Narrow"/>
                <a:ea typeface="Arial Narrow"/>
                <a:cs typeface="Arial Narrow"/>
                <a:sym typeface="Arial Narrow"/>
              </a:rPr>
              <a:t>Caution</a:t>
            </a:r>
            <a:endParaRPr/>
          </a:p>
          <a:p>
            <a:pPr indent="0" lvl="1" marL="0" marR="0" rtl="0" algn="l">
              <a:spcBef>
                <a:spcPts val="0"/>
              </a:spcBef>
              <a:spcAft>
                <a:spcPts val="0"/>
              </a:spcAft>
              <a:buNone/>
            </a:pPr>
            <a:r>
              <a:rPr b="1" i="0" lang="en-US" sz="2200" u="none" cap="none" strike="noStrike">
                <a:solidFill>
                  <a:schemeClr val="dk1"/>
                </a:solidFill>
                <a:latin typeface="Arial Narrow"/>
                <a:ea typeface="Arial Narrow"/>
                <a:cs typeface="Arial Narrow"/>
                <a:sym typeface="Arial Narrow"/>
              </a:rPr>
              <a:t>Patients taking </a:t>
            </a:r>
            <a:r>
              <a:rPr b="1" i="0" lang="en-US" sz="2200" u="none" cap="none" strike="noStrike">
                <a:solidFill>
                  <a:srgbClr val="FF0000"/>
                </a:solidFill>
                <a:latin typeface="Noto Sans Symbols"/>
                <a:ea typeface="Noto Sans Symbols"/>
                <a:cs typeface="Noto Sans Symbols"/>
                <a:sym typeface="Noto Sans Symbols"/>
              </a:rPr>
              <a:t>β</a:t>
            </a:r>
            <a:r>
              <a:rPr b="1" i="0" lang="en-US" sz="2200" u="none" cap="none" strike="noStrike">
                <a:solidFill>
                  <a:srgbClr val="FF0000"/>
                </a:solidFill>
                <a:latin typeface="Arial Narrow"/>
                <a:ea typeface="Arial Narrow"/>
                <a:cs typeface="Arial Narrow"/>
                <a:sym typeface="Arial Narrow"/>
              </a:rPr>
              <a:t>-blockers </a:t>
            </a:r>
            <a:r>
              <a:rPr b="1" i="0" lang="en-US" sz="2200" u="none" cap="none" strike="noStrike">
                <a:solidFill>
                  <a:schemeClr val="dk1"/>
                </a:solidFill>
                <a:latin typeface="Arial Narrow"/>
                <a:ea typeface="Arial Narrow"/>
                <a:cs typeface="Arial Narrow"/>
                <a:sym typeface="Arial Narrow"/>
              </a:rPr>
              <a:t>either are 🠞  </a:t>
            </a:r>
            <a:endParaRPr/>
          </a:p>
          <a:p>
            <a:pPr indent="-139700" lvl="1" marL="0" marR="0" rtl="0" algn="l">
              <a:spcBef>
                <a:spcPts val="0"/>
              </a:spcBef>
              <a:spcAft>
                <a:spcPts val="0"/>
              </a:spcAft>
              <a:buClr>
                <a:schemeClr val="dk1"/>
              </a:buClr>
              <a:buSzPts val="2200"/>
              <a:buFont typeface="Arial Narrow"/>
              <a:buChar char="•"/>
            </a:pPr>
            <a:r>
              <a:rPr b="1" i="0" lang="en-US" sz="2200" u="none" cap="none" strike="noStrike">
                <a:solidFill>
                  <a:schemeClr val="dk1"/>
                </a:solidFill>
                <a:latin typeface="Arial Narrow"/>
                <a:ea typeface="Arial Narrow"/>
                <a:cs typeface="Arial Narrow"/>
                <a:sym typeface="Arial Narrow"/>
              </a:rPr>
              <a:t>Refractory; as it may antagonize </a:t>
            </a:r>
            <a:r>
              <a:rPr b="1" i="0" lang="en-US" sz="2200" u="none" cap="none" strike="noStrike">
                <a:solidFill>
                  <a:schemeClr val="dk1"/>
                </a:solidFill>
                <a:latin typeface="Noto Sans Symbols"/>
                <a:ea typeface="Noto Sans Symbols"/>
                <a:cs typeface="Noto Sans Symbols"/>
                <a:sym typeface="Noto Sans Symbols"/>
              </a:rPr>
              <a:t>β</a:t>
            </a:r>
            <a:r>
              <a:rPr b="1" i="0" lang="en-US" sz="2200" u="none" cap="none" strike="noStrike">
                <a:solidFill>
                  <a:schemeClr val="dk1"/>
                </a:solidFill>
                <a:latin typeface="Arial Narrow"/>
                <a:ea typeface="Arial Narrow"/>
                <a:cs typeface="Arial Narrow"/>
                <a:sym typeface="Arial Narrow"/>
              </a:rPr>
              <a:t> effects of adrenaline</a:t>
            </a:r>
            <a:endParaRPr/>
          </a:p>
          <a:p>
            <a:pPr indent="-139700" lvl="1" marL="0" marR="0" rtl="0" algn="l">
              <a:spcBef>
                <a:spcPts val="0"/>
              </a:spcBef>
              <a:spcAft>
                <a:spcPts val="0"/>
              </a:spcAft>
              <a:buClr>
                <a:schemeClr val="dk1"/>
              </a:buClr>
              <a:buSzPts val="2200"/>
              <a:buFont typeface="Arial Narrow"/>
              <a:buChar char="•"/>
            </a:pPr>
            <a:r>
              <a:rPr b="1" i="0" lang="en-US" sz="2200" u="none" cap="none" strike="noStrike">
                <a:solidFill>
                  <a:schemeClr val="dk1"/>
                </a:solidFill>
                <a:latin typeface="Arial Narrow"/>
                <a:ea typeface="Arial Narrow"/>
                <a:cs typeface="Arial Narrow"/>
                <a:sym typeface="Arial Narrow"/>
              </a:rPr>
              <a:t>Rebound hypertension 🠞 [unopposed </a:t>
            </a:r>
            <a:r>
              <a:rPr b="1" i="0" lang="en-US" sz="2200" u="none" cap="none" strike="noStrike">
                <a:solidFill>
                  <a:schemeClr val="dk1"/>
                </a:solidFill>
                <a:latin typeface="Noto Sans Symbols"/>
                <a:ea typeface="Noto Sans Symbols"/>
                <a:cs typeface="Noto Sans Symbols"/>
                <a:sym typeface="Noto Sans Symbols"/>
              </a:rPr>
              <a:t>α</a:t>
            </a:r>
            <a:r>
              <a:rPr b="1" i="0" lang="en-US" sz="2200" u="none" cap="none" strike="noStrike">
                <a:solidFill>
                  <a:schemeClr val="dk1"/>
                </a:solidFill>
                <a:latin typeface="Arial Narrow"/>
                <a:ea typeface="Arial Narrow"/>
                <a:cs typeface="Arial Narrow"/>
                <a:sym typeface="Arial Narrow"/>
              </a:rPr>
              <a:t> effect], specially when adrenaline </a:t>
            </a:r>
            <a:br>
              <a:rPr b="1" i="0" lang="en-US" sz="2200" u="none" cap="none" strike="noStrike">
                <a:solidFill>
                  <a:schemeClr val="dk1"/>
                </a:solidFill>
                <a:latin typeface="Arial Narrow"/>
                <a:ea typeface="Arial Narrow"/>
                <a:cs typeface="Arial Narrow"/>
                <a:sym typeface="Arial Narrow"/>
              </a:rPr>
            </a:br>
            <a:r>
              <a:rPr b="1" i="0" lang="en-US" sz="2200" u="none" cap="none" strike="noStrike">
                <a:solidFill>
                  <a:schemeClr val="dk1"/>
                </a:solidFill>
                <a:latin typeface="Arial Narrow"/>
                <a:ea typeface="Arial Narrow"/>
                <a:cs typeface="Arial Narrow"/>
                <a:sym typeface="Arial Narrow"/>
              </a:rPr>
              <a:t>    is repeated</a:t>
            </a:r>
            <a:endParaRPr/>
          </a:p>
        </p:txBody>
      </p:sp>
      <p:sp>
        <p:nvSpPr>
          <p:cNvPr id="314" name="Google Shape;314;p12"/>
          <p:cNvSpPr/>
          <p:nvPr/>
        </p:nvSpPr>
        <p:spPr>
          <a:xfrm>
            <a:off x="304800" y="2936138"/>
            <a:ext cx="5704200" cy="92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Repeat every 5-10 min as needed</a:t>
            </a:r>
            <a:endParaRPr/>
          </a:p>
          <a:p>
            <a:pPr indent="0" lvl="1" marL="0" marR="0" rtl="0" algn="l">
              <a:spcBef>
                <a:spcPts val="0"/>
              </a:spcBef>
              <a:spcAft>
                <a:spcPts val="0"/>
              </a:spcAft>
              <a:buNone/>
            </a:pPr>
            <a:r>
              <a:rPr b="1" i="0" lang="en-US" sz="2200" u="none" cap="none" strike="noStrike">
                <a:solidFill>
                  <a:schemeClr val="dk1"/>
                </a:solidFill>
                <a:latin typeface="Arial Narrow"/>
                <a:ea typeface="Arial Narrow"/>
                <a:cs typeface="Arial Narrow"/>
                <a:sym typeface="Arial Narrow"/>
              </a:rPr>
              <a:t>Patients observed for 4-6 hours. Why ? </a:t>
            </a:r>
            <a:endParaRPr/>
          </a:p>
          <a:p>
            <a:pPr indent="0" lvl="1" marL="0" marR="0" rtl="0" algn="l">
              <a:spcBef>
                <a:spcPts val="0"/>
              </a:spcBef>
              <a:spcAft>
                <a:spcPts val="0"/>
              </a:spcAft>
              <a:buNone/>
            </a:pPr>
            <a:r>
              <a:rPr b="1" i="0" lang="en-US" sz="2200" u="none" cap="none" strike="noStrike">
                <a:solidFill>
                  <a:schemeClr val="dk1"/>
                </a:solidFill>
                <a:latin typeface="Arial Narrow"/>
                <a:ea typeface="Arial Narrow"/>
                <a:cs typeface="Arial Narrow"/>
                <a:sym typeface="Arial Narrow"/>
              </a:rPr>
              <a:t>Fear of biphasic anaphylaxis</a:t>
            </a:r>
            <a:endParaRPr/>
          </a:p>
        </p:txBody>
      </p:sp>
      <p:sp>
        <p:nvSpPr>
          <p:cNvPr id="315" name="Google Shape;315;p12"/>
          <p:cNvSpPr/>
          <p:nvPr/>
        </p:nvSpPr>
        <p:spPr>
          <a:xfrm>
            <a:off x="3722914" y="1708810"/>
            <a:ext cx="4871357" cy="647701"/>
          </a:xfrm>
          <a:custGeom>
            <a:rect b="b" l="l" r="r" t="t"/>
            <a:pathLst>
              <a:path extrusionOk="0" h="647701" w="4871357">
                <a:moveTo>
                  <a:pt x="0" y="92529"/>
                </a:moveTo>
                <a:cubicBezTo>
                  <a:pt x="1700892" y="46264"/>
                  <a:pt x="3401785" y="0"/>
                  <a:pt x="4136571" y="92529"/>
                </a:cubicBezTo>
                <a:cubicBezTo>
                  <a:pt x="4871357" y="185058"/>
                  <a:pt x="4408714" y="647701"/>
                  <a:pt x="4408714" y="647701"/>
                </a:cubicBezTo>
                <a:lnTo>
                  <a:pt x="4408714" y="647701"/>
                </a:lnTo>
              </a:path>
            </a:pathLst>
          </a:custGeom>
          <a:noFill/>
          <a:ln cap="flat" cmpd="sng" w="28575">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2"/>
          <p:cNvSpPr txBox="1"/>
          <p:nvPr>
            <p:ph idx="12" type="sldNum"/>
          </p:nvPr>
        </p:nvSpPr>
        <p:spPr>
          <a:xfrm>
            <a:off x="6553200" y="62064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321" name="Shape 321"/>
        <p:cNvGrpSpPr/>
        <p:nvPr/>
      </p:nvGrpSpPr>
      <p:grpSpPr>
        <a:xfrm>
          <a:off x="0" y="0"/>
          <a:ext cx="0" cy="0"/>
          <a:chOff x="0" y="0"/>
          <a:chExt cx="0" cy="0"/>
        </a:xfrm>
      </p:grpSpPr>
      <p:sp>
        <p:nvSpPr>
          <p:cNvPr id="322" name="Google Shape;322;p13"/>
          <p:cNvSpPr/>
          <p:nvPr/>
        </p:nvSpPr>
        <p:spPr>
          <a:xfrm>
            <a:off x="7391400" y="228600"/>
            <a:ext cx="1549398"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Arial Narrow"/>
                <a:ea typeface="Arial Narrow"/>
                <a:cs typeface="Arial Narrow"/>
                <a:sym typeface="Arial Narrow"/>
              </a:rPr>
              <a:t>2ND LINE</a:t>
            </a:r>
            <a:endParaRPr/>
          </a:p>
        </p:txBody>
      </p:sp>
      <p:sp>
        <p:nvSpPr>
          <p:cNvPr id="323" name="Google Shape;323;p13"/>
          <p:cNvSpPr/>
          <p:nvPr/>
        </p:nvSpPr>
        <p:spPr>
          <a:xfrm>
            <a:off x="304800" y="1452320"/>
            <a:ext cx="8678592" cy="1107996"/>
          </a:xfrm>
          <a:prstGeom prst="rect">
            <a:avLst/>
          </a:prstGeom>
          <a:noFill/>
          <a:ln>
            <a:noFill/>
          </a:ln>
        </p:spPr>
        <p:txBody>
          <a:bodyPr anchorCtr="0" anchor="t" bIns="45700" lIns="91425" spcFirstLastPara="1" rIns="91425" wrap="square" tIns="45700">
            <a:spAutoFit/>
          </a:bodyPr>
          <a:lstStyle/>
          <a:p>
            <a:pPr indent="-111760" lvl="0" marL="0" marR="0" rtl="0" algn="l">
              <a:spcBef>
                <a:spcPts val="0"/>
              </a:spcBef>
              <a:spcAft>
                <a:spcPts val="0"/>
              </a:spcAft>
              <a:buClr>
                <a:schemeClr val="dk1"/>
              </a:buClr>
              <a:buSzPts val="1760"/>
              <a:buFont typeface="Arial Narrow"/>
              <a:buChar char="•"/>
            </a:pPr>
            <a:r>
              <a:rPr b="1" lang="en-US" sz="2200">
                <a:solidFill>
                  <a:schemeClr val="dk1"/>
                </a:solidFill>
                <a:latin typeface="Arial Narrow"/>
                <a:ea typeface="Arial Narrow"/>
                <a:cs typeface="Arial Narrow"/>
                <a:sym typeface="Arial Narrow"/>
              </a:rPr>
              <a:t> Reverse hypotension &amp; bronchoconstriction 🠞 🠋 release of inflammatory mediators (</a:t>
            </a:r>
            <a:r>
              <a:rPr b="1" lang="en-US" sz="2200">
                <a:solidFill>
                  <a:schemeClr val="dk1"/>
                </a:solidFill>
                <a:latin typeface="Calibri"/>
                <a:ea typeface="Calibri"/>
                <a:cs typeface="Calibri"/>
                <a:sym typeface="Calibri"/>
              </a:rPr>
              <a:t>anti-chemotactic &amp; mast cell stabilizing effects)</a:t>
            </a:r>
            <a:endParaRPr/>
          </a:p>
          <a:p>
            <a:pPr indent="-111760" lvl="0" marL="0" marR="0" rtl="0" algn="l">
              <a:spcBef>
                <a:spcPts val="0"/>
              </a:spcBef>
              <a:spcAft>
                <a:spcPts val="0"/>
              </a:spcAft>
              <a:buClr>
                <a:schemeClr val="dk1"/>
              </a:buClr>
              <a:buSzPts val="1760"/>
              <a:buFont typeface="Arial Narrow"/>
              <a:buChar char="•"/>
            </a:pPr>
            <a:r>
              <a:rPr b="1" lang="en-US" sz="2200">
                <a:solidFill>
                  <a:schemeClr val="dk1"/>
                </a:solidFill>
                <a:latin typeface="Arial Narrow"/>
                <a:ea typeface="Arial Narrow"/>
                <a:cs typeface="Arial Narrow"/>
                <a:sym typeface="Arial Narrow"/>
              </a:rPr>
              <a:t> Also decrease mucosal swelling &amp; skin reaction </a:t>
            </a:r>
            <a:endParaRPr/>
          </a:p>
        </p:txBody>
      </p:sp>
      <p:sp>
        <p:nvSpPr>
          <p:cNvPr id="324" name="Google Shape;324;p13"/>
          <p:cNvSpPr/>
          <p:nvPr/>
        </p:nvSpPr>
        <p:spPr>
          <a:xfrm>
            <a:off x="304800" y="228600"/>
            <a:ext cx="29718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CORTICOSTEROIDS</a:t>
            </a:r>
            <a:endParaRPr/>
          </a:p>
        </p:txBody>
      </p:sp>
      <p:sp>
        <p:nvSpPr>
          <p:cNvPr id="325" name="Google Shape;325;p13"/>
          <p:cNvSpPr/>
          <p:nvPr/>
        </p:nvSpPr>
        <p:spPr>
          <a:xfrm>
            <a:off x="304800" y="2500532"/>
            <a:ext cx="86106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 </a:t>
            </a:r>
            <a:endParaRPr/>
          </a:p>
        </p:txBody>
      </p:sp>
      <p:sp>
        <p:nvSpPr>
          <p:cNvPr id="326" name="Google Shape;326;p13"/>
          <p:cNvSpPr txBox="1"/>
          <p:nvPr/>
        </p:nvSpPr>
        <p:spPr>
          <a:xfrm>
            <a:off x="332360" y="2667000"/>
            <a:ext cx="80772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This is through immediate GCs action on </a:t>
            </a:r>
            <a:r>
              <a:rPr lang="en-US" sz="2200" u="sng">
                <a:solidFill>
                  <a:schemeClr val="dk1"/>
                </a:solidFill>
                <a:latin typeface="Anton"/>
                <a:ea typeface="Anton"/>
                <a:cs typeface="Anton"/>
                <a:sym typeface="Anton"/>
              </a:rPr>
              <a:t>Membrane-bound recepto</a:t>
            </a:r>
            <a:r>
              <a:rPr lang="en-US" sz="2200">
                <a:solidFill>
                  <a:schemeClr val="dk1"/>
                </a:solidFill>
                <a:latin typeface="Anton"/>
                <a:ea typeface="Anton"/>
                <a:cs typeface="Anton"/>
                <a:sym typeface="Anton"/>
              </a:rPr>
              <a:t>rs </a:t>
            </a:r>
            <a:r>
              <a:rPr b="1" lang="en-US" sz="2200">
                <a:solidFill>
                  <a:schemeClr val="dk1"/>
                </a:solidFill>
                <a:latin typeface="Arial Narrow"/>
                <a:ea typeface="Arial Narrow"/>
                <a:cs typeface="Arial Narrow"/>
                <a:sym typeface="Arial Narrow"/>
              </a:rPr>
              <a:t>🠞 modulating levels of 2nd messengers 🠞 (within seconds or minutes) 🠞 </a:t>
            </a:r>
            <a:r>
              <a:rPr lang="en-US" sz="2200" u="sng">
                <a:solidFill>
                  <a:schemeClr val="dk1"/>
                </a:solidFill>
                <a:latin typeface="Anton"/>
                <a:ea typeface="Anton"/>
                <a:cs typeface="Anton"/>
                <a:sym typeface="Anton"/>
              </a:rPr>
              <a:t>Non-genomic action </a:t>
            </a:r>
            <a:endParaRPr/>
          </a:p>
          <a:p>
            <a:pPr indent="0" lvl="0" marL="0" marR="0" rtl="0" algn="l">
              <a:spcBef>
                <a:spcPts val="0"/>
              </a:spcBef>
              <a:spcAft>
                <a:spcPts val="0"/>
              </a:spcAft>
              <a:buNone/>
            </a:pPr>
            <a:r>
              <a:rPr lang="en-US" sz="2200" u="sng">
                <a:solidFill>
                  <a:schemeClr val="dk1"/>
                </a:solidFill>
                <a:latin typeface="Anton"/>
                <a:ea typeface="Anton"/>
                <a:cs typeface="Anton"/>
                <a:sym typeface="Anton"/>
              </a:rPr>
              <a:t>(genomic action is slow may take hrs - days) </a:t>
            </a:r>
            <a:endParaRPr/>
          </a:p>
        </p:txBody>
      </p:sp>
      <p:pic>
        <p:nvPicPr>
          <p:cNvPr descr="Model of genomic and nongenomic steroid hormone action" id="327" name="Google Shape;327;p13"/>
          <p:cNvPicPr preferRelativeResize="0"/>
          <p:nvPr/>
        </p:nvPicPr>
        <p:blipFill rotWithShape="1">
          <a:blip r:embed="rId3">
            <a:alphaModFix/>
          </a:blip>
          <a:srcRect b="8333" l="0" r="0" t="43333"/>
          <a:stretch/>
        </p:blipFill>
        <p:spPr>
          <a:xfrm>
            <a:off x="295072" y="4131888"/>
            <a:ext cx="4283088" cy="1866596"/>
          </a:xfrm>
          <a:prstGeom prst="rect">
            <a:avLst/>
          </a:prstGeom>
          <a:noFill/>
          <a:ln>
            <a:noFill/>
          </a:ln>
        </p:spPr>
      </p:pic>
      <p:pic>
        <p:nvPicPr>
          <p:cNvPr descr="Model of genomic and nongenomic steroid hormone action" id="328" name="Google Shape;328;p13"/>
          <p:cNvPicPr preferRelativeResize="0"/>
          <p:nvPr/>
        </p:nvPicPr>
        <p:blipFill rotWithShape="1">
          <a:blip r:embed="rId4">
            <a:alphaModFix/>
          </a:blip>
          <a:srcRect b="56667" l="0" r="0" t="0"/>
          <a:stretch/>
        </p:blipFill>
        <p:spPr>
          <a:xfrm>
            <a:off x="4627531" y="4141828"/>
            <a:ext cx="4416226" cy="1866595"/>
          </a:xfrm>
          <a:prstGeom prst="rect">
            <a:avLst/>
          </a:prstGeom>
          <a:noFill/>
          <a:ln>
            <a:noFill/>
          </a:ln>
        </p:spPr>
      </p:pic>
      <p:sp>
        <p:nvSpPr>
          <p:cNvPr id="329" name="Google Shape;329;p13"/>
          <p:cNvSpPr/>
          <p:nvPr/>
        </p:nvSpPr>
        <p:spPr>
          <a:xfrm>
            <a:off x="295072" y="754559"/>
            <a:ext cx="76962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It can not be used alone 🠞  not life saving</a:t>
            </a:r>
            <a:endParaRPr b="1" sz="2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Given slowly IV or IM</a:t>
            </a:r>
            <a:endParaRPr/>
          </a:p>
        </p:txBody>
      </p:sp>
      <p:sp>
        <p:nvSpPr>
          <p:cNvPr id="330" name="Google Shape;330;p13"/>
          <p:cNvSpPr/>
          <p:nvPr/>
        </p:nvSpPr>
        <p:spPr>
          <a:xfrm>
            <a:off x="381000" y="6172200"/>
            <a:ext cx="860239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Narrow"/>
                <a:ea typeface="Arial Narrow"/>
                <a:cs typeface="Arial Narrow"/>
                <a:sym typeface="Arial Narrow"/>
              </a:rPr>
              <a:t>May help to limit biphasic reactions 🠞 🠋 allergic mediators.</a:t>
            </a:r>
            <a:endParaRPr/>
          </a:p>
        </p:txBody>
      </p:sp>
      <p:sp>
        <p:nvSpPr>
          <p:cNvPr id="331" name="Google Shape;33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2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2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336" name="Shape 336"/>
        <p:cNvGrpSpPr/>
        <p:nvPr/>
      </p:nvGrpSpPr>
      <p:grpSpPr>
        <a:xfrm>
          <a:off x="0" y="0"/>
          <a:ext cx="0" cy="0"/>
          <a:chOff x="0" y="0"/>
          <a:chExt cx="0" cy="0"/>
        </a:xfrm>
      </p:grpSpPr>
      <p:sp>
        <p:nvSpPr>
          <p:cNvPr id="337" name="Google Shape;337;p14"/>
          <p:cNvSpPr/>
          <p:nvPr/>
        </p:nvSpPr>
        <p:spPr>
          <a:xfrm>
            <a:off x="304800" y="228600"/>
            <a:ext cx="23622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H</a:t>
            </a:r>
            <a:r>
              <a:rPr b="1" baseline="-25000" lang="en-US" sz="2800" cap="none">
                <a:solidFill>
                  <a:schemeClr val="accent1"/>
                </a:solidFill>
                <a:latin typeface="Calibri"/>
                <a:ea typeface="Calibri"/>
                <a:cs typeface="Calibri"/>
                <a:sym typeface="Calibri"/>
              </a:rPr>
              <a:t>1</a:t>
            </a:r>
            <a:r>
              <a:rPr b="1" lang="en-US" sz="2800" cap="none">
                <a:solidFill>
                  <a:schemeClr val="accent1"/>
                </a:solidFill>
                <a:latin typeface="Calibri"/>
                <a:ea typeface="Calibri"/>
                <a:cs typeface="Calibri"/>
                <a:sym typeface="Calibri"/>
              </a:rPr>
              <a:t> BLOCKERS</a:t>
            </a:r>
            <a:endParaRPr/>
          </a:p>
        </p:txBody>
      </p:sp>
      <p:sp>
        <p:nvSpPr>
          <p:cNvPr id="338" name="Google Shape;338;p14"/>
          <p:cNvSpPr/>
          <p:nvPr/>
        </p:nvSpPr>
        <p:spPr>
          <a:xfrm>
            <a:off x="5943600" y="77788"/>
            <a:ext cx="1549398"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Arial Narrow"/>
                <a:ea typeface="Arial Narrow"/>
                <a:cs typeface="Arial Narrow"/>
                <a:sym typeface="Arial Narrow"/>
              </a:rPr>
              <a:t>2ND LINE</a:t>
            </a:r>
            <a:endParaRPr/>
          </a:p>
        </p:txBody>
      </p:sp>
      <p:sp>
        <p:nvSpPr>
          <p:cNvPr id="339" name="Google Shape;339;p14"/>
          <p:cNvSpPr/>
          <p:nvPr/>
        </p:nvSpPr>
        <p:spPr>
          <a:xfrm>
            <a:off x="304800" y="1676400"/>
            <a:ext cx="85344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Though mast cells have already de-granulated, yet these drugs can still help to counteract histamine-mediated vasodilatation &amp; bronchoconstriction </a:t>
            </a:r>
            <a:endParaRPr/>
          </a:p>
        </p:txBody>
      </p:sp>
      <p:sp>
        <p:nvSpPr>
          <p:cNvPr id="340" name="Google Shape;340;p14"/>
          <p:cNvSpPr/>
          <p:nvPr/>
        </p:nvSpPr>
        <p:spPr>
          <a:xfrm>
            <a:off x="295072" y="838200"/>
            <a:ext cx="831552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It can not be used alone 🠞  not life saving</a:t>
            </a:r>
            <a:endParaRPr b="1" sz="24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Given slowly IV or IM (e.g  pheniramine)</a:t>
            </a:r>
            <a:endParaRPr/>
          </a:p>
        </p:txBody>
      </p:sp>
      <p:sp>
        <p:nvSpPr>
          <p:cNvPr id="341" name="Google Shape;341;p14"/>
          <p:cNvSpPr/>
          <p:nvPr/>
        </p:nvSpPr>
        <p:spPr>
          <a:xfrm>
            <a:off x="381000" y="3667780"/>
            <a:ext cx="22098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H</a:t>
            </a:r>
            <a:r>
              <a:rPr b="1" baseline="-25000" lang="en-US" sz="2800" cap="none">
                <a:solidFill>
                  <a:schemeClr val="accent1"/>
                </a:solidFill>
                <a:latin typeface="Calibri"/>
                <a:ea typeface="Calibri"/>
                <a:cs typeface="Calibri"/>
                <a:sym typeface="Calibri"/>
              </a:rPr>
              <a:t>2 </a:t>
            </a:r>
            <a:r>
              <a:rPr b="1" lang="en-US" sz="2800" cap="none">
                <a:solidFill>
                  <a:schemeClr val="accent1"/>
                </a:solidFill>
                <a:latin typeface="Calibri"/>
                <a:ea typeface="Calibri"/>
                <a:cs typeface="Calibri"/>
                <a:sym typeface="Calibri"/>
              </a:rPr>
              <a:t>BLOCKERS</a:t>
            </a:r>
            <a:endParaRPr/>
          </a:p>
        </p:txBody>
      </p:sp>
      <p:cxnSp>
        <p:nvCxnSpPr>
          <p:cNvPr id="342" name="Google Shape;342;p14"/>
          <p:cNvCxnSpPr/>
          <p:nvPr/>
        </p:nvCxnSpPr>
        <p:spPr>
          <a:xfrm>
            <a:off x="0" y="3429000"/>
            <a:ext cx="9144000" cy="1588"/>
          </a:xfrm>
          <a:prstGeom prst="straightConnector1">
            <a:avLst/>
          </a:prstGeom>
          <a:noFill/>
          <a:ln cap="flat" cmpd="sng" w="57150">
            <a:solidFill>
              <a:srgbClr val="0099FF"/>
            </a:solidFill>
            <a:prstDash val="dash"/>
            <a:round/>
            <a:headEnd len="sm" w="sm" type="none"/>
            <a:tailEnd len="sm" w="sm" type="none"/>
          </a:ln>
        </p:spPr>
      </p:cxnSp>
      <p:sp>
        <p:nvSpPr>
          <p:cNvPr id="343" name="Google Shape;343;p14"/>
          <p:cNvSpPr/>
          <p:nvPr/>
        </p:nvSpPr>
        <p:spPr>
          <a:xfrm>
            <a:off x="282524" y="2895600"/>
            <a:ext cx="8534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May help to limit biphasic reactions by blocking histamine receptors</a:t>
            </a:r>
            <a:endParaRPr/>
          </a:p>
        </p:txBody>
      </p:sp>
      <p:sp>
        <p:nvSpPr>
          <p:cNvPr id="344" name="Google Shape;344;p14"/>
          <p:cNvSpPr txBox="1"/>
          <p:nvPr/>
        </p:nvSpPr>
        <p:spPr>
          <a:xfrm>
            <a:off x="50802" y="4583668"/>
            <a:ext cx="8788398" cy="12075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Narrow"/>
                <a:ea typeface="Arial Narrow"/>
                <a:cs typeface="Arial Narrow"/>
                <a:sym typeface="Arial Narrow"/>
              </a:rPr>
              <a:t>The significance of H2 blockers is not established, these drugs are associated with serious adverse drug interactions. Proton pump inhibitor (e.g. </a:t>
            </a:r>
            <a:r>
              <a:rPr b="1" lang="en-US" sz="2400">
                <a:solidFill>
                  <a:schemeClr val="dk1"/>
                </a:solidFill>
                <a:latin typeface="Calibri"/>
                <a:ea typeface="Calibri"/>
                <a:cs typeface="Calibri"/>
                <a:sym typeface="Calibri"/>
              </a:rPr>
              <a:t>Pantoprazole</a:t>
            </a:r>
            <a:r>
              <a:rPr b="1" lang="en-US" sz="2400">
                <a:solidFill>
                  <a:schemeClr val="dk1"/>
                </a:solidFill>
                <a:latin typeface="Arial Narrow"/>
                <a:ea typeface="Arial Narrow"/>
                <a:cs typeface="Arial Narrow"/>
                <a:sym typeface="Arial Narrow"/>
              </a:rPr>
              <a:t>) is safer &amp; given once.</a:t>
            </a:r>
            <a:endParaRPr/>
          </a:p>
        </p:txBody>
      </p:sp>
      <p:sp>
        <p:nvSpPr>
          <p:cNvPr id="345" name="Google Shape;345;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5"/>
          <p:cNvSpPr/>
          <p:nvPr/>
        </p:nvSpPr>
        <p:spPr>
          <a:xfrm>
            <a:off x="195943" y="1351059"/>
            <a:ext cx="8763000" cy="4990563"/>
          </a:xfrm>
          <a:prstGeom prst="flowChartDocument">
            <a:avLst/>
          </a:prstGeom>
          <a:gradFill>
            <a:gsLst>
              <a:gs pos="0">
                <a:srgbClr val="FFFF66">
                  <a:alpha val="49803"/>
                </a:srgbClr>
              </a:gs>
              <a:gs pos="17000">
                <a:srgbClr val="FFFF66">
                  <a:alpha val="49803"/>
                </a:srgbClr>
              </a:gs>
              <a:gs pos="28000">
                <a:srgbClr val="FFC000">
                  <a:alpha val="35686"/>
                </a:srgbClr>
              </a:gs>
              <a:gs pos="46000">
                <a:srgbClr val="FFFFFF">
                  <a:alpha val="51764"/>
                </a:srgbClr>
              </a:gs>
              <a:gs pos="86000">
                <a:srgbClr val="FFFFFF">
                  <a:alpha val="62745"/>
                </a:srgbClr>
              </a:gs>
              <a:gs pos="100000">
                <a:srgbClr val="0099FF">
                  <a:alpha val="11764"/>
                </a:srgbClr>
              </a:gs>
            </a:gsLst>
            <a:lin ang="13500000" scaled="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5"/>
          <p:cNvSpPr txBox="1"/>
          <p:nvPr/>
        </p:nvSpPr>
        <p:spPr>
          <a:xfrm>
            <a:off x="239486" y="1548041"/>
            <a:ext cx="8980714" cy="44717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None/>
            </a:pPr>
            <a:r>
              <a:rPr lang="en-US" sz="2800">
                <a:solidFill>
                  <a:schemeClr val="dk1"/>
                </a:solidFill>
                <a:latin typeface="Anton"/>
                <a:ea typeface="Anton"/>
                <a:cs typeface="Anton"/>
                <a:sym typeface="Anton"/>
              </a:rPr>
              <a:t>Bronchodilators : </a:t>
            </a:r>
            <a:r>
              <a:rPr b="1" i="0" lang="en-US" sz="2800" u="none" cap="none" strike="noStrike">
                <a:solidFill>
                  <a:schemeClr val="dk1"/>
                </a:solidFill>
                <a:latin typeface="Arial Narrow"/>
                <a:ea typeface="Arial Narrow"/>
                <a:cs typeface="Arial Narrow"/>
                <a:sym typeface="Arial Narrow"/>
              </a:rPr>
              <a:t>Salbutamol nebulizer / Ipratropium nebulizer / Aminophylline IV</a:t>
            </a:r>
            <a:endParaRPr/>
          </a:p>
          <a:p>
            <a:pPr indent="-342900" lvl="0" marL="342900" marR="0" rtl="0" algn="l">
              <a:lnSpc>
                <a:spcPct val="150000"/>
              </a:lnSpc>
              <a:spcBef>
                <a:spcPts val="400"/>
              </a:spcBef>
              <a:spcAft>
                <a:spcPts val="0"/>
              </a:spcAft>
              <a:buNone/>
            </a:pPr>
            <a:r>
              <a:rPr lang="en-US" sz="2800">
                <a:solidFill>
                  <a:schemeClr val="dk1"/>
                </a:solidFill>
                <a:latin typeface="Anton"/>
                <a:ea typeface="Anton"/>
                <a:cs typeface="Anton"/>
                <a:sym typeface="Anton"/>
              </a:rPr>
              <a:t>Glucagon: </a:t>
            </a:r>
            <a:r>
              <a:rPr b="1" i="0" lang="en-US" sz="2800" u="none" cap="none" strike="noStrike">
                <a:solidFill>
                  <a:schemeClr val="dk1"/>
                </a:solidFill>
                <a:latin typeface="Arial Narrow"/>
                <a:ea typeface="Arial Narrow"/>
                <a:cs typeface="Arial Narrow"/>
                <a:sym typeface="Arial Narrow"/>
              </a:rPr>
              <a:t>For patients taking </a:t>
            </a:r>
            <a:r>
              <a:rPr b="1" i="0" lang="en-US" sz="2800" u="none" cap="none" strike="noStrike">
                <a:solidFill>
                  <a:schemeClr val="dk1"/>
                </a:solidFill>
                <a:latin typeface="Noto Sans Symbols"/>
                <a:ea typeface="Noto Sans Symbols"/>
                <a:cs typeface="Noto Sans Symbols"/>
                <a:sym typeface="Noto Sans Symbols"/>
              </a:rPr>
              <a:t>β</a:t>
            </a:r>
            <a:r>
              <a:rPr b="1" i="0" lang="en-US" sz="2800" u="none" cap="none" strike="noStrike">
                <a:solidFill>
                  <a:schemeClr val="dk1"/>
                </a:solidFill>
                <a:latin typeface="Arial Narrow"/>
                <a:ea typeface="Arial Narrow"/>
                <a:cs typeface="Arial Narrow"/>
                <a:sym typeface="Arial Narrow"/>
              </a:rPr>
              <a:t>-blockers &amp; with refractory hypotension🠞1 mg IV q 5 minutes</a:t>
            </a:r>
            <a:r>
              <a:rPr b="1" i="0" lang="en-US" sz="2800" u="none" cap="none" strike="noStrike">
                <a:solidFill>
                  <a:schemeClr val="dk1"/>
                </a:solidFill>
                <a:latin typeface="Arial Narrow"/>
                <a:ea typeface="Arial Narrow"/>
                <a:cs typeface="Arial Narrow"/>
                <a:sym typeface="Arial Narrow"/>
              </a:rPr>
              <a:t> </a:t>
            </a:r>
            <a:r>
              <a:rPr b="1" i="0" lang="en-US" sz="2800" u="none" cap="none" strike="noStrike">
                <a:solidFill>
                  <a:schemeClr val="dk1"/>
                </a:solidFill>
                <a:latin typeface="Arial Narrow"/>
                <a:ea typeface="Arial Narrow"/>
                <a:cs typeface="Arial Narrow"/>
                <a:sym typeface="Arial Narrow"/>
              </a:rPr>
              <a:t>until hypotension resolves</a:t>
            </a:r>
            <a:endParaRPr/>
          </a:p>
          <a:p>
            <a:pPr indent="-342900" lvl="1" marL="342900" marR="0" rtl="0" algn="l">
              <a:lnSpc>
                <a:spcPct val="150000"/>
              </a:lnSpc>
              <a:spcBef>
                <a:spcPts val="400"/>
              </a:spcBef>
              <a:spcAft>
                <a:spcPts val="0"/>
              </a:spcAft>
              <a:buNone/>
            </a:pPr>
            <a:r>
              <a:rPr b="0" i="0" lang="en-US" sz="2800" u="none" cap="none" strike="noStrike">
                <a:solidFill>
                  <a:schemeClr val="dk1"/>
                </a:solidFill>
                <a:latin typeface="Anton"/>
                <a:ea typeface="Anton"/>
                <a:cs typeface="Anton"/>
                <a:sym typeface="Anton"/>
              </a:rPr>
              <a:t>H</a:t>
            </a:r>
            <a:r>
              <a:rPr b="0" baseline="-25000" i="0" lang="en-US" sz="2800" u="none" cap="none" strike="noStrike">
                <a:solidFill>
                  <a:schemeClr val="dk1"/>
                </a:solidFill>
                <a:latin typeface="Anton"/>
                <a:ea typeface="Anton"/>
                <a:cs typeface="Anton"/>
                <a:sym typeface="Anton"/>
              </a:rPr>
              <a:t>2</a:t>
            </a:r>
            <a:r>
              <a:rPr b="0" i="0" lang="en-US" sz="2800" u="none" cap="none" strike="noStrike">
                <a:solidFill>
                  <a:schemeClr val="dk1"/>
                </a:solidFill>
                <a:latin typeface="Anton"/>
                <a:ea typeface="Anton"/>
                <a:cs typeface="Anton"/>
                <a:sym typeface="Anton"/>
              </a:rPr>
              <a:t> blocker: </a:t>
            </a:r>
            <a:r>
              <a:rPr b="1" i="0" lang="en-US" sz="2800" u="none" cap="none" strike="noStrike">
                <a:solidFill>
                  <a:schemeClr val="dk1"/>
                </a:solidFill>
                <a:latin typeface="Arial Narrow"/>
                <a:ea typeface="Arial Narrow"/>
                <a:cs typeface="Arial Narrow"/>
                <a:sym typeface="Arial Narrow"/>
              </a:rPr>
              <a:t>Ranitidine 150 mg IV / No cimetidine in elderly, renal/ hepatic failure, or if on </a:t>
            </a:r>
            <a:r>
              <a:rPr b="1" i="0" lang="en-US" sz="2800" u="none" cap="none" strike="noStrike">
                <a:solidFill>
                  <a:schemeClr val="dk1"/>
                </a:solidFill>
                <a:latin typeface="Noto Sans Symbols"/>
                <a:ea typeface="Noto Sans Symbols"/>
                <a:cs typeface="Noto Sans Symbols"/>
                <a:sym typeface="Noto Sans Symbols"/>
              </a:rPr>
              <a:t>β</a:t>
            </a:r>
            <a:r>
              <a:rPr b="1" i="0" lang="en-US" sz="2800" u="none" cap="none" strike="noStrike">
                <a:solidFill>
                  <a:schemeClr val="dk1"/>
                </a:solidFill>
                <a:latin typeface="Arial Narrow"/>
                <a:ea typeface="Arial Narrow"/>
                <a:cs typeface="Arial Narrow"/>
                <a:sym typeface="Arial Narrow"/>
              </a:rPr>
              <a:t>-blockers.??</a:t>
            </a:r>
            <a:endParaRPr b="1" i="0" sz="2800" u="none" cap="none" strike="noStrike">
              <a:solidFill>
                <a:schemeClr val="dk1"/>
              </a:solidFill>
              <a:latin typeface="Arial Narrow"/>
              <a:ea typeface="Arial Narrow"/>
              <a:cs typeface="Arial Narrow"/>
              <a:sym typeface="Arial Narrow"/>
            </a:endParaRPr>
          </a:p>
          <a:p>
            <a:pPr indent="-342900" lvl="0" marL="342900" marR="0" rtl="0" algn="l">
              <a:lnSpc>
                <a:spcPct val="78571"/>
              </a:lnSpc>
              <a:spcBef>
                <a:spcPts val="0"/>
              </a:spcBef>
              <a:spcAft>
                <a:spcPts val="0"/>
              </a:spcAft>
              <a:buNone/>
            </a:pPr>
            <a:r>
              <a:t/>
            </a:r>
            <a:endParaRPr b="1" i="0" sz="2800" u="none" cap="none" strike="noStrike">
              <a:solidFill>
                <a:schemeClr val="dk1"/>
              </a:solidFill>
              <a:latin typeface="Arial Narrow"/>
              <a:ea typeface="Arial Narrow"/>
              <a:cs typeface="Arial Narrow"/>
              <a:sym typeface="Arial Narrow"/>
            </a:endParaRPr>
          </a:p>
        </p:txBody>
      </p:sp>
      <p:sp>
        <p:nvSpPr>
          <p:cNvPr id="353" name="Google Shape;353;p15"/>
          <p:cNvSpPr/>
          <p:nvPr/>
        </p:nvSpPr>
        <p:spPr>
          <a:xfrm>
            <a:off x="1219200" y="106885"/>
            <a:ext cx="7772400" cy="584775"/>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FCFCFF"/>
                </a:solidFill>
                <a:latin typeface="Calibri"/>
                <a:ea typeface="Calibri"/>
                <a:cs typeface="Calibri"/>
                <a:sym typeface="Calibri"/>
              </a:rPr>
              <a:t>ANAPHYLACTIC SHOCK THERAPY PROTOCOL</a:t>
            </a:r>
            <a:endParaRPr/>
          </a:p>
        </p:txBody>
      </p:sp>
      <p:sp>
        <p:nvSpPr>
          <p:cNvPr id="354" name="Google Shape;354;p15"/>
          <p:cNvSpPr/>
          <p:nvPr/>
        </p:nvSpPr>
        <p:spPr>
          <a:xfrm rot="5400000">
            <a:off x="291084" y="-140058"/>
            <a:ext cx="838200" cy="1219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15"/>
          <p:cNvSpPr/>
          <p:nvPr/>
        </p:nvSpPr>
        <p:spPr>
          <a:xfrm>
            <a:off x="5791200" y="838200"/>
            <a:ext cx="3136005" cy="461665"/>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chemeClr val="accent1"/>
                </a:solidFill>
                <a:latin typeface="Calibri"/>
                <a:ea typeface="Calibri"/>
                <a:cs typeface="Calibri"/>
                <a:sym typeface="Calibri"/>
              </a:rPr>
              <a:t>ADJUVANT TO 2</a:t>
            </a:r>
            <a:r>
              <a:rPr b="1" baseline="30000" lang="en-US" sz="2400" cap="none">
                <a:solidFill>
                  <a:schemeClr val="accent1"/>
                </a:solidFill>
                <a:latin typeface="Calibri"/>
                <a:ea typeface="Calibri"/>
                <a:cs typeface="Calibri"/>
                <a:sym typeface="Calibri"/>
              </a:rPr>
              <a:t>ND</a:t>
            </a:r>
            <a:r>
              <a:rPr b="1" lang="en-US" sz="2400" cap="none">
                <a:solidFill>
                  <a:schemeClr val="accent1"/>
                </a:solidFill>
                <a:latin typeface="Calibri"/>
                <a:ea typeface="Calibri"/>
                <a:cs typeface="Calibri"/>
                <a:sym typeface="Calibri"/>
              </a:rPr>
              <a:t> LINE</a:t>
            </a:r>
            <a:endParaRPr/>
          </a:p>
        </p:txBody>
      </p:sp>
      <p:sp>
        <p:nvSpPr>
          <p:cNvPr id="356" name="Google Shape;35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361" name="Shape 361"/>
        <p:cNvGrpSpPr/>
        <p:nvPr/>
      </p:nvGrpSpPr>
      <p:grpSpPr>
        <a:xfrm>
          <a:off x="0" y="0"/>
          <a:ext cx="0" cy="0"/>
          <a:chOff x="0" y="0"/>
          <a:chExt cx="0" cy="0"/>
        </a:xfrm>
      </p:grpSpPr>
      <p:sp>
        <p:nvSpPr>
          <p:cNvPr id="362" name="Google Shape;362;p16"/>
          <p:cNvSpPr/>
          <p:nvPr/>
        </p:nvSpPr>
        <p:spPr>
          <a:xfrm>
            <a:off x="304800" y="228600"/>
            <a:ext cx="34290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BRONCHODILATORS</a:t>
            </a:r>
            <a:endParaRPr/>
          </a:p>
        </p:txBody>
      </p:sp>
      <p:sp>
        <p:nvSpPr>
          <p:cNvPr id="363" name="Google Shape;363;p16"/>
          <p:cNvSpPr/>
          <p:nvPr/>
        </p:nvSpPr>
        <p:spPr>
          <a:xfrm>
            <a:off x="254388" y="1347788"/>
            <a:ext cx="8737212" cy="1569660"/>
          </a:xfrm>
          <a:prstGeom prst="rect">
            <a:avLst/>
          </a:prstGeom>
          <a:noFill/>
          <a:ln>
            <a:noFill/>
          </a:ln>
        </p:spPr>
        <p:txBody>
          <a:bodyPr anchorCtr="0" anchor="t" bIns="45700" lIns="91425" spcFirstLastPara="1" rIns="91425" wrap="square" tIns="45700">
            <a:spAutoFit/>
          </a:bodyPr>
          <a:lstStyle/>
          <a:p>
            <a:pPr indent="-123444" lvl="0" marL="0" marR="0" rtl="0" algn="l">
              <a:spcBef>
                <a:spcPts val="0"/>
              </a:spcBef>
              <a:spcAft>
                <a:spcPts val="0"/>
              </a:spcAft>
              <a:buClr>
                <a:schemeClr val="dk1"/>
              </a:buClr>
              <a:buSzPts val="1944"/>
              <a:buFont typeface="Anton"/>
              <a:buChar char="•"/>
            </a:pPr>
            <a:r>
              <a:rPr lang="en-US" sz="2400">
                <a:solidFill>
                  <a:schemeClr val="dk1"/>
                </a:solidFill>
                <a:latin typeface="Anton"/>
                <a:ea typeface="Anton"/>
                <a:cs typeface="Anton"/>
                <a:sym typeface="Anton"/>
              </a:rPr>
              <a:t>Salbutamol</a:t>
            </a:r>
            <a:r>
              <a:rPr b="1" lang="en-US" sz="2400">
                <a:solidFill>
                  <a:schemeClr val="dk1"/>
                </a:solidFill>
                <a:latin typeface="Arial Narrow"/>
                <a:ea typeface="Arial Narrow"/>
                <a:cs typeface="Arial Narrow"/>
                <a:sym typeface="Arial Narrow"/>
              </a:rPr>
              <a:t>🠊</a:t>
            </a:r>
            <a:r>
              <a:rPr b="1" lang="en-US" sz="2400">
                <a:solidFill>
                  <a:schemeClr val="dk1"/>
                </a:solidFill>
                <a:latin typeface="Noto Sans Symbols"/>
                <a:ea typeface="Noto Sans Symbols"/>
                <a:cs typeface="Noto Sans Symbols"/>
                <a:sym typeface="Noto Sans Symbols"/>
              </a:rPr>
              <a:t>β</a:t>
            </a:r>
            <a:r>
              <a:rPr b="1" baseline="-25000" lang="en-US" sz="2400">
                <a:solidFill>
                  <a:schemeClr val="dk1"/>
                </a:solidFill>
                <a:latin typeface="Arial Narrow"/>
                <a:ea typeface="Arial Narrow"/>
                <a:cs typeface="Arial Narrow"/>
                <a:sym typeface="Arial Narrow"/>
              </a:rPr>
              <a:t>2</a:t>
            </a:r>
            <a:r>
              <a:rPr b="1" lang="en-US" sz="2400">
                <a:solidFill>
                  <a:schemeClr val="dk1"/>
                </a:solidFill>
                <a:latin typeface="Arial Narrow"/>
                <a:ea typeface="Arial Narrow"/>
                <a:cs typeface="Arial Narrow"/>
                <a:sym typeface="Arial Narrow"/>
              </a:rPr>
              <a:t>-AD agonist 🠊short acting, rapid relief onset relax bronchial smooth muscle &amp; may decrease mediators release from mast cells &amp; basophils </a:t>
            </a:r>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It may also inhibit airway microvascular leakage  </a:t>
            </a:r>
            <a:endParaRPr/>
          </a:p>
        </p:txBody>
      </p:sp>
      <p:sp>
        <p:nvSpPr>
          <p:cNvPr id="364" name="Google Shape;364;p16"/>
          <p:cNvSpPr/>
          <p:nvPr/>
        </p:nvSpPr>
        <p:spPr>
          <a:xfrm>
            <a:off x="254388" y="2895600"/>
            <a:ext cx="8889612" cy="830997"/>
          </a:xfrm>
          <a:prstGeom prst="rect">
            <a:avLst/>
          </a:prstGeom>
          <a:noFill/>
          <a:ln>
            <a:noFill/>
          </a:ln>
        </p:spPr>
        <p:txBody>
          <a:bodyPr anchorCtr="0" anchor="t" bIns="45700" lIns="91425" spcFirstLastPara="1" rIns="91425" wrap="square" tIns="45700">
            <a:spAutoFit/>
          </a:bodyPr>
          <a:lstStyle/>
          <a:p>
            <a:pPr indent="-123444" lvl="0" marL="0" marR="0" rtl="0" algn="l">
              <a:spcBef>
                <a:spcPts val="0"/>
              </a:spcBef>
              <a:spcAft>
                <a:spcPts val="0"/>
              </a:spcAft>
              <a:buClr>
                <a:schemeClr val="dk1"/>
              </a:buClr>
              <a:buSzPts val="1944"/>
              <a:buFont typeface="Anton"/>
              <a:buChar char="•"/>
            </a:pPr>
            <a:r>
              <a:rPr lang="en-US" sz="2400">
                <a:solidFill>
                  <a:schemeClr val="dk1"/>
                </a:solidFill>
                <a:latin typeface="Anton"/>
                <a:ea typeface="Anton"/>
                <a:cs typeface="Anton"/>
                <a:sym typeface="Anton"/>
              </a:rPr>
              <a:t>Ipratropium</a:t>
            </a:r>
            <a:r>
              <a:rPr b="1" lang="en-US" sz="2400">
                <a:solidFill>
                  <a:schemeClr val="dk1"/>
                </a:solidFill>
                <a:latin typeface="Arial Narrow"/>
                <a:ea typeface="Arial Narrow"/>
                <a:cs typeface="Arial Narrow"/>
                <a:sym typeface="Arial Narrow"/>
              </a:rPr>
              <a:t>🠊 Anticholinergic 🠊longer duration of action 🠊 🠋 secretion</a:t>
            </a:r>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   Less rapid in action </a:t>
            </a:r>
            <a:endParaRPr/>
          </a:p>
        </p:txBody>
      </p:sp>
      <p:sp>
        <p:nvSpPr>
          <p:cNvPr id="365" name="Google Shape;365;p16"/>
          <p:cNvSpPr txBox="1"/>
          <p:nvPr/>
        </p:nvSpPr>
        <p:spPr>
          <a:xfrm>
            <a:off x="254388" y="4341158"/>
            <a:ext cx="8686800" cy="2015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nton"/>
                <a:ea typeface="Anton"/>
                <a:cs typeface="Anton"/>
                <a:sym typeface="Anton"/>
              </a:rPr>
              <a:t>Aminophylline</a:t>
            </a:r>
            <a:r>
              <a:rPr lang="en-US" sz="2400">
                <a:solidFill>
                  <a:schemeClr val="dk1"/>
                </a:solidFill>
                <a:latin typeface="Arial Narrow"/>
                <a:ea typeface="Arial Narrow"/>
                <a:cs typeface="Arial Narrow"/>
                <a:sym typeface="Arial Narrow"/>
              </a:rPr>
              <a:t> </a:t>
            </a:r>
            <a:r>
              <a:rPr b="1" lang="en-US" sz="2400">
                <a:solidFill>
                  <a:schemeClr val="dk1"/>
                </a:solidFill>
                <a:latin typeface="Arial Narrow"/>
                <a:ea typeface="Arial Narrow"/>
                <a:cs typeface="Arial Narrow"/>
                <a:sym typeface="Arial Narrow"/>
              </a:rPr>
              <a:t>IV 🠊 may be useful in the treatment of anaphylaxis when inhaled broncho-dilators are not effective &amp; bronchospasm is persistent</a:t>
            </a:r>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Given </a:t>
            </a:r>
            <a:r>
              <a:rPr b="1" lang="en-US" sz="2400" u="sng">
                <a:solidFill>
                  <a:schemeClr val="dk1"/>
                </a:solidFill>
                <a:latin typeface="Arial Narrow"/>
                <a:ea typeface="Arial Narrow"/>
                <a:cs typeface="Arial Narrow"/>
                <a:sym typeface="Arial Narrow"/>
              </a:rPr>
              <a:t>in hospital setting </a:t>
            </a:r>
            <a:r>
              <a:rPr b="1" lang="en-US" sz="2400">
                <a:solidFill>
                  <a:schemeClr val="dk1"/>
                </a:solidFill>
                <a:latin typeface="Arial Narrow"/>
                <a:ea typeface="Arial Narrow"/>
                <a:cs typeface="Arial Narrow"/>
                <a:sym typeface="Arial Narrow"/>
              </a:rPr>
              <a:t>as levels of drug should be </a:t>
            </a:r>
            <a:r>
              <a:rPr lang="en-US" sz="2400">
                <a:solidFill>
                  <a:srgbClr val="0070C0"/>
                </a:solidFill>
                <a:latin typeface="Anton"/>
                <a:ea typeface="Anton"/>
                <a:cs typeface="Anton"/>
                <a:sym typeface="Anton"/>
              </a:rPr>
              <a:t>Therapeutically Monitored </a:t>
            </a:r>
            <a:r>
              <a:rPr b="1" lang="en-US" sz="2400">
                <a:solidFill>
                  <a:schemeClr val="dk1"/>
                </a:solidFill>
                <a:latin typeface="Arial Narrow"/>
                <a:ea typeface="Arial Narrow"/>
                <a:cs typeface="Arial Narrow"/>
                <a:sym typeface="Arial Narrow"/>
              </a:rPr>
              <a:t>(has </a:t>
            </a:r>
            <a:r>
              <a:rPr b="1" lang="en-US" sz="2400" u="sng">
                <a:solidFill>
                  <a:schemeClr val="dk1"/>
                </a:solidFill>
                <a:latin typeface="Arial Narrow"/>
                <a:ea typeface="Arial Narrow"/>
                <a:cs typeface="Arial Narrow"/>
                <a:sym typeface="Arial Narrow"/>
              </a:rPr>
              <a:t>narrow therapeutic index).</a:t>
            </a:r>
            <a:endParaRPr/>
          </a:p>
        </p:txBody>
      </p:sp>
      <p:sp>
        <p:nvSpPr>
          <p:cNvPr id="366" name="Google Shape;366;p16"/>
          <p:cNvSpPr txBox="1"/>
          <p:nvPr/>
        </p:nvSpPr>
        <p:spPr>
          <a:xfrm>
            <a:off x="254388" y="934328"/>
            <a:ext cx="15240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u="sng">
                <a:solidFill>
                  <a:schemeClr val="dk1"/>
                </a:solidFill>
                <a:latin typeface="Anton"/>
                <a:ea typeface="Anton"/>
                <a:cs typeface="Anton"/>
                <a:sym typeface="Anton"/>
              </a:rPr>
              <a:t>Inhalational</a:t>
            </a:r>
            <a:endParaRPr/>
          </a:p>
        </p:txBody>
      </p:sp>
      <p:sp>
        <p:nvSpPr>
          <p:cNvPr id="367" name="Google Shape;367;p16"/>
          <p:cNvSpPr txBox="1"/>
          <p:nvPr/>
        </p:nvSpPr>
        <p:spPr>
          <a:xfrm>
            <a:off x="318868" y="3852208"/>
            <a:ext cx="15240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u="sng">
                <a:solidFill>
                  <a:schemeClr val="dk1"/>
                </a:solidFill>
                <a:latin typeface="Anton"/>
                <a:ea typeface="Anton"/>
                <a:cs typeface="Anton"/>
                <a:sym typeface="Anton"/>
              </a:rPr>
              <a:t>Parentral</a:t>
            </a:r>
            <a:endParaRPr sz="2200" u="sng">
              <a:solidFill>
                <a:schemeClr val="dk1"/>
              </a:solidFill>
              <a:latin typeface="Anton"/>
              <a:ea typeface="Anton"/>
              <a:cs typeface="Anton"/>
              <a:sym typeface="Anton"/>
            </a:endParaRPr>
          </a:p>
        </p:txBody>
      </p:sp>
      <p:sp>
        <p:nvSpPr>
          <p:cNvPr id="368" name="Google Shape;36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373" name="Shape 373"/>
        <p:cNvGrpSpPr/>
        <p:nvPr/>
      </p:nvGrpSpPr>
      <p:grpSpPr>
        <a:xfrm>
          <a:off x="0" y="0"/>
          <a:ext cx="0" cy="0"/>
          <a:chOff x="0" y="0"/>
          <a:chExt cx="0" cy="0"/>
        </a:xfrm>
      </p:grpSpPr>
      <p:sp>
        <p:nvSpPr>
          <p:cNvPr id="374" name="Google Shape;374;p17"/>
          <p:cNvSpPr/>
          <p:nvPr/>
        </p:nvSpPr>
        <p:spPr>
          <a:xfrm>
            <a:off x="7391400" y="228600"/>
            <a:ext cx="1549398"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Arial Narrow"/>
                <a:ea typeface="Arial Narrow"/>
                <a:cs typeface="Arial Narrow"/>
                <a:sym typeface="Arial Narrow"/>
              </a:rPr>
              <a:t>2ND LINE</a:t>
            </a:r>
            <a:endParaRPr/>
          </a:p>
        </p:txBody>
      </p:sp>
      <p:sp>
        <p:nvSpPr>
          <p:cNvPr id="375" name="Google Shape;375;p17"/>
          <p:cNvSpPr/>
          <p:nvPr/>
        </p:nvSpPr>
        <p:spPr>
          <a:xfrm>
            <a:off x="381000" y="304800"/>
            <a:ext cx="19812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GLUCAGON</a:t>
            </a:r>
            <a:endParaRPr/>
          </a:p>
        </p:txBody>
      </p:sp>
      <p:sp>
        <p:nvSpPr>
          <p:cNvPr id="376" name="Google Shape;376;p17"/>
          <p:cNvSpPr txBox="1"/>
          <p:nvPr/>
        </p:nvSpPr>
        <p:spPr>
          <a:xfrm>
            <a:off x="127002" y="1008186"/>
            <a:ext cx="894079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Narrow"/>
                <a:ea typeface="Arial Narrow"/>
                <a:cs typeface="Arial Narrow"/>
                <a:sym typeface="Arial Narrow"/>
              </a:rPr>
              <a:t>Drug of choice for severe anaphylaxis in </a:t>
            </a:r>
            <a:r>
              <a:rPr b="1" lang="en-US" sz="2600">
                <a:solidFill>
                  <a:srgbClr val="366092"/>
                </a:solidFill>
                <a:latin typeface="Arial Narrow"/>
                <a:ea typeface="Arial Narrow"/>
                <a:cs typeface="Arial Narrow"/>
                <a:sym typeface="Arial Narrow"/>
              </a:rPr>
              <a:t>patients taking </a:t>
            </a:r>
            <a:r>
              <a:rPr b="1" lang="en-US" sz="2600">
                <a:solidFill>
                  <a:srgbClr val="366092"/>
                </a:solidFill>
                <a:latin typeface="Noto Sans Symbols"/>
                <a:ea typeface="Noto Sans Symbols"/>
                <a:cs typeface="Noto Sans Symbols"/>
                <a:sym typeface="Noto Sans Symbols"/>
              </a:rPr>
              <a:t>β</a:t>
            </a:r>
            <a:r>
              <a:rPr b="1" lang="en-US" sz="2600">
                <a:solidFill>
                  <a:srgbClr val="366092"/>
                </a:solidFill>
                <a:latin typeface="Arial Narrow"/>
                <a:ea typeface="Arial Narrow"/>
                <a:cs typeface="Arial Narrow"/>
                <a:sym typeface="Arial Narrow"/>
              </a:rPr>
              <a:t>-blockers</a:t>
            </a:r>
            <a:endParaRPr/>
          </a:p>
          <a:p>
            <a:pPr indent="0" lvl="0" marL="0" marR="0" rtl="0" algn="l">
              <a:spcBef>
                <a:spcPts val="0"/>
              </a:spcBef>
              <a:spcAft>
                <a:spcPts val="0"/>
              </a:spcAft>
              <a:buNone/>
            </a:pPr>
            <a:r>
              <a:t/>
            </a:r>
            <a:endParaRPr b="1" sz="2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n-US" sz="2600">
                <a:solidFill>
                  <a:schemeClr val="dk1"/>
                </a:solidFill>
                <a:latin typeface="Arial Narrow"/>
                <a:ea typeface="Arial Narrow"/>
                <a:cs typeface="Arial Narrow"/>
                <a:sym typeface="Arial Narrow"/>
              </a:rPr>
              <a:t>Has both positive inotropic &amp; chronotropic effects on heart 🠊 🠉  cardiac cyclic AMP 🠊 an effect entirely independent of adrenergic receptors, that is why effective in spite of β-adrenergic blockade. </a:t>
            </a:r>
            <a:endParaRPr/>
          </a:p>
          <a:p>
            <a:pPr indent="0" lvl="0" marL="0" marR="0" rtl="0" algn="l">
              <a:spcBef>
                <a:spcPts val="0"/>
              </a:spcBef>
              <a:spcAft>
                <a:spcPts val="0"/>
              </a:spcAft>
              <a:buNone/>
            </a:pPr>
            <a:r>
              <a:rPr b="1" lang="en-US" sz="2600">
                <a:solidFill>
                  <a:schemeClr val="dk1"/>
                </a:solidFill>
                <a:latin typeface="Arial Narrow"/>
                <a:ea typeface="Arial Narrow"/>
                <a:cs typeface="Arial Narrow"/>
                <a:sym typeface="Arial Narrow"/>
              </a:rPr>
              <a:t>Efficacy of acting on bronchi &lt; heart 🠊 no evident bronchodilation.</a:t>
            </a:r>
            <a:endParaRPr b="1" sz="2600">
              <a:solidFill>
                <a:schemeClr val="dk1"/>
              </a:solidFill>
              <a:latin typeface="Arial Narrow"/>
              <a:ea typeface="Arial Narrow"/>
              <a:cs typeface="Arial Narrow"/>
              <a:sym typeface="Arial Narrow"/>
            </a:endParaRPr>
          </a:p>
        </p:txBody>
      </p:sp>
      <p:grpSp>
        <p:nvGrpSpPr>
          <p:cNvPr id="377" name="Google Shape;377;p17"/>
          <p:cNvGrpSpPr/>
          <p:nvPr/>
        </p:nvGrpSpPr>
        <p:grpSpPr>
          <a:xfrm>
            <a:off x="1404730" y="3547343"/>
            <a:ext cx="5791200" cy="3124200"/>
            <a:chOff x="1371600" y="2971800"/>
            <a:chExt cx="5791200" cy="3374570"/>
          </a:xfrm>
        </p:grpSpPr>
        <p:pic>
          <p:nvPicPr>
            <p:cNvPr descr="C:\Documents and Settings\DR.OMNIA\My Documents\My Pictures\ipra.gif" id="378" name="Google Shape;378;p17"/>
            <p:cNvPicPr preferRelativeResize="0"/>
            <p:nvPr/>
          </p:nvPicPr>
          <p:blipFill rotWithShape="1">
            <a:blip r:embed="rId3">
              <a:alphaModFix/>
            </a:blip>
            <a:srcRect b="0" l="7206" r="15314" t="6837"/>
            <a:stretch/>
          </p:blipFill>
          <p:spPr>
            <a:xfrm>
              <a:off x="1676400" y="3298370"/>
              <a:ext cx="4809688" cy="3048000"/>
            </a:xfrm>
            <a:prstGeom prst="rect">
              <a:avLst/>
            </a:prstGeom>
            <a:noFill/>
            <a:ln>
              <a:noFill/>
            </a:ln>
          </p:spPr>
        </p:pic>
        <p:sp>
          <p:nvSpPr>
            <p:cNvPr id="379" name="Google Shape;379;p17"/>
            <p:cNvSpPr txBox="1"/>
            <p:nvPr/>
          </p:nvSpPr>
          <p:spPr>
            <a:xfrm>
              <a:off x="1524000" y="2971800"/>
              <a:ext cx="1219200" cy="40011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Anton"/>
                  <a:ea typeface="Anton"/>
                  <a:cs typeface="Anton"/>
                  <a:sym typeface="Anton"/>
                </a:rPr>
                <a:t>Glucagon</a:t>
              </a:r>
              <a:endParaRPr/>
            </a:p>
          </p:txBody>
        </p:sp>
        <p:sp>
          <p:nvSpPr>
            <p:cNvPr id="380" name="Google Shape;380;p17"/>
            <p:cNvSpPr txBox="1"/>
            <p:nvPr/>
          </p:nvSpPr>
          <p:spPr>
            <a:xfrm>
              <a:off x="1371600" y="5693226"/>
              <a:ext cx="2209800" cy="40011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Anton"/>
                  <a:ea typeface="Anton"/>
                  <a:cs typeface="Anton"/>
                  <a:sym typeface="Anton"/>
                </a:rPr>
                <a:t>Sympathomimetics</a:t>
              </a:r>
              <a:endParaRPr sz="2000">
                <a:solidFill>
                  <a:srgbClr val="FFFFFF"/>
                </a:solidFill>
                <a:latin typeface="Anton"/>
                <a:ea typeface="Anton"/>
                <a:cs typeface="Anton"/>
                <a:sym typeface="Anton"/>
              </a:endParaRPr>
            </a:p>
          </p:txBody>
        </p:sp>
        <p:sp>
          <p:nvSpPr>
            <p:cNvPr id="381" name="Google Shape;381;p17"/>
            <p:cNvSpPr txBox="1"/>
            <p:nvPr/>
          </p:nvSpPr>
          <p:spPr>
            <a:xfrm>
              <a:off x="5257800" y="5715000"/>
              <a:ext cx="1371600" cy="40011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FFFF"/>
                  </a:solidFill>
                  <a:latin typeface="Anton"/>
                  <a:ea typeface="Anton"/>
                  <a:cs typeface="Anton"/>
                  <a:sym typeface="Anton"/>
                </a:rPr>
                <a:t>Ipratropium</a:t>
              </a:r>
              <a:endParaRPr sz="2000">
                <a:solidFill>
                  <a:srgbClr val="FFFFFF"/>
                </a:solidFill>
                <a:latin typeface="Anton"/>
                <a:ea typeface="Anton"/>
                <a:cs typeface="Anton"/>
                <a:sym typeface="Anton"/>
              </a:endParaRPr>
            </a:p>
          </p:txBody>
        </p:sp>
        <p:cxnSp>
          <p:nvCxnSpPr>
            <p:cNvPr id="382" name="Google Shape;382;p17"/>
            <p:cNvCxnSpPr/>
            <p:nvPr/>
          </p:nvCxnSpPr>
          <p:spPr>
            <a:xfrm flipH="1" rot="5400000">
              <a:off x="6286500" y="5448300"/>
              <a:ext cx="381000" cy="152400"/>
            </a:xfrm>
            <a:prstGeom prst="straightConnector1">
              <a:avLst/>
            </a:prstGeom>
            <a:noFill/>
            <a:ln cap="flat" cmpd="sng" w="28575">
              <a:solidFill>
                <a:schemeClr val="dk1"/>
              </a:solidFill>
              <a:prstDash val="solid"/>
              <a:round/>
              <a:headEnd len="sm" w="sm" type="none"/>
              <a:tailEnd len="med" w="med" type="stealth"/>
            </a:ln>
          </p:spPr>
        </p:cxnSp>
        <p:sp>
          <p:nvSpPr>
            <p:cNvPr id="383" name="Google Shape;383;p17"/>
            <p:cNvSpPr txBox="1"/>
            <p:nvPr/>
          </p:nvSpPr>
          <p:spPr>
            <a:xfrm>
              <a:off x="6172200" y="4931228"/>
              <a:ext cx="990600" cy="400110"/>
            </a:xfrm>
            <a:prstGeom prst="rect">
              <a:avLst/>
            </a:prstGeom>
            <a:solidFill>
              <a:srgbClr val="FFFFE7"/>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Narrow"/>
                  <a:ea typeface="Arial Narrow"/>
                  <a:cs typeface="Arial Narrow"/>
                  <a:sym typeface="Arial Narrow"/>
                </a:rPr>
                <a:t>M</a:t>
              </a:r>
              <a:r>
                <a:rPr b="1" baseline="-25000" lang="en-US" sz="2000">
                  <a:solidFill>
                    <a:schemeClr val="dk1"/>
                  </a:solidFill>
                  <a:latin typeface="Arial Narrow"/>
                  <a:ea typeface="Arial Narrow"/>
                  <a:cs typeface="Arial Narrow"/>
                  <a:sym typeface="Arial Narrow"/>
                </a:rPr>
                <a:t>2</a:t>
              </a:r>
              <a:r>
                <a:rPr b="1" lang="en-US" sz="2000">
                  <a:solidFill>
                    <a:schemeClr val="dk1"/>
                  </a:solidFill>
                  <a:latin typeface="Arial Narrow"/>
                  <a:ea typeface="Arial Narrow"/>
                  <a:cs typeface="Arial Narrow"/>
                  <a:sym typeface="Arial Narrow"/>
                </a:rPr>
                <a:t> &amp; M</a:t>
              </a:r>
              <a:r>
                <a:rPr b="1" baseline="-25000" lang="en-US" sz="2000">
                  <a:solidFill>
                    <a:schemeClr val="dk1"/>
                  </a:solidFill>
                  <a:latin typeface="Arial Narrow"/>
                  <a:ea typeface="Arial Narrow"/>
                  <a:cs typeface="Arial Narrow"/>
                  <a:sym typeface="Arial Narrow"/>
                </a:rPr>
                <a:t>3</a:t>
              </a:r>
              <a:endParaRPr sz="2000">
                <a:solidFill>
                  <a:schemeClr val="dk1"/>
                </a:solidFill>
                <a:latin typeface="Calibri"/>
                <a:ea typeface="Calibri"/>
                <a:cs typeface="Calibri"/>
                <a:sym typeface="Calibri"/>
              </a:endParaRPr>
            </a:p>
          </p:txBody>
        </p:sp>
        <p:grpSp>
          <p:nvGrpSpPr>
            <p:cNvPr id="384" name="Google Shape;384;p17"/>
            <p:cNvGrpSpPr/>
            <p:nvPr/>
          </p:nvGrpSpPr>
          <p:grpSpPr>
            <a:xfrm>
              <a:off x="6553200" y="5334000"/>
              <a:ext cx="304800" cy="381000"/>
              <a:chOff x="8839200" y="3581400"/>
              <a:chExt cx="304800" cy="381000"/>
            </a:xfrm>
          </p:grpSpPr>
          <p:sp>
            <p:nvSpPr>
              <p:cNvPr id="385" name="Google Shape;385;p17"/>
              <p:cNvSpPr/>
              <p:nvPr/>
            </p:nvSpPr>
            <p:spPr>
              <a:xfrm>
                <a:off x="8839200" y="3581400"/>
                <a:ext cx="304800" cy="381000"/>
              </a:xfrm>
              <a:prstGeom prst="ellipse">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86" name="Google Shape;386;p17"/>
              <p:cNvCxnSpPr/>
              <p:nvPr/>
            </p:nvCxnSpPr>
            <p:spPr>
              <a:xfrm>
                <a:off x="8915400" y="3776004"/>
                <a:ext cx="152400" cy="1588"/>
              </a:xfrm>
              <a:prstGeom prst="straightConnector1">
                <a:avLst/>
              </a:prstGeom>
              <a:noFill/>
              <a:ln cap="flat" cmpd="sng" w="57150">
                <a:solidFill>
                  <a:schemeClr val="lt1"/>
                </a:solidFill>
                <a:prstDash val="solid"/>
                <a:round/>
                <a:headEnd len="sm" w="sm" type="none"/>
                <a:tailEnd len="sm" w="sm" type="none"/>
              </a:ln>
            </p:spPr>
          </p:cxnSp>
        </p:grpSp>
        <p:sp>
          <p:nvSpPr>
            <p:cNvPr id="387" name="Google Shape;387;p17"/>
            <p:cNvSpPr/>
            <p:nvPr/>
          </p:nvSpPr>
          <p:spPr>
            <a:xfrm>
              <a:off x="2645228" y="4800600"/>
              <a:ext cx="685800" cy="533400"/>
            </a:xfrm>
            <a:prstGeom prst="ellipse">
              <a:avLst/>
            </a:prstGeom>
            <a:solidFill>
              <a:srgbClr val="FFFFE7"/>
            </a:solidFill>
            <a:ln cap="flat" cmpd="sng" w="2857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B050"/>
                  </a:solidFill>
                  <a:latin typeface="Anton"/>
                  <a:ea typeface="Anton"/>
                  <a:cs typeface="Anton"/>
                  <a:sym typeface="Anton"/>
                </a:rPr>
                <a:t>G</a:t>
              </a:r>
              <a:r>
                <a:rPr baseline="-25000" lang="en-US" sz="1800">
                  <a:solidFill>
                    <a:srgbClr val="00B050"/>
                  </a:solidFill>
                  <a:latin typeface="Anton"/>
                  <a:ea typeface="Anton"/>
                  <a:cs typeface="Anton"/>
                  <a:sym typeface="Anton"/>
                </a:rPr>
                <a:t>s</a:t>
              </a:r>
              <a:endParaRPr/>
            </a:p>
          </p:txBody>
        </p:sp>
        <p:sp>
          <p:nvSpPr>
            <p:cNvPr id="388" name="Google Shape;388;p17"/>
            <p:cNvSpPr/>
            <p:nvPr/>
          </p:nvSpPr>
          <p:spPr>
            <a:xfrm>
              <a:off x="2514600" y="4212772"/>
              <a:ext cx="685800" cy="457200"/>
            </a:xfrm>
            <a:prstGeom prst="ellipse">
              <a:avLst/>
            </a:prstGeom>
            <a:solidFill>
              <a:srgbClr val="FFFFE7"/>
            </a:solidFill>
            <a:ln cap="flat" cmpd="sng" w="2857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B050"/>
                  </a:solidFill>
                  <a:latin typeface="Anton"/>
                  <a:ea typeface="Anton"/>
                  <a:cs typeface="Anton"/>
                  <a:sym typeface="Anton"/>
                </a:rPr>
                <a:t>G</a:t>
              </a:r>
              <a:r>
                <a:rPr baseline="-25000" lang="en-US" sz="1800">
                  <a:solidFill>
                    <a:srgbClr val="00B050"/>
                  </a:solidFill>
                  <a:latin typeface="Anton"/>
                  <a:ea typeface="Anton"/>
                  <a:cs typeface="Anton"/>
                  <a:sym typeface="Anton"/>
                </a:rPr>
                <a:t>s</a:t>
              </a:r>
              <a:endParaRPr/>
            </a:p>
          </p:txBody>
        </p:sp>
      </p:grpSp>
      <p:sp>
        <p:nvSpPr>
          <p:cNvPr id="389" name="Google Shape;38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71000">
              <a:srgbClr val="B2A0C7">
                <a:alpha val="74901"/>
              </a:srgbClr>
            </a:gs>
            <a:gs pos="100000">
              <a:srgbClr val="0099FF">
                <a:alpha val="46666"/>
              </a:srgbClr>
            </a:gs>
          </a:gsLst>
          <a:path path="circle">
            <a:fillToRect b="100%" r="100%"/>
          </a:path>
          <a:tileRect l="-100%" t="-100%"/>
        </a:gradFill>
      </p:bgPr>
    </p:bg>
    <p:spTree>
      <p:nvGrpSpPr>
        <p:cNvPr id="100" name="Shape 100"/>
        <p:cNvGrpSpPr/>
        <p:nvPr/>
      </p:nvGrpSpPr>
      <p:grpSpPr>
        <a:xfrm>
          <a:off x="0" y="0"/>
          <a:ext cx="0" cy="0"/>
          <a:chOff x="0" y="0"/>
          <a:chExt cx="0" cy="0"/>
        </a:xfrm>
      </p:grpSpPr>
      <p:pic>
        <p:nvPicPr>
          <p:cNvPr descr="http://t2.gstatic.com/images?q=tbn:ANd9GcRLpdVHcIw3sUPWD5jEtjyA22IgxrsXlY1ug_rFbN_U8fWErnZYB_XZ99I" id="101" name="Google Shape;101;p2">
            <a:hlinkClick r:id="rId3"/>
          </p:cNvPr>
          <p:cNvPicPr preferRelativeResize="0"/>
          <p:nvPr/>
        </p:nvPicPr>
        <p:blipFill rotWithShape="1">
          <a:blip r:embed="rId4">
            <a:alphaModFix/>
          </a:blip>
          <a:srcRect b="0" l="0" r="0" t="0"/>
          <a:stretch/>
        </p:blipFill>
        <p:spPr>
          <a:xfrm flipH="1">
            <a:off x="0" y="76200"/>
            <a:ext cx="1521204" cy="1295400"/>
          </a:xfrm>
          <a:prstGeom prst="rect">
            <a:avLst/>
          </a:prstGeom>
          <a:noFill/>
          <a:ln>
            <a:noFill/>
          </a:ln>
        </p:spPr>
      </p:pic>
      <p:pic>
        <p:nvPicPr>
          <p:cNvPr descr="http://t2.gstatic.com/images?q=tbn:ANd9GcRLpdVHcIw3sUPWD5jEtjyA22IgxrsXlY1ug_rFbN_U8fWErnZYB_XZ99I" id="102" name="Google Shape;102;p2">
            <a:hlinkClick r:id="rId5"/>
          </p:cNvPr>
          <p:cNvPicPr preferRelativeResize="0"/>
          <p:nvPr/>
        </p:nvPicPr>
        <p:blipFill rotWithShape="1">
          <a:blip r:embed="rId6">
            <a:alphaModFix/>
          </a:blip>
          <a:srcRect b="0" l="0" r="0" t="0"/>
          <a:stretch/>
        </p:blipFill>
        <p:spPr>
          <a:xfrm>
            <a:off x="2060196" y="2057400"/>
            <a:ext cx="1521204" cy="1295400"/>
          </a:xfrm>
          <a:prstGeom prst="rect">
            <a:avLst/>
          </a:prstGeom>
          <a:noFill/>
          <a:ln>
            <a:noFill/>
          </a:ln>
        </p:spPr>
      </p:pic>
      <p:pic>
        <p:nvPicPr>
          <p:cNvPr descr="C:\Users\Administrator\Pictures\AnAn.gif" id="103" name="Google Shape;103;p2"/>
          <p:cNvPicPr preferRelativeResize="0"/>
          <p:nvPr/>
        </p:nvPicPr>
        <p:blipFill rotWithShape="1">
          <a:blip r:embed="rId7">
            <a:alphaModFix/>
          </a:blip>
          <a:srcRect b="2702" l="1325" r="8609" t="2162"/>
          <a:stretch/>
        </p:blipFill>
        <p:spPr>
          <a:xfrm>
            <a:off x="0" y="152400"/>
            <a:ext cx="4191000" cy="2711824"/>
          </a:xfrm>
          <a:prstGeom prst="rect">
            <a:avLst/>
          </a:prstGeom>
          <a:noFill/>
          <a:ln>
            <a:noFill/>
          </a:ln>
        </p:spPr>
      </p:pic>
      <p:sp>
        <p:nvSpPr>
          <p:cNvPr id="104" name="Google Shape;104;p2"/>
          <p:cNvSpPr/>
          <p:nvPr/>
        </p:nvSpPr>
        <p:spPr>
          <a:xfrm>
            <a:off x="3505200" y="1676400"/>
            <a:ext cx="5105400" cy="769441"/>
          </a:xfrm>
          <a:prstGeom prst="rect">
            <a:avLst/>
          </a:prstGeom>
        </p:spPr>
        <p:txBody>
          <a:bodyPr>
            <a:prstTxWarp prst="textPlain"/>
          </a:bodyPr>
          <a:lstStyle/>
          <a:p>
            <a:pPr lvl="0" algn="ctr"/>
            <a:r>
              <a:rPr b="1" i="0">
                <a:ln cap="flat" cmpd="sng" w="9525">
                  <a:solidFill>
                    <a:srgbClr val="1D7CEE">
                      <a:alpha val="54901"/>
                    </a:srgbClr>
                  </a:solidFill>
                  <a:prstDash val="solid"/>
                  <a:round/>
                  <a:headEnd len="sm" w="sm" type="none"/>
                  <a:tailEnd len="sm" w="sm" type="none"/>
                </a:ln>
                <a:solidFill>
                  <a:srgbClr val="FCFCFF"/>
                </a:solidFill>
                <a:latin typeface="Calibri"/>
              </a:rPr>
              <a:t>ANAPHYLAXSIS</a:t>
            </a:r>
          </a:p>
        </p:txBody>
      </p:sp>
      <p:sp>
        <p:nvSpPr>
          <p:cNvPr id="105" name="Google Shape;105;p2"/>
          <p:cNvSpPr/>
          <p:nvPr/>
        </p:nvSpPr>
        <p:spPr>
          <a:xfrm>
            <a:off x="3581400" y="381000"/>
            <a:ext cx="51054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CFCFF"/>
                </a:solidFill>
                <a:latin typeface="Calibri"/>
                <a:ea typeface="Calibri"/>
                <a:cs typeface="Calibri"/>
                <a:sym typeface="Calibri"/>
              </a:rPr>
              <a:t>DRUGS USED IN</a:t>
            </a:r>
            <a:endParaRPr/>
          </a:p>
        </p:txBody>
      </p:sp>
      <p:sp>
        <p:nvSpPr>
          <p:cNvPr id="106" name="Google Shape;106;p2"/>
          <p:cNvSpPr txBox="1"/>
          <p:nvPr/>
        </p:nvSpPr>
        <p:spPr>
          <a:xfrm>
            <a:off x="76200" y="3463022"/>
            <a:ext cx="8839200" cy="3170099"/>
          </a:xfrm>
          <a:prstGeom prst="rect">
            <a:avLst/>
          </a:prstGeom>
          <a:no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b="0" i="0" lang="en-US" sz="2400" u="sng" cap="none" strike="noStrike">
                <a:solidFill>
                  <a:schemeClr val="dk1"/>
                </a:solidFill>
                <a:latin typeface="Anton"/>
                <a:ea typeface="Anton"/>
                <a:cs typeface="Anton"/>
                <a:sym typeface="Anton"/>
              </a:rPr>
              <a:t>By the end of this lecture you will be able to:</a:t>
            </a:r>
            <a:endParaRPr/>
          </a:p>
          <a:p>
            <a:pPr indent="0" lvl="0" marL="0" marR="0" rtl="0" algn="just">
              <a:lnSpc>
                <a:spcPct val="125000"/>
              </a:lnSpc>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Perceive the differences between </a:t>
            </a:r>
            <a:r>
              <a:rPr b="1" i="0" lang="en-US" sz="2400" u="none" cap="none" strike="noStrike">
                <a:solidFill>
                  <a:srgbClr val="FF0000"/>
                </a:solidFill>
                <a:latin typeface="Arial Narrow"/>
                <a:ea typeface="Arial Narrow"/>
                <a:cs typeface="Arial Narrow"/>
                <a:sym typeface="Arial Narrow"/>
              </a:rPr>
              <a:t>anaphylactic shock </a:t>
            </a:r>
            <a:r>
              <a:rPr b="1" i="0" lang="en-US" sz="2400" u="none" cap="none" strike="noStrike">
                <a:solidFill>
                  <a:schemeClr val="dk1"/>
                </a:solidFill>
                <a:latin typeface="Arial Narrow"/>
                <a:ea typeface="Arial Narrow"/>
                <a:cs typeface="Arial Narrow"/>
                <a:sym typeface="Arial Narrow"/>
              </a:rPr>
              <a:t>&amp; other </a:t>
            </a:r>
            <a:br>
              <a:rPr b="1" i="0" lang="en-US" sz="2400" u="none" cap="none" strike="noStrike">
                <a:solidFill>
                  <a:schemeClr val="dk1"/>
                </a:solidFill>
                <a:latin typeface="Arial Narrow"/>
                <a:ea typeface="Arial Narrow"/>
                <a:cs typeface="Arial Narrow"/>
                <a:sym typeface="Arial Narrow"/>
              </a:rPr>
            </a:br>
            <a:r>
              <a:rPr b="1" i="0" lang="en-US" sz="2400" u="none" cap="none" strike="noStrike">
                <a:solidFill>
                  <a:schemeClr val="dk1"/>
                </a:solidFill>
                <a:latin typeface="Arial Narrow"/>
                <a:ea typeface="Arial Narrow"/>
                <a:cs typeface="Arial Narrow"/>
                <a:sym typeface="Arial Narrow"/>
              </a:rPr>
              <a:t>    types of shock</a:t>
            </a:r>
            <a:endParaRPr/>
          </a:p>
          <a:p>
            <a:pPr indent="0" lvl="0" marL="0" marR="0" rtl="0" algn="just">
              <a:lnSpc>
                <a:spcPct val="125000"/>
              </a:lnSpc>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Recognize its nature, causes &amp; characteristics </a:t>
            </a:r>
            <a:endParaRPr/>
          </a:p>
          <a:p>
            <a:pPr indent="0" lvl="0" marL="0" marR="0" rtl="0" algn="just">
              <a:lnSpc>
                <a:spcPct val="125000"/>
              </a:lnSpc>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Specify its diagnostic features</a:t>
            </a:r>
            <a:endParaRPr/>
          </a:p>
          <a:p>
            <a:pPr indent="0" lvl="0" marL="0" marR="0" rtl="0" algn="just">
              <a:lnSpc>
                <a:spcPct val="125000"/>
              </a:lnSpc>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Identify its standard emergency management protocol </a:t>
            </a:r>
            <a:endParaRPr/>
          </a:p>
          <a:p>
            <a:pPr indent="0" lvl="0" marL="0" marR="0" rtl="0" algn="just">
              <a:lnSpc>
                <a:spcPct val="125000"/>
              </a:lnSpc>
              <a:spcBef>
                <a:spcPts val="0"/>
              </a:spcBef>
              <a:spcAft>
                <a:spcPts val="0"/>
              </a:spcAft>
              <a:buClr>
                <a:schemeClr val="dk1"/>
              </a:buClr>
              <a:buSzPts val="2400"/>
              <a:buFont typeface="Arial Narrow"/>
              <a:buChar char="•"/>
            </a:pPr>
            <a:r>
              <a:rPr b="1" i="0" lang="en-US" sz="2400" u="none" cap="none" strike="noStrike">
                <a:solidFill>
                  <a:schemeClr val="dk1"/>
                </a:solidFill>
                <a:latin typeface="Arial Narrow"/>
                <a:ea typeface="Arial Narrow"/>
                <a:cs typeface="Arial Narrow"/>
                <a:sym typeface="Arial Narrow"/>
              </a:rPr>
              <a:t>Justify the mechanism of action &amp; method of administration of each of the different used drugs to limit its morbid outcomes.  </a:t>
            </a:r>
            <a:endParaRPr/>
          </a:p>
        </p:txBody>
      </p:sp>
      <p:sp>
        <p:nvSpPr>
          <p:cNvPr id="107" name="Google Shape;107;p2"/>
          <p:cNvSpPr/>
          <p:nvPr/>
        </p:nvSpPr>
        <p:spPr>
          <a:xfrm>
            <a:off x="0" y="2819400"/>
            <a:ext cx="91082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rgbClr val="8488C4"/>
                </a:solidFill>
                <a:latin typeface="Anton"/>
                <a:ea typeface="Anton"/>
                <a:cs typeface="Anton"/>
                <a:sym typeface="Anton"/>
              </a:rPr>
              <a:t>ILOs</a:t>
            </a:r>
            <a:endParaRPr/>
          </a:p>
        </p:txBody>
      </p:sp>
      <p:sp>
        <p:nvSpPr>
          <p:cNvPr id="108" name="Google Shape;10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000"/>
                                        <p:tgtEl>
                                          <p:spTgt spid="10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1000"/>
                                        <p:tgtEl>
                                          <p:spTgt spid="10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113" name="Shape 113"/>
        <p:cNvGrpSpPr/>
        <p:nvPr/>
      </p:nvGrpSpPr>
      <p:grpSpPr>
        <a:xfrm>
          <a:off x="0" y="0"/>
          <a:ext cx="0" cy="0"/>
          <a:chOff x="0" y="0"/>
          <a:chExt cx="0" cy="0"/>
        </a:xfrm>
      </p:grpSpPr>
      <p:sp>
        <p:nvSpPr>
          <p:cNvPr id="114" name="Google Shape;114;p3"/>
          <p:cNvSpPr/>
          <p:nvPr/>
        </p:nvSpPr>
        <p:spPr>
          <a:xfrm>
            <a:off x="969138" y="4066313"/>
            <a:ext cx="1795683"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CFCFF"/>
                </a:solidFill>
                <a:latin typeface="Calibri"/>
                <a:ea typeface="Calibri"/>
                <a:cs typeface="Calibri"/>
                <a:sym typeface="Calibri"/>
              </a:rPr>
              <a:t>SHOCK</a:t>
            </a:r>
            <a:endParaRPr/>
          </a:p>
        </p:txBody>
      </p:sp>
      <p:sp>
        <p:nvSpPr>
          <p:cNvPr id="115" name="Google Shape;115;p3"/>
          <p:cNvSpPr/>
          <p:nvPr/>
        </p:nvSpPr>
        <p:spPr>
          <a:xfrm>
            <a:off x="457200" y="1295400"/>
            <a:ext cx="8001000" cy="461665"/>
          </a:xfrm>
          <a:prstGeom prst="rect">
            <a:avLst/>
          </a:prstGeom>
          <a:solidFill>
            <a:srgbClr val="FFFFFF">
              <a:alpha val="47058"/>
            </a:srgb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chemeClr val="dk1"/>
                </a:solidFill>
                <a:latin typeface="Arial Narrow"/>
                <a:ea typeface="Arial Narrow"/>
                <a:cs typeface="Arial Narrow"/>
                <a:sym typeface="Arial Narrow"/>
              </a:rPr>
              <a:t>Is a sudden, severe allergic reaction affecting the whole body </a:t>
            </a:r>
            <a:endParaRPr b="1" i="0" sz="2400" u="none" cap="none" strike="noStrike">
              <a:solidFill>
                <a:schemeClr val="dk1"/>
              </a:solidFill>
              <a:latin typeface="Arial Narrow"/>
              <a:ea typeface="Arial Narrow"/>
              <a:cs typeface="Arial Narrow"/>
              <a:sym typeface="Arial Narrow"/>
            </a:endParaRPr>
          </a:p>
        </p:txBody>
      </p:sp>
      <p:sp>
        <p:nvSpPr>
          <p:cNvPr id="116" name="Google Shape;116;p3"/>
          <p:cNvSpPr/>
          <p:nvPr/>
        </p:nvSpPr>
        <p:spPr>
          <a:xfrm rot="5400000">
            <a:off x="1512635" y="598236"/>
            <a:ext cx="556129" cy="838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a:off x="99961" y="53471"/>
            <a:ext cx="375705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CFCFF"/>
                </a:solidFill>
                <a:latin typeface="Calibri"/>
                <a:ea typeface="Calibri"/>
                <a:cs typeface="Calibri"/>
                <a:sym typeface="Calibri"/>
              </a:rPr>
              <a:t>ANAPHYLAXSIS</a:t>
            </a:r>
            <a:endParaRPr/>
          </a:p>
        </p:txBody>
      </p:sp>
      <p:sp>
        <p:nvSpPr>
          <p:cNvPr id="118" name="Google Shape;118;p3"/>
          <p:cNvSpPr txBox="1"/>
          <p:nvPr/>
        </p:nvSpPr>
        <p:spPr>
          <a:xfrm>
            <a:off x="457200" y="1764405"/>
            <a:ext cx="52578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sng" cap="none" strike="noStrike">
                <a:solidFill>
                  <a:schemeClr val="dk1"/>
                </a:solidFill>
                <a:latin typeface="Arial Narrow"/>
                <a:ea typeface="Arial Narrow"/>
                <a:cs typeface="Arial Narrow"/>
                <a:sym typeface="Arial Narrow"/>
              </a:rPr>
              <a:t>symptoms including: </a:t>
            </a:r>
            <a:endParaRPr/>
          </a:p>
          <a:p>
            <a:pPr indent="-152400" lvl="0" marL="0" marR="0" rtl="0" algn="l">
              <a:spcBef>
                <a:spcPts val="0"/>
              </a:spcBef>
              <a:spcAft>
                <a:spcPts val="0"/>
              </a:spcAft>
              <a:buClr>
                <a:srgbClr val="0099FF"/>
              </a:buClr>
              <a:buSzPts val="2400"/>
              <a:buFont typeface="Noto Sans Symbols"/>
              <a:buChar char="⮚"/>
            </a:pPr>
            <a:r>
              <a:rPr b="1" lang="en-US" sz="2400">
                <a:solidFill>
                  <a:schemeClr val="dk1"/>
                </a:solidFill>
                <a:latin typeface="Arial Narrow"/>
                <a:ea typeface="Arial Narrow"/>
                <a:cs typeface="Arial Narrow"/>
                <a:sym typeface="Arial Narrow"/>
              </a:rPr>
              <a:t>Rash</a:t>
            </a:r>
            <a:endParaRPr/>
          </a:p>
          <a:p>
            <a:pPr indent="-152400" lvl="0" marL="0" marR="0" rtl="0" algn="l">
              <a:spcBef>
                <a:spcPts val="0"/>
              </a:spcBef>
              <a:spcAft>
                <a:spcPts val="0"/>
              </a:spcAft>
              <a:buClr>
                <a:srgbClr val="0099FF"/>
              </a:buClr>
              <a:buSzPts val="2400"/>
              <a:buFont typeface="Noto Sans Symbols"/>
              <a:buChar char="⮚"/>
            </a:pPr>
            <a:r>
              <a:rPr b="1" lang="en-US" sz="2400">
                <a:solidFill>
                  <a:schemeClr val="dk1"/>
                </a:solidFill>
                <a:latin typeface="Arial Narrow"/>
                <a:ea typeface="Arial Narrow"/>
                <a:cs typeface="Arial Narrow"/>
                <a:sym typeface="Arial Narrow"/>
              </a:rPr>
              <a:t>Mucosal swelling</a:t>
            </a:r>
            <a:endParaRPr/>
          </a:p>
          <a:p>
            <a:pPr indent="-152400" lvl="0" marL="0" marR="0" rtl="0" algn="l">
              <a:spcBef>
                <a:spcPts val="0"/>
              </a:spcBef>
              <a:spcAft>
                <a:spcPts val="0"/>
              </a:spcAft>
              <a:buClr>
                <a:srgbClr val="0099FF"/>
              </a:buClr>
              <a:buSzPts val="2400"/>
              <a:buFont typeface="Noto Sans Symbols"/>
              <a:buChar char="⮚"/>
            </a:pPr>
            <a:r>
              <a:rPr b="1" lang="en-US" sz="2400">
                <a:solidFill>
                  <a:schemeClr val="dk1"/>
                </a:solidFill>
                <a:latin typeface="Arial Narrow"/>
                <a:ea typeface="Arial Narrow"/>
                <a:cs typeface="Arial Narrow"/>
                <a:sym typeface="Arial Narrow"/>
              </a:rPr>
              <a:t>Difficulty breathing</a:t>
            </a:r>
            <a:endParaRPr/>
          </a:p>
          <a:p>
            <a:pPr indent="-152400" lvl="0" marL="0" marR="0" rtl="0" algn="l">
              <a:spcBef>
                <a:spcPts val="0"/>
              </a:spcBef>
              <a:spcAft>
                <a:spcPts val="0"/>
              </a:spcAft>
              <a:buClr>
                <a:srgbClr val="0099FF"/>
              </a:buClr>
              <a:buSzPts val="2400"/>
              <a:buFont typeface="Noto Sans Symbols"/>
              <a:buChar char="⮚"/>
            </a:pPr>
            <a:r>
              <a:rPr b="1" lang="en-US" sz="2400">
                <a:solidFill>
                  <a:schemeClr val="dk1"/>
                </a:solidFill>
                <a:latin typeface="Arial Narrow"/>
                <a:ea typeface="Arial Narrow"/>
                <a:cs typeface="Arial Narrow"/>
                <a:sym typeface="Arial Narrow"/>
              </a:rPr>
              <a:t>Reduced blood pressure</a:t>
            </a:r>
            <a:endParaRPr/>
          </a:p>
        </p:txBody>
      </p:sp>
      <p:sp>
        <p:nvSpPr>
          <p:cNvPr id="119" name="Google Shape;119;p3"/>
          <p:cNvSpPr/>
          <p:nvPr/>
        </p:nvSpPr>
        <p:spPr>
          <a:xfrm>
            <a:off x="342363" y="5739684"/>
            <a:ext cx="8001000" cy="830997"/>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US" sz="2400" u="none" cap="none" strike="noStrike">
                <a:solidFill>
                  <a:schemeClr val="dk1"/>
                </a:solidFill>
                <a:latin typeface="Arial"/>
                <a:ea typeface="Arial"/>
                <a:cs typeface="Arial"/>
                <a:sym typeface="Arial"/>
              </a:rPr>
              <a:t>A life-threatening allergic reaction that causes shock (hypoperfusion) and airway swelling.</a:t>
            </a:r>
            <a:endParaRPr/>
          </a:p>
        </p:txBody>
      </p:sp>
      <p:sp>
        <p:nvSpPr>
          <p:cNvPr id="120" name="Google Shape;120;p3"/>
          <p:cNvSpPr/>
          <p:nvPr/>
        </p:nvSpPr>
        <p:spPr>
          <a:xfrm rot="5400000">
            <a:off x="1588835" y="3477928"/>
            <a:ext cx="556129" cy="838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
          <p:cNvSpPr/>
          <p:nvPr/>
        </p:nvSpPr>
        <p:spPr>
          <a:xfrm rot="5400000">
            <a:off x="1665035" y="4507165"/>
            <a:ext cx="556129" cy="838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3"/>
          <p:cNvSpPr/>
          <p:nvPr/>
        </p:nvSpPr>
        <p:spPr>
          <a:xfrm>
            <a:off x="228600" y="5144869"/>
            <a:ext cx="456413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CFCFF"/>
                </a:solidFill>
                <a:latin typeface="Calibri"/>
                <a:ea typeface="Calibri"/>
                <a:cs typeface="Calibri"/>
                <a:sym typeface="Calibri"/>
              </a:rPr>
              <a:t>ANAPHYLACTIC SHOCK</a:t>
            </a:r>
            <a:endParaRPr/>
          </a:p>
        </p:txBody>
      </p:sp>
      <p:sp>
        <p:nvSpPr>
          <p:cNvPr id="123" name="Google Shape;123;p3"/>
          <p:cNvSpPr txBox="1"/>
          <p:nvPr/>
        </p:nvSpPr>
        <p:spPr>
          <a:xfrm>
            <a:off x="5562600" y="4876800"/>
            <a:ext cx="3581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3502C6"/>
                </a:solidFill>
                <a:latin typeface="Anton"/>
                <a:ea typeface="Anton"/>
                <a:cs typeface="Anton"/>
                <a:sym typeface="Anton"/>
              </a:rPr>
              <a:t>What TYPE of shock is it ???</a:t>
            </a:r>
            <a:endParaRPr/>
          </a:p>
        </p:txBody>
      </p:sp>
      <p:sp>
        <p:nvSpPr>
          <p:cNvPr id="124" name="Google Shape;1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129" name="Shape 129"/>
        <p:cNvGrpSpPr/>
        <p:nvPr/>
      </p:nvGrpSpPr>
      <p:grpSpPr>
        <a:xfrm>
          <a:off x="0" y="0"/>
          <a:ext cx="0" cy="0"/>
          <a:chOff x="0" y="0"/>
          <a:chExt cx="0" cy="0"/>
        </a:xfrm>
      </p:grpSpPr>
      <p:sp>
        <p:nvSpPr>
          <p:cNvPr id="130" name="Google Shape;130;p4"/>
          <p:cNvSpPr/>
          <p:nvPr/>
        </p:nvSpPr>
        <p:spPr>
          <a:xfrm>
            <a:off x="152400" y="152400"/>
            <a:ext cx="1795683"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CFCFF"/>
                </a:solidFill>
                <a:latin typeface="Calibri"/>
                <a:ea typeface="Calibri"/>
                <a:cs typeface="Calibri"/>
                <a:sym typeface="Calibri"/>
              </a:rPr>
              <a:t>SHOCK</a:t>
            </a:r>
            <a:endParaRPr/>
          </a:p>
        </p:txBody>
      </p:sp>
      <p:sp>
        <p:nvSpPr>
          <p:cNvPr id="131" name="Google Shape;131;p4"/>
          <p:cNvSpPr/>
          <p:nvPr/>
        </p:nvSpPr>
        <p:spPr>
          <a:xfrm>
            <a:off x="1905000" y="260793"/>
            <a:ext cx="7086600" cy="1200329"/>
          </a:xfrm>
          <a:prstGeom prst="rect">
            <a:avLst/>
          </a:prstGeom>
          <a:solidFill>
            <a:srgbClr val="FFFFFF">
              <a:alpha val="47058"/>
            </a:srgb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Narrow"/>
                <a:ea typeface="Arial Narrow"/>
                <a:cs typeface="Arial Narrow"/>
                <a:sym typeface="Arial Narrow"/>
              </a:rPr>
              <a:t>Generalized circulatory derangement causing multiple organ </a:t>
            </a:r>
            <a:r>
              <a:rPr lang="en-US" sz="2400">
                <a:solidFill>
                  <a:srgbClr val="0000FF"/>
                </a:solidFill>
                <a:latin typeface="Anton"/>
                <a:ea typeface="Anton"/>
                <a:cs typeface="Anton"/>
                <a:sym typeface="Anton"/>
              </a:rPr>
              <a:t>HYPOPERFUSION </a:t>
            </a:r>
            <a:r>
              <a:rPr b="1" lang="en-US" sz="2400">
                <a:solidFill>
                  <a:schemeClr val="dk1"/>
                </a:solidFill>
                <a:latin typeface="Arial Narrow"/>
                <a:ea typeface="Arial Narrow"/>
                <a:cs typeface="Arial Narrow"/>
                <a:sym typeface="Arial Narrow"/>
              </a:rPr>
              <a:t>[Inadequate oxygen delivery to meet metabolic demands] &amp; strong sympathetic activation</a:t>
            </a:r>
            <a:endParaRPr/>
          </a:p>
        </p:txBody>
      </p:sp>
      <p:sp>
        <p:nvSpPr>
          <p:cNvPr id="132" name="Google Shape;132;p4"/>
          <p:cNvSpPr txBox="1"/>
          <p:nvPr/>
        </p:nvSpPr>
        <p:spPr>
          <a:xfrm>
            <a:off x="152400" y="2438400"/>
            <a:ext cx="8610600" cy="3200400"/>
          </a:xfrm>
          <a:prstGeom prst="rect">
            <a:avLst/>
          </a:prstGeom>
          <a:noFill/>
          <a:ln>
            <a:noFill/>
          </a:ln>
        </p:spPr>
        <p:txBody>
          <a:bodyPr anchorCtr="0" anchor="t" bIns="45700" lIns="91425" spcFirstLastPara="1" rIns="91425" wrap="square" tIns="45700">
            <a:noAutofit/>
          </a:bodyPr>
          <a:lstStyle/>
          <a:p>
            <a:pPr indent="0" lvl="0" marL="0" marR="0" rtl="0" algn="l">
              <a:lnSpc>
                <a:spcPct val="108333"/>
              </a:lnSpc>
              <a:spcBef>
                <a:spcPts val="0"/>
              </a:spcBef>
              <a:spcAft>
                <a:spcPts val="0"/>
              </a:spcAft>
              <a:buClr>
                <a:srgbClr val="0000FF"/>
              </a:buClr>
              <a:buSzPts val="2400"/>
              <a:buFont typeface="Anton"/>
              <a:buChar char="•"/>
            </a:pPr>
            <a:r>
              <a:rPr i="0" lang="en-US" sz="2400" u="none" cap="none" strike="noStrike">
                <a:solidFill>
                  <a:srgbClr val="0000FF"/>
                </a:solidFill>
                <a:latin typeface="Anton"/>
                <a:ea typeface="Anton"/>
                <a:cs typeface="Anton"/>
                <a:sym typeface="Anton"/>
              </a:rPr>
              <a:t>Hypovolemic</a:t>
            </a:r>
            <a:endParaRPr i="0" sz="2400" u="none" cap="none" strike="noStrike">
              <a:solidFill>
                <a:srgbClr val="0000FF"/>
              </a:solidFill>
              <a:latin typeface="Anton"/>
              <a:ea typeface="Anton"/>
              <a:cs typeface="Anton"/>
              <a:sym typeface="Anton"/>
            </a:endParaRPr>
          </a:p>
          <a:p>
            <a:pPr indent="0" lvl="2" marL="0" marR="0" rtl="0" algn="l">
              <a:lnSpc>
                <a:spcPct val="108333"/>
              </a:lnSpc>
              <a:spcBef>
                <a:spcPts val="0"/>
              </a:spcBef>
              <a:spcAft>
                <a:spcPts val="0"/>
              </a:spcAft>
              <a:buNone/>
            </a:pPr>
            <a:r>
              <a:rPr b="1" i="0" lang="en-US" sz="2400" u="none" cap="none" strike="noStrike">
                <a:solidFill>
                  <a:schemeClr val="dk1"/>
                </a:solidFill>
                <a:latin typeface="Arial Narrow"/>
                <a:ea typeface="Arial Narrow"/>
                <a:cs typeface="Arial Narrow"/>
                <a:sym typeface="Arial Narrow"/>
              </a:rPr>
              <a:t>     Haemorrhage / fluid loss (plasma, ECF) </a:t>
            </a:r>
            <a:endParaRPr b="1" i="0" sz="2400" u="none" cap="none" strike="noStrike">
              <a:solidFill>
                <a:schemeClr val="dk1"/>
              </a:solidFill>
              <a:latin typeface="Arial Narrow"/>
              <a:ea typeface="Arial Narrow"/>
              <a:cs typeface="Arial Narrow"/>
              <a:sym typeface="Arial Narrow"/>
            </a:endParaRPr>
          </a:p>
          <a:p>
            <a:pPr indent="0" lvl="0" marL="0" marR="0" rtl="0" algn="l">
              <a:lnSpc>
                <a:spcPct val="108333"/>
              </a:lnSpc>
              <a:spcBef>
                <a:spcPts val="600"/>
              </a:spcBef>
              <a:spcAft>
                <a:spcPts val="0"/>
              </a:spcAft>
              <a:buClr>
                <a:srgbClr val="0000FF"/>
              </a:buClr>
              <a:buSzPts val="2400"/>
              <a:buFont typeface="Anton"/>
              <a:buChar char="•"/>
            </a:pPr>
            <a:r>
              <a:rPr lang="en-US" sz="2400">
                <a:solidFill>
                  <a:srgbClr val="0000FF"/>
                </a:solidFill>
                <a:latin typeface="Anton"/>
                <a:ea typeface="Anton"/>
                <a:cs typeface="Anton"/>
                <a:sym typeface="Anton"/>
              </a:rPr>
              <a:t>Cardiogenic </a:t>
            </a:r>
            <a:endParaRPr/>
          </a:p>
          <a:p>
            <a:pPr indent="0" lvl="0" marL="0" marR="0" rtl="0" algn="l">
              <a:lnSpc>
                <a:spcPct val="108333"/>
              </a:lnSpc>
              <a:spcBef>
                <a:spcPts val="0"/>
              </a:spcBef>
              <a:spcAft>
                <a:spcPts val="0"/>
              </a:spcAft>
              <a:buNone/>
            </a:pPr>
            <a:r>
              <a:rPr b="1" i="0" lang="en-US" sz="2400" u="none" cap="none" strike="noStrike">
                <a:solidFill>
                  <a:srgbClr val="6600FF"/>
                </a:solidFill>
                <a:latin typeface="Anton"/>
                <a:ea typeface="Anton"/>
                <a:cs typeface="Anton"/>
                <a:sym typeface="Anton"/>
              </a:rPr>
              <a:t>     </a:t>
            </a:r>
            <a:r>
              <a:rPr b="1" i="0" lang="en-US" sz="2400" u="none" cap="none" strike="noStrike">
                <a:solidFill>
                  <a:schemeClr val="dk1"/>
                </a:solidFill>
                <a:latin typeface="Arial Narrow"/>
                <a:ea typeface="Arial Narrow"/>
                <a:cs typeface="Arial Narrow"/>
                <a:sym typeface="Arial Narrow"/>
              </a:rPr>
              <a:t>Inability to contract &amp; pump🠞 myocardial infarction </a:t>
            </a:r>
            <a:endParaRPr b="1" i="0" sz="2400" u="none" cap="none" strike="noStrike">
              <a:solidFill>
                <a:schemeClr val="dk1"/>
              </a:solidFill>
              <a:latin typeface="Arial Narrow"/>
              <a:ea typeface="Arial Narrow"/>
              <a:cs typeface="Arial Narrow"/>
              <a:sym typeface="Arial Narrow"/>
            </a:endParaRPr>
          </a:p>
          <a:p>
            <a:pPr indent="0" lvl="0" marL="0" marR="0" rtl="0" algn="l">
              <a:lnSpc>
                <a:spcPct val="108333"/>
              </a:lnSpc>
              <a:spcBef>
                <a:spcPts val="600"/>
              </a:spcBef>
              <a:spcAft>
                <a:spcPts val="0"/>
              </a:spcAft>
              <a:buClr>
                <a:srgbClr val="0000FF"/>
              </a:buClr>
              <a:buSzPts val="2400"/>
              <a:buFont typeface="Anton"/>
              <a:buChar char="•"/>
            </a:pPr>
            <a:r>
              <a:rPr lang="en-US" sz="2400">
                <a:solidFill>
                  <a:srgbClr val="0000FF"/>
                </a:solidFill>
                <a:latin typeface="Anton"/>
                <a:ea typeface="Anton"/>
                <a:cs typeface="Anton"/>
                <a:sym typeface="Anton"/>
              </a:rPr>
              <a:t>Obstructive</a:t>
            </a:r>
            <a:endParaRPr/>
          </a:p>
          <a:p>
            <a:pPr indent="0" lvl="0" marL="0" marR="0" rtl="0" algn="l">
              <a:lnSpc>
                <a:spcPct val="108333"/>
              </a:lnSpc>
              <a:spcBef>
                <a:spcPts val="0"/>
              </a:spcBef>
              <a:spcAft>
                <a:spcPts val="0"/>
              </a:spcAft>
              <a:buNone/>
            </a:pPr>
            <a:r>
              <a:rPr b="1" lang="en-US" sz="2400">
                <a:solidFill>
                  <a:schemeClr val="dk1"/>
                </a:solidFill>
                <a:latin typeface="Arial Narrow"/>
                <a:ea typeface="Arial Narrow"/>
                <a:cs typeface="Arial Narrow"/>
                <a:sym typeface="Arial Narrow"/>
              </a:rPr>
              <a:t>     Extracardiac obstruction 🠞 Pul.</a:t>
            </a:r>
            <a:r>
              <a:rPr b="1" i="0" lang="en-US" sz="2400" u="none" cap="none" strike="noStrike">
                <a:solidFill>
                  <a:schemeClr val="dk1"/>
                </a:solidFill>
                <a:latin typeface="Arial Narrow"/>
                <a:ea typeface="Arial Narrow"/>
                <a:cs typeface="Arial Narrow"/>
                <a:sym typeface="Arial Narrow"/>
              </a:rPr>
              <a:t> embolism, c</a:t>
            </a:r>
            <a:r>
              <a:rPr b="1" lang="en-US" sz="2400">
                <a:solidFill>
                  <a:schemeClr val="dk1"/>
                </a:solidFill>
                <a:latin typeface="Arial Narrow"/>
                <a:ea typeface="Arial Narrow"/>
                <a:cs typeface="Arial Narrow"/>
                <a:sym typeface="Arial Narrow"/>
              </a:rPr>
              <a:t>ardiac tamponade </a:t>
            </a:r>
            <a:endParaRPr/>
          </a:p>
          <a:p>
            <a:pPr indent="0" lvl="0" marL="0" marR="0" rtl="0" algn="l">
              <a:lnSpc>
                <a:spcPct val="108333"/>
              </a:lnSpc>
              <a:spcBef>
                <a:spcPts val="600"/>
              </a:spcBef>
              <a:spcAft>
                <a:spcPts val="0"/>
              </a:spcAft>
              <a:buClr>
                <a:srgbClr val="0000FF"/>
              </a:buClr>
              <a:buSzPts val="2400"/>
              <a:buFont typeface="Anton"/>
              <a:buChar char="•"/>
            </a:pPr>
            <a:r>
              <a:rPr lang="en-US" sz="2400">
                <a:solidFill>
                  <a:srgbClr val="0000FF"/>
                </a:solidFill>
                <a:latin typeface="Anton"/>
                <a:ea typeface="Anton"/>
                <a:cs typeface="Anton"/>
                <a:sym typeface="Anton"/>
              </a:rPr>
              <a:t>Distributive</a:t>
            </a:r>
            <a:endParaRPr/>
          </a:p>
          <a:p>
            <a:pPr indent="0" lvl="2" marL="0" marR="0" rtl="0" algn="l">
              <a:lnSpc>
                <a:spcPct val="108333"/>
              </a:lnSpc>
              <a:spcBef>
                <a:spcPts val="0"/>
              </a:spcBef>
              <a:spcAft>
                <a:spcPts val="0"/>
              </a:spcAft>
              <a:buNone/>
            </a:pPr>
            <a:r>
              <a:rPr b="1" i="0" lang="en-US" sz="2400" u="none" cap="none" strike="noStrike">
                <a:solidFill>
                  <a:schemeClr val="dk1"/>
                </a:solidFill>
                <a:latin typeface="Arial Narrow"/>
                <a:ea typeface="Arial Narrow"/>
                <a:cs typeface="Arial Narrow"/>
                <a:sym typeface="Arial Narrow"/>
              </a:rPr>
              <a:t>    Septic shock, neurogenic, anaphylactic shock.</a:t>
            </a:r>
            <a:endParaRPr/>
          </a:p>
          <a:p>
            <a:pPr indent="0" lvl="0" marL="0" marR="0" rtl="0" algn="l">
              <a:lnSpc>
                <a:spcPct val="108333"/>
              </a:lnSpc>
              <a:spcBef>
                <a:spcPts val="0"/>
              </a:spcBef>
              <a:spcAft>
                <a:spcPts val="0"/>
              </a:spcAft>
              <a:buNone/>
            </a:pPr>
            <a:r>
              <a:t/>
            </a:r>
            <a:endParaRPr b="1" i="0" sz="2400" u="none" cap="none" strike="noStrike">
              <a:solidFill>
                <a:schemeClr val="dk1"/>
              </a:solidFill>
              <a:latin typeface="Arial Narrow"/>
              <a:ea typeface="Arial Narrow"/>
              <a:cs typeface="Arial Narrow"/>
              <a:sym typeface="Arial Narrow"/>
            </a:endParaRPr>
          </a:p>
        </p:txBody>
      </p:sp>
      <p:sp>
        <p:nvSpPr>
          <p:cNvPr id="133" name="Google Shape;133;p4"/>
          <p:cNvSpPr/>
          <p:nvPr/>
        </p:nvSpPr>
        <p:spPr>
          <a:xfrm rot="5400000">
            <a:off x="647700" y="800100"/>
            <a:ext cx="762000" cy="838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4" name="Google Shape;134;p4"/>
          <p:cNvGrpSpPr/>
          <p:nvPr/>
        </p:nvGrpSpPr>
        <p:grpSpPr>
          <a:xfrm>
            <a:off x="1905000" y="1531203"/>
            <a:ext cx="7086600" cy="830997"/>
            <a:chOff x="1905000" y="1531203"/>
            <a:chExt cx="7086600" cy="830997"/>
          </a:xfrm>
        </p:grpSpPr>
        <p:sp>
          <p:nvSpPr>
            <p:cNvPr id="135" name="Google Shape;135;p4"/>
            <p:cNvSpPr txBox="1"/>
            <p:nvPr/>
          </p:nvSpPr>
          <p:spPr>
            <a:xfrm>
              <a:off x="1905000" y="1531203"/>
              <a:ext cx="7086600" cy="830997"/>
            </a:xfrm>
            <a:prstGeom prst="rect">
              <a:avLst/>
            </a:prstGeom>
            <a:solidFill>
              <a:srgbClr val="FFFFFF">
                <a:alpha val="47058"/>
              </a:srgbClr>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Narrow"/>
                  <a:ea typeface="Arial Narrow"/>
                  <a:cs typeface="Arial Narrow"/>
                  <a:sym typeface="Arial Narrow"/>
                </a:rPr>
                <a:t>                 when intense or sustained enough, irreversible derangements sets 🠞 permanent functional deficit or death</a:t>
              </a:r>
              <a:endParaRPr/>
            </a:p>
          </p:txBody>
        </p:sp>
        <p:cxnSp>
          <p:nvCxnSpPr>
            <p:cNvPr id="136" name="Google Shape;136;p4"/>
            <p:cNvCxnSpPr/>
            <p:nvPr/>
          </p:nvCxnSpPr>
          <p:spPr>
            <a:xfrm>
              <a:off x="2057400" y="1752600"/>
              <a:ext cx="838200" cy="1588"/>
            </a:xfrm>
            <a:prstGeom prst="straightConnector1">
              <a:avLst/>
            </a:prstGeom>
            <a:noFill/>
            <a:ln cap="flat" cmpd="sng" w="38100">
              <a:solidFill>
                <a:srgbClr val="0000FF"/>
              </a:solidFill>
              <a:prstDash val="solid"/>
              <a:round/>
              <a:headEnd len="sm" w="sm" type="none"/>
              <a:tailEnd len="med" w="med" type="stealth"/>
            </a:ln>
          </p:spPr>
        </p:cxnSp>
      </p:grpSp>
      <p:sp>
        <p:nvSpPr>
          <p:cNvPr id="137" name="Google Shape;137;p4"/>
          <p:cNvSpPr/>
          <p:nvPr/>
        </p:nvSpPr>
        <p:spPr>
          <a:xfrm>
            <a:off x="3505200" y="4876800"/>
            <a:ext cx="2438400" cy="533400"/>
          </a:xfrm>
          <a:prstGeom prst="rect">
            <a:avLst/>
          </a:prstGeom>
          <a:noFill/>
          <a:ln cap="flat" cmpd="sng" w="38100">
            <a:solidFill>
              <a:srgbClr val="FF66CC"/>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4"/>
          <p:cNvSpPr txBox="1"/>
          <p:nvPr/>
        </p:nvSpPr>
        <p:spPr>
          <a:xfrm>
            <a:off x="3048000" y="5715000"/>
            <a:ext cx="57912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dk1"/>
                </a:solidFill>
                <a:latin typeface="Arial Narrow"/>
                <a:ea typeface="Arial Narrow"/>
                <a:cs typeface="Arial Narrow"/>
                <a:sym typeface="Arial Narrow"/>
              </a:rPr>
              <a:t>Severe, life-threatening, generalized or systemic hypersensitivity reaction </a:t>
            </a:r>
            <a:r>
              <a:rPr b="1" lang="en-US" sz="2400">
                <a:solidFill>
                  <a:schemeClr val="dk1"/>
                </a:solidFill>
                <a:latin typeface="Arial Narrow"/>
                <a:ea typeface="Arial Narrow"/>
                <a:cs typeface="Arial Narrow"/>
                <a:sym typeface="Arial Narrow"/>
              </a:rPr>
              <a:t>in response to allergen.</a:t>
            </a:r>
            <a:endParaRPr b="1" i="1" sz="2400">
              <a:solidFill>
                <a:schemeClr val="dk1"/>
              </a:solidFill>
              <a:latin typeface="Arial Narrow"/>
              <a:ea typeface="Arial Narrow"/>
              <a:cs typeface="Arial Narrow"/>
              <a:sym typeface="Arial Narrow"/>
            </a:endParaRPr>
          </a:p>
        </p:txBody>
      </p:sp>
      <p:sp>
        <p:nvSpPr>
          <p:cNvPr id="139" name="Google Shape;139;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http://t2.gstatic.com/images?q=tbn:ANd9GcRLpdVHcIw3sUPWD5jEtjyA22IgxrsXlY1ug_rFbN_U8fWErnZYB_XZ99I" id="145" name="Google Shape;145;p5">
            <a:hlinkClick r:id="rId3"/>
          </p:cNvPr>
          <p:cNvPicPr preferRelativeResize="0"/>
          <p:nvPr/>
        </p:nvPicPr>
        <p:blipFill rotWithShape="1">
          <a:blip r:embed="rId4">
            <a:alphaModFix/>
          </a:blip>
          <a:srcRect b="0" l="0" r="0" t="0"/>
          <a:stretch/>
        </p:blipFill>
        <p:spPr>
          <a:xfrm>
            <a:off x="8077200" y="0"/>
            <a:ext cx="1066800" cy="908447"/>
          </a:xfrm>
          <a:prstGeom prst="rect">
            <a:avLst/>
          </a:prstGeom>
          <a:noFill/>
          <a:ln>
            <a:noFill/>
          </a:ln>
        </p:spPr>
      </p:pic>
      <p:pic>
        <p:nvPicPr>
          <p:cNvPr descr="C:\Documents and Settings\DR.OMNIA\My Documents\My Pictures\PictureAnAn.jpg" id="146" name="Google Shape;146;p5"/>
          <p:cNvPicPr preferRelativeResize="0"/>
          <p:nvPr/>
        </p:nvPicPr>
        <p:blipFill rotWithShape="1">
          <a:blip r:embed="rId5">
            <a:alphaModFix/>
          </a:blip>
          <a:srcRect b="0" l="0" r="0" t="0"/>
          <a:stretch/>
        </p:blipFill>
        <p:spPr>
          <a:xfrm>
            <a:off x="381000" y="2057400"/>
            <a:ext cx="4629150" cy="4191000"/>
          </a:xfrm>
          <a:prstGeom prst="rect">
            <a:avLst/>
          </a:prstGeom>
          <a:noFill/>
          <a:ln>
            <a:noFill/>
          </a:ln>
        </p:spPr>
      </p:pic>
      <p:sp>
        <p:nvSpPr>
          <p:cNvPr id="147" name="Google Shape;147;p5"/>
          <p:cNvSpPr/>
          <p:nvPr/>
        </p:nvSpPr>
        <p:spPr>
          <a:xfrm>
            <a:off x="228600" y="76200"/>
            <a:ext cx="456413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CFCFF"/>
                </a:solidFill>
                <a:latin typeface="Calibri"/>
                <a:ea typeface="Calibri"/>
                <a:cs typeface="Calibri"/>
                <a:sym typeface="Calibri"/>
              </a:rPr>
              <a:t>ANAPHYLACTIC SHOCK</a:t>
            </a:r>
            <a:endParaRPr/>
          </a:p>
        </p:txBody>
      </p:sp>
      <p:sp>
        <p:nvSpPr>
          <p:cNvPr id="148" name="Google Shape;148;p5"/>
          <p:cNvSpPr/>
          <p:nvPr/>
        </p:nvSpPr>
        <p:spPr>
          <a:xfrm rot="5400000">
            <a:off x="5219700" y="2019300"/>
            <a:ext cx="762000" cy="838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5"/>
          <p:cNvSpPr/>
          <p:nvPr/>
        </p:nvSpPr>
        <p:spPr>
          <a:xfrm>
            <a:off x="1256908" y="723508"/>
            <a:ext cx="7086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FF"/>
                </a:solidFill>
                <a:latin typeface="Calibri"/>
                <a:ea typeface="Calibri"/>
                <a:cs typeface="Calibri"/>
                <a:sym typeface="Calibri"/>
              </a:rPr>
              <a:t>⧫</a:t>
            </a:r>
            <a:r>
              <a:rPr lang="en-US" sz="2400">
                <a:solidFill>
                  <a:schemeClr val="dk1"/>
                </a:solidFill>
                <a:latin typeface="Calibri"/>
                <a:ea typeface="Calibri"/>
                <a:cs typeface="Calibri"/>
                <a:sym typeface="Calibri"/>
              </a:rPr>
              <a:t> Belong to </a:t>
            </a:r>
            <a:r>
              <a:rPr lang="en-US" sz="2000">
                <a:solidFill>
                  <a:schemeClr val="dk1"/>
                </a:solidFill>
                <a:latin typeface="Corben"/>
                <a:ea typeface="Corben"/>
                <a:cs typeface="Corben"/>
                <a:sym typeface="Corben"/>
              </a:rPr>
              <a:t>TYPE I HYPERSENSITIVITY REACTION </a:t>
            </a:r>
            <a:endParaRPr sz="2400">
              <a:solidFill>
                <a:schemeClr val="dk1"/>
              </a:solidFill>
              <a:latin typeface="Corben"/>
              <a:ea typeface="Corben"/>
              <a:cs typeface="Corben"/>
              <a:sym typeface="Corben"/>
            </a:endParaRPr>
          </a:p>
        </p:txBody>
      </p:sp>
      <p:sp>
        <p:nvSpPr>
          <p:cNvPr id="150" name="Google Shape;150;p5"/>
          <p:cNvSpPr txBox="1"/>
          <p:nvPr/>
        </p:nvSpPr>
        <p:spPr>
          <a:xfrm>
            <a:off x="304800" y="721464"/>
            <a:ext cx="914400"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nton"/>
                <a:ea typeface="Anton"/>
                <a:cs typeface="Anton"/>
                <a:sym typeface="Anton"/>
              </a:rPr>
              <a:t>Nature</a:t>
            </a:r>
            <a:endParaRPr/>
          </a:p>
        </p:txBody>
      </p:sp>
      <p:pic>
        <p:nvPicPr>
          <p:cNvPr descr="http://media.pearsoncmg.com/bc/bc_martini_fap_6/ebook/fig/big/22-21bd.jpg" id="151" name="Google Shape;151;p5"/>
          <p:cNvPicPr preferRelativeResize="0"/>
          <p:nvPr/>
        </p:nvPicPr>
        <p:blipFill rotWithShape="1">
          <a:blip r:embed="rId6">
            <a:alphaModFix/>
          </a:blip>
          <a:srcRect b="7692" l="61616" r="8081" t="55127"/>
          <a:stretch/>
        </p:blipFill>
        <p:spPr>
          <a:xfrm>
            <a:off x="6858000" y="838200"/>
            <a:ext cx="2057400" cy="1981200"/>
          </a:xfrm>
          <a:prstGeom prst="rect">
            <a:avLst/>
          </a:prstGeom>
          <a:noFill/>
          <a:ln>
            <a:noFill/>
          </a:ln>
        </p:spPr>
      </p:pic>
      <p:sp>
        <p:nvSpPr>
          <p:cNvPr id="152" name="Google Shape;152;p5"/>
          <p:cNvSpPr/>
          <p:nvPr/>
        </p:nvSpPr>
        <p:spPr>
          <a:xfrm>
            <a:off x="228600" y="1331976"/>
            <a:ext cx="7010400" cy="656590"/>
          </a:xfrm>
          <a:prstGeom prst="rect">
            <a:avLst/>
          </a:prstGeom>
          <a:noFill/>
          <a:ln>
            <a:noFill/>
          </a:ln>
        </p:spPr>
        <p:txBody>
          <a:bodyPr anchorCtr="0" anchor="t" bIns="45700" lIns="91425" spcFirstLastPara="1" rIns="91425" wrap="square" tIns="45700">
            <a:spAutoFit/>
          </a:bodyPr>
          <a:lstStyle/>
          <a:p>
            <a:pPr indent="-152400" lvl="0" marL="0" marR="0" rtl="0" algn="l">
              <a:lnSpc>
                <a:spcPct val="91666"/>
              </a:lnSpc>
              <a:spcBef>
                <a:spcPts val="0"/>
              </a:spcBef>
              <a:spcAft>
                <a:spcPts val="0"/>
              </a:spcAft>
              <a:buClr>
                <a:srgbClr val="0000FF"/>
              </a:buClr>
              <a:buSzPts val="2400"/>
              <a:buFont typeface="Noto Sans Symbols"/>
              <a:buChar char="⧫"/>
            </a:pPr>
            <a:r>
              <a:rPr b="1" lang="en-US" sz="2400">
                <a:solidFill>
                  <a:schemeClr val="dk1"/>
                </a:solidFill>
                <a:latin typeface="Arial Narrow"/>
                <a:ea typeface="Arial Narrow"/>
                <a:cs typeface="Arial Narrow"/>
                <a:sym typeface="Arial Narrow"/>
              </a:rPr>
              <a:t>Occurs after exposure to foreign substances [antigen ];</a:t>
            </a:r>
            <a:r>
              <a:rPr lang="en-US" sz="2400">
                <a:solidFill>
                  <a:schemeClr val="dk1"/>
                </a:solidFill>
                <a:latin typeface="Arial Narrow"/>
                <a:ea typeface="Arial Narrow"/>
                <a:cs typeface="Arial Narrow"/>
                <a:sym typeface="Arial Narrow"/>
              </a:rPr>
              <a:t>   </a:t>
            </a:r>
            <a:br>
              <a:rPr lang="en-US" sz="2400">
                <a:solidFill>
                  <a:schemeClr val="dk1"/>
                </a:solidFill>
                <a:latin typeface="Arial Narrow"/>
                <a:ea typeface="Arial Narrow"/>
                <a:cs typeface="Arial Narrow"/>
                <a:sym typeface="Arial Narrow"/>
              </a:rPr>
            </a:br>
            <a:r>
              <a:rPr lang="en-US" sz="2400">
                <a:solidFill>
                  <a:schemeClr val="dk1"/>
                </a:solidFill>
                <a:latin typeface="Arial Narrow"/>
                <a:ea typeface="Arial Narrow"/>
                <a:cs typeface="Arial Narrow"/>
                <a:sym typeface="Arial Narrow"/>
              </a:rPr>
              <a:t>   </a:t>
            </a:r>
            <a:r>
              <a:rPr b="1" i="1" lang="en-US" sz="2200">
                <a:solidFill>
                  <a:schemeClr val="dk1"/>
                </a:solidFill>
                <a:latin typeface="Arial Narrow"/>
                <a:ea typeface="Arial Narrow"/>
                <a:cs typeface="Arial Narrow"/>
                <a:sym typeface="Arial Narrow"/>
              </a:rPr>
              <a:t>food, insect or animal venom, drugs, blood products, …..</a:t>
            </a:r>
            <a:endParaRPr/>
          </a:p>
        </p:txBody>
      </p:sp>
      <p:sp>
        <p:nvSpPr>
          <p:cNvPr id="153" name="Google Shape;153;p5"/>
          <p:cNvSpPr/>
          <p:nvPr/>
        </p:nvSpPr>
        <p:spPr>
          <a:xfrm>
            <a:off x="4191000" y="2895600"/>
            <a:ext cx="44958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2400">
                <a:solidFill>
                  <a:srgbClr val="0000FF"/>
                </a:solidFill>
                <a:latin typeface="Calibri"/>
                <a:ea typeface="Calibri"/>
                <a:cs typeface="Calibri"/>
                <a:sym typeface="Calibri"/>
              </a:rPr>
              <a:t>⧫ </a:t>
            </a:r>
            <a:r>
              <a:rPr lang="en-US" sz="2200">
                <a:solidFill>
                  <a:srgbClr val="0000FF"/>
                </a:solidFill>
                <a:latin typeface="Anton"/>
                <a:ea typeface="Anton"/>
                <a:cs typeface="Anton"/>
                <a:sym typeface="Anton"/>
              </a:rPr>
              <a:t>IN PREVIOUSLY SENSITIZED PERSONS </a:t>
            </a:r>
            <a:r>
              <a:rPr b="1" lang="en-US" sz="2400">
                <a:solidFill>
                  <a:srgbClr val="0000FF"/>
                </a:solidFill>
                <a:latin typeface="Calibri"/>
                <a:ea typeface="Calibri"/>
                <a:cs typeface="Calibri"/>
                <a:sym typeface="Calibri"/>
              </a:rPr>
              <a:t>(</a:t>
            </a:r>
            <a:r>
              <a:rPr b="1" lang="en-US" sz="2400" u="sng">
                <a:solidFill>
                  <a:srgbClr val="0000FF"/>
                </a:solidFill>
                <a:latin typeface="Calibri"/>
                <a:ea typeface="Calibri"/>
                <a:cs typeface="Calibri"/>
                <a:sym typeface="Calibri"/>
              </a:rPr>
              <a:t>antigen-specific IgE are present</a:t>
            </a:r>
            <a:r>
              <a:rPr b="1" lang="en-US" sz="2400">
                <a:solidFill>
                  <a:srgbClr val="0000FF"/>
                </a:solidFill>
                <a:latin typeface="Calibri"/>
                <a:ea typeface="Calibri"/>
                <a:cs typeface="Calibri"/>
                <a:sym typeface="Calibri"/>
              </a:rPr>
              <a:t>)</a:t>
            </a:r>
            <a:endParaRPr/>
          </a:p>
        </p:txBody>
      </p:sp>
      <p:grpSp>
        <p:nvGrpSpPr>
          <p:cNvPr id="154" name="Google Shape;154;p5"/>
          <p:cNvGrpSpPr/>
          <p:nvPr/>
        </p:nvGrpSpPr>
        <p:grpSpPr>
          <a:xfrm>
            <a:off x="113763" y="4267200"/>
            <a:ext cx="2934237" cy="2590800"/>
            <a:chOff x="113763" y="4267200"/>
            <a:chExt cx="2934237" cy="2590800"/>
          </a:xfrm>
        </p:grpSpPr>
        <p:pic>
          <p:nvPicPr>
            <p:cNvPr descr="http://media.pearsoncmg.com/bc/bc_martini_fap_6/ebook/fig/big/22-21bd.jpg" id="155" name="Google Shape;155;p5"/>
            <p:cNvPicPr preferRelativeResize="0"/>
            <p:nvPr/>
          </p:nvPicPr>
          <p:blipFill rotWithShape="1">
            <a:blip r:embed="rId7">
              <a:alphaModFix/>
            </a:blip>
            <a:srcRect b="53846" l="59596" r="0" t="0"/>
            <a:stretch/>
          </p:blipFill>
          <p:spPr>
            <a:xfrm>
              <a:off x="304800" y="4267200"/>
              <a:ext cx="2743200" cy="2590800"/>
            </a:xfrm>
            <a:prstGeom prst="rect">
              <a:avLst/>
            </a:prstGeom>
            <a:noFill/>
            <a:ln>
              <a:noFill/>
            </a:ln>
          </p:spPr>
        </p:pic>
        <p:grpSp>
          <p:nvGrpSpPr>
            <p:cNvPr id="156" name="Google Shape;156;p5"/>
            <p:cNvGrpSpPr/>
            <p:nvPr/>
          </p:nvGrpSpPr>
          <p:grpSpPr>
            <a:xfrm>
              <a:off x="113763" y="5066763"/>
              <a:ext cx="1143000" cy="369332"/>
              <a:chOff x="1143000" y="5498068"/>
              <a:chExt cx="1143000" cy="369332"/>
            </a:xfrm>
          </p:grpSpPr>
          <p:sp>
            <p:nvSpPr>
              <p:cNvPr id="157" name="Google Shape;157;p5"/>
              <p:cNvSpPr/>
              <p:nvPr/>
            </p:nvSpPr>
            <p:spPr>
              <a:xfrm>
                <a:off x="1219200" y="5562600"/>
                <a:ext cx="914400" cy="228600"/>
              </a:xfrm>
              <a:prstGeom prst="rect">
                <a:avLst/>
              </a:prstGeom>
              <a:solidFill>
                <a:srgbClr val="FFFF99"/>
              </a:solidFill>
              <a:ln cap="flat" cmpd="sng" w="25400">
                <a:solidFill>
                  <a:srgbClr val="FFFF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5"/>
              <p:cNvSpPr txBox="1"/>
              <p:nvPr/>
            </p:nvSpPr>
            <p:spPr>
              <a:xfrm>
                <a:off x="1143000" y="5498068"/>
                <a:ext cx="1143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Mast Cell</a:t>
                </a:r>
                <a:endParaRPr/>
              </a:p>
            </p:txBody>
          </p:sp>
        </p:grpSp>
      </p:grpSp>
      <p:sp>
        <p:nvSpPr>
          <p:cNvPr id="159" name="Google Shape;159;p5"/>
          <p:cNvSpPr/>
          <p:nvPr/>
        </p:nvSpPr>
        <p:spPr>
          <a:xfrm>
            <a:off x="2554224" y="5998464"/>
            <a:ext cx="1499616" cy="496824"/>
          </a:xfrm>
          <a:custGeom>
            <a:rect b="b" l="l" r="r" t="t"/>
            <a:pathLst>
              <a:path extrusionOk="0" h="496824" w="1499616">
                <a:moveTo>
                  <a:pt x="1499616" y="0"/>
                </a:moveTo>
                <a:cubicBezTo>
                  <a:pt x="1488186" y="44196"/>
                  <a:pt x="1476756" y="88392"/>
                  <a:pt x="1453896" y="118872"/>
                </a:cubicBezTo>
                <a:cubicBezTo>
                  <a:pt x="1431036" y="149352"/>
                  <a:pt x="1394460" y="158496"/>
                  <a:pt x="1362456" y="182880"/>
                </a:cubicBezTo>
                <a:cubicBezTo>
                  <a:pt x="1330452" y="207264"/>
                  <a:pt x="1327404" y="225552"/>
                  <a:pt x="1261872" y="265176"/>
                </a:cubicBezTo>
                <a:cubicBezTo>
                  <a:pt x="1196340" y="304800"/>
                  <a:pt x="1115568" y="384048"/>
                  <a:pt x="969264" y="420624"/>
                </a:cubicBezTo>
                <a:cubicBezTo>
                  <a:pt x="822960" y="457200"/>
                  <a:pt x="545592" y="472440"/>
                  <a:pt x="384048" y="484632"/>
                </a:cubicBezTo>
                <a:cubicBezTo>
                  <a:pt x="222504" y="496824"/>
                  <a:pt x="0" y="493776"/>
                  <a:pt x="0" y="493776"/>
                </a:cubicBezTo>
                <a:lnTo>
                  <a:pt x="0" y="493776"/>
                </a:lnTo>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5"/>
          <p:cNvSpPr/>
          <p:nvPr/>
        </p:nvSpPr>
        <p:spPr>
          <a:xfrm>
            <a:off x="4800600" y="3581400"/>
            <a:ext cx="372140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CFCFF"/>
                </a:solidFill>
                <a:latin typeface="Calibri"/>
                <a:ea typeface="Calibri"/>
                <a:cs typeface="Calibri"/>
                <a:sym typeface="Calibri"/>
              </a:rPr>
              <a:t>What happens ???</a:t>
            </a:r>
            <a:endParaRPr/>
          </a:p>
        </p:txBody>
      </p:sp>
      <p:sp>
        <p:nvSpPr>
          <p:cNvPr id="161" name="Google Shape;161;p5"/>
          <p:cNvSpPr/>
          <p:nvPr/>
        </p:nvSpPr>
        <p:spPr>
          <a:xfrm>
            <a:off x="4572000" y="5278824"/>
            <a:ext cx="4572000" cy="1554272"/>
          </a:xfrm>
          <a:prstGeom prst="rect">
            <a:avLst/>
          </a:prstGeom>
          <a:noFill/>
          <a:ln>
            <a:noFill/>
          </a:ln>
        </p:spPr>
        <p:txBody>
          <a:bodyPr anchorCtr="0" anchor="t" bIns="45700" lIns="91425" spcFirstLastPara="1" rIns="91425" wrap="square" tIns="45700">
            <a:spAutoFit/>
          </a:bodyPr>
          <a:lstStyle/>
          <a:p>
            <a:pPr indent="0" lvl="1" marL="0" marR="0" rtl="0" algn="l">
              <a:lnSpc>
                <a:spcPct val="109090"/>
              </a:lnSpc>
              <a:spcBef>
                <a:spcPts val="0"/>
              </a:spcBef>
              <a:spcAft>
                <a:spcPts val="0"/>
              </a:spcAft>
              <a:buNone/>
            </a:pPr>
            <a:r>
              <a:rPr b="1" i="0" lang="en-US" sz="2000" u="sng" cap="none" strike="noStrike">
                <a:solidFill>
                  <a:schemeClr val="dk1"/>
                </a:solidFill>
                <a:latin typeface="Arial Narrow"/>
                <a:ea typeface="Arial Narrow"/>
                <a:cs typeface="Arial Narrow"/>
                <a:sym typeface="Arial Narrow"/>
              </a:rPr>
              <a:t>N.B</a:t>
            </a:r>
            <a:r>
              <a:rPr b="1" i="0" lang="en-US" sz="2200" u="sng" cap="none" strike="noStrike">
                <a:solidFill>
                  <a:schemeClr val="dk1"/>
                </a:solidFill>
                <a:latin typeface="Arial Narrow"/>
                <a:ea typeface="Arial Narrow"/>
                <a:cs typeface="Arial Narrow"/>
                <a:sym typeface="Arial Narrow"/>
              </a:rPr>
              <a:t>.</a:t>
            </a:r>
            <a:r>
              <a:rPr b="1" i="0" lang="en-US" sz="2200" u="none" cap="none" strike="noStrike">
                <a:solidFill>
                  <a:schemeClr val="dk1"/>
                </a:solidFill>
                <a:latin typeface="Arial Narrow"/>
                <a:ea typeface="Arial Narrow"/>
                <a:cs typeface="Arial Narrow"/>
                <a:sym typeface="Arial Narrow"/>
              </a:rPr>
              <a:t>  </a:t>
            </a:r>
            <a:r>
              <a:rPr b="1" i="0" lang="en-US" sz="2200" u="none" cap="none" strike="noStrike">
                <a:solidFill>
                  <a:srgbClr val="0000FF"/>
                </a:solidFill>
                <a:latin typeface="Arial Narrow"/>
                <a:ea typeface="Arial Narrow"/>
                <a:cs typeface="Arial Narrow"/>
                <a:sym typeface="Arial Narrow"/>
              </a:rPr>
              <a:t>Non-Immunologic Anaphylaxis</a:t>
            </a:r>
            <a:endParaRPr/>
          </a:p>
          <a:p>
            <a:pPr indent="0" lvl="1" marL="0" marR="0" rtl="0" algn="l">
              <a:lnSpc>
                <a:spcPct val="109090"/>
              </a:lnSpc>
              <a:spcBef>
                <a:spcPts val="0"/>
              </a:spcBef>
              <a:spcAft>
                <a:spcPts val="0"/>
              </a:spcAft>
              <a:buNone/>
            </a:pPr>
            <a:r>
              <a:rPr b="1" i="0" lang="en-US" sz="2000" u="none" cap="none" strike="noStrike">
                <a:solidFill>
                  <a:srgbClr val="0000FF"/>
                </a:solidFill>
                <a:latin typeface="Arial Narrow"/>
                <a:ea typeface="Arial Narrow"/>
                <a:cs typeface="Arial Narrow"/>
                <a:sym typeface="Arial Narrow"/>
              </a:rPr>
              <a:t>                    </a:t>
            </a:r>
            <a:r>
              <a:rPr b="0" i="0" lang="en-US" sz="2200" u="none" cap="none" strike="noStrike">
                <a:solidFill>
                  <a:srgbClr val="0000FF"/>
                </a:solidFill>
                <a:latin typeface="Anton"/>
                <a:ea typeface="Anton"/>
                <a:cs typeface="Anton"/>
                <a:sym typeface="Anton"/>
              </a:rPr>
              <a:t>(ANAPHYLACTOID)</a:t>
            </a:r>
            <a:endParaRPr/>
          </a:p>
          <a:p>
            <a:pPr indent="0" lvl="2" marL="0" marR="0" rtl="0" algn="ctr">
              <a:lnSpc>
                <a:spcPct val="110000"/>
              </a:lnSpc>
              <a:spcBef>
                <a:spcPts val="0"/>
              </a:spcBef>
              <a:spcAft>
                <a:spcPts val="0"/>
              </a:spcAft>
              <a:buNone/>
            </a:pPr>
            <a:r>
              <a:rPr b="1" i="0" lang="en-US" sz="2000" u="none" cap="none" strike="noStrike">
                <a:solidFill>
                  <a:schemeClr val="dk1"/>
                </a:solidFill>
                <a:latin typeface="Arial Narrow"/>
                <a:ea typeface="Arial Narrow"/>
                <a:cs typeface="Arial Narrow"/>
                <a:sym typeface="Arial Narrow"/>
              </a:rPr>
              <a:t>Exogenous substances directly degranulate mast cells🠞 Radiocontrast dye, Opiates, Depolarizing drugs, Dextrans</a:t>
            </a:r>
            <a:endParaRPr b="1" i="0" sz="2000" u="none" cap="none" strike="noStrike">
              <a:solidFill>
                <a:schemeClr val="dk1"/>
              </a:solidFill>
              <a:latin typeface="Arial Narrow"/>
              <a:ea typeface="Arial Narrow"/>
              <a:cs typeface="Arial Narrow"/>
              <a:sym typeface="Arial Narrow"/>
            </a:endParaRPr>
          </a:p>
        </p:txBody>
      </p:sp>
      <p:sp>
        <p:nvSpPr>
          <p:cNvPr id="162" name="Google Shape;16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C:\Documents and Settings\DR.OMNIA\My Documents\My Pictures\anan.jpg" id="168" name="Google Shape;168;p6"/>
          <p:cNvPicPr preferRelativeResize="0"/>
          <p:nvPr/>
        </p:nvPicPr>
        <p:blipFill rotWithShape="1">
          <a:blip r:embed="rId3">
            <a:alphaModFix/>
          </a:blip>
          <a:srcRect b="0" l="0" r="0" t="0"/>
          <a:stretch/>
        </p:blipFill>
        <p:spPr>
          <a:xfrm>
            <a:off x="4088323" y="396241"/>
            <a:ext cx="2440493" cy="2209800"/>
          </a:xfrm>
          <a:prstGeom prst="rect">
            <a:avLst/>
          </a:prstGeom>
          <a:noFill/>
          <a:ln>
            <a:noFill/>
          </a:ln>
        </p:spPr>
      </p:pic>
      <p:pic>
        <p:nvPicPr>
          <p:cNvPr descr="C:\Documents and Settings\DR.OMNIA\My Documents\My Pictures\ananan.jpg" id="169" name="Google Shape;169;p6"/>
          <p:cNvPicPr preferRelativeResize="0"/>
          <p:nvPr/>
        </p:nvPicPr>
        <p:blipFill rotWithShape="1">
          <a:blip r:embed="rId4">
            <a:alphaModFix/>
          </a:blip>
          <a:srcRect b="-6918" l="23888" r="53275" t="30548"/>
          <a:stretch/>
        </p:blipFill>
        <p:spPr>
          <a:xfrm>
            <a:off x="7086600" y="533400"/>
            <a:ext cx="620609" cy="762000"/>
          </a:xfrm>
          <a:prstGeom prst="rect">
            <a:avLst/>
          </a:prstGeom>
          <a:noFill/>
          <a:ln>
            <a:noFill/>
          </a:ln>
        </p:spPr>
      </p:pic>
      <p:sp>
        <p:nvSpPr>
          <p:cNvPr id="170" name="Google Shape;170;p6"/>
          <p:cNvSpPr txBox="1"/>
          <p:nvPr/>
        </p:nvSpPr>
        <p:spPr>
          <a:xfrm>
            <a:off x="6781800" y="76200"/>
            <a:ext cx="2362200" cy="369332"/>
          </a:xfrm>
          <a:prstGeom prst="rect">
            <a:avLst/>
          </a:prstGeom>
          <a:solidFill>
            <a:srgbClr val="F3F0D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nton"/>
                <a:ea typeface="Anton"/>
                <a:cs typeface="Anton"/>
                <a:sym typeface="Anton"/>
              </a:rPr>
              <a:t>Second or later exposure</a:t>
            </a:r>
            <a:endParaRPr/>
          </a:p>
        </p:txBody>
      </p:sp>
      <p:pic>
        <p:nvPicPr>
          <p:cNvPr descr="C:\Documents and Settings\DR.OMNIA\My Documents\My Pictures\ananan.jpg" id="171" name="Google Shape;171;p6"/>
          <p:cNvPicPr preferRelativeResize="0"/>
          <p:nvPr/>
        </p:nvPicPr>
        <p:blipFill rotWithShape="1">
          <a:blip r:embed="rId5">
            <a:alphaModFix/>
          </a:blip>
          <a:srcRect b="-6918" l="23888" r="53275" t="30548"/>
          <a:stretch/>
        </p:blipFill>
        <p:spPr>
          <a:xfrm>
            <a:off x="7543800" y="990600"/>
            <a:ext cx="620609" cy="762000"/>
          </a:xfrm>
          <a:prstGeom prst="rect">
            <a:avLst/>
          </a:prstGeom>
          <a:noFill/>
          <a:ln>
            <a:noFill/>
          </a:ln>
        </p:spPr>
      </p:pic>
      <p:pic>
        <p:nvPicPr>
          <p:cNvPr descr="C:\Documents and Settings\DR.OMNIA\My Documents\My Pictures\ananan.jpg" id="172" name="Google Shape;172;p6"/>
          <p:cNvPicPr preferRelativeResize="0"/>
          <p:nvPr/>
        </p:nvPicPr>
        <p:blipFill rotWithShape="1">
          <a:blip r:embed="rId6">
            <a:alphaModFix/>
          </a:blip>
          <a:srcRect b="-6918" l="23888" r="53275" t="30548"/>
          <a:stretch/>
        </p:blipFill>
        <p:spPr>
          <a:xfrm>
            <a:off x="7696200" y="533400"/>
            <a:ext cx="620609" cy="762000"/>
          </a:xfrm>
          <a:prstGeom prst="rect">
            <a:avLst/>
          </a:prstGeom>
          <a:noFill/>
          <a:ln>
            <a:noFill/>
          </a:ln>
        </p:spPr>
      </p:pic>
      <p:sp>
        <p:nvSpPr>
          <p:cNvPr id="173" name="Google Shape;173;p6"/>
          <p:cNvSpPr txBox="1"/>
          <p:nvPr/>
        </p:nvSpPr>
        <p:spPr>
          <a:xfrm>
            <a:off x="6934200" y="1600200"/>
            <a:ext cx="2057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nton"/>
                <a:ea typeface="Anton"/>
                <a:cs typeface="Anton"/>
                <a:sym typeface="Anton"/>
              </a:rPr>
              <a:t>Antigen Re-exposure</a:t>
            </a:r>
            <a:endParaRPr/>
          </a:p>
        </p:txBody>
      </p:sp>
      <p:sp>
        <p:nvSpPr>
          <p:cNvPr id="174" name="Google Shape;174;p6"/>
          <p:cNvSpPr/>
          <p:nvPr/>
        </p:nvSpPr>
        <p:spPr>
          <a:xfrm>
            <a:off x="84066" y="76200"/>
            <a:ext cx="410693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FCFCFF"/>
                </a:solidFill>
                <a:latin typeface="Calibri"/>
                <a:ea typeface="Calibri"/>
                <a:cs typeface="Calibri"/>
                <a:sym typeface="Calibri"/>
              </a:rPr>
              <a:t>ANAPHYLACTIC SHOCK</a:t>
            </a:r>
            <a:endParaRPr/>
          </a:p>
        </p:txBody>
      </p:sp>
      <p:pic>
        <p:nvPicPr>
          <p:cNvPr descr="C:\Documents and Settings\DR.OMNIA\My Documents\My Pictures\ananan.jpg" id="175" name="Google Shape;175;p6"/>
          <p:cNvPicPr preferRelativeResize="0"/>
          <p:nvPr/>
        </p:nvPicPr>
        <p:blipFill rotWithShape="1">
          <a:blip r:embed="rId7">
            <a:alphaModFix/>
          </a:blip>
          <a:srcRect b="0" l="0" r="0" t="0"/>
          <a:stretch/>
        </p:blipFill>
        <p:spPr>
          <a:xfrm>
            <a:off x="3990681" y="-1"/>
            <a:ext cx="2873313" cy="3048001"/>
          </a:xfrm>
          <a:prstGeom prst="rect">
            <a:avLst/>
          </a:prstGeom>
          <a:noFill/>
          <a:ln>
            <a:noFill/>
          </a:ln>
        </p:spPr>
      </p:pic>
      <p:sp>
        <p:nvSpPr>
          <p:cNvPr id="176" name="Google Shape;176;p6"/>
          <p:cNvSpPr/>
          <p:nvPr/>
        </p:nvSpPr>
        <p:spPr>
          <a:xfrm rot="3314703">
            <a:off x="3751295" y="1534420"/>
            <a:ext cx="1828800" cy="914400"/>
          </a:xfrm>
          <a:prstGeom prst="trapezoid">
            <a:avLst>
              <a:gd fmla="val 52381" name="adj"/>
            </a:avLst>
          </a:prstGeom>
          <a:gradFill>
            <a:gsLst>
              <a:gs pos="0">
                <a:srgbClr val="D1FFFF">
                  <a:alpha val="74901"/>
                </a:srgbClr>
              </a:gs>
              <a:gs pos="50000">
                <a:srgbClr val="FFFFE7">
                  <a:alpha val="66666"/>
                </a:srgbClr>
              </a:gs>
              <a:gs pos="100000">
                <a:srgbClr val="FFFFFF">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 name="Google Shape;177;p6"/>
          <p:cNvGrpSpPr/>
          <p:nvPr/>
        </p:nvGrpSpPr>
        <p:grpSpPr>
          <a:xfrm>
            <a:off x="2478024" y="999744"/>
            <a:ext cx="1905000" cy="609600"/>
            <a:chOff x="2286000" y="685800"/>
            <a:chExt cx="1905000" cy="609600"/>
          </a:xfrm>
        </p:grpSpPr>
        <p:sp>
          <p:nvSpPr>
            <p:cNvPr id="178" name="Google Shape;178;p6"/>
            <p:cNvSpPr/>
            <p:nvPr/>
          </p:nvSpPr>
          <p:spPr>
            <a:xfrm>
              <a:off x="2438400" y="685800"/>
              <a:ext cx="1600200" cy="609600"/>
            </a:xfrm>
            <a:prstGeom prst="rect">
              <a:avLst/>
            </a:prstGeom>
            <a:solidFill>
              <a:srgbClr val="FFFF99"/>
            </a:solidFill>
            <a:ln cap="flat" cmpd="sng" w="25400">
              <a:solidFill>
                <a:srgbClr val="FFFF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6"/>
            <p:cNvSpPr txBox="1"/>
            <p:nvPr/>
          </p:nvSpPr>
          <p:spPr>
            <a:xfrm>
              <a:off x="2286000" y="685800"/>
              <a:ext cx="1905000" cy="605294"/>
            </a:xfrm>
            <a:prstGeom prst="rect">
              <a:avLst/>
            </a:prstGeom>
            <a:noFill/>
            <a:ln>
              <a:noFill/>
            </a:ln>
          </p:spPr>
          <p:txBody>
            <a:bodyPr anchorCtr="0" anchor="t" bIns="45700" lIns="91425" spcFirstLastPara="1" rIns="91425" wrap="square" tIns="45700">
              <a:spAutoFit/>
            </a:bodyPr>
            <a:lstStyle/>
            <a:p>
              <a:pPr indent="0" lvl="0" marL="0" marR="0" rtl="0" algn="ctr">
                <a:lnSpc>
                  <a:spcPct val="111111"/>
                </a:lnSpc>
                <a:spcBef>
                  <a:spcPts val="0"/>
                </a:spcBef>
                <a:spcAft>
                  <a:spcPts val="0"/>
                </a:spcAft>
                <a:buNone/>
              </a:pPr>
              <a:r>
                <a:rPr lang="en-US" sz="1800">
                  <a:solidFill>
                    <a:schemeClr val="dk1"/>
                  </a:solidFill>
                  <a:latin typeface="Anton"/>
                  <a:ea typeface="Anton"/>
                  <a:cs typeface="Anton"/>
                  <a:sym typeface="Anton"/>
                </a:rPr>
                <a:t>Mast Cell DEGRANULATION</a:t>
              </a:r>
              <a:endParaRPr/>
            </a:p>
          </p:txBody>
        </p:sp>
      </p:grpSp>
      <p:sp>
        <p:nvSpPr>
          <p:cNvPr id="180" name="Google Shape;180;p6"/>
          <p:cNvSpPr txBox="1"/>
          <p:nvPr/>
        </p:nvSpPr>
        <p:spPr>
          <a:xfrm>
            <a:off x="106680" y="1524000"/>
            <a:ext cx="1371600" cy="430887"/>
          </a:xfrm>
          <a:prstGeom prst="rect">
            <a:avLst/>
          </a:prstGeom>
          <a:solidFill>
            <a:srgbClr val="FFFF99"/>
          </a:solidFill>
          <a:ln cap="flat" cmpd="sng" w="9525">
            <a:solidFill>
              <a:srgbClr val="FF66CC"/>
            </a:solidFill>
            <a:prstDash val="solid"/>
            <a:round/>
            <a:headEnd len="sm" w="sm" type="none"/>
            <a:tailEnd len="sm" w="sm" type="none"/>
          </a:ln>
          <a:effectLst>
            <a:outerShdw blurRad="76200" rotWithShape="0" algn="tl" dir="2700000" dist="63500">
              <a:srgbClr val="0000FF"/>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nton"/>
                <a:ea typeface="Anton"/>
                <a:cs typeface="Anton"/>
                <a:sym typeface="Anton"/>
              </a:rPr>
              <a:t>Characters</a:t>
            </a:r>
            <a:endParaRPr/>
          </a:p>
        </p:txBody>
      </p:sp>
      <p:sp>
        <p:nvSpPr>
          <p:cNvPr id="181" name="Google Shape;181;p6"/>
          <p:cNvSpPr txBox="1"/>
          <p:nvPr/>
        </p:nvSpPr>
        <p:spPr>
          <a:xfrm>
            <a:off x="2438400" y="1828800"/>
            <a:ext cx="2133600" cy="605294"/>
          </a:xfrm>
          <a:prstGeom prst="rect">
            <a:avLst/>
          </a:prstGeom>
          <a:noFill/>
          <a:ln>
            <a:noFill/>
          </a:ln>
        </p:spPr>
        <p:txBody>
          <a:bodyPr anchorCtr="0" anchor="t" bIns="45700" lIns="91425" spcFirstLastPara="1" rIns="91425" wrap="square" tIns="45700">
            <a:spAutoFit/>
          </a:bodyPr>
          <a:lstStyle/>
          <a:p>
            <a:pPr indent="0" lvl="0" marL="0" marR="0" rtl="0" algn="ctr">
              <a:lnSpc>
                <a:spcPct val="111111"/>
              </a:lnSpc>
              <a:spcBef>
                <a:spcPts val="0"/>
              </a:spcBef>
              <a:spcAft>
                <a:spcPts val="0"/>
              </a:spcAft>
              <a:buNone/>
            </a:pPr>
            <a:r>
              <a:rPr lang="en-US" sz="1800">
                <a:solidFill>
                  <a:schemeClr val="dk1"/>
                </a:solidFill>
                <a:latin typeface="Anton"/>
                <a:ea typeface="Anton"/>
                <a:cs typeface="Anton"/>
                <a:sym typeface="Anton"/>
              </a:rPr>
              <a:t>Histamine, Leukotrienes, others </a:t>
            </a:r>
            <a:endParaRPr/>
          </a:p>
        </p:txBody>
      </p:sp>
      <p:grpSp>
        <p:nvGrpSpPr>
          <p:cNvPr id="182" name="Google Shape;182;p6"/>
          <p:cNvGrpSpPr/>
          <p:nvPr/>
        </p:nvGrpSpPr>
        <p:grpSpPr>
          <a:xfrm>
            <a:off x="64008" y="2356104"/>
            <a:ext cx="7349810" cy="3021615"/>
            <a:chOff x="64008" y="2356104"/>
            <a:chExt cx="7349810" cy="3021615"/>
          </a:xfrm>
        </p:grpSpPr>
        <p:pic>
          <p:nvPicPr>
            <p:cNvPr descr="C:\Documents and Settings\DR.OMNIA\My Documents\My Pictures\ooo.jpg" id="183" name="Google Shape;183;p6"/>
            <p:cNvPicPr preferRelativeResize="0"/>
            <p:nvPr/>
          </p:nvPicPr>
          <p:blipFill rotWithShape="1">
            <a:blip r:embed="rId8">
              <a:alphaModFix/>
            </a:blip>
            <a:srcRect b="21331" l="0" r="5159" t="0"/>
            <a:stretch/>
          </p:blipFill>
          <p:spPr>
            <a:xfrm>
              <a:off x="609600" y="2552472"/>
              <a:ext cx="6248400" cy="2248128"/>
            </a:xfrm>
            <a:prstGeom prst="rect">
              <a:avLst/>
            </a:prstGeom>
            <a:noFill/>
            <a:ln>
              <a:noFill/>
            </a:ln>
          </p:spPr>
        </p:pic>
        <p:cxnSp>
          <p:nvCxnSpPr>
            <p:cNvPr id="184" name="Google Shape;184;p6"/>
            <p:cNvCxnSpPr/>
            <p:nvPr/>
          </p:nvCxnSpPr>
          <p:spPr>
            <a:xfrm rot="5400000">
              <a:off x="4069874" y="2514600"/>
              <a:ext cx="152400" cy="1588"/>
            </a:xfrm>
            <a:prstGeom prst="straightConnector1">
              <a:avLst/>
            </a:prstGeom>
            <a:noFill/>
            <a:ln cap="flat" cmpd="sng" w="38100">
              <a:solidFill>
                <a:schemeClr val="dk1"/>
              </a:solidFill>
              <a:prstDash val="solid"/>
              <a:round/>
              <a:headEnd len="sm" w="sm" type="none"/>
              <a:tailEnd len="med" w="med" type="stealth"/>
            </a:ln>
          </p:spPr>
        </p:cxnSp>
        <p:sp>
          <p:nvSpPr>
            <p:cNvPr id="185" name="Google Shape;185;p6"/>
            <p:cNvSpPr/>
            <p:nvPr/>
          </p:nvSpPr>
          <p:spPr>
            <a:xfrm>
              <a:off x="64008" y="2356104"/>
              <a:ext cx="1676400" cy="9900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400">
                  <a:solidFill>
                    <a:srgbClr val="262626"/>
                  </a:solidFill>
                  <a:latin typeface="Arial Narrow"/>
                  <a:ea typeface="Arial Narrow"/>
                  <a:cs typeface="Arial Narrow"/>
                  <a:sym typeface="Arial Narrow"/>
                </a:rPr>
                <a:t>Mucous Swelling</a:t>
              </a:r>
              <a:endParaRPr/>
            </a:p>
            <a:p>
              <a:pPr indent="0" lvl="0" marL="0" marR="0" rtl="0" algn="l">
                <a:lnSpc>
                  <a:spcPct val="100000"/>
                </a:lnSpc>
                <a:spcBef>
                  <a:spcPts val="0"/>
                </a:spcBef>
                <a:spcAft>
                  <a:spcPts val="0"/>
                </a:spcAft>
                <a:buNone/>
              </a:pPr>
              <a:r>
                <a:rPr b="1" lang="en-US" sz="1400">
                  <a:solidFill>
                    <a:srgbClr val="262626"/>
                  </a:solidFill>
                  <a:latin typeface="Arial Narrow"/>
                  <a:ea typeface="Arial Narrow"/>
                  <a:cs typeface="Arial Narrow"/>
                  <a:sym typeface="Arial Narrow"/>
                </a:rPr>
                <a:t>Rhinitis          16%</a:t>
              </a:r>
              <a:endParaRPr/>
            </a:p>
            <a:p>
              <a:pPr indent="0" lvl="0" marL="0" marR="0" rtl="0" algn="l">
                <a:lnSpc>
                  <a:spcPct val="100000"/>
                </a:lnSpc>
                <a:spcBef>
                  <a:spcPts val="0"/>
                </a:spcBef>
                <a:spcAft>
                  <a:spcPts val="0"/>
                </a:spcAft>
                <a:buNone/>
              </a:pPr>
              <a:r>
                <a:rPr b="1" lang="en-US" sz="1400">
                  <a:solidFill>
                    <a:srgbClr val="262626"/>
                  </a:solidFill>
                  <a:latin typeface="Arial Narrow"/>
                  <a:ea typeface="Arial Narrow"/>
                  <a:cs typeface="Arial Narrow"/>
                  <a:sym typeface="Arial Narrow"/>
                </a:rPr>
                <a:t>Angioedema  88%</a:t>
              </a:r>
              <a:endParaRPr/>
            </a:p>
            <a:p>
              <a:pPr indent="0" lvl="0" marL="0" marR="0" rtl="0" algn="l">
                <a:lnSpc>
                  <a:spcPct val="100000"/>
                </a:lnSpc>
                <a:spcBef>
                  <a:spcPts val="0"/>
                </a:spcBef>
                <a:spcAft>
                  <a:spcPts val="0"/>
                </a:spcAft>
                <a:buNone/>
              </a:pPr>
              <a:r>
                <a:rPr b="1" lang="en-US" sz="1400">
                  <a:solidFill>
                    <a:srgbClr val="262626"/>
                  </a:solidFill>
                  <a:latin typeface="Arial Narrow"/>
                  <a:ea typeface="Arial Narrow"/>
                  <a:cs typeface="Arial Narrow"/>
                  <a:sym typeface="Arial Narrow"/>
                </a:rPr>
                <a:t>Airway            56%</a:t>
              </a:r>
              <a:endParaRPr/>
            </a:p>
            <a:p>
              <a:pPr indent="0" lvl="0" marL="0" marR="0" rtl="0" algn="l">
                <a:lnSpc>
                  <a:spcPct val="100000"/>
                </a:lnSpc>
                <a:spcBef>
                  <a:spcPts val="0"/>
                </a:spcBef>
                <a:spcAft>
                  <a:spcPts val="0"/>
                </a:spcAft>
                <a:buNone/>
              </a:pPr>
              <a:r>
                <a:rPr b="1" lang="en-US" sz="1400">
                  <a:solidFill>
                    <a:srgbClr val="262626"/>
                  </a:solidFill>
                  <a:latin typeface="Arial Narrow"/>
                  <a:ea typeface="Arial Narrow"/>
                  <a:cs typeface="Arial Narrow"/>
                  <a:sym typeface="Arial Narrow"/>
                </a:rPr>
                <a:t>GIT                 30%</a:t>
              </a:r>
              <a:endParaRPr/>
            </a:p>
          </p:txBody>
        </p:sp>
        <p:pic>
          <p:nvPicPr>
            <p:cNvPr descr="C:\Documents and Settings\DR.OMNIA\My Documents\My Pictures\ooo.jpg" id="186" name="Google Shape;186;p6"/>
            <p:cNvPicPr preferRelativeResize="0"/>
            <p:nvPr/>
          </p:nvPicPr>
          <p:blipFill rotWithShape="1">
            <a:blip r:embed="rId9">
              <a:alphaModFix/>
            </a:blip>
            <a:srcRect b="0" l="0" r="5159" t="78177"/>
            <a:stretch/>
          </p:blipFill>
          <p:spPr>
            <a:xfrm>
              <a:off x="533400" y="4800600"/>
              <a:ext cx="6477000" cy="457200"/>
            </a:xfrm>
            <a:prstGeom prst="rect">
              <a:avLst/>
            </a:prstGeom>
            <a:noFill/>
            <a:ln>
              <a:noFill/>
            </a:ln>
          </p:spPr>
        </p:pic>
        <p:sp>
          <p:nvSpPr>
            <p:cNvPr id="187" name="Google Shape;187;p6"/>
            <p:cNvSpPr/>
            <p:nvPr/>
          </p:nvSpPr>
          <p:spPr>
            <a:xfrm>
              <a:off x="3276600" y="4352544"/>
              <a:ext cx="990600" cy="4514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400">
                  <a:solidFill>
                    <a:srgbClr val="262626"/>
                  </a:solidFill>
                  <a:latin typeface="Arial Narrow"/>
                  <a:ea typeface="Arial Narrow"/>
                  <a:cs typeface="Arial Narrow"/>
                  <a:sym typeface="Arial Narrow"/>
                </a:rPr>
                <a:t>Circulatory Collapse</a:t>
              </a:r>
              <a:endParaRPr/>
            </a:p>
          </p:txBody>
        </p:sp>
        <p:sp>
          <p:nvSpPr>
            <p:cNvPr id="188" name="Google Shape;188;p6"/>
            <p:cNvSpPr/>
            <p:nvPr/>
          </p:nvSpPr>
          <p:spPr>
            <a:xfrm>
              <a:off x="4267200" y="4361688"/>
              <a:ext cx="1676400" cy="2718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400">
                  <a:solidFill>
                    <a:srgbClr val="262626"/>
                  </a:solidFill>
                  <a:latin typeface="Arial Narrow"/>
                  <a:ea typeface="Arial Narrow"/>
                  <a:cs typeface="Arial Narrow"/>
                  <a:sym typeface="Arial Narrow"/>
                </a:rPr>
                <a:t>Hypo-perfusion</a:t>
              </a:r>
              <a:endParaRPr/>
            </a:p>
          </p:txBody>
        </p:sp>
        <p:sp>
          <p:nvSpPr>
            <p:cNvPr id="189" name="Google Shape;189;p6"/>
            <p:cNvSpPr/>
            <p:nvPr/>
          </p:nvSpPr>
          <p:spPr>
            <a:xfrm>
              <a:off x="533400" y="5105400"/>
              <a:ext cx="1770036" cy="272319"/>
            </a:xfrm>
            <a:prstGeom prst="rect">
              <a:avLst/>
            </a:prstGeom>
            <a:noFill/>
            <a:ln>
              <a:noFill/>
            </a:ln>
          </p:spPr>
          <p:txBody>
            <a:bodyPr anchorCtr="0" anchor="t" bIns="45700" lIns="91425" spcFirstLastPara="1" rIns="91425" wrap="square" tIns="45700">
              <a:spAutoFit/>
            </a:bodyPr>
            <a:lstStyle/>
            <a:p>
              <a:pPr indent="0" lvl="0" marL="0" marR="0" rtl="0" algn="l">
                <a:lnSpc>
                  <a:spcPct val="87500"/>
                </a:lnSpc>
                <a:spcBef>
                  <a:spcPts val="0"/>
                </a:spcBef>
                <a:spcAft>
                  <a:spcPts val="0"/>
                </a:spcAft>
                <a:buNone/>
              </a:pPr>
              <a:r>
                <a:rPr b="1" lang="en-US" sz="1600">
                  <a:solidFill>
                    <a:srgbClr val="262626"/>
                  </a:solidFill>
                  <a:latin typeface="Arial Narrow"/>
                  <a:ea typeface="Arial Narrow"/>
                  <a:cs typeface="Arial Narrow"/>
                  <a:sym typeface="Arial Narrow"/>
                </a:rPr>
                <a:t>Shortness of breath</a:t>
              </a:r>
              <a:endParaRPr/>
            </a:p>
          </p:txBody>
        </p:sp>
        <p:sp>
          <p:nvSpPr>
            <p:cNvPr id="190" name="Google Shape;190;p6"/>
            <p:cNvSpPr/>
            <p:nvPr/>
          </p:nvSpPr>
          <p:spPr>
            <a:xfrm>
              <a:off x="6934200" y="4806696"/>
              <a:ext cx="479618" cy="3077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62626"/>
                  </a:solidFill>
                  <a:latin typeface="Arial Narrow"/>
                  <a:ea typeface="Arial Narrow"/>
                  <a:cs typeface="Arial Narrow"/>
                  <a:sym typeface="Arial Narrow"/>
                </a:rPr>
                <a:t>88%</a:t>
              </a:r>
              <a:endParaRPr sz="1400">
                <a:solidFill>
                  <a:schemeClr val="dk1"/>
                </a:solidFill>
                <a:latin typeface="Calibri"/>
                <a:ea typeface="Calibri"/>
                <a:cs typeface="Calibri"/>
                <a:sym typeface="Calibri"/>
              </a:endParaRPr>
            </a:p>
          </p:txBody>
        </p:sp>
        <p:sp>
          <p:nvSpPr>
            <p:cNvPr id="191" name="Google Shape;191;p6"/>
            <p:cNvSpPr/>
            <p:nvPr/>
          </p:nvSpPr>
          <p:spPr>
            <a:xfrm>
              <a:off x="1129726" y="4459224"/>
              <a:ext cx="479618" cy="3077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62626"/>
                  </a:solidFill>
                  <a:latin typeface="Arial Narrow"/>
                  <a:ea typeface="Arial Narrow"/>
                  <a:cs typeface="Arial Narrow"/>
                  <a:sym typeface="Arial Narrow"/>
                </a:rPr>
                <a:t>47%</a:t>
              </a:r>
              <a:endParaRPr sz="1400">
                <a:solidFill>
                  <a:schemeClr val="dk1"/>
                </a:solidFill>
                <a:latin typeface="Calibri"/>
                <a:ea typeface="Calibri"/>
                <a:cs typeface="Calibri"/>
                <a:sym typeface="Calibri"/>
              </a:endParaRPr>
            </a:p>
          </p:txBody>
        </p:sp>
        <p:sp>
          <p:nvSpPr>
            <p:cNvPr id="192" name="Google Shape;192;p6"/>
            <p:cNvSpPr/>
            <p:nvPr/>
          </p:nvSpPr>
          <p:spPr>
            <a:xfrm>
              <a:off x="3925824" y="4950023"/>
              <a:ext cx="479618" cy="3077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62626"/>
                  </a:solidFill>
                  <a:latin typeface="Arial Narrow"/>
                  <a:ea typeface="Arial Narrow"/>
                  <a:cs typeface="Arial Narrow"/>
                  <a:sym typeface="Arial Narrow"/>
                </a:rPr>
                <a:t>33%</a:t>
              </a:r>
              <a:endParaRPr sz="1400">
                <a:solidFill>
                  <a:schemeClr val="dk1"/>
                </a:solidFill>
                <a:latin typeface="Calibri"/>
                <a:ea typeface="Calibri"/>
                <a:cs typeface="Calibri"/>
                <a:sym typeface="Calibri"/>
              </a:endParaRPr>
            </a:p>
          </p:txBody>
        </p:sp>
      </p:grpSp>
      <p:sp>
        <p:nvSpPr>
          <p:cNvPr id="193" name="Google Shape;193;p6"/>
          <p:cNvSpPr txBox="1"/>
          <p:nvPr/>
        </p:nvSpPr>
        <p:spPr>
          <a:xfrm>
            <a:off x="5867400" y="4267200"/>
            <a:ext cx="304800" cy="307777"/>
          </a:xfrm>
          <a:prstGeom prst="rect">
            <a:avLst/>
          </a:pr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nton"/>
                <a:ea typeface="Anton"/>
                <a:cs typeface="Anton"/>
                <a:sym typeface="Anton"/>
              </a:rPr>
              <a:t>1.</a:t>
            </a:r>
            <a:endParaRPr/>
          </a:p>
        </p:txBody>
      </p:sp>
      <p:sp>
        <p:nvSpPr>
          <p:cNvPr id="194" name="Google Shape;194;p6"/>
          <p:cNvSpPr txBox="1"/>
          <p:nvPr/>
        </p:nvSpPr>
        <p:spPr>
          <a:xfrm>
            <a:off x="131064" y="2048256"/>
            <a:ext cx="381000" cy="307777"/>
          </a:xfrm>
          <a:prstGeom prst="rect">
            <a:avLst/>
          </a:pr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nton"/>
                <a:ea typeface="Anton"/>
                <a:cs typeface="Anton"/>
                <a:sym typeface="Anton"/>
              </a:rPr>
              <a:t>2.</a:t>
            </a:r>
            <a:endParaRPr/>
          </a:p>
        </p:txBody>
      </p:sp>
      <p:sp>
        <p:nvSpPr>
          <p:cNvPr id="195" name="Google Shape;195;p6"/>
          <p:cNvSpPr txBox="1"/>
          <p:nvPr/>
        </p:nvSpPr>
        <p:spPr>
          <a:xfrm>
            <a:off x="246888" y="4486727"/>
            <a:ext cx="381000" cy="307777"/>
          </a:xfrm>
          <a:prstGeom prst="rect">
            <a:avLst/>
          </a:pr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nton"/>
                <a:ea typeface="Anton"/>
                <a:cs typeface="Anton"/>
                <a:sym typeface="Anton"/>
              </a:rPr>
              <a:t>3.</a:t>
            </a:r>
            <a:endParaRPr/>
          </a:p>
        </p:txBody>
      </p:sp>
      <p:sp>
        <p:nvSpPr>
          <p:cNvPr id="196" name="Google Shape;196;p6"/>
          <p:cNvSpPr txBox="1"/>
          <p:nvPr/>
        </p:nvSpPr>
        <p:spPr>
          <a:xfrm>
            <a:off x="4038600" y="4038600"/>
            <a:ext cx="381000" cy="307777"/>
          </a:xfrm>
          <a:prstGeom prst="rect">
            <a:avLst/>
          </a:pr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nton"/>
                <a:ea typeface="Anton"/>
                <a:cs typeface="Anton"/>
                <a:sym typeface="Anton"/>
              </a:rPr>
              <a:t>4.</a:t>
            </a:r>
            <a:endParaRPr/>
          </a:p>
        </p:txBody>
      </p:sp>
      <p:sp>
        <p:nvSpPr>
          <p:cNvPr id="197" name="Google Shape;197;p6"/>
          <p:cNvSpPr/>
          <p:nvPr/>
        </p:nvSpPr>
        <p:spPr>
          <a:xfrm>
            <a:off x="228600" y="5509657"/>
            <a:ext cx="6934200" cy="1272143"/>
          </a:xfrm>
          <a:prstGeom prst="rect">
            <a:avLst/>
          </a:prstGeom>
          <a:noFill/>
          <a:ln>
            <a:noFill/>
          </a:ln>
        </p:spPr>
        <p:txBody>
          <a:bodyPr anchorCtr="0" anchor="t" bIns="45700" lIns="91425" spcFirstLastPara="1" rIns="91425" wrap="square" tIns="45700">
            <a:spAutoFit/>
          </a:bodyPr>
          <a:lstStyle/>
          <a:p>
            <a:pPr indent="-139700" lvl="0" marL="0" marR="0" rtl="0" algn="l">
              <a:lnSpc>
                <a:spcPct val="104545"/>
              </a:lnSpc>
              <a:spcBef>
                <a:spcPts val="0"/>
              </a:spcBef>
              <a:spcAft>
                <a:spcPts val="0"/>
              </a:spcAft>
              <a:buClr>
                <a:schemeClr val="dk1"/>
              </a:buClr>
              <a:buSzPts val="2200"/>
              <a:buFont typeface="Arial Narrow"/>
              <a:buChar char="•"/>
            </a:pPr>
            <a:r>
              <a:rPr b="1" lang="en-US" sz="2200">
                <a:solidFill>
                  <a:schemeClr val="dk1"/>
                </a:solidFill>
                <a:latin typeface="Arial Narrow"/>
                <a:ea typeface="Arial Narrow"/>
                <a:cs typeface="Arial Narrow"/>
                <a:sym typeface="Arial Narrow"/>
              </a:rPr>
              <a:t> Rapidly developing [ 5/30 min. 🠊 can be hours ]</a:t>
            </a:r>
            <a:endParaRPr/>
          </a:p>
          <a:p>
            <a:pPr indent="-139700" lvl="0" marL="0" marR="0" rtl="0" algn="l">
              <a:lnSpc>
                <a:spcPct val="104545"/>
              </a:lnSpc>
              <a:spcBef>
                <a:spcPts val="0"/>
              </a:spcBef>
              <a:spcAft>
                <a:spcPts val="0"/>
              </a:spcAft>
              <a:buClr>
                <a:schemeClr val="dk1"/>
              </a:buClr>
              <a:buSzPts val="2200"/>
              <a:buFont typeface="Arial Narrow"/>
              <a:buChar char="•"/>
            </a:pPr>
            <a:r>
              <a:rPr b="1" lang="en-US" sz="2200">
                <a:solidFill>
                  <a:schemeClr val="dk1"/>
                </a:solidFill>
                <a:latin typeface="Arial Narrow"/>
                <a:ea typeface="Arial Narrow"/>
                <a:cs typeface="Arial Narrow"/>
                <a:sym typeface="Arial Narrow"/>
              </a:rPr>
              <a:t> Severe, life-threatening</a:t>
            </a:r>
            <a:endParaRPr/>
          </a:p>
          <a:p>
            <a:pPr indent="-139700" lvl="0" marL="0" marR="0" rtl="0" algn="l">
              <a:lnSpc>
                <a:spcPct val="104545"/>
              </a:lnSpc>
              <a:spcBef>
                <a:spcPts val="0"/>
              </a:spcBef>
              <a:spcAft>
                <a:spcPts val="0"/>
              </a:spcAft>
              <a:buClr>
                <a:schemeClr val="dk1"/>
              </a:buClr>
              <a:buSzPts val="2200"/>
              <a:buFont typeface="Arial Narrow"/>
              <a:buChar char="•"/>
            </a:pPr>
            <a:r>
              <a:rPr b="1" lang="en-US" sz="2200">
                <a:solidFill>
                  <a:schemeClr val="dk1"/>
                </a:solidFill>
                <a:latin typeface="Arial Narrow"/>
                <a:ea typeface="Arial Narrow"/>
                <a:cs typeface="Arial Narrow"/>
                <a:sym typeface="Arial Narrow"/>
              </a:rPr>
              <a:t> Multisystem involvement</a:t>
            </a:r>
            <a:endParaRPr/>
          </a:p>
          <a:p>
            <a:pPr indent="-139700" lvl="0" marL="0" marR="0" rtl="0" algn="l">
              <a:lnSpc>
                <a:spcPct val="104545"/>
              </a:lnSpc>
              <a:spcBef>
                <a:spcPts val="0"/>
              </a:spcBef>
              <a:spcAft>
                <a:spcPts val="0"/>
              </a:spcAft>
              <a:buClr>
                <a:schemeClr val="dk1"/>
              </a:buClr>
              <a:buSzPts val="2200"/>
              <a:buFont typeface="Arial Narrow"/>
              <a:buChar char="•"/>
            </a:pPr>
            <a:r>
              <a:rPr b="1" lang="en-US" sz="2200">
                <a:solidFill>
                  <a:schemeClr val="dk1"/>
                </a:solidFill>
                <a:latin typeface="Arial Narrow"/>
                <a:ea typeface="Arial Narrow"/>
                <a:cs typeface="Arial Narrow"/>
                <a:sym typeface="Arial Narrow"/>
              </a:rPr>
              <a:t> Mortality: due to respiratory (70%) or cardiovascular (25%).</a:t>
            </a:r>
            <a:endParaRPr/>
          </a:p>
        </p:txBody>
      </p:sp>
      <p:pic>
        <p:nvPicPr>
          <p:cNvPr descr="http://t2.gstatic.com/images?q=tbn:ANd9GcRLpdVHcIw3sUPWD5jEtjyA22IgxrsXlY1ug_rFbN_U8fWErnZYB_XZ99I" id="198" name="Google Shape;198;p6">
            <a:hlinkClick r:id="rId10"/>
          </p:cNvPr>
          <p:cNvPicPr preferRelativeResize="0"/>
          <p:nvPr/>
        </p:nvPicPr>
        <p:blipFill rotWithShape="1">
          <a:blip r:embed="rId11">
            <a:alphaModFix/>
          </a:blip>
          <a:srcRect b="0" l="0" r="0" t="0"/>
          <a:stretch/>
        </p:blipFill>
        <p:spPr>
          <a:xfrm>
            <a:off x="7622796" y="1905000"/>
            <a:ext cx="1521204" cy="1295400"/>
          </a:xfrm>
          <a:prstGeom prst="rect">
            <a:avLst/>
          </a:prstGeom>
          <a:noFill/>
          <a:ln>
            <a:noFill/>
          </a:ln>
        </p:spPr>
      </p:pic>
      <p:sp>
        <p:nvSpPr>
          <p:cNvPr id="199" name="Google Shape;19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par>
                          <p:cTn fill="hold">
                            <p:stCondLst>
                              <p:cond delay="2001"/>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204" name="Shape 204"/>
        <p:cNvGrpSpPr/>
        <p:nvPr/>
      </p:nvGrpSpPr>
      <p:grpSpPr>
        <a:xfrm>
          <a:off x="0" y="0"/>
          <a:ext cx="0" cy="0"/>
          <a:chOff x="0" y="0"/>
          <a:chExt cx="0" cy="0"/>
        </a:xfrm>
      </p:grpSpPr>
      <p:pic>
        <p:nvPicPr>
          <p:cNvPr descr="Anaphylaxis" id="205" name="Google Shape;205;p7"/>
          <p:cNvPicPr preferRelativeResize="0"/>
          <p:nvPr/>
        </p:nvPicPr>
        <p:blipFill rotWithShape="1">
          <a:blip r:embed="rId3">
            <a:alphaModFix/>
          </a:blip>
          <a:srcRect b="9677" l="8575" r="0" t="0"/>
          <a:stretch/>
        </p:blipFill>
        <p:spPr>
          <a:xfrm>
            <a:off x="3352800" y="152400"/>
            <a:ext cx="3249612" cy="2567092"/>
          </a:xfrm>
          <a:prstGeom prst="rect">
            <a:avLst/>
          </a:prstGeom>
          <a:noFill/>
          <a:ln>
            <a:noFill/>
          </a:ln>
        </p:spPr>
      </p:pic>
      <p:pic>
        <p:nvPicPr>
          <p:cNvPr descr="Anatomy" id="206" name="Google Shape;206;p7"/>
          <p:cNvPicPr preferRelativeResize="0"/>
          <p:nvPr/>
        </p:nvPicPr>
        <p:blipFill rotWithShape="1">
          <a:blip r:embed="rId4">
            <a:alphaModFix/>
          </a:blip>
          <a:srcRect b="13252" l="3141" r="8901" t="3614"/>
          <a:stretch/>
        </p:blipFill>
        <p:spPr>
          <a:xfrm>
            <a:off x="6858000" y="152400"/>
            <a:ext cx="2133600" cy="1752600"/>
          </a:xfrm>
          <a:prstGeom prst="rect">
            <a:avLst/>
          </a:prstGeom>
          <a:noFill/>
          <a:ln>
            <a:noFill/>
          </a:ln>
        </p:spPr>
      </p:pic>
      <p:pic>
        <p:nvPicPr>
          <p:cNvPr descr="http://optimistworld.com/files/anaphylaxis%20230x230.jpg" id="207" name="Google Shape;207;p7"/>
          <p:cNvPicPr preferRelativeResize="0"/>
          <p:nvPr/>
        </p:nvPicPr>
        <p:blipFill rotWithShape="1">
          <a:blip r:embed="rId5">
            <a:alphaModFix/>
          </a:blip>
          <a:srcRect b="0" l="0" r="0" t="0"/>
          <a:stretch/>
        </p:blipFill>
        <p:spPr>
          <a:xfrm>
            <a:off x="6629400" y="1600200"/>
            <a:ext cx="1981200" cy="1981200"/>
          </a:xfrm>
          <a:prstGeom prst="rect">
            <a:avLst/>
          </a:prstGeom>
          <a:noFill/>
          <a:ln>
            <a:noFill/>
          </a:ln>
        </p:spPr>
      </p:pic>
      <p:grpSp>
        <p:nvGrpSpPr>
          <p:cNvPr id="208" name="Google Shape;208;p7"/>
          <p:cNvGrpSpPr/>
          <p:nvPr/>
        </p:nvGrpSpPr>
        <p:grpSpPr>
          <a:xfrm>
            <a:off x="1828800" y="2362200"/>
            <a:ext cx="4067175" cy="2085975"/>
            <a:chOff x="1419225" y="2362200"/>
            <a:chExt cx="4067175" cy="2085975"/>
          </a:xfrm>
        </p:grpSpPr>
        <p:pic>
          <p:nvPicPr>
            <p:cNvPr descr="http://howshealth.com/wp-content/uploads/2010/03/fainting-syncope.JPG" id="209" name="Google Shape;209;p7"/>
            <p:cNvPicPr preferRelativeResize="0"/>
            <p:nvPr/>
          </p:nvPicPr>
          <p:blipFill rotWithShape="1">
            <a:blip r:embed="rId6">
              <a:alphaModFix/>
            </a:blip>
            <a:srcRect b="0" l="0" r="0" t="0"/>
            <a:stretch/>
          </p:blipFill>
          <p:spPr>
            <a:xfrm>
              <a:off x="1419225" y="2362200"/>
              <a:ext cx="4067175" cy="2085975"/>
            </a:xfrm>
            <a:prstGeom prst="rect">
              <a:avLst/>
            </a:prstGeom>
            <a:noFill/>
            <a:ln>
              <a:noFill/>
            </a:ln>
          </p:spPr>
        </p:pic>
        <p:sp>
          <p:nvSpPr>
            <p:cNvPr id="210" name="Google Shape;210;p7"/>
            <p:cNvSpPr/>
            <p:nvPr/>
          </p:nvSpPr>
          <p:spPr>
            <a:xfrm>
              <a:off x="2486025" y="2438400"/>
              <a:ext cx="18252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Fainting, Syncope</a:t>
              </a:r>
              <a:endParaRPr/>
            </a:p>
          </p:txBody>
        </p:sp>
      </p:grpSp>
      <p:pic>
        <p:nvPicPr>
          <p:cNvPr descr="C:\Documents and Settings\DR.OMNIA\My Documents\My Pictures\hypo.jpg" id="211" name="Google Shape;211;p7"/>
          <p:cNvPicPr preferRelativeResize="0"/>
          <p:nvPr/>
        </p:nvPicPr>
        <p:blipFill rotWithShape="1">
          <a:blip r:embed="rId7">
            <a:alphaModFix/>
          </a:blip>
          <a:srcRect b="0" l="0" r="0" t="0"/>
          <a:stretch/>
        </p:blipFill>
        <p:spPr>
          <a:xfrm>
            <a:off x="2971800" y="3657600"/>
            <a:ext cx="2257060" cy="1960070"/>
          </a:xfrm>
          <a:prstGeom prst="rect">
            <a:avLst/>
          </a:prstGeom>
          <a:noFill/>
          <a:ln>
            <a:noFill/>
          </a:ln>
        </p:spPr>
      </p:pic>
      <p:pic>
        <p:nvPicPr>
          <p:cNvPr descr="http://faisalarshad.files.wordpress.com/2010/08/beating_heart_animation1.gif" id="212" name="Google Shape;212;p7"/>
          <p:cNvPicPr preferRelativeResize="0"/>
          <p:nvPr/>
        </p:nvPicPr>
        <p:blipFill rotWithShape="1">
          <a:blip r:embed="rId8">
            <a:alphaModFix/>
          </a:blip>
          <a:srcRect b="0" l="0" r="0" t="0"/>
          <a:stretch/>
        </p:blipFill>
        <p:spPr>
          <a:xfrm>
            <a:off x="850754" y="76200"/>
            <a:ext cx="2001913" cy="3276600"/>
          </a:xfrm>
          <a:prstGeom prst="rect">
            <a:avLst/>
          </a:prstGeom>
          <a:noFill/>
          <a:ln>
            <a:noFill/>
          </a:ln>
        </p:spPr>
      </p:pic>
      <p:sp>
        <p:nvSpPr>
          <p:cNvPr id="213" name="Google Shape;213;p7"/>
          <p:cNvSpPr/>
          <p:nvPr/>
        </p:nvSpPr>
        <p:spPr>
          <a:xfrm>
            <a:off x="533400" y="4038600"/>
            <a:ext cx="2438400" cy="1077218"/>
          </a:xfrm>
          <a:prstGeom prst="rect">
            <a:avLst/>
          </a:prstGeom>
        </p:spPr>
        <p:txBody>
          <a:bodyPr>
            <a:prstTxWarp prst="textPlain"/>
          </a:bodyPr>
          <a:lstStyle/>
          <a:p>
            <a:pPr lvl="0" algn="ctr"/>
            <a:r>
              <a:rPr b="1" i="0">
                <a:ln cap="flat" cmpd="sng" w="9525">
                  <a:solidFill>
                    <a:srgbClr val="1D7CEE">
                      <a:alpha val="54901"/>
                    </a:srgbClr>
                  </a:solidFill>
                  <a:prstDash val="solid"/>
                  <a:round/>
                  <a:headEnd len="sm" w="sm" type="none"/>
                  <a:tailEnd len="sm" w="sm" type="none"/>
                </a:ln>
                <a:solidFill>
                  <a:srgbClr val="FCFCFF"/>
                </a:solidFill>
                <a:latin typeface="Calibri"/>
              </a:rPr>
              <a:t>ANAPHYLACTIC</a:t>
            </a:r>
            <a:br>
              <a:rPr b="1" i="0">
                <a:ln cap="flat" cmpd="sng" w="9525">
                  <a:solidFill>
                    <a:srgbClr val="1D7CEE">
                      <a:alpha val="54901"/>
                    </a:srgbClr>
                  </a:solidFill>
                  <a:prstDash val="solid"/>
                  <a:round/>
                  <a:headEnd len="sm" w="sm" type="none"/>
                  <a:tailEnd len="sm" w="sm" type="none"/>
                </a:ln>
                <a:solidFill>
                  <a:srgbClr val="FCFCFF"/>
                </a:solidFill>
                <a:latin typeface="Calibri"/>
              </a:rPr>
            </a:br>
            <a:r>
              <a:rPr b="1" i="0">
                <a:ln cap="flat" cmpd="sng" w="9525">
                  <a:solidFill>
                    <a:srgbClr val="1D7CEE">
                      <a:alpha val="54901"/>
                    </a:srgbClr>
                  </a:solidFill>
                  <a:prstDash val="solid"/>
                  <a:round/>
                  <a:headEnd len="sm" w="sm" type="none"/>
                  <a:tailEnd len="sm" w="sm" type="none"/>
                </a:ln>
                <a:solidFill>
                  <a:srgbClr val="FCFCFF"/>
                </a:solidFill>
                <a:latin typeface="Calibri"/>
              </a:rPr>
              <a:t> SHOCK</a:t>
            </a:r>
          </a:p>
        </p:txBody>
      </p:sp>
      <p:sp>
        <p:nvSpPr>
          <p:cNvPr id="214" name="Google Shape;214;p7"/>
          <p:cNvSpPr/>
          <p:nvPr/>
        </p:nvSpPr>
        <p:spPr>
          <a:xfrm>
            <a:off x="228600" y="5562600"/>
            <a:ext cx="365760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nton"/>
                <a:ea typeface="Anton"/>
                <a:cs typeface="Anton"/>
                <a:sym typeface="Anton"/>
              </a:rPr>
              <a:t>IS A MEDICAL EMERGENCY WHERE IMMEDIATE TREATMENT IS NEEDED TO PREVENT POTENTIAL DEATH. </a:t>
            </a:r>
            <a:endParaRPr/>
          </a:p>
        </p:txBody>
      </p:sp>
      <p:sp>
        <p:nvSpPr>
          <p:cNvPr id="215" name="Google Shape;215;p7"/>
          <p:cNvSpPr/>
          <p:nvPr/>
        </p:nvSpPr>
        <p:spPr>
          <a:xfrm rot="5400000">
            <a:off x="1486712" y="4884904"/>
            <a:ext cx="533400" cy="838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t2.gstatic.com/images?q=tbn:ANd9GcRLpdVHcIw3sUPWD5jEtjyA22IgxrsXlY1ug_rFbN_U8fWErnZYB_XZ99I" id="216" name="Google Shape;216;p7">
            <a:hlinkClick r:id="rId9"/>
          </p:cNvPr>
          <p:cNvPicPr preferRelativeResize="0"/>
          <p:nvPr/>
        </p:nvPicPr>
        <p:blipFill rotWithShape="1">
          <a:blip r:embed="rId10">
            <a:alphaModFix/>
          </a:blip>
          <a:srcRect b="0" l="0" r="0" t="0"/>
          <a:stretch/>
        </p:blipFill>
        <p:spPr>
          <a:xfrm>
            <a:off x="5715000" y="2362200"/>
            <a:ext cx="1066800" cy="908447"/>
          </a:xfrm>
          <a:prstGeom prst="rect">
            <a:avLst/>
          </a:prstGeom>
          <a:noFill/>
          <a:ln>
            <a:noFill/>
          </a:ln>
        </p:spPr>
      </p:pic>
      <p:sp>
        <p:nvSpPr>
          <p:cNvPr id="217" name="Google Shape;21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222" name="Shape 222"/>
        <p:cNvGrpSpPr/>
        <p:nvPr/>
      </p:nvGrpSpPr>
      <p:grpSpPr>
        <a:xfrm>
          <a:off x="0" y="0"/>
          <a:ext cx="0" cy="0"/>
          <a:chOff x="0" y="0"/>
          <a:chExt cx="0" cy="0"/>
        </a:xfrm>
      </p:grpSpPr>
      <p:sp>
        <p:nvSpPr>
          <p:cNvPr id="223" name="Google Shape;223;p8"/>
          <p:cNvSpPr/>
          <p:nvPr/>
        </p:nvSpPr>
        <p:spPr>
          <a:xfrm rot="5400000">
            <a:off x="1257300" y="1028700"/>
            <a:ext cx="609600" cy="838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8"/>
          <p:cNvSpPr/>
          <p:nvPr/>
        </p:nvSpPr>
        <p:spPr>
          <a:xfrm>
            <a:off x="228600" y="199416"/>
            <a:ext cx="2691384" cy="1077218"/>
          </a:xfrm>
          <a:prstGeom prst="rect">
            <a:avLst/>
          </a:prstGeom>
        </p:spPr>
        <p:txBody>
          <a:bodyPr>
            <a:prstTxWarp prst="textPlain"/>
          </a:bodyPr>
          <a:lstStyle/>
          <a:p>
            <a:pPr lvl="0" algn="ctr"/>
            <a:r>
              <a:rPr b="1" i="0">
                <a:ln cap="flat" cmpd="sng" w="9525">
                  <a:solidFill>
                    <a:srgbClr val="1D7CEE">
                      <a:alpha val="54901"/>
                    </a:srgbClr>
                  </a:solidFill>
                  <a:prstDash val="solid"/>
                  <a:round/>
                  <a:headEnd len="sm" w="sm" type="none"/>
                  <a:tailEnd len="sm" w="sm" type="none"/>
                </a:ln>
                <a:solidFill>
                  <a:srgbClr val="FCFCFF"/>
                </a:solidFill>
                <a:latin typeface="Calibri"/>
              </a:rPr>
              <a:t>ANAPHYLACTIC</a:t>
            </a:r>
            <a:br>
              <a:rPr b="1" i="0">
                <a:ln cap="flat" cmpd="sng" w="9525">
                  <a:solidFill>
                    <a:srgbClr val="1D7CEE">
                      <a:alpha val="54901"/>
                    </a:srgbClr>
                  </a:solidFill>
                  <a:prstDash val="solid"/>
                  <a:round/>
                  <a:headEnd len="sm" w="sm" type="none"/>
                  <a:tailEnd len="sm" w="sm" type="none"/>
                </a:ln>
                <a:solidFill>
                  <a:srgbClr val="FCFCFF"/>
                </a:solidFill>
                <a:latin typeface="Calibri"/>
              </a:rPr>
            </a:br>
            <a:r>
              <a:rPr b="1" i="0">
                <a:ln cap="flat" cmpd="sng" w="9525">
                  <a:solidFill>
                    <a:srgbClr val="1D7CEE">
                      <a:alpha val="54901"/>
                    </a:srgbClr>
                  </a:solidFill>
                  <a:prstDash val="solid"/>
                  <a:round/>
                  <a:headEnd len="sm" w="sm" type="none"/>
                  <a:tailEnd len="sm" w="sm" type="none"/>
                </a:ln>
                <a:solidFill>
                  <a:srgbClr val="FCFCFF"/>
                </a:solidFill>
                <a:latin typeface="Calibri"/>
              </a:rPr>
              <a:t> SHOCK</a:t>
            </a:r>
          </a:p>
        </p:txBody>
      </p:sp>
      <p:sp>
        <p:nvSpPr>
          <p:cNvPr id="225" name="Google Shape;225;p8"/>
          <p:cNvSpPr/>
          <p:nvPr/>
        </p:nvSpPr>
        <p:spPr>
          <a:xfrm>
            <a:off x="288592" y="1801240"/>
            <a:ext cx="2590800" cy="932371"/>
          </a:xfrm>
          <a:prstGeom prst="rect">
            <a:avLst/>
          </a:prstGeom>
          <a:noFill/>
          <a:ln>
            <a:noFill/>
          </a:ln>
        </p:spPr>
        <p:txBody>
          <a:bodyPr anchorCtr="0" anchor="t" bIns="45700" lIns="91425" spcFirstLastPara="1" rIns="91425" wrap="square" tIns="45700">
            <a:spAutoFit/>
          </a:bodyPr>
          <a:lstStyle/>
          <a:p>
            <a:pPr indent="0" lvl="0" marL="0" marR="0" rtl="0" algn="ctr">
              <a:lnSpc>
                <a:spcPct val="88888"/>
              </a:lnSpc>
              <a:spcBef>
                <a:spcPts val="0"/>
              </a:spcBef>
              <a:spcAft>
                <a:spcPts val="0"/>
              </a:spcAft>
              <a:buNone/>
            </a:pPr>
            <a:r>
              <a:rPr b="1" lang="en-US" sz="3600">
                <a:solidFill>
                  <a:srgbClr val="BDD1F9"/>
                </a:solidFill>
                <a:latin typeface="Calibri"/>
                <a:ea typeface="Calibri"/>
                <a:cs typeface="Calibri"/>
                <a:sym typeface="Calibri"/>
              </a:rPr>
              <a:t>DIAGNOSIS   IS MADE </a:t>
            </a:r>
            <a:endParaRPr/>
          </a:p>
        </p:txBody>
      </p:sp>
      <p:cxnSp>
        <p:nvCxnSpPr>
          <p:cNvPr id="226" name="Google Shape;226;p8"/>
          <p:cNvCxnSpPr/>
          <p:nvPr/>
        </p:nvCxnSpPr>
        <p:spPr>
          <a:xfrm>
            <a:off x="5639594" y="2474064"/>
            <a:ext cx="1751806" cy="794"/>
          </a:xfrm>
          <a:prstGeom prst="straightConnector1">
            <a:avLst/>
          </a:prstGeom>
          <a:noFill/>
          <a:ln cap="flat" cmpd="sng" w="57150">
            <a:solidFill>
              <a:schemeClr val="dk1"/>
            </a:solidFill>
            <a:prstDash val="solid"/>
            <a:round/>
            <a:headEnd len="sm" w="sm" type="none"/>
            <a:tailEnd len="med" w="med" type="stealth"/>
          </a:ln>
        </p:spPr>
      </p:cxnSp>
      <p:cxnSp>
        <p:nvCxnSpPr>
          <p:cNvPr id="227" name="Google Shape;227;p8"/>
          <p:cNvCxnSpPr/>
          <p:nvPr/>
        </p:nvCxnSpPr>
        <p:spPr>
          <a:xfrm>
            <a:off x="5639594" y="2093064"/>
            <a:ext cx="1751806" cy="794"/>
          </a:xfrm>
          <a:prstGeom prst="straightConnector1">
            <a:avLst/>
          </a:prstGeom>
          <a:noFill/>
          <a:ln cap="flat" cmpd="sng" w="57150">
            <a:solidFill>
              <a:schemeClr val="dk1"/>
            </a:solidFill>
            <a:prstDash val="solid"/>
            <a:round/>
            <a:headEnd len="sm" w="sm" type="none"/>
            <a:tailEnd len="med" w="med" type="stealth"/>
          </a:ln>
        </p:spPr>
      </p:cxnSp>
      <p:sp>
        <p:nvSpPr>
          <p:cNvPr id="228" name="Google Shape;228;p8"/>
          <p:cNvSpPr txBox="1"/>
          <p:nvPr/>
        </p:nvSpPr>
        <p:spPr>
          <a:xfrm>
            <a:off x="5629072" y="1178664"/>
            <a:ext cx="1447800" cy="769441"/>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nton"/>
                <a:ea typeface="Anton"/>
                <a:cs typeface="Anton"/>
                <a:sym typeface="Anton"/>
              </a:rPr>
              <a:t>Respiratory Support</a:t>
            </a:r>
            <a:endParaRPr/>
          </a:p>
        </p:txBody>
      </p:sp>
      <p:sp>
        <p:nvSpPr>
          <p:cNvPr id="229" name="Google Shape;229;p8"/>
          <p:cNvSpPr txBox="1"/>
          <p:nvPr/>
        </p:nvSpPr>
        <p:spPr>
          <a:xfrm>
            <a:off x="5640424" y="2550264"/>
            <a:ext cx="1371600" cy="769441"/>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nton"/>
                <a:ea typeface="Anton"/>
                <a:cs typeface="Anton"/>
                <a:sym typeface="Anton"/>
              </a:rPr>
              <a:t>Circulatory Support</a:t>
            </a:r>
            <a:endParaRPr/>
          </a:p>
        </p:txBody>
      </p:sp>
      <p:sp>
        <p:nvSpPr>
          <p:cNvPr id="230" name="Google Shape;230;p8"/>
          <p:cNvSpPr txBox="1"/>
          <p:nvPr/>
        </p:nvSpPr>
        <p:spPr>
          <a:xfrm>
            <a:off x="5562600" y="4363278"/>
            <a:ext cx="1676400" cy="461665"/>
          </a:xfrm>
          <a:prstGeom prst="rect">
            <a:avLst/>
          </a:prstGeom>
          <a:solidFill>
            <a:srgbClr val="00C4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2F2F2"/>
                </a:solidFill>
                <a:latin typeface="Anton"/>
                <a:ea typeface="Anton"/>
                <a:cs typeface="Anton"/>
                <a:sym typeface="Anton"/>
              </a:rPr>
              <a:t>Adrenaline</a:t>
            </a:r>
            <a:endParaRPr/>
          </a:p>
        </p:txBody>
      </p:sp>
      <p:cxnSp>
        <p:nvCxnSpPr>
          <p:cNvPr id="231" name="Google Shape;231;p8"/>
          <p:cNvCxnSpPr/>
          <p:nvPr/>
        </p:nvCxnSpPr>
        <p:spPr>
          <a:xfrm rot="5400000">
            <a:off x="1267010" y="2971800"/>
            <a:ext cx="609600" cy="1588"/>
          </a:xfrm>
          <a:prstGeom prst="straightConnector1">
            <a:avLst/>
          </a:prstGeom>
          <a:noFill/>
          <a:ln cap="flat" cmpd="sng" w="57150">
            <a:solidFill>
              <a:schemeClr val="dk1"/>
            </a:solidFill>
            <a:prstDash val="solid"/>
            <a:round/>
            <a:headEnd len="sm" w="sm" type="none"/>
            <a:tailEnd len="med" w="med" type="stealth"/>
          </a:ln>
        </p:spPr>
      </p:cxnSp>
      <p:cxnSp>
        <p:nvCxnSpPr>
          <p:cNvPr id="232" name="Google Shape;232;p8"/>
          <p:cNvCxnSpPr/>
          <p:nvPr/>
        </p:nvCxnSpPr>
        <p:spPr>
          <a:xfrm flipH="1" rot="-5400000">
            <a:off x="2362200" y="2743200"/>
            <a:ext cx="4038600" cy="3733800"/>
          </a:xfrm>
          <a:prstGeom prst="straightConnector1">
            <a:avLst/>
          </a:prstGeom>
          <a:noFill/>
          <a:ln cap="flat" cmpd="sng" w="38100">
            <a:solidFill>
              <a:srgbClr val="0099FF"/>
            </a:solidFill>
            <a:prstDash val="dash"/>
            <a:round/>
            <a:headEnd len="sm" w="sm" type="none"/>
            <a:tailEnd len="sm" w="sm" type="none"/>
          </a:ln>
        </p:spPr>
      </p:cxnSp>
      <p:sp>
        <p:nvSpPr>
          <p:cNvPr id="233" name="Google Shape;233;p8"/>
          <p:cNvSpPr txBox="1"/>
          <p:nvPr/>
        </p:nvSpPr>
        <p:spPr>
          <a:xfrm>
            <a:off x="7000672" y="715010"/>
            <a:ext cx="1676400" cy="656590"/>
          </a:xfrm>
          <a:prstGeom prst="rect">
            <a:avLst/>
          </a:prstGeom>
          <a:gradFill>
            <a:gsLst>
              <a:gs pos="0">
                <a:srgbClr val="D1FFFF"/>
              </a:gs>
              <a:gs pos="52999">
                <a:srgbClr val="D4DEFF"/>
              </a:gs>
              <a:gs pos="83000">
                <a:srgbClr val="D4DEFF"/>
              </a:gs>
              <a:gs pos="100000">
                <a:srgbClr val="FFFF99"/>
              </a:gs>
            </a:gsLst>
            <a:path path="circle">
              <a:fillToRect b="100%" l="100%"/>
            </a:path>
            <a:tileRect r="-100%" t="-10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200">
                <a:solidFill>
                  <a:schemeClr val="dk1"/>
                </a:solidFill>
                <a:latin typeface="Arial Narrow"/>
                <a:ea typeface="Arial Narrow"/>
                <a:cs typeface="Arial Narrow"/>
                <a:sym typeface="Arial Narrow"/>
              </a:rPr>
              <a:t>Open Airway</a:t>
            </a:r>
            <a:endParaRPr/>
          </a:p>
          <a:p>
            <a:pPr indent="0" lvl="0" marL="0" marR="0" rtl="0" algn="l">
              <a:lnSpc>
                <a:spcPct val="100000"/>
              </a:lnSpc>
              <a:spcBef>
                <a:spcPts val="0"/>
              </a:spcBef>
              <a:spcAft>
                <a:spcPts val="0"/>
              </a:spcAft>
              <a:buNone/>
            </a:pPr>
            <a:r>
              <a:rPr b="1" lang="en-US" sz="2200">
                <a:solidFill>
                  <a:schemeClr val="dk1"/>
                </a:solidFill>
                <a:latin typeface="Arial Narrow"/>
                <a:ea typeface="Arial Narrow"/>
                <a:cs typeface="Arial Narrow"/>
                <a:sym typeface="Arial Narrow"/>
              </a:rPr>
              <a:t>O</a:t>
            </a:r>
            <a:r>
              <a:rPr b="1" baseline="-25000" lang="en-US" sz="2200">
                <a:solidFill>
                  <a:schemeClr val="dk1"/>
                </a:solidFill>
                <a:latin typeface="Arial Narrow"/>
                <a:ea typeface="Arial Narrow"/>
                <a:cs typeface="Arial Narrow"/>
                <a:sym typeface="Arial Narrow"/>
              </a:rPr>
              <a:t>2</a:t>
            </a:r>
            <a:r>
              <a:rPr b="1" lang="en-US" sz="2200">
                <a:solidFill>
                  <a:schemeClr val="dk1"/>
                </a:solidFill>
                <a:latin typeface="Arial Narrow"/>
                <a:ea typeface="Arial Narrow"/>
                <a:cs typeface="Arial Narrow"/>
                <a:sym typeface="Arial Narrow"/>
              </a:rPr>
              <a:t> Inhalation</a:t>
            </a:r>
            <a:endParaRPr/>
          </a:p>
        </p:txBody>
      </p:sp>
      <p:sp>
        <p:nvSpPr>
          <p:cNvPr id="234" name="Google Shape;234;p8"/>
          <p:cNvSpPr txBox="1"/>
          <p:nvPr/>
        </p:nvSpPr>
        <p:spPr>
          <a:xfrm>
            <a:off x="6629400" y="3048000"/>
            <a:ext cx="2438400" cy="656590"/>
          </a:xfrm>
          <a:prstGeom prst="rect">
            <a:avLst/>
          </a:prstGeom>
          <a:gradFill>
            <a:gsLst>
              <a:gs pos="0">
                <a:srgbClr val="D1FFFF"/>
              </a:gs>
              <a:gs pos="52999">
                <a:srgbClr val="D4DEFF"/>
              </a:gs>
              <a:gs pos="83000">
                <a:srgbClr val="D4DEFF"/>
              </a:gs>
              <a:gs pos="100000">
                <a:srgbClr val="FFFF99"/>
              </a:gs>
            </a:gsLst>
            <a:path path="circle">
              <a:fillToRect l="100%" t="100%"/>
            </a:path>
            <a:tileRect b="-100%" r="-10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200">
                <a:solidFill>
                  <a:schemeClr val="dk1"/>
                </a:solidFill>
                <a:latin typeface="Arial Narrow"/>
                <a:ea typeface="Arial Narrow"/>
                <a:cs typeface="Arial Narrow"/>
                <a:sym typeface="Arial Narrow"/>
              </a:rPr>
              <a:t>Lay down / Legs up</a:t>
            </a:r>
            <a:endParaRPr/>
          </a:p>
          <a:p>
            <a:pPr indent="0" lvl="0" marL="0" marR="0" rtl="0" algn="l">
              <a:lnSpc>
                <a:spcPct val="100000"/>
              </a:lnSpc>
              <a:spcBef>
                <a:spcPts val="0"/>
              </a:spcBef>
              <a:spcAft>
                <a:spcPts val="0"/>
              </a:spcAft>
              <a:buNone/>
            </a:pPr>
            <a:r>
              <a:rPr b="1" lang="en-US" sz="2200">
                <a:solidFill>
                  <a:schemeClr val="dk1"/>
                </a:solidFill>
                <a:latin typeface="Arial Narrow"/>
                <a:ea typeface="Arial Narrow"/>
                <a:cs typeface="Arial Narrow"/>
                <a:sym typeface="Arial Narrow"/>
              </a:rPr>
              <a:t>Fluid Replacement</a:t>
            </a:r>
            <a:endParaRPr/>
          </a:p>
        </p:txBody>
      </p:sp>
      <p:sp>
        <p:nvSpPr>
          <p:cNvPr id="235" name="Google Shape;235;p8"/>
          <p:cNvSpPr txBox="1"/>
          <p:nvPr/>
        </p:nvSpPr>
        <p:spPr>
          <a:xfrm>
            <a:off x="6096000" y="4839512"/>
            <a:ext cx="2438400" cy="6565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200">
                <a:solidFill>
                  <a:schemeClr val="dk1"/>
                </a:solidFill>
                <a:latin typeface="Arial Narrow"/>
                <a:ea typeface="Arial Narrow"/>
                <a:cs typeface="Arial Narrow"/>
                <a:sym typeface="Arial Narrow"/>
              </a:rPr>
              <a:t>IM by Auto-injector</a:t>
            </a:r>
            <a:endParaRPr/>
          </a:p>
          <a:p>
            <a:pPr indent="0" lvl="0" marL="0" marR="0" rtl="0" algn="l">
              <a:lnSpc>
                <a:spcPct val="100000"/>
              </a:lnSpc>
              <a:spcBef>
                <a:spcPts val="0"/>
              </a:spcBef>
              <a:spcAft>
                <a:spcPts val="0"/>
              </a:spcAft>
              <a:buNone/>
            </a:pPr>
            <a:r>
              <a:rPr b="1" lang="en-US" sz="2200">
                <a:solidFill>
                  <a:schemeClr val="dk1"/>
                </a:solidFill>
                <a:latin typeface="Arial Narrow"/>
                <a:ea typeface="Arial Narrow"/>
                <a:cs typeface="Arial Narrow"/>
                <a:sym typeface="Arial Narrow"/>
              </a:rPr>
              <a:t>Or  by syringe</a:t>
            </a:r>
            <a:endParaRPr/>
          </a:p>
        </p:txBody>
      </p:sp>
      <p:cxnSp>
        <p:nvCxnSpPr>
          <p:cNvPr id="236" name="Google Shape;236;p8"/>
          <p:cNvCxnSpPr/>
          <p:nvPr/>
        </p:nvCxnSpPr>
        <p:spPr>
          <a:xfrm flipH="1" rot="-5400000">
            <a:off x="4229100" y="3009900"/>
            <a:ext cx="1524000" cy="1447804"/>
          </a:xfrm>
          <a:prstGeom prst="straightConnector1">
            <a:avLst/>
          </a:prstGeom>
          <a:noFill/>
          <a:ln cap="flat" cmpd="sng" w="57150">
            <a:solidFill>
              <a:schemeClr val="dk1"/>
            </a:solidFill>
            <a:prstDash val="solid"/>
            <a:round/>
            <a:headEnd len="sm" w="sm" type="none"/>
            <a:tailEnd len="med" w="med" type="stealth"/>
          </a:ln>
        </p:spPr>
      </p:cxnSp>
      <p:sp>
        <p:nvSpPr>
          <p:cNvPr id="237" name="Google Shape;237;p8"/>
          <p:cNvSpPr/>
          <p:nvPr/>
        </p:nvSpPr>
        <p:spPr>
          <a:xfrm>
            <a:off x="2590800" y="1725040"/>
            <a:ext cx="3352800" cy="1188146"/>
          </a:xfrm>
          <a:prstGeom prst="rect">
            <a:avLst/>
          </a:prstGeom>
          <a:noFill/>
          <a:ln>
            <a:noFill/>
          </a:ln>
        </p:spPr>
        <p:txBody>
          <a:bodyPr anchorCtr="0" anchor="t" bIns="45700" lIns="91425" spcFirstLastPara="1" rIns="91425" wrap="square" tIns="45700">
            <a:spAutoFit/>
          </a:bodyPr>
          <a:lstStyle/>
          <a:p>
            <a:pPr indent="0" lvl="0" marL="0" marR="0" rtl="0" algn="ctr">
              <a:lnSpc>
                <a:spcPct val="87500"/>
              </a:lnSpc>
              <a:spcBef>
                <a:spcPts val="0"/>
              </a:spcBef>
              <a:spcAft>
                <a:spcPts val="0"/>
              </a:spcAft>
              <a:buNone/>
            </a:pPr>
            <a:r>
              <a:rPr b="1" lang="en-US" sz="3200" cap="none">
                <a:solidFill>
                  <a:schemeClr val="accent1"/>
                </a:solidFill>
                <a:latin typeface="Calibri"/>
                <a:ea typeface="Calibri"/>
                <a:cs typeface="Calibri"/>
                <a:sym typeface="Calibri"/>
              </a:rPr>
              <a:t>START</a:t>
            </a:r>
            <a:endParaRPr/>
          </a:p>
          <a:p>
            <a:pPr indent="0" lvl="0" marL="0" marR="0" rtl="0" algn="ctr">
              <a:lnSpc>
                <a:spcPct val="87500"/>
              </a:lnSpc>
              <a:spcBef>
                <a:spcPts val="0"/>
              </a:spcBef>
              <a:spcAft>
                <a:spcPts val="0"/>
              </a:spcAft>
              <a:buNone/>
            </a:pPr>
            <a:r>
              <a:rPr b="1" lang="en-US" sz="3200" cap="none">
                <a:solidFill>
                  <a:schemeClr val="accent1"/>
                </a:solidFill>
                <a:latin typeface="Calibri"/>
                <a:ea typeface="Calibri"/>
                <a:cs typeface="Calibri"/>
                <a:sym typeface="Calibri"/>
              </a:rPr>
              <a:t>EMERGENCY</a:t>
            </a:r>
            <a:endParaRPr/>
          </a:p>
          <a:p>
            <a:pPr indent="0" lvl="0" marL="0" marR="0" rtl="0" algn="ctr">
              <a:lnSpc>
                <a:spcPct val="87500"/>
              </a:lnSpc>
              <a:spcBef>
                <a:spcPts val="0"/>
              </a:spcBef>
              <a:spcAft>
                <a:spcPts val="0"/>
              </a:spcAft>
              <a:buNone/>
            </a:pPr>
            <a:r>
              <a:rPr b="1" lang="en-US" sz="3200" cap="none">
                <a:solidFill>
                  <a:schemeClr val="accent1"/>
                </a:solidFill>
                <a:latin typeface="Calibri"/>
                <a:ea typeface="Calibri"/>
                <a:cs typeface="Calibri"/>
                <a:sym typeface="Calibri"/>
              </a:rPr>
              <a:t>TREATMENT</a:t>
            </a:r>
            <a:endParaRPr/>
          </a:p>
        </p:txBody>
      </p:sp>
      <p:pic>
        <p:nvPicPr>
          <p:cNvPr descr="http://t3.gstatic.com/images?q=tbn:ANd9GcS7EucNp21yE0ppnBTZElCEn_ZFV73b_riNTvgoJN1uB-VYz41Pi22pT7AI" id="238" name="Google Shape;238;p8">
            <a:hlinkClick r:id="rId3"/>
          </p:cNvPr>
          <p:cNvPicPr preferRelativeResize="0"/>
          <p:nvPr/>
        </p:nvPicPr>
        <p:blipFill rotWithShape="1">
          <a:blip r:embed="rId4">
            <a:alphaModFix/>
          </a:blip>
          <a:srcRect b="6976" l="0" r="0" t="0"/>
          <a:stretch/>
        </p:blipFill>
        <p:spPr>
          <a:xfrm>
            <a:off x="1295400" y="3276600"/>
            <a:ext cx="607695" cy="838200"/>
          </a:xfrm>
          <a:prstGeom prst="rect">
            <a:avLst/>
          </a:prstGeom>
          <a:noFill/>
          <a:ln>
            <a:noFill/>
          </a:ln>
        </p:spPr>
      </p:pic>
      <p:pic>
        <p:nvPicPr>
          <p:cNvPr descr="http://img1.wantitall.co.za/images/ShowImage.aspx?ImageId=Electronic-Ambulance-amp-Rescue-Team%7C51m7%2B3XOX0L.jpg" id="239" name="Google Shape;239;p8"/>
          <p:cNvPicPr preferRelativeResize="0"/>
          <p:nvPr/>
        </p:nvPicPr>
        <p:blipFill rotWithShape="1">
          <a:blip r:embed="rId5">
            <a:alphaModFix/>
          </a:blip>
          <a:srcRect b="0" l="0" r="0" t="0"/>
          <a:stretch/>
        </p:blipFill>
        <p:spPr>
          <a:xfrm>
            <a:off x="825500" y="3352800"/>
            <a:ext cx="3594100" cy="3594100"/>
          </a:xfrm>
          <a:prstGeom prst="rect">
            <a:avLst/>
          </a:prstGeom>
          <a:noFill/>
          <a:ln>
            <a:noFill/>
          </a:ln>
        </p:spPr>
      </p:pic>
      <p:pic>
        <p:nvPicPr>
          <p:cNvPr descr="78286_CH18_FIG08B" id="240" name="Google Shape;240;p8"/>
          <p:cNvPicPr preferRelativeResize="0"/>
          <p:nvPr/>
        </p:nvPicPr>
        <p:blipFill rotWithShape="1">
          <a:blip r:embed="rId6">
            <a:alphaModFix/>
          </a:blip>
          <a:srcRect b="0" l="0" r="0" t="0"/>
          <a:stretch/>
        </p:blipFill>
        <p:spPr>
          <a:xfrm>
            <a:off x="6477000" y="5334000"/>
            <a:ext cx="2308361" cy="1295400"/>
          </a:xfrm>
          <a:prstGeom prst="rect">
            <a:avLst/>
          </a:prstGeom>
          <a:noFill/>
          <a:ln>
            <a:noFill/>
          </a:ln>
          <a:effectLst>
            <a:outerShdw rotWithShape="0" algn="ctr" dir="2700000" dist="107763">
              <a:srgbClr val="8C0051">
                <a:alpha val="49803"/>
              </a:srgbClr>
            </a:outerShdw>
          </a:effectLst>
        </p:spPr>
      </p:pic>
      <p:sp>
        <p:nvSpPr>
          <p:cNvPr id="241" name="Google Shape;24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2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2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000"/>
                                        <p:tgtEl>
                                          <p:spTgt spid="23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66">
                <a:alpha val="49803"/>
              </a:srgbClr>
            </a:gs>
            <a:gs pos="17000">
              <a:srgbClr val="FFFF66">
                <a:alpha val="49803"/>
              </a:srgbClr>
            </a:gs>
            <a:gs pos="28000">
              <a:srgbClr val="FFC000">
                <a:alpha val="35686"/>
              </a:srgbClr>
            </a:gs>
            <a:gs pos="46000">
              <a:srgbClr val="B2A0C7">
                <a:alpha val="48627"/>
              </a:srgbClr>
            </a:gs>
            <a:gs pos="91000">
              <a:schemeClr val="lt1"/>
            </a:gs>
            <a:gs pos="96000">
              <a:srgbClr val="0099FF">
                <a:alpha val="34901"/>
              </a:srgbClr>
            </a:gs>
            <a:gs pos="100000">
              <a:srgbClr val="0099FF">
                <a:alpha val="34901"/>
              </a:srgbClr>
            </a:gs>
          </a:gsLst>
          <a:path path="circle">
            <a:fillToRect l="100%" t="100%"/>
          </a:path>
          <a:tileRect b="-100%" r="-100%"/>
        </a:gradFill>
      </p:bgPr>
    </p:bg>
    <p:spTree>
      <p:nvGrpSpPr>
        <p:cNvPr id="246" name="Shape 246"/>
        <p:cNvGrpSpPr/>
        <p:nvPr/>
      </p:nvGrpSpPr>
      <p:grpSpPr>
        <a:xfrm>
          <a:off x="0" y="0"/>
          <a:ext cx="0" cy="0"/>
          <a:chOff x="0" y="0"/>
          <a:chExt cx="0" cy="0"/>
        </a:xfrm>
      </p:grpSpPr>
      <p:pic>
        <p:nvPicPr>
          <p:cNvPr descr="[Picture+1.png]" id="247" name="Google Shape;247;p9"/>
          <p:cNvPicPr preferRelativeResize="0"/>
          <p:nvPr/>
        </p:nvPicPr>
        <p:blipFill rotWithShape="1">
          <a:blip r:embed="rId3">
            <a:alphaModFix/>
          </a:blip>
          <a:srcRect b="0" l="2544" r="2315" t="59166"/>
          <a:stretch/>
        </p:blipFill>
        <p:spPr>
          <a:xfrm>
            <a:off x="152400" y="875763"/>
            <a:ext cx="8382000" cy="5601238"/>
          </a:xfrm>
          <a:prstGeom prst="rect">
            <a:avLst/>
          </a:prstGeom>
          <a:noFill/>
          <a:ln>
            <a:noFill/>
          </a:ln>
        </p:spPr>
      </p:pic>
      <p:sp>
        <p:nvSpPr>
          <p:cNvPr id="248" name="Google Shape;248;p9"/>
          <p:cNvSpPr/>
          <p:nvPr/>
        </p:nvSpPr>
        <p:spPr>
          <a:xfrm>
            <a:off x="1219200" y="106885"/>
            <a:ext cx="7772400" cy="584775"/>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rgbClr val="FCFCFF"/>
                </a:solidFill>
                <a:latin typeface="Calibri"/>
                <a:ea typeface="Calibri"/>
                <a:cs typeface="Calibri"/>
                <a:sym typeface="Calibri"/>
              </a:rPr>
              <a:t>ANAPHYLACTIC SHOCK THERAPY PROTOCOL</a:t>
            </a:r>
            <a:endParaRPr/>
          </a:p>
        </p:txBody>
      </p:sp>
      <p:sp>
        <p:nvSpPr>
          <p:cNvPr id="249" name="Google Shape;249;p9"/>
          <p:cNvSpPr/>
          <p:nvPr/>
        </p:nvSpPr>
        <p:spPr>
          <a:xfrm rot="5400000">
            <a:off x="291084" y="-120749"/>
            <a:ext cx="838200" cy="1219200"/>
          </a:xfrm>
          <a:prstGeom prst="chevron">
            <a:avLst>
              <a:gd fmla="val 50000" name="adj"/>
            </a:avLst>
          </a:prstGeom>
          <a:solidFill>
            <a:schemeClr val="lt1"/>
          </a:solidFill>
          <a:ln>
            <a:noFill/>
          </a:ln>
          <a:effectLst>
            <a:outerShdw blurRad="50800" rotWithShape="0" algn="tl" dir="2700000" dist="38100">
              <a:srgbClr val="0000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9"/>
          <p:cNvSpPr/>
          <p:nvPr/>
        </p:nvSpPr>
        <p:spPr>
          <a:xfrm>
            <a:off x="7594242" y="762000"/>
            <a:ext cx="1371600"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RESCUE</a:t>
            </a:r>
            <a:endParaRPr/>
          </a:p>
        </p:txBody>
      </p:sp>
      <p:sp>
        <p:nvSpPr>
          <p:cNvPr id="251" name="Google Shape;251;p9"/>
          <p:cNvSpPr/>
          <p:nvPr/>
        </p:nvSpPr>
        <p:spPr>
          <a:xfrm>
            <a:off x="7467600" y="1787464"/>
            <a:ext cx="1473198"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1ST LINE</a:t>
            </a:r>
            <a:endParaRPr/>
          </a:p>
        </p:txBody>
      </p:sp>
      <p:sp>
        <p:nvSpPr>
          <p:cNvPr id="252" name="Google Shape;252;p9"/>
          <p:cNvSpPr/>
          <p:nvPr/>
        </p:nvSpPr>
        <p:spPr>
          <a:xfrm>
            <a:off x="7239000" y="4241442"/>
            <a:ext cx="1688205" cy="52322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accent1"/>
                </a:solidFill>
                <a:latin typeface="Calibri"/>
                <a:ea typeface="Calibri"/>
                <a:cs typeface="Calibri"/>
                <a:sym typeface="Calibri"/>
              </a:rPr>
              <a:t>2ND LINE</a:t>
            </a:r>
            <a:endParaRPr/>
          </a:p>
        </p:txBody>
      </p:sp>
      <p:grpSp>
        <p:nvGrpSpPr>
          <p:cNvPr id="253" name="Google Shape;253;p9"/>
          <p:cNvGrpSpPr/>
          <p:nvPr/>
        </p:nvGrpSpPr>
        <p:grpSpPr>
          <a:xfrm>
            <a:off x="457200" y="6350358"/>
            <a:ext cx="8305800" cy="419637"/>
            <a:chOff x="457200" y="6350358"/>
            <a:chExt cx="8305800" cy="419637"/>
          </a:xfrm>
        </p:grpSpPr>
        <p:sp>
          <p:nvSpPr>
            <p:cNvPr id="254" name="Google Shape;254;p9"/>
            <p:cNvSpPr/>
            <p:nvPr/>
          </p:nvSpPr>
          <p:spPr>
            <a:xfrm>
              <a:off x="457200" y="6388995"/>
              <a:ext cx="7772400" cy="381000"/>
            </a:xfrm>
            <a:prstGeom prst="rect">
              <a:avLst/>
            </a:prstGeom>
            <a:solidFill>
              <a:srgbClr val="FFFF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9"/>
            <p:cNvSpPr txBox="1"/>
            <p:nvPr/>
          </p:nvSpPr>
          <p:spPr>
            <a:xfrm>
              <a:off x="5308242" y="6350358"/>
              <a:ext cx="1981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7. Glucagon</a:t>
              </a:r>
              <a:endParaRPr/>
            </a:p>
          </p:txBody>
        </p:sp>
        <p:sp>
          <p:nvSpPr>
            <p:cNvPr id="256" name="Google Shape;256;p9"/>
            <p:cNvSpPr txBox="1"/>
            <p:nvPr/>
          </p:nvSpPr>
          <p:spPr>
            <a:xfrm>
              <a:off x="3124200" y="6350358"/>
              <a:ext cx="2133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6. Bronchodilators</a:t>
              </a:r>
              <a:endParaRPr/>
            </a:p>
          </p:txBody>
        </p:sp>
        <p:sp>
          <p:nvSpPr>
            <p:cNvPr id="257" name="Google Shape;257;p9"/>
            <p:cNvSpPr txBox="1"/>
            <p:nvPr/>
          </p:nvSpPr>
          <p:spPr>
            <a:xfrm>
              <a:off x="6781800" y="6350358"/>
              <a:ext cx="1981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8. H</a:t>
              </a:r>
              <a:r>
                <a:rPr b="1" baseline="-25000" lang="en-US" sz="2000">
                  <a:solidFill>
                    <a:schemeClr val="dk1"/>
                  </a:solidFill>
                  <a:latin typeface="Calibri"/>
                  <a:ea typeface="Calibri"/>
                  <a:cs typeface="Calibri"/>
                  <a:sym typeface="Calibri"/>
                </a:rPr>
                <a:t>2</a:t>
              </a:r>
              <a:r>
                <a:rPr b="1" lang="en-US" sz="2000">
                  <a:solidFill>
                    <a:schemeClr val="dk1"/>
                  </a:solidFill>
                  <a:latin typeface="Calibri"/>
                  <a:ea typeface="Calibri"/>
                  <a:cs typeface="Calibri"/>
                  <a:sym typeface="Calibri"/>
                </a:rPr>
                <a:t> Blockers</a:t>
              </a:r>
              <a:endParaRPr/>
            </a:p>
          </p:txBody>
        </p:sp>
      </p:grpSp>
      <p:sp>
        <p:nvSpPr>
          <p:cNvPr id="258" name="Google Shape;258;p9"/>
          <p:cNvSpPr/>
          <p:nvPr/>
        </p:nvSpPr>
        <p:spPr>
          <a:xfrm>
            <a:off x="228600" y="6368775"/>
            <a:ext cx="2755005" cy="400110"/>
          </a:xfrm>
          <a:prstGeom prst="rect">
            <a:avLst/>
          </a:prstGeom>
          <a:solidFill>
            <a:schemeClr val="lt1"/>
          </a:solidFill>
          <a:ln>
            <a:noFill/>
          </a:ln>
          <a:effectLst>
            <a:outerShdw blurRad="50800" rotWithShape="0" algn="tl" dir="2700000" dist="38100">
              <a:srgbClr val="0000FF"/>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cap="none">
                <a:solidFill>
                  <a:schemeClr val="accent1"/>
                </a:solidFill>
                <a:latin typeface="Calibri"/>
                <a:ea typeface="Calibri"/>
                <a:cs typeface="Calibri"/>
                <a:sym typeface="Calibri"/>
              </a:rPr>
              <a:t>ADJUVANT TO 2</a:t>
            </a:r>
            <a:r>
              <a:rPr b="1" baseline="30000" lang="en-US" sz="2000" cap="none">
                <a:solidFill>
                  <a:schemeClr val="accent1"/>
                </a:solidFill>
                <a:latin typeface="Calibri"/>
                <a:ea typeface="Calibri"/>
                <a:cs typeface="Calibri"/>
                <a:sym typeface="Calibri"/>
              </a:rPr>
              <a:t>ND</a:t>
            </a:r>
            <a:r>
              <a:rPr b="1" lang="en-US" sz="2000" cap="none">
                <a:solidFill>
                  <a:schemeClr val="accent1"/>
                </a:solidFill>
                <a:latin typeface="Calibri"/>
                <a:ea typeface="Calibri"/>
                <a:cs typeface="Calibri"/>
                <a:sym typeface="Calibri"/>
              </a:rPr>
              <a:t> LINE</a:t>
            </a:r>
            <a:endParaRPr/>
          </a:p>
        </p:txBody>
      </p:sp>
      <p:sp>
        <p:nvSpPr>
          <p:cNvPr id="259" name="Google Shape;259;p9"/>
          <p:cNvSpPr/>
          <p:nvPr/>
        </p:nvSpPr>
        <p:spPr>
          <a:xfrm>
            <a:off x="152400" y="2133600"/>
            <a:ext cx="5715000" cy="2590800"/>
          </a:xfrm>
          <a:prstGeom prst="roundRect">
            <a:avLst>
              <a:gd fmla="val 16667" name="adj"/>
            </a:avLst>
          </a:prstGeom>
          <a:noFill/>
          <a:ln cap="flat" cmpd="sng" w="57150">
            <a:solidFill>
              <a:srgbClr val="00B0F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261" name="Google Shape;261;p9"/>
          <p:cNvCxnSpPr/>
          <p:nvPr/>
        </p:nvCxnSpPr>
        <p:spPr>
          <a:xfrm>
            <a:off x="7010400" y="609600"/>
            <a:ext cx="1676400" cy="0"/>
          </a:xfrm>
          <a:prstGeom prst="straightConnector1">
            <a:avLst/>
          </a:prstGeom>
          <a:noFill/>
          <a:ln cap="flat" cmpd="sng" w="28575">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2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2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2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2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2011-01-22T16:46:32Z</dcterms:created>
  <dc:creator>HP</dc:creator>
</cp:coreProperties>
</file>