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84" r:id="rId9"/>
    <p:sldId id="265" r:id="rId10"/>
    <p:sldId id="266" r:id="rId11"/>
    <p:sldId id="272" r:id="rId12"/>
    <p:sldId id="267" r:id="rId13"/>
    <p:sldId id="268" r:id="rId14"/>
    <p:sldId id="269" r:id="rId15"/>
    <p:sldId id="273" r:id="rId16"/>
    <p:sldId id="274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1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3978" autoAdjust="0"/>
  </p:normalViewPr>
  <p:slideViewPr>
    <p:cSldViewPr snapToGrid="0">
      <p:cViewPr varScale="1">
        <p:scale>
          <a:sx n="108" d="100"/>
          <a:sy n="108" d="100"/>
        </p:scale>
        <p:origin x="59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43F63-F9A5-479E-8710-39483491A323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6FC6A-7117-452C-931B-DFC16A13A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57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ronchus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en.wikipedia.org/wiki/Mucociliary_clearance#cite_note-1" TargetMode="Externa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mmunoglobulin_E" TargetMode="External"/><Relationship Id="rId7" Type="http://schemas.openxmlformats.org/officeDocument/2006/relationships/hyperlink" Target="https://en.wikipedia.org/wiki/Transforming_growth_factor_beta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Interleukin_10" TargetMode="External"/><Relationship Id="rId5" Type="http://schemas.openxmlformats.org/officeDocument/2006/relationships/hyperlink" Target="https://en.wikipedia.org/wiki/Cellular_immunity" TargetMode="External"/><Relationship Id="rId4" Type="http://schemas.openxmlformats.org/officeDocument/2006/relationships/hyperlink" Target="https://en.wikipedia.org/wiki/Humoral_immunity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143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854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CCD852-86EA-490C-ADFA-CB073F44AF24}" type="slidenum">
              <a:rPr lang="ar-SA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866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232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748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9280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873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CCD852-86EA-490C-ADFA-CB073F44AF24}" type="slidenum">
              <a:rPr lang="ar-SA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853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CCD852-86EA-490C-ADFA-CB073F44AF24}" type="slidenum">
              <a:rPr lang="ar-SA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861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self-clearing mechanism of the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Bronchus"/>
              </a:rPr>
              <a:t>bronchi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sz="1200" b="0" i="0" u="none" strike="noStrike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[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3367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79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8220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11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849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/>
              <a:t>شجر الكينا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883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151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13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Perennial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definition is - present at all seasons of the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657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</a:t>
            </a:r>
            <a:r>
              <a:rPr lang="ar-SA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ar-S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nasal drip</a:t>
            </a:r>
            <a:r>
              <a:rPr lang="ar-SA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(PND) occurs when excessive mucus is produced by the </a:t>
            </a:r>
            <a:r>
              <a:rPr lang="ar-S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nasal</a:t>
            </a:r>
            <a:r>
              <a:rPr lang="ar-SA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mucosa. The excess mucus accumulates in the back of the nose and eventually the throat once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ar-SA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 </a:t>
            </a:r>
            <a:r>
              <a:rPr lang="ar-SA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drips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ar-SA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down the back of the throat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70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desensitization immunotherapy the aim is to induce or restore tolerance to the allergen by reducing its tendency to induce </a:t>
            </a:r>
            <a:r>
              <a:rPr lang="en-US" dirty="0" err="1">
                <a:hlinkClick r:id="rId3" tooltip="Immunoglobulin E"/>
              </a:rPr>
              <a:t>IgE</a:t>
            </a:r>
            <a:r>
              <a:rPr lang="en-US" dirty="0"/>
              <a:t> production. People are desensitized through the administration of escalating doses of allergen that gradually decreases the </a:t>
            </a:r>
            <a:r>
              <a:rPr lang="en-US" dirty="0" err="1"/>
              <a:t>IgE</a:t>
            </a:r>
            <a:r>
              <a:rPr lang="en-US" dirty="0"/>
              <a:t>-dominated response. The objective of immunotherapy is to direct the immune response away from </a:t>
            </a:r>
            <a:r>
              <a:rPr lang="en-US" dirty="0" err="1">
                <a:hlinkClick r:id="rId4" tooltip="Humoral immunity"/>
              </a:rPr>
              <a:t>humoral</a:t>
            </a:r>
            <a:r>
              <a:rPr lang="en-US" dirty="0">
                <a:hlinkClick r:id="rId4" tooltip="Humoral immunity"/>
              </a:rPr>
              <a:t> immunity</a:t>
            </a:r>
            <a:r>
              <a:rPr lang="en-US" dirty="0"/>
              <a:t> and toward </a:t>
            </a:r>
            <a:r>
              <a:rPr lang="en-US" dirty="0">
                <a:hlinkClick r:id="rId5" tooltip="Cellular immunity"/>
              </a:rPr>
              <a:t>cellular immunity</a:t>
            </a:r>
            <a:r>
              <a:rPr lang="en-US" dirty="0"/>
              <a:t>, thereby encouraging the body to produce fewer </a:t>
            </a:r>
            <a:r>
              <a:rPr lang="en-US" dirty="0" err="1"/>
              <a:t>IgE</a:t>
            </a:r>
            <a:r>
              <a:rPr lang="en-US" dirty="0"/>
              <a:t> antibodies and more CD4+ T regulatory cells that secrete </a:t>
            </a:r>
            <a:r>
              <a:rPr lang="en-US" dirty="0">
                <a:hlinkClick r:id="rId6" tooltip="Interleukin 10"/>
              </a:rPr>
              <a:t>IL-10</a:t>
            </a:r>
            <a:r>
              <a:rPr lang="en-US" dirty="0"/>
              <a:t> and </a:t>
            </a:r>
            <a:r>
              <a:rPr lang="en-US" dirty="0">
                <a:hlinkClick r:id="rId7" tooltip="Transforming growth factor beta"/>
              </a:rPr>
              <a:t>TGF-β</a:t>
            </a:r>
            <a:r>
              <a:rPr lang="en-US" dirty="0"/>
              <a:t>, which skews the response away from </a:t>
            </a:r>
            <a:r>
              <a:rPr lang="en-US" dirty="0" err="1"/>
              <a:t>IgE</a:t>
            </a:r>
            <a:r>
              <a:rPr lang="en-US" dirty="0"/>
              <a:t> production.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40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982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78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 enzyme</a:t>
            </a:r>
            <a:r>
              <a:rPr lang="en-US" baseline="0" dirty="0"/>
              <a:t> inhibitors antihistamine effect will increase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224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146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6089-F8A8-493C-B649-A1405ABF86E8}" type="datetime1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507297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573B-CAD5-4FE5-B0DE-5ED93A794666}" type="datetime1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82122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FDEFE-52B6-4359-B683-CC5716722B6F}" type="datetime1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5917453"/>
      </p:ext>
    </p:extLst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16AA2-9E8D-40A9-BB2E-4A16A2D3E6BE}" type="datetime1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72382"/>
      </p:ext>
    </p:extLst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CC56-58BE-41B2-84E3-86309532C8D7}" type="datetime1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565956"/>
      </p:ext>
    </p:extLst>
  </p:cSld>
  <p:clrMapOvr>
    <a:masterClrMapping/>
  </p:clrMapOvr>
  <p:transition spd="slow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5C6FC-3C56-4B9C-9AA0-901599927914}" type="datetime1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89642"/>
      </p:ext>
    </p:extLst>
  </p:cSld>
  <p:clrMapOvr>
    <a:masterClrMapping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31FF6-F937-40EA-A37D-CC72BAF2EABD}" type="datetime1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173321"/>
      </p:ext>
    </p:extLst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EE80-B928-432E-890B-7465B6A82CE6}" type="datetime1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15014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BA3CB-7F90-4857-B94A-9431F0F7BDEC}" type="datetime1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03130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E197D-49E6-4260-BC41-5267B750D402}" type="datetime1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83378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A7865-E9FA-455F-8D20-2136562A71C5}" type="datetime1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88949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8A372-27AF-4594-B799-6BB7116F9818}" type="datetime1">
              <a:rPr lang="en-US" smtClean="0"/>
              <a:t>1/18/2022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38683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6034-2705-465A-BA84-BA5F86EF68B3}" type="datetime1">
              <a:rPr lang="en-US" smtClean="0"/>
              <a:t>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81474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7027A-2623-4D2D-8803-F9386CCBB253}" type="datetime1">
              <a:rPr lang="en-US" smtClean="0"/>
              <a:t>1/18/2022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46239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1C45-0BE1-4B07-AFF9-A77A35741DE0}" type="datetime1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62544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2D4B-2B38-420B-B519-31F740815C48}" type="datetime1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78045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32092-19B0-433C-A217-C2123297A094}" type="datetime1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887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</p:sldLayoutIdLst>
  <p:transition spd="slow">
    <p:randomBar dir="vert"/>
  </p:transition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340" y="2404534"/>
            <a:ext cx="9662983" cy="1646302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Treatment of Acute </a:t>
            </a:r>
            <a:r>
              <a:rPr lang="en-US" b="1" dirty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&amp;</a:t>
            </a:r>
            <a:r>
              <a:rPr lang="en-US" b="1" dirty="0">
                <a:solidFill>
                  <a:srgbClr val="C00000"/>
                </a:solidFill>
              </a:rPr>
              <a:t> Chronic Rhinitis and Cough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37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543" y="398033"/>
            <a:ext cx="10014857" cy="63184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C00000"/>
                </a:solidFill>
              </a:rPr>
              <a:t>Actions: </a:t>
            </a:r>
          </a:p>
          <a:p>
            <a:r>
              <a:rPr lang="en-US" sz="2800" dirty="0"/>
              <a:t> </a:t>
            </a:r>
            <a:r>
              <a:rPr lang="en-US" sz="2800" dirty="0">
                <a:solidFill>
                  <a:schemeClr val="tx1"/>
                </a:solidFill>
              </a:rPr>
              <a:t>The action of all the H</a:t>
            </a:r>
            <a:r>
              <a:rPr lang="en-US" sz="2800" baseline="-25000" dirty="0">
                <a:solidFill>
                  <a:schemeClr val="tx1"/>
                </a:solidFill>
              </a:rPr>
              <a:t>1</a:t>
            </a:r>
            <a:r>
              <a:rPr lang="en-US" sz="2800" dirty="0">
                <a:solidFill>
                  <a:schemeClr val="tx1"/>
                </a:solidFill>
              </a:rPr>
              <a:t> receptor blocker is qualitatively similar</a:t>
            </a:r>
          </a:p>
          <a:p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rgbClr val="C00000"/>
                </a:solidFill>
              </a:rPr>
              <a:t>They are much more effective in </a:t>
            </a:r>
            <a:r>
              <a:rPr lang="en-US" sz="2800" b="1" u="sng" dirty="0">
                <a:solidFill>
                  <a:srgbClr val="C00000"/>
                </a:solidFill>
              </a:rPr>
              <a:t>preventing symptoms </a:t>
            </a:r>
            <a:r>
              <a:rPr lang="en-US" sz="2800" b="1" dirty="0">
                <a:solidFill>
                  <a:srgbClr val="C00000"/>
                </a:solidFill>
              </a:rPr>
              <a:t>than reversing them once they have occurred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Most of these drugs have </a:t>
            </a:r>
            <a:r>
              <a:rPr lang="en-US" sz="2800" b="1" dirty="0">
                <a:solidFill>
                  <a:srgbClr val="FF0000"/>
                </a:solidFill>
              </a:rPr>
              <a:t>additional effects </a:t>
            </a:r>
            <a:r>
              <a:rPr lang="en-US" sz="2800" b="1" dirty="0">
                <a:solidFill>
                  <a:schemeClr val="tx1"/>
                </a:solidFill>
              </a:rPr>
              <a:t>unrelated to their blocking H1 receptors, which probably reflect binding of H1 antagonists to: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>
                <a:solidFill>
                  <a:schemeClr val="tx1"/>
                </a:solidFill>
              </a:rPr>
              <a:t>Cholinergic,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>
                <a:solidFill>
                  <a:schemeClr val="tx1"/>
                </a:solidFill>
              </a:rPr>
              <a:t>Adrenergic or,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>
                <a:solidFill>
                  <a:schemeClr val="tx1"/>
                </a:solidFill>
              </a:rPr>
              <a:t>Serotonin receptors</a:t>
            </a:r>
            <a:r>
              <a:rPr lang="en-US" sz="2800" b="1" dirty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91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rapezoid 37"/>
          <p:cNvSpPr/>
          <p:nvPr/>
        </p:nvSpPr>
        <p:spPr>
          <a:xfrm>
            <a:off x="1066800" y="1981200"/>
            <a:ext cx="6858000" cy="4876800"/>
          </a:xfrm>
          <a:prstGeom prst="trapezoid">
            <a:avLst>
              <a:gd name="adj" fmla="val 33169"/>
            </a:avLst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rgbClr val="00E200">
                  <a:alpha val="28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49" name="Picture 1" descr="C:\Documents and Settings\DR.OMNIA\My Documents\My Pictures\ant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7441" t="9677"/>
          <a:stretch>
            <a:fillRect/>
          </a:stretch>
        </p:blipFill>
        <p:spPr bwMode="auto">
          <a:xfrm>
            <a:off x="7162800" y="1676400"/>
            <a:ext cx="3124200" cy="4876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593169" y="5791200"/>
            <a:ext cx="1322798" cy="6052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en-US" b="1" dirty="0">
                <a:solidFill>
                  <a:srgbClr val="A40000"/>
                </a:solidFill>
                <a:latin typeface="Arial Narrow" pitchFamily="34" charset="0"/>
              </a:rPr>
              <a:t>Side Effects </a:t>
            </a:r>
          </a:p>
          <a:p>
            <a:pPr>
              <a:lnSpc>
                <a:spcPts val="2000"/>
              </a:lnSpc>
            </a:pPr>
            <a:r>
              <a:rPr lang="en-US" b="1" dirty="0">
                <a:solidFill>
                  <a:srgbClr val="A40000"/>
                </a:solidFill>
                <a:latin typeface="Arial Narrow" pitchFamily="34" charset="0"/>
              </a:rPr>
              <a:t>Interactions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141853" y="5791200"/>
            <a:ext cx="1311578" cy="6052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en-US" b="1" dirty="0">
                <a:solidFill>
                  <a:srgbClr val="A40000"/>
                </a:solidFill>
                <a:latin typeface="Arial Narrow" pitchFamily="34" charset="0"/>
              </a:rPr>
              <a:t>Side Effects</a:t>
            </a:r>
          </a:p>
          <a:p>
            <a:pPr>
              <a:lnSpc>
                <a:spcPts val="2000"/>
              </a:lnSpc>
            </a:pPr>
            <a:r>
              <a:rPr lang="en-US" b="1" dirty="0">
                <a:solidFill>
                  <a:srgbClr val="A40000"/>
                </a:solidFill>
                <a:latin typeface="Arial Narrow" pitchFamily="34" charset="0"/>
              </a:rPr>
              <a:t>Interactions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792752" y="5791200"/>
            <a:ext cx="129540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b="1" dirty="0">
                <a:solidFill>
                  <a:srgbClr val="A40000"/>
                </a:solidFill>
                <a:latin typeface="Arial Narrow" pitchFamily="34" charset="0"/>
              </a:rPr>
              <a:t>Side Effects</a:t>
            </a:r>
          </a:p>
          <a:p>
            <a:pPr>
              <a:lnSpc>
                <a:spcPts val="2000"/>
              </a:lnSpc>
            </a:pPr>
            <a:r>
              <a:rPr lang="en-US" b="1" dirty="0">
                <a:solidFill>
                  <a:srgbClr val="A40000"/>
                </a:solidFill>
                <a:latin typeface="Arial Narrow" pitchFamily="34" charset="0"/>
              </a:rPr>
              <a:t>Interactions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7260336" y="5961888"/>
            <a:ext cx="762000" cy="0"/>
          </a:xfrm>
          <a:prstGeom prst="line">
            <a:avLst/>
          </a:prstGeom>
          <a:ln w="57150">
            <a:solidFill>
              <a:srgbClr val="BC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676400" y="440090"/>
            <a:ext cx="8305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u="sng" dirty="0">
                <a:solidFill>
                  <a:srgbClr val="009E00"/>
                </a:solidFill>
                <a:latin typeface="Bernard MT Condensed" pitchFamily="18" charset="0"/>
              </a:rPr>
              <a:t>POOR CONTROL </a:t>
            </a:r>
            <a:r>
              <a:rPr lang="en-US" sz="2000" dirty="0">
                <a:latin typeface="Bernard MT Condensed" pitchFamily="18" charset="0"/>
              </a:rPr>
              <a:t>of Asthma, </a:t>
            </a:r>
            <a:r>
              <a:rPr lang="en-US" sz="2000" dirty="0" err="1">
                <a:latin typeface="Bernard MT Condensed" pitchFamily="18" charset="0"/>
              </a:rPr>
              <a:t>Otitis</a:t>
            </a:r>
            <a:r>
              <a:rPr lang="en-US" sz="2000" dirty="0">
                <a:latin typeface="Bernard MT Condensed" pitchFamily="18" charset="0"/>
              </a:rPr>
              <a:t>, Anaphylaxis, Sinusitis, Atopic dermatitis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296400" y="228152"/>
            <a:ext cx="1219200" cy="400110"/>
          </a:xfrm>
          <a:prstGeom prst="rect">
            <a:avLst/>
          </a:prstGeom>
          <a:solidFill>
            <a:schemeClr val="bg1"/>
          </a:solidFill>
          <a:ln>
            <a:solidFill>
              <a:srgbClr val="00E2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009E00"/>
                </a:solidFill>
                <a:latin typeface="Bernard MT Condensed" pitchFamily="18" charset="0"/>
              </a:rPr>
              <a:t>ALLERGIES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676400" y="135290"/>
            <a:ext cx="8763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>
                <a:solidFill>
                  <a:srgbClr val="C00000"/>
                </a:solidFill>
                <a:latin typeface="Bernard MT Condensed" pitchFamily="18" charset="0"/>
              </a:rPr>
              <a:t>GOOD CONTROL </a:t>
            </a:r>
            <a:r>
              <a:rPr lang="en-US" sz="2000" dirty="0">
                <a:latin typeface="Bernard MT Condensed" pitchFamily="18" charset="0"/>
              </a:rPr>
              <a:t>of Rhinitis, Conjunctivitis, </a:t>
            </a:r>
            <a:r>
              <a:rPr lang="en-US" sz="2000" dirty="0" err="1">
                <a:latin typeface="Bernard MT Condensed" pitchFamily="18" charset="0"/>
              </a:rPr>
              <a:t>Urticaria</a:t>
            </a:r>
            <a:r>
              <a:rPr lang="en-US" sz="2000" dirty="0">
                <a:latin typeface="Bernard MT Condensed" pitchFamily="18" charset="0"/>
              </a:rPr>
              <a:t>, Flu (cough &amp; sneezing)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541432" y="1542453"/>
            <a:ext cx="3733800" cy="400110"/>
          </a:xfrm>
          <a:prstGeom prst="rect">
            <a:avLst/>
          </a:prstGeom>
          <a:solidFill>
            <a:schemeClr val="bg1"/>
          </a:solidFill>
          <a:ln>
            <a:solidFill>
              <a:srgbClr val="00E2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009E00"/>
                </a:solidFill>
                <a:latin typeface="Bernard MT Condensed" pitchFamily="18" charset="0"/>
              </a:rPr>
              <a:t>INDICATIONS not linked to H1 block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125453" y="914400"/>
            <a:ext cx="4094747" cy="461665"/>
          </a:xfrm>
          <a:prstGeom prst="rect">
            <a:avLst/>
          </a:prstGeom>
          <a:solidFill>
            <a:schemeClr val="bg1"/>
          </a:solidFill>
          <a:ln>
            <a:solidFill>
              <a:srgbClr val="00E2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</a:rPr>
              <a:t>INDICATIONS linked to H1 block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 flipH="1" flipV="1">
            <a:off x="9055458" y="646626"/>
            <a:ext cx="457200" cy="228600"/>
          </a:xfrm>
          <a:prstGeom prst="straightConnector1">
            <a:avLst/>
          </a:prstGeom>
          <a:ln w="57150">
            <a:solidFill>
              <a:srgbClr val="009E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9144001" y="926593"/>
            <a:ext cx="1534883" cy="929457"/>
            <a:chOff x="7620000" y="926592"/>
            <a:chExt cx="1534883" cy="929457"/>
          </a:xfrm>
        </p:grpSpPr>
        <p:sp>
          <p:nvSpPr>
            <p:cNvPr id="25" name="Rectangle 24"/>
            <p:cNvSpPr/>
            <p:nvPr/>
          </p:nvSpPr>
          <p:spPr>
            <a:xfrm>
              <a:off x="8001000" y="926592"/>
              <a:ext cx="990600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E20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9E00"/>
                  </a:solidFill>
                  <a:latin typeface="Bernard MT Condensed" pitchFamily="18" charset="0"/>
                </a:rPr>
                <a:t>ITCHING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848601" y="1276403"/>
              <a:ext cx="1306282" cy="57964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ts val="1900"/>
                </a:lnSpc>
              </a:pPr>
              <a:r>
                <a:rPr lang="en-US" sz="1600" dirty="0">
                  <a:latin typeface="Bernard MT Condensed" pitchFamily="18" charset="0"/>
                </a:rPr>
                <a:t>Even if</a:t>
              </a:r>
            </a:p>
            <a:p>
              <a:pPr algn="ctr">
                <a:lnSpc>
                  <a:spcPts val="1900"/>
                </a:lnSpc>
              </a:pPr>
              <a:r>
                <a:rPr lang="en-US" sz="1600" dirty="0">
                  <a:latin typeface="Bernard MT Condensed" pitchFamily="18" charset="0"/>
                </a:rPr>
                <a:t>non-allergic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7620000" y="1130121"/>
              <a:ext cx="457200" cy="1588"/>
            </a:xfrm>
            <a:prstGeom prst="straightConnector1">
              <a:avLst/>
            </a:prstGeom>
            <a:ln w="57150">
              <a:solidFill>
                <a:srgbClr val="009E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34"/>
          <p:cNvGrpSpPr/>
          <p:nvPr/>
        </p:nvGrpSpPr>
        <p:grpSpPr>
          <a:xfrm>
            <a:off x="9156880" y="1269641"/>
            <a:ext cx="1490907" cy="2221116"/>
            <a:chOff x="7632879" y="1269641"/>
            <a:chExt cx="1490907" cy="2221116"/>
          </a:xfrm>
        </p:grpSpPr>
        <p:grpSp>
          <p:nvGrpSpPr>
            <p:cNvPr id="4" name="Group 32"/>
            <p:cNvGrpSpPr/>
            <p:nvPr/>
          </p:nvGrpSpPr>
          <p:grpSpPr>
            <a:xfrm>
              <a:off x="8001000" y="1828800"/>
              <a:ext cx="1122786" cy="1661957"/>
              <a:chOff x="8001000" y="1828800"/>
              <a:chExt cx="1122786" cy="1661957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8001000" y="1828800"/>
                <a:ext cx="990600" cy="40011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E200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rgbClr val="009E00"/>
                    </a:solidFill>
                    <a:latin typeface="Bernard MT Condensed" pitchFamily="18" charset="0"/>
                  </a:rPr>
                  <a:t>Others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8056986" y="2180142"/>
                <a:ext cx="1066800" cy="13106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ts val="1900"/>
                  </a:lnSpc>
                </a:pPr>
                <a:r>
                  <a:rPr lang="en-US" sz="1600" dirty="0">
                    <a:latin typeface="Bernard MT Condensed" pitchFamily="18" charset="0"/>
                  </a:rPr>
                  <a:t>Insomnia</a:t>
                </a:r>
              </a:p>
              <a:p>
                <a:pPr>
                  <a:lnSpc>
                    <a:spcPts val="1900"/>
                  </a:lnSpc>
                </a:pPr>
                <a:r>
                  <a:rPr lang="en-US" sz="1600" dirty="0">
                    <a:latin typeface="Bernard MT Condensed" pitchFamily="18" charset="0"/>
                  </a:rPr>
                  <a:t>Sleep aid</a:t>
                </a:r>
              </a:p>
              <a:p>
                <a:pPr>
                  <a:lnSpc>
                    <a:spcPts val="1900"/>
                  </a:lnSpc>
                </a:pPr>
                <a:r>
                  <a:rPr lang="en-US" sz="1600" dirty="0">
                    <a:latin typeface="Bernard MT Condensed" pitchFamily="18" charset="0"/>
                  </a:rPr>
                  <a:t>Vertigo</a:t>
                </a:r>
              </a:p>
              <a:p>
                <a:pPr>
                  <a:lnSpc>
                    <a:spcPts val="1900"/>
                  </a:lnSpc>
                </a:pPr>
                <a:r>
                  <a:rPr lang="en-US" sz="1600" dirty="0">
                    <a:latin typeface="Bernard MT Condensed" pitchFamily="18" charset="0"/>
                  </a:rPr>
                  <a:t>Anxiety</a:t>
                </a:r>
              </a:p>
              <a:p>
                <a:pPr>
                  <a:lnSpc>
                    <a:spcPts val="1900"/>
                  </a:lnSpc>
                </a:pPr>
                <a:r>
                  <a:rPr lang="en-US" sz="1600" dirty="0">
                    <a:latin typeface="Bernard MT Condensed" pitchFamily="18" charset="0"/>
                  </a:rPr>
                  <a:t>Cough</a:t>
                </a:r>
              </a:p>
            </p:txBody>
          </p:sp>
        </p:grpSp>
        <p:cxnSp>
          <p:nvCxnSpPr>
            <p:cNvPr id="32" name="Straight Arrow Connector 31"/>
            <p:cNvCxnSpPr>
              <a:endCxn id="26" idx="1"/>
            </p:cNvCxnSpPr>
            <p:nvPr/>
          </p:nvCxnSpPr>
          <p:spPr>
            <a:xfrm rot="16200000" flipH="1">
              <a:off x="7437333" y="1465187"/>
              <a:ext cx="759213" cy="368121"/>
            </a:xfrm>
            <a:prstGeom prst="straightConnector1">
              <a:avLst/>
            </a:prstGeom>
            <a:ln w="57150">
              <a:solidFill>
                <a:srgbClr val="009E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7937679" y="1320084"/>
            <a:ext cx="254358" cy="2039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 rot="16200000" flipH="1">
            <a:off x="9372600" y="3657600"/>
            <a:ext cx="838200" cy="6858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239000" y="6248400"/>
            <a:ext cx="2895600" cy="0"/>
          </a:xfrm>
          <a:prstGeom prst="line">
            <a:avLst/>
          </a:prstGeom>
          <a:ln w="57150">
            <a:solidFill>
              <a:srgbClr val="BC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315200" y="6553200"/>
            <a:ext cx="762000" cy="0"/>
          </a:xfrm>
          <a:prstGeom prst="line">
            <a:avLst/>
          </a:prstGeom>
          <a:ln w="57150">
            <a:solidFill>
              <a:srgbClr val="BC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239000" y="5638800"/>
            <a:ext cx="2209800" cy="0"/>
          </a:xfrm>
          <a:prstGeom prst="line">
            <a:avLst/>
          </a:prstGeom>
          <a:ln w="57150">
            <a:solidFill>
              <a:srgbClr val="BC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omnia\Pictures\h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614" y="1699550"/>
            <a:ext cx="5421186" cy="481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7051992" y="1563625"/>
            <a:ext cx="2015808" cy="461665"/>
          </a:xfrm>
          <a:prstGeom prst="rect">
            <a:avLst/>
          </a:prstGeom>
          <a:solidFill>
            <a:srgbClr val="6600FF"/>
          </a:solidFill>
          <a:ln w="57150">
            <a:solidFill>
              <a:srgbClr val="00E2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ANTIHISTAMINES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72169" y="6415959"/>
            <a:ext cx="683339" cy="365125"/>
          </a:xfrm>
        </p:spPr>
        <p:txBody>
          <a:bodyPr/>
          <a:lstStyle/>
          <a:p>
            <a:fld id="{D6063978-E978-4424-9D46-53306018EB2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21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371" y="93846"/>
            <a:ext cx="10439399" cy="642669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96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2800" b="1" dirty="0">
                <a:solidFill>
                  <a:srgbClr val="C00000"/>
                </a:solidFill>
              </a:rPr>
              <a:t>Therapeutic uses:</a:t>
            </a:r>
          </a:p>
          <a:p>
            <a:pPr marL="0" indent="0">
              <a:buNone/>
            </a:pPr>
            <a:endParaRPr lang="en-US" sz="14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0400" b="1" dirty="0">
                <a:solidFill>
                  <a:srgbClr val="C00000"/>
                </a:solidFill>
              </a:rPr>
              <a:t>1. Allergic rhinitis</a:t>
            </a:r>
            <a:r>
              <a:rPr lang="en-US" sz="10400" dirty="0"/>
              <a:t>, relieves rhinorrhea, sneezing, and itching of   </a:t>
            </a:r>
          </a:p>
          <a:p>
            <a:pPr marL="0" indent="0">
              <a:buNone/>
            </a:pPr>
            <a:r>
              <a:rPr lang="en-US" sz="10400" dirty="0"/>
              <a:t>    eyes and nasal mucosa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9600" b="1" dirty="0"/>
              <a:t>2. </a:t>
            </a:r>
            <a:r>
              <a:rPr lang="en-US" sz="10400" b="1" dirty="0">
                <a:solidFill>
                  <a:srgbClr val="C00000"/>
                </a:solidFill>
              </a:rPr>
              <a:t>Common cold: </a:t>
            </a:r>
            <a:r>
              <a:rPr lang="en-US" sz="10400" dirty="0"/>
              <a:t>dries out the nasal mucosa. Often combined with</a:t>
            </a:r>
          </a:p>
          <a:p>
            <a:pPr marL="0" indent="0">
              <a:buNone/>
            </a:pPr>
            <a:r>
              <a:rPr lang="en-US" sz="10400" dirty="0"/>
              <a:t>    nasal decongestant and analgesics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9600" b="1" dirty="0"/>
              <a:t>3. </a:t>
            </a:r>
            <a:r>
              <a:rPr lang="en-US" sz="10400" b="1" dirty="0">
                <a:solidFill>
                  <a:srgbClr val="C00000"/>
                </a:solidFill>
              </a:rPr>
              <a:t>Motion sickness </a:t>
            </a:r>
          </a:p>
          <a:p>
            <a:pPr marL="0" indent="0">
              <a:buNone/>
            </a:pPr>
            <a:endParaRPr lang="en-US" sz="4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9600" b="1" dirty="0"/>
              <a:t>4.</a:t>
            </a:r>
            <a:r>
              <a:rPr lang="en-US" sz="9600" b="1" dirty="0">
                <a:solidFill>
                  <a:srgbClr val="C00000"/>
                </a:solidFill>
              </a:rPr>
              <a:t> </a:t>
            </a:r>
            <a:r>
              <a:rPr lang="en-US" sz="10400" b="1" dirty="0">
                <a:solidFill>
                  <a:srgbClr val="C00000"/>
                </a:solidFill>
              </a:rPr>
              <a:t>Allergic </a:t>
            </a:r>
            <a:r>
              <a:rPr lang="en-US" sz="10400" b="1" dirty="0" err="1">
                <a:solidFill>
                  <a:srgbClr val="C00000"/>
                </a:solidFill>
              </a:rPr>
              <a:t>dermatoses</a:t>
            </a:r>
            <a:r>
              <a:rPr lang="en-US" sz="10400" b="1" dirty="0">
                <a:solidFill>
                  <a:srgbClr val="C00000"/>
                </a:solidFill>
              </a:rPr>
              <a:t>: </a:t>
            </a:r>
            <a:r>
              <a:rPr lang="en-US" sz="10400" dirty="0"/>
              <a:t>can control itching associated with insect  </a:t>
            </a:r>
          </a:p>
          <a:p>
            <a:pPr marL="0" indent="0">
              <a:buNone/>
            </a:pPr>
            <a:r>
              <a:rPr lang="en-US" sz="10400" dirty="0"/>
              <a:t>    bites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9600" b="1" dirty="0"/>
              <a:t>5</a:t>
            </a:r>
            <a:r>
              <a:rPr lang="en-US" sz="9600" b="1" dirty="0">
                <a:solidFill>
                  <a:srgbClr val="C00000"/>
                </a:solidFill>
              </a:rPr>
              <a:t>. </a:t>
            </a:r>
            <a:r>
              <a:rPr lang="en-US" sz="10400" b="1" dirty="0">
                <a:solidFill>
                  <a:srgbClr val="C00000"/>
                </a:solidFill>
              </a:rPr>
              <a:t>Nausea and vomiting </a:t>
            </a:r>
            <a:r>
              <a:rPr lang="en-US" sz="10400" dirty="0"/>
              <a:t>(Promethazine)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63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7" y="384230"/>
            <a:ext cx="10537371" cy="59660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C00000"/>
                </a:solidFill>
              </a:rPr>
              <a:t>Pharmacokinetics:</a:t>
            </a:r>
          </a:p>
          <a:p>
            <a:pPr marL="0" indent="0">
              <a:buNone/>
            </a:pPr>
            <a:endParaRPr lang="en-US" sz="1200" b="1" dirty="0">
              <a:solidFill>
                <a:srgbClr val="C00000"/>
              </a:solidFill>
            </a:endParaRPr>
          </a:p>
          <a:p>
            <a:r>
              <a:rPr lang="en-US" sz="2400" dirty="0"/>
              <a:t> </a:t>
            </a:r>
            <a:r>
              <a:rPr lang="en-US" sz="2400" dirty="0">
                <a:solidFill>
                  <a:srgbClr val="002060"/>
                </a:solidFill>
              </a:rPr>
              <a:t>H</a:t>
            </a:r>
            <a:r>
              <a:rPr lang="en-US" sz="2400" baseline="-25000" dirty="0">
                <a:solidFill>
                  <a:srgbClr val="002060"/>
                </a:solidFill>
              </a:rPr>
              <a:t>1</a:t>
            </a:r>
            <a:r>
              <a:rPr lang="en-US" sz="2400" dirty="0">
                <a:solidFill>
                  <a:srgbClr val="002060"/>
                </a:solidFill>
              </a:rPr>
              <a:t> receptor blockers are well </a:t>
            </a:r>
            <a:r>
              <a:rPr lang="en-US" sz="2400" b="1" dirty="0">
                <a:solidFill>
                  <a:srgbClr val="C00000"/>
                </a:solidFill>
              </a:rPr>
              <a:t>absorbed after oral </a:t>
            </a:r>
            <a:r>
              <a:rPr lang="en-US" sz="2400" dirty="0">
                <a:solidFill>
                  <a:srgbClr val="002060"/>
                </a:solidFill>
              </a:rPr>
              <a:t>administration</a:t>
            </a:r>
          </a:p>
          <a:p>
            <a:endParaRPr lang="en-US" sz="80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Maximum serum levels occurring at </a:t>
            </a:r>
            <a:r>
              <a:rPr lang="en-US" sz="2400" b="1" dirty="0">
                <a:solidFill>
                  <a:srgbClr val="C00000"/>
                </a:solidFill>
              </a:rPr>
              <a:t>1-2</a:t>
            </a:r>
            <a:r>
              <a:rPr lang="en-US" sz="2400" dirty="0">
                <a:solidFill>
                  <a:srgbClr val="002060"/>
                </a:solidFill>
              </a:rPr>
              <a:t>  hours</a:t>
            </a:r>
          </a:p>
          <a:p>
            <a:endParaRPr lang="en-US" sz="80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Average plasma half life is </a:t>
            </a:r>
            <a:r>
              <a:rPr lang="en-US" sz="2400" b="1" dirty="0">
                <a:solidFill>
                  <a:srgbClr val="C00000"/>
                </a:solidFill>
              </a:rPr>
              <a:t>4 to 6 </a:t>
            </a:r>
            <a:r>
              <a:rPr lang="en-US" sz="2400" dirty="0">
                <a:solidFill>
                  <a:srgbClr val="002060"/>
                </a:solidFill>
              </a:rPr>
              <a:t>hours</a:t>
            </a:r>
          </a:p>
          <a:p>
            <a:endParaRPr lang="en-US" sz="80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H</a:t>
            </a:r>
            <a:r>
              <a:rPr lang="en-US" sz="2400" baseline="-25000" dirty="0">
                <a:solidFill>
                  <a:srgbClr val="002060"/>
                </a:solidFill>
              </a:rPr>
              <a:t>1</a:t>
            </a:r>
            <a:r>
              <a:rPr lang="en-US" sz="2400" dirty="0">
                <a:solidFill>
                  <a:srgbClr val="002060"/>
                </a:solidFill>
              </a:rPr>
              <a:t>- receptor blockers have </a:t>
            </a:r>
            <a:r>
              <a:rPr lang="en-US" sz="2400" b="1" dirty="0">
                <a:solidFill>
                  <a:srgbClr val="C00000"/>
                </a:solidFill>
              </a:rPr>
              <a:t>high bioavailability </a:t>
            </a:r>
            <a:r>
              <a:rPr lang="en-US" sz="2400" dirty="0">
                <a:solidFill>
                  <a:srgbClr val="002060"/>
                </a:solidFill>
              </a:rPr>
              <a:t>and distributed to all tissues including CNS</a:t>
            </a:r>
          </a:p>
          <a:p>
            <a:endParaRPr lang="en-US" sz="80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Metabolized by the </a:t>
            </a:r>
            <a:r>
              <a:rPr lang="en-US" sz="2400" b="1" dirty="0">
                <a:solidFill>
                  <a:srgbClr val="C00000"/>
                </a:solidFill>
              </a:rPr>
              <a:t>hepatic cytochrome P450 </a:t>
            </a:r>
            <a:r>
              <a:rPr lang="en-US" sz="2400" dirty="0">
                <a:solidFill>
                  <a:srgbClr val="002060"/>
                </a:solidFill>
              </a:rPr>
              <a:t>system</a:t>
            </a:r>
          </a:p>
          <a:p>
            <a:endParaRPr lang="en-US" sz="80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Excretion occur via kidney except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C00000"/>
                </a:solidFill>
              </a:rPr>
              <a:t>fexofenadine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dirty="0">
                <a:solidFill>
                  <a:srgbClr val="002060"/>
                </a:solidFill>
              </a:rPr>
              <a:t>excreted in feces unchanged.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0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943" y="268941"/>
            <a:ext cx="9633857" cy="57724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b="1" dirty="0">
                <a:solidFill>
                  <a:srgbClr val="C00000"/>
                </a:solidFill>
              </a:rPr>
              <a:t>Adverse effects:</a:t>
            </a:r>
          </a:p>
          <a:p>
            <a:r>
              <a:rPr lang="en-US" sz="3200" dirty="0"/>
              <a:t>Sedation, tinnitus, fatigue, dizziness, blurred vision, dry mouth</a:t>
            </a:r>
          </a:p>
          <a:p>
            <a:endParaRPr lang="en-US" sz="800" dirty="0"/>
          </a:p>
          <a:p>
            <a:pPr marL="0" indent="0">
              <a:buNone/>
            </a:pPr>
            <a:r>
              <a:rPr lang="en-US" sz="3200" b="1" dirty="0">
                <a:solidFill>
                  <a:srgbClr val="C00000"/>
                </a:solidFill>
              </a:rPr>
              <a:t>Drug interaction: </a:t>
            </a:r>
          </a:p>
          <a:p>
            <a:r>
              <a:rPr lang="en-US" sz="3200" dirty="0"/>
              <a:t>CNS depressants </a:t>
            </a:r>
            <a:r>
              <a:rPr lang="en-US" sz="3200" dirty="0">
                <a:latin typeface="Aharoni" pitchFamily="2" charset="-79"/>
                <a:cs typeface="Aharoni" pitchFamily="2" charset="-79"/>
              </a:rPr>
              <a:t>&amp;</a:t>
            </a:r>
            <a:r>
              <a:rPr lang="en-US" sz="3200" dirty="0"/>
              <a:t> cholinesterase inhibitors</a:t>
            </a:r>
          </a:p>
          <a:p>
            <a:endParaRPr lang="en-US" sz="900" dirty="0"/>
          </a:p>
          <a:p>
            <a:pPr marL="0" indent="0">
              <a:buNone/>
            </a:pPr>
            <a:r>
              <a:rPr lang="en-US" sz="3200" b="1" dirty="0">
                <a:solidFill>
                  <a:srgbClr val="C00000"/>
                </a:solidFill>
              </a:rPr>
              <a:t>Overdose: </a:t>
            </a:r>
          </a:p>
          <a:p>
            <a:r>
              <a:rPr lang="en-US" sz="3200" dirty="0"/>
              <a:t>The most common and dangerous effects of acute poisoning are those on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rgbClr val="C00000"/>
                </a:solidFill>
              </a:rPr>
              <a:t>CNS</a:t>
            </a:r>
            <a:r>
              <a:rPr lang="en-US" sz="3200" dirty="0">
                <a:solidFill>
                  <a:srgbClr val="C00000"/>
                </a:solidFill>
              </a:rPr>
              <a:t>; </a:t>
            </a:r>
            <a:r>
              <a:rPr lang="en-US" sz="3200" dirty="0">
                <a:solidFill>
                  <a:srgbClr val="002060"/>
                </a:solidFill>
              </a:rPr>
              <a:t>including hallucinations, excitement, ataxia &amp; convulsions.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23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8369" y="43550"/>
            <a:ext cx="2233304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2-ANTI-ALLERGICS</a:t>
            </a:r>
          </a:p>
        </p:txBody>
      </p:sp>
      <p:sp>
        <p:nvSpPr>
          <p:cNvPr id="5" name="Rectangle 4"/>
          <p:cNvSpPr/>
          <p:nvPr/>
        </p:nvSpPr>
        <p:spPr>
          <a:xfrm>
            <a:off x="1789925" y="3324999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657476" y="2856434"/>
            <a:ext cx="6870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Bernard MT Condensed" pitchFamily="18" charset="0"/>
              </a:rPr>
              <a:t>LEUKOTRIENE RECEPTOR ANTAGONISTS   </a:t>
            </a:r>
            <a:r>
              <a:rPr lang="en-US" sz="2400" dirty="0" err="1">
                <a:solidFill>
                  <a:srgbClr val="0000FF"/>
                </a:solidFill>
                <a:latin typeface="Bernard MT Condensed" pitchFamily="18" charset="0"/>
              </a:rPr>
              <a:t>Montelukast</a:t>
            </a:r>
            <a:r>
              <a:rPr lang="en-US" sz="2000" dirty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82990" y="1036850"/>
            <a:ext cx="8935971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>
                <a:latin typeface="Arial Narrow" pitchFamily="34" charset="0"/>
                <a:sym typeface="Wingdings 3"/>
              </a:rPr>
              <a:t> Histamine release [mast cell stabilizer by inhibiting </a:t>
            </a:r>
            <a:r>
              <a:rPr lang="en-US" sz="2200" b="1" dirty="0" err="1">
                <a:latin typeface="Arial Narrow" pitchFamily="34" charset="0"/>
                <a:sym typeface="Wingdings 3"/>
              </a:rPr>
              <a:t>Cl</a:t>
            </a:r>
            <a:r>
              <a:rPr lang="en-US" sz="2200" b="1" dirty="0">
                <a:latin typeface="Arial Narrow" pitchFamily="34" charset="0"/>
                <a:sym typeface="Wingdings 3"/>
              </a:rPr>
              <a:t> channels] </a:t>
            </a:r>
          </a:p>
          <a:p>
            <a:pPr>
              <a:lnSpc>
                <a:spcPts val="2300"/>
              </a:lnSpc>
            </a:pPr>
            <a:r>
              <a:rPr lang="en-US" sz="2200" b="1" dirty="0">
                <a:latin typeface="Arial Narrow" pitchFamily="34" charset="0"/>
                <a:sym typeface="Wingdings 3"/>
              </a:rPr>
              <a:t>i.e. can act only </a:t>
            </a:r>
            <a:r>
              <a:rPr lang="en-US" sz="2200" dirty="0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prophylactic; </a:t>
            </a:r>
            <a:r>
              <a:rPr lang="en-US" sz="2200" b="1" dirty="0">
                <a:solidFill>
                  <a:srgbClr val="0070C0"/>
                </a:solidFill>
                <a:latin typeface="Arial Narrow" pitchFamily="34" charset="0"/>
                <a:sym typeface="Wingdings 3"/>
              </a:rPr>
              <a:t>it </a:t>
            </a:r>
            <a:r>
              <a:rPr lang="en-US" sz="2200" b="1" u="sng" dirty="0">
                <a:solidFill>
                  <a:srgbClr val="0070C0"/>
                </a:solidFill>
                <a:latin typeface="Arial Narrow" pitchFamily="34" charset="0"/>
                <a:sym typeface="Wingdings 3"/>
              </a:rPr>
              <a:t>does not antagonize the released histamine</a:t>
            </a:r>
            <a:endParaRPr lang="en-US" sz="2200" u="sng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48494" y="1838938"/>
            <a:ext cx="8534400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Used more </a:t>
            </a: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</a:rPr>
              <a:t>in children </a:t>
            </a:r>
            <a:r>
              <a:rPr lang="en-US" sz="2400" b="1" dirty="0">
                <a:latin typeface="Arial Narrow" pitchFamily="34" charset="0"/>
              </a:rPr>
              <a:t>for prophylaxis of </a:t>
            </a: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</a:rPr>
              <a:t>perennial allergic rhinitis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86219" y="2272055"/>
            <a:ext cx="8935971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>
                <a:latin typeface="Arial Narrow" pitchFamily="34" charset="0"/>
              </a:rPr>
              <a:t>Should be given on daily base and </a:t>
            </a:r>
            <a:r>
              <a:rPr lang="en-US" sz="2400" b="1" u="sng" dirty="0">
                <a:latin typeface="Arial Narrow" pitchFamily="34" charset="0"/>
              </a:rPr>
              <a:t>never stop abruptly</a:t>
            </a:r>
            <a:r>
              <a:rPr lang="en-US" sz="2200" b="1" u="sng" dirty="0">
                <a:latin typeface="Arial Narrow" pitchFamily="34" charset="0"/>
              </a:rPr>
              <a:t>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40522" y="494933"/>
            <a:ext cx="38400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Bernard MT Condensed" pitchFamily="18" charset="0"/>
              </a:rPr>
              <a:t>CROMOLYN &amp; NEDOCROMYL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10896" y="3299858"/>
            <a:ext cx="8952724" cy="1272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>
                <a:latin typeface="Arial Narrow" pitchFamily="34" charset="0"/>
              </a:rPr>
              <a:t>Block </a:t>
            </a:r>
            <a:r>
              <a:rPr lang="en-US" sz="2200" b="1" dirty="0" err="1">
                <a:latin typeface="Arial Narrow" pitchFamily="34" charset="0"/>
              </a:rPr>
              <a:t>leukotriene</a:t>
            </a:r>
            <a:r>
              <a:rPr lang="en-US" sz="2200" b="1" dirty="0">
                <a:latin typeface="Arial Narrow" pitchFamily="34" charset="0"/>
              </a:rPr>
              <a:t> actions </a:t>
            </a:r>
          </a:p>
          <a:p>
            <a:pPr>
              <a:lnSpc>
                <a:spcPts val="2300"/>
              </a:lnSpc>
            </a:pPr>
            <a:r>
              <a:rPr lang="en-US" sz="2200" b="1" dirty="0">
                <a:latin typeface="Arial Narrow" pitchFamily="34" charset="0"/>
              </a:rPr>
              <a:t>For </a:t>
            </a:r>
            <a:r>
              <a:rPr lang="en-US" sz="2200" dirty="0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prophylaxis </a:t>
            </a:r>
            <a:r>
              <a:rPr lang="en-US" sz="2200" b="1" dirty="0">
                <a:latin typeface="Arial Narrow" pitchFamily="34" charset="0"/>
              </a:rPr>
              <a:t>of lower respiratory [</a:t>
            </a:r>
            <a:r>
              <a:rPr lang="en-US" sz="2200" b="1" dirty="0" err="1">
                <a:latin typeface="Arial Narrow" pitchFamily="34" charset="0"/>
              </a:rPr>
              <a:t>i.e</a:t>
            </a:r>
            <a:r>
              <a:rPr lang="en-US" sz="2200" b="1" dirty="0">
                <a:latin typeface="Arial Narrow" pitchFamily="34" charset="0"/>
              </a:rPr>
              <a:t> perennial allergen, exercise or aspirin-induced asthma] &gt; upper respiratory allergies [chronic </a:t>
            </a:r>
            <a:r>
              <a:rPr lang="en-US" sz="2200" b="1" dirty="0" err="1">
                <a:latin typeface="Arial Narrow" pitchFamily="34" charset="0"/>
              </a:rPr>
              <a:t>rhinosinusitis</a:t>
            </a:r>
            <a:r>
              <a:rPr lang="en-US" sz="2200" b="1" dirty="0">
                <a:latin typeface="Arial Narrow" pitchFamily="34" charset="0"/>
              </a:rPr>
              <a:t>]</a:t>
            </a:r>
          </a:p>
          <a:p>
            <a:pPr>
              <a:lnSpc>
                <a:spcPts val="2300"/>
              </a:lnSpc>
            </a:pPr>
            <a:r>
              <a:rPr lang="en-US" sz="2200" b="1" dirty="0">
                <a:latin typeface="Arial Narrow" pitchFamily="34" charset="0"/>
              </a:rPr>
              <a:t>ADRs; as in asthma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95587" y="4779725"/>
            <a:ext cx="2505814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3-CORTICOSTERIODS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429000" y="4724400"/>
            <a:ext cx="7467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Bernard MT Condensed" pitchFamily="18" charset="0"/>
              </a:rPr>
              <a:t>Anti-inflammatory</a:t>
            </a:r>
            <a:r>
              <a:rPr lang="en-US" sz="2000" dirty="0">
                <a:latin typeface="Bernard MT Condensed" pitchFamily="18" charset="0"/>
                <a:sym typeface="Wingdings 3"/>
              </a:rPr>
              <a:t> blocks  </a:t>
            </a:r>
            <a:r>
              <a:rPr lang="en-US" sz="2000" dirty="0" err="1">
                <a:latin typeface="Bernard MT Condensed" pitchFamily="18" charset="0"/>
                <a:sym typeface="Wingdings 3"/>
              </a:rPr>
              <a:t>phospholipase</a:t>
            </a:r>
            <a:r>
              <a:rPr lang="en-US" sz="2000" dirty="0">
                <a:latin typeface="Bernard MT Condensed" pitchFamily="18" charset="0"/>
                <a:sym typeface="Wingdings 3"/>
              </a:rPr>
              <a:t> A</a:t>
            </a:r>
            <a:r>
              <a:rPr lang="en-US" sz="2000" baseline="-25000" dirty="0">
                <a:latin typeface="Bernard MT Condensed" pitchFamily="18" charset="0"/>
                <a:sym typeface="Wingdings 3"/>
              </a:rPr>
              <a:t>2</a:t>
            </a:r>
            <a:r>
              <a:rPr lang="en-US" sz="2000" dirty="0">
                <a:latin typeface="Bernard MT Condensed" pitchFamily="18" charset="0"/>
                <a:sym typeface="Wingdings 3"/>
              </a:rPr>
              <a:t>  </a:t>
            </a:r>
          </a:p>
          <a:p>
            <a:r>
              <a:rPr lang="en-US" sz="2000" dirty="0">
                <a:latin typeface="Bernard MT Condensed" pitchFamily="18" charset="0"/>
                <a:sym typeface="Wingdings 3"/>
              </a:rPr>
              <a:t>arachidonic a. synthesis   prostaglandins &amp; </a:t>
            </a:r>
            <a:r>
              <a:rPr lang="en-US" sz="2000" dirty="0" err="1">
                <a:latin typeface="Bernard MT Condensed" pitchFamily="18" charset="0"/>
                <a:sym typeface="Wingdings 3"/>
              </a:rPr>
              <a:t>leukotrienes</a:t>
            </a:r>
            <a:r>
              <a:rPr lang="en-US" sz="2000" dirty="0">
                <a:latin typeface="Bernard MT Condensed" pitchFamily="18" charset="0"/>
                <a:sym typeface="Wingdings 3"/>
              </a:rPr>
              <a:t> </a:t>
            </a:r>
            <a:endParaRPr lang="en-US" sz="2000" dirty="0">
              <a:latin typeface="Bernard MT Condensed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14564" y="5348509"/>
            <a:ext cx="86953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Topical (inhaled); steroid 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cs typeface="Times New Roman" pitchFamily="18" charset="0"/>
              </a:rPr>
              <a:t>spray</a:t>
            </a: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; </a:t>
            </a:r>
            <a:r>
              <a:rPr lang="en-US" sz="2200" b="1" dirty="0" err="1">
                <a:solidFill>
                  <a:srgbClr val="4B12B2"/>
                </a:solidFill>
                <a:latin typeface="Arial Narrow" pitchFamily="34" charset="0"/>
                <a:cs typeface="Times New Roman" pitchFamily="18" charset="0"/>
              </a:rPr>
              <a:t>beclomethasone</a:t>
            </a:r>
            <a:r>
              <a:rPr lang="en-US" sz="2200" b="1" dirty="0">
                <a:solidFill>
                  <a:srgbClr val="4B12B2"/>
                </a:solidFill>
                <a:latin typeface="Arial Narrow" pitchFamily="34" charset="0"/>
                <a:cs typeface="Times New Roman" pitchFamily="18" charset="0"/>
              </a:rPr>
              <a:t>, &amp; fluticasone</a:t>
            </a:r>
            <a:endParaRPr lang="en-US" sz="2200" b="1" dirty="0">
              <a:solidFill>
                <a:srgbClr val="4B12B2"/>
              </a:solidFill>
              <a:latin typeface="Arial Narrow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82990" y="6122314"/>
            <a:ext cx="883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latin typeface="Arial Narrow" pitchFamily="34" charset="0"/>
              </a:rPr>
              <a:t>ADRs; Nasal irritation, fungal infection, hoarseness of voice.</a:t>
            </a:r>
            <a:endParaRPr lang="en-US" sz="2200" dirty="0"/>
          </a:p>
        </p:txBody>
      </p:sp>
      <p:sp>
        <p:nvSpPr>
          <p:cNvPr id="19" name="Rectangle 18"/>
          <p:cNvSpPr/>
          <p:nvPr/>
        </p:nvSpPr>
        <p:spPr>
          <a:xfrm>
            <a:off x="1648494" y="5745779"/>
            <a:ext cx="700704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Given if severe intermittent or moderate persistent symptoms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94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/>
      <p:bldP spid="17" grpId="0"/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00196" y="124408"/>
            <a:ext cx="2920333" cy="523220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4. DECONGESTANTS</a:t>
            </a:r>
          </a:p>
        </p:txBody>
      </p:sp>
      <p:sp>
        <p:nvSpPr>
          <p:cNvPr id="9" name="Rectangle 8"/>
          <p:cNvSpPr/>
          <p:nvPr/>
        </p:nvSpPr>
        <p:spPr>
          <a:xfrm>
            <a:off x="8069760" y="1061396"/>
            <a:ext cx="1928826" cy="369332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</a:ln>
          <a:effectLst>
            <a:outerShdw blurRad="50800" dist="50800" dir="3000000" sx="99000" sy="99000" algn="t" rotWithShape="0">
              <a:srgbClr val="CCFF33"/>
            </a:outerShdw>
          </a:effectLst>
        </p:spPr>
        <p:txBody>
          <a:bodyPr wrap="square">
            <a:spAutoFit/>
          </a:bodyPr>
          <a:lstStyle/>
          <a:p>
            <a:r>
              <a:rPr lang="en-US" dirty="0">
                <a:latin typeface="Arial Rounded MT Bold" pitchFamily="34" charset="0"/>
              </a:rPr>
              <a:t>IMIDAZOLINE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54984" y="1061396"/>
            <a:ext cx="2857520" cy="369332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</a:ln>
          <a:effectLst>
            <a:outerShdw blurRad="50800" dist="50800" dir="3000000" sx="99000" sy="99000" algn="t" rotWithShape="0">
              <a:srgbClr val="CCFF33"/>
            </a:outerShdw>
          </a:effectLst>
        </p:spPr>
        <p:txBody>
          <a:bodyPr wrap="square">
            <a:spAutoFit/>
          </a:bodyPr>
          <a:lstStyle/>
          <a:p>
            <a:r>
              <a:rPr lang="en-US" b="1" dirty="0"/>
              <a:t>PHENYLETHYLAMINES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83646" y="1450618"/>
            <a:ext cx="2428892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 err="1">
                <a:latin typeface="Arial Narrow" pitchFamily="34" charset="0"/>
              </a:rPr>
              <a:t>Phenylephrine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 err="1">
                <a:latin typeface="Arial Narrow" pitchFamily="34" charset="0"/>
              </a:rPr>
              <a:t>Methoxamine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2" name="Curved Left Arrow 11"/>
          <p:cNvSpPr/>
          <p:nvPr/>
        </p:nvSpPr>
        <p:spPr>
          <a:xfrm>
            <a:off x="7135230" y="932606"/>
            <a:ext cx="500066" cy="714380"/>
          </a:xfrm>
          <a:prstGeom prst="curvedLeftArrow">
            <a:avLst/>
          </a:prstGeom>
          <a:gradFill flip="none" rotWithShape="1">
            <a:gsLst>
              <a:gs pos="16000">
                <a:srgbClr val="00FFFF">
                  <a:tint val="66000"/>
                  <a:satMod val="160000"/>
                </a:srgbClr>
              </a:gs>
              <a:gs pos="54000">
                <a:srgbClr val="0000FF"/>
              </a:gs>
              <a:gs pos="55000">
                <a:srgbClr val="FF0000">
                  <a:alpha val="7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Left Arrow 12"/>
          <p:cNvSpPr/>
          <p:nvPr/>
        </p:nvSpPr>
        <p:spPr>
          <a:xfrm flipH="1">
            <a:off x="7641132" y="918520"/>
            <a:ext cx="500066" cy="714380"/>
          </a:xfrm>
          <a:prstGeom prst="curvedLeftArrow">
            <a:avLst/>
          </a:prstGeom>
          <a:gradFill flip="none" rotWithShape="1">
            <a:gsLst>
              <a:gs pos="16000">
                <a:srgbClr val="00FFFF">
                  <a:tint val="66000"/>
                  <a:satMod val="160000"/>
                </a:srgbClr>
              </a:gs>
              <a:gs pos="54000">
                <a:srgbClr val="0000FF"/>
              </a:gs>
              <a:gs pos="55000">
                <a:srgbClr val="FF0000">
                  <a:alpha val="7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67621" y="2784397"/>
            <a:ext cx="477883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00" b="1" dirty="0">
              <a:latin typeface="Arial Narrow" pitchFamily="34" charset="0"/>
            </a:endParaRPr>
          </a:p>
          <a:p>
            <a:r>
              <a:rPr lang="en-US" sz="2000" b="1" dirty="0">
                <a:latin typeface="Arial Narrow" pitchFamily="34" charset="0"/>
              </a:rPr>
              <a:t>can cause </a:t>
            </a:r>
            <a:r>
              <a:rPr lang="en-US" sz="2000" dirty="0">
                <a:latin typeface="Bernard MT Condensed" pitchFamily="18" charset="0"/>
              </a:rPr>
              <a:t>Rebound nasal stuffiness </a:t>
            </a:r>
            <a:r>
              <a:rPr lang="en-US" sz="2000" b="1" dirty="0">
                <a:latin typeface="Arial Narrow" pitchFamily="34" charset="0"/>
              </a:rPr>
              <a:t>(repeated administration ( &gt; 10 days -2 weeks)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80058" y="1047901"/>
            <a:ext cx="2902733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400" b="1" u="heavy" dirty="0">
                <a:uFill>
                  <a:solidFill>
                    <a:srgbClr val="00FF00"/>
                  </a:solidFill>
                </a:uFill>
                <a:latin typeface="Bernard MT Condensed" pitchFamily="18" charset="0"/>
              </a:rPr>
              <a:t>PSEUDOEPHEDRINE</a:t>
            </a:r>
            <a:r>
              <a:rPr lang="en-US" sz="2400" b="1" dirty="0">
                <a:latin typeface="Bernard MT Condensed" pitchFamily="18" charset="0"/>
              </a:rPr>
              <a:t>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84205" y="971701"/>
            <a:ext cx="2778208" cy="571504"/>
          </a:xfrm>
          <a:prstGeom prst="rect">
            <a:avLst/>
          </a:prstGeom>
          <a:noFill/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853362" y="1393318"/>
            <a:ext cx="4643438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 err="1">
                <a:latin typeface="Arial Narrow" pitchFamily="34" charset="0"/>
              </a:rPr>
              <a:t>Naphazoline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err="1">
                <a:latin typeface="Arial Narrow" pitchFamily="34" charset="0"/>
              </a:rPr>
              <a:t>Oxymetazoline</a:t>
            </a:r>
            <a:r>
              <a:rPr lang="en-US" sz="2200" b="1" dirty="0">
                <a:latin typeface="Arial Narrow" pitchFamily="34" charset="0"/>
              </a:rPr>
              <a:t> HCI</a:t>
            </a:r>
          </a:p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err="1">
                <a:latin typeface="Arial Narrow" pitchFamily="34" charset="0"/>
              </a:rPr>
              <a:t>Xylometazoline</a:t>
            </a:r>
            <a:r>
              <a:rPr lang="en-US" sz="2200" b="1" dirty="0">
                <a:latin typeface="Arial Narrow" pitchFamily="34" charset="0"/>
              </a:rPr>
              <a:t> HCI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1844" y="1968835"/>
            <a:ext cx="49418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GB" sz="2000" b="1" dirty="0">
                <a:latin typeface="Arial Narrow" pitchFamily="34" charset="0"/>
              </a:rPr>
              <a:t>Can cause nervousness, insomnia, tremors, palpitations, hypertension</a:t>
            </a:r>
          </a:p>
          <a:p>
            <a:endParaRPr lang="en-GB" sz="2000" b="1" dirty="0">
              <a:latin typeface="Arial Narrow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GB" sz="2000" b="1" dirty="0">
                <a:latin typeface="Arial Narrow" pitchFamily="34" charset="0"/>
              </a:rPr>
              <a:t>Better avoided in </a:t>
            </a:r>
            <a:r>
              <a:rPr lang="en-US" sz="2000" b="1" dirty="0">
                <a:latin typeface="Arial Narrow" pitchFamily="34" charset="0"/>
              </a:rPr>
              <a:t>hypertension, heart failure, angina pectoris, hyperthyroidism,  glaucoma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791460" y="152400"/>
            <a:ext cx="29049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 Narrow" pitchFamily="34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-Adrenergic agonists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2286001" y="609600"/>
            <a:ext cx="11192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Bernard MT Condensed" pitchFamily="18" charset="0"/>
              </a:rPr>
              <a:t>SYSTEMIC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086601" y="590490"/>
            <a:ext cx="9909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Bernard MT Condensed" pitchFamily="18" charset="0"/>
              </a:rPr>
              <a:t>TOPICAL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705600" y="152400"/>
            <a:ext cx="43284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 Narrow" pitchFamily="34" charset="0"/>
                <a:sym typeface="Wingdings 3"/>
              </a:rPr>
              <a:t></a:t>
            </a:r>
            <a:r>
              <a:rPr lang="en-US" sz="2400" b="1" dirty="0">
                <a:latin typeface="Arial Narrow" pitchFamily="34" charset="0"/>
              </a:rPr>
              <a:t>For treatment of nasal stuffiness</a:t>
            </a:r>
          </a:p>
        </p:txBody>
      </p:sp>
      <p:cxnSp>
        <p:nvCxnSpPr>
          <p:cNvPr id="28" name="Straight Connector 27"/>
          <p:cNvCxnSpPr/>
          <p:nvPr/>
        </p:nvCxnSpPr>
        <p:spPr>
          <a:xfrm rot="10800000">
            <a:off x="1524000" y="3962399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700196" y="4221540"/>
            <a:ext cx="3599038" cy="523220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5. ANTICHOLINERGICS</a:t>
            </a: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4722324" y="3124200"/>
            <a:ext cx="1371600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155348" y="4858260"/>
            <a:ext cx="8991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Given as nasal drops to </a:t>
            </a:r>
            <a:r>
              <a:rPr lang="en-US" sz="2200" dirty="0">
                <a:latin typeface="Bernard MT Condensed" pitchFamily="18" charset="0"/>
              </a:rPr>
              <a:t>control rhinorrhea </a:t>
            </a:r>
          </a:p>
          <a:p>
            <a:r>
              <a:rPr lang="en-US" sz="2200" b="1" dirty="0">
                <a:latin typeface="Arial Narrow" pitchFamily="34" charset="0"/>
              </a:rPr>
              <a:t>So very effective </a:t>
            </a:r>
            <a:r>
              <a:rPr lang="en-US" sz="2200" dirty="0">
                <a:latin typeface="Bernard MT Condensed" pitchFamily="18" charset="0"/>
              </a:rPr>
              <a:t>in vasomotor rhinitis </a:t>
            </a:r>
            <a:r>
              <a:rPr lang="en-US" sz="2200" b="1" dirty="0">
                <a:latin typeface="Arial Narrow" pitchFamily="34" charset="0"/>
              </a:rPr>
              <a:t>(watery hyper-secretion)</a:t>
            </a:r>
          </a:p>
          <a:p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343401" y="4245759"/>
            <a:ext cx="1879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</a:rPr>
              <a:t>Ipratropium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82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2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524000" y="5181600"/>
            <a:ext cx="9144000" cy="1676400"/>
            <a:chOff x="0" y="5181600"/>
            <a:chExt cx="9432235" cy="1676400"/>
          </a:xfrm>
        </p:grpSpPr>
        <p:pic>
          <p:nvPicPr>
            <p:cNvPr id="14347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5181600"/>
              <a:ext cx="24980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8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2438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9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4724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0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7010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6346826" y="4100513"/>
            <a:ext cx="2720975" cy="1968500"/>
            <a:chOff x="5356412" y="4100338"/>
            <a:chExt cx="2720788" cy="1968230"/>
          </a:xfrm>
        </p:grpSpPr>
        <p:sp>
          <p:nvSpPr>
            <p:cNvPr id="25" name="Oval 24"/>
            <p:cNvSpPr/>
            <p:nvPr/>
          </p:nvSpPr>
          <p:spPr>
            <a:xfrm>
              <a:off x="6629500" y="5638414"/>
              <a:ext cx="457169" cy="3809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7543837" y="4571760"/>
              <a:ext cx="304779" cy="2285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027" name="Picture 3" descr="C:\Documents and Settings\DR.OMNIA\My Documents\My Pictures\goblet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938" t="17021" r="17695" b="18676"/>
            <a:stretch>
              <a:fillRect/>
            </a:stretch>
          </p:blipFill>
          <p:spPr bwMode="auto">
            <a:xfrm>
              <a:off x="5356412" y="4100338"/>
              <a:ext cx="2720788" cy="1968230"/>
            </a:xfrm>
            <a:prstGeom prst="roundRect">
              <a:avLst>
                <a:gd name="adj" fmla="val 31370"/>
              </a:avLst>
            </a:prstGeom>
            <a:noFill/>
          </p:spPr>
        </p:pic>
      </p:grpSp>
      <p:pic>
        <p:nvPicPr>
          <p:cNvPr id="14340" name="Picture 2" descr="C:\Documents and Settings\DR.OMNIA\My Documents\My Pictures\air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34288" y="3100388"/>
            <a:ext cx="227171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8" descr="http://thelungnetwork.com/wp-content/uploads/2010/10/Lungs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0000"/>
          <a:stretch>
            <a:fillRect/>
          </a:stretch>
        </p:blipFill>
        <p:spPr bwMode="auto">
          <a:xfrm>
            <a:off x="9296400" y="685801"/>
            <a:ext cx="1371600" cy="321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1828801" y="2706711"/>
            <a:ext cx="6781800" cy="1165086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4000" b="1" spc="50" dirty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TREATMENT OF COUGH</a:t>
            </a:r>
          </a:p>
        </p:txBody>
      </p:sp>
      <p:pic>
        <p:nvPicPr>
          <p:cNvPr id="45059" name="Picture 3" descr="http://i2.cdn.turner.com/cnn/2009/HEALTH/conditions/06/19/chronic.cough/art.cough.gi.jpg"/>
          <p:cNvPicPr>
            <a:picLocks noChangeAspect="1" noChangeArrowheads="1"/>
          </p:cNvPicPr>
          <p:nvPr/>
        </p:nvPicPr>
        <p:blipFill>
          <a:blip r:embed="rId7" cstate="print"/>
          <a:srcRect l="8219" r="9589" b="1370"/>
          <a:stretch>
            <a:fillRect/>
          </a:stretch>
        </p:blipFill>
        <p:spPr bwMode="auto">
          <a:xfrm>
            <a:off x="2438400" y="762000"/>
            <a:ext cx="2540000" cy="2286000"/>
          </a:xfrm>
          <a:prstGeom prst="ellipse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1828801" y="358914"/>
            <a:ext cx="3767377" cy="1927086"/>
          </a:xfrm>
          <a:prstGeom prst="rect">
            <a:avLst/>
          </a:prstGeom>
          <a:noFill/>
        </p:spPr>
        <p:txBody>
          <a:bodyPr wrap="none">
            <a:prstTxWarp prst="textArchUpPour">
              <a:avLst/>
            </a:prstTxWarp>
            <a:spAutoFit/>
          </a:bodyPr>
          <a:lstStyle/>
          <a:p>
            <a:pPr algn="ctr">
              <a:defRPr/>
            </a:pPr>
            <a:r>
              <a:rPr lang="en-US" sz="4000" b="1" spc="50" dirty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DCD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DRUGS USED 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0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http://www.sciencephoto.com/images/download_wm_image.html/P570002-Illustration_of_the_exhalation_phase_of_coughing-SPL.jpg?id=805700002"/>
          <p:cNvPicPr>
            <a:picLocks noChangeAspect="1" noChangeArrowheads="1"/>
          </p:cNvPicPr>
          <p:nvPr/>
        </p:nvPicPr>
        <p:blipFill>
          <a:blip r:embed="rId3" cstate="print"/>
          <a:srcRect l="18232" r="11050" b="3396"/>
          <a:stretch>
            <a:fillRect/>
          </a:stretch>
        </p:blipFill>
        <p:spPr bwMode="auto">
          <a:xfrm>
            <a:off x="10231945" y="271364"/>
            <a:ext cx="1447800" cy="2895600"/>
          </a:xfrm>
          <a:prstGeom prst="roundRect">
            <a:avLst/>
          </a:prstGeom>
          <a:noFill/>
          <a:effectLst>
            <a:softEdge rad="63500"/>
          </a:effectLst>
        </p:spPr>
      </p:pic>
      <p:sp>
        <p:nvSpPr>
          <p:cNvPr id="19" name="TextBox 18"/>
          <p:cNvSpPr txBox="1"/>
          <p:nvPr/>
        </p:nvSpPr>
        <p:spPr>
          <a:xfrm>
            <a:off x="163286" y="261421"/>
            <a:ext cx="9525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400"/>
              </a:lnSpc>
              <a:buFont typeface="Wingdings" pitchFamily="2" charset="2"/>
              <a:buChar char="§"/>
            </a:pPr>
            <a:r>
              <a:rPr lang="en-US" sz="2500" b="1" dirty="0">
                <a:latin typeface="Arial Narrow" pitchFamily="34" charset="0"/>
              </a:rPr>
              <a:t>Coughing is sudden expulsion of air from the lungs through the epiglottis at an amazingly fast speed (~100 miles/ hr) to get of unwanted irritants</a:t>
            </a:r>
          </a:p>
          <a:p>
            <a:pPr marL="342900" indent="-342900">
              <a:lnSpc>
                <a:spcPts val="2400"/>
              </a:lnSpc>
              <a:buFont typeface="Wingdings" pitchFamily="2" charset="2"/>
              <a:buChar char="§"/>
            </a:pPr>
            <a:endParaRPr lang="en-US" sz="2200" b="1" dirty="0">
              <a:latin typeface="Arial Narrow" pitchFamily="34" charset="0"/>
            </a:endParaRPr>
          </a:p>
          <a:p>
            <a:pPr marL="342900" indent="-342900">
              <a:lnSpc>
                <a:spcPts val="2400"/>
              </a:lnSpc>
              <a:buFont typeface="Wingdings" pitchFamily="2" charset="2"/>
              <a:buChar char="§"/>
            </a:pPr>
            <a:r>
              <a:rPr lang="en-US" sz="2500" b="1" dirty="0">
                <a:latin typeface="Arial Narrow" pitchFamily="34" charset="0"/>
              </a:rPr>
              <a:t>Abdominal &amp; intercostal muscles contract, against the closed epiglottis </a:t>
            </a:r>
            <a:r>
              <a:rPr lang="en-US" sz="2500" b="1" dirty="0">
                <a:latin typeface="Arial Narrow" pitchFamily="34" charset="0"/>
                <a:sym typeface="Wingdings 3"/>
              </a:rPr>
              <a:t> </a:t>
            </a:r>
            <a:r>
              <a:rPr lang="en-US" sz="2500" b="1" dirty="0">
                <a:latin typeface="Arial Narrow" pitchFamily="34" charset="0"/>
              </a:rPr>
              <a:t>pressure </a:t>
            </a:r>
            <a:r>
              <a:rPr lang="en-US" sz="2500" b="1" dirty="0">
                <a:latin typeface="Arial Narrow" pitchFamily="34" charset="0"/>
                <a:sym typeface="Wingdings 3"/>
              </a:rPr>
              <a:t></a:t>
            </a:r>
            <a:r>
              <a:rPr lang="en-US" sz="2500" b="1" dirty="0">
                <a:latin typeface="Arial Narrow" pitchFamily="34" charset="0"/>
              </a:rPr>
              <a:t> </a:t>
            </a:r>
            <a:r>
              <a:rPr lang="en-US" sz="2500" b="1" dirty="0">
                <a:latin typeface="Arial Narrow" pitchFamily="34" charset="0"/>
                <a:sym typeface="Wingdings 3"/>
              </a:rPr>
              <a:t> </a:t>
            </a:r>
            <a:r>
              <a:rPr lang="en-US" sz="2500" b="1" dirty="0">
                <a:latin typeface="Arial Narrow" pitchFamily="34" charset="0"/>
              </a:rPr>
              <a:t>air is forcefully expelled  to dislodge the triggering irritant.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00952" y="2633874"/>
            <a:ext cx="899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sz="2200" b="1" dirty="0">
                <a:latin typeface="Arial Narrow" pitchFamily="34" charset="0"/>
              </a:rPr>
              <a:t>Cough may be </a:t>
            </a:r>
            <a:r>
              <a:rPr lang="en-US" sz="2200" b="1" dirty="0">
                <a:latin typeface="Arial Narrow" pitchFamily="34" charset="0"/>
                <a:sym typeface="Wingdings 3"/>
              </a:rPr>
              <a:t></a:t>
            </a:r>
            <a:r>
              <a:rPr lang="en-US" sz="2200" b="1" i="1" dirty="0">
                <a:solidFill>
                  <a:srgbClr val="7030A0"/>
                </a:solidFill>
              </a:rPr>
              <a:t>“wet or productive”</a:t>
            </a:r>
            <a:r>
              <a:rPr lang="en-US" sz="2200" b="1" dirty="0">
                <a:solidFill>
                  <a:srgbClr val="7030A0"/>
                </a:solidFill>
                <a:latin typeface="Arial Narrow" pitchFamily="34" charset="0"/>
              </a:rPr>
              <a:t> or</a:t>
            </a:r>
          </a:p>
          <a:p>
            <a:pPr>
              <a:lnSpc>
                <a:spcPts val="2400"/>
              </a:lnSpc>
            </a:pPr>
            <a:r>
              <a:rPr lang="en-US" sz="2200" b="1" dirty="0">
                <a:latin typeface="Arial Narrow" pitchFamily="34" charset="0"/>
                <a:sym typeface="Wingdings 3"/>
              </a:rPr>
              <a:t>                          </a:t>
            </a:r>
            <a:r>
              <a:rPr lang="en-US" sz="2200" b="1" i="1" dirty="0">
                <a:solidFill>
                  <a:srgbClr val="7030A0"/>
                </a:solidFill>
              </a:rPr>
              <a:t>“dry or irritant”</a:t>
            </a:r>
          </a:p>
          <a:p>
            <a:pPr>
              <a:lnSpc>
                <a:spcPts val="2400"/>
              </a:lnSpc>
            </a:pPr>
            <a:r>
              <a:rPr lang="en-US" sz="2200" b="1" dirty="0">
                <a:latin typeface="Arial Narrow" pitchFamily="34" charset="0"/>
              </a:rPr>
              <a:t>                           2ndry to irritant vapors, gases, infections, cancer</a:t>
            </a:r>
            <a:r>
              <a:rPr lang="en-US" sz="2200" b="1" dirty="0">
                <a:latin typeface="Arial Narrow" pitchFamily="34" charset="0"/>
                <a:sym typeface="Wingdings 3"/>
              </a:rPr>
              <a:t></a:t>
            </a:r>
            <a:endParaRPr lang="en-US" sz="2200" b="1" i="1" dirty="0">
              <a:solidFill>
                <a:srgbClr val="7030A0"/>
              </a:solidFill>
            </a:endParaRPr>
          </a:p>
          <a:p>
            <a:pPr>
              <a:lnSpc>
                <a:spcPts val="2400"/>
              </a:lnSpc>
            </a:pPr>
            <a:r>
              <a:rPr lang="en-US" sz="2200" b="1" i="1" dirty="0">
                <a:solidFill>
                  <a:srgbClr val="7030A0"/>
                </a:solidFill>
              </a:rPr>
              <a:t> </a:t>
            </a:r>
            <a:endParaRPr lang="en-US" sz="2200" b="1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828801" y="4419569"/>
            <a:ext cx="1487267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TREATMENT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1847088" y="4881234"/>
            <a:ext cx="1588" cy="1290966"/>
          </a:xfrm>
          <a:prstGeom prst="straightConnector1">
            <a:avLst/>
          </a:prstGeom>
          <a:ln w="28575">
            <a:solidFill>
              <a:srgbClr val="66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352799" y="4776537"/>
            <a:ext cx="381001" cy="577211"/>
          </a:xfrm>
          <a:prstGeom prst="straightConnector1">
            <a:avLst/>
          </a:prstGeom>
          <a:ln w="28575">
            <a:solidFill>
              <a:srgbClr val="66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1752601" y="6096000"/>
            <a:ext cx="7002421" cy="533400"/>
            <a:chOff x="457200" y="2590800"/>
            <a:chExt cx="7002421" cy="533400"/>
          </a:xfrm>
        </p:grpSpPr>
        <p:sp>
          <p:nvSpPr>
            <p:cNvPr id="29" name="Rectangle 28"/>
            <p:cNvSpPr/>
            <p:nvPr/>
          </p:nvSpPr>
          <p:spPr>
            <a:xfrm>
              <a:off x="457200" y="2662535"/>
              <a:ext cx="2506199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txBody>
            <a:bodyPr wrap="none">
              <a:spAutoFit/>
            </a:bodyPr>
            <a:lstStyle/>
            <a:p>
              <a:pPr marL="342900" lvl="1" indent="-342900" eaLnBrk="0" hangingPunct="0">
                <a:defRPr/>
              </a:pPr>
              <a:r>
                <a:rPr lang="en-US" sz="2000" b="1" dirty="0">
                  <a:solidFill>
                    <a:srgbClr val="C00000"/>
                  </a:solidFill>
                  <a:latin typeface="Arial Narrow" pitchFamily="34" charset="0"/>
                </a:rPr>
                <a:t>ANTITUSSIVE AGENTS</a:t>
              </a:r>
            </a:p>
          </p:txBody>
        </p:sp>
        <p:sp>
          <p:nvSpPr>
            <p:cNvPr id="30" name="Chevron 29"/>
            <p:cNvSpPr/>
            <p:nvPr/>
          </p:nvSpPr>
          <p:spPr>
            <a:xfrm>
              <a:off x="3048000" y="2590800"/>
              <a:ext cx="533400" cy="533400"/>
            </a:xfrm>
            <a:prstGeom prst="chevron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rgbClr val="C00000"/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 Narrow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602218" y="2636520"/>
              <a:ext cx="3857403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txBody>
            <a:bodyPr wrap="none">
              <a:spAutoFit/>
            </a:bodyPr>
            <a:lstStyle/>
            <a:p>
              <a:pPr marL="342900" lvl="1" indent="-342900" eaLnBrk="0" hangingPunct="0">
                <a:defRPr/>
              </a:pPr>
              <a:r>
                <a:rPr lang="en-US" sz="2400" dirty="0">
                  <a:solidFill>
                    <a:srgbClr val="7030A0"/>
                  </a:solidFill>
                  <a:latin typeface="Bernard MT Condensed" pitchFamily="18" charset="0"/>
                </a:rPr>
                <a:t>For Non-productive (dry) Cough</a:t>
              </a:r>
            </a:p>
          </p:txBody>
        </p:sp>
      </p:grpSp>
      <p:sp>
        <p:nvSpPr>
          <p:cNvPr id="17" name="Chevron 16"/>
          <p:cNvSpPr/>
          <p:nvPr/>
        </p:nvSpPr>
        <p:spPr>
          <a:xfrm>
            <a:off x="7315200" y="5145238"/>
            <a:ext cx="533400" cy="533400"/>
          </a:xfrm>
          <a:prstGeom prst="chevron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rgbClr val="C000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921648" y="5190958"/>
            <a:ext cx="3568509" cy="46166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marL="342900" lvl="1" indent="-342900" eaLnBrk="0" hangingPunct="0">
              <a:defRPr/>
            </a:pPr>
            <a:r>
              <a:rPr lang="en-US" sz="2400" dirty="0">
                <a:solidFill>
                  <a:srgbClr val="7030A0"/>
                </a:solidFill>
                <a:latin typeface="Bernard MT Condensed" pitchFamily="18" charset="0"/>
              </a:rPr>
              <a:t>For Productive Cough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733801" y="5190958"/>
            <a:ext cx="1915461" cy="40011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 marL="342900" lvl="1" indent="-342900" eaLnBrk="0" hangingPunct="0">
              <a:defRPr/>
            </a:pPr>
            <a:r>
              <a:rPr lang="en-US" sz="2000" b="1" dirty="0">
                <a:solidFill>
                  <a:srgbClr val="C00000"/>
                </a:solidFill>
                <a:latin typeface="Arial Narrow" pitchFamily="34" charset="0"/>
              </a:rPr>
              <a:t>EXPECTORANTS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715001" y="5190744"/>
            <a:ext cx="1556773" cy="40011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 marL="342900" lvl="1" indent="-342900" eaLnBrk="0" hangingPunct="0">
              <a:defRPr/>
            </a:pPr>
            <a:r>
              <a:rPr lang="en-US" sz="2000" b="1" dirty="0">
                <a:solidFill>
                  <a:srgbClr val="C00000"/>
                </a:solidFill>
                <a:latin typeface="Arial Narrow" pitchFamily="34" charset="0"/>
              </a:rPr>
              <a:t>MUCOLYTICS</a:t>
            </a:r>
          </a:p>
        </p:txBody>
      </p:sp>
      <p:cxnSp>
        <p:nvCxnSpPr>
          <p:cNvPr id="34" name="Straight Connector 33"/>
          <p:cNvCxnSpPr/>
          <p:nvPr/>
        </p:nvCxnSpPr>
        <p:spPr>
          <a:xfrm rot="10800000">
            <a:off x="741920" y="4038568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5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468819" y="175069"/>
            <a:ext cx="4114800" cy="609600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6666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EXPECTORANTS</a:t>
            </a:r>
          </a:p>
        </p:txBody>
      </p:sp>
      <p:sp>
        <p:nvSpPr>
          <p:cNvPr id="9" name="Rectangle 8"/>
          <p:cNvSpPr/>
          <p:nvPr/>
        </p:nvSpPr>
        <p:spPr>
          <a:xfrm>
            <a:off x="4833257" y="381001"/>
            <a:ext cx="386516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Act by removal of mucus through</a:t>
            </a:r>
            <a:endParaRPr lang="en-US" sz="2200" dirty="0"/>
          </a:p>
        </p:txBody>
      </p:sp>
      <p:sp>
        <p:nvSpPr>
          <p:cNvPr id="13" name="Rectangle 12"/>
          <p:cNvSpPr/>
          <p:nvPr/>
        </p:nvSpPr>
        <p:spPr>
          <a:xfrm>
            <a:off x="880042" y="1066800"/>
            <a:ext cx="19720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eaLnBrk="0" hangingPunct="0">
              <a:defRPr/>
            </a:pPr>
            <a:r>
              <a:rPr lang="en-US" sz="2000" dirty="0">
                <a:solidFill>
                  <a:srgbClr val="0000FF"/>
                </a:solidFill>
                <a:latin typeface="Bernard MT Condensed" pitchFamily="18" charset="0"/>
              </a:rPr>
              <a:t>Reflex stimulation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18456" y="2319532"/>
            <a:ext cx="1981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defRPr/>
            </a:pPr>
            <a:r>
              <a:rPr lang="en-US" sz="2000" dirty="0">
                <a:solidFill>
                  <a:srgbClr val="0000FF"/>
                </a:solidFill>
                <a:latin typeface="Bernard MT Condensed" pitchFamily="18" charset="0"/>
              </a:rPr>
              <a:t>Direct stimulation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852056" y="1057656"/>
            <a:ext cx="6324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/>
            <a:r>
              <a:rPr lang="en-US" sz="2000" b="1" dirty="0">
                <a:latin typeface="Arial Narrow" pitchFamily="34" charset="0"/>
              </a:rPr>
              <a:t>Irritate GIT </a:t>
            </a:r>
            <a:r>
              <a:rPr lang="en-US" sz="2000" b="1" dirty="0">
                <a:latin typeface="Arial Narrow" pitchFamily="34" charset="0"/>
                <a:sym typeface="Wingdings 3"/>
              </a:rPr>
              <a:t> </a:t>
            </a:r>
            <a:r>
              <a:rPr lang="en-US" sz="2000" b="1" dirty="0">
                <a:latin typeface="Arial Narrow" pitchFamily="34" charset="0"/>
              </a:rPr>
              <a:t>stimulate </a:t>
            </a:r>
            <a:r>
              <a:rPr lang="en-US" sz="2000" b="1" dirty="0" err="1">
                <a:latin typeface="Arial Narrow" pitchFamily="34" charset="0"/>
              </a:rPr>
              <a:t>gastropulmonary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vagal</a:t>
            </a:r>
            <a:r>
              <a:rPr lang="en-US" sz="2000" b="1" dirty="0">
                <a:latin typeface="Arial Narrow" pitchFamily="34" charset="0"/>
              </a:rPr>
              <a:t> reflex </a:t>
            </a:r>
            <a:r>
              <a:rPr lang="en-US" sz="2000" b="1" dirty="0">
                <a:latin typeface="Arial Narrow" pitchFamily="34" charset="0"/>
                <a:sym typeface="Wingdings 3"/>
              </a:rPr>
              <a:t> l</a:t>
            </a:r>
            <a:r>
              <a:rPr lang="en-US" sz="2000" b="1" dirty="0">
                <a:latin typeface="Arial Narrow" pitchFamily="34" charset="0"/>
              </a:rPr>
              <a:t>oosening &amp; thinning of secretions </a:t>
            </a:r>
            <a:r>
              <a:rPr lang="en-US" sz="2000" b="1" dirty="0">
                <a:latin typeface="Arial Narrow" pitchFamily="34" charset="0"/>
                <a:sym typeface="Wingdings 3"/>
              </a:rPr>
              <a:t> </a:t>
            </a:r>
            <a:r>
              <a:rPr lang="en-US" sz="20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Guaifenesin</a:t>
            </a:r>
            <a:endParaRPr lang="en-US" sz="2000" dirty="0">
              <a:solidFill>
                <a:srgbClr val="C00000"/>
              </a:solidFill>
              <a:latin typeface="Bernard MT Condensed" pitchFamily="18" charset="0"/>
              <a:sym typeface="Wingdings 3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94656" y="2307458"/>
            <a:ext cx="876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/>
            <a:r>
              <a:rPr lang="en-US" sz="2000" b="1" dirty="0">
                <a:latin typeface="Arial Narrow" pitchFamily="34" charset="0"/>
              </a:rPr>
              <a:t>			Stimulate secretory glands </a:t>
            </a:r>
            <a:r>
              <a:rPr lang="en-US" sz="2000" b="1" dirty="0">
                <a:latin typeface="Arial Narrow" pitchFamily="34" charset="0"/>
                <a:sym typeface="Wingdings 3"/>
              </a:rPr>
              <a:t> </a:t>
            </a:r>
            <a:r>
              <a:rPr lang="en-US" sz="2000" b="1" dirty="0">
                <a:latin typeface="Arial Narrow" pitchFamily="34" charset="0"/>
              </a:rPr>
              <a:t> respiratory fluids production </a:t>
            </a:r>
            <a:r>
              <a:rPr lang="en-US" sz="2000" b="1" dirty="0">
                <a:latin typeface="Arial Narrow" pitchFamily="34" charset="0"/>
                <a:sym typeface="Wingdings 3"/>
              </a:rPr>
              <a:t> </a:t>
            </a:r>
            <a:r>
              <a:rPr lang="en-US" sz="20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Iodinated glycerol, Na or K iodide / acetate , Ammonium chloride, </a:t>
            </a:r>
            <a:r>
              <a:rPr lang="en-US" sz="20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Ipecacuahna</a:t>
            </a:r>
            <a:r>
              <a:rPr lang="en-US" sz="20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680356" y="1181100"/>
            <a:ext cx="381000" cy="1588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-146190" y="1758760"/>
            <a:ext cx="1664080" cy="1588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3004456" y="4035195"/>
            <a:ext cx="6553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Final outcome is that cough is indirectly diminished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468819" y="4937233"/>
            <a:ext cx="3886200" cy="1469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2300"/>
              </a:lnSpc>
              <a:buBlip>
                <a:blip r:embed="rId3"/>
              </a:buBlip>
              <a:tabLst>
                <a:tab pos="3940175" algn="l"/>
              </a:tabLst>
            </a:pPr>
            <a:r>
              <a:rPr lang="en-US" sz="2200" b="1" dirty="0">
                <a:latin typeface="Arial Narrow" pitchFamily="34" charset="0"/>
              </a:rPr>
              <a:t> Common cold</a:t>
            </a:r>
          </a:p>
          <a:p>
            <a:pPr>
              <a:lnSpc>
                <a:spcPts val="2300"/>
              </a:lnSpc>
              <a:buBlip>
                <a:blip r:embed="rId3"/>
              </a:buBlip>
              <a:tabLst>
                <a:tab pos="3940175" algn="l"/>
              </a:tabLst>
            </a:pPr>
            <a:r>
              <a:rPr lang="en-US" sz="2200" b="1" dirty="0">
                <a:latin typeface="Arial Narrow" pitchFamily="34" charset="0"/>
              </a:rPr>
              <a:t> Bronchitis</a:t>
            </a:r>
          </a:p>
          <a:p>
            <a:pPr>
              <a:lnSpc>
                <a:spcPts val="2300"/>
              </a:lnSpc>
              <a:buBlip>
                <a:blip r:embed="rId3"/>
              </a:buBlip>
              <a:tabLst>
                <a:tab pos="3940175" algn="l"/>
              </a:tabLst>
            </a:pPr>
            <a:r>
              <a:rPr lang="en-US" sz="2200" b="1" dirty="0">
                <a:latin typeface="Arial Narrow" pitchFamily="34" charset="0"/>
              </a:rPr>
              <a:t> Pharyngitis</a:t>
            </a:r>
          </a:p>
          <a:p>
            <a:pPr>
              <a:lnSpc>
                <a:spcPts val="2300"/>
              </a:lnSpc>
              <a:buBlip>
                <a:blip r:embed="rId3"/>
              </a:buBlip>
            </a:pPr>
            <a:r>
              <a:rPr lang="en-US" sz="2200" b="1" dirty="0">
                <a:latin typeface="Arial Narrow" pitchFamily="34" charset="0"/>
              </a:rPr>
              <a:t>Chronic </a:t>
            </a:r>
            <a:r>
              <a:rPr lang="en-US" sz="2200" b="1" dirty="0" err="1">
                <a:latin typeface="Arial Narrow" pitchFamily="34" charset="0"/>
              </a:rPr>
              <a:t>paranasal</a:t>
            </a:r>
            <a:r>
              <a:rPr lang="en-US" sz="2200" b="1" dirty="0">
                <a:latin typeface="Arial Narrow" pitchFamily="34" charset="0"/>
              </a:rPr>
              <a:t> sinusitis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18456" y="4505681"/>
            <a:ext cx="13497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Bernard MT Condensed" pitchFamily="18" charset="0"/>
              </a:rPr>
              <a:t>INDICATIONS</a:t>
            </a:r>
          </a:p>
        </p:txBody>
      </p:sp>
      <p:cxnSp>
        <p:nvCxnSpPr>
          <p:cNvPr id="30" name="Straight Arrow Connector 29"/>
          <p:cNvCxnSpPr>
            <a:endCxn id="26" idx="3"/>
          </p:cNvCxnSpPr>
          <p:nvPr/>
        </p:nvCxnSpPr>
        <p:spPr>
          <a:xfrm>
            <a:off x="9545747" y="1300783"/>
            <a:ext cx="11909" cy="2949856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9274002" y="2556087"/>
            <a:ext cx="3177" cy="1694553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870856" y="1752600"/>
            <a:ext cx="7696200" cy="425758"/>
            <a:chOff x="533400" y="1752600"/>
            <a:chExt cx="7696200" cy="425758"/>
          </a:xfrm>
        </p:grpSpPr>
        <p:sp>
          <p:nvSpPr>
            <p:cNvPr id="38" name="Rectangle 37"/>
            <p:cNvSpPr/>
            <p:nvPr/>
          </p:nvSpPr>
          <p:spPr>
            <a:xfrm>
              <a:off x="533400" y="1752600"/>
              <a:ext cx="7696200" cy="4257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-342900" eaLnBrk="0" hangingPunct="0">
                <a:lnSpc>
                  <a:spcPts val="2600"/>
                </a:lnSpc>
                <a:defRPr/>
              </a:pPr>
              <a:r>
                <a:rPr lang="en-US" sz="2000" b="1" u="sng" dirty="0">
                  <a:latin typeface="Arial Narrow" pitchFamily="34" charset="0"/>
                </a:rPr>
                <a:t>ADRs ;</a:t>
              </a:r>
              <a:r>
                <a:rPr lang="en-US" sz="2000" b="1" dirty="0">
                  <a:latin typeface="Arial Narrow" pitchFamily="34" charset="0"/>
                </a:rPr>
                <a:t> Dry mouth, chapped lips, risk of kidney stones (</a:t>
              </a:r>
              <a:r>
                <a:rPr lang="en-US" sz="2000" b="1" dirty="0">
                  <a:latin typeface="Arial Narrow" pitchFamily="34" charset="0"/>
                  <a:sym typeface="Wingdings 3"/>
                </a:rPr>
                <a:t></a:t>
              </a:r>
              <a:r>
                <a:rPr lang="en-US" sz="2000" b="1" dirty="0">
                  <a:latin typeface="Arial Narrow" pitchFamily="34" charset="0"/>
                </a:rPr>
                <a:t>uric a. excretion) 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rot="5400000">
              <a:off x="7735094" y="1866106"/>
              <a:ext cx="762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1099456" y="3015344"/>
            <a:ext cx="7848600" cy="1004130"/>
            <a:chOff x="762000" y="2971800"/>
            <a:chExt cx="7848600" cy="1004130"/>
          </a:xfrm>
        </p:grpSpPr>
        <p:cxnSp>
          <p:nvCxnSpPr>
            <p:cNvPr id="41" name="Straight Arrow Connector 40"/>
            <p:cNvCxnSpPr/>
            <p:nvPr/>
          </p:nvCxnSpPr>
          <p:spPr>
            <a:xfrm rot="5400000">
              <a:off x="877094" y="3009106"/>
              <a:ext cx="762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762000" y="3037211"/>
              <a:ext cx="7848600" cy="9387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-342900" eaLnBrk="0" hangingPunct="0">
                <a:lnSpc>
                  <a:spcPts val="2200"/>
                </a:lnSpc>
                <a:defRPr/>
              </a:pPr>
              <a:r>
                <a:rPr lang="en-US" sz="2000" b="1" u="sng" dirty="0">
                  <a:latin typeface="Arial Narrow" pitchFamily="34" charset="0"/>
                </a:rPr>
                <a:t>ADRs of iodide preparations ;</a:t>
              </a:r>
              <a:r>
                <a:rPr lang="en-US" sz="2000" b="1" dirty="0">
                  <a:latin typeface="Arial Narrow" pitchFamily="34" charset="0"/>
                </a:rPr>
                <a:t> Unpleasant metallic taste, hypersensitivity, hypothyroidism, swollen salivary glands (overstimulation of salivary secretion), &amp; flare of old TB.  </a:t>
              </a:r>
            </a:p>
          </p:txBody>
        </p:sp>
      </p:grpSp>
      <p:cxnSp>
        <p:nvCxnSpPr>
          <p:cNvPr id="50" name="Straight Arrow Connector 49"/>
          <p:cNvCxnSpPr/>
          <p:nvPr/>
        </p:nvCxnSpPr>
        <p:spPr>
          <a:xfrm>
            <a:off x="1625790" y="4215006"/>
            <a:ext cx="1073866" cy="0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5-Point Star 23"/>
          <p:cNvSpPr/>
          <p:nvPr/>
        </p:nvSpPr>
        <p:spPr>
          <a:xfrm>
            <a:off x="8948056" y="5334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99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04395"/>
            <a:ext cx="9729410" cy="64685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000" b="1" dirty="0">
                <a:solidFill>
                  <a:srgbClr val="C00000"/>
                </a:solidFill>
              </a:rPr>
              <a:t>Learning objectives</a:t>
            </a:r>
            <a:endParaRPr lang="en-US" sz="2400" b="1" dirty="0">
              <a:solidFill>
                <a:srgbClr val="C00000"/>
              </a:solidFill>
            </a:endParaRPr>
          </a:p>
          <a:p>
            <a:pPr algn="just"/>
            <a:endParaRPr lang="en-US" altLang="en-US" sz="2400" dirty="0">
              <a:solidFill>
                <a:schemeClr val="accent1"/>
              </a:solidFill>
              <a:cs typeface="Arial" charset="0"/>
            </a:endParaRPr>
          </a:p>
          <a:p>
            <a:pPr marL="0" indent="0" algn="justLow">
              <a:buNone/>
            </a:pPr>
            <a:r>
              <a:rPr lang="en-US" altLang="en-US" sz="2400" b="1" dirty="0">
                <a:solidFill>
                  <a:srgbClr val="0070C0"/>
                </a:solidFill>
                <a:cs typeface="Arial" charset="0"/>
              </a:rPr>
              <a:t>At the end of the lecture, students should be able to:</a:t>
            </a:r>
            <a:endParaRPr lang="en-US" sz="2400" b="1" dirty="0">
              <a:solidFill>
                <a:srgbClr val="0070C0"/>
              </a:solidFill>
            </a:endParaRPr>
          </a:p>
          <a:p>
            <a:pPr algn="justLow"/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Define rhinitis and cough</a:t>
            </a:r>
          </a:p>
          <a:p>
            <a:pPr algn="justLow"/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Classify drugs used in the treatment of </a:t>
            </a:r>
            <a:r>
              <a:rPr lang="en-US" sz="2400" b="1" dirty="0">
                <a:solidFill>
                  <a:srgbClr val="C00000"/>
                </a:solidFill>
              </a:rPr>
              <a:t>rhinitis</a:t>
            </a:r>
          </a:p>
          <a:p>
            <a:pPr algn="justLow"/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Expand on the pharmacology of different drug groups used in      the treatment as; antihistamines, leukotriene antagonists, corticosteroids, decongestants &amp; anticholinergics</a:t>
            </a:r>
          </a:p>
          <a:p>
            <a:pPr algn="justLow"/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Describe the  pharmacology of different </a:t>
            </a:r>
            <a:r>
              <a:rPr lang="en-US" sz="2400" b="1" dirty="0">
                <a:solidFill>
                  <a:srgbClr val="C00000"/>
                </a:solidFill>
              </a:rPr>
              <a:t>expectorants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&amp;  mucolytics used in the treatment of </a:t>
            </a:r>
            <a:r>
              <a:rPr lang="en-US" sz="2400" dirty="0">
                <a:solidFill>
                  <a:schemeClr val="tx1"/>
                </a:solidFill>
              </a:rPr>
              <a:t>productive cough</a:t>
            </a:r>
          </a:p>
          <a:p>
            <a:pPr algn="justLow"/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Describe the pharmacology of </a:t>
            </a:r>
            <a:r>
              <a:rPr lang="en-US" sz="2400" b="1" dirty="0">
                <a:solidFill>
                  <a:srgbClr val="C00000"/>
                </a:solidFill>
              </a:rPr>
              <a:t>antitussives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(cough suppressants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).</a:t>
            </a:r>
          </a:p>
          <a:p>
            <a:pPr algn="just"/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30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19050" y="33342"/>
            <a:ext cx="3505200" cy="914400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6666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MUCOLYTICS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67294" y="146573"/>
            <a:ext cx="70619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Mucolytic agents are used to dissolve or breakdown mucus in the respiratory tract. They make the mucus less viscous so that it can be coughed up with more ease.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9050" y="1377312"/>
            <a:ext cx="3261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Bernard MT Condensed" pitchFamily="18" charset="0"/>
              </a:rPr>
              <a:t>MECHANISM OF ACTIONS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119050" y="1994330"/>
            <a:ext cx="10646921" cy="320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defRPr/>
            </a:pPr>
            <a:r>
              <a:rPr lang="en-US" sz="2400" b="1" dirty="0" err="1">
                <a:latin typeface="Arial Narrow" pitchFamily="34" charset="0"/>
              </a:rPr>
              <a:t>Mucolysis</a:t>
            </a:r>
            <a:r>
              <a:rPr lang="en-US" sz="2400" b="1" dirty="0">
                <a:latin typeface="Arial Narrow" pitchFamily="34" charset="0"/>
              </a:rPr>
              <a:t> occurs by one or more of the following; </a:t>
            </a:r>
          </a:p>
          <a:p>
            <a:pPr indent="-342900" eaLnBrk="0" hangingPunct="0">
              <a:spcBef>
                <a:spcPts val="300"/>
              </a:spcBef>
              <a:buBlip>
                <a:blip r:embed="rId3"/>
              </a:buBlip>
              <a:defRPr/>
            </a:pPr>
            <a:r>
              <a:rPr lang="en-US" sz="2400" b="1" dirty="0">
                <a:latin typeface="Arial Narrow" pitchFamily="34" charset="0"/>
                <a:sym typeface="Wingdings 3"/>
              </a:rPr>
              <a:t>water content</a:t>
            </a:r>
            <a:r>
              <a:rPr lang="en-US" sz="2400" b="1" dirty="0">
                <a:latin typeface="Arial Narrow" pitchFamily="34" charset="0"/>
              </a:rPr>
              <a:t>; </a:t>
            </a: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</a:rPr>
              <a:t>Hypertonic Saline &amp; NaHCO</a:t>
            </a:r>
            <a:r>
              <a:rPr lang="en-US" sz="2400" baseline="-25000" dirty="0">
                <a:solidFill>
                  <a:srgbClr val="C00000"/>
                </a:solidFill>
                <a:latin typeface="Bernard MT Condensed" pitchFamily="18" charset="0"/>
              </a:rPr>
              <a:t>3</a:t>
            </a:r>
            <a:endParaRPr lang="en-US" sz="2400" dirty="0">
              <a:solidFill>
                <a:srgbClr val="C00000"/>
              </a:solidFill>
              <a:latin typeface="Bernard MT Condensed" pitchFamily="18" charset="0"/>
            </a:endParaRPr>
          </a:p>
          <a:p>
            <a:pPr indent="-342900" eaLnBrk="0" fontAlgn="base" hangingPunct="0">
              <a:spcBef>
                <a:spcPts val="300"/>
              </a:spcBef>
              <a:spcAft>
                <a:spcPct val="0"/>
              </a:spcAft>
              <a:buBlip>
                <a:blip r:embed="rId3"/>
              </a:buBlip>
              <a:defRPr/>
            </a:pPr>
            <a:r>
              <a:rPr lang="en-US" sz="2400" b="1" dirty="0">
                <a:latin typeface="Arial Narrow" pitchFamily="34" charset="0"/>
                <a:sym typeface="Wingdings 3"/>
              </a:rPr>
              <a:t> Adhesiveness; </a:t>
            </a: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Steam inhalation</a:t>
            </a:r>
            <a:endParaRPr lang="en-US" sz="2400" baseline="-25000" dirty="0">
              <a:solidFill>
                <a:srgbClr val="C00000"/>
              </a:solidFill>
              <a:latin typeface="Bernard MT Condensed" pitchFamily="18" charset="0"/>
            </a:endParaRPr>
          </a:p>
          <a:p>
            <a:pPr indent="-342900" eaLnBrk="0" fontAlgn="base" hangingPunct="0">
              <a:spcBef>
                <a:spcPts val="300"/>
              </a:spcBef>
              <a:spcAft>
                <a:spcPct val="0"/>
              </a:spcAft>
              <a:buBlip>
                <a:blip r:embed="rId3"/>
              </a:buBlip>
              <a:defRPr/>
            </a:pPr>
            <a:r>
              <a:rPr lang="en-US" sz="2400" b="1" dirty="0">
                <a:latin typeface="Arial Narrow" pitchFamily="34" charset="0"/>
              </a:rPr>
              <a:t>Breakdown S-S bonds in glycoproteins </a:t>
            </a:r>
            <a:r>
              <a:rPr lang="en-US" sz="2400" b="1" dirty="0">
                <a:latin typeface="Arial Narrow" pitchFamily="34" charset="0"/>
                <a:sym typeface="Wingdings 3"/>
              </a:rPr>
              <a:t></a:t>
            </a:r>
            <a:r>
              <a:rPr lang="en-US" sz="2400" b="1" dirty="0">
                <a:latin typeface="Arial Narrow" pitchFamily="34" charset="0"/>
              </a:rPr>
              <a:t> less viscid mucous; </a:t>
            </a: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N-Acetyl Cysteine</a:t>
            </a:r>
          </a:p>
          <a:p>
            <a:pPr indent="-342900" eaLnBrk="0" hangingPunct="0">
              <a:spcBef>
                <a:spcPts val="300"/>
              </a:spcBef>
              <a:buBlip>
                <a:blip r:embed="rId3"/>
              </a:buBlip>
              <a:defRPr/>
            </a:pPr>
            <a:r>
              <a:rPr lang="en-US" sz="2400" b="1" dirty="0">
                <a:latin typeface="Arial Narrow" pitchFamily="34" charset="0"/>
              </a:rPr>
              <a:t>Synthesize serous mucus + activate </a:t>
            </a:r>
            <a:r>
              <a:rPr lang="en-US" sz="2400" b="1" dirty="0" err="1">
                <a:latin typeface="Arial Narrow" pitchFamily="34" charset="0"/>
              </a:rPr>
              <a:t>ciliary</a:t>
            </a:r>
            <a:r>
              <a:rPr lang="en-US" sz="2400" b="1" dirty="0">
                <a:latin typeface="Arial Narrow" pitchFamily="34" charset="0"/>
              </a:rPr>
              <a:t> clearance </a:t>
            </a:r>
            <a:r>
              <a:rPr lang="en-US" sz="24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Bromohexine</a:t>
            </a: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&amp;  </a:t>
            </a:r>
            <a:r>
              <a:rPr lang="en-US" sz="24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Ambroxol</a:t>
            </a:r>
            <a:endParaRPr lang="en-US" sz="2400" dirty="0">
              <a:solidFill>
                <a:srgbClr val="C00000"/>
              </a:solidFill>
              <a:latin typeface="Bernard MT Condensed" pitchFamily="18" charset="0"/>
              <a:sym typeface="Wingdings 3"/>
            </a:endParaRPr>
          </a:p>
          <a:p>
            <a:pPr indent="-342900" eaLnBrk="0" hangingPunct="0">
              <a:spcBef>
                <a:spcPts val="300"/>
              </a:spcBef>
              <a:buBlip>
                <a:blip r:embed="rId3"/>
              </a:buBlip>
              <a:defRPr/>
            </a:pP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</a:t>
            </a:r>
            <a:r>
              <a:rPr lang="en-US" sz="2400" b="1" dirty="0">
                <a:latin typeface="Arial Narrow" pitchFamily="34" charset="0"/>
                <a:sym typeface="Wingdings 3"/>
              </a:rPr>
              <a:t>C</a:t>
            </a:r>
            <a:r>
              <a:rPr lang="en-US" sz="2400" b="1" dirty="0">
                <a:latin typeface="Arial Narrow" pitchFamily="34" charset="0"/>
              </a:rPr>
              <a:t>leavage of extracellular bacterial DNA, that contributes to viscosity  </a:t>
            </a:r>
            <a:br>
              <a:rPr lang="en-US" sz="2400" b="1" dirty="0">
                <a:latin typeface="Arial Narrow" pitchFamily="34" charset="0"/>
              </a:rPr>
            </a:br>
            <a:r>
              <a:rPr lang="en-US" sz="2400" b="1" dirty="0">
                <a:latin typeface="Arial Narrow" pitchFamily="34" charset="0"/>
              </a:rPr>
              <a:t>     of sputum in case of infection; </a:t>
            </a:r>
            <a:r>
              <a:rPr lang="en-US" sz="24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rhDNAase</a:t>
            </a: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= </a:t>
            </a:r>
            <a:r>
              <a:rPr lang="en-US" sz="2400" b="1" dirty="0">
                <a:latin typeface="Arial Narrow" pitchFamily="34" charset="0"/>
              </a:rPr>
              <a:t>recombinant human </a:t>
            </a:r>
            <a:r>
              <a:rPr lang="en-US" sz="2400" b="1" dirty="0" err="1">
                <a:latin typeface="Arial Narrow" pitchFamily="34" charset="0"/>
              </a:rPr>
              <a:t>deoxyribonuclease</a:t>
            </a: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  </a:t>
            </a:r>
          </a:p>
          <a:p>
            <a:pPr eaLnBrk="0" hangingPunct="0">
              <a:spcBef>
                <a:spcPts val="300"/>
              </a:spcBef>
              <a:defRPr/>
            </a:pP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    (</a:t>
            </a:r>
            <a:r>
              <a:rPr lang="en-US" sz="24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Pulmozyme</a:t>
            </a: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)</a:t>
            </a:r>
            <a:endParaRPr lang="en-US" sz="2400" b="1" dirty="0">
              <a:latin typeface="Arial Narrow" pitchFamily="34" charset="0"/>
            </a:endParaRPr>
          </a:p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defRPr/>
            </a:pPr>
            <a:endParaRPr lang="en-US" sz="2200" b="1" dirty="0">
              <a:latin typeface="Arial Narrow" pitchFamily="34" charset="0"/>
            </a:endParaRPr>
          </a:p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defRPr/>
            </a:pPr>
            <a:endParaRPr lang="en-US" sz="2200" b="1" dirty="0">
              <a:latin typeface="Arial Narrow" pitchFamily="34" charset="0"/>
            </a:endParaRPr>
          </a:p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defRPr/>
            </a:pPr>
            <a:endParaRPr lang="en-US" sz="2200" b="1" dirty="0">
              <a:latin typeface="Arial Narrow" pitchFamily="34" charset="0"/>
            </a:endParaRPr>
          </a:p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defRPr/>
            </a:pPr>
            <a:endParaRPr lang="en-US" sz="2200" b="1" dirty="0">
              <a:latin typeface="Arial Narrow" pitchFamily="34" charset="0"/>
            </a:endParaRPr>
          </a:p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defRPr/>
            </a:pPr>
            <a:endParaRPr lang="en-US" sz="2200" b="1" dirty="0">
              <a:latin typeface="Arial Narrow" pitchFamily="34" charset="0"/>
            </a:endParaRPr>
          </a:p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defRPr/>
            </a:pP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5091" y="5424344"/>
            <a:ext cx="15802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Bernard MT Condensed" pitchFamily="18" charset="0"/>
              </a:rPr>
              <a:t>INDICATIONS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79663" y="6041362"/>
            <a:ext cx="9067800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eaLnBrk="0" hangingPunct="0">
              <a:lnSpc>
                <a:spcPts val="2300"/>
              </a:lnSpc>
              <a:buBlip>
                <a:blip r:embed="rId3"/>
              </a:buBlip>
              <a:defRPr/>
            </a:pPr>
            <a:r>
              <a:rPr lang="en-IN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Most </a:t>
            </a:r>
            <a:r>
              <a:rPr lang="en-IN" sz="2200" b="1" u="heavy" dirty="0" err="1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mucolytics</a:t>
            </a:r>
            <a:r>
              <a:rPr lang="en-IN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 </a:t>
            </a:r>
            <a:r>
              <a:rPr lang="en-IN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  <a:sym typeface="Wingdings 3"/>
              </a:rPr>
              <a:t> </a:t>
            </a:r>
            <a:r>
              <a:rPr lang="en-IN" sz="2200" b="1" dirty="0">
                <a:latin typeface="Arial Narrow" pitchFamily="34" charset="0"/>
              </a:rPr>
              <a:t>effective as adjuvant therapy in COPD, asthma, bronchitis, </a:t>
            </a:r>
            <a:br>
              <a:rPr lang="en-IN" sz="2200" b="1" dirty="0">
                <a:latin typeface="Arial Narrow" pitchFamily="34" charset="0"/>
              </a:rPr>
            </a:br>
            <a:r>
              <a:rPr lang="en-IN" sz="2200" b="1" dirty="0">
                <a:latin typeface="Arial Narrow" pitchFamily="34" charset="0"/>
              </a:rPr>
              <a:t>      …etc. (when there is excessive, thick mucus….)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668349" y="6241781"/>
            <a:ext cx="683339" cy="365125"/>
          </a:xfrm>
        </p:spPr>
        <p:txBody>
          <a:bodyPr/>
          <a:lstStyle/>
          <a:p>
            <a:fld id="{D6063978-E978-4424-9D46-53306018EB2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75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49401" y="389024"/>
            <a:ext cx="27045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  <a:ea typeface="+mj-ea"/>
                <a:cs typeface="+mj-cs"/>
              </a:rPr>
              <a:t>1. N-</a:t>
            </a:r>
            <a:r>
              <a:rPr lang="en-US" sz="2400" dirty="0" err="1">
                <a:solidFill>
                  <a:srgbClr val="C00000"/>
                </a:solidFill>
                <a:latin typeface="Bernard MT Condensed" pitchFamily="18" charset="0"/>
                <a:ea typeface="+mj-ea"/>
                <a:cs typeface="+mj-cs"/>
              </a:rPr>
              <a:t>Acetylcysteine</a:t>
            </a: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  <a:ea typeface="+mj-ea"/>
                <a:cs typeface="+mj-cs"/>
              </a:rPr>
              <a:t> </a:t>
            </a:r>
            <a:r>
              <a:rPr lang="en-US" sz="2400" b="1" spc="-50" dirty="0">
                <a:latin typeface="Arial Narrow" pitchFamily="34" charset="0"/>
                <a:cs typeface="Times New Roman" pitchFamily="18" charset="0"/>
                <a:sym typeface="Wingdings 3"/>
              </a:rPr>
              <a:t>  </a:t>
            </a:r>
            <a:endParaRPr lang="en-US" sz="2400" dirty="0">
              <a:solidFill>
                <a:srgbClr val="C00000"/>
              </a:solidFill>
              <a:latin typeface="Bernard MT Condensed" pitchFamily="18" charset="0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7696" y="1132714"/>
            <a:ext cx="9304103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  <a:buFont typeface="Wingdings 3"/>
              <a:buChar char=""/>
            </a:pPr>
            <a:r>
              <a:rPr lang="en-US" sz="2400" b="1" dirty="0">
                <a:latin typeface="Arial Narrow" pitchFamily="34" charset="0"/>
              </a:rPr>
              <a:t>   It is also a free radical scavenger </a:t>
            </a:r>
            <a:r>
              <a:rPr lang="en-US" sz="2400" b="1" spc="-50" dirty="0">
                <a:latin typeface="Arial Narrow" pitchFamily="34" charset="0"/>
                <a:cs typeface="Times New Roman" pitchFamily="18" charset="0"/>
                <a:sym typeface="Wingdings 3"/>
              </a:rPr>
              <a:t> used i</a:t>
            </a:r>
            <a:r>
              <a:rPr lang="en-US" sz="2400" b="1" spc="-50" dirty="0">
                <a:latin typeface="Arial Narrow" pitchFamily="34" charset="0"/>
                <a:cs typeface="Times New Roman" pitchFamily="18" charset="0"/>
              </a:rPr>
              <a:t>n acetaminophen overdose  </a:t>
            </a:r>
            <a:r>
              <a:rPr lang="en-US" sz="2400" b="1" dirty="0">
                <a:latin typeface="Arial Narrow" pitchFamily="34" charset="0"/>
              </a:rPr>
              <a:t> 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04232" y="2057401"/>
            <a:ext cx="8991600" cy="1145635"/>
            <a:chOff x="-228600" y="2057400"/>
            <a:chExt cx="8991600" cy="1145635"/>
          </a:xfrm>
        </p:grpSpPr>
        <p:sp>
          <p:nvSpPr>
            <p:cNvPr id="7" name="Rectangle 6"/>
            <p:cNvSpPr/>
            <p:nvPr/>
          </p:nvSpPr>
          <p:spPr>
            <a:xfrm>
              <a:off x="-228600" y="2057400"/>
              <a:ext cx="6053773" cy="3877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>
                <a:lnSpc>
                  <a:spcPct val="80000"/>
                </a:lnSpc>
                <a:buFont typeface="Arial" charset="0"/>
                <a:buNone/>
              </a:pPr>
              <a:r>
                <a:rPr lang="en-US" sz="2400" dirty="0">
                  <a:solidFill>
                    <a:srgbClr val="C00000"/>
                  </a:solidFill>
                  <a:latin typeface="Bernard MT Condensed" pitchFamily="18" charset="0"/>
                  <a:ea typeface="+mj-ea"/>
                  <a:cs typeface="+mj-cs"/>
                </a:rPr>
                <a:t>2. </a:t>
              </a:r>
              <a:r>
                <a:rPr lang="en-US" sz="2400" dirty="0" err="1">
                  <a:solidFill>
                    <a:srgbClr val="C00000"/>
                  </a:solidFill>
                  <a:latin typeface="Bernard MT Condensed" pitchFamily="18" charset="0"/>
                  <a:ea typeface="+mj-ea"/>
                  <a:cs typeface="+mj-cs"/>
                </a:rPr>
                <a:t>Bromhexine</a:t>
              </a:r>
              <a:r>
                <a:rPr lang="en-US" sz="2400" b="1" dirty="0"/>
                <a:t> </a:t>
              </a:r>
              <a:r>
                <a:rPr lang="en-US" sz="2400" b="1" dirty="0">
                  <a:latin typeface="Arial Narrow" pitchFamily="34" charset="0"/>
                </a:rPr>
                <a:t>&amp; its metabolite </a:t>
              </a:r>
              <a:r>
                <a:rPr lang="en-US" sz="2400" dirty="0" err="1">
                  <a:solidFill>
                    <a:srgbClr val="C00000"/>
                  </a:solidFill>
                  <a:latin typeface="Bernard MT Condensed" pitchFamily="18" charset="0"/>
                  <a:ea typeface="+mj-ea"/>
                  <a:cs typeface="+mj-cs"/>
                </a:rPr>
                <a:t>Ambroxol</a:t>
              </a:r>
              <a:r>
                <a:rPr lang="en-US" sz="2400" dirty="0">
                  <a:solidFill>
                    <a:srgbClr val="C00000"/>
                  </a:solidFill>
                  <a:latin typeface="Bernard MT Condensed" pitchFamily="18" charset="0"/>
                  <a:ea typeface="+mj-ea"/>
                  <a:cs typeface="+mj-cs"/>
                </a:rPr>
                <a:t>   </a:t>
              </a:r>
              <a:r>
                <a:rPr lang="en-US" sz="2400" b="1" spc="-50" dirty="0">
                  <a:latin typeface="Arial Narrow" pitchFamily="34" charset="0"/>
                  <a:cs typeface="Times New Roman" pitchFamily="18" charset="0"/>
                  <a:sym typeface="Wingdings 3"/>
                </a:rPr>
                <a:t></a:t>
              </a:r>
              <a:endParaRPr lang="en-US" sz="2400" dirty="0">
                <a:solidFill>
                  <a:srgbClr val="C00000"/>
                </a:solidFill>
                <a:latin typeface="Bernard MT Condensed" pitchFamily="18" charset="0"/>
                <a:ea typeface="+mj-ea"/>
                <a:cs typeface="+mj-cs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8600" y="2438399"/>
              <a:ext cx="8534400" cy="412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en-US" sz="2400" b="1" dirty="0">
                  <a:latin typeface="Arial Narrow" pitchFamily="34" charset="0"/>
                  <a:sym typeface="Wingdings 3"/>
                </a:rPr>
                <a:t>They also </a:t>
              </a:r>
              <a:r>
                <a:rPr lang="en-US" sz="2400" b="1" dirty="0" err="1">
                  <a:latin typeface="Arial Narrow" pitchFamily="34" charset="0"/>
                </a:rPr>
                <a:t>immuno</a:t>
              </a:r>
              <a:r>
                <a:rPr lang="en-US" sz="2400" b="1" dirty="0">
                  <a:latin typeface="Arial Narrow" pitchFamily="34" charset="0"/>
                </a:rPr>
                <a:t> </a:t>
              </a:r>
              <a:r>
                <a:rPr lang="en-US" sz="2400" b="1" dirty="0" err="1">
                  <a:latin typeface="Arial Narrow" pitchFamily="34" charset="0"/>
                </a:rPr>
                <a:t>defence</a:t>
              </a:r>
              <a:r>
                <a:rPr lang="en-US" sz="2400" b="1" dirty="0">
                  <a:latin typeface="Arial Narrow" pitchFamily="34" charset="0"/>
                </a:rPr>
                <a:t> so </a:t>
              </a:r>
              <a:r>
                <a:rPr lang="en-US" sz="2400" b="1" dirty="0">
                  <a:latin typeface="Arial Narrow" pitchFamily="34" charset="0"/>
                  <a:sym typeface="Wingdings 3"/>
                </a:rPr>
                <a:t> </a:t>
              </a:r>
              <a:r>
                <a:rPr lang="en-US" sz="2400" b="1" dirty="0">
                  <a:latin typeface="Arial Narrow" pitchFamily="34" charset="0"/>
                </a:rPr>
                <a:t>antibiotics usage 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8600" y="2790101"/>
              <a:ext cx="8534400" cy="412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en-US" sz="2400" b="1" dirty="0">
                  <a:latin typeface="Arial Narrow" pitchFamily="34" charset="0"/>
                  <a:sym typeface="Wingdings 3"/>
                </a:rPr>
                <a:t>They also </a:t>
              </a:r>
              <a:r>
                <a:rPr lang="en-US" sz="2400" b="1" dirty="0">
                  <a:latin typeface="Arial Narrow" pitchFamily="34" charset="0"/>
                </a:rPr>
                <a:t> pain in acute sore throat</a:t>
              </a:r>
            </a:p>
          </p:txBody>
        </p:sp>
      </p:grpSp>
      <p:cxnSp>
        <p:nvCxnSpPr>
          <p:cNvPr id="13" name="Straight Connector 12"/>
          <p:cNvCxnSpPr/>
          <p:nvPr/>
        </p:nvCxnSpPr>
        <p:spPr>
          <a:xfrm rot="10800000">
            <a:off x="1524000" y="1904999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>
            <a:off x="1524000" y="3886199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762952" y="4022670"/>
            <a:ext cx="8966552" cy="1983282"/>
            <a:chOff x="177448" y="4022669"/>
            <a:chExt cx="8966552" cy="1983282"/>
          </a:xfrm>
        </p:grpSpPr>
        <p:sp>
          <p:nvSpPr>
            <p:cNvPr id="15" name="Rectangle 14"/>
            <p:cNvSpPr/>
            <p:nvPr/>
          </p:nvSpPr>
          <p:spPr>
            <a:xfrm>
              <a:off x="177448" y="4022669"/>
              <a:ext cx="39629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  <a:latin typeface="Bernard MT Condensed" pitchFamily="18" charset="0"/>
                </a:rPr>
                <a:t>3. </a:t>
              </a:r>
              <a:r>
                <a:rPr lang="en-US" sz="2400" dirty="0" err="1">
                  <a:solidFill>
                    <a:srgbClr val="C00000"/>
                  </a:solidFill>
                  <a:latin typeface="Bernard MT Condensed" pitchFamily="18" charset="0"/>
                </a:rPr>
                <a:t>Pulmozyme</a:t>
              </a:r>
              <a:r>
                <a:rPr lang="en-US" sz="2400" dirty="0">
                  <a:solidFill>
                    <a:srgbClr val="C00000"/>
                  </a:solidFill>
                  <a:latin typeface="Bernard MT Condensed" pitchFamily="18" charset="0"/>
                </a:rPr>
                <a:t> (</a:t>
              </a:r>
              <a:r>
                <a:rPr lang="en-US" sz="2400" dirty="0" err="1">
                  <a:solidFill>
                    <a:srgbClr val="C00000"/>
                  </a:solidFill>
                  <a:latin typeface="Bernard MT Condensed" pitchFamily="18" charset="0"/>
                </a:rPr>
                <a:t>Dornase</a:t>
              </a:r>
              <a:r>
                <a:rPr lang="en-US" sz="2400" dirty="0">
                  <a:solidFill>
                    <a:srgbClr val="C00000"/>
                  </a:solidFill>
                  <a:latin typeface="Bernard MT Condensed" pitchFamily="18" charset="0"/>
                </a:rPr>
                <a:t> Alpha)</a:t>
              </a:r>
              <a:endParaRPr lang="en-US" sz="24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8600" y="4491674"/>
              <a:ext cx="8915400" cy="10541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en-US" sz="2400" b="1" dirty="0">
                  <a:latin typeface="Arial Narrow" pitchFamily="34" charset="0"/>
                  <a:sym typeface="Wingdings 3"/>
                </a:rPr>
                <a:t> A</a:t>
              </a:r>
              <a:r>
                <a:rPr lang="en-US" sz="2400" b="1" dirty="0">
                  <a:latin typeface="Arial Narrow" pitchFamily="34" charset="0"/>
                </a:rPr>
                <a:t> recombinant human deoxyribo-nuclease-1 enzyme that is </a:t>
              </a:r>
              <a:r>
                <a:rPr lang="en-US" sz="2400" b="1" dirty="0" err="1">
                  <a:solidFill>
                    <a:srgbClr val="0070C0"/>
                  </a:solidFill>
                  <a:latin typeface="Arial Narrow" pitchFamily="34" charset="0"/>
                </a:rPr>
                <a:t>neubilized</a:t>
              </a:r>
              <a:r>
                <a:rPr lang="en-US" sz="2400" b="1" dirty="0">
                  <a:solidFill>
                    <a:srgbClr val="0070C0"/>
                  </a:solidFill>
                  <a:latin typeface="Arial Narrow" pitchFamily="34" charset="0"/>
                </a:rPr>
                <a:t> </a:t>
              </a:r>
              <a:r>
                <a:rPr lang="en-US" sz="2400" b="1" dirty="0">
                  <a:latin typeface="Arial Narrow" pitchFamily="34" charset="0"/>
                </a:rPr>
                <a:t>Hydrolyze the DNA present in the sputum/mucus &gt;&gt;&gt; reduce viscosity &amp; increase clearance</a:t>
              </a:r>
              <a:endParaRPr lang="en-US" sz="24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77448" y="5581219"/>
              <a:ext cx="8001000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  <a:buFont typeface="Wingdings 3"/>
                <a:buChar char=""/>
              </a:pPr>
              <a:r>
                <a:rPr lang="en-IN" sz="2400" b="1" dirty="0">
                  <a:latin typeface="Arial Narrow" pitchFamily="34" charset="0"/>
                </a:rPr>
                <a:t>  Full benefit appears within 3-7 days. 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3314114" y="412631"/>
            <a:ext cx="4956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Breakdown S-S bonds in glycoproteins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091568" y="1983920"/>
            <a:ext cx="33602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Synthesize serous mucus 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71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752600" y="228600"/>
            <a:ext cx="5486400" cy="762000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ANTITUSSIVE AGENTS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864428" y="908624"/>
            <a:ext cx="6749143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ts val="2500"/>
              </a:lnSpc>
            </a:pPr>
            <a:r>
              <a:rPr lang="en-US" sz="2200" b="1" dirty="0">
                <a:solidFill>
                  <a:srgbClr val="FF0000"/>
                </a:solidFill>
                <a:latin typeface="Arial Narrow" pitchFamily="34" charset="0"/>
              </a:rPr>
              <a:t>Stop or reduce</a:t>
            </a: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cough by acting either peripherally or centrally</a:t>
            </a:r>
            <a:endParaRPr lang="en-US" sz="2200" b="1" dirty="0"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828801" y="914402"/>
            <a:ext cx="3173" cy="685801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85488" y="2634352"/>
            <a:ext cx="8305800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In Pharynx</a:t>
            </a: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  <a:sym typeface="Wingdings 3"/>
              </a:rPr>
              <a:t> </a:t>
            </a:r>
            <a:r>
              <a:rPr lang="en-US" sz="2200" b="1" dirty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>
                <a:latin typeface="Arial Narrow" pitchFamily="34" charset="0"/>
              </a:rPr>
              <a:t>Use Demulcents </a:t>
            </a:r>
            <a:r>
              <a:rPr lang="en-US" sz="2200" b="1" dirty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>
                <a:latin typeface="Arial Narrow" pitchFamily="34" charset="0"/>
              </a:rPr>
              <a:t>form a protective coating </a:t>
            </a: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dirty="0">
                <a:latin typeface="Arial Narrow" pitchFamily="34" charset="0"/>
              </a:rPr>
              <a:t>		</a:t>
            </a:r>
            <a:r>
              <a:rPr lang="en-US" sz="2200" b="1" dirty="0">
                <a:solidFill>
                  <a:srgbClr val="C00000"/>
                </a:solidFill>
                <a:latin typeface="Arial Narrow" pitchFamily="34" charset="0"/>
              </a:rPr>
              <a:t>Lozenges &amp;  Gargles</a:t>
            </a: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In Larynx</a:t>
            </a: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  <a:sym typeface="Wingdings 3"/>
              </a:rPr>
              <a:t> </a:t>
            </a:r>
            <a:r>
              <a:rPr lang="en-US" sz="2200" b="1" dirty="0">
                <a:latin typeface="Arial Narrow" pitchFamily="34" charset="0"/>
                <a:sym typeface="Wingdings 3"/>
              </a:rPr>
              <a:t></a:t>
            </a:r>
            <a:r>
              <a:rPr lang="en-US" sz="2200" b="1" dirty="0">
                <a:latin typeface="Arial Narrow" pitchFamily="34" charset="0"/>
              </a:rPr>
              <a:t> Use Emollients </a:t>
            </a:r>
            <a:r>
              <a:rPr lang="en-US" sz="2200" b="1" dirty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>
                <a:latin typeface="Arial Narrow" pitchFamily="34" charset="0"/>
              </a:rPr>
              <a:t>form a protective coating </a:t>
            </a: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		menthol &amp; eucalyptus</a:t>
            </a:r>
            <a:endParaRPr lang="en-US" sz="2200" b="1" dirty="0">
              <a:latin typeface="Arial Narrow" pitchFamily="34" charset="0"/>
            </a:endParaRP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In Tracheobronchial Airway</a:t>
            </a:r>
            <a:r>
              <a:rPr lang="en-US" sz="2200" b="1" dirty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>
                <a:latin typeface="Arial Narrow" pitchFamily="34" charset="0"/>
              </a:rPr>
              <a:t>Use aerosols or inhalation of hot steam 		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tincture benzoin compound &amp; eucalyptus</a:t>
            </a: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During </a:t>
            </a:r>
            <a:r>
              <a:rPr lang="en-US" sz="2200" b="1" u="heavy" dirty="0" err="1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bronchoscopy</a:t>
            </a: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 or </a:t>
            </a:r>
            <a:r>
              <a:rPr lang="en-US" sz="2200" b="1" u="heavy" dirty="0" err="1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bronchography</a:t>
            </a: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 </a:t>
            </a:r>
            <a:r>
              <a:rPr lang="en-US" sz="2200" b="1" dirty="0">
                <a:latin typeface="Arial Narrow" pitchFamily="34" charset="0"/>
                <a:sym typeface="Wingdings 3"/>
              </a:rPr>
              <a:t> Use local </a:t>
            </a:r>
            <a:r>
              <a:rPr lang="en-US" sz="2200" b="1" dirty="0" err="1">
                <a:latin typeface="Arial Narrow" pitchFamily="34" charset="0"/>
                <a:sym typeface="Wingdings 3"/>
              </a:rPr>
              <a:t>anaesthetic</a:t>
            </a:r>
            <a:r>
              <a:rPr lang="en-US" sz="2200" b="1" dirty="0">
                <a:latin typeface="Arial Narrow" pitchFamily="34" charset="0"/>
                <a:sym typeface="Wingdings 3"/>
              </a:rPr>
              <a:t> aerosols, as </a:t>
            </a: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lidocaine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, </a:t>
            </a: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benzocaine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, and </a:t>
            </a: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tetracaine</a:t>
            </a:r>
            <a:endParaRPr lang="en-US" sz="2200" dirty="0">
              <a:solidFill>
                <a:srgbClr val="C00000"/>
              </a:solidFill>
              <a:latin typeface="Bernard MT Condensed" pitchFamily="18" charset="0"/>
              <a:sym typeface="Wingdings 3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49137" y="1763493"/>
            <a:ext cx="46403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C0000"/>
                </a:solidFill>
                <a:latin typeface="Bernard MT Condensed" pitchFamily="18" charset="0"/>
              </a:rPr>
              <a:t>1. PERIPHERALLY ACTING ANTITUSSIVES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49136" y="2253353"/>
            <a:ext cx="445500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200" u="heavy" dirty="0">
                <a:uFill>
                  <a:solidFill>
                    <a:srgbClr val="CC0000"/>
                  </a:solidFill>
                </a:uFill>
                <a:latin typeface="Bernard MT Condensed" pitchFamily="18" charset="0"/>
              </a:rPr>
              <a:t>A. Inhibitors of airway stretch receptors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17585" y="5595269"/>
            <a:ext cx="59922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u="heavy" dirty="0">
                <a:uFill>
                  <a:solidFill>
                    <a:srgbClr val="CC0000"/>
                  </a:solidFill>
                </a:uFill>
                <a:latin typeface="Bernard MT Condensed" pitchFamily="18" charset="0"/>
              </a:rPr>
              <a:t>B. Inhibitors of pulmonary stretch receptors in alveoli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1648" y="6052468"/>
            <a:ext cx="8839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Benzonatate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</a:t>
            </a:r>
            <a:r>
              <a:rPr lang="en-US" sz="2200" b="1" dirty="0">
                <a:latin typeface="Arial Narrow" pitchFamily="34" charset="0"/>
                <a:sym typeface="Wingdings 3"/>
              </a:rPr>
              <a:t>  sensitivity (numbing) of receptors by local anesthetic action.  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698563" y="6293758"/>
            <a:ext cx="683339" cy="365125"/>
          </a:xfrm>
        </p:spPr>
        <p:txBody>
          <a:bodyPr/>
          <a:lstStyle/>
          <a:p>
            <a:fld id="{D6063978-E978-4424-9D46-53306018EB25}" type="slidenum">
              <a:rPr lang="en-US" smtClean="0"/>
              <a:t>22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571" y="2248052"/>
            <a:ext cx="3030096" cy="2015014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flipV="1">
            <a:off x="5998028" y="3842657"/>
            <a:ext cx="2481942" cy="10885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5229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2880" y="1143001"/>
            <a:ext cx="41979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C0000"/>
                </a:solidFill>
                <a:latin typeface="Bernard MT Condensed" pitchFamily="18" charset="0"/>
              </a:rPr>
              <a:t>2. CENTRALLY ACTING ANTITUSSIVES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981200" y="1524001"/>
            <a:ext cx="134043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200" u="heavy" dirty="0">
                <a:uFill>
                  <a:solidFill>
                    <a:srgbClr val="CC0000"/>
                  </a:solidFill>
                </a:uFill>
                <a:latin typeface="Bernard MT Condensed" pitchFamily="18" charset="0"/>
              </a:rPr>
              <a:t>A. OPIOIDS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352800" y="1524000"/>
            <a:ext cx="5257800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>
                <a:latin typeface="Arial Narrow" pitchFamily="34" charset="0"/>
              </a:rPr>
              <a:t>activating µ </a:t>
            </a:r>
            <a:r>
              <a:rPr lang="en-US" sz="2200" b="1" dirty="0" err="1">
                <a:latin typeface="Arial Narrow" pitchFamily="34" charset="0"/>
              </a:rPr>
              <a:t>opioid</a:t>
            </a:r>
            <a:r>
              <a:rPr lang="en-US" sz="2200" b="1" dirty="0">
                <a:latin typeface="Arial Narrow" pitchFamily="34" charset="0"/>
              </a:rPr>
              <a:t> receptors </a:t>
            </a:r>
          </a:p>
          <a:p>
            <a:pPr>
              <a:lnSpc>
                <a:spcPts val="2300"/>
              </a:lnSpc>
            </a:pPr>
            <a:r>
              <a:rPr lang="en-US" sz="2200" b="1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e.g. 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Codeine</a:t>
            </a:r>
            <a:r>
              <a:rPr lang="en-US" sz="2200" b="1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</a:t>
            </a:r>
            <a:r>
              <a:rPr lang="en-US" sz="2200" b="1" dirty="0">
                <a:solidFill>
                  <a:srgbClr val="8064A2"/>
                </a:solidFill>
                <a:latin typeface="Arial Narrow" pitchFamily="34" charset="0"/>
                <a:cs typeface="Times New Roman" pitchFamily="18" charset="0"/>
              </a:rPr>
              <a:t>&amp; </a:t>
            </a: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Pholcodine</a:t>
            </a:r>
            <a:endParaRPr lang="en-US" sz="2200" dirty="0">
              <a:solidFill>
                <a:srgbClr val="C00000"/>
              </a:solidFill>
              <a:latin typeface="Bernard MT Condensed" pitchFamily="18" charset="0"/>
              <a:sym typeface="Wingdings 3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52600" y="228600"/>
            <a:ext cx="5486400" cy="762000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ANTITUSSIVE AGENTS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1828801" y="914402"/>
            <a:ext cx="3173" cy="304801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960558" y="2159914"/>
            <a:ext cx="177324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200" u="heavy" dirty="0">
                <a:uFill>
                  <a:solidFill>
                    <a:srgbClr val="CC0000"/>
                  </a:solidFill>
                </a:uFill>
                <a:latin typeface="Bernard MT Condensed" pitchFamily="18" charset="0"/>
              </a:rPr>
              <a:t>B. NON-OPIODS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871547" y="2770318"/>
            <a:ext cx="2438400" cy="363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Dextromethorphan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3509847" y="2638194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29689" y="3090748"/>
            <a:ext cx="8610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It </a:t>
            </a:r>
            <a:r>
              <a:rPr lang="en-US" sz="2200" b="1" dirty="0">
                <a:latin typeface="Arial Narrow" pitchFamily="34" charset="0"/>
                <a:sym typeface="Wingdings 3"/>
              </a:rPr>
              <a:t> </a:t>
            </a:r>
            <a:r>
              <a:rPr lang="en-US" sz="2200" b="1" dirty="0">
                <a:latin typeface="Arial Narrow" pitchFamily="34" charset="0"/>
              </a:rPr>
              <a:t>threshold at cough center. It has benefits over opioids in being </a:t>
            </a:r>
            <a:r>
              <a:rPr lang="en-US" sz="2200" b="1" dirty="0">
                <a:latin typeface="Arial Narrow" pitchFamily="34" charset="0"/>
                <a:sym typeface="Wingdings 3"/>
              </a:rPr>
              <a:t>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11920" y="3489126"/>
            <a:ext cx="58674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1.  As potent as codeine</a:t>
            </a:r>
          </a:p>
          <a:p>
            <a:pPr>
              <a:buFont typeface="Wingdings" pitchFamily="2" charset="2"/>
              <a:buNone/>
            </a:pP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2-  Less constipating</a:t>
            </a:r>
          </a:p>
          <a:p>
            <a:pPr>
              <a:buFont typeface="Wingdings" pitchFamily="2" charset="2"/>
              <a:buNone/>
            </a:pP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3-  No respiratory depression</a:t>
            </a:r>
          </a:p>
          <a:p>
            <a:pPr>
              <a:buFont typeface="Wingdings" pitchFamily="2" charset="2"/>
              <a:buNone/>
            </a:pP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4-  No inhibition of </a:t>
            </a:r>
            <a:r>
              <a:rPr lang="en-US" sz="2200" b="1" dirty="0" err="1">
                <a:latin typeface="Arial Narrow" pitchFamily="34" charset="0"/>
                <a:cs typeface="Times New Roman" pitchFamily="18" charset="0"/>
              </a:rPr>
              <a:t>mucociliary</a:t>
            </a: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 clearance</a:t>
            </a:r>
          </a:p>
          <a:p>
            <a:pPr>
              <a:buFont typeface="Wingdings" pitchFamily="2" charset="2"/>
              <a:buNone/>
            </a:pP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5-  No addiction.</a:t>
            </a:r>
            <a:endParaRPr lang="en-US" sz="2200" dirty="0"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66240" y="5438667"/>
            <a:ext cx="71846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Bernard MT Condensed" pitchFamily="18" charset="0"/>
              </a:rPr>
              <a:t>ADRs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86590" y="5819666"/>
            <a:ext cx="5229154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b="1" dirty="0">
                <a:latin typeface="Arial Narrow" pitchFamily="34" charset="0"/>
              </a:rPr>
              <a:t>nausea, vomiting, dizziness, rash &amp; pruritus.</a:t>
            </a:r>
          </a:p>
          <a:p>
            <a:pPr>
              <a:lnSpc>
                <a:spcPts val="2500"/>
              </a:lnSpc>
            </a:pPr>
            <a:r>
              <a:rPr lang="en-US" sz="2200" b="1" dirty="0">
                <a:latin typeface="Arial Narrow" pitchFamily="34" charset="0"/>
              </a:rPr>
              <a:t> 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662247" y="251460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886200" y="2286000"/>
            <a:ext cx="28825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latin typeface="Bernard MT Condensed" pitchFamily="18" charset="0"/>
              </a:rPr>
              <a:t>Antihistaminics</a:t>
            </a:r>
            <a:r>
              <a:rPr lang="en-US" sz="2000" dirty="0">
                <a:latin typeface="Bernard MT Condensed" pitchFamily="18" charset="0"/>
              </a:rPr>
              <a:t> (&gt;sedating)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25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0" descr="http://www.ams.ac.ir/AIM/07102/0016_files/image00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10631" t="14286" r="14950" b="42857"/>
          <a:stretch>
            <a:fillRect/>
          </a:stretch>
        </p:blipFill>
        <p:spPr bwMode="auto">
          <a:xfrm rot="5400000">
            <a:off x="1028700" y="1294863"/>
            <a:ext cx="3276600" cy="2286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524000" y="5181600"/>
            <a:ext cx="9144000" cy="1676400"/>
            <a:chOff x="0" y="5181600"/>
            <a:chExt cx="9432235" cy="1676400"/>
          </a:xfrm>
        </p:grpSpPr>
        <p:pic>
          <p:nvPicPr>
            <p:cNvPr id="14347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5181600"/>
              <a:ext cx="24980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8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2438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9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4724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0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7010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341" name="Picture 8" descr="http://thelungnetwork.com/wp-content/uploads/2010/10/Lungs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0000"/>
          <a:stretch>
            <a:fillRect/>
          </a:stretch>
        </p:blipFill>
        <p:spPr bwMode="auto">
          <a:xfrm>
            <a:off x="9296400" y="3505201"/>
            <a:ext cx="1371600" cy="321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3657600" y="2362201"/>
            <a:ext cx="553549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dirty="0">
                <a:ln w="11430">
                  <a:solidFill>
                    <a:srgbClr val="F27900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ench Script MT" pitchFamily="66" charset="0"/>
              </a:rPr>
              <a:t>GOOD LUCK</a:t>
            </a:r>
          </a:p>
        </p:txBody>
      </p:sp>
      <p:grpSp>
        <p:nvGrpSpPr>
          <p:cNvPr id="15" name="Group 14"/>
          <p:cNvGrpSpPr/>
          <p:nvPr/>
        </p:nvGrpSpPr>
        <p:grpSpPr>
          <a:xfrm flipV="1">
            <a:off x="3352800" y="0"/>
            <a:ext cx="7315200" cy="990600"/>
            <a:chOff x="1828800" y="5867400"/>
            <a:chExt cx="7315200" cy="990600"/>
          </a:xfrm>
        </p:grpSpPr>
        <p:pic>
          <p:nvPicPr>
            <p:cNvPr id="12" name="Picture 12" descr="http://www.galloimages.co.za/Preview/973365/GI_0213143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2F4EF"/>
                </a:clrFrom>
                <a:clrTo>
                  <a:srgbClr val="F2F4EF">
                    <a:alpha val="0"/>
                  </a:srgbClr>
                </a:clrTo>
              </a:clrChange>
            </a:blip>
            <a:srcRect t="2320" b="42671"/>
            <a:stretch>
              <a:fillRect/>
            </a:stretch>
          </p:blipFill>
          <p:spPr bwMode="auto">
            <a:xfrm>
              <a:off x="1828800" y="5867400"/>
              <a:ext cx="3733800" cy="990599"/>
            </a:xfrm>
            <a:prstGeom prst="rect">
              <a:avLst/>
            </a:prstGeom>
            <a:noFill/>
          </p:spPr>
        </p:pic>
        <p:pic>
          <p:nvPicPr>
            <p:cNvPr id="13" name="Picture 12" descr="http://www.galloimages.co.za/Preview/973365/GI_0213143.jp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2F4EF"/>
                </a:clrFrom>
                <a:clrTo>
                  <a:srgbClr val="F2F4EF">
                    <a:alpha val="0"/>
                  </a:srgbClr>
                </a:clrTo>
              </a:clrChange>
            </a:blip>
            <a:srcRect b="42671"/>
            <a:stretch>
              <a:fillRect/>
            </a:stretch>
          </p:blipFill>
          <p:spPr bwMode="auto">
            <a:xfrm>
              <a:off x="5562600" y="6019800"/>
              <a:ext cx="3581400" cy="838200"/>
            </a:xfrm>
            <a:prstGeom prst="rect">
              <a:avLst/>
            </a:prstGeom>
            <a:noFill/>
          </p:spPr>
        </p:pic>
      </p:grpSp>
      <p:pic>
        <p:nvPicPr>
          <p:cNvPr id="14" name="Picture 12" descr="http://www.galloimages.co.za/Preview/973365/GI_0213143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2F4EF"/>
              </a:clrFrom>
              <a:clrTo>
                <a:srgbClr val="F2F4EF">
                  <a:alpha val="0"/>
                </a:srgbClr>
              </a:clrTo>
            </a:clrChange>
          </a:blip>
          <a:srcRect l="50000" b="42671"/>
          <a:stretch>
            <a:fillRect/>
          </a:stretch>
        </p:blipFill>
        <p:spPr bwMode="auto">
          <a:xfrm flipV="1">
            <a:off x="1524000" y="0"/>
            <a:ext cx="1866900" cy="1219200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3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587" y="537883"/>
            <a:ext cx="10023323" cy="55034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C00000"/>
                </a:solidFill>
              </a:rPr>
              <a:t>Rhinitis</a:t>
            </a:r>
          </a:p>
          <a:p>
            <a:r>
              <a:rPr lang="en-US" sz="2800" dirty="0"/>
              <a:t> Rhinitis is the irritation &amp;/or inflammation of the mucous membranes inside the nose</a:t>
            </a:r>
          </a:p>
          <a:p>
            <a:r>
              <a:rPr lang="en-US" sz="2800" b="1" dirty="0"/>
              <a:t> Types: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    1. Allergic (seasonal; hay fever &amp; perennial)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    2. infectious (infection with bacteria, fungi &amp; viruses)</a:t>
            </a:r>
          </a:p>
          <a:p>
            <a:pPr marL="0" indent="0">
              <a:buNone/>
            </a:pP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800" b="1" dirty="0">
                <a:solidFill>
                  <a:srgbClr val="0070C0"/>
                </a:solidFill>
              </a:rPr>
              <a:t> Rhinitis may be: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Acute (persist 7-14 days)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Chronic (persistent more than 6 weeks)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600" dirty="0"/>
          </a:p>
          <a:p>
            <a:pPr marL="0" indent="0">
              <a:buNone/>
            </a:pPr>
            <a:endParaRPr lang="en-US" sz="600" dirty="0"/>
          </a:p>
          <a:p>
            <a:pPr marL="0" indent="0">
              <a:buNone/>
            </a:pPr>
            <a:r>
              <a:rPr lang="en-US" sz="600" dirty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2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677733"/>
            <a:ext cx="10184256" cy="53636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C00000"/>
                </a:solidFill>
              </a:rPr>
              <a:t>Signs &amp; symptoms of rhinitis:</a:t>
            </a:r>
          </a:p>
          <a:p>
            <a:pPr marL="0" indent="0">
              <a:buNone/>
            </a:pPr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/>
              <a:t> Runny nose (rhinorrhea</a:t>
            </a:r>
            <a:r>
              <a:rPr lang="en-US" sz="3200" dirty="0">
                <a:latin typeface="Arial Narrow" pitchFamily="34" charset="0"/>
              </a:rPr>
              <a:t>; </a:t>
            </a:r>
            <a:r>
              <a:rPr lang="en-US" sz="3200" dirty="0"/>
              <a:t>excess nasal secretion &amp; discharge)</a:t>
            </a:r>
          </a:p>
          <a:p>
            <a:r>
              <a:rPr lang="en-US" sz="3200" dirty="0"/>
              <a:t> Sneezing</a:t>
            </a:r>
          </a:p>
          <a:p>
            <a:r>
              <a:rPr lang="en-US" sz="3200" dirty="0"/>
              <a:t> Nasal congestion/stuffy blocked nose</a:t>
            </a:r>
          </a:p>
          <a:p>
            <a:r>
              <a:rPr lang="en-US" sz="3200" dirty="0"/>
              <a:t> Post nasal drip</a:t>
            </a:r>
          </a:p>
          <a:p>
            <a:r>
              <a:rPr lang="en-US" sz="3200" dirty="0"/>
              <a:t> Systemic effects may be (fever, body aches,…,...)</a:t>
            </a:r>
          </a:p>
          <a:p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3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21771"/>
            <a:ext cx="11408227" cy="6879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b="1" dirty="0">
                <a:solidFill>
                  <a:srgbClr val="C00000"/>
                </a:solidFill>
              </a:rPr>
              <a:t>Treatment of Rhinitis</a:t>
            </a:r>
          </a:p>
          <a:p>
            <a:pPr marL="0" indent="0">
              <a:buNone/>
            </a:pPr>
            <a:r>
              <a:rPr lang="en-US" sz="3300" b="1" dirty="0">
                <a:solidFill>
                  <a:srgbClr val="C00000"/>
                </a:solidFill>
              </a:rPr>
              <a:t>  </a:t>
            </a:r>
            <a:r>
              <a:rPr lang="en-US" sz="2400" b="1" dirty="0"/>
              <a:t>A. Preventive Therapy:</a:t>
            </a:r>
          </a:p>
          <a:p>
            <a:pPr marL="0" indent="0">
              <a:buNone/>
            </a:pPr>
            <a:r>
              <a:rPr lang="en-US" sz="2400" dirty="0"/>
              <a:t>       </a:t>
            </a:r>
            <a:r>
              <a:rPr lang="en-US" sz="2400" dirty="0">
                <a:solidFill>
                  <a:srgbClr val="002060"/>
                </a:solidFill>
              </a:rPr>
              <a:t>1. Environmental control (dust control, pets …..)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     2. Allergen immunotherapy 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2300" b="1" dirty="0"/>
              <a:t>B.</a:t>
            </a:r>
            <a:r>
              <a:rPr lang="en-US" sz="2300" dirty="0"/>
              <a:t> </a:t>
            </a:r>
            <a:r>
              <a:rPr lang="en-US" sz="2300" b="1" dirty="0">
                <a:solidFill>
                  <a:srgbClr val="0070C0"/>
                </a:solidFill>
              </a:rPr>
              <a:t>Pharmacotherapy:</a:t>
            </a:r>
            <a:r>
              <a:rPr lang="en-US" sz="2300" dirty="0"/>
              <a:t> </a:t>
            </a:r>
          </a:p>
          <a:p>
            <a:pPr marL="0" indent="0">
              <a:buNone/>
            </a:pPr>
            <a:r>
              <a:rPr lang="en-US" sz="2300" dirty="0"/>
              <a:t>       </a:t>
            </a:r>
            <a:r>
              <a:rPr lang="en-US" sz="2300" dirty="0">
                <a:solidFill>
                  <a:srgbClr val="002060"/>
                </a:solidFill>
              </a:rPr>
              <a:t>1. Anti-histamines (H</a:t>
            </a:r>
            <a:r>
              <a:rPr lang="en-US" sz="2300" baseline="-25000" dirty="0">
                <a:solidFill>
                  <a:srgbClr val="002060"/>
                </a:solidFill>
              </a:rPr>
              <a:t>1</a:t>
            </a:r>
            <a:r>
              <a:rPr lang="en-US" sz="2300" dirty="0">
                <a:solidFill>
                  <a:srgbClr val="002060"/>
                </a:solidFill>
              </a:rPr>
              <a:t>- receptor antagonists)</a:t>
            </a:r>
          </a:p>
          <a:p>
            <a:pPr marL="0" indent="0">
              <a:buNone/>
            </a:pPr>
            <a:r>
              <a:rPr lang="en-US" sz="2300" dirty="0">
                <a:solidFill>
                  <a:srgbClr val="002060"/>
                </a:solidFill>
              </a:rPr>
              <a:t>       2. Anti-</a:t>
            </a:r>
            <a:r>
              <a:rPr lang="en-US" sz="2300" dirty="0" err="1">
                <a:solidFill>
                  <a:srgbClr val="002060"/>
                </a:solidFill>
              </a:rPr>
              <a:t>allergics</a:t>
            </a:r>
            <a:r>
              <a:rPr lang="en-US" sz="2300" dirty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300" dirty="0">
                <a:solidFill>
                  <a:srgbClr val="002060"/>
                </a:solidFill>
              </a:rPr>
              <a:t>             a) </a:t>
            </a:r>
            <a:r>
              <a:rPr lang="en-US" sz="2300" dirty="0" err="1">
                <a:solidFill>
                  <a:srgbClr val="002060"/>
                </a:solidFill>
              </a:rPr>
              <a:t>Cromolyn</a:t>
            </a:r>
            <a:r>
              <a:rPr lang="en-US" sz="2300" dirty="0">
                <a:solidFill>
                  <a:srgbClr val="002060"/>
                </a:solidFill>
              </a:rPr>
              <a:t> sodium (mast cell stabilizer)</a:t>
            </a:r>
          </a:p>
          <a:p>
            <a:pPr marL="0" indent="0">
              <a:buNone/>
            </a:pPr>
            <a:r>
              <a:rPr lang="en-US" sz="2300" dirty="0">
                <a:solidFill>
                  <a:srgbClr val="002060"/>
                </a:solidFill>
              </a:rPr>
              <a:t>             b) </a:t>
            </a:r>
            <a:r>
              <a:rPr lang="en-US" sz="2300" dirty="0" err="1">
                <a:solidFill>
                  <a:srgbClr val="002060"/>
                </a:solidFill>
              </a:rPr>
              <a:t>Montelukast</a:t>
            </a:r>
            <a:r>
              <a:rPr lang="en-US" sz="2300" dirty="0">
                <a:solidFill>
                  <a:srgbClr val="002060"/>
                </a:solidFill>
              </a:rPr>
              <a:t> (Leukotriene receptor antagonists)</a:t>
            </a:r>
          </a:p>
          <a:p>
            <a:pPr marL="0" indent="0">
              <a:buNone/>
            </a:pPr>
            <a:r>
              <a:rPr lang="en-US" sz="2300" dirty="0">
                <a:solidFill>
                  <a:srgbClr val="002060"/>
                </a:solidFill>
              </a:rPr>
              <a:t>        3. Corticosteroids</a:t>
            </a:r>
          </a:p>
          <a:p>
            <a:pPr marL="0" indent="0">
              <a:buNone/>
            </a:pPr>
            <a:r>
              <a:rPr lang="en-US" sz="2300" dirty="0">
                <a:solidFill>
                  <a:srgbClr val="002060"/>
                </a:solidFill>
              </a:rPr>
              <a:t>        4. Decongestants (alpha- adrenergic agonists)</a:t>
            </a:r>
          </a:p>
          <a:p>
            <a:pPr marL="0" indent="0">
              <a:buNone/>
            </a:pPr>
            <a:r>
              <a:rPr lang="en-US" sz="2300" dirty="0">
                <a:solidFill>
                  <a:srgbClr val="002060"/>
                </a:solidFill>
              </a:rPr>
              <a:t>        5. Anti-</a:t>
            </a:r>
            <a:r>
              <a:rPr lang="en-US" sz="2300" dirty="0" err="1">
                <a:solidFill>
                  <a:srgbClr val="002060"/>
                </a:solidFill>
              </a:rPr>
              <a:t>cholinergics</a:t>
            </a:r>
            <a:endParaRPr lang="en-US" sz="23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300" dirty="0">
                <a:solidFill>
                  <a:srgbClr val="002060"/>
                </a:solidFill>
              </a:rPr>
              <a:t>        6. Antibiotics (if bacterial infection occur).</a:t>
            </a:r>
            <a:r>
              <a:rPr lang="en-US" sz="2300" dirty="0"/>
              <a:t>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5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87" y="348343"/>
            <a:ext cx="11070770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C00000"/>
                </a:solidFill>
              </a:rPr>
              <a:t> What is histamine?</a:t>
            </a:r>
          </a:p>
          <a:p>
            <a:pPr marL="0" indent="0">
              <a:buNone/>
            </a:pPr>
            <a:endParaRPr lang="en-US" sz="1050" dirty="0">
              <a:solidFill>
                <a:srgbClr val="0070C0"/>
              </a:solidFill>
            </a:endParaRPr>
          </a:p>
          <a:p>
            <a:r>
              <a:rPr lang="en-US" sz="2800" b="1" dirty="0">
                <a:solidFill>
                  <a:srgbClr val="002060"/>
                </a:solidFill>
              </a:rPr>
              <a:t>Histamine </a:t>
            </a:r>
            <a:r>
              <a:rPr lang="en-US" sz="2800" dirty="0">
                <a:solidFill>
                  <a:srgbClr val="002060"/>
                </a:solidFill>
              </a:rPr>
              <a:t>is a chemical messenger mostly generated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</a:rPr>
              <a:t>in mast cell that mediates a wide range of cellular responses,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</a:rPr>
              <a:t>Including;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</a:rPr>
              <a:t>-Allergic and inflammatory reactions,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</a:rPr>
              <a:t>-Gastric acid secretion</a:t>
            </a:r>
          </a:p>
          <a:p>
            <a:pPr>
              <a:buFontTx/>
              <a:buChar char="-"/>
            </a:pPr>
            <a:r>
              <a:rPr lang="en-US" sz="2800" dirty="0">
                <a:solidFill>
                  <a:srgbClr val="002060"/>
                </a:solidFill>
              </a:rPr>
              <a:t>Neurotransmission in parts of the brain</a:t>
            </a:r>
          </a:p>
          <a:p>
            <a:pPr>
              <a:buFontTx/>
              <a:buChar char="-"/>
            </a:pPr>
            <a:endParaRPr lang="en-US" sz="2800" dirty="0">
              <a:solidFill>
                <a:srgbClr val="002060"/>
              </a:solidFill>
            </a:endParaRPr>
          </a:p>
          <a:p>
            <a:r>
              <a:rPr lang="en-US" sz="2800" dirty="0">
                <a:solidFill>
                  <a:srgbClr val="002060"/>
                </a:solidFill>
              </a:rPr>
              <a:t>Histamine has no clinical application but antihistamines have 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</a:rPr>
              <a:t>    important therapeutic applications.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774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94853"/>
            <a:ext cx="9849152" cy="59116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Antihistamines (H</a:t>
            </a:r>
            <a:r>
              <a:rPr lang="en-US" sz="2800" baseline="-25000" dirty="0">
                <a:solidFill>
                  <a:srgbClr val="C00000"/>
                </a:solidFill>
              </a:rPr>
              <a:t>I</a:t>
            </a:r>
            <a:r>
              <a:rPr lang="en-US" sz="2800" dirty="0">
                <a:solidFill>
                  <a:srgbClr val="C00000"/>
                </a:solidFill>
              </a:rPr>
              <a:t>–receptor antagonists):  </a:t>
            </a:r>
          </a:p>
          <a:p>
            <a:pPr marL="0" indent="0">
              <a:buNone/>
            </a:pPr>
            <a:endParaRPr lang="en-US" sz="2800" dirty="0">
              <a:solidFill>
                <a:srgbClr val="C00000"/>
              </a:solidFill>
            </a:endParaRPr>
          </a:p>
          <a:p>
            <a:r>
              <a:rPr lang="en-US" sz="2800" dirty="0">
                <a:solidFill>
                  <a:schemeClr val="tx1"/>
                </a:solidFill>
              </a:rPr>
              <a:t>The term antihistamine refers to the </a:t>
            </a:r>
            <a:r>
              <a:rPr lang="en-US" sz="2800" dirty="0">
                <a:solidFill>
                  <a:srgbClr val="C00000"/>
                </a:solidFill>
              </a:rPr>
              <a:t>classic H</a:t>
            </a:r>
            <a:r>
              <a:rPr lang="en-US" sz="2800" baseline="-25000" dirty="0">
                <a:solidFill>
                  <a:srgbClr val="C00000"/>
                </a:solidFill>
              </a:rPr>
              <a:t>1</a:t>
            </a:r>
            <a:r>
              <a:rPr lang="en-US" sz="2800" dirty="0">
                <a:solidFill>
                  <a:srgbClr val="C00000"/>
                </a:solidFill>
              </a:rPr>
              <a:t>– receptor blockers </a:t>
            </a:r>
          </a:p>
          <a:p>
            <a:r>
              <a:rPr lang="en-US" sz="2800" dirty="0">
                <a:solidFill>
                  <a:schemeClr val="tx1"/>
                </a:solidFill>
              </a:rPr>
              <a:t>These drugs do not interfere with the formation or release of histamine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They block the receptor- mediated response of a target tissue</a:t>
            </a:r>
          </a:p>
          <a:p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8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1280280"/>
            <a:ext cx="8991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Bernard MT Condensed" pitchFamily="18" charset="0"/>
              </a:rPr>
              <a:t>		       </a:t>
            </a:r>
            <a:r>
              <a:rPr lang="en-US" dirty="0">
                <a:solidFill>
                  <a:srgbClr val="C00000"/>
                </a:solidFill>
                <a:latin typeface="Bernard MT Condensed" pitchFamily="18" charset="0"/>
              </a:rPr>
              <a:t>First GENERATION       Second GENERATION	 Third GENERATION</a:t>
            </a:r>
          </a:p>
          <a:p>
            <a:r>
              <a:rPr lang="en-US" b="1" dirty="0">
                <a:solidFill>
                  <a:srgbClr val="0000FF"/>
                </a:solidFill>
                <a:latin typeface="Arial Narrow" pitchFamily="34" charset="0"/>
              </a:rPr>
              <a:t>1) ALKYLAMINES</a:t>
            </a:r>
            <a:r>
              <a:rPr lang="en-US" b="1" dirty="0">
                <a:latin typeface="Arial Narrow" pitchFamily="34" charset="0"/>
              </a:rPr>
              <a:t>              </a:t>
            </a:r>
            <a:r>
              <a:rPr lang="en-US" b="1" dirty="0" err="1">
                <a:latin typeface="Arial Narrow" pitchFamily="34" charset="0"/>
              </a:rPr>
              <a:t>Chlorpheniramine</a:t>
            </a:r>
            <a:r>
              <a:rPr lang="en-US" b="1" dirty="0">
                <a:latin typeface="Arial Narrow" pitchFamily="34" charset="0"/>
              </a:rPr>
              <a:t> </a:t>
            </a:r>
            <a:br>
              <a:rPr lang="en-US" b="1" dirty="0">
                <a:latin typeface="Arial Narrow" pitchFamily="34" charset="0"/>
              </a:rPr>
            </a:br>
            <a:r>
              <a:rPr lang="en-US" b="1" dirty="0">
                <a:solidFill>
                  <a:srgbClr val="0000FF"/>
                </a:solidFill>
                <a:latin typeface="Arial Narrow" pitchFamily="34" charset="0"/>
              </a:rPr>
              <a:t>2) ETHANOLAMINES         </a:t>
            </a:r>
            <a:r>
              <a:rPr lang="en-US" b="1" dirty="0" err="1">
                <a:latin typeface="Arial Narrow" pitchFamily="34" charset="0"/>
              </a:rPr>
              <a:t>Dimenhydrinate</a:t>
            </a:r>
            <a:r>
              <a:rPr lang="en-US" b="1" dirty="0">
                <a:latin typeface="Arial Narrow" pitchFamily="34" charset="0"/>
              </a:rPr>
              <a:t> </a:t>
            </a:r>
            <a:br>
              <a:rPr lang="en-US" b="1" dirty="0">
                <a:latin typeface="Arial Narrow" pitchFamily="34" charset="0"/>
              </a:rPr>
            </a:br>
            <a:r>
              <a:rPr lang="en-US" b="1" dirty="0">
                <a:latin typeface="Arial Narrow" pitchFamily="34" charset="0"/>
              </a:rPr>
              <a:t>	                 	         Diphenhydramine </a:t>
            </a:r>
            <a:br>
              <a:rPr lang="en-US" b="1" dirty="0">
                <a:latin typeface="Arial Narrow" pitchFamily="34" charset="0"/>
              </a:rPr>
            </a:br>
            <a:r>
              <a:rPr lang="en-US" b="1" dirty="0">
                <a:solidFill>
                  <a:srgbClr val="0000FF"/>
                </a:solidFill>
                <a:latin typeface="Arial Narrow" pitchFamily="34" charset="0"/>
              </a:rPr>
              <a:t>3) ETHYLENEDIAMINES   </a:t>
            </a:r>
            <a:r>
              <a:rPr lang="en-US" b="1" dirty="0" err="1">
                <a:latin typeface="Arial Narrow" pitchFamily="34" charset="0"/>
              </a:rPr>
              <a:t>Antazoline</a:t>
            </a:r>
            <a:r>
              <a:rPr lang="en-US" b="1" dirty="0">
                <a:latin typeface="Arial Narrow" pitchFamily="34" charset="0"/>
              </a:rPr>
              <a:t>`	                 	</a:t>
            </a:r>
            <a:br>
              <a:rPr lang="en-US" b="1" dirty="0">
                <a:latin typeface="Arial Narrow" pitchFamily="34" charset="0"/>
              </a:rPr>
            </a:br>
            <a:r>
              <a:rPr lang="en-US" b="1" dirty="0">
                <a:solidFill>
                  <a:srgbClr val="0000FF"/>
                </a:solidFill>
                <a:latin typeface="Arial Narrow" pitchFamily="34" charset="0"/>
              </a:rPr>
              <a:t>4) PHENOTHIAZINES        </a:t>
            </a:r>
            <a:r>
              <a:rPr lang="en-US" b="1" dirty="0">
                <a:latin typeface="Arial Narrow" pitchFamily="34" charset="0"/>
              </a:rPr>
              <a:t>Promethazine </a:t>
            </a:r>
            <a:br>
              <a:rPr lang="en-US" b="1" dirty="0">
                <a:latin typeface="Arial Narrow" pitchFamily="34" charset="0"/>
              </a:rPr>
            </a:br>
            <a:r>
              <a:rPr lang="en-US" b="1" dirty="0">
                <a:solidFill>
                  <a:srgbClr val="0000FF"/>
                </a:solidFill>
                <a:latin typeface="Arial Narrow" pitchFamily="34" charset="0"/>
              </a:rPr>
              <a:t>5) PIPERAZINE 	         </a:t>
            </a:r>
            <a:r>
              <a:rPr lang="en-US" b="1" dirty="0" err="1">
                <a:latin typeface="Arial Narrow" pitchFamily="34" charset="0"/>
              </a:rPr>
              <a:t>Cyclizine</a:t>
            </a:r>
            <a:r>
              <a:rPr lang="en-US" b="1" dirty="0">
                <a:latin typeface="Arial Narrow" pitchFamily="34" charset="0"/>
              </a:rPr>
              <a:t> 	        Cetirizine	                        </a:t>
            </a:r>
            <a:r>
              <a:rPr lang="en-US" b="1" dirty="0" err="1">
                <a:latin typeface="Arial Narrow" pitchFamily="34" charset="0"/>
              </a:rPr>
              <a:t>Levocetirizine</a:t>
            </a:r>
            <a:endParaRPr lang="en-US" b="1" dirty="0">
              <a:latin typeface="Arial Narrow" pitchFamily="34" charset="0"/>
            </a:endParaRPr>
          </a:p>
          <a:p>
            <a:r>
              <a:rPr lang="en-US" b="1" dirty="0">
                <a:solidFill>
                  <a:srgbClr val="0000FF"/>
                </a:solidFill>
                <a:latin typeface="Arial Narrow" pitchFamily="34" charset="0"/>
              </a:rPr>
              <a:t>6) PIPERIDINES 	         </a:t>
            </a:r>
            <a:r>
              <a:rPr lang="en-US" b="1" dirty="0" err="1">
                <a:latin typeface="Arial Narrow" pitchFamily="34" charset="0"/>
              </a:rPr>
              <a:t>Azatidine</a:t>
            </a:r>
            <a:r>
              <a:rPr lang="en-US" b="1" dirty="0">
                <a:latin typeface="Arial Narrow" pitchFamily="34" charset="0"/>
              </a:rPr>
              <a:t> 	    	      		       </a:t>
            </a:r>
            <a:r>
              <a:rPr lang="en-US" b="1" dirty="0" err="1">
                <a:latin typeface="Arial Narrow" pitchFamily="34" charset="0"/>
              </a:rPr>
              <a:t>Fexofenadine</a:t>
            </a:r>
            <a:endParaRPr lang="en-US" b="1" dirty="0">
              <a:latin typeface="Arial Narrow" pitchFamily="34" charset="0"/>
            </a:endParaRPr>
          </a:p>
          <a:p>
            <a:r>
              <a:rPr lang="en-US" b="1" dirty="0">
                <a:latin typeface="Arial Narrow" pitchFamily="34" charset="0"/>
              </a:rPr>
              <a:t>		 		        </a:t>
            </a:r>
            <a:r>
              <a:rPr lang="en-US" b="1" dirty="0" err="1">
                <a:latin typeface="Arial Narrow" pitchFamily="34" charset="0"/>
              </a:rPr>
              <a:t>Loratadine</a:t>
            </a:r>
            <a:r>
              <a:rPr lang="en-US" b="1" dirty="0">
                <a:latin typeface="Arial Narrow" pitchFamily="34" charset="0"/>
              </a:rPr>
              <a:t> 		       </a:t>
            </a:r>
            <a:r>
              <a:rPr lang="en-US" b="1" dirty="0" err="1">
                <a:latin typeface="Arial Narrow" pitchFamily="34" charset="0"/>
              </a:rPr>
              <a:t>Desoloratadine</a:t>
            </a:r>
            <a:endParaRPr lang="en-US" b="1" dirty="0">
              <a:latin typeface="Arial Narrow" pitchFamily="34" charset="0"/>
            </a:endParaRPr>
          </a:p>
          <a:p>
            <a:r>
              <a:rPr lang="en-US" b="1" dirty="0">
                <a:solidFill>
                  <a:srgbClr val="0000FF"/>
                </a:solidFill>
                <a:latin typeface="Arial Narrow" pitchFamily="34" charset="0"/>
              </a:rPr>
              <a:t>7)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Arial Narrow" pitchFamily="34" charset="0"/>
              </a:rPr>
              <a:t>MISCELLANEOUS         </a:t>
            </a:r>
            <a:r>
              <a:rPr lang="en-US" b="1" dirty="0">
                <a:latin typeface="Arial Narrow" pitchFamily="34" charset="0"/>
              </a:rPr>
              <a:t>Ketotifen	</a:t>
            </a:r>
            <a:br>
              <a:rPr lang="en-US" b="1" dirty="0">
                <a:latin typeface="Arial Narrow" pitchFamily="34" charset="0"/>
              </a:rPr>
            </a:br>
            <a:r>
              <a:rPr lang="en-US" b="1" dirty="0">
                <a:latin typeface="Arial Narrow" pitchFamily="34" charset="0"/>
              </a:rPr>
              <a:t>		      </a:t>
            </a:r>
            <a:r>
              <a:rPr lang="en-US" b="1" dirty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b="1" dirty="0">
                <a:latin typeface="Arial Narrow" pitchFamily="34" charset="0"/>
              </a:rPr>
              <a:t>Cyproheptadine </a:t>
            </a:r>
          </a:p>
        </p:txBody>
      </p:sp>
      <p:sp>
        <p:nvSpPr>
          <p:cNvPr id="8" name="Rectangle 7"/>
          <p:cNvSpPr/>
          <p:nvPr/>
        </p:nvSpPr>
        <p:spPr>
          <a:xfrm>
            <a:off x="1676400" y="152401"/>
            <a:ext cx="2566472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Arial Narrow" pitchFamily="34" charset="0"/>
              </a:rPr>
              <a:t>1- ANTIHISTAMINES</a:t>
            </a:r>
          </a:p>
        </p:txBody>
      </p:sp>
      <p:sp>
        <p:nvSpPr>
          <p:cNvPr id="9" name="Rectangle 8"/>
          <p:cNvSpPr/>
          <p:nvPr/>
        </p:nvSpPr>
        <p:spPr>
          <a:xfrm>
            <a:off x="4234551" y="216243"/>
            <a:ext cx="23886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Bernard MT Condensed" pitchFamily="18" charset="0"/>
              </a:rPr>
              <a:t>H</a:t>
            </a:r>
            <a:r>
              <a:rPr lang="en-US" sz="2000" baseline="-25000" dirty="0">
                <a:latin typeface="Bernard MT Condensed" pitchFamily="18" charset="0"/>
              </a:rPr>
              <a:t>1</a:t>
            </a:r>
            <a:r>
              <a:rPr lang="en-US" sz="2000" dirty="0">
                <a:latin typeface="Bernard MT Condensed" pitchFamily="18" charset="0"/>
              </a:rPr>
              <a:t> receptor blockers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00200" y="803969"/>
            <a:ext cx="9067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pc="300" dirty="0">
                <a:solidFill>
                  <a:srgbClr val="0000FF"/>
                </a:solidFill>
                <a:latin typeface="Bernard MT Condensed" pitchFamily="18" charset="0"/>
              </a:rPr>
              <a:t>CLASSIFICATION [</a:t>
            </a:r>
            <a:r>
              <a:rPr lang="en-US" sz="2000" dirty="0">
                <a:solidFill>
                  <a:srgbClr val="0000FF"/>
                </a:solidFill>
                <a:latin typeface="Bernard MT Condensed" pitchFamily="18" charset="0"/>
              </a:rPr>
              <a:t>Chemical / Functional</a:t>
            </a:r>
            <a:r>
              <a:rPr lang="en-US" sz="2000" spc="300" dirty="0">
                <a:solidFill>
                  <a:srgbClr val="0000FF"/>
                </a:solidFill>
                <a:latin typeface="Bernard MT Condensed" pitchFamily="18" charset="0"/>
              </a:rPr>
              <a:t>] </a:t>
            </a:r>
            <a:r>
              <a:rPr lang="en-US" sz="2000" spc="300" dirty="0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USES </a:t>
            </a:r>
            <a:r>
              <a:rPr lang="en-US" i="1" spc="300" dirty="0" err="1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vs</a:t>
            </a:r>
            <a:r>
              <a:rPr lang="en-US" sz="2000" spc="300" dirty="0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 ADVERSE EFFECTS</a:t>
            </a:r>
            <a:endParaRPr lang="en-US" sz="2000" spc="300" dirty="0">
              <a:solidFill>
                <a:srgbClr val="0000FF"/>
              </a:solidFill>
              <a:latin typeface="Bernard MT Condensed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8153400" y="3140719"/>
            <a:ext cx="304800" cy="15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8153400" y="3378463"/>
            <a:ext cx="304800" cy="15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153400" y="3616207"/>
            <a:ext cx="304800" cy="15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36"/>
          <p:cNvGrpSpPr/>
          <p:nvPr/>
        </p:nvGrpSpPr>
        <p:grpSpPr>
          <a:xfrm>
            <a:off x="5870448" y="4495800"/>
            <a:ext cx="3502152" cy="571704"/>
            <a:chOff x="4156485" y="1295400"/>
            <a:chExt cx="3502152" cy="571704"/>
          </a:xfrm>
        </p:grpSpPr>
        <p:sp>
          <p:nvSpPr>
            <p:cNvPr id="40" name="Right Brace 39"/>
            <p:cNvSpPr/>
            <p:nvPr/>
          </p:nvSpPr>
          <p:spPr>
            <a:xfrm rot="5400000" flipV="1">
              <a:off x="5753100" y="38100"/>
              <a:ext cx="304800" cy="2819400"/>
            </a:xfrm>
            <a:prstGeom prst="righ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156485" y="1518291"/>
              <a:ext cx="3502152" cy="34881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2000" b="1" i="1" dirty="0">
                  <a:solidFill>
                    <a:srgbClr val="C00000"/>
                  </a:solidFill>
                  <a:latin typeface="Arial Narrow" pitchFamily="34" charset="0"/>
                </a:rPr>
                <a:t>Longer duration = better control</a:t>
              </a:r>
            </a:p>
          </p:txBody>
        </p:sp>
      </p:grpSp>
      <p:sp>
        <p:nvSpPr>
          <p:cNvPr id="42" name="Rectangle 41"/>
          <p:cNvSpPr/>
          <p:nvPr/>
        </p:nvSpPr>
        <p:spPr>
          <a:xfrm>
            <a:off x="4038600" y="4724401"/>
            <a:ext cx="1632178" cy="34881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b="1" dirty="0">
                <a:solidFill>
                  <a:srgbClr val="C00000"/>
                </a:solidFill>
                <a:latin typeface="Arial Narrow" pitchFamily="34" charset="0"/>
              </a:rPr>
              <a:t>Short duration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230625" y="6051988"/>
            <a:ext cx="3334567" cy="3488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b="1" dirty="0">
                <a:solidFill>
                  <a:srgbClr val="C00000"/>
                </a:solidFill>
                <a:latin typeface="Arial Narrow" pitchFamily="34" charset="0"/>
              </a:rPr>
              <a:t>All are used systemic or topical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76400" y="5053914"/>
            <a:ext cx="4267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b="1" dirty="0">
                <a:solidFill>
                  <a:srgbClr val="7030A0"/>
                </a:solidFill>
                <a:latin typeface="Arial Narrow" pitchFamily="34" charset="0"/>
              </a:rPr>
              <a:t>Interactions; with enzyme inhibitors </a:t>
            </a:r>
          </a:p>
          <a:p>
            <a:pPr>
              <a:lnSpc>
                <a:spcPts val="2000"/>
              </a:lnSpc>
            </a:pPr>
            <a:r>
              <a:rPr lang="en-US" sz="1600" b="1" i="1" dirty="0">
                <a:latin typeface="Arial Narrow" pitchFamily="34" charset="0"/>
              </a:rPr>
              <a:t>[ </a:t>
            </a:r>
            <a:r>
              <a:rPr lang="en-US" sz="1600" b="1" i="1" dirty="0" err="1">
                <a:latin typeface="Arial Narrow" pitchFamily="34" charset="0"/>
              </a:rPr>
              <a:t>macrolides</a:t>
            </a:r>
            <a:r>
              <a:rPr lang="en-US" sz="1600" b="1" i="1" dirty="0">
                <a:latin typeface="Arial Narrow" pitchFamily="34" charset="0"/>
              </a:rPr>
              <a:t>, </a:t>
            </a:r>
            <a:r>
              <a:rPr lang="en-US" sz="1600" b="1" i="1" dirty="0" err="1">
                <a:latin typeface="Arial Narrow" pitchFamily="34" charset="0"/>
              </a:rPr>
              <a:t>antifungals</a:t>
            </a:r>
            <a:r>
              <a:rPr lang="en-US" sz="1600" b="1" i="1" dirty="0">
                <a:latin typeface="Arial Narrow" pitchFamily="34" charset="0"/>
              </a:rPr>
              <a:t>, calcium antagonists]</a:t>
            </a:r>
          </a:p>
          <a:p>
            <a:pPr>
              <a:lnSpc>
                <a:spcPts val="2000"/>
              </a:lnSpc>
            </a:pPr>
            <a:r>
              <a:rPr lang="en-US" b="1" dirty="0">
                <a:latin typeface="Arial Narrow" pitchFamily="34" charset="0"/>
              </a:rPr>
              <a:t>+ additive </a:t>
            </a:r>
            <a:r>
              <a:rPr lang="en-US" b="1" dirty="0" err="1">
                <a:latin typeface="Arial Narrow" pitchFamily="34" charset="0"/>
              </a:rPr>
              <a:t>pharmacodynamic</a:t>
            </a:r>
            <a:r>
              <a:rPr lang="en-US" b="1" dirty="0">
                <a:latin typeface="Arial Narrow" pitchFamily="34" charset="0"/>
              </a:rPr>
              <a:t> ADRs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3404616" y="3660648"/>
            <a:ext cx="4718304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>
            <a:off x="1524000" y="4523793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791200" y="5029200"/>
            <a:ext cx="487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  <a:latin typeface="Arial Narrow" pitchFamily="34" charset="0"/>
              </a:rPr>
              <a:t>No drug interactions &amp; minimal ADRs</a:t>
            </a:r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3432048" y="3639431"/>
            <a:ext cx="4718304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7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/>
      <p:bldP spid="19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497" y="235946"/>
            <a:ext cx="10582674" cy="6534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 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The older </a:t>
            </a:r>
            <a:r>
              <a:rPr lang="en-US" sz="2800" b="1" dirty="0">
                <a:solidFill>
                  <a:srgbClr val="C00000"/>
                </a:solidFill>
              </a:rPr>
              <a:t>first generation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drugs still widely used because they are </a:t>
            </a:r>
            <a:r>
              <a:rPr lang="en-US" sz="2800" b="1" dirty="0">
                <a:solidFill>
                  <a:srgbClr val="0070C0"/>
                </a:solidFill>
              </a:rPr>
              <a:t>effective and inexpensive</a:t>
            </a:r>
          </a:p>
          <a:p>
            <a:endParaRPr lang="en-US" sz="1400" b="1" dirty="0">
              <a:solidFill>
                <a:srgbClr val="0070C0"/>
              </a:solidFill>
            </a:endParaRPr>
          </a:p>
          <a:p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These drugs </a:t>
            </a:r>
            <a:r>
              <a:rPr lang="en-US" sz="2800" b="1" dirty="0">
                <a:solidFill>
                  <a:srgbClr val="C00000"/>
                </a:solidFill>
              </a:rPr>
              <a:t>penetrate the blood brain barrier (BBB)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&amp; cause </a:t>
            </a:r>
            <a:r>
              <a:rPr lang="en-US" sz="2800" b="1" dirty="0">
                <a:solidFill>
                  <a:schemeClr val="tx1"/>
                </a:solidFill>
              </a:rPr>
              <a:t>sedation</a:t>
            </a:r>
            <a:r>
              <a:rPr lang="en-US" sz="2800" dirty="0">
                <a:solidFill>
                  <a:schemeClr val="tx1"/>
                </a:solidFill>
              </a:rPr>
              <a:t>. They also tend to interact with other receptors, producing a variety of </a:t>
            </a:r>
            <a:r>
              <a:rPr lang="en-US" sz="2800" b="1" dirty="0">
                <a:solidFill>
                  <a:schemeClr val="tx1"/>
                </a:solidFill>
              </a:rPr>
              <a:t>unwanted adverse effects</a:t>
            </a:r>
          </a:p>
          <a:p>
            <a:endParaRPr lang="en-US" sz="2800" b="1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rgbClr val="C00000"/>
                </a:solidFill>
              </a:rPr>
              <a:t>Second generation </a:t>
            </a:r>
            <a:r>
              <a:rPr lang="en-US" sz="2800" b="1" dirty="0">
                <a:solidFill>
                  <a:schemeClr val="tx1"/>
                </a:solidFill>
              </a:rPr>
              <a:t>(Non-sedating) </a:t>
            </a:r>
            <a:r>
              <a:rPr lang="en-US" sz="2800" dirty="0">
                <a:solidFill>
                  <a:schemeClr val="tx1"/>
                </a:solidFill>
              </a:rPr>
              <a:t>agents are specific for H</a:t>
            </a:r>
            <a:r>
              <a:rPr lang="en-US" sz="2800" baseline="-25000" dirty="0">
                <a:solidFill>
                  <a:schemeClr val="tx1"/>
                </a:solidFill>
              </a:rPr>
              <a:t>1</a:t>
            </a:r>
            <a:r>
              <a:rPr lang="en-US" sz="2800" dirty="0">
                <a:solidFill>
                  <a:schemeClr val="tx1"/>
                </a:solidFill>
              </a:rPr>
              <a:t> receptors &amp; they carry </a:t>
            </a:r>
            <a:r>
              <a:rPr lang="en-US" sz="2800" b="1" dirty="0">
                <a:solidFill>
                  <a:schemeClr val="tx1"/>
                </a:solidFill>
              </a:rPr>
              <a:t>polar groups</a:t>
            </a:r>
            <a:r>
              <a:rPr lang="en-US" sz="2800" dirty="0">
                <a:solidFill>
                  <a:schemeClr val="tx1"/>
                </a:solidFill>
              </a:rPr>
              <a:t>, they </a:t>
            </a:r>
            <a:r>
              <a:rPr lang="en-US" sz="2800" b="1" dirty="0">
                <a:solidFill>
                  <a:srgbClr val="C00000"/>
                </a:solidFill>
              </a:rPr>
              <a:t>do not penetrate the BBB </a:t>
            </a:r>
            <a:r>
              <a:rPr lang="en-US" sz="2800" dirty="0">
                <a:solidFill>
                  <a:schemeClr val="tx1"/>
                </a:solidFill>
              </a:rPr>
              <a:t>causing less CNS depression.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96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Facet">
  <a:themeElements>
    <a:clrScheme name="Custom 3">
      <a:dk1>
        <a:srgbClr val="17365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2616</TotalTime>
  <Words>1965</Words>
  <Application>Microsoft Office PowerPoint</Application>
  <PresentationFormat>Widescreen</PresentationFormat>
  <Paragraphs>325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7" baseType="lpstr">
      <vt:lpstr>Aharoni</vt:lpstr>
      <vt:lpstr>Arial</vt:lpstr>
      <vt:lpstr>Arial Narrow</vt:lpstr>
      <vt:lpstr>Arial Rounded MT Bold</vt:lpstr>
      <vt:lpstr>Bernard MT Condensed</vt:lpstr>
      <vt:lpstr>Calibri</vt:lpstr>
      <vt:lpstr>French Script MT</vt:lpstr>
      <vt:lpstr>Symbol</vt:lpstr>
      <vt:lpstr>Times New Roman</vt:lpstr>
      <vt:lpstr>Trebuchet MS</vt:lpstr>
      <vt:lpstr>Wingdings</vt:lpstr>
      <vt:lpstr>Wingdings 3</vt:lpstr>
      <vt:lpstr>Facet</vt:lpstr>
      <vt:lpstr>Treatment of Acute &amp; Chronic Rhinitis and Cough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Treatment of Acute and Chronic Rhinitis and Cough</dc:title>
  <dc:creator>User</dc:creator>
  <cp:lastModifiedBy>Alia Ragheb Alshanwani</cp:lastModifiedBy>
  <cp:revision>170</cp:revision>
  <cp:lastPrinted>2019-12-29T08:31:24Z</cp:lastPrinted>
  <dcterms:created xsi:type="dcterms:W3CDTF">2016-02-01T05:08:06Z</dcterms:created>
  <dcterms:modified xsi:type="dcterms:W3CDTF">2022-01-18T08:29:54Z</dcterms:modified>
</cp:coreProperties>
</file>