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4" r:id="rId1"/>
  </p:sldMasterIdLst>
  <p:notesMasterIdLst>
    <p:notesMasterId r:id="rId19"/>
  </p:notesMasterIdLst>
  <p:sldIdLst>
    <p:sldId id="506" r:id="rId2"/>
    <p:sldId id="644" r:id="rId3"/>
    <p:sldId id="323" r:id="rId4"/>
    <p:sldId id="778" r:id="rId5"/>
    <p:sldId id="783" r:id="rId6"/>
    <p:sldId id="712" r:id="rId7"/>
    <p:sldId id="781" r:id="rId8"/>
    <p:sldId id="558" r:id="rId9"/>
    <p:sldId id="347" r:id="rId10"/>
    <p:sldId id="716" r:id="rId11"/>
    <p:sldId id="782" r:id="rId12"/>
    <p:sldId id="407" r:id="rId13"/>
    <p:sldId id="779" r:id="rId14"/>
    <p:sldId id="780" r:id="rId15"/>
    <p:sldId id="772" r:id="rId16"/>
    <p:sldId id="337" r:id="rId17"/>
    <p:sldId id="784"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FF"/>
    <a:srgbClr val="CC99FF"/>
    <a:srgbClr val="66FFFF"/>
    <a:srgbClr val="00FFFF"/>
    <a:srgbClr val="FFFF00"/>
    <a:srgbClr val="00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52" autoAdjust="0"/>
    <p:restoredTop sz="89498" autoAdjust="0"/>
  </p:normalViewPr>
  <p:slideViewPr>
    <p:cSldViewPr>
      <p:cViewPr varScale="1">
        <p:scale>
          <a:sx n="69" d="100"/>
          <a:sy n="69" d="100"/>
        </p:scale>
        <p:origin x="667" y="62"/>
      </p:cViewPr>
      <p:guideLst>
        <p:guide orient="horz" pos="2160"/>
        <p:guide pos="2880"/>
      </p:guideLst>
    </p:cSldViewPr>
  </p:slideViewPr>
  <p:outlineViewPr>
    <p:cViewPr>
      <p:scale>
        <a:sx n="33" d="100"/>
        <a:sy n="33" d="100"/>
      </p:scale>
      <p:origin x="0" y="5781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62"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a:lvl1pPr>
          </a:lstStyle>
          <a:p>
            <a:endParaRPr lang="en-US" altLang="en-US"/>
          </a:p>
        </p:txBody>
      </p:sp>
      <p:sp>
        <p:nvSpPr>
          <p:cNvPr id="655363"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200"/>
            </a:lvl1pPr>
          </a:lstStyle>
          <a:p>
            <a:endParaRPr lang="en-US" alt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5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55366"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a:lvl1pPr>
          </a:lstStyle>
          <a:p>
            <a:endParaRPr lang="en-US" altLang="en-US"/>
          </a:p>
        </p:txBody>
      </p:sp>
      <p:sp>
        <p:nvSpPr>
          <p:cNvPr id="655367"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eaLnBrk="1" hangingPunct="1">
              <a:defRPr sz="1200"/>
            </a:lvl1pPr>
          </a:lstStyle>
          <a:p>
            <a:fld id="{11DD549D-BEDB-E24C-8855-A08329B526AF}" type="slidenum">
              <a:rPr lang="ar-SA" altLang="en-US"/>
              <a:pPr/>
              <a:t>‹#›</a:t>
            </a:fld>
            <a:endParaRPr lang="en-US" altLang="en-US"/>
          </a:p>
        </p:txBody>
      </p:sp>
    </p:spTree>
    <p:extLst>
      <p:ext uri="{BB962C8B-B14F-4D97-AF65-F5344CB8AC3E}">
        <p14:creationId xmlns:p14="http://schemas.microsoft.com/office/powerpoint/2010/main" val="203262560"/>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gn="l" rtl="0"/>
            <a:endParaRPr lang="en-US" altLang="en-US"/>
          </a:p>
        </p:txBody>
      </p:sp>
      <p:sp>
        <p:nvSpPr>
          <p:cNvPr id="184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E6E9A3B4-3346-4B48-B680-04CD8C6979D3}" type="slidenum">
              <a:rPr lang="ar-SA" altLang="en-US"/>
              <a:pPr/>
              <a:t>3</a:t>
            </a:fld>
            <a:endParaRPr lang="en-US" altLang="en-US"/>
          </a:p>
        </p:txBody>
      </p:sp>
    </p:spTree>
    <p:extLst>
      <p:ext uri="{BB962C8B-B14F-4D97-AF65-F5344CB8AC3E}">
        <p14:creationId xmlns:p14="http://schemas.microsoft.com/office/powerpoint/2010/main" val="1734847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charset="0"/>
                <a:ea typeface="Arial" charset="0"/>
                <a:cs typeface="Arial" charset="0"/>
              </a:defRPr>
            </a:lvl1pPr>
            <a:lvl2pPr marL="742950" indent="-285750" algn="r" rtl="1">
              <a:spcBef>
                <a:spcPct val="30000"/>
              </a:spcBef>
              <a:defRPr sz="1200">
                <a:solidFill>
                  <a:schemeClr val="tx1"/>
                </a:solidFill>
                <a:latin typeface="Arial" charset="0"/>
                <a:ea typeface="Arial" charset="0"/>
                <a:cs typeface="Arial" charset="0"/>
              </a:defRPr>
            </a:lvl2pPr>
            <a:lvl3pPr marL="1143000" indent="-228600" algn="r" rtl="1">
              <a:spcBef>
                <a:spcPct val="30000"/>
              </a:spcBef>
              <a:defRPr sz="1200">
                <a:solidFill>
                  <a:schemeClr val="tx1"/>
                </a:solidFill>
                <a:latin typeface="Arial" charset="0"/>
                <a:ea typeface="Arial" charset="0"/>
                <a:cs typeface="Arial" charset="0"/>
              </a:defRPr>
            </a:lvl3pPr>
            <a:lvl4pPr marL="1600200" indent="-228600" algn="r" rtl="1">
              <a:spcBef>
                <a:spcPct val="30000"/>
              </a:spcBef>
              <a:defRPr sz="1200">
                <a:solidFill>
                  <a:schemeClr val="tx1"/>
                </a:solidFill>
                <a:latin typeface="Arial" charset="0"/>
                <a:ea typeface="Arial" charset="0"/>
                <a:cs typeface="Arial" charset="0"/>
              </a:defRPr>
            </a:lvl4pPr>
            <a:lvl5pPr marL="2057400" indent="-228600" algn="r" rtl="1">
              <a:spcBef>
                <a:spcPct val="30000"/>
              </a:spcBef>
              <a:defRPr sz="1200">
                <a:solidFill>
                  <a:schemeClr val="tx1"/>
                </a:solidFill>
                <a:latin typeface="Arial" charset="0"/>
                <a:ea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ea typeface="Arial" charset="0"/>
                <a:cs typeface="Arial" charset="0"/>
              </a:defRPr>
            </a:lvl9pPr>
          </a:lstStyle>
          <a:p>
            <a:pPr algn="l">
              <a:spcBef>
                <a:spcPct val="0"/>
              </a:spcBef>
            </a:pPr>
            <a:fld id="{FDFEE48A-14A8-034C-88E1-EE42AE01A7CC}" type="slidenum">
              <a:rPr lang="en-AU" altLang="en-US"/>
              <a:pPr algn="l">
                <a:spcBef>
                  <a:spcPct val="0"/>
                </a:spcBef>
              </a:pPr>
              <a:t>8</a:t>
            </a:fld>
            <a:endParaRPr lang="en-AU" alt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ar-SA" altLang="en-US"/>
          </a:p>
        </p:txBody>
      </p:sp>
    </p:spTree>
    <p:extLst>
      <p:ext uri="{BB962C8B-B14F-4D97-AF65-F5344CB8AC3E}">
        <p14:creationId xmlns:p14="http://schemas.microsoft.com/office/powerpoint/2010/main" val="1191247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gn="l" rtl="0"/>
            <a:endParaRPr lang="en-US" altLang="en-US"/>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540FDE8C-8853-F145-A266-E650515E5181}" type="slidenum">
              <a:rPr lang="ar-SA" altLang="en-US"/>
              <a:pPr/>
              <a:t>12</a:t>
            </a:fld>
            <a:endParaRPr lang="en-US" altLang="en-US"/>
          </a:p>
        </p:txBody>
      </p:sp>
    </p:spTree>
    <p:extLst>
      <p:ext uri="{BB962C8B-B14F-4D97-AF65-F5344CB8AC3E}">
        <p14:creationId xmlns:p14="http://schemas.microsoft.com/office/powerpoint/2010/main" val="2059647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gn="l" rtl="0"/>
            <a:endParaRPr lang="en-US" altLang="en-US"/>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3681FAAC-2C7D-C74B-8168-36AFE3A4C792}" type="slidenum">
              <a:rPr lang="ar-SA" altLang="en-US"/>
              <a:pPr/>
              <a:t>16</a:t>
            </a:fld>
            <a:endParaRPr lang="en-US" altLang="en-US"/>
          </a:p>
        </p:txBody>
      </p:sp>
    </p:spTree>
    <p:extLst>
      <p:ext uri="{BB962C8B-B14F-4D97-AF65-F5344CB8AC3E}">
        <p14:creationId xmlns:p14="http://schemas.microsoft.com/office/powerpoint/2010/main" val="2984728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rtl="1" eaLnBrk="1" hangingPunct="1"/>
            <a:endParaRPr lang="en-US" altLang="en-US">
              <a:solidFill>
                <a:srgbClr val="FFFFFF"/>
              </a:solidFill>
              <a:latin typeface="Lucida Sans Unicode" charset="0"/>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lgn="r" rtl="1" eaLnBrk="1" hangingPunct="1">
                <a:defRPr/>
              </a:pPr>
              <a:endParaRPr lang="en-US">
                <a:ea typeface="+mn-ea"/>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rtl="1" eaLnBrk="1" hangingPunct="1"/>
              <a:endParaRPr lang="en-US" altLang="en-US">
                <a:solidFill>
                  <a:srgbClr val="FFFFFF"/>
                </a:solidFill>
                <a:latin typeface="Lucida Sans Unicode" charset="0"/>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lstStyle>
          <a:p>
            <a:endParaRPr lang="en-US" alt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a:t>Dr.Aida Korish ( akorish@ksu.edu.sa)</a:t>
            </a:r>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48EADC41-1F72-EA44-9DB8-DE7DFB449A33}" type="slidenum">
              <a:rPr lang="ar-SA" altLang="en-US"/>
              <a:pPr/>
              <a:t>‹#›</a:t>
            </a:fld>
            <a:endParaRPr lang="en-US" altLang="en-US"/>
          </a:p>
        </p:txBody>
      </p:sp>
    </p:spTree>
    <p:extLst>
      <p:ext uri="{BB962C8B-B14F-4D97-AF65-F5344CB8AC3E}">
        <p14:creationId xmlns:p14="http://schemas.microsoft.com/office/powerpoint/2010/main" val="1809783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endParaRPr lang="en-US" altLang="en-US"/>
          </a:p>
        </p:txBody>
      </p:sp>
      <p:sp>
        <p:nvSpPr>
          <p:cNvPr id="5" name="Footer Placeholder 21"/>
          <p:cNvSpPr>
            <a:spLocks noGrp="1"/>
          </p:cNvSpPr>
          <p:nvPr>
            <p:ph type="ftr" sz="quarter" idx="11"/>
          </p:nvPr>
        </p:nvSpPr>
        <p:spPr/>
        <p:txBody>
          <a:bodyPr/>
          <a:lstStyle>
            <a:lvl1pPr>
              <a:defRPr/>
            </a:lvl1pPr>
          </a:lstStyle>
          <a:p>
            <a:pPr>
              <a:defRPr/>
            </a:pPr>
            <a:r>
              <a:rPr lang="en-US"/>
              <a:t>Dr.Aida Korish ( akorish@ksu.edu.sa)</a:t>
            </a:r>
          </a:p>
        </p:txBody>
      </p:sp>
      <p:sp>
        <p:nvSpPr>
          <p:cNvPr id="6" name="Slide Number Placeholder 17"/>
          <p:cNvSpPr>
            <a:spLocks noGrp="1"/>
          </p:cNvSpPr>
          <p:nvPr>
            <p:ph type="sldNum" sz="quarter" idx="12"/>
          </p:nvPr>
        </p:nvSpPr>
        <p:spPr/>
        <p:txBody>
          <a:bodyPr/>
          <a:lstStyle>
            <a:lvl1pPr>
              <a:defRPr/>
            </a:lvl1pPr>
          </a:lstStyle>
          <a:p>
            <a:fld id="{8B4BADE5-3CD7-3240-A4FD-ACF08C37B62B}" type="slidenum">
              <a:rPr lang="ar-SA" altLang="en-US"/>
              <a:pPr/>
              <a:t>‹#›</a:t>
            </a:fld>
            <a:endParaRPr lang="en-US" altLang="en-US"/>
          </a:p>
        </p:txBody>
      </p:sp>
    </p:spTree>
    <p:extLst>
      <p:ext uri="{BB962C8B-B14F-4D97-AF65-F5344CB8AC3E}">
        <p14:creationId xmlns:p14="http://schemas.microsoft.com/office/powerpoint/2010/main" val="270527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endParaRPr lang="en-US" altLang="en-US"/>
          </a:p>
        </p:txBody>
      </p:sp>
      <p:sp>
        <p:nvSpPr>
          <p:cNvPr id="5" name="Footer Placeholder 21"/>
          <p:cNvSpPr>
            <a:spLocks noGrp="1"/>
          </p:cNvSpPr>
          <p:nvPr>
            <p:ph type="ftr" sz="quarter" idx="11"/>
          </p:nvPr>
        </p:nvSpPr>
        <p:spPr/>
        <p:txBody>
          <a:bodyPr/>
          <a:lstStyle>
            <a:lvl1pPr>
              <a:defRPr/>
            </a:lvl1pPr>
          </a:lstStyle>
          <a:p>
            <a:pPr>
              <a:defRPr/>
            </a:pPr>
            <a:r>
              <a:rPr lang="en-US"/>
              <a:t>Dr.Aida Korish ( akorish@ksu.edu.sa)</a:t>
            </a:r>
          </a:p>
        </p:txBody>
      </p:sp>
      <p:sp>
        <p:nvSpPr>
          <p:cNvPr id="6" name="Slide Number Placeholder 17"/>
          <p:cNvSpPr>
            <a:spLocks noGrp="1"/>
          </p:cNvSpPr>
          <p:nvPr>
            <p:ph type="sldNum" sz="quarter" idx="12"/>
          </p:nvPr>
        </p:nvSpPr>
        <p:spPr/>
        <p:txBody>
          <a:bodyPr/>
          <a:lstStyle>
            <a:lvl1pPr>
              <a:defRPr/>
            </a:lvl1pPr>
          </a:lstStyle>
          <a:p>
            <a:fld id="{DDBC1C1D-C358-154A-A673-85A5E90E7F46}" type="slidenum">
              <a:rPr lang="ar-SA" altLang="en-US"/>
              <a:pPr/>
              <a:t>‹#›</a:t>
            </a:fld>
            <a:endParaRPr lang="en-US" altLang="en-US"/>
          </a:p>
        </p:txBody>
      </p:sp>
    </p:spTree>
    <p:extLst>
      <p:ext uri="{BB962C8B-B14F-4D97-AF65-F5344CB8AC3E}">
        <p14:creationId xmlns:p14="http://schemas.microsoft.com/office/powerpoint/2010/main" val="524694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a:t>Click to edit Master title style</a:t>
            </a:r>
          </a:p>
        </p:txBody>
      </p:sp>
      <p:sp>
        <p:nvSpPr>
          <p:cNvPr id="3" name="Text Placeholder 2"/>
          <p:cNvSpPr>
            <a:spLocks noGrp="1"/>
          </p:cNvSpPr>
          <p:nvPr>
            <p:ph type="body" sz="half" idx="1"/>
          </p:nvPr>
        </p:nvSpPr>
        <p:spPr>
          <a:xfrm>
            <a:off x="263525" y="1598613"/>
            <a:ext cx="3616325"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32250" y="1598613"/>
            <a:ext cx="3617913"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endParaRPr lang="en-US" altLang="en-US"/>
          </a:p>
        </p:txBody>
      </p:sp>
      <p:sp>
        <p:nvSpPr>
          <p:cNvPr id="6" name="Footer Placeholder 21"/>
          <p:cNvSpPr>
            <a:spLocks noGrp="1"/>
          </p:cNvSpPr>
          <p:nvPr>
            <p:ph type="ftr" sz="quarter" idx="11"/>
          </p:nvPr>
        </p:nvSpPr>
        <p:spPr/>
        <p:txBody>
          <a:bodyPr/>
          <a:lstStyle>
            <a:lvl1pPr>
              <a:defRPr/>
            </a:lvl1pPr>
          </a:lstStyle>
          <a:p>
            <a:pPr>
              <a:defRPr/>
            </a:pPr>
            <a:r>
              <a:rPr lang="en-US"/>
              <a:t>Dr.Aida Korish ( akorish@ksu.edu.sa)</a:t>
            </a:r>
          </a:p>
        </p:txBody>
      </p:sp>
      <p:sp>
        <p:nvSpPr>
          <p:cNvPr id="7" name="Slide Number Placeholder 17"/>
          <p:cNvSpPr>
            <a:spLocks noGrp="1"/>
          </p:cNvSpPr>
          <p:nvPr>
            <p:ph type="sldNum" sz="quarter" idx="12"/>
          </p:nvPr>
        </p:nvSpPr>
        <p:spPr/>
        <p:txBody>
          <a:bodyPr/>
          <a:lstStyle>
            <a:lvl1pPr>
              <a:defRPr/>
            </a:lvl1pPr>
          </a:lstStyle>
          <a:p>
            <a:fld id="{B54472DD-0288-0B46-A6C2-C21B390C9DEF}" type="slidenum">
              <a:rPr lang="ar-SA" altLang="en-US"/>
              <a:pPr/>
              <a:t>‹#›</a:t>
            </a:fld>
            <a:endParaRPr lang="en-US" altLang="en-US"/>
          </a:p>
        </p:txBody>
      </p:sp>
    </p:spTree>
    <p:extLst>
      <p:ext uri="{BB962C8B-B14F-4D97-AF65-F5344CB8AC3E}">
        <p14:creationId xmlns:p14="http://schemas.microsoft.com/office/powerpoint/2010/main" val="964539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endParaRPr lang="en-US" altLang="en-US"/>
          </a:p>
        </p:txBody>
      </p:sp>
      <p:sp>
        <p:nvSpPr>
          <p:cNvPr id="5" name="Footer Placeholder 21"/>
          <p:cNvSpPr>
            <a:spLocks noGrp="1"/>
          </p:cNvSpPr>
          <p:nvPr>
            <p:ph type="ftr" sz="quarter" idx="11"/>
          </p:nvPr>
        </p:nvSpPr>
        <p:spPr/>
        <p:txBody>
          <a:bodyPr/>
          <a:lstStyle>
            <a:lvl1pPr>
              <a:defRPr/>
            </a:lvl1pPr>
          </a:lstStyle>
          <a:p>
            <a:pPr>
              <a:defRPr/>
            </a:pPr>
            <a:r>
              <a:rPr lang="en-US"/>
              <a:t>Dr.Aida Korish ( akorish@ksu.edu.sa)</a:t>
            </a:r>
          </a:p>
        </p:txBody>
      </p:sp>
      <p:sp>
        <p:nvSpPr>
          <p:cNvPr id="6" name="Slide Number Placeholder 17"/>
          <p:cNvSpPr>
            <a:spLocks noGrp="1"/>
          </p:cNvSpPr>
          <p:nvPr>
            <p:ph type="sldNum" sz="quarter" idx="12"/>
          </p:nvPr>
        </p:nvSpPr>
        <p:spPr/>
        <p:txBody>
          <a:bodyPr/>
          <a:lstStyle>
            <a:lvl1pPr>
              <a:defRPr/>
            </a:lvl1pPr>
          </a:lstStyle>
          <a:p>
            <a:fld id="{8317B5E7-8251-A84F-BAEE-ADD5484C4D67}" type="slidenum">
              <a:rPr lang="ar-SA" altLang="en-US"/>
              <a:pPr/>
              <a:t>‹#›</a:t>
            </a:fld>
            <a:endParaRPr lang="en-US" altLang="en-US"/>
          </a:p>
        </p:txBody>
      </p:sp>
    </p:spTree>
    <p:extLst>
      <p:ext uri="{BB962C8B-B14F-4D97-AF65-F5344CB8AC3E}">
        <p14:creationId xmlns:p14="http://schemas.microsoft.com/office/powerpoint/2010/main" val="1203718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6940" dir="5400000" rotWithShape="0">
              <a:srgbClr val="000000">
                <a:alpha val="45998"/>
              </a:srgbClr>
            </a:outerShdw>
          </a:effectLst>
        </p:spPr>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rtl="1" eaLnBrk="1" hangingPunct="1"/>
            <a:endParaRPr lang="en-US" altLang="en-US">
              <a:solidFill>
                <a:srgbClr val="FFFFFF"/>
              </a:solidFill>
              <a:latin typeface="Lucida Sans Unicode" charset="0"/>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6940" dir="5400000" rotWithShape="0">
              <a:srgbClr val="000000">
                <a:alpha val="45998"/>
              </a:srgbClr>
            </a:outerShdw>
          </a:effectLst>
        </p:spPr>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rtl="1" eaLnBrk="1" hangingPunct="1"/>
            <a:endParaRPr lang="en-US" altLang="en-US">
              <a:solidFill>
                <a:srgbClr val="FFFFFF"/>
              </a:solidFill>
              <a:latin typeface="Lucida Sans Unicode" charset="0"/>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endParaRPr lang="en-US" altLang="en-US"/>
          </a:p>
        </p:txBody>
      </p:sp>
      <p:sp>
        <p:nvSpPr>
          <p:cNvPr id="7" name="Footer Placeholder 4"/>
          <p:cNvSpPr>
            <a:spLocks noGrp="1"/>
          </p:cNvSpPr>
          <p:nvPr>
            <p:ph type="ftr" sz="quarter" idx="11"/>
          </p:nvPr>
        </p:nvSpPr>
        <p:spPr/>
        <p:txBody>
          <a:bodyPr/>
          <a:lstStyle>
            <a:lvl1pPr>
              <a:defRPr/>
            </a:lvl1pPr>
            <a:extLst/>
          </a:lstStyle>
          <a:p>
            <a:pPr>
              <a:defRPr/>
            </a:pPr>
            <a:r>
              <a:rPr lang="en-US"/>
              <a:t>Dr.Aida Korish ( akorish@ksu.edu.sa)</a:t>
            </a:r>
          </a:p>
        </p:txBody>
      </p:sp>
      <p:sp>
        <p:nvSpPr>
          <p:cNvPr id="8" name="Slide Number Placeholder 5"/>
          <p:cNvSpPr>
            <a:spLocks noGrp="1"/>
          </p:cNvSpPr>
          <p:nvPr>
            <p:ph type="sldNum" sz="quarter" idx="12"/>
          </p:nvPr>
        </p:nvSpPr>
        <p:spPr/>
        <p:txBody>
          <a:bodyPr/>
          <a:lstStyle>
            <a:lvl1pPr>
              <a:defRPr/>
            </a:lvl1pPr>
          </a:lstStyle>
          <a:p>
            <a:fld id="{8E58EBB7-5C09-394A-93E4-96786CA8948E}" type="slidenum">
              <a:rPr lang="ar-SA" altLang="en-US"/>
              <a:pPr/>
              <a:t>‹#›</a:t>
            </a:fld>
            <a:endParaRPr lang="en-US" altLang="en-US"/>
          </a:p>
        </p:txBody>
      </p:sp>
    </p:spTree>
    <p:extLst>
      <p:ext uri="{BB962C8B-B14F-4D97-AF65-F5344CB8AC3E}">
        <p14:creationId xmlns:p14="http://schemas.microsoft.com/office/powerpoint/2010/main" val="7711014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extLst/>
          </a:lstStyle>
          <a:p>
            <a:pPr>
              <a:defRPr/>
            </a:pPr>
            <a:r>
              <a:rPr lang="en-US"/>
              <a:t>Dr.Aida Korish ( akorish@ksu.edu.sa)</a:t>
            </a:r>
          </a:p>
        </p:txBody>
      </p:sp>
      <p:sp>
        <p:nvSpPr>
          <p:cNvPr id="7" name="Slide Number Placeholder 6"/>
          <p:cNvSpPr>
            <a:spLocks noGrp="1"/>
          </p:cNvSpPr>
          <p:nvPr>
            <p:ph type="sldNum" sz="quarter" idx="12"/>
          </p:nvPr>
        </p:nvSpPr>
        <p:spPr/>
        <p:txBody>
          <a:bodyPr/>
          <a:lstStyle>
            <a:lvl1pPr>
              <a:defRPr/>
            </a:lvl1pPr>
          </a:lstStyle>
          <a:p>
            <a:fld id="{3C9D1F2F-7C14-034F-B3B5-18887450DE6D}" type="slidenum">
              <a:rPr lang="ar-SA" altLang="en-US"/>
              <a:pPr/>
              <a:t>‹#›</a:t>
            </a:fld>
            <a:endParaRPr lang="en-US" altLang="en-US"/>
          </a:p>
        </p:txBody>
      </p:sp>
    </p:spTree>
    <p:extLst>
      <p:ext uri="{BB962C8B-B14F-4D97-AF65-F5344CB8AC3E}">
        <p14:creationId xmlns:p14="http://schemas.microsoft.com/office/powerpoint/2010/main" val="105751745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extLst/>
          </a:lstStyle>
          <a:p>
            <a:pPr>
              <a:defRPr/>
            </a:pPr>
            <a:r>
              <a:rPr lang="en-US"/>
              <a:t>Dr.Aida Korish ( akorish@ksu.edu.sa)</a:t>
            </a:r>
          </a:p>
        </p:txBody>
      </p:sp>
      <p:sp>
        <p:nvSpPr>
          <p:cNvPr id="9" name="Slide Number Placeholder 8"/>
          <p:cNvSpPr>
            <a:spLocks noGrp="1"/>
          </p:cNvSpPr>
          <p:nvPr>
            <p:ph type="sldNum" sz="quarter" idx="12"/>
          </p:nvPr>
        </p:nvSpPr>
        <p:spPr/>
        <p:txBody>
          <a:bodyPr/>
          <a:lstStyle>
            <a:lvl1pPr>
              <a:defRPr/>
            </a:lvl1pPr>
          </a:lstStyle>
          <a:p>
            <a:fld id="{F1BE5578-938A-4D4D-8058-13DEFB77E17E}" type="slidenum">
              <a:rPr lang="ar-SA" altLang="en-US"/>
              <a:pPr/>
              <a:t>‹#›</a:t>
            </a:fld>
            <a:endParaRPr lang="en-US" altLang="en-US"/>
          </a:p>
        </p:txBody>
      </p:sp>
    </p:spTree>
    <p:extLst>
      <p:ext uri="{BB962C8B-B14F-4D97-AF65-F5344CB8AC3E}">
        <p14:creationId xmlns:p14="http://schemas.microsoft.com/office/powerpoint/2010/main" val="112116999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extLst/>
          </a:lstStyle>
          <a:p>
            <a:pPr>
              <a:defRPr/>
            </a:pPr>
            <a:r>
              <a:rPr lang="en-US"/>
              <a:t>Dr.Aida Korish ( akorish@ksu.edu.sa)</a:t>
            </a:r>
          </a:p>
        </p:txBody>
      </p:sp>
      <p:sp>
        <p:nvSpPr>
          <p:cNvPr id="5" name="Slide Number Placeholder 4"/>
          <p:cNvSpPr>
            <a:spLocks noGrp="1"/>
          </p:cNvSpPr>
          <p:nvPr>
            <p:ph type="sldNum" sz="quarter" idx="12"/>
          </p:nvPr>
        </p:nvSpPr>
        <p:spPr/>
        <p:txBody>
          <a:bodyPr/>
          <a:lstStyle>
            <a:lvl1pPr>
              <a:defRPr/>
            </a:lvl1pPr>
          </a:lstStyle>
          <a:p>
            <a:fld id="{C24498D0-12D5-7B46-9D39-83DB16FCC1C5}" type="slidenum">
              <a:rPr lang="ar-SA" altLang="en-US"/>
              <a:pPr/>
              <a:t>‹#›</a:t>
            </a:fld>
            <a:endParaRPr lang="en-US" altLang="en-US"/>
          </a:p>
        </p:txBody>
      </p:sp>
    </p:spTree>
    <p:extLst>
      <p:ext uri="{BB962C8B-B14F-4D97-AF65-F5344CB8AC3E}">
        <p14:creationId xmlns:p14="http://schemas.microsoft.com/office/powerpoint/2010/main" val="148265441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endParaRPr lang="en-US" altLang="en-US"/>
          </a:p>
        </p:txBody>
      </p:sp>
      <p:sp>
        <p:nvSpPr>
          <p:cNvPr id="3" name="Footer Placeholder 21"/>
          <p:cNvSpPr>
            <a:spLocks noGrp="1"/>
          </p:cNvSpPr>
          <p:nvPr>
            <p:ph type="ftr" sz="quarter" idx="11"/>
          </p:nvPr>
        </p:nvSpPr>
        <p:spPr/>
        <p:txBody>
          <a:bodyPr/>
          <a:lstStyle>
            <a:lvl1pPr>
              <a:defRPr/>
            </a:lvl1pPr>
          </a:lstStyle>
          <a:p>
            <a:pPr>
              <a:defRPr/>
            </a:pPr>
            <a:r>
              <a:rPr lang="en-US"/>
              <a:t>Dr.Aida Korish ( akorish@ksu.edu.sa)</a:t>
            </a:r>
          </a:p>
        </p:txBody>
      </p:sp>
      <p:sp>
        <p:nvSpPr>
          <p:cNvPr id="4" name="Slide Number Placeholder 17"/>
          <p:cNvSpPr>
            <a:spLocks noGrp="1"/>
          </p:cNvSpPr>
          <p:nvPr>
            <p:ph type="sldNum" sz="quarter" idx="12"/>
          </p:nvPr>
        </p:nvSpPr>
        <p:spPr/>
        <p:txBody>
          <a:bodyPr/>
          <a:lstStyle>
            <a:lvl1pPr>
              <a:defRPr/>
            </a:lvl1pPr>
          </a:lstStyle>
          <a:p>
            <a:fld id="{04032924-9CFD-1A4E-8FAE-19412EDE9348}" type="slidenum">
              <a:rPr lang="ar-SA" altLang="en-US"/>
              <a:pPr/>
              <a:t>‹#›</a:t>
            </a:fld>
            <a:endParaRPr lang="en-US" altLang="en-US"/>
          </a:p>
        </p:txBody>
      </p:sp>
    </p:spTree>
    <p:extLst>
      <p:ext uri="{BB962C8B-B14F-4D97-AF65-F5344CB8AC3E}">
        <p14:creationId xmlns:p14="http://schemas.microsoft.com/office/powerpoint/2010/main" val="1607530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extLst/>
          </a:lstStyle>
          <a:p>
            <a:pPr>
              <a:defRPr/>
            </a:pPr>
            <a:r>
              <a:rPr lang="en-US"/>
              <a:t>Dr.Aida Korish ( akorish@ksu.edu.sa)</a:t>
            </a:r>
          </a:p>
        </p:txBody>
      </p:sp>
      <p:sp>
        <p:nvSpPr>
          <p:cNvPr id="7" name="Slide Number Placeholder 6"/>
          <p:cNvSpPr>
            <a:spLocks noGrp="1"/>
          </p:cNvSpPr>
          <p:nvPr>
            <p:ph type="sldNum" sz="quarter" idx="12"/>
          </p:nvPr>
        </p:nvSpPr>
        <p:spPr/>
        <p:txBody>
          <a:bodyPr/>
          <a:lstStyle>
            <a:lvl1pPr>
              <a:defRPr/>
            </a:lvl1pPr>
          </a:lstStyle>
          <a:p>
            <a:fld id="{3767BF6B-1A7B-1746-A4CA-77A53602CA74}" type="slidenum">
              <a:rPr lang="ar-SA" altLang="en-US"/>
              <a:pPr/>
              <a:t>‹#›</a:t>
            </a:fld>
            <a:endParaRPr lang="en-US" altLang="en-US"/>
          </a:p>
        </p:txBody>
      </p:sp>
    </p:spTree>
    <p:extLst>
      <p:ext uri="{BB962C8B-B14F-4D97-AF65-F5344CB8AC3E}">
        <p14:creationId xmlns:p14="http://schemas.microsoft.com/office/powerpoint/2010/main" val="171999676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lgn="r" rtl="1" eaLnBrk="1" hangingPunct="1">
              <a:defRPr/>
            </a:pPr>
            <a:endParaRPr lang="en-US">
              <a:ea typeface="+mn-ea"/>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rtl="1" eaLnBrk="1" hangingPunct="1"/>
            <a:endParaRPr lang="en-US" altLang="en-US">
              <a:solidFill>
                <a:srgbClr val="FFFFFF"/>
              </a:solidFill>
              <a:latin typeface="Lucida Sans Unicode" charset="0"/>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6940" dir="5400000" rotWithShape="0">
              <a:srgbClr val="000000">
                <a:alpha val="45998"/>
              </a:srgbClr>
            </a:outerShdw>
          </a:effectLst>
        </p:spPr>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rtl="1" eaLnBrk="1" hangingPunct="1"/>
            <a:endParaRPr lang="en-US" altLang="en-US">
              <a:solidFill>
                <a:srgbClr val="FFFFFF"/>
              </a:solidFill>
              <a:latin typeface="Lucida Sans Unicode" charset="0"/>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6940" dir="5400000" rotWithShape="0">
              <a:srgbClr val="000000">
                <a:alpha val="45998"/>
              </a:srgbClr>
            </a:outerShdw>
          </a:effectLst>
        </p:spPr>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rtl="1" eaLnBrk="1" hangingPunct="1"/>
            <a:endParaRPr lang="en-US" altLang="en-US">
              <a:solidFill>
                <a:srgbClr val="FFFFFF"/>
              </a:solidFill>
              <a:latin typeface="Lucida Sans Unicode"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lvl1pPr>
          </a:lstStyle>
          <a:p>
            <a:endParaRPr lang="en-US" alt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a:t>Dr.Aida Korish ( akorish@ksu.edu.sa)</a:t>
            </a:r>
          </a:p>
        </p:txBody>
      </p:sp>
      <p:sp>
        <p:nvSpPr>
          <p:cNvPr id="13" name="Slide Number Placeholder 6"/>
          <p:cNvSpPr>
            <a:spLocks noGrp="1"/>
          </p:cNvSpPr>
          <p:nvPr>
            <p:ph type="sldNum" sz="quarter" idx="12"/>
          </p:nvPr>
        </p:nvSpPr>
        <p:spPr/>
        <p:txBody>
          <a:bodyPr/>
          <a:lstStyle>
            <a:lvl1pPr>
              <a:defRPr/>
            </a:lvl1pPr>
          </a:lstStyle>
          <a:p>
            <a:fld id="{44010DD5-F257-2A4B-93EF-E5006D76F3B7}" type="slidenum">
              <a:rPr lang="ar-SA" altLang="en-US"/>
              <a:pPr/>
              <a:t>‹#›</a:t>
            </a:fld>
            <a:endParaRPr lang="en-US" altLang="en-US"/>
          </a:p>
        </p:txBody>
      </p:sp>
    </p:spTree>
    <p:extLst>
      <p:ext uri="{BB962C8B-B14F-4D97-AF65-F5344CB8AC3E}">
        <p14:creationId xmlns:p14="http://schemas.microsoft.com/office/powerpoint/2010/main" val="70824028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lgn="r" rtl="1" eaLnBrk="1" hangingPunct="1">
              <a:defRPr/>
            </a:pPr>
            <a:endParaRPr lang="en-US">
              <a:ea typeface="+mn-ea"/>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rtl="1" eaLnBrk="1" hangingPunct="1"/>
            <a:endParaRPr lang="en-US" altLang="en-US">
              <a:solidFill>
                <a:srgbClr val="FFFFFF"/>
              </a:solidFill>
              <a:latin typeface="Lucida Sans Unicode"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30"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rtl="1" eaLnBrk="1" hangingPunct="1">
              <a:defRPr sz="1000"/>
            </a:lvl1pPr>
          </a:lstStyle>
          <a:p>
            <a:endParaRPr lang="en-US" alt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rtl="1" eaLnBrk="1" latinLnBrk="0" hangingPunct="1">
              <a:defRPr kumimoji="0" sz="1000">
                <a:solidFill>
                  <a:schemeClr val="tx1"/>
                </a:solidFill>
                <a:latin typeface="Arial" charset="0"/>
                <a:ea typeface="+mn-ea"/>
                <a:cs typeface="Arial" charset="0"/>
              </a:defRPr>
            </a:lvl1pPr>
            <a:extLst/>
          </a:lstStyle>
          <a:p>
            <a:pPr>
              <a:defRPr/>
            </a:pPr>
            <a:r>
              <a:rPr lang="en-US"/>
              <a:t>Dr.Aida Korish ( akorish@ksu.edu.sa)</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rtl="1" eaLnBrk="1" hangingPunct="1">
              <a:defRPr sz="1000"/>
            </a:lvl1pPr>
          </a:lstStyle>
          <a:p>
            <a:fld id="{3070D798-C568-F94E-AC9B-A502F748E23F}" type="slidenum">
              <a:rPr lang="ar-SA"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600" r:id="rId1"/>
    <p:sldLayoutId id="2147484595" r:id="rId2"/>
    <p:sldLayoutId id="2147484601" r:id="rId3"/>
    <p:sldLayoutId id="2147484602" r:id="rId4"/>
    <p:sldLayoutId id="2147484603" r:id="rId5"/>
    <p:sldLayoutId id="2147484604" r:id="rId6"/>
    <p:sldLayoutId id="2147484596" r:id="rId7"/>
    <p:sldLayoutId id="2147484605" r:id="rId8"/>
    <p:sldLayoutId id="2147484606" r:id="rId9"/>
    <p:sldLayoutId id="2147484597" r:id="rId10"/>
    <p:sldLayoutId id="2147484598" r:id="rId11"/>
    <p:sldLayoutId id="2147484599"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fade">
                                      <p:cBhvr>
                                        <p:cTn id="12" dur="2000"/>
                                        <p:tgtEl>
                                          <p:spTgt spid="3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
                                            <p:txEl>
                                              <p:pRg st="1" end="1"/>
                                            </p:txEl>
                                          </p:spTgt>
                                        </p:tgtEl>
                                        <p:attrNameLst>
                                          <p:attrName>style.visibility</p:attrName>
                                        </p:attrNameLst>
                                      </p:cBhvr>
                                      <p:to>
                                        <p:strVal val="visible"/>
                                      </p:to>
                                    </p:set>
                                    <p:animEffect transition="in" filter="fade">
                                      <p:cBhvr>
                                        <p:cTn id="15" dur="2000"/>
                                        <p:tgtEl>
                                          <p:spTgt spid="30">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xEl>
                                              <p:pRg st="2" end="2"/>
                                            </p:txEl>
                                          </p:spTgt>
                                        </p:tgtEl>
                                        <p:attrNameLst>
                                          <p:attrName>style.visibility</p:attrName>
                                        </p:attrNameLst>
                                      </p:cBhvr>
                                      <p:to>
                                        <p:strVal val="visible"/>
                                      </p:to>
                                    </p:set>
                                    <p:animEffect transition="in" filter="fade">
                                      <p:cBhvr>
                                        <p:cTn id="18" dur="2000"/>
                                        <p:tgtEl>
                                          <p:spTgt spid="30">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xEl>
                                              <p:pRg st="3" end="3"/>
                                            </p:txEl>
                                          </p:spTgt>
                                        </p:tgtEl>
                                        <p:attrNameLst>
                                          <p:attrName>style.visibility</p:attrName>
                                        </p:attrNameLst>
                                      </p:cBhvr>
                                      <p:to>
                                        <p:strVal val="visible"/>
                                      </p:to>
                                    </p:set>
                                    <p:animEffect transition="in" filter="fade">
                                      <p:cBhvr>
                                        <p:cTn id="21" dur="2000"/>
                                        <p:tgtEl>
                                          <p:spTgt spid="30">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xEl>
                                              <p:pRg st="4" end="4"/>
                                            </p:txEl>
                                          </p:spTgt>
                                        </p:tgtEl>
                                        <p:attrNameLst>
                                          <p:attrName>style.visibility</p:attrName>
                                        </p:attrNameLst>
                                      </p:cBhvr>
                                      <p:to>
                                        <p:strVal val="visible"/>
                                      </p:to>
                                    </p:set>
                                    <p:animEffect transition="in" filter="fade">
                                      <p:cBhvr>
                                        <p:cTn id="24" dur="20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tmplLst>
          <p:tmpl lvl="1">
            <p:tnLst>
              <p:par>
                <p:cTn presetID="10"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2000"/>
                        <p:tgtEl>
                          <p:spTgt spid="3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2000"/>
                        <p:tgtEl>
                          <p:spTgt spid="3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2000"/>
                        <p:tgtEl>
                          <p:spTgt spid="3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2000"/>
                        <p:tgtEl>
                          <p:spTgt spid="3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2000"/>
                        <p:tgtEl>
                          <p:spTgt spid="30"/>
                        </p:tgtEl>
                      </p:cBhvr>
                    </p:animEffect>
                  </p:childTnLst>
                </p:cTn>
              </p:par>
            </p:tnLst>
          </p:tmpl>
        </p:tmplLst>
      </p:bldP>
    </p:bldLst>
  </p:timing>
  <p:hf sldNum="0"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TextBox 3"/>
          <p:cNvSpPr txBox="1">
            <a:spLocks noChangeArrowheads="1"/>
          </p:cNvSpPr>
          <p:nvPr/>
        </p:nvSpPr>
        <p:spPr bwMode="auto">
          <a:xfrm>
            <a:off x="565150" y="4724400"/>
            <a:ext cx="77517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lgn="ctr" rtl="1" eaLnBrk="1" hangingPunct="1">
              <a:spcBef>
                <a:spcPct val="0"/>
              </a:spcBef>
              <a:buClrTx/>
              <a:buSzTx/>
              <a:buFontTx/>
              <a:buNone/>
            </a:pPr>
            <a:r>
              <a:rPr lang="en-US" altLang="en-US" sz="2800" b="1" dirty="0">
                <a:latin typeface="Arial" charset="0"/>
              </a:rPr>
              <a:t>Dr.Aida </a:t>
            </a:r>
            <a:r>
              <a:rPr lang="en-US" altLang="en-US" sz="2800" b="1" dirty="0" err="1">
                <a:latin typeface="Arial" charset="0"/>
              </a:rPr>
              <a:t>Korish</a:t>
            </a:r>
            <a:endParaRPr lang="en-US" altLang="en-US" sz="2800" b="1" dirty="0">
              <a:latin typeface="Arial" charset="0"/>
            </a:endParaRPr>
          </a:p>
          <a:p>
            <a:pPr algn="ctr" rtl="1" eaLnBrk="1" hangingPunct="1">
              <a:spcBef>
                <a:spcPct val="0"/>
              </a:spcBef>
              <a:buClrTx/>
              <a:buSzTx/>
              <a:buFontTx/>
              <a:buNone/>
            </a:pPr>
            <a:r>
              <a:rPr lang="en-US" altLang="en-US" sz="2800" b="1" dirty="0">
                <a:latin typeface="Arial" charset="0"/>
              </a:rPr>
              <a:t>Associate </a:t>
            </a:r>
            <a:r>
              <a:rPr lang="en-US" altLang="en-US" sz="2800" b="1" dirty="0" err="1">
                <a:latin typeface="Arial" charset="0"/>
              </a:rPr>
              <a:t>Prof.Physiology</a:t>
            </a:r>
            <a:endParaRPr lang="en-US" altLang="en-US" sz="2800" b="1" dirty="0">
              <a:latin typeface="Arial" charset="0"/>
            </a:endParaRPr>
          </a:p>
          <a:p>
            <a:pPr algn="ctr" rtl="1" eaLnBrk="1" hangingPunct="1">
              <a:spcBef>
                <a:spcPct val="0"/>
              </a:spcBef>
              <a:buClrTx/>
              <a:buSzTx/>
              <a:buFontTx/>
              <a:buNone/>
            </a:pPr>
            <a:r>
              <a:rPr lang="en-US" altLang="en-US" sz="2800" b="1" dirty="0">
                <a:latin typeface="Arial" charset="0"/>
              </a:rPr>
              <a:t>College of Medicine</a:t>
            </a:r>
          </a:p>
          <a:p>
            <a:pPr algn="ctr" rtl="1" eaLnBrk="1" hangingPunct="1">
              <a:spcBef>
                <a:spcPct val="0"/>
              </a:spcBef>
              <a:buClrTx/>
              <a:buSzTx/>
              <a:buFontTx/>
              <a:buNone/>
            </a:pPr>
            <a:r>
              <a:rPr lang="en-US" altLang="en-US" sz="2800" b="1" dirty="0">
                <a:latin typeface="Arial" charset="0"/>
              </a:rPr>
              <a:t>KSU</a:t>
            </a:r>
          </a:p>
        </p:txBody>
      </p:sp>
      <p:sp>
        <p:nvSpPr>
          <p:cNvPr id="9" name="Content Placeholder 2"/>
          <p:cNvSpPr>
            <a:spLocks noGrp="1"/>
          </p:cNvSpPr>
          <p:nvPr>
            <p:ph type="ctrTitle"/>
          </p:nvPr>
        </p:nvSpPr>
        <p:spPr>
          <a:xfrm>
            <a:off x="685800" y="260647"/>
            <a:ext cx="7772400" cy="1134127"/>
          </a:xfrm>
          <a:solidFill>
            <a:schemeClr val="bg1"/>
          </a:solidFill>
          <a:ln cap="flat">
            <a:solidFill>
              <a:schemeClr val="accent2"/>
            </a:solidFill>
            <a:miter lim="800000"/>
            <a:headEnd/>
            <a:tailEnd/>
          </a:ln>
          <a:effectLst>
            <a:outerShdw blurRad="50800" dist="38100" dir="5400000" rotWithShape="0">
              <a:srgbClr val="000000">
                <a:alpha val="34998"/>
              </a:srgbClr>
            </a:outerShdw>
          </a:effectLst>
        </p:spPr>
        <p:txBody>
          <a:bodyPr>
            <a:normAutofit fontScale="90000"/>
          </a:bodyPr>
          <a:lstStyle/>
          <a:p>
            <a:pPr algn="ctr" eaLnBrk="1" hangingPunct="1">
              <a:defRPr/>
            </a:pPr>
            <a:endParaRPr lang="en-US" altLang="en-US" sz="3600" dirty="0">
              <a:solidFill>
                <a:srgbClr val="FFFFFF"/>
              </a:solidFill>
            </a:endParaRPr>
          </a:p>
          <a:p>
            <a:pPr algn="ctr" eaLnBrk="1" hangingPunct="1">
              <a:defRPr/>
            </a:pPr>
            <a:r>
              <a:rPr lang="en-US" altLang="en-US" sz="4400" dirty="0">
                <a:solidFill>
                  <a:srgbClr val="0000FF"/>
                </a:solidFill>
              </a:rPr>
              <a:t>Gas Transfer</a:t>
            </a:r>
          </a:p>
          <a:p>
            <a:pPr algn="ctr" eaLnBrk="1" hangingPunct="1">
              <a:defRPr/>
            </a:pPr>
            <a:r>
              <a:rPr lang="en-US" altLang="en-US" sz="3200" dirty="0">
                <a:solidFill>
                  <a:srgbClr val="0000FF"/>
                </a:solidFill>
              </a:rPr>
              <a:t>(Diffusion of O2 and CO2)</a:t>
            </a:r>
          </a:p>
        </p:txBody>
      </p:sp>
      <p:pic>
        <p:nvPicPr>
          <p:cNvPr id="15363"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5150" y="1757363"/>
            <a:ext cx="3719513" cy="2894012"/>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5364"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41888" y="1782763"/>
            <a:ext cx="3516312" cy="286861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476672"/>
            <a:ext cx="8025333" cy="355178"/>
          </a:xfrm>
        </p:spPr>
        <p:txBody>
          <a:bodyPr>
            <a:noAutofit/>
          </a:bodyPr>
          <a:lstStyle/>
          <a:p>
            <a:pPr algn="ctr">
              <a:defRPr/>
            </a:pPr>
            <a:r>
              <a:rPr lang="en-US" sz="2800" dirty="0">
                <a:solidFill>
                  <a:srgbClr val="0000FF"/>
                </a:solidFill>
                <a:effectLst/>
                <a:latin typeface="Times New Roman" charset="0"/>
                <a:ea typeface="Times New Roman" charset="0"/>
                <a:cs typeface="Times New Roman" charset="0"/>
              </a:rPr>
              <a:t>Composition of Alveolar Air</a:t>
            </a:r>
            <a:br>
              <a:rPr lang="en-US" sz="2800" dirty="0">
                <a:solidFill>
                  <a:srgbClr val="0000FF"/>
                </a:solidFill>
                <a:effectLst/>
                <a:latin typeface="Times New Roman" charset="0"/>
                <a:ea typeface="Times New Roman" charset="0"/>
                <a:cs typeface="Times New Roman" charset="0"/>
              </a:rPr>
            </a:br>
            <a:r>
              <a:rPr lang="en-US" sz="2800" dirty="0">
                <a:solidFill>
                  <a:srgbClr val="0000FF"/>
                </a:solidFill>
                <a:effectLst/>
                <a:latin typeface="Times New Roman" charset="0"/>
                <a:ea typeface="Times New Roman" charset="0"/>
                <a:cs typeface="Times New Roman" charset="0"/>
              </a:rPr>
              <a:t>in  Relation to Atmospheric Air </a:t>
            </a:r>
            <a:br>
              <a:rPr lang="en-US" sz="2800" dirty="0">
                <a:solidFill>
                  <a:srgbClr val="0000FF"/>
                </a:solidFill>
              </a:rPr>
            </a:br>
            <a:endParaRPr lang="en-US" sz="2800" dirty="0">
              <a:solidFill>
                <a:srgbClr val="0000FF"/>
              </a:solidFill>
            </a:endParaRPr>
          </a:p>
        </p:txBody>
      </p:sp>
      <p:sp>
        <p:nvSpPr>
          <p:cNvPr id="27650" name="Text Placeholder 6"/>
          <p:cNvSpPr>
            <a:spLocks noGrp="1"/>
          </p:cNvSpPr>
          <p:nvPr>
            <p:ph type="body" sz="half" idx="1"/>
          </p:nvPr>
        </p:nvSpPr>
        <p:spPr>
          <a:xfrm>
            <a:off x="219075" y="1268759"/>
            <a:ext cx="6153150" cy="5505103"/>
          </a:xfrm>
          <a:ln w="19050">
            <a:solidFill>
              <a:srgbClr val="0000FF"/>
            </a:solidFill>
            <a:miter lim="800000"/>
            <a:headEnd/>
            <a:tailEnd/>
          </a:ln>
        </p:spPr>
        <p:txBody>
          <a:bodyPr/>
          <a:lstStyle/>
          <a:p>
            <a:pPr marL="107950" indent="0">
              <a:buFont typeface="Wingdings 3" charset="2"/>
              <a:buNone/>
            </a:pPr>
            <a:r>
              <a:rPr lang="en-US" altLang="en-US" sz="2000" dirty="0">
                <a:latin typeface="Times New Roman" charset="0"/>
                <a:ea typeface="Times New Roman" charset="0"/>
                <a:cs typeface="Times New Roman" charset="0"/>
              </a:rPr>
              <a:t>Alveolar air concentrations of gases are different from the atmospheric air due to several reasons. </a:t>
            </a:r>
          </a:p>
          <a:p>
            <a:pPr marL="107950" indent="0">
              <a:buFont typeface="Wingdings 3" charset="2"/>
              <a:buNone/>
            </a:pPr>
            <a:r>
              <a:rPr lang="en-US" altLang="en-US" sz="2000" dirty="0">
                <a:solidFill>
                  <a:srgbClr val="0000FF"/>
                </a:solidFill>
                <a:latin typeface="Times New Roman" charset="0"/>
                <a:ea typeface="Times New Roman" charset="0"/>
                <a:cs typeface="Times New Roman" charset="0"/>
              </a:rPr>
              <a:t>1-The alveolar air is only partially replaced by atmospheric air with each breath </a:t>
            </a:r>
            <a:r>
              <a:rPr lang="en-US" altLang="en-US" sz="2000" dirty="0">
                <a:latin typeface="Times New Roman" charset="0"/>
                <a:ea typeface="Times New Roman" charset="0"/>
                <a:cs typeface="Times New Roman" charset="0"/>
              </a:rPr>
              <a:t>{Only 350 milliliters of new air is brought into the alveoli with each normal inspiration, and this same amount of old alveolar air is expired.</a:t>
            </a:r>
          </a:p>
          <a:p>
            <a:pPr marL="107950" indent="0">
              <a:buFont typeface="Wingdings 3" charset="2"/>
              <a:buNone/>
            </a:pPr>
            <a:r>
              <a:rPr lang="en-US" altLang="en-US" sz="2000" dirty="0" err="1">
                <a:latin typeface="Times New Roman" charset="0"/>
                <a:ea typeface="Times New Roman" charset="0"/>
                <a:cs typeface="Times New Roman" charset="0"/>
              </a:rPr>
              <a:t>i.e</a:t>
            </a:r>
            <a:r>
              <a:rPr lang="en-US" altLang="en-US" sz="2000" dirty="0">
                <a:latin typeface="Times New Roman" charset="0"/>
                <a:ea typeface="Times New Roman" charset="0"/>
                <a:cs typeface="Times New Roman" charset="0"/>
              </a:rPr>
              <a:t> The volume of alveolar air replaced by new atmospheric air with each breath is only one seventh of the total,</a:t>
            </a:r>
          </a:p>
          <a:p>
            <a:pPr marL="107950" indent="0">
              <a:buFont typeface="Wingdings 3" charset="2"/>
              <a:buNone/>
            </a:pPr>
            <a:r>
              <a:rPr lang="en-US" altLang="en-US" sz="2000" dirty="0">
                <a:solidFill>
                  <a:srgbClr val="0000FF"/>
                </a:solidFill>
                <a:latin typeface="Times New Roman" charset="0"/>
                <a:ea typeface="Times New Roman" charset="0"/>
                <a:cs typeface="Times New Roman" charset="0"/>
              </a:rPr>
              <a:t>2-Oxygen is being absorbed </a:t>
            </a:r>
            <a:r>
              <a:rPr lang="en-US" altLang="en-US" sz="2000" dirty="0">
                <a:latin typeface="Times New Roman" charset="0"/>
                <a:ea typeface="Times New Roman" charset="0"/>
                <a:cs typeface="Times New Roman" charset="0"/>
              </a:rPr>
              <a:t>into the pulmonary blood from the alveolar air. </a:t>
            </a:r>
          </a:p>
          <a:p>
            <a:pPr marL="107950" indent="0">
              <a:buFont typeface="Wingdings 3" charset="2"/>
              <a:buNone/>
            </a:pPr>
            <a:r>
              <a:rPr lang="en-US" altLang="en-US" sz="2000" dirty="0">
                <a:solidFill>
                  <a:srgbClr val="0000FF"/>
                </a:solidFill>
                <a:latin typeface="Times New Roman" charset="0"/>
                <a:ea typeface="Times New Roman" charset="0"/>
                <a:cs typeface="Times New Roman" charset="0"/>
              </a:rPr>
              <a:t>3- Carbon dioxide</a:t>
            </a:r>
            <a:r>
              <a:rPr lang="en-US" altLang="en-US" sz="2000" dirty="0">
                <a:latin typeface="Times New Roman" charset="0"/>
                <a:ea typeface="Times New Roman" charset="0"/>
                <a:cs typeface="Times New Roman" charset="0"/>
              </a:rPr>
              <a:t> is diffusing from the pulmonary blood into the alveoli. </a:t>
            </a:r>
          </a:p>
          <a:p>
            <a:pPr marL="107950" indent="0">
              <a:buFont typeface="Wingdings 3" charset="2"/>
              <a:buNone/>
            </a:pPr>
            <a:r>
              <a:rPr lang="en-US" altLang="en-US" sz="2000" dirty="0">
                <a:latin typeface="Times New Roman" charset="0"/>
                <a:ea typeface="Times New Roman" charset="0"/>
                <a:cs typeface="Times New Roman" charset="0"/>
              </a:rPr>
              <a:t>4- Dry atmospheric air is </a:t>
            </a:r>
            <a:r>
              <a:rPr lang="en-US" altLang="en-US" sz="2000" dirty="0">
                <a:solidFill>
                  <a:srgbClr val="0000FF"/>
                </a:solidFill>
                <a:latin typeface="Times New Roman" charset="0"/>
                <a:ea typeface="Times New Roman" charset="0"/>
                <a:cs typeface="Times New Roman" charset="0"/>
              </a:rPr>
              <a:t>humidified</a:t>
            </a:r>
            <a:r>
              <a:rPr lang="en-US" altLang="en-US" sz="2000" dirty="0">
                <a:latin typeface="Times New Roman" charset="0"/>
                <a:ea typeface="Times New Roman" charset="0"/>
                <a:cs typeface="Times New Roman" charset="0"/>
              </a:rPr>
              <a:t> even before it reaches the alveoli. </a:t>
            </a:r>
          </a:p>
          <a:p>
            <a:pPr marL="107950" indent="0">
              <a:buFont typeface="Wingdings 3" charset="2"/>
              <a:buNone/>
            </a:pPr>
            <a:endParaRPr lang="en-US" altLang="en-US" dirty="0"/>
          </a:p>
        </p:txBody>
      </p:sp>
      <p:sp>
        <p:nvSpPr>
          <p:cNvPr id="27651" name="Footer Placeholder 2"/>
          <p:cNvSpPr>
            <a:spLocks noGrp="1"/>
          </p:cNvSpPr>
          <p:nvPr>
            <p:ph type="ftr" sz="quarter" idx="11"/>
          </p:nvPr>
        </p:nvSpPr>
        <p:spPr bwMode="auto">
          <a:xfrm>
            <a:off x="6516216" y="6093295"/>
            <a:ext cx="2304256" cy="2880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dirty="0">
                <a:latin typeface="Arial" charset="0"/>
                <a:ea typeface="Arial" charset="0"/>
              </a:rPr>
              <a:t>Dr.Aida </a:t>
            </a:r>
            <a:r>
              <a:rPr lang="en-US" altLang="en-US" sz="1000" dirty="0" err="1">
                <a:latin typeface="Arial" charset="0"/>
                <a:ea typeface="Arial" charset="0"/>
              </a:rPr>
              <a:t>Korish</a:t>
            </a:r>
            <a:r>
              <a:rPr lang="en-US" altLang="en-US" sz="1000" dirty="0">
                <a:latin typeface="Arial" charset="0"/>
                <a:ea typeface="Arial" charset="0"/>
              </a:rPr>
              <a:t> ( akorish@ksu.edu.sa)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1313285"/>
            <a:ext cx="2448272" cy="1656184"/>
          </a:xfrm>
          <a:prstGeom prst="rect">
            <a:avLst/>
          </a:prstGeom>
          <a:ln w="19050">
            <a:solidFill>
              <a:srgbClr val="0000FF"/>
            </a:solidFill>
          </a:ln>
        </p:spPr>
      </p:pic>
      <p:pic>
        <p:nvPicPr>
          <p:cNvPr id="2050" name="Picture 2" descr="Pulmonary Alveolus Gas Exchange Lung Capillary Respiration, PNG,  3185x2192px, Pulmonary Alveolus, Anatomy, Blood, Brand, Bronchus Download">
            <a:extLst>
              <a:ext uri="{FF2B5EF4-FFF2-40B4-BE49-F238E27FC236}">
                <a16:creationId xmlns:a16="http://schemas.microsoft.com/office/drawing/2014/main" id="{456F4A12-B597-4637-B0C0-69AD15D8059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516216" y="3212977"/>
            <a:ext cx="2448272" cy="2808312"/>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260648"/>
            <a:ext cx="8496944" cy="720080"/>
          </a:xfrm>
        </p:spPr>
        <p:txBody>
          <a:bodyPr>
            <a:normAutofit/>
          </a:bodyPr>
          <a:lstStyle/>
          <a:p>
            <a:pPr>
              <a:defRPr/>
            </a:pPr>
            <a:r>
              <a:rPr lang="en-US" sz="2400" dirty="0">
                <a:solidFill>
                  <a:srgbClr val="0000FF"/>
                </a:solidFill>
              </a:rPr>
              <a:t>Importance of the Slow Replacement of Alveolar Air</a:t>
            </a:r>
          </a:p>
        </p:txBody>
      </p:sp>
      <p:sp>
        <p:nvSpPr>
          <p:cNvPr id="29698" name="عنصر نائب للمحتوى 2"/>
          <p:cNvSpPr>
            <a:spLocks noGrp="1"/>
          </p:cNvSpPr>
          <p:nvPr>
            <p:ph idx="1"/>
          </p:nvPr>
        </p:nvSpPr>
        <p:spPr>
          <a:xfrm>
            <a:off x="251520" y="1052736"/>
            <a:ext cx="4824536" cy="4824536"/>
          </a:xfrm>
          <a:ln w="12700"/>
        </p:spPr>
        <p:txBody>
          <a:bodyPr/>
          <a:lstStyle/>
          <a:p>
            <a:pPr algn="just">
              <a:spcBef>
                <a:spcPts val="600"/>
              </a:spcBef>
              <a:spcAft>
                <a:spcPts val="600"/>
              </a:spcAft>
              <a:buFont typeface="Wingdings" charset="2"/>
              <a:buChar char="Ø"/>
            </a:pPr>
            <a:r>
              <a:rPr lang="en-US" altLang="en-US" sz="2400" dirty="0">
                <a:latin typeface="Times New Roman" charset="0"/>
                <a:ea typeface="Times New Roman" charset="0"/>
                <a:cs typeface="Times New Roman" charset="0"/>
              </a:rPr>
              <a:t>The slow replacement of alveolar air is of particular importance </a:t>
            </a:r>
            <a:r>
              <a:rPr lang="en-US" altLang="en-US" sz="2400" dirty="0">
                <a:solidFill>
                  <a:srgbClr val="0000FF"/>
                </a:solidFill>
                <a:latin typeface="Times New Roman" charset="0"/>
                <a:ea typeface="Times New Roman" charset="0"/>
                <a:cs typeface="Times New Roman" charset="0"/>
              </a:rPr>
              <a:t>in preventing sudden changes in gas concentrations in the blood. </a:t>
            </a:r>
          </a:p>
          <a:p>
            <a:pPr algn="just">
              <a:spcBef>
                <a:spcPts val="600"/>
              </a:spcBef>
              <a:spcAft>
                <a:spcPts val="600"/>
              </a:spcAft>
              <a:buFont typeface="Wingdings" charset="2"/>
              <a:buChar char="Ø"/>
            </a:pPr>
            <a:r>
              <a:rPr lang="en-US" altLang="en-US" sz="2400" dirty="0">
                <a:latin typeface="Times New Roman" charset="0"/>
                <a:ea typeface="Times New Roman" charset="0"/>
                <a:cs typeface="Times New Roman" charset="0"/>
              </a:rPr>
              <a:t>This </a:t>
            </a:r>
            <a:r>
              <a:rPr lang="en-US" altLang="en-US" sz="2400" dirty="0">
                <a:solidFill>
                  <a:srgbClr val="0000FF"/>
                </a:solidFill>
                <a:latin typeface="Times New Roman" charset="0"/>
                <a:ea typeface="Times New Roman" charset="0"/>
                <a:cs typeface="Times New Roman" charset="0"/>
              </a:rPr>
              <a:t>makes the respiratory control mechanism much more stable</a:t>
            </a:r>
          </a:p>
          <a:p>
            <a:pPr algn="just">
              <a:spcBef>
                <a:spcPts val="600"/>
              </a:spcBef>
              <a:spcAft>
                <a:spcPts val="600"/>
              </a:spcAft>
              <a:buFont typeface="Wingdings" charset="2"/>
              <a:buChar char="Ø"/>
            </a:pPr>
            <a:r>
              <a:rPr lang="en-US" altLang="en-US" sz="2400" dirty="0">
                <a:latin typeface="Times New Roman" charset="0"/>
                <a:ea typeface="Times New Roman" charset="0"/>
                <a:cs typeface="Times New Roman" charset="0"/>
              </a:rPr>
              <a:t>Helps </a:t>
            </a:r>
            <a:r>
              <a:rPr lang="en-US" altLang="en-US" sz="2400" dirty="0">
                <a:solidFill>
                  <a:srgbClr val="0000FF"/>
                </a:solidFill>
                <a:latin typeface="Times New Roman" charset="0"/>
                <a:ea typeface="Times New Roman" charset="0"/>
                <a:cs typeface="Times New Roman" charset="0"/>
              </a:rPr>
              <a:t>prevent excessive increases and dec</a:t>
            </a:r>
            <a:r>
              <a:rPr lang="en-US" altLang="en-US" sz="2400" dirty="0">
                <a:latin typeface="Times New Roman" charset="0"/>
                <a:ea typeface="Times New Roman" charset="0"/>
                <a:cs typeface="Times New Roman" charset="0"/>
              </a:rPr>
              <a:t>reases in tissue oxygenation, tissue CO2 concentration, and tissue pH when respiration is temporarily interrupted. </a:t>
            </a:r>
          </a:p>
        </p:txBody>
      </p:sp>
      <p:pic>
        <p:nvPicPr>
          <p:cNvPr id="3076" name="Picture 4" descr="Welcome to the Living World: Breathing and Exchange of Gases - Notes |  Class 11 | Part 3: Gas Exchange">
            <a:extLst>
              <a:ext uri="{FF2B5EF4-FFF2-40B4-BE49-F238E27FC236}">
                <a16:creationId xmlns:a16="http://schemas.microsoft.com/office/drawing/2014/main" id="{A6992E14-C369-413F-A936-F5FBF96690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268760"/>
            <a:ext cx="3744416" cy="4356483"/>
          </a:xfrm>
          <a:prstGeom prst="rect">
            <a:avLst/>
          </a:prstGeom>
          <a:noFill/>
          <a:ln w="12700">
            <a:solidFill>
              <a:srgbClr val="002060"/>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ln>
            <a:solidFill>
              <a:srgbClr val="0000FF"/>
            </a:solidFill>
          </a:ln>
        </p:spPr>
        <p:txBody>
          <a:bodyPr>
            <a:normAutofit/>
          </a:bodyPr>
          <a:lstStyle/>
          <a:p>
            <a:pPr eaLnBrk="1" fontAlgn="auto" hangingPunct="1">
              <a:spcAft>
                <a:spcPts val="0"/>
              </a:spcAft>
              <a:defRPr/>
            </a:pPr>
            <a:r>
              <a:rPr lang="en-US" sz="2400" dirty="0">
                <a:solidFill>
                  <a:srgbClr val="0000FF"/>
                </a:solidFill>
              </a:rPr>
              <a:t>PO2 and PCO2 in various potions of normal expired air</a:t>
            </a:r>
          </a:p>
        </p:txBody>
      </p:sp>
      <p:sp>
        <p:nvSpPr>
          <p:cNvPr id="37890" name="Text Placeholder 3"/>
          <p:cNvSpPr>
            <a:spLocks noGrp="1"/>
          </p:cNvSpPr>
          <p:nvPr>
            <p:ph type="body" sz="half" idx="1"/>
          </p:nvPr>
        </p:nvSpPr>
        <p:spPr>
          <a:xfrm>
            <a:off x="219075" y="1598613"/>
            <a:ext cx="4497388" cy="4422675"/>
          </a:xfrm>
          <a:ln w="19050">
            <a:solidFill>
              <a:srgbClr val="000000"/>
            </a:solidFill>
            <a:miter lim="800000"/>
            <a:headEnd/>
            <a:tailEnd/>
          </a:ln>
        </p:spPr>
        <p:txBody>
          <a:bodyPr/>
          <a:lstStyle/>
          <a:p>
            <a:r>
              <a:rPr lang="en-US" altLang="en-US" sz="2800" dirty="0">
                <a:latin typeface="Times New Roman" charset="0"/>
                <a:ea typeface="Times New Roman" charset="0"/>
                <a:cs typeface="Times New Roman" charset="0"/>
              </a:rPr>
              <a:t>Normal expired air, containing both dead space air and alveolar air.</a:t>
            </a:r>
          </a:p>
          <a:p>
            <a:r>
              <a:rPr lang="en-US" altLang="en-US" sz="2800" dirty="0">
                <a:latin typeface="Times New Roman" charset="0"/>
                <a:ea typeface="Times New Roman" charset="0"/>
                <a:cs typeface="Times New Roman" charset="0"/>
              </a:rPr>
              <a:t>It has gas concentrations and partial pressures that is between those of alveolar air and humidified atmospheric air. </a:t>
            </a:r>
          </a:p>
          <a:p>
            <a:endParaRPr lang="en-US" altLang="en-US" dirty="0"/>
          </a:p>
        </p:txBody>
      </p:sp>
      <p:sp>
        <p:nvSpPr>
          <p:cNvPr id="3789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a:latin typeface="Arial" charset="0"/>
                <a:ea typeface="Arial" charset="0"/>
              </a:rPr>
              <a:t>Dr.Aida Korish ( akorish@ksu.edu.sa)</a:t>
            </a:r>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22043" y="1579037"/>
            <a:ext cx="3617913" cy="2426027"/>
          </a:xfrm>
          <a:ln w="19050">
            <a:solidFill>
              <a:schemeClr val="accent1"/>
            </a:solidFill>
          </a:ln>
        </p:spPr>
      </p:pic>
      <p:pic>
        <p:nvPicPr>
          <p:cNvPr id="5" name="Picture 4">
            <a:extLst>
              <a:ext uri="{FF2B5EF4-FFF2-40B4-BE49-F238E27FC236}">
                <a16:creationId xmlns:a16="http://schemas.microsoft.com/office/drawing/2014/main" id="{F5A5EC83-1462-4C61-841D-7067589A6E5F}"/>
              </a:ext>
            </a:extLst>
          </p:cNvPr>
          <p:cNvPicPr>
            <a:picLocks noChangeAspect="1"/>
          </p:cNvPicPr>
          <p:nvPr/>
        </p:nvPicPr>
        <p:blipFill>
          <a:blip r:embed="rId4"/>
          <a:stretch>
            <a:fillRect/>
          </a:stretch>
        </p:blipFill>
        <p:spPr>
          <a:xfrm>
            <a:off x="4819252" y="4090020"/>
            <a:ext cx="3823493" cy="2501280"/>
          </a:xfrm>
          <a:prstGeom prst="rect">
            <a:avLst/>
          </a:prstGeom>
        </p:spPr>
      </p:pic>
      <p:sp>
        <p:nvSpPr>
          <p:cNvPr id="6" name="Oval 5">
            <a:extLst>
              <a:ext uri="{FF2B5EF4-FFF2-40B4-BE49-F238E27FC236}">
                <a16:creationId xmlns:a16="http://schemas.microsoft.com/office/drawing/2014/main" id="{42DDFFD5-CE8D-4253-8247-8C8BEE3B8787}"/>
              </a:ext>
            </a:extLst>
          </p:cNvPr>
          <p:cNvSpPr/>
          <p:nvPr/>
        </p:nvSpPr>
        <p:spPr>
          <a:xfrm>
            <a:off x="7696200" y="5445224"/>
            <a:ext cx="843756"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5B314C5-3633-4BBF-8A33-CEED3EBFE308}"/>
              </a:ext>
            </a:extLst>
          </p:cNvPr>
          <p:cNvSpPr/>
          <p:nvPr/>
        </p:nvSpPr>
        <p:spPr>
          <a:xfrm>
            <a:off x="6300191" y="5445223"/>
            <a:ext cx="1293219" cy="5760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32656"/>
            <a:ext cx="7931224" cy="432048"/>
          </a:xfrm>
          <a:ln w="19050">
            <a:noFill/>
          </a:ln>
        </p:spPr>
        <p:txBody>
          <a:bodyPr>
            <a:normAutofit fontScale="90000"/>
          </a:bodyPr>
          <a:lstStyle/>
          <a:p>
            <a:pPr>
              <a:defRPr/>
            </a:pPr>
            <a:br>
              <a:rPr lang="en-US" sz="2700">
                <a:solidFill>
                  <a:srgbClr val="0000FF"/>
                </a:solidFill>
                <a:effectLst/>
              </a:rPr>
            </a:br>
            <a:r>
              <a:rPr lang="en-US" sz="3100">
                <a:solidFill>
                  <a:srgbClr val="0000FF"/>
                </a:solidFill>
                <a:effectLst/>
                <a:latin typeface="Times New Roman" charset="0"/>
                <a:ea typeface="Times New Roman" charset="0"/>
                <a:cs typeface="Times New Roman" charset="0"/>
              </a:rPr>
              <a:t>Diffusion of Oxygen </a:t>
            </a:r>
            <a:br>
              <a:rPr lang="en-US" sz="3100">
                <a:solidFill>
                  <a:srgbClr val="0000FF"/>
                </a:solidFill>
                <a:latin typeface="Times New Roman" charset="0"/>
                <a:ea typeface="Times New Roman" charset="0"/>
                <a:cs typeface="Times New Roman" charset="0"/>
              </a:rPr>
            </a:br>
            <a:endParaRPr lang="en-US" sz="3100" dirty="0">
              <a:solidFill>
                <a:srgbClr val="0000FF"/>
              </a:solidFill>
              <a:latin typeface="Times New Roman" charset="0"/>
              <a:ea typeface="Times New Roman" charset="0"/>
              <a:cs typeface="Times New Roman" charset="0"/>
            </a:endParaRPr>
          </a:p>
        </p:txBody>
      </p:sp>
      <p:sp>
        <p:nvSpPr>
          <p:cNvPr id="35842" name="Text Placeholder 5"/>
          <p:cNvSpPr>
            <a:spLocks noGrp="1"/>
          </p:cNvSpPr>
          <p:nvPr>
            <p:ph type="body" idx="1"/>
          </p:nvPr>
        </p:nvSpPr>
        <p:spPr>
          <a:xfrm>
            <a:off x="457200" y="5373216"/>
            <a:ext cx="3922713" cy="792088"/>
          </a:xfrm>
          <a:solidFill>
            <a:schemeClr val="accent1"/>
          </a:solidFill>
          <a:ln w="19050">
            <a:solidFill>
              <a:srgbClr val="0000FF"/>
            </a:solidFill>
            <a:headEnd/>
            <a:tailEnd/>
          </a:ln>
        </p:spPr>
        <p:txBody>
          <a:bodyPr/>
          <a:lstStyle/>
          <a:p>
            <a:r>
              <a:rPr lang="en-US" altLang="en-US" dirty="0"/>
              <a:t>From alveoli to pulmonary capillaries</a:t>
            </a:r>
          </a:p>
        </p:txBody>
      </p:sp>
      <p:pic>
        <p:nvPicPr>
          <p:cNvPr id="35843" name="Content Placeholder 9"/>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932363" y="1268760"/>
            <a:ext cx="3884612" cy="3744565"/>
          </a:xfrm>
          <a:ln w="19050">
            <a:solidFill>
              <a:srgbClr val="0000FF"/>
            </a:solidFill>
            <a:headEnd/>
            <a:tailEnd/>
          </a:ln>
        </p:spPr>
      </p:pic>
      <p:pic>
        <p:nvPicPr>
          <p:cNvPr id="35844" name="Content Placeholder 10"/>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74663" y="1268760"/>
            <a:ext cx="3905250" cy="3904903"/>
          </a:xfrm>
          <a:ln w="19050">
            <a:solidFill>
              <a:srgbClr val="0000FF"/>
            </a:solidFill>
            <a:headEnd/>
            <a:tailEnd/>
          </a:ln>
        </p:spPr>
      </p:pic>
      <p:sp>
        <p:nvSpPr>
          <p:cNvPr id="35845"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altLang="en-US"/>
              <a:t>Dr.Aida Korish ( akorish@ksu.edu.sa)</a:t>
            </a:r>
          </a:p>
        </p:txBody>
      </p:sp>
      <p:sp>
        <p:nvSpPr>
          <p:cNvPr id="35846" name="Text Placeholder 11"/>
          <p:cNvSpPr>
            <a:spLocks noGrp="1"/>
          </p:cNvSpPr>
          <p:nvPr>
            <p:ph type="body" sz="half" idx="3"/>
          </p:nvPr>
        </p:nvSpPr>
        <p:spPr>
          <a:xfrm>
            <a:off x="4932363" y="5249863"/>
            <a:ext cx="3884611" cy="771425"/>
          </a:xfrm>
          <a:solidFill>
            <a:schemeClr val="accent1"/>
          </a:solidFill>
          <a:ln>
            <a:solidFill>
              <a:srgbClr val="00B0F0"/>
            </a:solidFill>
            <a:headEnd/>
            <a:tailEnd/>
          </a:ln>
        </p:spPr>
        <p:txBody>
          <a:bodyPr/>
          <a:lstStyle/>
          <a:p>
            <a:r>
              <a:rPr lang="en-US" altLang="en-US" dirty="0"/>
              <a:t>From systemic capillaries to tissues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2800" dirty="0">
                <a:solidFill>
                  <a:srgbClr val="0000FF"/>
                </a:solidFill>
                <a:effectLst/>
                <a:latin typeface="Times New Roman" charset="0"/>
                <a:ea typeface="Times New Roman" charset="0"/>
                <a:cs typeface="Times New Roman" charset="0"/>
              </a:rPr>
              <a:t>Diffusion of Carbon Dioxide</a:t>
            </a:r>
            <a:endParaRPr lang="en-US" sz="2800" dirty="0">
              <a:solidFill>
                <a:srgbClr val="0000FF"/>
              </a:solidFill>
              <a:latin typeface="Times New Roman" charset="0"/>
              <a:ea typeface="Times New Roman" charset="0"/>
              <a:cs typeface="Times New Roman" charset="0"/>
            </a:endParaRPr>
          </a:p>
        </p:txBody>
      </p:sp>
      <p:sp>
        <p:nvSpPr>
          <p:cNvPr id="36866" name="Text Placeholder 2"/>
          <p:cNvSpPr>
            <a:spLocks noGrp="1"/>
          </p:cNvSpPr>
          <p:nvPr>
            <p:ph type="body" idx="1"/>
          </p:nvPr>
        </p:nvSpPr>
        <p:spPr>
          <a:xfrm>
            <a:off x="457200" y="5410200"/>
            <a:ext cx="4040188" cy="998538"/>
          </a:xfrm>
          <a:solidFill>
            <a:srgbClr val="00B0F0"/>
          </a:solidFill>
          <a:ln>
            <a:headEnd/>
            <a:tailEnd/>
          </a:ln>
        </p:spPr>
        <p:txBody>
          <a:bodyPr/>
          <a:lstStyle/>
          <a:p>
            <a:r>
              <a:rPr lang="en-US" altLang="en-US" sz="1800"/>
              <a:t>from the peripheral tissue cells into the Capillaries</a:t>
            </a:r>
          </a:p>
        </p:txBody>
      </p:sp>
      <p:sp>
        <p:nvSpPr>
          <p:cNvPr id="36867" name="Text Placeholder 3"/>
          <p:cNvSpPr>
            <a:spLocks noGrp="1"/>
          </p:cNvSpPr>
          <p:nvPr>
            <p:ph type="body" sz="half" idx="3"/>
          </p:nvPr>
        </p:nvSpPr>
        <p:spPr>
          <a:xfrm>
            <a:off x="4645025" y="5410200"/>
            <a:ext cx="4041775" cy="998538"/>
          </a:xfrm>
          <a:solidFill>
            <a:srgbClr val="00B0F0"/>
          </a:solidFill>
          <a:ln>
            <a:headEnd/>
            <a:tailEnd/>
          </a:ln>
        </p:spPr>
        <p:txBody>
          <a:bodyPr/>
          <a:lstStyle/>
          <a:p>
            <a:r>
              <a:rPr lang="en-US" altLang="en-US" sz="1800"/>
              <a:t>from the Pulmonary Capillaries into the Alveoli </a:t>
            </a:r>
            <a:br>
              <a:rPr lang="en-US" altLang="en-US" sz="1800"/>
            </a:br>
            <a:endParaRPr lang="en-US" altLang="en-US" sz="1800"/>
          </a:p>
        </p:txBody>
      </p:sp>
      <p:pic>
        <p:nvPicPr>
          <p:cNvPr id="36868" name="Content Placeholder 7"/>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39725" y="1671638"/>
            <a:ext cx="4040188" cy="3279775"/>
          </a:xfrm>
          <a:ln w="19050">
            <a:solidFill>
              <a:schemeClr val="accent1"/>
            </a:solidFill>
            <a:headEnd/>
            <a:tailEnd/>
          </a:ln>
        </p:spPr>
      </p:pic>
      <p:pic>
        <p:nvPicPr>
          <p:cNvPr id="3686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5026025" y="1631156"/>
            <a:ext cx="3409950" cy="3279775"/>
          </a:xfrm>
          <a:ln w="25400">
            <a:solidFill>
              <a:schemeClr val="accent1"/>
            </a:solidFill>
            <a:headEnd/>
            <a:tailEnd/>
          </a:ln>
        </p:spPr>
      </p:pic>
      <p:sp>
        <p:nvSpPr>
          <p:cNvPr id="36870"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altLang="en-US"/>
              <a:t>Dr.Aida Korish ( akorish@ksu.edu.sa)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219075" y="116633"/>
            <a:ext cx="8241357" cy="720080"/>
          </a:xfrm>
        </p:spPr>
        <p:txBody>
          <a:bodyPr/>
          <a:lstStyle/>
          <a:p>
            <a:pPr>
              <a:defRPr/>
            </a:pPr>
            <a:r>
              <a:rPr lang="en-US" sz="3200" dirty="0">
                <a:solidFill>
                  <a:srgbClr val="0000FF"/>
                </a:solidFill>
              </a:rPr>
              <a:t>O2 concentration in the alveoli</a:t>
            </a:r>
            <a:endParaRPr lang="en-US" sz="3200" dirty="0"/>
          </a:p>
        </p:txBody>
      </p:sp>
      <p:sp>
        <p:nvSpPr>
          <p:cNvPr id="32770" name="Text Placeholder 5"/>
          <p:cNvSpPr>
            <a:spLocks noGrp="1"/>
          </p:cNvSpPr>
          <p:nvPr>
            <p:ph type="body" sz="half" idx="1"/>
          </p:nvPr>
        </p:nvSpPr>
        <p:spPr>
          <a:xfrm>
            <a:off x="219075" y="836714"/>
            <a:ext cx="5289029" cy="5904654"/>
          </a:xfrm>
          <a:ln w="19050">
            <a:solidFill>
              <a:srgbClr val="000000"/>
            </a:solidFill>
            <a:miter lim="800000"/>
            <a:headEnd/>
            <a:tailEnd/>
          </a:ln>
        </p:spPr>
        <p:txBody>
          <a:bodyPr/>
          <a:lstStyle/>
          <a:p>
            <a:pPr marL="107950" indent="0" algn="just" eaLnBrk="1" hangingPunct="1">
              <a:lnSpc>
                <a:spcPct val="90000"/>
              </a:lnSpc>
              <a:spcAft>
                <a:spcPts val="600"/>
              </a:spcAft>
              <a:buFont typeface="Wingdings 3" charset="2"/>
              <a:buNone/>
            </a:pPr>
            <a:r>
              <a:rPr lang="en-US" altLang="en-US" sz="2400" b="1" dirty="0">
                <a:solidFill>
                  <a:srgbClr val="0000FF"/>
                </a:solidFill>
                <a:latin typeface="Times New Roman" charset="0"/>
                <a:ea typeface="Times New Roman" charset="0"/>
                <a:cs typeface="Times New Roman" charset="0"/>
              </a:rPr>
              <a:t>At resting condition </a:t>
            </a:r>
            <a:r>
              <a:rPr lang="en-US" altLang="en-US" sz="2400" dirty="0">
                <a:latin typeface="Times New Roman" charset="0"/>
                <a:ea typeface="Times New Roman" charset="0"/>
                <a:cs typeface="Times New Roman" charset="0"/>
              </a:rPr>
              <a:t>250 ml of oxygen are extracted by the tissues at ventilation rate of 4.2 L/min.</a:t>
            </a:r>
            <a:endParaRPr lang="en-US" altLang="en-US" sz="2400" dirty="0">
              <a:solidFill>
                <a:srgbClr val="0000FF"/>
              </a:solidFill>
              <a:latin typeface="Times New Roman" charset="0"/>
              <a:ea typeface="Times New Roman" charset="0"/>
              <a:cs typeface="Times New Roman" charset="0"/>
            </a:endParaRPr>
          </a:p>
          <a:p>
            <a:pPr marL="107950" indent="0" eaLnBrk="1" hangingPunct="1">
              <a:lnSpc>
                <a:spcPct val="90000"/>
              </a:lnSpc>
              <a:spcAft>
                <a:spcPts val="600"/>
              </a:spcAft>
              <a:buFont typeface="Wingdings 3" charset="2"/>
              <a:buNone/>
            </a:pPr>
            <a:r>
              <a:rPr lang="en-US" altLang="en-US" sz="2400" b="1" dirty="0">
                <a:solidFill>
                  <a:srgbClr val="0000FF"/>
                </a:solidFill>
                <a:latin typeface="Times New Roman" charset="0"/>
                <a:ea typeface="Times New Roman" charset="0"/>
                <a:cs typeface="Times New Roman" charset="0"/>
              </a:rPr>
              <a:t>During exercise </a:t>
            </a:r>
            <a:r>
              <a:rPr lang="en-US" altLang="en-US" sz="2400" dirty="0">
                <a:latin typeface="Times New Roman" charset="0"/>
                <a:ea typeface="Times New Roman" charset="0"/>
                <a:cs typeface="Times New Roman" charset="0"/>
              </a:rPr>
              <a:t>1000 ml of oxygen</a:t>
            </a:r>
            <a:r>
              <a:rPr lang="en-US" altLang="en-US" sz="2400" dirty="0">
                <a:solidFill>
                  <a:srgbClr val="0000FF"/>
                </a:solidFill>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is extracted by the tissues per minute, the rate of alveolar ventilation must increase 4 times to maintain the alveolar PO2 at the normal value of 104 mmHg</a:t>
            </a:r>
            <a:r>
              <a:rPr lang="ar-SA" altLang="en-US" sz="2400" dirty="0">
                <a:latin typeface="Times New Roman" charset="0"/>
                <a:ea typeface="Times New Roman" charset="0"/>
                <a:cs typeface="Times New Roman" charset="0"/>
              </a:rPr>
              <a:t>.</a:t>
            </a:r>
            <a:r>
              <a:rPr lang="en-US" altLang="en-US" sz="2400" dirty="0">
                <a:latin typeface="Times New Roman" charset="0"/>
                <a:ea typeface="Times New Roman" charset="0"/>
                <a:cs typeface="Times New Roman" charset="0"/>
              </a:rPr>
              <a:t> </a:t>
            </a:r>
          </a:p>
          <a:p>
            <a:pPr marL="107950" indent="0" eaLnBrk="1" hangingPunct="1">
              <a:lnSpc>
                <a:spcPct val="90000"/>
              </a:lnSpc>
              <a:spcAft>
                <a:spcPts val="600"/>
              </a:spcAft>
              <a:buFont typeface="Wingdings 3" charset="2"/>
              <a:buNone/>
            </a:pPr>
            <a:r>
              <a:rPr lang="en-US" altLang="en-US" sz="2400" dirty="0">
                <a:latin typeface="Times New Roman" charset="0"/>
                <a:ea typeface="Times New Roman" charset="0"/>
                <a:cs typeface="Times New Roman" charset="0"/>
              </a:rPr>
              <a:t>*Therefore, oxygen concentration in the alveoli, and its partial pressure are  controlled by:  </a:t>
            </a:r>
          </a:p>
          <a:p>
            <a:pPr marL="107950" indent="0" eaLnBrk="1" hangingPunct="1">
              <a:lnSpc>
                <a:spcPct val="90000"/>
              </a:lnSpc>
              <a:spcAft>
                <a:spcPts val="600"/>
              </a:spcAft>
              <a:buFont typeface="Wingdings 3" charset="2"/>
              <a:buNone/>
            </a:pPr>
            <a:r>
              <a:rPr lang="en-US" altLang="en-US" sz="2400" dirty="0">
                <a:latin typeface="Times New Roman" charset="0"/>
                <a:ea typeface="Times New Roman" charset="0"/>
                <a:cs typeface="Times New Roman" charset="0"/>
              </a:rPr>
              <a:t>(1) The rate of absorption of oxygen into the blood.</a:t>
            </a:r>
          </a:p>
          <a:p>
            <a:pPr marL="107950" indent="0" eaLnBrk="1" hangingPunct="1">
              <a:lnSpc>
                <a:spcPct val="90000"/>
              </a:lnSpc>
              <a:spcAft>
                <a:spcPts val="600"/>
              </a:spcAft>
              <a:buFont typeface="Wingdings 3" charset="2"/>
              <a:buNone/>
            </a:pPr>
            <a:r>
              <a:rPr lang="en-US" altLang="en-US" sz="2400" dirty="0">
                <a:latin typeface="Times New Roman" charset="0"/>
                <a:ea typeface="Times New Roman" charset="0"/>
                <a:cs typeface="Times New Roman" charset="0"/>
              </a:rPr>
              <a:t>(2) The rate of entry of new oxygen into the lungs by the </a:t>
            </a:r>
            <a:r>
              <a:rPr lang="en-US" altLang="en-US" sz="2400" dirty="0" err="1">
                <a:latin typeface="Times New Roman" charset="0"/>
                <a:ea typeface="Times New Roman" charset="0"/>
                <a:cs typeface="Times New Roman" charset="0"/>
              </a:rPr>
              <a:t>ventilatory</a:t>
            </a:r>
            <a:r>
              <a:rPr lang="en-US" altLang="en-US" sz="2400" dirty="0">
                <a:latin typeface="Times New Roman" charset="0"/>
                <a:ea typeface="Times New Roman" charset="0"/>
                <a:cs typeface="Times New Roman" charset="0"/>
              </a:rPr>
              <a:t> process. </a:t>
            </a:r>
          </a:p>
          <a:p>
            <a:pPr marL="107950" indent="0" eaLnBrk="1" hangingPunct="1">
              <a:lnSpc>
                <a:spcPct val="90000"/>
              </a:lnSpc>
            </a:pPr>
            <a:endParaRPr lang="en-US" altLang="en-US" sz="2400" dirty="0">
              <a:latin typeface="Times New Roman" charset="0"/>
              <a:ea typeface="Times New Roman" charset="0"/>
              <a:cs typeface="Times New Roman" charset="0"/>
            </a:endParaRPr>
          </a:p>
          <a:p>
            <a:pPr marL="107950" indent="0" eaLnBrk="1" hangingPunct="1">
              <a:lnSpc>
                <a:spcPct val="90000"/>
              </a:lnSpc>
              <a:buFont typeface="Wingdings 3" charset="2"/>
              <a:buNone/>
            </a:pPr>
            <a:endParaRPr lang="en-US" altLang="en-US" sz="2400" dirty="0">
              <a:solidFill>
                <a:srgbClr val="FFFFFF"/>
              </a:solidFill>
              <a:latin typeface="Times New Roman" charset="0"/>
              <a:ea typeface="Times New Roman" charset="0"/>
              <a:cs typeface="Times New Roman" charset="0"/>
            </a:endParaRPr>
          </a:p>
          <a:p>
            <a:pPr marL="107950" indent="0"/>
            <a:endParaRPr lang="en-US" alt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1268760"/>
            <a:ext cx="3240360" cy="4392488"/>
          </a:xfrm>
          <a:prstGeom prst="rect">
            <a:avLst/>
          </a:prstGeom>
          <a:ln w="19050">
            <a:solidFill>
              <a:srgbClr val="0000FF"/>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19075" y="227013"/>
            <a:ext cx="8745413" cy="753715"/>
          </a:xfrm>
        </p:spPr>
        <p:txBody>
          <a:bodyPr/>
          <a:lstStyle/>
          <a:p>
            <a:pPr eaLnBrk="1" fontAlgn="auto" hangingPunct="1">
              <a:spcAft>
                <a:spcPts val="0"/>
              </a:spcAft>
              <a:defRPr/>
            </a:pPr>
            <a:r>
              <a:rPr lang="en-US" sz="2800" dirty="0">
                <a:solidFill>
                  <a:srgbClr val="0000FF"/>
                </a:solidFill>
              </a:rPr>
              <a:t>Effect of alveolar ventilation on the alveolar PCO2</a:t>
            </a:r>
          </a:p>
        </p:txBody>
      </p:sp>
      <p:sp>
        <p:nvSpPr>
          <p:cNvPr id="33794" name="Text Placeholder 2"/>
          <p:cNvSpPr>
            <a:spLocks noGrp="1"/>
          </p:cNvSpPr>
          <p:nvPr>
            <p:ph type="body" sz="half" idx="1"/>
          </p:nvPr>
        </p:nvSpPr>
        <p:spPr>
          <a:xfrm>
            <a:off x="263525" y="1370013"/>
            <a:ext cx="4668838" cy="4883150"/>
          </a:xfrm>
          <a:ln w="19050">
            <a:solidFill>
              <a:srgbClr val="000000"/>
            </a:solidFill>
            <a:miter lim="800000"/>
            <a:headEnd/>
            <a:tailEnd/>
          </a:ln>
        </p:spPr>
        <p:txBody>
          <a:bodyPr/>
          <a:lstStyle/>
          <a:p>
            <a:r>
              <a:rPr lang="en-US" altLang="en-US" sz="2400" dirty="0">
                <a:latin typeface="Arial" charset="0"/>
                <a:ea typeface="Arial" charset="0"/>
                <a:cs typeface="Arial" charset="0"/>
              </a:rPr>
              <a:t>Normal rate of CO2 excretion is  200 ml/min, at normal rate of alveolar ventilation of 4.2 L/min.</a:t>
            </a:r>
          </a:p>
          <a:p>
            <a:r>
              <a:rPr lang="en-US" altLang="en-US" sz="2400" dirty="0">
                <a:latin typeface="Arial" charset="0"/>
                <a:ea typeface="Arial" charset="0"/>
                <a:cs typeface="Arial" charset="0"/>
              </a:rPr>
              <a:t>The alveolar PCO2 increases directly in proportion to the rate of carbon dioxide excretion by tissues.</a:t>
            </a:r>
          </a:p>
          <a:p>
            <a:r>
              <a:rPr lang="en-US" altLang="en-US" sz="2400" dirty="0">
                <a:latin typeface="Arial" charset="0"/>
                <a:ea typeface="Arial" charset="0"/>
                <a:cs typeface="Arial" charset="0"/>
              </a:rPr>
              <a:t>The alveolar PCO2 decreases in inverse proportion to alveolar ventilation. </a:t>
            </a:r>
          </a:p>
          <a:p>
            <a:endParaRPr lang="en-US" altLang="en-US" sz="2400" dirty="0">
              <a:latin typeface="Times New Roman" charset="0"/>
              <a:ea typeface="Times New Roman" charset="0"/>
              <a:cs typeface="Times New Roman" charset="0"/>
            </a:endParaRPr>
          </a:p>
          <a:p>
            <a:endParaRPr lang="en-US" altLang="en-US" sz="2400" dirty="0">
              <a:latin typeface="Times New Roman" charset="0"/>
              <a:ea typeface="Times New Roman" charset="0"/>
              <a:cs typeface="Times New Roman" charset="0"/>
            </a:endParaRPr>
          </a:p>
          <a:p>
            <a:endParaRPr lang="en-US" altLang="en-US" dirty="0"/>
          </a:p>
        </p:txBody>
      </p:sp>
      <p:pic>
        <p:nvPicPr>
          <p:cNvPr id="33795"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76825" y="1370013"/>
            <a:ext cx="3887788" cy="4795291"/>
          </a:xfrm>
          <a:ln w="19050">
            <a:solidFill>
              <a:srgbClr val="000000"/>
            </a:solidFill>
            <a:miter lim="800000"/>
            <a:headEnd/>
            <a:tailEnd/>
          </a:ln>
        </p:spPr>
      </p:pic>
      <p:sp>
        <p:nvSpPr>
          <p:cNvPr id="3379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a:latin typeface="Arial" charset="0"/>
                <a:ea typeface="Arial" charset="0"/>
              </a:rPr>
              <a:t>Dr.Aida Korish ( akorish@ksu.edu.sa)</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1521" y="1628800"/>
            <a:ext cx="4104455" cy="3366120"/>
          </a:xfrm>
          <a:ln w="19050">
            <a:solidFill>
              <a:srgbClr val="0000FF"/>
            </a:solidFill>
          </a:ln>
        </p:spPr>
      </p:pic>
      <p:sp>
        <p:nvSpPr>
          <p:cNvPr id="5" name="عنوان 1"/>
          <p:cNvSpPr txBox="1">
            <a:spLocks/>
          </p:cNvSpPr>
          <p:nvPr/>
        </p:nvSpPr>
        <p:spPr>
          <a:xfrm>
            <a:off x="251521" y="5148064"/>
            <a:ext cx="4104456" cy="1233264"/>
          </a:xfrm>
          <a:prstGeom prst="rect">
            <a:avLst/>
          </a:prstGeom>
          <a:ln w="19050">
            <a:solidFill>
              <a:srgbClr val="0000FF"/>
            </a:solidFill>
          </a:ln>
        </p:spPr>
        <p:txBody>
          <a:bodyPr vert="horz" rtlCol="0" anchor="ctr">
            <a:no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a:defRPr/>
            </a:pPr>
            <a:r>
              <a:rPr lang="en-US" sz="1800" dirty="0">
                <a:solidFill>
                  <a:srgbClr val="0000FF"/>
                </a:solidFill>
              </a:rPr>
              <a:t>Changes in PO2 in pulmonary capillary, systemic arterial, and systemic capillary, demonstrating the effect of venous admixture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4" y="2655168"/>
            <a:ext cx="4104295" cy="2339752"/>
          </a:xfrm>
          <a:prstGeom prst="rect">
            <a:avLst/>
          </a:prstGeom>
          <a:noFill/>
          <a:ln w="158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8" name="Title 5"/>
          <p:cNvSpPr>
            <a:spLocks noGrp="1"/>
          </p:cNvSpPr>
          <p:nvPr>
            <p:ph type="title"/>
          </p:nvPr>
        </p:nvSpPr>
        <p:spPr>
          <a:xfrm>
            <a:off x="4716015" y="5148064"/>
            <a:ext cx="4104295" cy="1233264"/>
          </a:xfrm>
          <a:ln w="19050">
            <a:solidFill>
              <a:srgbClr val="0000FF"/>
            </a:solidFill>
          </a:ln>
        </p:spPr>
        <p:txBody>
          <a:bodyPr>
            <a:normAutofit/>
          </a:bodyPr>
          <a:lstStyle/>
          <a:p>
            <a:pPr algn="ctr" eaLnBrk="1" fontAlgn="auto" hangingPunct="1">
              <a:spcAft>
                <a:spcPts val="0"/>
              </a:spcAft>
              <a:defRPr/>
            </a:pPr>
            <a:r>
              <a:rPr lang="en-US" sz="2400" b="0" dirty="0">
                <a:solidFill>
                  <a:srgbClr val="0000FF"/>
                </a:solidFill>
                <a:latin typeface="Times New Roman" charset="0"/>
                <a:ea typeface="Times New Roman" charset="0"/>
                <a:cs typeface="Times New Roman" charset="0"/>
              </a:rPr>
              <a:t>PO2 and PCO2 in air, lung and tissues</a:t>
            </a:r>
          </a:p>
        </p:txBody>
      </p:sp>
      <p:pic>
        <p:nvPicPr>
          <p:cNvPr id="7" name="Picture 4" descr="Where Does Haemoglobin Become Oxyhaemoglobin? Get the Answer at BYJU&amp;#39;S NEET">
            <a:extLst>
              <a:ext uri="{FF2B5EF4-FFF2-40B4-BE49-F238E27FC236}">
                <a16:creationId xmlns:a16="http://schemas.microsoft.com/office/drawing/2014/main" id="{FFF4E747-8184-477C-8A93-3807883233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4" y="277594"/>
            <a:ext cx="4104295" cy="2232248"/>
          </a:xfrm>
          <a:prstGeom prst="rect">
            <a:avLst/>
          </a:prstGeom>
          <a:noFill/>
          <a:ln w="12700">
            <a:solidFill>
              <a:srgbClr val="002060"/>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Content Placeholder 2"/>
          <p:cNvSpPr>
            <a:spLocks noGrp="1"/>
          </p:cNvSpPr>
          <p:nvPr>
            <p:ph idx="1"/>
          </p:nvPr>
        </p:nvSpPr>
        <p:spPr>
          <a:xfrm>
            <a:off x="250825" y="692695"/>
            <a:ext cx="8678863" cy="6081167"/>
          </a:xfrm>
        </p:spPr>
        <p:txBody>
          <a:bodyPr/>
          <a:lstStyle/>
          <a:p>
            <a:pPr marL="342900" indent="-342900" eaLnBrk="1" hangingPunct="1">
              <a:spcBef>
                <a:spcPts val="0"/>
              </a:spcBef>
              <a:buFont typeface="Wingdings" charset="2"/>
              <a:buChar char="q"/>
            </a:pPr>
            <a:r>
              <a:rPr lang="en-US" altLang="en-US" sz="2400" dirty="0">
                <a:latin typeface="Times New Roman" charset="0"/>
                <a:ea typeface="Times New Roman" charset="0"/>
                <a:cs typeface="Times New Roman" charset="0"/>
              </a:rPr>
              <a:t>Define </a:t>
            </a:r>
            <a:r>
              <a:rPr lang="en-US" altLang="en-US" sz="2400" dirty="0">
                <a:solidFill>
                  <a:srgbClr val="002060"/>
                </a:solidFill>
                <a:latin typeface="Times New Roman" charset="0"/>
                <a:ea typeface="Times New Roman" charset="0"/>
                <a:cs typeface="Times New Roman" charset="0"/>
              </a:rPr>
              <a:t>partial pressure of a gas</a:t>
            </a:r>
            <a:r>
              <a:rPr lang="en-US" altLang="en-US" sz="2400" dirty="0">
                <a:latin typeface="Times New Roman" charset="0"/>
                <a:ea typeface="Times New Roman" charset="0"/>
                <a:cs typeface="Times New Roman" charset="0"/>
              </a:rPr>
              <a:t>, how is influenced by altitude.</a:t>
            </a:r>
          </a:p>
          <a:p>
            <a:pPr marL="342900" indent="-342900" eaLnBrk="1" hangingPunct="1">
              <a:spcBef>
                <a:spcPts val="0"/>
              </a:spcBef>
              <a:buFont typeface="Wingdings" charset="2"/>
              <a:buChar char="q"/>
            </a:pPr>
            <a:r>
              <a:rPr lang="en-US" altLang="en-US" sz="2400" dirty="0">
                <a:latin typeface="Times New Roman" charset="0"/>
                <a:ea typeface="Times New Roman" charset="0"/>
                <a:cs typeface="Times New Roman" charset="0"/>
              </a:rPr>
              <a:t>Understand that the </a:t>
            </a:r>
            <a:r>
              <a:rPr lang="en-US" altLang="en-US" sz="2400" dirty="0">
                <a:solidFill>
                  <a:srgbClr val="0000FF"/>
                </a:solidFill>
                <a:latin typeface="Times New Roman" charset="0"/>
                <a:ea typeface="Times New Roman" charset="0"/>
                <a:cs typeface="Times New Roman" charset="0"/>
              </a:rPr>
              <a:t>pressure exerted by each gas in a mixture</a:t>
            </a:r>
            <a:r>
              <a:rPr lang="en-US" altLang="en-US" sz="2400" dirty="0">
                <a:solidFill>
                  <a:srgbClr val="FFFF00"/>
                </a:solidFill>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of gases is independent of  the pressure exerted by the other gases (Dalton's Law)</a:t>
            </a:r>
          </a:p>
          <a:p>
            <a:pPr marL="342900" indent="-342900" eaLnBrk="1" hangingPunct="1">
              <a:spcBef>
                <a:spcPts val="0"/>
              </a:spcBef>
              <a:buFont typeface="Wingdings" charset="2"/>
              <a:buChar char="q"/>
            </a:pPr>
            <a:r>
              <a:rPr lang="en-US" altLang="en-US" sz="2400" dirty="0">
                <a:latin typeface="Times New Roman" charset="0"/>
                <a:ea typeface="Times New Roman" charset="0"/>
                <a:cs typeface="Times New Roman" charset="0"/>
              </a:rPr>
              <a:t>Understand that </a:t>
            </a:r>
            <a:r>
              <a:rPr lang="en-US" altLang="en-US" sz="2400" dirty="0">
                <a:solidFill>
                  <a:srgbClr val="0000FF"/>
                </a:solidFill>
                <a:latin typeface="Times New Roman" charset="0"/>
                <a:ea typeface="Times New Roman" charset="0"/>
                <a:cs typeface="Times New Roman" charset="0"/>
              </a:rPr>
              <a:t>gases in a liquid diffuse from higher partial </a:t>
            </a:r>
            <a:r>
              <a:rPr lang="en-US" altLang="en-US" sz="2400" dirty="0">
                <a:latin typeface="Times New Roman" charset="0"/>
                <a:ea typeface="Times New Roman" charset="0"/>
                <a:cs typeface="Times New Roman" charset="0"/>
              </a:rPr>
              <a:t>pressure to lower partial pressure (Henry’s Law)</a:t>
            </a:r>
          </a:p>
          <a:p>
            <a:pPr marL="342900" indent="-342900" eaLnBrk="1" hangingPunct="1">
              <a:spcBef>
                <a:spcPts val="0"/>
              </a:spcBef>
              <a:buFont typeface="Wingdings" charset="2"/>
              <a:buChar char="q"/>
            </a:pPr>
            <a:r>
              <a:rPr lang="en-US" altLang="en-US" sz="2400" dirty="0">
                <a:latin typeface="Times New Roman" charset="0"/>
                <a:ea typeface="Times New Roman" charset="0"/>
                <a:cs typeface="Times New Roman" charset="0"/>
              </a:rPr>
              <a:t>Describe the factors that determine </a:t>
            </a:r>
            <a:r>
              <a:rPr lang="en-US" altLang="en-US" sz="2400" dirty="0">
                <a:solidFill>
                  <a:srgbClr val="0000FF"/>
                </a:solidFill>
                <a:latin typeface="Times New Roman" charset="0"/>
                <a:ea typeface="Times New Roman" charset="0"/>
                <a:cs typeface="Times New Roman" charset="0"/>
              </a:rPr>
              <a:t>the concentration of a gas in a liquid.</a:t>
            </a:r>
          </a:p>
          <a:p>
            <a:pPr marL="342900" indent="-342900" eaLnBrk="1" hangingPunct="1">
              <a:spcBef>
                <a:spcPts val="0"/>
              </a:spcBef>
              <a:buFont typeface="Wingdings" charset="2"/>
              <a:buChar char="q"/>
            </a:pPr>
            <a:r>
              <a:rPr lang="en-US" altLang="en-US" sz="2400" dirty="0">
                <a:latin typeface="Times New Roman" charset="0"/>
                <a:ea typeface="Times New Roman" charset="0"/>
                <a:cs typeface="Times New Roman" charset="0"/>
              </a:rPr>
              <a:t>Describe the </a:t>
            </a:r>
            <a:r>
              <a:rPr lang="en-US" altLang="en-US" sz="2400" dirty="0">
                <a:solidFill>
                  <a:srgbClr val="0000FF"/>
                </a:solidFill>
                <a:latin typeface="Times New Roman" charset="0"/>
                <a:ea typeface="Times New Roman" charset="0"/>
                <a:cs typeface="Times New Roman" charset="0"/>
              </a:rPr>
              <a:t>components of the alveolar-capillary membrane </a:t>
            </a:r>
            <a:r>
              <a:rPr lang="en-US" altLang="en-US" sz="2400" dirty="0">
                <a:latin typeface="Times New Roman" charset="0"/>
                <a:ea typeface="Times New Roman" charset="0"/>
                <a:cs typeface="Times New Roman" charset="0"/>
              </a:rPr>
              <a:t>Identify the </a:t>
            </a:r>
            <a:r>
              <a:rPr lang="en-US" altLang="en-US" sz="2400" dirty="0">
                <a:solidFill>
                  <a:srgbClr val="0000FF"/>
                </a:solidFill>
                <a:latin typeface="Times New Roman" charset="0"/>
                <a:ea typeface="Times New Roman" charset="0"/>
                <a:cs typeface="Times New Roman" charset="0"/>
              </a:rPr>
              <a:t>various factors determining gas transfer: -</a:t>
            </a:r>
          </a:p>
          <a:p>
            <a:pPr marL="342900" indent="-342900" eaLnBrk="1" hangingPunct="1">
              <a:spcBef>
                <a:spcPts val="0"/>
              </a:spcBef>
              <a:buFont typeface="Wingdings" charset="2"/>
              <a:buChar char="q"/>
            </a:pPr>
            <a:r>
              <a:rPr lang="en-US" altLang="en-US" sz="2400" dirty="0">
                <a:latin typeface="Times New Roman" charset="0"/>
                <a:ea typeface="Times New Roman" charset="0"/>
                <a:cs typeface="Times New Roman" charset="0"/>
              </a:rPr>
              <a:t>     Surface area, thickness, partial pressure difference, and diffusion coefficient of gas</a:t>
            </a:r>
          </a:p>
          <a:p>
            <a:pPr marL="342900" indent="-342900" eaLnBrk="1" hangingPunct="1">
              <a:spcBef>
                <a:spcPts val="0"/>
              </a:spcBef>
              <a:buFont typeface="Wingdings" charset="2"/>
              <a:buChar char="q"/>
            </a:pPr>
            <a:r>
              <a:rPr lang="en-US" altLang="en-US" sz="2400" dirty="0">
                <a:latin typeface="Times New Roman" charset="0"/>
                <a:ea typeface="Times New Roman" charset="0"/>
                <a:cs typeface="Times New Roman" charset="0"/>
              </a:rPr>
              <a:t>State the </a:t>
            </a:r>
            <a:r>
              <a:rPr lang="en-US" altLang="en-US" sz="2400" dirty="0">
                <a:solidFill>
                  <a:srgbClr val="0000FF"/>
                </a:solidFill>
                <a:latin typeface="Times New Roman" charset="0"/>
                <a:ea typeface="Times New Roman" charset="0"/>
                <a:cs typeface="Times New Roman" charset="0"/>
              </a:rPr>
              <a:t>partial pressures of oxygen and carbon dioxide </a:t>
            </a:r>
            <a:r>
              <a:rPr lang="en-US" altLang="en-US" sz="2400" dirty="0">
                <a:latin typeface="Times New Roman" charset="0"/>
                <a:ea typeface="Times New Roman" charset="0"/>
                <a:cs typeface="Times New Roman" charset="0"/>
              </a:rPr>
              <a:t>in the atmosphere, alveolar gas, at the end of the pulmonary capillary, in systemic capillaries, and at the beginning of a pulmonary capillary.</a:t>
            </a:r>
          </a:p>
          <a:p>
            <a:pPr eaLnBrk="1" hangingPunct="1"/>
            <a:endParaRPr lang="en-US" altLang="en-US" sz="2000" dirty="0"/>
          </a:p>
        </p:txBody>
      </p:sp>
      <p:sp>
        <p:nvSpPr>
          <p:cNvPr id="16386" name="Footer Placeholder 3"/>
          <p:cNvSpPr>
            <a:spLocks noGrp="1"/>
          </p:cNvSpPr>
          <p:nvPr>
            <p:ph type="ftr" sz="quarter" idx="11"/>
          </p:nvPr>
        </p:nvSpPr>
        <p:spPr bwMode="auto">
          <a:xfrm>
            <a:off x="6588224" y="6408738"/>
            <a:ext cx="223224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dirty="0">
                <a:latin typeface="Arial" charset="0"/>
                <a:ea typeface="Arial" charset="0"/>
              </a:rPr>
              <a:t>Dr.Aida </a:t>
            </a:r>
            <a:r>
              <a:rPr lang="en-US" altLang="en-US" sz="1000" dirty="0" err="1">
                <a:latin typeface="Arial" charset="0"/>
                <a:ea typeface="Arial" charset="0"/>
              </a:rPr>
              <a:t>Korish</a:t>
            </a:r>
            <a:r>
              <a:rPr lang="en-US" altLang="en-US" sz="1000" dirty="0">
                <a:latin typeface="Arial" charset="0"/>
                <a:ea typeface="Arial" charset="0"/>
              </a:rPr>
              <a:t> ( akorish@ksu.edu.sa)</a:t>
            </a:r>
          </a:p>
        </p:txBody>
      </p:sp>
      <p:sp>
        <p:nvSpPr>
          <p:cNvPr id="2" name="Title 1"/>
          <p:cNvSpPr>
            <a:spLocks noGrp="1"/>
          </p:cNvSpPr>
          <p:nvPr>
            <p:ph type="title"/>
          </p:nvPr>
        </p:nvSpPr>
        <p:spPr>
          <a:xfrm>
            <a:off x="457200" y="274638"/>
            <a:ext cx="7467600" cy="418058"/>
          </a:xfrm>
        </p:spPr>
        <p:txBody>
          <a:bodyPr>
            <a:noAutofit/>
          </a:bodyPr>
          <a:lstStyle/>
          <a:p>
            <a:pPr eaLnBrk="1" fontAlgn="auto" hangingPunct="1">
              <a:spcAft>
                <a:spcPts val="0"/>
              </a:spcAft>
              <a:defRPr/>
            </a:pPr>
            <a:r>
              <a:rPr lang="en-US" sz="3200" dirty="0">
                <a:latin typeface="Times New Roman" pitchFamily="18" charset="0"/>
                <a:cs typeface="Times New Roman" pitchFamily="18" charset="0"/>
              </a:rPr>
              <a:t>Objectives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idx="1"/>
          </p:nvPr>
        </p:nvSpPr>
        <p:spPr>
          <a:xfrm>
            <a:off x="107950" y="1197546"/>
            <a:ext cx="5904210" cy="4679726"/>
          </a:xfrm>
          <a:ln w="19050">
            <a:solidFill>
              <a:srgbClr val="0000FF"/>
            </a:solidFill>
            <a:miter lim="800000"/>
            <a:headEnd/>
            <a:tailEnd/>
          </a:ln>
        </p:spPr>
        <p:txBody>
          <a:bodyPr/>
          <a:lstStyle/>
          <a:p>
            <a:pPr marL="486850" indent="-342900" eaLnBrk="1" hangingPunct="1">
              <a:spcBef>
                <a:spcPts val="1000"/>
              </a:spcBef>
              <a:buFont typeface="Wingdings" charset="2"/>
              <a:buChar char="Ø"/>
            </a:pPr>
            <a:r>
              <a:rPr lang="en-US" altLang="en-US" sz="2000" dirty="0">
                <a:solidFill>
                  <a:srgbClr val="0000FF"/>
                </a:solidFill>
                <a:latin typeface="Times New Roman" charset="0"/>
                <a:ea typeface="Times New Roman" charset="0"/>
                <a:cs typeface="Times New Roman" charset="0"/>
              </a:rPr>
              <a:t>After ventilation </a:t>
            </a:r>
            <a:r>
              <a:rPr lang="en-US" altLang="en-US" sz="2000" dirty="0">
                <a:latin typeface="Times New Roman" charset="0"/>
                <a:ea typeface="Times New Roman" charset="0"/>
                <a:cs typeface="Times New Roman" charset="0"/>
              </a:rPr>
              <a:t>of the alveoli with fresh air the next step is the process called </a:t>
            </a:r>
            <a:r>
              <a:rPr lang="en-US" altLang="en-US" sz="2000" dirty="0">
                <a:solidFill>
                  <a:srgbClr val="0000FF"/>
                </a:solidFill>
                <a:latin typeface="Times New Roman" charset="0"/>
                <a:ea typeface="Times New Roman" charset="0"/>
                <a:cs typeface="Times New Roman" charset="0"/>
              </a:rPr>
              <a:t>Diffusion</a:t>
            </a:r>
            <a:r>
              <a:rPr lang="en-US" altLang="en-US" sz="2000" dirty="0">
                <a:latin typeface="Times New Roman" charset="0"/>
                <a:ea typeface="Times New Roman" charset="0"/>
                <a:cs typeface="Times New Roman" charset="0"/>
              </a:rPr>
              <a:t> of oxygen and carbon dioxide across </a:t>
            </a:r>
            <a:r>
              <a:rPr lang="en-US" altLang="en-US" sz="2000" dirty="0">
                <a:solidFill>
                  <a:srgbClr val="0000FF"/>
                </a:solidFill>
                <a:latin typeface="Times New Roman" charset="0"/>
                <a:ea typeface="Times New Roman" charset="0"/>
                <a:cs typeface="Times New Roman" charset="0"/>
              </a:rPr>
              <a:t>the respiratory membrane (</a:t>
            </a:r>
            <a:r>
              <a:rPr lang="en-US" altLang="en-US" sz="2000" dirty="0" err="1">
                <a:solidFill>
                  <a:srgbClr val="0000FF"/>
                </a:solidFill>
                <a:latin typeface="Times New Roman" charset="0"/>
                <a:ea typeface="Times New Roman" charset="0"/>
                <a:cs typeface="Times New Roman" charset="0"/>
              </a:rPr>
              <a:t>alveolo</a:t>
            </a:r>
            <a:r>
              <a:rPr lang="en-US" altLang="en-US" sz="2000" dirty="0">
                <a:solidFill>
                  <a:srgbClr val="0000FF"/>
                </a:solidFill>
                <a:latin typeface="Times New Roman" charset="0"/>
                <a:ea typeface="Times New Roman" charset="0"/>
                <a:cs typeface="Times New Roman" charset="0"/>
              </a:rPr>
              <a:t>-capillary membrane)</a:t>
            </a:r>
            <a:r>
              <a:rPr lang="en-US" altLang="en-US" sz="2000" dirty="0">
                <a:latin typeface="Times New Roman" charset="0"/>
                <a:ea typeface="Times New Roman" charset="0"/>
                <a:cs typeface="Times New Roman" charset="0"/>
              </a:rPr>
              <a:t>.</a:t>
            </a:r>
          </a:p>
          <a:p>
            <a:pPr marL="486850" indent="-342900" eaLnBrk="1" hangingPunct="1">
              <a:spcBef>
                <a:spcPts val="1000"/>
              </a:spcBef>
              <a:buFont typeface="Wingdings" charset="2"/>
              <a:buChar char="Ø"/>
            </a:pPr>
            <a:r>
              <a:rPr lang="en-US" altLang="en-US" sz="2000" dirty="0">
                <a:latin typeface="Times New Roman" charset="0"/>
                <a:ea typeface="Times New Roman" charset="0"/>
                <a:cs typeface="Times New Roman" charset="0"/>
              </a:rPr>
              <a:t>Thickness of the respiratory membrane is 0.2 -0.6 micrometer.</a:t>
            </a:r>
          </a:p>
          <a:p>
            <a:pPr marL="486850" indent="-342900" eaLnBrk="1" hangingPunct="1">
              <a:spcBef>
                <a:spcPts val="1000"/>
              </a:spcBef>
              <a:buFont typeface="Wingdings" charset="2"/>
              <a:buChar char="Ø"/>
            </a:pPr>
            <a:r>
              <a:rPr lang="en-US" altLang="en-US" sz="2000" dirty="0">
                <a:latin typeface="Times New Roman" charset="0"/>
                <a:ea typeface="Times New Roman" charset="0"/>
                <a:cs typeface="Times New Roman" charset="0"/>
              </a:rPr>
              <a:t>Surface area is about 70 m2 .</a:t>
            </a:r>
          </a:p>
          <a:p>
            <a:pPr marL="486850" indent="-342900" eaLnBrk="1" hangingPunct="1">
              <a:spcBef>
                <a:spcPts val="1000"/>
              </a:spcBef>
              <a:buFont typeface="Wingdings" charset="2"/>
              <a:buChar char="Ø"/>
            </a:pPr>
            <a:r>
              <a:rPr lang="en-US" altLang="en-US" sz="2000" dirty="0">
                <a:latin typeface="Times New Roman" charset="0"/>
                <a:ea typeface="Times New Roman" charset="0"/>
                <a:cs typeface="Times New Roman" charset="0"/>
              </a:rPr>
              <a:t>The total quantity of blood in the capillaries of the lungs at any given instant is 60 to 140 ml. </a:t>
            </a:r>
          </a:p>
          <a:p>
            <a:pPr marL="486850" indent="-342900" eaLnBrk="1" hangingPunct="1">
              <a:spcBef>
                <a:spcPts val="1000"/>
              </a:spcBef>
              <a:buFont typeface="Wingdings" charset="2"/>
              <a:buChar char="Ø"/>
            </a:pPr>
            <a:r>
              <a:rPr lang="en-US" sz="2000" dirty="0">
                <a:latin typeface="Times New Roman" charset="0"/>
                <a:ea typeface="Times New Roman" charset="0"/>
                <a:cs typeface="Times New Roman" charset="0"/>
              </a:rPr>
              <a:t>This small amount of blood spread over the entire surface of a 25 × 30-foot floor, and it is easy to understand the rapidity of the respiratory exchange of O2 and CO2. </a:t>
            </a:r>
          </a:p>
          <a:p>
            <a:pPr marL="143950" indent="0" eaLnBrk="1" hangingPunct="1">
              <a:buFont typeface="Wingdings 3" charset="2"/>
              <a:buNone/>
            </a:pPr>
            <a:endParaRPr lang="en-US" altLang="en-US" sz="2000" dirty="0">
              <a:latin typeface="Times New Roman" charset="0"/>
              <a:ea typeface="Times New Roman" charset="0"/>
              <a:cs typeface="Times New Roman" charset="0"/>
            </a:endParaRPr>
          </a:p>
          <a:p>
            <a:pPr marL="107950" indent="0" eaLnBrk="1" hangingPunct="1">
              <a:buFont typeface="Wingdings 3" charset="2"/>
              <a:buNone/>
            </a:pPr>
            <a:endParaRPr lang="en-US" altLang="en-US" sz="2000" dirty="0">
              <a:latin typeface="Times New Roman" charset="0"/>
              <a:ea typeface="Times New Roman" charset="0"/>
              <a:cs typeface="Times New Roman" charset="0"/>
            </a:endParaRPr>
          </a:p>
          <a:p>
            <a:pPr marL="107950" indent="0" eaLnBrk="1" hangingPunct="1"/>
            <a:endParaRPr lang="arn-CL" altLang="en-US" sz="2000" dirty="0">
              <a:solidFill>
                <a:srgbClr val="FFFF00"/>
              </a:solidFill>
              <a:latin typeface="Comic Sans MS" charset="0"/>
            </a:endParaRPr>
          </a:p>
        </p:txBody>
      </p:sp>
      <p:sp>
        <p:nvSpPr>
          <p:cNvPr id="2" name="Title 1"/>
          <p:cNvSpPr>
            <a:spLocks noGrp="1"/>
          </p:cNvSpPr>
          <p:nvPr>
            <p:ph type="title"/>
          </p:nvPr>
        </p:nvSpPr>
        <p:spPr>
          <a:xfrm>
            <a:off x="457200" y="274638"/>
            <a:ext cx="8229600" cy="850900"/>
          </a:xfrm>
        </p:spPr>
        <p:txBody>
          <a:bodyPr>
            <a:noAutofit/>
          </a:bodyPr>
          <a:lstStyle/>
          <a:p>
            <a:pPr algn="ctr">
              <a:defRPr/>
            </a:pPr>
            <a:r>
              <a:rPr lang="en-US" altLang="en-US" sz="2800" dirty="0">
                <a:latin typeface="Arial" panose="020B0604020202020204" pitchFamily="34" charset="0"/>
              </a:rPr>
              <a:t>Gas exchange through the respiratory membrane</a:t>
            </a:r>
            <a:br>
              <a:rPr lang="en-US" altLang="en-US" sz="2800" dirty="0">
                <a:latin typeface="Arial" panose="020B0604020202020204" pitchFamily="34" charset="0"/>
              </a:rPr>
            </a:br>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1377169"/>
            <a:ext cx="2807865" cy="4320480"/>
          </a:xfrm>
          <a:prstGeom prst="rect">
            <a:avLst/>
          </a:prstGeom>
          <a:ln w="15875">
            <a:solidFill>
              <a:srgbClr val="0000FF"/>
            </a:solid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Content Placeholder 1"/>
          <p:cNvSpPr>
            <a:spLocks noGrp="1"/>
          </p:cNvSpPr>
          <p:nvPr>
            <p:ph idx="1"/>
          </p:nvPr>
        </p:nvSpPr>
        <p:spPr>
          <a:xfrm>
            <a:off x="251520" y="980728"/>
            <a:ext cx="6120679" cy="5256585"/>
          </a:xfrm>
          <a:ln w="19050">
            <a:solidFill>
              <a:srgbClr val="0000FF">
                <a:alpha val="98038"/>
              </a:srgbClr>
            </a:solidFill>
            <a:miter lim="800000"/>
            <a:headEnd/>
            <a:tailEnd/>
          </a:ln>
        </p:spPr>
        <p:txBody>
          <a:bodyPr/>
          <a:lstStyle/>
          <a:p>
            <a:pPr eaLnBrk="1" hangingPunct="1">
              <a:spcBef>
                <a:spcPts val="1000"/>
              </a:spcBef>
              <a:spcAft>
                <a:spcPts val="1200"/>
              </a:spcAft>
            </a:pPr>
            <a:r>
              <a:rPr lang="en-US" altLang="en-US" sz="2000" dirty="0">
                <a:latin typeface="Times New Roman" charset="0"/>
                <a:ea typeface="Times New Roman" charset="0"/>
                <a:cs typeface="Times New Roman" charset="0"/>
              </a:rPr>
              <a:t>The gases of physiological importance are O2 &amp; CO2.</a:t>
            </a:r>
          </a:p>
          <a:p>
            <a:pPr eaLnBrk="1" hangingPunct="1">
              <a:spcBef>
                <a:spcPts val="1000"/>
              </a:spcBef>
              <a:spcAft>
                <a:spcPts val="1200"/>
              </a:spcAft>
            </a:pPr>
            <a:r>
              <a:rPr lang="en-US" altLang="en-US" sz="2000" dirty="0">
                <a:latin typeface="Times New Roman" charset="0"/>
                <a:ea typeface="Times New Roman" charset="0"/>
                <a:cs typeface="Times New Roman" charset="0"/>
              </a:rPr>
              <a:t>The rate of diffusion of each of these gases is </a:t>
            </a:r>
            <a:r>
              <a:rPr lang="en-US" altLang="en-US" sz="2000" dirty="0">
                <a:solidFill>
                  <a:srgbClr val="0000FF"/>
                </a:solidFill>
                <a:latin typeface="Times New Roman" charset="0"/>
                <a:ea typeface="Times New Roman" charset="0"/>
                <a:cs typeface="Times New Roman" charset="0"/>
              </a:rPr>
              <a:t>directly proportional to</a:t>
            </a:r>
            <a:r>
              <a:rPr lang="en-US" altLang="en-US" sz="2000" dirty="0">
                <a:latin typeface="Times New Roman" charset="0"/>
                <a:ea typeface="Times New Roman" charset="0"/>
                <a:cs typeface="Times New Roman" charset="0"/>
              </a:rPr>
              <a:t> the pressure caused by this gas alone which is called the </a:t>
            </a:r>
            <a:r>
              <a:rPr lang="en-US" altLang="en-US" sz="2000" dirty="0">
                <a:solidFill>
                  <a:srgbClr val="0000FF"/>
                </a:solidFill>
                <a:latin typeface="Times New Roman" charset="0"/>
                <a:ea typeface="Times New Roman" charset="0"/>
                <a:cs typeface="Times New Roman" charset="0"/>
              </a:rPr>
              <a:t>partial pressure </a:t>
            </a:r>
            <a:r>
              <a:rPr lang="en-US" altLang="en-US" sz="2000" dirty="0">
                <a:latin typeface="Times New Roman" charset="0"/>
                <a:ea typeface="Times New Roman" charset="0"/>
                <a:cs typeface="Times New Roman" charset="0"/>
              </a:rPr>
              <a:t>of the gas</a:t>
            </a:r>
            <a:endParaRPr lang="en-US" altLang="en-US" sz="2000" dirty="0">
              <a:solidFill>
                <a:srgbClr val="FFFFFF"/>
              </a:solidFill>
              <a:latin typeface="Times New Roman" charset="0"/>
              <a:ea typeface="Times New Roman" charset="0"/>
              <a:cs typeface="Times New Roman" charset="0"/>
            </a:endParaRPr>
          </a:p>
          <a:p>
            <a:pPr eaLnBrk="1" hangingPunct="1">
              <a:spcBef>
                <a:spcPts val="1000"/>
              </a:spcBef>
              <a:spcAft>
                <a:spcPts val="1200"/>
              </a:spcAft>
            </a:pPr>
            <a:r>
              <a:rPr lang="en-US" altLang="en-US" sz="2000" dirty="0">
                <a:latin typeface="Times New Roman" charset="0"/>
                <a:ea typeface="Times New Roman" charset="0"/>
                <a:cs typeface="Times New Roman" charset="0"/>
              </a:rPr>
              <a:t>Pressure is caused by the constant impact of kinetically moving molecules against a surface.</a:t>
            </a:r>
            <a:r>
              <a:rPr lang="en-US" altLang="en-US" sz="2000" dirty="0">
                <a:solidFill>
                  <a:srgbClr val="00FF00"/>
                </a:solidFill>
                <a:latin typeface="Times New Roman" charset="0"/>
                <a:ea typeface="Times New Roman" charset="0"/>
                <a:cs typeface="Times New Roman" charset="0"/>
              </a:rPr>
              <a:t>.</a:t>
            </a:r>
          </a:p>
          <a:p>
            <a:pPr eaLnBrk="1" hangingPunct="1">
              <a:spcBef>
                <a:spcPts val="1000"/>
              </a:spcBef>
              <a:spcAft>
                <a:spcPts val="1200"/>
              </a:spcAft>
            </a:pPr>
            <a:r>
              <a:rPr lang="en-US" sz="2000" dirty="0">
                <a:latin typeface="Times New Roman" charset="0"/>
                <a:ea typeface="Times New Roman" charset="0"/>
                <a:cs typeface="Times New Roman" charset="0"/>
              </a:rPr>
              <a:t>The pressure of a gas acting on the surfaces of the respiratory passages and alveoli is proportional to the summated force of impact of all the molecules of that gas striking the surface at any time. </a:t>
            </a:r>
          </a:p>
          <a:p>
            <a:pPr eaLnBrk="1" hangingPunct="1">
              <a:spcBef>
                <a:spcPts val="1000"/>
              </a:spcBef>
              <a:spcAft>
                <a:spcPts val="1200"/>
              </a:spcAft>
            </a:pPr>
            <a:r>
              <a:rPr lang="en-US" sz="2000" dirty="0">
                <a:latin typeface="Times New Roman" charset="0"/>
                <a:ea typeface="Times New Roman" charset="0"/>
                <a:cs typeface="Times New Roman" charset="0"/>
              </a:rPr>
              <a:t>This means that the pressure of a gas is directly proportional to the concentration of the gas molecules. </a:t>
            </a:r>
          </a:p>
          <a:p>
            <a:pPr eaLnBrk="1" hangingPunct="1"/>
            <a:endParaRPr lang="en-US" altLang="en-US" sz="2800" dirty="0">
              <a:solidFill>
                <a:srgbClr val="00FF00"/>
              </a:solidFill>
              <a:latin typeface="Times New Roman" charset="0"/>
              <a:ea typeface="Times New Roman" charset="0"/>
              <a:cs typeface="Times New Roman" charset="0"/>
            </a:endParaRPr>
          </a:p>
          <a:p>
            <a:endParaRPr lang="en-US" altLang="en-US" dirty="0"/>
          </a:p>
        </p:txBody>
      </p:sp>
      <p:sp>
        <p:nvSpPr>
          <p:cNvPr id="3" name="Title 2"/>
          <p:cNvSpPr>
            <a:spLocks noGrp="1"/>
          </p:cNvSpPr>
          <p:nvPr>
            <p:ph type="title"/>
          </p:nvPr>
        </p:nvSpPr>
        <p:spPr>
          <a:xfrm>
            <a:off x="457200" y="274638"/>
            <a:ext cx="8229600" cy="562074"/>
          </a:xfrm>
        </p:spPr>
        <p:txBody>
          <a:bodyPr>
            <a:normAutofit/>
          </a:bodyPr>
          <a:lstStyle/>
          <a:p>
            <a:pPr>
              <a:defRPr/>
            </a:pPr>
            <a:r>
              <a:rPr lang="en-US" sz="2800" dirty="0">
                <a:solidFill>
                  <a:srgbClr val="0000FF"/>
                </a:solidFill>
                <a:latin typeface="Times New Roman" charset="0"/>
                <a:ea typeface="Times New Roman" charset="0"/>
                <a:cs typeface="Times New Roman" charset="0"/>
              </a:rPr>
              <a:t>Partial pressure of gases</a:t>
            </a:r>
          </a:p>
        </p:txBody>
      </p:sp>
      <p:sp>
        <p:nvSpPr>
          <p:cNvPr id="19459" name="Footer Placeholder 3"/>
          <p:cNvSpPr>
            <a:spLocks noGrp="1"/>
          </p:cNvSpPr>
          <p:nvPr>
            <p:ph type="ftr" sz="quarter" idx="11"/>
          </p:nvPr>
        </p:nvSpPr>
        <p:spPr bwMode="auto">
          <a:xfrm>
            <a:off x="7020272" y="6237313"/>
            <a:ext cx="1666528" cy="432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en-US" dirty="0"/>
              <a:t>Dr.Aida </a:t>
            </a:r>
            <a:r>
              <a:rPr lang="en-US" altLang="en-US" dirty="0" err="1"/>
              <a:t>Korish</a:t>
            </a:r>
            <a:r>
              <a:rPr lang="en-US" altLang="en-US" dirty="0"/>
              <a:t> ( akorish@ksu.edu.sa)</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9" y="3573015"/>
            <a:ext cx="2597460" cy="2664297"/>
          </a:xfrm>
          <a:prstGeom prst="rect">
            <a:avLst/>
          </a:prstGeom>
          <a:ln w="19050">
            <a:solidFill>
              <a:srgbClr val="0000FF"/>
            </a:solid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9" y="980728"/>
            <a:ext cx="2597460" cy="2410521"/>
          </a:xfrm>
          <a:prstGeom prst="rect">
            <a:avLst/>
          </a:prstGeom>
          <a:ln w="19050">
            <a:solidFill>
              <a:srgbClr val="0000FF"/>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22329" y="260648"/>
            <a:ext cx="6858048" cy="432048"/>
          </a:xfrm>
        </p:spPr>
        <p:txBody>
          <a:bodyPr>
            <a:normAutofit fontScale="90000"/>
          </a:bodyPr>
          <a:lstStyle/>
          <a:p>
            <a:pPr>
              <a:defRPr/>
            </a:pPr>
            <a:r>
              <a:rPr lang="en-US" sz="3000" dirty="0">
                <a:latin typeface="Times New Roman" panose="02020603050405020304" pitchFamily="18" charset="0"/>
                <a:cs typeface="Times New Roman" panose="02020603050405020304" pitchFamily="18" charset="0"/>
              </a:rPr>
              <a:t>Dalton’s Law of Partial Pressures</a:t>
            </a:r>
          </a:p>
        </p:txBody>
      </p:sp>
      <p:sp>
        <p:nvSpPr>
          <p:cNvPr id="20482" name="عنصر نائب للمحتوى 2"/>
          <p:cNvSpPr>
            <a:spLocks noGrp="1"/>
          </p:cNvSpPr>
          <p:nvPr>
            <p:ph idx="1"/>
          </p:nvPr>
        </p:nvSpPr>
        <p:spPr>
          <a:xfrm>
            <a:off x="323850" y="836713"/>
            <a:ext cx="8640763" cy="5616476"/>
          </a:xfrm>
        </p:spPr>
        <p:txBody>
          <a:bodyPr/>
          <a:lstStyle/>
          <a:p>
            <a:pPr marL="0" indent="0" algn="just">
              <a:spcAft>
                <a:spcPts val="600"/>
              </a:spcAft>
              <a:buFont typeface="Wingdings 3" charset="2"/>
              <a:buNone/>
            </a:pPr>
            <a:r>
              <a:rPr lang="en-US" altLang="en-US" sz="1800" dirty="0">
                <a:latin typeface="Times New Roman" panose="02020603050405020304" pitchFamily="18" charset="0"/>
                <a:cs typeface="Times New Roman" panose="02020603050405020304" pitchFamily="18" charset="0"/>
              </a:rPr>
              <a:t>It states that the partial pressure of a gas in a mixture of gases is the pressure that this gas would exert if it occupied the total volume of the mixture. </a:t>
            </a:r>
          </a:p>
          <a:p>
            <a:pPr marL="0" indent="0" algn="just">
              <a:spcAft>
                <a:spcPts val="600"/>
              </a:spcAft>
              <a:buFont typeface="Wingdings 3" charset="2"/>
              <a:buNone/>
            </a:pPr>
            <a:r>
              <a:rPr lang="en-US" altLang="en-US" sz="1800" dirty="0">
                <a:solidFill>
                  <a:srgbClr val="0000FF"/>
                </a:solidFill>
                <a:latin typeface="Times New Roman" panose="02020603050405020304" pitchFamily="18" charset="0"/>
                <a:cs typeface="Times New Roman" panose="02020603050405020304" pitchFamily="18" charset="0"/>
              </a:rPr>
              <a:t>Thus partial pressure is the total pressure multiplied by the fractional concentration of dry gas, or         </a:t>
            </a:r>
            <a:r>
              <a:rPr lang="en-US" altLang="en-US" sz="1800" b="1" dirty="0" err="1">
                <a:solidFill>
                  <a:srgbClr val="0000FF"/>
                </a:solidFill>
                <a:latin typeface="Times New Roman" panose="02020603050405020304" pitchFamily="18" charset="0"/>
                <a:cs typeface="Times New Roman" panose="02020603050405020304" pitchFamily="18" charset="0"/>
              </a:rPr>
              <a:t>Px</a:t>
            </a:r>
            <a:r>
              <a:rPr lang="en-US" altLang="en-US" sz="1800" b="1" dirty="0">
                <a:solidFill>
                  <a:srgbClr val="0000FF"/>
                </a:solidFill>
                <a:latin typeface="Times New Roman" panose="02020603050405020304" pitchFamily="18" charset="0"/>
                <a:cs typeface="Times New Roman" panose="02020603050405020304" pitchFamily="18" charset="0"/>
              </a:rPr>
              <a:t> = PB × F</a:t>
            </a:r>
          </a:p>
          <a:p>
            <a:pPr marL="0" indent="0" algn="just">
              <a:spcAft>
                <a:spcPts val="600"/>
              </a:spcAft>
              <a:buFont typeface="Wingdings 3" charset="2"/>
              <a:buNone/>
            </a:pPr>
            <a:r>
              <a:rPr lang="en-US" altLang="en-US" sz="1800" dirty="0">
                <a:solidFill>
                  <a:srgbClr val="C00000"/>
                </a:solidFill>
                <a:latin typeface="Times New Roman" panose="02020603050405020304" pitchFamily="18" charset="0"/>
                <a:cs typeface="Times New Roman" panose="02020603050405020304" pitchFamily="18" charset="0"/>
              </a:rPr>
              <a:t>for humidified gas </a:t>
            </a:r>
            <a:r>
              <a:rPr lang="en-US" altLang="en-US" sz="1800" b="1" dirty="0">
                <a:solidFill>
                  <a:srgbClr val="C00000"/>
                </a:solidFill>
                <a:latin typeface="Times New Roman" panose="02020603050405020304" pitchFamily="18" charset="0"/>
                <a:cs typeface="Times New Roman" panose="02020603050405020304" pitchFamily="18" charset="0"/>
              </a:rPr>
              <a:t>:                      PX = (PB − PH2O)× F</a:t>
            </a:r>
          </a:p>
          <a:p>
            <a:pPr marL="0" indent="0" algn="just">
              <a:spcAft>
                <a:spcPts val="600"/>
              </a:spcAft>
              <a:buFont typeface="Wingdings 3" charset="2"/>
              <a:buNone/>
            </a:pPr>
            <a:r>
              <a:rPr lang="en-US" altLang="en-US" sz="1800" dirty="0">
                <a:latin typeface="Times New Roman" panose="02020603050405020304" pitchFamily="18" charset="0"/>
                <a:cs typeface="Times New Roman" panose="02020603050405020304" pitchFamily="18" charset="0"/>
              </a:rPr>
              <a:t>PX = Partial pressure of gas (mm Hg)</a:t>
            </a:r>
          </a:p>
          <a:p>
            <a:pPr marL="0" indent="0" algn="just">
              <a:spcAft>
                <a:spcPts val="600"/>
              </a:spcAft>
              <a:buFont typeface="Wingdings 3" charset="2"/>
              <a:buNone/>
            </a:pPr>
            <a:r>
              <a:rPr lang="en-US" altLang="en-US" sz="1800" dirty="0">
                <a:latin typeface="Times New Roman" panose="02020603050405020304" pitchFamily="18" charset="0"/>
                <a:cs typeface="Times New Roman" panose="02020603050405020304" pitchFamily="18" charset="0"/>
              </a:rPr>
              <a:t>PB = Barometric pressure (760mm Hg)</a:t>
            </a:r>
          </a:p>
          <a:p>
            <a:pPr marL="0" indent="0" algn="just">
              <a:spcAft>
                <a:spcPts val="600"/>
              </a:spcAft>
              <a:buFont typeface="Wingdings 3" charset="2"/>
              <a:buNone/>
            </a:pPr>
            <a:r>
              <a:rPr lang="en-US" altLang="en-US" sz="1800" dirty="0">
                <a:latin typeface="Times New Roman" panose="02020603050405020304" pitchFamily="18" charset="0"/>
                <a:cs typeface="Times New Roman" panose="02020603050405020304" pitchFamily="18" charset="0"/>
              </a:rPr>
              <a:t>PH2O = Water vapor pressure at 37°C (47 mm Hg)</a:t>
            </a:r>
          </a:p>
          <a:p>
            <a:pPr marL="0" indent="0" algn="just">
              <a:spcAft>
                <a:spcPts val="600"/>
              </a:spcAft>
              <a:buFont typeface="Wingdings 3" charset="2"/>
              <a:buNone/>
            </a:pPr>
            <a:r>
              <a:rPr lang="en-US" altLang="en-US" sz="1800" dirty="0">
                <a:latin typeface="Times New Roman" panose="02020603050405020304" pitchFamily="18" charset="0"/>
                <a:cs typeface="Times New Roman" panose="02020603050405020304" pitchFamily="18" charset="0"/>
              </a:rPr>
              <a:t>F = Fractional concentration of gas (0.21 no units)</a:t>
            </a:r>
          </a:p>
          <a:p>
            <a:pPr marL="0" indent="0" algn="just">
              <a:spcAft>
                <a:spcPts val="600"/>
              </a:spcAft>
              <a:buFont typeface="Wingdings 3" charset="2"/>
              <a:buNone/>
            </a:pPr>
            <a:r>
              <a:rPr lang="en-US" altLang="en-US" sz="1800" dirty="0">
                <a:solidFill>
                  <a:srgbClr val="0000FF"/>
                </a:solidFill>
                <a:latin typeface="Times New Roman" panose="02020603050405020304" pitchFamily="18" charset="0"/>
                <a:cs typeface="Times New Roman" panose="02020603050405020304" pitchFamily="18" charset="0"/>
              </a:rPr>
              <a:t>The barometric pressure (PB) is the sum of the partial pressures of O2, CO2, N2, and H2O. </a:t>
            </a:r>
          </a:p>
          <a:p>
            <a:pPr marL="0" indent="0" algn="just">
              <a:spcAft>
                <a:spcPts val="600"/>
              </a:spcAft>
              <a:buFont typeface="Wingdings 3" charset="2"/>
              <a:buNone/>
            </a:pPr>
            <a:r>
              <a:rPr lang="en-US" altLang="en-US" sz="1800" dirty="0">
                <a:solidFill>
                  <a:srgbClr val="C00000"/>
                </a:solidFill>
                <a:latin typeface="Times New Roman" panose="02020603050405020304" pitchFamily="18" charset="0"/>
                <a:cs typeface="Times New Roman" panose="02020603050405020304" pitchFamily="18" charset="0"/>
              </a:rPr>
              <a:t>The percentages of gases </a:t>
            </a:r>
            <a:r>
              <a:rPr lang="en-US" altLang="en-US" sz="1800" dirty="0">
                <a:latin typeface="Times New Roman" panose="02020603050405020304" pitchFamily="18" charset="0"/>
                <a:cs typeface="Times New Roman" panose="02020603050405020304" pitchFamily="18" charset="0"/>
              </a:rPr>
              <a:t>in dry air at a barometric pressure of 760 mm Hg are as follows:          </a:t>
            </a:r>
            <a:r>
              <a:rPr lang="en-US" altLang="en-US" sz="1800" dirty="0">
                <a:solidFill>
                  <a:srgbClr val="C00000"/>
                </a:solidFill>
                <a:latin typeface="Times New Roman" panose="02020603050405020304" pitchFamily="18" charset="0"/>
                <a:cs typeface="Times New Roman" panose="02020603050405020304" pitchFamily="18" charset="0"/>
              </a:rPr>
              <a:t>O2, 21% (0.21);     N2, 79% (0.79);         CO2, 0% (0). </a:t>
            </a:r>
          </a:p>
          <a:p>
            <a:pPr marL="0" indent="0" algn="just">
              <a:spcAft>
                <a:spcPts val="600"/>
              </a:spcAft>
              <a:buFont typeface="Wingdings 3" charset="2"/>
              <a:buNone/>
            </a:pPr>
            <a:r>
              <a:rPr lang="en-US" altLang="en-US" sz="1800" dirty="0">
                <a:latin typeface="Times New Roman" panose="02020603050405020304" pitchFamily="18" charset="0"/>
                <a:cs typeface="Times New Roman" panose="02020603050405020304" pitchFamily="18" charset="0"/>
              </a:rPr>
              <a:t>Because air is humidified in the airways, </a:t>
            </a:r>
            <a:r>
              <a:rPr lang="en-US" altLang="en-US" sz="1800" dirty="0">
                <a:solidFill>
                  <a:srgbClr val="C00000"/>
                </a:solidFill>
                <a:latin typeface="Times New Roman" panose="02020603050405020304" pitchFamily="18" charset="0"/>
                <a:cs typeface="Times New Roman" panose="02020603050405020304" pitchFamily="18" charset="0"/>
              </a:rPr>
              <a:t>water</a:t>
            </a:r>
            <a:r>
              <a:rPr lang="en-US" altLang="en-US" sz="1800" dirty="0">
                <a:latin typeface="Times New Roman" panose="02020603050405020304" pitchFamily="18" charset="0"/>
                <a:cs typeface="Times New Roman" panose="02020603050405020304" pitchFamily="18" charset="0"/>
              </a:rPr>
              <a:t> vapor pressure is obligatory and equal to </a:t>
            </a:r>
            <a:r>
              <a:rPr lang="en-US" altLang="en-US" sz="1800" dirty="0">
                <a:solidFill>
                  <a:srgbClr val="C00000"/>
                </a:solidFill>
                <a:latin typeface="Times New Roman" panose="02020603050405020304" pitchFamily="18" charset="0"/>
                <a:cs typeface="Times New Roman" panose="02020603050405020304" pitchFamily="18" charset="0"/>
              </a:rPr>
              <a:t>47 mm Hg </a:t>
            </a:r>
            <a:r>
              <a:rPr lang="en-US" altLang="en-US" sz="1800" dirty="0">
                <a:latin typeface="Times New Roman" panose="02020603050405020304" pitchFamily="18" charset="0"/>
                <a:cs typeface="Times New Roman" panose="02020603050405020304" pitchFamily="18" charset="0"/>
              </a:rPr>
              <a:t>at 37°C.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Grp="1" noChangeArrowheads="1"/>
          </p:cNvSpPr>
          <p:nvPr>
            <p:ph idx="1"/>
          </p:nvPr>
        </p:nvSpPr>
        <p:spPr>
          <a:xfrm>
            <a:off x="179388" y="1124744"/>
            <a:ext cx="6696868" cy="5040559"/>
          </a:xfrm>
          <a:ln w="19050">
            <a:solidFill>
              <a:srgbClr val="000000"/>
            </a:solidFill>
            <a:miter lim="800000"/>
            <a:headEnd/>
            <a:tailEnd/>
          </a:ln>
        </p:spPr>
        <p:txBody>
          <a:bodyPr/>
          <a:lstStyle/>
          <a:p>
            <a:pPr eaLnBrk="1" hangingPunct="1">
              <a:buFont typeface="Wingdings" charset="2"/>
              <a:buChar char="q"/>
            </a:pPr>
            <a:r>
              <a:rPr lang="en-US" altLang="en-US" sz="2400" dirty="0">
                <a:latin typeface="Times New Roman" charset="0"/>
                <a:ea typeface="Aparajita" charset="0"/>
                <a:cs typeface="Times New Roman" charset="0"/>
              </a:rPr>
              <a:t>Oxygen concentration in the atmosphere is 21%. </a:t>
            </a:r>
          </a:p>
          <a:p>
            <a:pPr marL="109537" indent="0" eaLnBrk="1" hangingPunct="1">
              <a:buNone/>
            </a:pPr>
            <a:r>
              <a:rPr lang="en-US" altLang="en-US" sz="2400" dirty="0">
                <a:solidFill>
                  <a:srgbClr val="0000FF"/>
                </a:solidFill>
                <a:latin typeface="Times New Roman" charset="0"/>
                <a:ea typeface="Aparajita" charset="0"/>
                <a:cs typeface="Times New Roman" charset="0"/>
              </a:rPr>
              <a:t>So PO2 in atmosphere </a:t>
            </a:r>
            <a:r>
              <a:rPr lang="en-US" altLang="en-US" sz="2400" dirty="0">
                <a:latin typeface="Times New Roman" charset="0"/>
                <a:ea typeface="Aparajita" charset="0"/>
                <a:cs typeface="Times New Roman" charset="0"/>
              </a:rPr>
              <a:t>= 760 mmHg x 21% = </a:t>
            </a:r>
            <a:r>
              <a:rPr lang="en-US" altLang="en-US" sz="2400" dirty="0">
                <a:solidFill>
                  <a:srgbClr val="FF0000"/>
                </a:solidFill>
                <a:latin typeface="Times New Roman" charset="0"/>
                <a:ea typeface="Aparajita" charset="0"/>
                <a:cs typeface="Times New Roman" charset="0"/>
              </a:rPr>
              <a:t>160 mmHg.</a:t>
            </a:r>
          </a:p>
          <a:p>
            <a:pPr marL="109537" indent="0" eaLnBrk="1" hangingPunct="1">
              <a:buNone/>
            </a:pPr>
            <a:r>
              <a:rPr lang="en-US" altLang="en-US" sz="2400" dirty="0">
                <a:latin typeface="Times New Roman" charset="0"/>
                <a:ea typeface="Aparajita" charset="0"/>
                <a:cs typeface="Times New Roman" charset="0"/>
              </a:rPr>
              <a:t>This mixes with “old” air already present in alveolus to arrive at </a:t>
            </a:r>
            <a:r>
              <a:rPr lang="en-US" altLang="en-US" sz="2400" dirty="0">
                <a:solidFill>
                  <a:srgbClr val="0000FF"/>
                </a:solidFill>
                <a:latin typeface="Times New Roman" charset="0"/>
                <a:ea typeface="Aparajita" charset="0"/>
                <a:cs typeface="Times New Roman" charset="0"/>
              </a:rPr>
              <a:t>PO2 of </a:t>
            </a:r>
            <a:r>
              <a:rPr lang="en-US" altLang="en-US" sz="2400" dirty="0">
                <a:solidFill>
                  <a:srgbClr val="FF0000"/>
                </a:solidFill>
                <a:latin typeface="Times New Roman" charset="0"/>
                <a:ea typeface="Aparajita" charset="0"/>
                <a:cs typeface="Times New Roman" charset="0"/>
              </a:rPr>
              <a:t>104 mmHg </a:t>
            </a:r>
            <a:r>
              <a:rPr lang="en-US" altLang="en-US" sz="2400" dirty="0">
                <a:solidFill>
                  <a:srgbClr val="0000FF"/>
                </a:solidFill>
                <a:latin typeface="Times New Roman" charset="0"/>
                <a:ea typeface="Aparajita" charset="0"/>
                <a:cs typeface="Times New Roman" charset="0"/>
              </a:rPr>
              <a:t>in alveoli.</a:t>
            </a:r>
          </a:p>
          <a:p>
            <a:pPr eaLnBrk="1" hangingPunct="1">
              <a:buFont typeface="Wingdings" charset="2"/>
              <a:buChar char="q"/>
            </a:pPr>
            <a:r>
              <a:rPr lang="en-US" altLang="en-US" sz="2400" dirty="0">
                <a:latin typeface="Times New Roman" charset="0"/>
                <a:ea typeface="Aparajita" charset="0"/>
                <a:cs typeface="Times New Roman" charset="0"/>
              </a:rPr>
              <a:t>Carbon dioxide concentration in the atmosphere is 0.04%. </a:t>
            </a:r>
          </a:p>
          <a:p>
            <a:pPr marL="109537" indent="0" eaLnBrk="1" hangingPunct="1">
              <a:buNone/>
            </a:pPr>
            <a:r>
              <a:rPr lang="en-US" altLang="en-US" sz="2400" dirty="0">
                <a:latin typeface="Times New Roman" charset="0"/>
                <a:ea typeface="Aparajita" charset="0"/>
                <a:cs typeface="Times New Roman" charset="0"/>
              </a:rPr>
              <a:t> So </a:t>
            </a:r>
            <a:r>
              <a:rPr lang="en-US" altLang="en-US" sz="2400" dirty="0">
                <a:solidFill>
                  <a:srgbClr val="0000FF"/>
                </a:solidFill>
                <a:latin typeface="Times New Roman" charset="0"/>
                <a:ea typeface="Aparajita" charset="0"/>
                <a:cs typeface="Times New Roman" charset="0"/>
              </a:rPr>
              <a:t>PCO2 in atmosphere</a:t>
            </a:r>
            <a:r>
              <a:rPr lang="en-US" altLang="en-US" sz="2400" dirty="0">
                <a:latin typeface="Times New Roman" charset="0"/>
                <a:ea typeface="Aparajita" charset="0"/>
                <a:cs typeface="Times New Roman" charset="0"/>
              </a:rPr>
              <a:t> =760 mmHg x 0.04% = </a:t>
            </a:r>
            <a:r>
              <a:rPr lang="en-US" altLang="en-US" sz="2400" dirty="0">
                <a:solidFill>
                  <a:srgbClr val="FF0000"/>
                </a:solidFill>
                <a:latin typeface="Times New Roman" charset="0"/>
                <a:ea typeface="Aparajita" charset="0"/>
                <a:cs typeface="Times New Roman" charset="0"/>
              </a:rPr>
              <a:t>0.3 mm Hg</a:t>
            </a:r>
          </a:p>
          <a:p>
            <a:pPr marL="109537" indent="0" eaLnBrk="1" hangingPunct="1">
              <a:buNone/>
            </a:pPr>
            <a:r>
              <a:rPr lang="en-US" altLang="en-US" sz="2400" dirty="0">
                <a:latin typeface="Times New Roman" charset="0"/>
                <a:ea typeface="Aparajita" charset="0"/>
                <a:cs typeface="Times New Roman" charset="0"/>
              </a:rPr>
              <a:t>This mixes with high CO2 levels from residual volume in the alveoli to arrive </a:t>
            </a:r>
            <a:r>
              <a:rPr lang="en-US" altLang="en-US" sz="2400" dirty="0">
                <a:solidFill>
                  <a:srgbClr val="0000FF"/>
                </a:solidFill>
                <a:latin typeface="Times New Roman" charset="0"/>
                <a:ea typeface="Aparajita" charset="0"/>
                <a:cs typeface="Times New Roman" charset="0"/>
              </a:rPr>
              <a:t>at PCO2 </a:t>
            </a:r>
            <a:r>
              <a:rPr lang="en-US" altLang="en-US" sz="2400" dirty="0">
                <a:latin typeface="Times New Roman" charset="0"/>
                <a:ea typeface="Aparajita" charset="0"/>
                <a:cs typeface="Times New Roman" charset="0"/>
              </a:rPr>
              <a:t>of </a:t>
            </a:r>
            <a:r>
              <a:rPr lang="en-US" altLang="en-US" sz="2400" dirty="0">
                <a:solidFill>
                  <a:srgbClr val="FF0000"/>
                </a:solidFill>
                <a:latin typeface="Times New Roman" charset="0"/>
                <a:ea typeface="Aparajita" charset="0"/>
                <a:cs typeface="Times New Roman" charset="0"/>
              </a:rPr>
              <a:t>40 mmHg </a:t>
            </a:r>
            <a:r>
              <a:rPr lang="en-US" altLang="en-US" sz="2400" dirty="0">
                <a:solidFill>
                  <a:srgbClr val="0000FF"/>
                </a:solidFill>
                <a:latin typeface="Times New Roman" charset="0"/>
                <a:ea typeface="Aparajita" charset="0"/>
                <a:cs typeface="Times New Roman" charset="0"/>
              </a:rPr>
              <a:t>in the alveoli</a:t>
            </a:r>
            <a:r>
              <a:rPr lang="en-US" altLang="en-US" sz="2400" dirty="0">
                <a:latin typeface="Times New Roman" charset="0"/>
                <a:ea typeface="Aparajita" charset="0"/>
                <a:cs typeface="Times New Roman" charset="0"/>
              </a:rPr>
              <a:t>.</a:t>
            </a:r>
          </a:p>
          <a:p>
            <a:pPr eaLnBrk="1" hangingPunct="1"/>
            <a:endParaRPr lang="en-US" altLang="en-US" dirty="0">
              <a:ea typeface="Aparajita" charset="0"/>
              <a:cs typeface="Times New Roman" charset="0"/>
            </a:endParaRPr>
          </a:p>
        </p:txBody>
      </p:sp>
      <p:sp>
        <p:nvSpPr>
          <p:cNvPr id="2150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a:latin typeface="Arial" charset="0"/>
                <a:ea typeface="Arial" charset="0"/>
              </a:rPr>
              <a:t>Dr.Aida Korish ( akorish@ksu.edu.sa)</a:t>
            </a:r>
          </a:p>
        </p:txBody>
      </p:sp>
      <p:sp>
        <p:nvSpPr>
          <p:cNvPr id="58370" name="Rectangle 2"/>
          <p:cNvSpPr>
            <a:spLocks noGrp="1" noChangeArrowheads="1"/>
          </p:cNvSpPr>
          <p:nvPr>
            <p:ph type="title"/>
          </p:nvPr>
        </p:nvSpPr>
        <p:spPr>
          <a:xfrm>
            <a:off x="611560" y="188640"/>
            <a:ext cx="8003232" cy="647972"/>
          </a:xfrm>
        </p:spPr>
        <p:txBody>
          <a:bodyPr>
            <a:normAutofit/>
          </a:bodyPr>
          <a:lstStyle/>
          <a:p>
            <a:pPr eaLnBrk="1" fontAlgn="auto" hangingPunct="1">
              <a:spcAft>
                <a:spcPts val="0"/>
              </a:spcAft>
              <a:defRPr/>
            </a:pPr>
            <a:r>
              <a:rPr lang="en-US" sz="2800" dirty="0">
                <a:solidFill>
                  <a:srgbClr val="C00000"/>
                </a:solidFill>
                <a:latin typeface="Times New Roman" pitchFamily="18" charset="0"/>
                <a:cs typeface="Times New Roman" pitchFamily="18" charset="0"/>
              </a:rPr>
              <a:t>Partial Pressure of O2 and CO2</a:t>
            </a:r>
          </a:p>
        </p:txBody>
      </p:sp>
      <p:pic>
        <p:nvPicPr>
          <p:cNvPr id="2150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1523341"/>
            <a:ext cx="2078261" cy="424336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52636"/>
            <a:ext cx="8964488" cy="540060"/>
          </a:xfrm>
        </p:spPr>
        <p:txBody>
          <a:bodyPr>
            <a:normAutofit fontScale="90000"/>
          </a:bodyPr>
          <a:lstStyle/>
          <a:p>
            <a:pPr>
              <a:defRPr/>
            </a:pPr>
            <a:r>
              <a:rPr lang="en-US" sz="3000" dirty="0">
                <a:solidFill>
                  <a:srgbClr val="0000FF"/>
                </a:solidFill>
                <a:latin typeface="Times New Roman" charset="0"/>
                <a:ea typeface="Times New Roman" charset="0"/>
                <a:cs typeface="Times New Roman" charset="0"/>
              </a:rPr>
              <a:t>Humidification of the air in the respiratory passages</a:t>
            </a:r>
          </a:p>
        </p:txBody>
      </p:sp>
      <p:sp>
        <p:nvSpPr>
          <p:cNvPr id="26626" name="عنصر نائب للمحتوى 2"/>
          <p:cNvSpPr>
            <a:spLocks noGrp="1"/>
          </p:cNvSpPr>
          <p:nvPr>
            <p:ph idx="1"/>
          </p:nvPr>
        </p:nvSpPr>
        <p:spPr>
          <a:xfrm>
            <a:off x="179388" y="908722"/>
            <a:ext cx="4501132" cy="5328590"/>
          </a:xfrm>
          <a:ln>
            <a:solidFill>
              <a:srgbClr val="002060"/>
            </a:solidFill>
          </a:ln>
        </p:spPr>
        <p:txBody>
          <a:bodyPr/>
          <a:lstStyle/>
          <a:p>
            <a:pPr>
              <a:buFont typeface="Wingdings" charset="2"/>
              <a:buChar char="Ø"/>
            </a:pPr>
            <a:r>
              <a:rPr lang="en-US" altLang="en-US" sz="2400" dirty="0">
                <a:latin typeface="Times New Roman" charset="0"/>
                <a:ea typeface="Times New Roman" charset="0"/>
                <a:cs typeface="Times New Roman" charset="0"/>
              </a:rPr>
              <a:t>Atmospheric air is composed almost entirely of nitrogen (N2) and O2; it normally contains almost no CO2 and little water vapor. </a:t>
            </a:r>
          </a:p>
          <a:p>
            <a:pPr>
              <a:buFont typeface="Wingdings" charset="2"/>
              <a:buChar char="Ø"/>
            </a:pPr>
            <a:r>
              <a:rPr lang="en-US" altLang="en-US" sz="2400" dirty="0">
                <a:latin typeface="Times New Roman" charset="0"/>
                <a:ea typeface="Times New Roman" charset="0"/>
                <a:cs typeface="Times New Roman" charset="0"/>
              </a:rPr>
              <a:t>As soon as the atmospheric air enters the respiratory passages, it is exposed to the fluids that cover the respiratory surfaces.</a:t>
            </a:r>
          </a:p>
          <a:p>
            <a:pPr>
              <a:buFont typeface="Wingdings" charset="2"/>
              <a:buChar char="Ø"/>
            </a:pPr>
            <a:r>
              <a:rPr lang="en-US" altLang="en-US" sz="2400" dirty="0">
                <a:latin typeface="Times New Roman" charset="0"/>
                <a:ea typeface="Times New Roman" charset="0"/>
                <a:cs typeface="Times New Roman" charset="0"/>
              </a:rPr>
              <a:t>Even before the air enters the alveoli, it becomes almost totally humidified.</a:t>
            </a:r>
          </a:p>
        </p:txBody>
      </p:sp>
      <p:sp>
        <p:nvSpPr>
          <p:cNvPr id="5" name="عنوان 1"/>
          <p:cNvSpPr txBox="1">
            <a:spLocks/>
          </p:cNvSpPr>
          <p:nvPr/>
        </p:nvSpPr>
        <p:spPr>
          <a:xfrm>
            <a:off x="4859908" y="5949278"/>
            <a:ext cx="4185716" cy="908722"/>
          </a:xfrm>
          <a:prstGeom prst="rect">
            <a:avLst/>
          </a:prstGeom>
          <a:ln w="15875">
            <a:solidFill>
              <a:srgbClr val="000000"/>
            </a:solidFill>
          </a:ln>
        </p:spPr>
        <p:txBody>
          <a:bodyPr vert="horz" rtlCol="0" anchor="ctr">
            <a:no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a:defRPr/>
            </a:pPr>
            <a:r>
              <a:rPr lang="en-US" sz="1800" b="0" dirty="0">
                <a:solidFill>
                  <a:srgbClr val="0000FF"/>
                </a:solidFill>
                <a:latin typeface="Times New Roman" charset="0"/>
                <a:ea typeface="Times New Roman" charset="0"/>
                <a:cs typeface="Times New Roman" charset="0"/>
              </a:rPr>
              <a:t>Values for PO2 and PCO2 in dry inspired atmospheric, humidified tracheal, alveolar air, and pulmonary blood.</a:t>
            </a:r>
          </a:p>
        </p:txBody>
      </p:sp>
      <p:pic>
        <p:nvPicPr>
          <p:cNvPr id="4" name="Picture 3">
            <a:extLst>
              <a:ext uri="{FF2B5EF4-FFF2-40B4-BE49-F238E27FC236}">
                <a16:creationId xmlns:a16="http://schemas.microsoft.com/office/drawing/2014/main" id="{069512C9-14B2-4971-B9CA-904FEAB9FCFB}"/>
              </a:ext>
            </a:extLst>
          </p:cNvPr>
          <p:cNvPicPr>
            <a:picLocks noChangeAspect="1"/>
          </p:cNvPicPr>
          <p:nvPr/>
        </p:nvPicPr>
        <p:blipFill>
          <a:blip r:embed="rId2"/>
          <a:stretch>
            <a:fillRect/>
          </a:stretch>
        </p:blipFill>
        <p:spPr>
          <a:xfrm>
            <a:off x="4886402" y="716197"/>
            <a:ext cx="4104704" cy="2376264"/>
          </a:xfrm>
          <a:prstGeom prst="rect">
            <a:avLst/>
          </a:prstGeom>
        </p:spPr>
      </p:pic>
      <p:sp>
        <p:nvSpPr>
          <p:cNvPr id="6" name="Rectangle 5">
            <a:extLst>
              <a:ext uri="{FF2B5EF4-FFF2-40B4-BE49-F238E27FC236}">
                <a16:creationId xmlns:a16="http://schemas.microsoft.com/office/drawing/2014/main" id="{B2CC134C-019E-43DF-8D58-8AA482D04574}"/>
              </a:ext>
            </a:extLst>
          </p:cNvPr>
          <p:cNvSpPr/>
          <p:nvPr/>
        </p:nvSpPr>
        <p:spPr>
          <a:xfrm>
            <a:off x="4859908" y="1988840"/>
            <a:ext cx="4104704" cy="72008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63AD9CCA-6C48-4261-903D-DF4E90E97EE7}"/>
              </a:ext>
            </a:extLst>
          </p:cNvPr>
          <p:cNvSpPr/>
          <p:nvPr/>
        </p:nvSpPr>
        <p:spPr>
          <a:xfrm>
            <a:off x="7308304" y="1988840"/>
            <a:ext cx="648072" cy="720080"/>
          </a:xfrm>
          <a:prstGeom prst="round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A01DC97-51D3-4F84-91F3-6EADDAF8EAEB}"/>
              </a:ext>
            </a:extLst>
          </p:cNvPr>
          <p:cNvSpPr/>
          <p:nvPr/>
        </p:nvSpPr>
        <p:spPr>
          <a:xfrm flipH="1">
            <a:off x="6465851" y="2492896"/>
            <a:ext cx="739512" cy="239525"/>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xchange of gases in Human Respiration">
            <a:extLst>
              <a:ext uri="{FF2B5EF4-FFF2-40B4-BE49-F238E27FC236}">
                <a16:creationId xmlns:a16="http://schemas.microsoft.com/office/drawing/2014/main" id="{9F96C061-3A18-4DB3-A796-BF3BB61F8A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402" y="3115962"/>
            <a:ext cx="3934070" cy="2759804"/>
          </a:xfrm>
          <a:prstGeom prst="rect">
            <a:avLst/>
          </a:prstGeom>
          <a:noFill/>
          <a:ln w="12700">
            <a:solidFill>
              <a:srgbClr val="002060"/>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Rectangle 3"/>
          <p:cNvSpPr>
            <a:spLocks noGrp="1" noChangeArrowheads="1"/>
          </p:cNvSpPr>
          <p:nvPr>
            <p:ph idx="1"/>
          </p:nvPr>
        </p:nvSpPr>
        <p:spPr>
          <a:xfrm>
            <a:off x="107950" y="1052735"/>
            <a:ext cx="6623050" cy="5721127"/>
          </a:xfrm>
          <a:ln>
            <a:solidFill>
              <a:srgbClr val="7030A0"/>
            </a:solidFill>
          </a:ln>
        </p:spPr>
        <p:txBody>
          <a:bodyPr/>
          <a:lstStyle/>
          <a:p>
            <a:pPr marL="236538" indent="-42863" eaLnBrk="1" hangingPunct="1">
              <a:lnSpc>
                <a:spcPct val="90000"/>
              </a:lnSpc>
              <a:buFont typeface="Wingdings 3" charset="2"/>
              <a:buNone/>
            </a:pPr>
            <a:r>
              <a:rPr lang="en-AU" altLang="en-US" sz="2400" dirty="0">
                <a:latin typeface="Times New Roman" charset="0"/>
                <a:ea typeface="Times New Roman" charset="0"/>
                <a:cs typeface="Times New Roman" charset="0"/>
              </a:rPr>
              <a:t>       </a:t>
            </a:r>
            <a:r>
              <a:rPr lang="en-US" altLang="en-US" sz="2400" dirty="0">
                <a:solidFill>
                  <a:srgbClr val="0000FF"/>
                </a:solidFill>
                <a:latin typeface="Times New Roman" charset="0"/>
                <a:ea typeface="Times New Roman" charset="0"/>
                <a:cs typeface="Times New Roman" charset="0"/>
              </a:rPr>
              <a:t>D     </a:t>
            </a:r>
            <a:r>
              <a:rPr lang="el-GR" altLang="en-US" sz="2400" dirty="0">
                <a:solidFill>
                  <a:srgbClr val="0000FF"/>
                </a:solidFill>
                <a:latin typeface="Times New Roman" charset="0"/>
                <a:ea typeface="Times New Roman" charset="0"/>
                <a:cs typeface="Times New Roman" charset="0"/>
              </a:rPr>
              <a:t>α </a:t>
            </a:r>
            <a:r>
              <a:rPr lang="en-US" altLang="en-US" sz="2400" dirty="0">
                <a:solidFill>
                  <a:srgbClr val="0000FF"/>
                </a:solidFill>
                <a:latin typeface="Times New Roman" charset="0"/>
                <a:ea typeface="Times New Roman" charset="0"/>
                <a:cs typeface="Times New Roman" charset="0"/>
              </a:rPr>
              <a:t>      </a:t>
            </a:r>
            <a:r>
              <a:rPr lang="el-GR" altLang="en-US" sz="2400" u="sng" dirty="0">
                <a:solidFill>
                  <a:srgbClr val="0000FF"/>
                </a:solidFill>
                <a:latin typeface="Times New Roman" charset="0"/>
                <a:ea typeface="Times New Roman" charset="0"/>
                <a:cs typeface="Times New Roman" charset="0"/>
              </a:rPr>
              <a:t>Δ</a:t>
            </a:r>
            <a:r>
              <a:rPr lang="en-US" altLang="en-US" sz="2400" u="sng" dirty="0">
                <a:solidFill>
                  <a:srgbClr val="0000FF"/>
                </a:solidFill>
                <a:latin typeface="Times New Roman" charset="0"/>
                <a:ea typeface="Times New Roman" charset="0"/>
                <a:cs typeface="Times New Roman" charset="0"/>
              </a:rPr>
              <a:t>P x A x S</a:t>
            </a:r>
            <a:endParaRPr lang="en-US" altLang="en-US" sz="2400" dirty="0">
              <a:solidFill>
                <a:srgbClr val="0000FF"/>
              </a:solidFill>
              <a:latin typeface="Times New Roman" charset="0"/>
              <a:ea typeface="Times New Roman" charset="0"/>
              <a:cs typeface="Times New Roman" charset="0"/>
            </a:endParaRPr>
          </a:p>
          <a:p>
            <a:pPr marL="236538" indent="-42863" eaLnBrk="1" hangingPunct="1">
              <a:lnSpc>
                <a:spcPct val="90000"/>
              </a:lnSpc>
              <a:buFont typeface="Wingdings 3" charset="2"/>
              <a:buNone/>
            </a:pPr>
            <a:r>
              <a:rPr lang="en-US" altLang="en-US" sz="2400" dirty="0">
                <a:solidFill>
                  <a:srgbClr val="0000FF"/>
                </a:solidFill>
                <a:latin typeface="Times New Roman" charset="0"/>
                <a:ea typeface="Times New Roman" charset="0"/>
                <a:cs typeface="Times New Roman" charset="0"/>
              </a:rPr>
              <a:t>                        d x √MW      </a:t>
            </a:r>
            <a:endParaRPr lang="en-AU" altLang="en-US" sz="2400" dirty="0">
              <a:latin typeface="Times New Roman" charset="0"/>
              <a:ea typeface="Times New Roman" charset="0"/>
              <a:cs typeface="Times New Roman" charset="0"/>
            </a:endParaRPr>
          </a:p>
          <a:p>
            <a:pPr marL="236538" lvl="1" indent="-42863" eaLnBrk="1" hangingPunct="1">
              <a:spcBef>
                <a:spcPct val="0"/>
              </a:spcBef>
              <a:buFont typeface="+mj-lt"/>
              <a:buAutoNum type="arabicPeriod"/>
            </a:pPr>
            <a:r>
              <a:rPr lang="en-AU" altLang="en-US" sz="2400" dirty="0">
                <a:solidFill>
                  <a:srgbClr val="0000FF"/>
                </a:solidFill>
                <a:latin typeface="Times New Roman" charset="0"/>
                <a:ea typeface="Times New Roman" charset="0"/>
                <a:cs typeface="Times New Roman" charset="0"/>
              </a:rPr>
              <a:t> P: </a:t>
            </a:r>
            <a:r>
              <a:rPr lang="en-AU" altLang="en-US" sz="2400" dirty="0">
                <a:latin typeface="Times New Roman" charset="0"/>
                <a:ea typeface="Times New Roman" charset="0"/>
                <a:cs typeface="Times New Roman" charset="0"/>
              </a:rPr>
              <a:t>Partial pressure differences</a:t>
            </a:r>
          </a:p>
          <a:p>
            <a:pPr marL="236538" lvl="1" indent="-42863" eaLnBrk="1" hangingPunct="1">
              <a:spcBef>
                <a:spcPct val="0"/>
              </a:spcBef>
              <a:buFont typeface="+mj-lt"/>
              <a:buAutoNum type="arabicPeriod"/>
            </a:pPr>
            <a:r>
              <a:rPr lang="en-AU" altLang="en-US" sz="2400" dirty="0">
                <a:solidFill>
                  <a:srgbClr val="0000FF"/>
                </a:solidFill>
                <a:latin typeface="Times New Roman" charset="0"/>
                <a:ea typeface="Times New Roman" charset="0"/>
                <a:cs typeface="Times New Roman" charset="0"/>
              </a:rPr>
              <a:t> A:</a:t>
            </a:r>
            <a:r>
              <a:rPr lang="en-AU" altLang="en-US" sz="2400" dirty="0">
                <a:latin typeface="Times New Roman" charset="0"/>
                <a:ea typeface="Times New Roman" charset="0"/>
                <a:cs typeface="Times New Roman" charset="0"/>
              </a:rPr>
              <a:t> Surface area for gas exchange [</a:t>
            </a:r>
            <a:r>
              <a:rPr lang="en-US" altLang="en-US" sz="2400" dirty="0">
                <a:latin typeface="Times New Roman" charset="0"/>
                <a:ea typeface="Times New Roman" charset="0"/>
                <a:cs typeface="Times New Roman" charset="0"/>
              </a:rPr>
              <a:t>The total surface area of the respiratory membrane is </a:t>
            </a:r>
            <a:r>
              <a:rPr lang="en-US" altLang="en-US" sz="2400" u="sng" dirty="0">
                <a:latin typeface="Times New Roman" charset="0"/>
                <a:ea typeface="Times New Roman" charset="0"/>
                <a:cs typeface="Times New Roman" charset="0"/>
              </a:rPr>
              <a:t>~</a:t>
            </a:r>
            <a:r>
              <a:rPr lang="en-US" altLang="en-US" sz="2400" dirty="0">
                <a:latin typeface="Times New Roman" charset="0"/>
                <a:ea typeface="Times New Roman" charset="0"/>
                <a:cs typeface="Times New Roman" charset="0"/>
              </a:rPr>
              <a:t> 50 to 100 m2 in normal adult.</a:t>
            </a:r>
            <a:r>
              <a:rPr lang="en-AU" altLang="en-US" sz="2400" dirty="0">
                <a:latin typeface="Times New Roman" charset="0"/>
                <a:ea typeface="Times New Roman" charset="0"/>
                <a:cs typeface="Times New Roman" charset="0"/>
              </a:rPr>
              <a:t>]</a:t>
            </a:r>
          </a:p>
          <a:p>
            <a:pPr marL="236538" lvl="1" indent="-42863" eaLnBrk="1" hangingPunct="1">
              <a:spcBef>
                <a:spcPct val="0"/>
              </a:spcBef>
              <a:buFont typeface="+mj-lt"/>
              <a:buAutoNum type="arabicPeriod"/>
            </a:pPr>
            <a:r>
              <a:rPr lang="en-AU" altLang="en-US" sz="2400" dirty="0">
                <a:solidFill>
                  <a:srgbClr val="0000FF"/>
                </a:solidFill>
                <a:latin typeface="Times New Roman" charset="0"/>
                <a:ea typeface="Times New Roman" charset="0"/>
                <a:cs typeface="Times New Roman" charset="0"/>
              </a:rPr>
              <a:t> d: </a:t>
            </a:r>
            <a:r>
              <a:rPr lang="en-AU" altLang="en-US" sz="2400" dirty="0">
                <a:latin typeface="Times New Roman" charset="0"/>
                <a:ea typeface="Times New Roman" charset="0"/>
                <a:cs typeface="Times New Roman" charset="0"/>
              </a:rPr>
              <a:t>Diffusion distance [thickness of the respiratory membrane]</a:t>
            </a:r>
          </a:p>
          <a:p>
            <a:pPr marL="236538" lvl="1" indent="-42863" eaLnBrk="1" hangingPunct="1">
              <a:spcBef>
                <a:spcPct val="0"/>
              </a:spcBef>
              <a:buFont typeface="+mj-lt"/>
              <a:buAutoNum type="arabicPeriod"/>
            </a:pPr>
            <a:r>
              <a:rPr lang="en-AU" altLang="en-US" sz="2400" dirty="0">
                <a:solidFill>
                  <a:srgbClr val="0000FF"/>
                </a:solidFill>
                <a:latin typeface="Times New Roman" charset="0"/>
                <a:ea typeface="Times New Roman" charset="0"/>
                <a:cs typeface="Times New Roman" charset="0"/>
              </a:rPr>
              <a:t> MW</a:t>
            </a:r>
            <a:r>
              <a:rPr lang="en-AU" altLang="en-US" sz="2400" dirty="0">
                <a:latin typeface="Times New Roman" charset="0"/>
                <a:ea typeface="Times New Roman" charset="0"/>
                <a:cs typeface="Times New Roman" charset="0"/>
              </a:rPr>
              <a:t>: Molecular weight of gas</a:t>
            </a:r>
          </a:p>
          <a:p>
            <a:pPr marL="236538" lvl="1" indent="-42863" eaLnBrk="1" hangingPunct="1">
              <a:spcBef>
                <a:spcPct val="0"/>
              </a:spcBef>
              <a:buFont typeface="+mj-lt"/>
              <a:buAutoNum type="arabicPeriod"/>
            </a:pPr>
            <a:r>
              <a:rPr lang="en-AU" altLang="en-US" sz="2400" dirty="0">
                <a:solidFill>
                  <a:srgbClr val="0000FF"/>
                </a:solidFill>
                <a:latin typeface="Times New Roman" charset="0"/>
                <a:ea typeface="Times New Roman" charset="0"/>
                <a:cs typeface="Times New Roman" charset="0"/>
              </a:rPr>
              <a:t> S </a:t>
            </a:r>
            <a:r>
              <a:rPr lang="en-AU" altLang="en-US" sz="2400" dirty="0">
                <a:latin typeface="Times New Roman" charset="0"/>
                <a:ea typeface="Times New Roman" charset="0"/>
                <a:cs typeface="Times New Roman" charset="0"/>
              </a:rPr>
              <a:t>:solubility of gas in the body fluids.</a:t>
            </a:r>
            <a:endParaRPr lang="en-US" altLang="en-US" sz="2400" u="sng" dirty="0">
              <a:solidFill>
                <a:srgbClr val="0000FF"/>
              </a:solidFill>
              <a:latin typeface="Times New Roman" charset="0"/>
              <a:ea typeface="Times New Roman" charset="0"/>
              <a:cs typeface="Times New Roman" charset="0"/>
            </a:endParaRPr>
          </a:p>
          <a:p>
            <a:pPr marL="236538" lvl="1" indent="-42863" eaLnBrk="1" hangingPunct="1">
              <a:spcBef>
                <a:spcPct val="0"/>
              </a:spcBef>
              <a:buNone/>
            </a:pPr>
            <a:r>
              <a:rPr lang="en-US" altLang="en-US" sz="2400" u="sng" dirty="0">
                <a:solidFill>
                  <a:srgbClr val="0000FF"/>
                </a:solidFill>
                <a:latin typeface="Times New Roman" charset="0"/>
                <a:ea typeface="Times New Roman" charset="0"/>
                <a:cs typeface="Times New Roman" charset="0"/>
              </a:rPr>
              <a:t>S/ √MW</a:t>
            </a:r>
            <a:r>
              <a:rPr lang="en-US" altLang="en-US" sz="2400" dirty="0">
                <a:solidFill>
                  <a:srgbClr val="0000FF"/>
                </a:solidFill>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is called </a:t>
            </a:r>
            <a:r>
              <a:rPr lang="en-US" altLang="en-US" sz="2400" dirty="0">
                <a:solidFill>
                  <a:srgbClr val="FF0000"/>
                </a:solidFill>
                <a:latin typeface="Times New Roman" charset="0"/>
                <a:ea typeface="Times New Roman" charset="0"/>
                <a:cs typeface="Times New Roman" charset="0"/>
              </a:rPr>
              <a:t>the diffusion coefficient</a:t>
            </a:r>
            <a:r>
              <a:rPr lang="en-US" altLang="en-US" sz="2400" dirty="0">
                <a:latin typeface="Times New Roman" charset="0"/>
                <a:ea typeface="Times New Roman" charset="0"/>
                <a:cs typeface="Times New Roman" charset="0"/>
              </a:rPr>
              <a:t> of the gas.</a:t>
            </a:r>
          </a:p>
          <a:p>
            <a:pPr marL="236538" lvl="1" indent="-42863" eaLnBrk="1" hangingPunct="1">
              <a:spcBef>
                <a:spcPct val="0"/>
              </a:spcBef>
              <a:buNone/>
            </a:pPr>
            <a:r>
              <a:rPr lang="en-US" altLang="en-US" sz="2400" dirty="0">
                <a:latin typeface="Times New Roman" charset="0"/>
                <a:ea typeface="Times New Roman" charset="0"/>
                <a:cs typeface="Times New Roman" charset="0"/>
              </a:rPr>
              <a:t>6. The temperature of the fluid. In the body, the temperature remains reasonably constant and usually need not be considered.</a:t>
            </a:r>
          </a:p>
          <a:p>
            <a:pPr marL="236538" lvl="1" indent="-42863" eaLnBrk="1" hangingPunct="1">
              <a:spcBef>
                <a:spcPct val="0"/>
              </a:spcBef>
              <a:buFont typeface="Verdana" charset="0"/>
              <a:buNone/>
            </a:pPr>
            <a:endParaRPr lang="en-AU" altLang="en-US" sz="2400" dirty="0">
              <a:latin typeface="Times New Roman" charset="0"/>
              <a:ea typeface="Times New Roman" charset="0"/>
              <a:cs typeface="Times New Roman" charset="0"/>
            </a:endParaRPr>
          </a:p>
          <a:p>
            <a:pPr marL="236538" indent="-42863" eaLnBrk="1" hangingPunct="1">
              <a:lnSpc>
                <a:spcPct val="90000"/>
              </a:lnSpc>
              <a:buFont typeface="Wingdings 3" charset="2"/>
              <a:buNone/>
            </a:pPr>
            <a:endParaRPr lang="en-US" altLang="en-US" sz="2400" dirty="0">
              <a:solidFill>
                <a:srgbClr val="FFFF00"/>
              </a:solidFill>
              <a:ea typeface="Times New Roman" charset="0"/>
              <a:cs typeface="Times New Roman" charset="0"/>
            </a:endParaRPr>
          </a:p>
          <a:p>
            <a:pPr marL="457200" lvl="1" indent="0" eaLnBrk="1" hangingPunct="1">
              <a:spcBef>
                <a:spcPct val="0"/>
              </a:spcBef>
              <a:buFont typeface="Verdana" charset="0"/>
              <a:buNone/>
            </a:pPr>
            <a:endParaRPr lang="en-AU" altLang="en-US" sz="2000" dirty="0">
              <a:ea typeface="Times New Roman" charset="0"/>
              <a:cs typeface="Times New Roman" charset="0"/>
            </a:endParaRPr>
          </a:p>
          <a:p>
            <a:pPr marL="457200" lvl="1" indent="0" eaLnBrk="1" hangingPunct="1">
              <a:spcBef>
                <a:spcPct val="0"/>
              </a:spcBef>
              <a:buFont typeface="Verdana" charset="0"/>
              <a:buNone/>
            </a:pPr>
            <a:endParaRPr lang="en-AU" altLang="en-US" sz="2000" dirty="0">
              <a:ea typeface="Times New Roman" charset="0"/>
              <a:cs typeface="Times New Roman" charset="0"/>
            </a:endParaRPr>
          </a:p>
        </p:txBody>
      </p:sp>
      <p:sp>
        <p:nvSpPr>
          <p:cNvPr id="235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a:latin typeface="Arial" charset="0"/>
                <a:ea typeface="Arial" charset="0"/>
              </a:rPr>
              <a:t>Dr.Aida Korish ( akorish@ksu.edu.sa)</a:t>
            </a:r>
          </a:p>
        </p:txBody>
      </p:sp>
      <p:sp>
        <p:nvSpPr>
          <p:cNvPr id="25602" name="Rectangle 2"/>
          <p:cNvSpPr>
            <a:spLocks noGrp="1" noChangeArrowheads="1"/>
          </p:cNvSpPr>
          <p:nvPr>
            <p:ph type="title"/>
          </p:nvPr>
        </p:nvSpPr>
        <p:spPr>
          <a:xfrm>
            <a:off x="107950" y="17215"/>
            <a:ext cx="8750330" cy="906488"/>
          </a:xfrm>
        </p:spPr>
        <p:txBody>
          <a:bodyPr>
            <a:normAutofit fontScale="90000"/>
          </a:bodyPr>
          <a:lstStyle/>
          <a:p>
            <a:pPr algn="ctr" eaLnBrk="1" fontAlgn="auto" hangingPunct="1">
              <a:spcAft>
                <a:spcPts val="0"/>
              </a:spcAft>
              <a:defRPr/>
            </a:pPr>
            <a:r>
              <a:rPr lang="en-US" dirty="0"/>
              <a:t> </a:t>
            </a:r>
            <a:r>
              <a:rPr lang="en-US" sz="2700" dirty="0">
                <a:solidFill>
                  <a:schemeClr val="tx1"/>
                </a:solidFill>
                <a:latin typeface="Times New Roman" pitchFamily="18" charset="0"/>
                <a:cs typeface="Times New Roman" pitchFamily="18" charset="0"/>
              </a:rPr>
              <a:t>Factors affecting gas diffusion across  the respiratory membrane- Fick’s Principle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0" y="1481820"/>
            <a:ext cx="2305496" cy="4107420"/>
          </a:xfrm>
          <a:prstGeom prst="rect">
            <a:avLst/>
          </a:prstGeom>
          <a:ln w="19050">
            <a:solidFill>
              <a:srgbClr val="0000FF"/>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Rectangle 3"/>
          <p:cNvSpPr>
            <a:spLocks noGrp="1" noChangeArrowheads="1"/>
          </p:cNvSpPr>
          <p:nvPr>
            <p:ph idx="1"/>
          </p:nvPr>
        </p:nvSpPr>
        <p:spPr>
          <a:xfrm>
            <a:off x="179512" y="1125537"/>
            <a:ext cx="6840760" cy="5648325"/>
          </a:xfrm>
          <a:ln w="15875">
            <a:solidFill>
              <a:srgbClr val="0000FF"/>
            </a:solidFill>
          </a:ln>
        </p:spPr>
        <p:txBody>
          <a:bodyPr/>
          <a:lstStyle/>
          <a:p>
            <a:pPr marL="342900" lvl="1" indent="-342900" algn="just" eaLnBrk="1" hangingPunct="1">
              <a:spcBef>
                <a:spcPts val="600"/>
              </a:spcBef>
              <a:spcAft>
                <a:spcPts val="600"/>
              </a:spcAft>
              <a:buFont typeface="Wingdings" charset="2"/>
              <a:buChar char="Ø"/>
            </a:pPr>
            <a:r>
              <a:rPr lang="en-AU" altLang="en-US" sz="2000" dirty="0">
                <a:latin typeface="Times New Roman" charset="0"/>
                <a:ea typeface="Times New Roman" charset="0"/>
                <a:cs typeface="Times New Roman" charset="0"/>
              </a:rPr>
              <a:t>O</a:t>
            </a:r>
            <a:r>
              <a:rPr lang="en-AU" altLang="en-US" sz="2000" baseline="-25000" dirty="0">
                <a:latin typeface="Times New Roman" charset="0"/>
                <a:ea typeface="Times New Roman" charset="0"/>
                <a:cs typeface="Times New Roman" charset="0"/>
              </a:rPr>
              <a:t>2</a:t>
            </a:r>
            <a:r>
              <a:rPr lang="en-AU" altLang="en-US" sz="2000" dirty="0">
                <a:latin typeface="Times New Roman" charset="0"/>
                <a:ea typeface="Times New Roman" charset="0"/>
                <a:cs typeface="Times New Roman" charset="0"/>
              </a:rPr>
              <a:t> has lower molecular weight than CO</a:t>
            </a:r>
            <a:r>
              <a:rPr lang="en-AU" altLang="en-US" sz="2000" baseline="-25000" dirty="0">
                <a:latin typeface="Times New Roman" charset="0"/>
                <a:ea typeface="Times New Roman" charset="0"/>
                <a:cs typeface="Times New Roman" charset="0"/>
              </a:rPr>
              <a:t>2</a:t>
            </a:r>
            <a:r>
              <a:rPr lang="en-AU" altLang="en-US" sz="2000" dirty="0">
                <a:latin typeface="Times New Roman" charset="0"/>
                <a:ea typeface="Times New Roman" charset="0"/>
                <a:cs typeface="Times New Roman" charset="0"/>
              </a:rPr>
              <a:t> but CO</a:t>
            </a:r>
            <a:r>
              <a:rPr lang="en-AU" altLang="en-US" sz="2000" baseline="-25000" dirty="0">
                <a:latin typeface="Times New Roman" charset="0"/>
                <a:ea typeface="Times New Roman" charset="0"/>
                <a:cs typeface="Times New Roman" charset="0"/>
              </a:rPr>
              <a:t>2</a:t>
            </a:r>
            <a:r>
              <a:rPr lang="en-AU" altLang="en-US" sz="2000" dirty="0">
                <a:latin typeface="Times New Roman" charset="0"/>
                <a:ea typeface="Times New Roman" charset="0"/>
                <a:cs typeface="Times New Roman" charset="0"/>
              </a:rPr>
              <a:t> is 24 times  more soluble than O</a:t>
            </a:r>
            <a:r>
              <a:rPr lang="en-AU" altLang="en-US" sz="2000" baseline="-25000" dirty="0">
                <a:latin typeface="Times New Roman" charset="0"/>
                <a:ea typeface="Times New Roman" charset="0"/>
                <a:cs typeface="Times New Roman" charset="0"/>
              </a:rPr>
              <a:t>2</a:t>
            </a:r>
            <a:r>
              <a:rPr lang="en-AU" altLang="en-US" sz="2000" dirty="0">
                <a:latin typeface="Times New Roman" charset="0"/>
                <a:ea typeface="Times New Roman" charset="0"/>
                <a:cs typeface="Times New Roman" charset="0"/>
              </a:rPr>
              <a:t>, Net result: </a:t>
            </a:r>
            <a:r>
              <a:rPr lang="en-AU" altLang="en-US" sz="2000" dirty="0">
                <a:solidFill>
                  <a:srgbClr val="0000FF"/>
                </a:solidFill>
                <a:latin typeface="Times New Roman" charset="0"/>
                <a:ea typeface="Times New Roman" charset="0"/>
                <a:cs typeface="Times New Roman" charset="0"/>
              </a:rPr>
              <a:t>CO</a:t>
            </a:r>
            <a:r>
              <a:rPr lang="en-AU" altLang="en-US" sz="2000" baseline="-25000" dirty="0">
                <a:solidFill>
                  <a:srgbClr val="0000FF"/>
                </a:solidFill>
                <a:latin typeface="Times New Roman" charset="0"/>
                <a:ea typeface="Times New Roman" charset="0"/>
                <a:cs typeface="Times New Roman" charset="0"/>
              </a:rPr>
              <a:t>2</a:t>
            </a:r>
            <a:r>
              <a:rPr lang="en-AU" altLang="en-US" sz="2000" dirty="0">
                <a:solidFill>
                  <a:srgbClr val="0000FF"/>
                </a:solidFill>
                <a:latin typeface="Times New Roman" charset="0"/>
                <a:ea typeface="Times New Roman" charset="0"/>
                <a:cs typeface="Times New Roman" charset="0"/>
              </a:rPr>
              <a:t> diffusion approx. 20 times  faster than O</a:t>
            </a:r>
            <a:r>
              <a:rPr lang="en-AU" altLang="en-US" sz="2000" baseline="-25000" dirty="0">
                <a:solidFill>
                  <a:srgbClr val="0000FF"/>
                </a:solidFill>
                <a:latin typeface="Times New Roman" charset="0"/>
                <a:ea typeface="Times New Roman" charset="0"/>
                <a:cs typeface="Times New Roman" charset="0"/>
              </a:rPr>
              <a:t>2</a:t>
            </a:r>
            <a:r>
              <a:rPr lang="en-AU" altLang="en-US" sz="2000" dirty="0">
                <a:solidFill>
                  <a:srgbClr val="0000FF"/>
                </a:solidFill>
                <a:latin typeface="Times New Roman" charset="0"/>
                <a:ea typeface="Times New Roman" charset="0"/>
                <a:cs typeface="Times New Roman" charset="0"/>
              </a:rPr>
              <a:t> diffusion</a:t>
            </a:r>
            <a:endParaRPr lang="en-US" altLang="en-US" sz="2000" dirty="0">
              <a:solidFill>
                <a:srgbClr val="0000FF"/>
              </a:solidFill>
              <a:latin typeface="Times New Roman" charset="0"/>
              <a:ea typeface="Times New Roman" charset="0"/>
              <a:cs typeface="Times New Roman" charset="0"/>
            </a:endParaRPr>
          </a:p>
          <a:p>
            <a:pPr>
              <a:spcBef>
                <a:spcPts val="600"/>
              </a:spcBef>
              <a:spcAft>
                <a:spcPts val="600"/>
              </a:spcAft>
              <a:buFont typeface="Wingdings" charset="2"/>
              <a:buChar char="Ø"/>
            </a:pPr>
            <a:r>
              <a:rPr lang="en-US" altLang="en-US" sz="2000" dirty="0">
                <a:latin typeface="Times New Roman" charset="0"/>
                <a:ea typeface="Times New Roman" charset="0"/>
                <a:cs typeface="Times New Roman" charset="0"/>
              </a:rPr>
              <a:t>The partial pressure of a gas in </a:t>
            </a:r>
            <a:r>
              <a:rPr lang="en-US" altLang="en-US" sz="2000" b="1" dirty="0">
                <a:solidFill>
                  <a:srgbClr val="0000FF"/>
                </a:solidFill>
                <a:latin typeface="Times New Roman" charset="0"/>
                <a:ea typeface="Times New Roman" charset="0"/>
                <a:cs typeface="Times New Roman" charset="0"/>
              </a:rPr>
              <a:t>a solution </a:t>
            </a:r>
            <a:r>
              <a:rPr lang="en-US" altLang="en-US" sz="2000" dirty="0">
                <a:latin typeface="Times New Roman" charset="0"/>
                <a:ea typeface="Times New Roman" charset="0"/>
                <a:cs typeface="Times New Roman" charset="0"/>
              </a:rPr>
              <a:t>is determined not only by its </a:t>
            </a:r>
            <a:r>
              <a:rPr lang="en-US" altLang="en-US" sz="2000" dirty="0">
                <a:solidFill>
                  <a:srgbClr val="FF0000"/>
                </a:solidFill>
                <a:latin typeface="Times New Roman" charset="0"/>
                <a:ea typeface="Times New Roman" charset="0"/>
                <a:cs typeface="Times New Roman" charset="0"/>
              </a:rPr>
              <a:t>concentration </a:t>
            </a:r>
            <a:r>
              <a:rPr lang="en-US" altLang="en-US" sz="2000" dirty="0">
                <a:latin typeface="Times New Roman" charset="0"/>
                <a:ea typeface="Times New Roman" charset="0"/>
                <a:cs typeface="Times New Roman" charset="0"/>
              </a:rPr>
              <a:t>but also by the </a:t>
            </a:r>
            <a:r>
              <a:rPr lang="en-US" altLang="en-US" sz="2000" dirty="0">
                <a:solidFill>
                  <a:srgbClr val="FF0000"/>
                </a:solidFill>
                <a:latin typeface="Times New Roman" charset="0"/>
                <a:ea typeface="Times New Roman" charset="0"/>
                <a:cs typeface="Times New Roman" charset="0"/>
              </a:rPr>
              <a:t>solubility coefficient </a:t>
            </a:r>
            <a:r>
              <a:rPr lang="en-US" altLang="en-US" sz="2000" dirty="0">
                <a:latin typeface="Times New Roman" charset="0"/>
                <a:ea typeface="Times New Roman" charset="0"/>
                <a:cs typeface="Times New Roman" charset="0"/>
              </a:rPr>
              <a:t>of the gas. </a:t>
            </a:r>
          </a:p>
          <a:p>
            <a:pPr marL="109537" indent="0">
              <a:spcBef>
                <a:spcPts val="600"/>
              </a:spcBef>
              <a:spcAft>
                <a:spcPts val="600"/>
              </a:spcAft>
              <a:buNone/>
            </a:pPr>
            <a:r>
              <a:rPr lang="en-US" altLang="en-US" sz="2000" dirty="0">
                <a:latin typeface="Times New Roman" charset="0"/>
                <a:ea typeface="Times New Roman" charset="0"/>
                <a:cs typeface="Times New Roman" charset="0"/>
              </a:rPr>
              <a:t>Henry’s law: Partial pressure = </a:t>
            </a:r>
            <a:r>
              <a:rPr lang="en-US" altLang="en-US" sz="2000" u="sng" dirty="0">
                <a:latin typeface="Times New Roman" charset="0"/>
                <a:ea typeface="Times New Roman" charset="0"/>
                <a:cs typeface="Times New Roman" charset="0"/>
              </a:rPr>
              <a:t>Concentration of dissolved gas</a:t>
            </a:r>
            <a:endParaRPr lang="en-US" altLang="en-US" sz="2000" dirty="0">
              <a:latin typeface="Times New Roman" charset="0"/>
              <a:ea typeface="Times New Roman" charset="0"/>
              <a:cs typeface="Times New Roman" charset="0"/>
            </a:endParaRPr>
          </a:p>
          <a:p>
            <a:pPr marL="109537" indent="0">
              <a:spcBef>
                <a:spcPts val="600"/>
              </a:spcBef>
              <a:spcAft>
                <a:spcPts val="600"/>
              </a:spcAft>
              <a:buNone/>
            </a:pPr>
            <a:r>
              <a:rPr lang="en-US" altLang="en-US" sz="2000" dirty="0">
                <a:latin typeface="Times New Roman" charset="0"/>
                <a:ea typeface="Times New Roman" charset="0"/>
                <a:cs typeface="Times New Roman" charset="0"/>
              </a:rPr>
              <a:t>                                                    Solubility coefficient</a:t>
            </a:r>
          </a:p>
          <a:p>
            <a:pPr marL="396875" indent="-342900" eaLnBrk="1" hangingPunct="1">
              <a:spcBef>
                <a:spcPts val="600"/>
              </a:spcBef>
              <a:spcAft>
                <a:spcPts val="600"/>
              </a:spcAft>
              <a:buFont typeface="Wingdings" charset="2"/>
              <a:buChar char="Ø"/>
            </a:pPr>
            <a:r>
              <a:rPr lang="en-US" altLang="en-US" sz="2000" dirty="0">
                <a:latin typeface="Times New Roman" charset="0"/>
                <a:ea typeface="Times New Roman" charset="0"/>
                <a:cs typeface="Times New Roman" charset="0"/>
              </a:rPr>
              <a:t>Therefore, the partial pressure of carbon dioxide (PCO2)(for a given concentration) is less than one twentieth (5%)  that exerted by oxygen . </a:t>
            </a:r>
          </a:p>
          <a:p>
            <a:pPr marL="396875" indent="-342900" eaLnBrk="1" hangingPunct="1">
              <a:spcBef>
                <a:spcPts val="600"/>
              </a:spcBef>
              <a:spcAft>
                <a:spcPts val="600"/>
              </a:spcAft>
              <a:buFont typeface="Wingdings" charset="2"/>
              <a:buChar char="Ø"/>
            </a:pPr>
            <a:r>
              <a:rPr lang="en-US" altLang="en-US" sz="2000" dirty="0">
                <a:latin typeface="Times New Roman" charset="0"/>
                <a:ea typeface="Times New Roman" charset="0"/>
                <a:cs typeface="Times New Roman" charset="0"/>
              </a:rPr>
              <a:t>The relative rates at which different gases at the same pressure level will diffuse are proportional to their </a:t>
            </a:r>
            <a:r>
              <a:rPr lang="en-US" altLang="en-US" sz="2000" dirty="0">
                <a:solidFill>
                  <a:srgbClr val="0000FF"/>
                </a:solidFill>
                <a:latin typeface="Times New Roman" charset="0"/>
                <a:ea typeface="Times New Roman" charset="0"/>
                <a:cs typeface="Times New Roman" charset="0"/>
              </a:rPr>
              <a:t>diffusion coefficient</a:t>
            </a:r>
            <a:r>
              <a:rPr lang="en-US" altLang="en-US" sz="2000" dirty="0">
                <a:latin typeface="Times New Roman" charset="0"/>
                <a:ea typeface="Times New Roman" charset="0"/>
                <a:cs typeface="Times New Roman" charset="0"/>
              </a:rPr>
              <a:t>. For  O2 =  1.0    CO2 = 20.0    N2  = 0.53</a:t>
            </a:r>
          </a:p>
          <a:p>
            <a:pPr>
              <a:spcBef>
                <a:spcPts val="600"/>
              </a:spcBef>
              <a:spcAft>
                <a:spcPts val="600"/>
              </a:spcAft>
            </a:pPr>
            <a:endParaRPr lang="en-US" altLang="en-US" sz="2000" dirty="0">
              <a:latin typeface="Times New Roman" charset="0"/>
              <a:ea typeface="Times New Roman" charset="0"/>
              <a:cs typeface="Times New Roman" charset="0"/>
            </a:endParaRPr>
          </a:p>
          <a:p>
            <a:pPr marL="236538" indent="-236538" eaLnBrk="1" hangingPunct="1">
              <a:lnSpc>
                <a:spcPct val="90000"/>
              </a:lnSpc>
              <a:spcBef>
                <a:spcPts val="600"/>
              </a:spcBef>
              <a:spcAft>
                <a:spcPts val="600"/>
              </a:spcAft>
            </a:pPr>
            <a:endParaRPr lang="en-US" altLang="en-US" sz="2400" dirty="0"/>
          </a:p>
          <a:p>
            <a:pPr marL="236538" indent="-236538" eaLnBrk="1" hangingPunct="1">
              <a:lnSpc>
                <a:spcPct val="90000"/>
              </a:lnSpc>
            </a:pPr>
            <a:endParaRPr lang="en-US" altLang="en-US" sz="2400" dirty="0">
              <a:solidFill>
                <a:srgbClr val="FFFF00"/>
              </a:solidFill>
            </a:endParaRPr>
          </a:p>
        </p:txBody>
      </p:sp>
      <p:sp>
        <p:nvSpPr>
          <p:cNvPr id="25602" name="Footer Placeholder 3"/>
          <p:cNvSpPr>
            <a:spLocks noGrp="1"/>
          </p:cNvSpPr>
          <p:nvPr>
            <p:ph type="ftr" sz="quarter" idx="11"/>
          </p:nvPr>
        </p:nvSpPr>
        <p:spPr bwMode="auto">
          <a:xfrm>
            <a:off x="7020272" y="6237312"/>
            <a:ext cx="1512168" cy="3600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spcBef>
                <a:spcPct val="0"/>
              </a:spcBef>
              <a:buClrTx/>
              <a:buSzTx/>
              <a:buFontTx/>
              <a:buNone/>
            </a:pPr>
            <a:r>
              <a:rPr lang="en-US" altLang="en-US" sz="1000" dirty="0">
                <a:latin typeface="Arial" charset="0"/>
                <a:ea typeface="Arial" charset="0"/>
              </a:rPr>
              <a:t>Dr.Aida </a:t>
            </a:r>
            <a:r>
              <a:rPr lang="en-US" altLang="en-US" sz="1000" dirty="0" err="1">
                <a:latin typeface="Arial" charset="0"/>
                <a:ea typeface="Arial" charset="0"/>
              </a:rPr>
              <a:t>Korish</a:t>
            </a:r>
            <a:endParaRPr lang="en-US" altLang="en-US" sz="1000" dirty="0">
              <a:latin typeface="Arial" charset="0"/>
              <a:ea typeface="Arial" charset="0"/>
            </a:endParaRPr>
          </a:p>
          <a:p>
            <a:pPr>
              <a:spcBef>
                <a:spcPct val="0"/>
              </a:spcBef>
              <a:buClrTx/>
              <a:buSzTx/>
              <a:buFontTx/>
              <a:buNone/>
            </a:pPr>
            <a:r>
              <a:rPr lang="en-US" altLang="en-US" sz="1000" dirty="0">
                <a:latin typeface="Arial" charset="0"/>
                <a:ea typeface="Arial" charset="0"/>
              </a:rPr>
              <a:t> ( akorish@ksu.edu.sa)</a:t>
            </a:r>
          </a:p>
        </p:txBody>
      </p:sp>
      <p:sp>
        <p:nvSpPr>
          <p:cNvPr id="69634" name="Rectangle 2"/>
          <p:cNvSpPr>
            <a:spLocks noGrp="1" noChangeArrowheads="1"/>
          </p:cNvSpPr>
          <p:nvPr>
            <p:ph type="title"/>
          </p:nvPr>
        </p:nvSpPr>
        <p:spPr>
          <a:xfrm>
            <a:off x="179513" y="188640"/>
            <a:ext cx="8496943" cy="759594"/>
          </a:xfrm>
        </p:spPr>
        <p:txBody>
          <a:bodyPr>
            <a:normAutofit fontScale="90000"/>
          </a:bodyPr>
          <a:lstStyle/>
          <a:p>
            <a:pPr eaLnBrk="1" fontAlgn="auto" hangingPunct="1">
              <a:spcAft>
                <a:spcPts val="0"/>
              </a:spcAft>
              <a:defRPr/>
            </a:pPr>
            <a:r>
              <a:rPr lang="en-US" sz="2800" dirty="0">
                <a:solidFill>
                  <a:srgbClr val="0000FF"/>
                </a:solidFill>
                <a:latin typeface="Calibri" pitchFamily="34" charset="0"/>
              </a:rPr>
              <a:t>Cont….Factors affecting diffusion across the respiratory membrane</a:t>
            </a:r>
            <a:endParaRPr lang="en-US" dirty="0">
              <a:solidFill>
                <a:srgbClr val="0000FF"/>
              </a:solidFill>
              <a:latin typeface="Calibri" pitchFamily="34" charset="0"/>
            </a:endParaRPr>
          </a:p>
        </p:txBody>
      </p:sp>
      <p:pic>
        <p:nvPicPr>
          <p:cNvPr id="25604" name="Picture 5" descr="ÙØªÙØ¬Ø© Ø¨Ø­Ø« Ø§ÙØµÙØ± Ø¹Ù âªthe diffusion coefficient of gas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6754" y="1124744"/>
            <a:ext cx="1829853"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11190</TotalTime>
  <Words>1639</Words>
  <Application>Microsoft Office PowerPoint</Application>
  <PresentationFormat>On-screen Show (4:3)</PresentationFormat>
  <Paragraphs>120</Paragraphs>
  <Slides>17</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Calibri</vt:lpstr>
      <vt:lpstr>Comic Sans MS</vt:lpstr>
      <vt:lpstr>Lucida Sans Unicode</vt:lpstr>
      <vt:lpstr>Times New Roman</vt:lpstr>
      <vt:lpstr>Verdana</vt:lpstr>
      <vt:lpstr>Wingdings</vt:lpstr>
      <vt:lpstr>Wingdings 2</vt:lpstr>
      <vt:lpstr>Wingdings 3</vt:lpstr>
      <vt:lpstr>Concourse</vt:lpstr>
      <vt:lpstr> Gas Transfer (Diffusion of O2 and CO2)</vt:lpstr>
      <vt:lpstr>Objectives</vt:lpstr>
      <vt:lpstr>Gas exchange through the respiratory membrane </vt:lpstr>
      <vt:lpstr>Partial pressure of gases</vt:lpstr>
      <vt:lpstr>Dalton’s Law of Partial Pressures</vt:lpstr>
      <vt:lpstr>Partial Pressure of O2 and CO2</vt:lpstr>
      <vt:lpstr>Humidification of the air in the respiratory passages</vt:lpstr>
      <vt:lpstr> Factors affecting gas diffusion across  the respiratory membrane- Fick’s Principle</vt:lpstr>
      <vt:lpstr>Cont….Factors affecting diffusion across the respiratory membrane</vt:lpstr>
      <vt:lpstr>Composition of Alveolar Air in  Relation to Atmospheric Air  </vt:lpstr>
      <vt:lpstr>Importance of the Slow Replacement of Alveolar Air</vt:lpstr>
      <vt:lpstr>PO2 and PCO2 in various potions of normal expired air</vt:lpstr>
      <vt:lpstr> Diffusion of Oxygen  </vt:lpstr>
      <vt:lpstr>Diffusion of Carbon Dioxide</vt:lpstr>
      <vt:lpstr>O2 concentration in the alveoli</vt:lpstr>
      <vt:lpstr>Effect of alveolar ventilation on the alveolar PCO2</vt:lpstr>
      <vt:lpstr>PO2 and PCO2 in air, lung and tissues</vt:lpstr>
    </vt:vector>
  </TitlesOfParts>
  <Company>KSU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Respiration</dc:title>
  <dc:creator>DTK</dc:creator>
  <cp:lastModifiedBy>Aida Korish</cp:lastModifiedBy>
  <cp:revision>890</cp:revision>
  <cp:lastPrinted>1601-01-01T00:00:00Z</cp:lastPrinted>
  <dcterms:created xsi:type="dcterms:W3CDTF">2006-11-19T09:48:28Z</dcterms:created>
  <dcterms:modified xsi:type="dcterms:W3CDTF">2022-01-04T16:40:45Z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