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4" r:id="rId1"/>
  </p:sldMasterIdLst>
  <p:notesMasterIdLst>
    <p:notesMasterId r:id="rId23"/>
  </p:notesMasterIdLst>
  <p:sldIdLst>
    <p:sldId id="505" r:id="rId2"/>
    <p:sldId id="645" r:id="rId3"/>
    <p:sldId id="686" r:id="rId4"/>
    <p:sldId id="504" r:id="rId5"/>
    <p:sldId id="654" r:id="rId6"/>
    <p:sldId id="355" r:id="rId7"/>
    <p:sldId id="503" r:id="rId8"/>
    <p:sldId id="687" r:id="rId9"/>
    <p:sldId id="726" r:id="rId10"/>
    <p:sldId id="361" r:id="rId11"/>
    <p:sldId id="785" r:id="rId12"/>
    <p:sldId id="362" r:id="rId13"/>
    <p:sldId id="399" r:id="rId14"/>
    <p:sldId id="363" r:id="rId15"/>
    <p:sldId id="365" r:id="rId16"/>
    <p:sldId id="366" r:id="rId17"/>
    <p:sldId id="784" r:id="rId18"/>
    <p:sldId id="367" r:id="rId19"/>
    <p:sldId id="608" r:id="rId20"/>
    <p:sldId id="368" r:id="rId21"/>
    <p:sldId id="369"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99FF"/>
    <a:srgbClr val="66FFFF"/>
    <a:srgbClr val="00FFFF"/>
    <a:srgbClr val="FF00FF"/>
    <a:srgbClr val="FFFF00"/>
    <a:srgbClr val="00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7" autoAdjust="0"/>
    <p:restoredTop sz="89559" autoAdjust="0"/>
  </p:normalViewPr>
  <p:slideViewPr>
    <p:cSldViewPr>
      <p:cViewPr varScale="1">
        <p:scale>
          <a:sx n="79" d="100"/>
          <a:sy n="79" d="100"/>
        </p:scale>
        <p:origin x="1266" y="84"/>
      </p:cViewPr>
      <p:guideLst>
        <p:guide orient="horz" pos="2160"/>
        <p:guide pos="2880"/>
      </p:guideLst>
    </p:cSldViewPr>
  </p:slideViewPr>
  <p:outlineViewPr>
    <p:cViewPr>
      <p:scale>
        <a:sx n="33" d="100"/>
        <a:sy n="33" d="100"/>
      </p:scale>
      <p:origin x="0" y="5781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62"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smtClean="0">
                <a:latin typeface="Arial" panose="020B0604020202020204" pitchFamily="34" charset="0"/>
                <a:ea typeface="+mn-ea"/>
                <a:cs typeface="Arial" panose="020B0604020202020204" pitchFamily="34" charset="0"/>
              </a:defRPr>
            </a:lvl1pPr>
          </a:lstStyle>
          <a:p>
            <a:pPr>
              <a:defRPr/>
            </a:pPr>
            <a:endParaRPr lang="en-US" altLang="en-US"/>
          </a:p>
        </p:txBody>
      </p:sp>
      <p:sp>
        <p:nvSpPr>
          <p:cNvPr id="655363"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200" smtClean="0">
                <a:latin typeface="Arial" panose="020B0604020202020204" pitchFamily="34" charset="0"/>
                <a:ea typeface="+mn-ea"/>
                <a:cs typeface="Arial" panose="020B0604020202020204" pitchFamily="34" charset="0"/>
              </a:defRPr>
            </a:lvl1pPr>
          </a:lstStyle>
          <a:p>
            <a:pPr>
              <a:defRPr/>
            </a:pPr>
            <a:endParaRPr lang="en-US" alt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5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55366"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smtClean="0">
                <a:latin typeface="Arial" panose="020B0604020202020204" pitchFamily="34" charset="0"/>
                <a:ea typeface="+mn-ea"/>
                <a:cs typeface="Arial" panose="020B0604020202020204" pitchFamily="34" charset="0"/>
              </a:defRPr>
            </a:lvl1pPr>
          </a:lstStyle>
          <a:p>
            <a:pPr>
              <a:defRPr/>
            </a:pPr>
            <a:endParaRPr lang="en-US" altLang="en-US"/>
          </a:p>
        </p:txBody>
      </p:sp>
      <p:sp>
        <p:nvSpPr>
          <p:cNvPr id="655367"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eaLnBrk="1" hangingPunct="1">
              <a:defRPr sz="1200"/>
            </a:lvl1pPr>
          </a:lstStyle>
          <a:p>
            <a:fld id="{CFEFA0C5-1E86-0248-AF8D-108411297DA9}" type="slidenum">
              <a:rPr lang="ar-SA" altLang="en-US"/>
              <a:pPr/>
              <a:t>‹#›</a:t>
            </a:fld>
            <a:endParaRPr lang="en-US" altLang="en-US"/>
          </a:p>
        </p:txBody>
      </p:sp>
    </p:spTree>
    <p:extLst>
      <p:ext uri="{BB962C8B-B14F-4D97-AF65-F5344CB8AC3E}">
        <p14:creationId xmlns:p14="http://schemas.microsoft.com/office/powerpoint/2010/main" val="451646301"/>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charset="0"/>
                <a:ea typeface="Arial" charset="0"/>
                <a:cs typeface="Arial" charset="0"/>
              </a:defRPr>
            </a:lvl1pPr>
            <a:lvl2pPr marL="742950" indent="-285750" algn="r" rtl="1">
              <a:spcBef>
                <a:spcPct val="30000"/>
              </a:spcBef>
              <a:defRPr sz="1200">
                <a:solidFill>
                  <a:schemeClr val="tx1"/>
                </a:solidFill>
                <a:latin typeface="Arial" charset="0"/>
                <a:ea typeface="Arial" charset="0"/>
                <a:cs typeface="Arial" charset="0"/>
              </a:defRPr>
            </a:lvl2pPr>
            <a:lvl3pPr marL="1143000" indent="-228600" algn="r" rtl="1">
              <a:spcBef>
                <a:spcPct val="30000"/>
              </a:spcBef>
              <a:defRPr sz="1200">
                <a:solidFill>
                  <a:schemeClr val="tx1"/>
                </a:solidFill>
                <a:latin typeface="Arial" charset="0"/>
                <a:ea typeface="Arial" charset="0"/>
                <a:cs typeface="Arial" charset="0"/>
              </a:defRPr>
            </a:lvl3pPr>
            <a:lvl4pPr marL="1600200" indent="-228600" algn="r" rtl="1">
              <a:spcBef>
                <a:spcPct val="30000"/>
              </a:spcBef>
              <a:defRPr sz="1200">
                <a:solidFill>
                  <a:schemeClr val="tx1"/>
                </a:solidFill>
                <a:latin typeface="Arial" charset="0"/>
                <a:ea typeface="Arial" charset="0"/>
                <a:cs typeface="Arial" charset="0"/>
              </a:defRPr>
            </a:lvl4pPr>
            <a:lvl5pPr marL="2057400" indent="-228600" algn="r" rtl="1">
              <a:spcBef>
                <a:spcPct val="30000"/>
              </a:spcBef>
              <a:defRPr sz="1200">
                <a:solidFill>
                  <a:schemeClr val="tx1"/>
                </a:solidFill>
                <a:latin typeface="Arial" charset="0"/>
                <a:ea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ea typeface="Arial" charset="0"/>
                <a:cs typeface="Arial" charset="0"/>
              </a:defRPr>
            </a:lvl9pPr>
          </a:lstStyle>
          <a:p>
            <a:pPr algn="l">
              <a:spcBef>
                <a:spcPct val="0"/>
              </a:spcBef>
            </a:pPr>
            <a:fld id="{3D67D3C7-3E50-7146-B829-BC252A3652F7}" type="slidenum">
              <a:rPr lang="ar-SA" altLang="en-US"/>
              <a:pPr algn="l">
                <a:spcBef>
                  <a:spcPct val="0"/>
                </a:spcBef>
              </a:pPr>
              <a:t>4</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ar-EG" altLang="en-US"/>
          </a:p>
        </p:txBody>
      </p:sp>
    </p:spTree>
    <p:extLst>
      <p:ext uri="{BB962C8B-B14F-4D97-AF65-F5344CB8AC3E}">
        <p14:creationId xmlns:p14="http://schemas.microsoft.com/office/powerpoint/2010/main" val="1612172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charset="0"/>
                <a:ea typeface="Arial" charset="0"/>
                <a:cs typeface="Arial" charset="0"/>
              </a:defRPr>
            </a:lvl1pPr>
            <a:lvl2pPr marL="742950" indent="-285750" algn="r" rtl="1">
              <a:spcBef>
                <a:spcPct val="30000"/>
              </a:spcBef>
              <a:defRPr sz="1200">
                <a:solidFill>
                  <a:schemeClr val="tx1"/>
                </a:solidFill>
                <a:latin typeface="Arial" charset="0"/>
                <a:ea typeface="Arial" charset="0"/>
                <a:cs typeface="Arial" charset="0"/>
              </a:defRPr>
            </a:lvl2pPr>
            <a:lvl3pPr marL="1143000" indent="-228600" algn="r" rtl="1">
              <a:spcBef>
                <a:spcPct val="30000"/>
              </a:spcBef>
              <a:defRPr sz="1200">
                <a:solidFill>
                  <a:schemeClr val="tx1"/>
                </a:solidFill>
                <a:latin typeface="Arial" charset="0"/>
                <a:ea typeface="Arial" charset="0"/>
                <a:cs typeface="Arial" charset="0"/>
              </a:defRPr>
            </a:lvl3pPr>
            <a:lvl4pPr marL="1600200" indent="-228600" algn="r" rtl="1">
              <a:spcBef>
                <a:spcPct val="30000"/>
              </a:spcBef>
              <a:defRPr sz="1200">
                <a:solidFill>
                  <a:schemeClr val="tx1"/>
                </a:solidFill>
                <a:latin typeface="Arial" charset="0"/>
                <a:ea typeface="Arial" charset="0"/>
                <a:cs typeface="Arial" charset="0"/>
              </a:defRPr>
            </a:lvl4pPr>
            <a:lvl5pPr marL="2057400" indent="-228600" algn="r" rtl="1">
              <a:spcBef>
                <a:spcPct val="30000"/>
              </a:spcBef>
              <a:defRPr sz="1200">
                <a:solidFill>
                  <a:schemeClr val="tx1"/>
                </a:solidFill>
                <a:latin typeface="Arial" charset="0"/>
                <a:ea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ea typeface="Arial" charset="0"/>
                <a:cs typeface="Arial" charset="0"/>
              </a:defRPr>
            </a:lvl9pPr>
          </a:lstStyle>
          <a:p>
            <a:pPr algn="l">
              <a:spcBef>
                <a:spcPct val="0"/>
              </a:spcBef>
            </a:pPr>
            <a:fld id="{438D0133-BBAC-7542-93CE-F87062E85130}" type="slidenum">
              <a:rPr lang="ar-SA" altLang="en-US"/>
              <a:pPr algn="l">
                <a:spcBef>
                  <a:spcPct val="0"/>
                </a:spcBef>
              </a:pPr>
              <a:t>7</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ar-EG" altLang="en-US"/>
          </a:p>
        </p:txBody>
      </p:sp>
    </p:spTree>
    <p:extLst>
      <p:ext uri="{BB962C8B-B14F-4D97-AF65-F5344CB8AC3E}">
        <p14:creationId xmlns:p14="http://schemas.microsoft.com/office/powerpoint/2010/main" val="980503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lgn="l" rtl="0"/>
            <a:endParaRPr lang="en-US" altLang="en-US"/>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57A39F86-C154-E446-97C8-2A31BD92D690}" type="slidenum">
              <a:rPr lang="ar-SA" altLang="en-US"/>
              <a:pPr/>
              <a:t>16</a:t>
            </a:fld>
            <a:endParaRPr lang="en-US" altLang="en-US"/>
          </a:p>
        </p:txBody>
      </p:sp>
    </p:spTree>
    <p:extLst>
      <p:ext uri="{BB962C8B-B14F-4D97-AF65-F5344CB8AC3E}">
        <p14:creationId xmlns:p14="http://schemas.microsoft.com/office/powerpoint/2010/main" val="1686418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charset="0"/>
                <a:ea typeface="Arial" charset="0"/>
                <a:cs typeface="Arial" charset="0"/>
              </a:defRPr>
            </a:lvl1pPr>
            <a:lvl2pPr marL="742950" indent="-285750" algn="r" rtl="1">
              <a:spcBef>
                <a:spcPct val="30000"/>
              </a:spcBef>
              <a:defRPr sz="1200">
                <a:solidFill>
                  <a:schemeClr val="tx1"/>
                </a:solidFill>
                <a:latin typeface="Arial" charset="0"/>
                <a:ea typeface="Arial" charset="0"/>
                <a:cs typeface="Arial" charset="0"/>
              </a:defRPr>
            </a:lvl2pPr>
            <a:lvl3pPr marL="1143000" indent="-228600" algn="r" rtl="1">
              <a:spcBef>
                <a:spcPct val="30000"/>
              </a:spcBef>
              <a:defRPr sz="1200">
                <a:solidFill>
                  <a:schemeClr val="tx1"/>
                </a:solidFill>
                <a:latin typeface="Arial" charset="0"/>
                <a:ea typeface="Arial" charset="0"/>
                <a:cs typeface="Arial" charset="0"/>
              </a:defRPr>
            </a:lvl3pPr>
            <a:lvl4pPr marL="1600200" indent="-228600" algn="r" rtl="1">
              <a:spcBef>
                <a:spcPct val="30000"/>
              </a:spcBef>
              <a:defRPr sz="1200">
                <a:solidFill>
                  <a:schemeClr val="tx1"/>
                </a:solidFill>
                <a:latin typeface="Arial" charset="0"/>
                <a:ea typeface="Arial" charset="0"/>
                <a:cs typeface="Arial" charset="0"/>
              </a:defRPr>
            </a:lvl4pPr>
            <a:lvl5pPr marL="2057400" indent="-228600" algn="r" rtl="1">
              <a:spcBef>
                <a:spcPct val="30000"/>
              </a:spcBef>
              <a:defRPr sz="1200">
                <a:solidFill>
                  <a:schemeClr val="tx1"/>
                </a:solidFill>
                <a:latin typeface="Arial" charset="0"/>
                <a:ea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ea typeface="Arial" charset="0"/>
                <a:cs typeface="Arial" charset="0"/>
              </a:defRPr>
            </a:lvl9pPr>
          </a:lstStyle>
          <a:p>
            <a:pPr algn="l">
              <a:spcBef>
                <a:spcPct val="0"/>
              </a:spcBef>
            </a:pPr>
            <a:fld id="{C35D58D9-A6F1-6143-8D88-8B63C7FCC367}" type="slidenum">
              <a:rPr lang="ar-SA" altLang="en-US"/>
              <a:pPr algn="l">
                <a:spcBef>
                  <a:spcPct val="0"/>
                </a:spcBef>
              </a:pPr>
              <a:t>19</a:t>
            </a:fld>
            <a:endParaRPr lang="en-US" altLang="en-US"/>
          </a:p>
        </p:txBody>
      </p:sp>
    </p:spTree>
    <p:extLst>
      <p:ext uri="{BB962C8B-B14F-4D97-AF65-F5344CB8AC3E}">
        <p14:creationId xmlns:p14="http://schemas.microsoft.com/office/powerpoint/2010/main" val="1151884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endParaRPr lang="en-US" altLang="en-US">
              <a:solidFill>
                <a:srgbClr val="FFFFFF"/>
              </a:solidFill>
              <a:latin typeface="Lucida Sans Unicode" panose="020B0602030504020204" pitchFamily="34" charset="0"/>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lgn="r" rtl="1" eaLnBrk="1" hangingPunct="1">
                <a:defRPr/>
              </a:pPr>
              <a:endParaRPr lang="en-US">
                <a:ea typeface="+mn-ea"/>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endParaRPr lang="en-US" altLang="en-US">
                <a:solidFill>
                  <a:srgbClr val="FFFFFF"/>
                </a:solidFill>
                <a:latin typeface="Lucida Sans Unicode" panose="020B0602030504020204" pitchFamily="34" charset="0"/>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smtClean="0">
                <a:solidFill>
                  <a:srgbClr val="FFFFFF"/>
                </a:solidFill>
              </a:defRPr>
            </a:lvl1pPr>
          </a:lstStyle>
          <a:p>
            <a:pPr>
              <a:defRPr/>
            </a:pPr>
            <a:endParaRPr lang="en-US" alt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a:t>Dr.Aida Korish ( akorish@ksu.edu.sa)</a:t>
            </a:r>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BEFD5E88-0A9A-6946-86A7-96DDC3CF8366}" type="slidenum">
              <a:rPr lang="ar-SA" altLang="en-US"/>
              <a:pPr/>
              <a:t>‹#›</a:t>
            </a:fld>
            <a:endParaRPr lang="en-US" altLang="en-US"/>
          </a:p>
        </p:txBody>
      </p:sp>
    </p:spTree>
    <p:extLst>
      <p:ext uri="{BB962C8B-B14F-4D97-AF65-F5344CB8AC3E}">
        <p14:creationId xmlns:p14="http://schemas.microsoft.com/office/powerpoint/2010/main" val="48646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ltLang="en-US"/>
          </a:p>
        </p:txBody>
      </p:sp>
      <p:sp>
        <p:nvSpPr>
          <p:cNvPr id="5" name="Footer Placeholder 21"/>
          <p:cNvSpPr>
            <a:spLocks noGrp="1"/>
          </p:cNvSpPr>
          <p:nvPr>
            <p:ph type="ftr" sz="quarter" idx="11"/>
          </p:nvPr>
        </p:nvSpPr>
        <p:spPr/>
        <p:txBody>
          <a:bodyPr/>
          <a:lstStyle>
            <a:lvl1pPr>
              <a:defRPr/>
            </a:lvl1pPr>
          </a:lstStyle>
          <a:p>
            <a:pPr>
              <a:defRPr/>
            </a:pPr>
            <a:r>
              <a:rPr lang="en-US"/>
              <a:t>Dr.Aida Korish ( akorish@ksu.edu.sa)</a:t>
            </a:r>
          </a:p>
        </p:txBody>
      </p:sp>
      <p:sp>
        <p:nvSpPr>
          <p:cNvPr id="6" name="Slide Number Placeholder 17"/>
          <p:cNvSpPr>
            <a:spLocks noGrp="1"/>
          </p:cNvSpPr>
          <p:nvPr>
            <p:ph type="sldNum" sz="quarter" idx="12"/>
          </p:nvPr>
        </p:nvSpPr>
        <p:spPr/>
        <p:txBody>
          <a:bodyPr/>
          <a:lstStyle>
            <a:lvl1pPr>
              <a:defRPr/>
            </a:lvl1pPr>
          </a:lstStyle>
          <a:p>
            <a:fld id="{977DF287-7F51-CA4F-9AB5-C364925D2DE4}" type="slidenum">
              <a:rPr lang="ar-SA" altLang="en-US"/>
              <a:pPr/>
              <a:t>‹#›</a:t>
            </a:fld>
            <a:endParaRPr lang="en-US" altLang="en-US"/>
          </a:p>
        </p:txBody>
      </p:sp>
    </p:spTree>
    <p:extLst>
      <p:ext uri="{BB962C8B-B14F-4D97-AF65-F5344CB8AC3E}">
        <p14:creationId xmlns:p14="http://schemas.microsoft.com/office/powerpoint/2010/main" val="1922507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ltLang="en-US"/>
          </a:p>
        </p:txBody>
      </p:sp>
      <p:sp>
        <p:nvSpPr>
          <p:cNvPr id="5" name="Footer Placeholder 21"/>
          <p:cNvSpPr>
            <a:spLocks noGrp="1"/>
          </p:cNvSpPr>
          <p:nvPr>
            <p:ph type="ftr" sz="quarter" idx="11"/>
          </p:nvPr>
        </p:nvSpPr>
        <p:spPr/>
        <p:txBody>
          <a:bodyPr/>
          <a:lstStyle>
            <a:lvl1pPr>
              <a:defRPr/>
            </a:lvl1pPr>
          </a:lstStyle>
          <a:p>
            <a:pPr>
              <a:defRPr/>
            </a:pPr>
            <a:r>
              <a:rPr lang="en-US"/>
              <a:t>Dr.Aida Korish ( akorish@ksu.edu.sa)</a:t>
            </a:r>
          </a:p>
        </p:txBody>
      </p:sp>
      <p:sp>
        <p:nvSpPr>
          <p:cNvPr id="6" name="Slide Number Placeholder 17"/>
          <p:cNvSpPr>
            <a:spLocks noGrp="1"/>
          </p:cNvSpPr>
          <p:nvPr>
            <p:ph type="sldNum" sz="quarter" idx="12"/>
          </p:nvPr>
        </p:nvSpPr>
        <p:spPr/>
        <p:txBody>
          <a:bodyPr/>
          <a:lstStyle>
            <a:lvl1pPr>
              <a:defRPr/>
            </a:lvl1pPr>
          </a:lstStyle>
          <a:p>
            <a:fld id="{45A97092-BD04-544D-B79F-258D5B2A6739}" type="slidenum">
              <a:rPr lang="ar-SA" altLang="en-US"/>
              <a:pPr/>
              <a:t>‹#›</a:t>
            </a:fld>
            <a:endParaRPr lang="en-US" altLang="en-US"/>
          </a:p>
        </p:txBody>
      </p:sp>
    </p:spTree>
    <p:extLst>
      <p:ext uri="{BB962C8B-B14F-4D97-AF65-F5344CB8AC3E}">
        <p14:creationId xmlns:p14="http://schemas.microsoft.com/office/powerpoint/2010/main" val="543288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a:t>Click to edit Master title style</a:t>
            </a:r>
          </a:p>
        </p:txBody>
      </p:sp>
      <p:sp>
        <p:nvSpPr>
          <p:cNvPr id="3" name="Text Placeholder 2"/>
          <p:cNvSpPr>
            <a:spLocks noGrp="1"/>
          </p:cNvSpPr>
          <p:nvPr>
            <p:ph type="body" sz="half" idx="1"/>
          </p:nvPr>
        </p:nvSpPr>
        <p:spPr>
          <a:xfrm>
            <a:off x="263525" y="1598613"/>
            <a:ext cx="3616325"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32250" y="1598613"/>
            <a:ext cx="3617913"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ltLang="en-US"/>
          </a:p>
        </p:txBody>
      </p:sp>
      <p:sp>
        <p:nvSpPr>
          <p:cNvPr id="6" name="Footer Placeholder 21"/>
          <p:cNvSpPr>
            <a:spLocks noGrp="1"/>
          </p:cNvSpPr>
          <p:nvPr>
            <p:ph type="ftr" sz="quarter" idx="11"/>
          </p:nvPr>
        </p:nvSpPr>
        <p:spPr/>
        <p:txBody>
          <a:bodyPr/>
          <a:lstStyle>
            <a:lvl1pPr>
              <a:defRPr/>
            </a:lvl1pPr>
          </a:lstStyle>
          <a:p>
            <a:pPr>
              <a:defRPr/>
            </a:pPr>
            <a:r>
              <a:rPr lang="en-US"/>
              <a:t>Dr.Aida Korish ( akorish@ksu.edu.sa)</a:t>
            </a:r>
          </a:p>
        </p:txBody>
      </p:sp>
      <p:sp>
        <p:nvSpPr>
          <p:cNvPr id="7" name="Slide Number Placeholder 17"/>
          <p:cNvSpPr>
            <a:spLocks noGrp="1"/>
          </p:cNvSpPr>
          <p:nvPr>
            <p:ph type="sldNum" sz="quarter" idx="12"/>
          </p:nvPr>
        </p:nvSpPr>
        <p:spPr/>
        <p:txBody>
          <a:bodyPr/>
          <a:lstStyle>
            <a:lvl1pPr>
              <a:defRPr/>
            </a:lvl1pPr>
          </a:lstStyle>
          <a:p>
            <a:fld id="{CC62610E-F639-0B44-9520-4990B24263B9}" type="slidenum">
              <a:rPr lang="ar-SA" altLang="en-US"/>
              <a:pPr/>
              <a:t>‹#›</a:t>
            </a:fld>
            <a:endParaRPr lang="en-US" altLang="en-US"/>
          </a:p>
        </p:txBody>
      </p:sp>
    </p:spTree>
    <p:extLst>
      <p:ext uri="{BB962C8B-B14F-4D97-AF65-F5344CB8AC3E}">
        <p14:creationId xmlns:p14="http://schemas.microsoft.com/office/powerpoint/2010/main" val="2101743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endParaRPr lang="en-US" altLang="en-US"/>
          </a:p>
        </p:txBody>
      </p:sp>
      <p:sp>
        <p:nvSpPr>
          <p:cNvPr id="5" name="Footer Placeholder 21"/>
          <p:cNvSpPr>
            <a:spLocks noGrp="1"/>
          </p:cNvSpPr>
          <p:nvPr>
            <p:ph type="ftr" sz="quarter" idx="11"/>
          </p:nvPr>
        </p:nvSpPr>
        <p:spPr/>
        <p:txBody>
          <a:bodyPr/>
          <a:lstStyle>
            <a:lvl1pPr>
              <a:defRPr/>
            </a:lvl1pPr>
          </a:lstStyle>
          <a:p>
            <a:pPr>
              <a:defRPr/>
            </a:pPr>
            <a:r>
              <a:rPr lang="en-US"/>
              <a:t>Dr.Aida Korish ( akorish@ksu.edu.sa)</a:t>
            </a:r>
          </a:p>
        </p:txBody>
      </p:sp>
      <p:sp>
        <p:nvSpPr>
          <p:cNvPr id="6" name="Slide Number Placeholder 17"/>
          <p:cNvSpPr>
            <a:spLocks noGrp="1"/>
          </p:cNvSpPr>
          <p:nvPr>
            <p:ph type="sldNum" sz="quarter" idx="12"/>
          </p:nvPr>
        </p:nvSpPr>
        <p:spPr/>
        <p:txBody>
          <a:bodyPr/>
          <a:lstStyle>
            <a:lvl1pPr>
              <a:defRPr/>
            </a:lvl1pPr>
          </a:lstStyle>
          <a:p>
            <a:fld id="{D3981018-28DC-694A-AA67-D9AF52D1B7EB}" type="slidenum">
              <a:rPr lang="ar-SA" altLang="en-US"/>
              <a:pPr/>
              <a:t>‹#›</a:t>
            </a:fld>
            <a:endParaRPr lang="en-US" altLang="en-US"/>
          </a:p>
        </p:txBody>
      </p:sp>
    </p:spTree>
    <p:extLst>
      <p:ext uri="{BB962C8B-B14F-4D97-AF65-F5344CB8AC3E}">
        <p14:creationId xmlns:p14="http://schemas.microsoft.com/office/powerpoint/2010/main" val="15289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6940" dir="5400000" rotWithShape="0">
              <a:srgbClr val="000000">
                <a:alpha val="45998"/>
              </a:srgbClr>
            </a:outerShdw>
          </a:effectLst>
        </p:spPr>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rtl="1" eaLnBrk="1" hangingPunct="1"/>
            <a:endParaRPr lang="en-US" altLang="en-US">
              <a:solidFill>
                <a:srgbClr val="FFFFFF"/>
              </a:solidFill>
              <a:latin typeface="Lucida Sans Unicode" charset="0"/>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6940" dir="5400000" rotWithShape="0">
              <a:srgbClr val="000000">
                <a:alpha val="45998"/>
              </a:srgbClr>
            </a:outerShdw>
          </a:effectLst>
        </p:spPr>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rtl="1" eaLnBrk="1" hangingPunct="1"/>
            <a:endParaRPr lang="en-US" altLang="en-US">
              <a:solidFill>
                <a:srgbClr val="FFFFFF"/>
              </a:solidFill>
              <a:latin typeface="Lucida Sans Unicode" charset="0"/>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smtClean="0"/>
            </a:lvl1pPr>
          </a:lstStyle>
          <a:p>
            <a:pPr>
              <a:defRPr/>
            </a:pPr>
            <a:endParaRPr lang="en-US" altLang="en-US"/>
          </a:p>
        </p:txBody>
      </p:sp>
      <p:sp>
        <p:nvSpPr>
          <p:cNvPr id="7" name="Footer Placeholder 4"/>
          <p:cNvSpPr>
            <a:spLocks noGrp="1"/>
          </p:cNvSpPr>
          <p:nvPr>
            <p:ph type="ftr" sz="quarter" idx="11"/>
          </p:nvPr>
        </p:nvSpPr>
        <p:spPr/>
        <p:txBody>
          <a:bodyPr/>
          <a:lstStyle>
            <a:lvl1pPr>
              <a:defRPr/>
            </a:lvl1pPr>
            <a:extLst/>
          </a:lstStyle>
          <a:p>
            <a:pPr>
              <a:defRPr/>
            </a:pPr>
            <a:r>
              <a:rPr lang="en-US"/>
              <a:t>Dr.Aida Korish ( akorish@ksu.edu.sa)</a:t>
            </a:r>
          </a:p>
        </p:txBody>
      </p:sp>
      <p:sp>
        <p:nvSpPr>
          <p:cNvPr id="8" name="Slide Number Placeholder 5"/>
          <p:cNvSpPr>
            <a:spLocks noGrp="1"/>
          </p:cNvSpPr>
          <p:nvPr>
            <p:ph type="sldNum" sz="quarter" idx="12"/>
          </p:nvPr>
        </p:nvSpPr>
        <p:spPr/>
        <p:txBody>
          <a:bodyPr/>
          <a:lstStyle>
            <a:lvl1pPr>
              <a:defRPr/>
            </a:lvl1pPr>
          </a:lstStyle>
          <a:p>
            <a:fld id="{80CEB9D5-D1AC-2A46-926E-A6A08A095922}" type="slidenum">
              <a:rPr lang="ar-SA" altLang="en-US"/>
              <a:pPr/>
              <a:t>‹#›</a:t>
            </a:fld>
            <a:endParaRPr lang="en-US" altLang="en-US"/>
          </a:p>
        </p:txBody>
      </p:sp>
    </p:spTree>
    <p:extLst>
      <p:ext uri="{BB962C8B-B14F-4D97-AF65-F5344CB8AC3E}">
        <p14:creationId xmlns:p14="http://schemas.microsoft.com/office/powerpoint/2010/main" val="155501522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smtClean="0"/>
            </a:lvl1pPr>
          </a:lstStyle>
          <a:p>
            <a:pPr>
              <a:defRPr/>
            </a:pPr>
            <a:endParaRPr lang="en-US" altLang="en-US"/>
          </a:p>
        </p:txBody>
      </p:sp>
      <p:sp>
        <p:nvSpPr>
          <p:cNvPr id="6" name="Footer Placeholder 5"/>
          <p:cNvSpPr>
            <a:spLocks noGrp="1"/>
          </p:cNvSpPr>
          <p:nvPr>
            <p:ph type="ftr" sz="quarter" idx="11"/>
          </p:nvPr>
        </p:nvSpPr>
        <p:spPr/>
        <p:txBody>
          <a:bodyPr/>
          <a:lstStyle>
            <a:lvl1pPr>
              <a:defRPr/>
            </a:lvl1pPr>
            <a:extLst/>
          </a:lstStyle>
          <a:p>
            <a:pPr>
              <a:defRPr/>
            </a:pPr>
            <a:r>
              <a:rPr lang="en-US"/>
              <a:t>Dr.Aida Korish ( akorish@ksu.edu.sa)</a:t>
            </a:r>
          </a:p>
        </p:txBody>
      </p:sp>
      <p:sp>
        <p:nvSpPr>
          <p:cNvPr id="7" name="Slide Number Placeholder 6"/>
          <p:cNvSpPr>
            <a:spLocks noGrp="1"/>
          </p:cNvSpPr>
          <p:nvPr>
            <p:ph type="sldNum" sz="quarter" idx="12"/>
          </p:nvPr>
        </p:nvSpPr>
        <p:spPr/>
        <p:txBody>
          <a:bodyPr/>
          <a:lstStyle>
            <a:lvl1pPr>
              <a:defRPr/>
            </a:lvl1pPr>
          </a:lstStyle>
          <a:p>
            <a:fld id="{0670DD87-0E22-5F45-BB53-2466AA773F0C}" type="slidenum">
              <a:rPr lang="ar-SA" altLang="en-US"/>
              <a:pPr/>
              <a:t>‹#›</a:t>
            </a:fld>
            <a:endParaRPr lang="en-US" altLang="en-US"/>
          </a:p>
        </p:txBody>
      </p:sp>
    </p:spTree>
    <p:extLst>
      <p:ext uri="{BB962C8B-B14F-4D97-AF65-F5344CB8AC3E}">
        <p14:creationId xmlns:p14="http://schemas.microsoft.com/office/powerpoint/2010/main" val="26485216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endParaRPr lang="en-US" altLang="en-US"/>
          </a:p>
        </p:txBody>
      </p:sp>
      <p:sp>
        <p:nvSpPr>
          <p:cNvPr id="8" name="Footer Placeholder 7"/>
          <p:cNvSpPr>
            <a:spLocks noGrp="1"/>
          </p:cNvSpPr>
          <p:nvPr>
            <p:ph type="ftr" sz="quarter" idx="11"/>
          </p:nvPr>
        </p:nvSpPr>
        <p:spPr/>
        <p:txBody>
          <a:bodyPr/>
          <a:lstStyle>
            <a:lvl1pPr>
              <a:defRPr/>
            </a:lvl1pPr>
            <a:extLst/>
          </a:lstStyle>
          <a:p>
            <a:pPr>
              <a:defRPr/>
            </a:pPr>
            <a:r>
              <a:rPr lang="en-US"/>
              <a:t>Dr.Aida Korish ( akorish@ksu.edu.sa)</a:t>
            </a:r>
          </a:p>
        </p:txBody>
      </p:sp>
      <p:sp>
        <p:nvSpPr>
          <p:cNvPr id="9" name="Slide Number Placeholder 8"/>
          <p:cNvSpPr>
            <a:spLocks noGrp="1"/>
          </p:cNvSpPr>
          <p:nvPr>
            <p:ph type="sldNum" sz="quarter" idx="12"/>
          </p:nvPr>
        </p:nvSpPr>
        <p:spPr/>
        <p:txBody>
          <a:bodyPr/>
          <a:lstStyle>
            <a:lvl1pPr>
              <a:defRPr/>
            </a:lvl1pPr>
          </a:lstStyle>
          <a:p>
            <a:fld id="{7270D75B-4CDD-BC47-B614-79722EBC483B}" type="slidenum">
              <a:rPr lang="ar-SA" altLang="en-US"/>
              <a:pPr/>
              <a:t>‹#›</a:t>
            </a:fld>
            <a:endParaRPr lang="en-US" altLang="en-US"/>
          </a:p>
        </p:txBody>
      </p:sp>
    </p:spTree>
    <p:extLst>
      <p:ext uri="{BB962C8B-B14F-4D97-AF65-F5344CB8AC3E}">
        <p14:creationId xmlns:p14="http://schemas.microsoft.com/office/powerpoint/2010/main" val="178420376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endParaRPr lang="en-US" altLang="en-US"/>
          </a:p>
        </p:txBody>
      </p:sp>
      <p:sp>
        <p:nvSpPr>
          <p:cNvPr id="4" name="Footer Placeholder 3"/>
          <p:cNvSpPr>
            <a:spLocks noGrp="1"/>
          </p:cNvSpPr>
          <p:nvPr>
            <p:ph type="ftr" sz="quarter" idx="11"/>
          </p:nvPr>
        </p:nvSpPr>
        <p:spPr/>
        <p:txBody>
          <a:bodyPr/>
          <a:lstStyle>
            <a:lvl1pPr>
              <a:defRPr/>
            </a:lvl1pPr>
            <a:extLst/>
          </a:lstStyle>
          <a:p>
            <a:pPr>
              <a:defRPr/>
            </a:pPr>
            <a:r>
              <a:rPr lang="en-US"/>
              <a:t>Dr.Aida Korish ( akorish@ksu.edu.sa)</a:t>
            </a:r>
          </a:p>
        </p:txBody>
      </p:sp>
      <p:sp>
        <p:nvSpPr>
          <p:cNvPr id="5" name="Slide Number Placeholder 4"/>
          <p:cNvSpPr>
            <a:spLocks noGrp="1"/>
          </p:cNvSpPr>
          <p:nvPr>
            <p:ph type="sldNum" sz="quarter" idx="12"/>
          </p:nvPr>
        </p:nvSpPr>
        <p:spPr/>
        <p:txBody>
          <a:bodyPr/>
          <a:lstStyle>
            <a:lvl1pPr>
              <a:defRPr/>
            </a:lvl1pPr>
          </a:lstStyle>
          <a:p>
            <a:fld id="{D8512F8A-C42F-D54B-9336-D050FFEA2427}" type="slidenum">
              <a:rPr lang="ar-SA" altLang="en-US"/>
              <a:pPr/>
              <a:t>‹#›</a:t>
            </a:fld>
            <a:endParaRPr lang="en-US" altLang="en-US"/>
          </a:p>
        </p:txBody>
      </p:sp>
    </p:spTree>
    <p:extLst>
      <p:ext uri="{BB962C8B-B14F-4D97-AF65-F5344CB8AC3E}">
        <p14:creationId xmlns:p14="http://schemas.microsoft.com/office/powerpoint/2010/main" val="179849848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ltLang="en-US"/>
          </a:p>
        </p:txBody>
      </p:sp>
      <p:sp>
        <p:nvSpPr>
          <p:cNvPr id="3" name="Footer Placeholder 21"/>
          <p:cNvSpPr>
            <a:spLocks noGrp="1"/>
          </p:cNvSpPr>
          <p:nvPr>
            <p:ph type="ftr" sz="quarter" idx="11"/>
          </p:nvPr>
        </p:nvSpPr>
        <p:spPr/>
        <p:txBody>
          <a:bodyPr/>
          <a:lstStyle>
            <a:lvl1pPr>
              <a:defRPr/>
            </a:lvl1pPr>
          </a:lstStyle>
          <a:p>
            <a:pPr>
              <a:defRPr/>
            </a:pPr>
            <a:r>
              <a:rPr lang="en-US"/>
              <a:t>Dr.Aida Korish ( akorish@ksu.edu.sa)</a:t>
            </a:r>
          </a:p>
        </p:txBody>
      </p:sp>
      <p:sp>
        <p:nvSpPr>
          <p:cNvPr id="4" name="Slide Number Placeholder 17"/>
          <p:cNvSpPr>
            <a:spLocks noGrp="1"/>
          </p:cNvSpPr>
          <p:nvPr>
            <p:ph type="sldNum" sz="quarter" idx="12"/>
          </p:nvPr>
        </p:nvSpPr>
        <p:spPr/>
        <p:txBody>
          <a:bodyPr/>
          <a:lstStyle>
            <a:lvl1pPr>
              <a:defRPr/>
            </a:lvl1pPr>
          </a:lstStyle>
          <a:p>
            <a:fld id="{6AFEB75A-CF0D-EB40-B3E3-CE3760654CC6}" type="slidenum">
              <a:rPr lang="ar-SA" altLang="en-US"/>
              <a:pPr/>
              <a:t>‹#›</a:t>
            </a:fld>
            <a:endParaRPr lang="en-US" altLang="en-US"/>
          </a:p>
        </p:txBody>
      </p:sp>
    </p:spTree>
    <p:extLst>
      <p:ext uri="{BB962C8B-B14F-4D97-AF65-F5344CB8AC3E}">
        <p14:creationId xmlns:p14="http://schemas.microsoft.com/office/powerpoint/2010/main" val="1234914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endParaRPr lang="en-US" altLang="en-US"/>
          </a:p>
        </p:txBody>
      </p:sp>
      <p:sp>
        <p:nvSpPr>
          <p:cNvPr id="6" name="Footer Placeholder 5"/>
          <p:cNvSpPr>
            <a:spLocks noGrp="1"/>
          </p:cNvSpPr>
          <p:nvPr>
            <p:ph type="ftr" sz="quarter" idx="11"/>
          </p:nvPr>
        </p:nvSpPr>
        <p:spPr/>
        <p:txBody>
          <a:bodyPr/>
          <a:lstStyle>
            <a:lvl1pPr>
              <a:defRPr/>
            </a:lvl1pPr>
            <a:extLst/>
          </a:lstStyle>
          <a:p>
            <a:pPr>
              <a:defRPr/>
            </a:pPr>
            <a:r>
              <a:rPr lang="en-US"/>
              <a:t>Dr.Aida Korish ( akorish@ksu.edu.sa)</a:t>
            </a:r>
          </a:p>
        </p:txBody>
      </p:sp>
      <p:sp>
        <p:nvSpPr>
          <p:cNvPr id="7" name="Slide Number Placeholder 6"/>
          <p:cNvSpPr>
            <a:spLocks noGrp="1"/>
          </p:cNvSpPr>
          <p:nvPr>
            <p:ph type="sldNum" sz="quarter" idx="12"/>
          </p:nvPr>
        </p:nvSpPr>
        <p:spPr/>
        <p:txBody>
          <a:bodyPr/>
          <a:lstStyle>
            <a:lvl1pPr>
              <a:defRPr/>
            </a:lvl1pPr>
          </a:lstStyle>
          <a:p>
            <a:fld id="{2B83E631-A905-D14D-8186-9F93FC141D2D}" type="slidenum">
              <a:rPr lang="ar-SA" altLang="en-US"/>
              <a:pPr/>
              <a:t>‹#›</a:t>
            </a:fld>
            <a:endParaRPr lang="en-US" altLang="en-US"/>
          </a:p>
        </p:txBody>
      </p:sp>
    </p:spTree>
    <p:extLst>
      <p:ext uri="{BB962C8B-B14F-4D97-AF65-F5344CB8AC3E}">
        <p14:creationId xmlns:p14="http://schemas.microsoft.com/office/powerpoint/2010/main" val="153173948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lgn="r" rtl="1" eaLnBrk="1" hangingPunct="1">
              <a:defRPr/>
            </a:pPr>
            <a:endParaRPr lang="en-US">
              <a:ea typeface="+mn-ea"/>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endParaRPr lang="en-US" altLang="en-US">
              <a:solidFill>
                <a:srgbClr val="FFFFFF"/>
              </a:solidFill>
              <a:latin typeface="Lucida Sans Unicode" panose="020B0602030504020204" pitchFamily="34" charset="0"/>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6940" dir="5400000" rotWithShape="0">
              <a:srgbClr val="000000">
                <a:alpha val="45998"/>
              </a:srgbClr>
            </a:outerShdw>
          </a:effectLst>
        </p:spPr>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rtl="1" eaLnBrk="1" hangingPunct="1"/>
            <a:endParaRPr lang="en-US" altLang="en-US">
              <a:solidFill>
                <a:srgbClr val="FFFFFF"/>
              </a:solidFill>
              <a:latin typeface="Lucida Sans Unicode" charset="0"/>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6940" dir="5400000" rotWithShape="0">
              <a:srgbClr val="000000">
                <a:alpha val="45998"/>
              </a:srgbClr>
            </a:outerShdw>
          </a:effectLst>
        </p:spPr>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rtl="1" eaLnBrk="1" hangingPunct="1"/>
            <a:endParaRPr lang="en-US" altLang="en-US">
              <a:solidFill>
                <a:srgbClr val="FFFFFF"/>
              </a:solidFill>
              <a:latin typeface="Lucida Sans Unicode"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smtClean="0"/>
            </a:lvl1pPr>
          </a:lstStyle>
          <a:p>
            <a:pPr>
              <a:defRPr/>
            </a:pPr>
            <a:endParaRPr lang="en-US" alt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a:t>Dr.Aida Korish ( akorish@ksu.edu.sa)</a:t>
            </a:r>
          </a:p>
        </p:txBody>
      </p:sp>
      <p:sp>
        <p:nvSpPr>
          <p:cNvPr id="13" name="Slide Number Placeholder 6"/>
          <p:cNvSpPr>
            <a:spLocks noGrp="1"/>
          </p:cNvSpPr>
          <p:nvPr>
            <p:ph type="sldNum" sz="quarter" idx="12"/>
          </p:nvPr>
        </p:nvSpPr>
        <p:spPr/>
        <p:txBody>
          <a:bodyPr/>
          <a:lstStyle>
            <a:lvl1pPr>
              <a:defRPr/>
            </a:lvl1pPr>
          </a:lstStyle>
          <a:p>
            <a:fld id="{81C79E06-A8F8-EB45-8F70-8A8763A4BCF0}" type="slidenum">
              <a:rPr lang="ar-SA" altLang="en-US"/>
              <a:pPr/>
              <a:t>‹#›</a:t>
            </a:fld>
            <a:endParaRPr lang="en-US" altLang="en-US"/>
          </a:p>
        </p:txBody>
      </p:sp>
    </p:spTree>
    <p:extLst>
      <p:ext uri="{BB962C8B-B14F-4D97-AF65-F5344CB8AC3E}">
        <p14:creationId xmlns:p14="http://schemas.microsoft.com/office/powerpoint/2010/main" val="205903099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lgn="r" rtl="1" eaLnBrk="1" hangingPunct="1">
              <a:defRPr/>
            </a:pPr>
            <a:endParaRPr lang="en-US">
              <a:ea typeface="+mn-ea"/>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endParaRPr lang="en-US" altLang="en-US">
              <a:solidFill>
                <a:srgbClr val="FFFFFF"/>
              </a:solidFill>
              <a:latin typeface="Lucida Sans Unicode" panose="020B0602030504020204"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30"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rtl="1" eaLnBrk="1" hangingPunct="1">
              <a:defRPr sz="1000" smtClean="0">
                <a:latin typeface="Arial" panose="020B0604020202020204" pitchFamily="34" charset="0"/>
                <a:ea typeface="+mn-ea"/>
                <a:cs typeface="Arial" panose="020B0604020202020204" pitchFamily="34" charset="0"/>
              </a:defRPr>
            </a:lvl1pPr>
          </a:lstStyle>
          <a:p>
            <a:pPr>
              <a:defRPr/>
            </a:pPr>
            <a:endParaRPr lang="en-US" alt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rtl="1" eaLnBrk="1" latinLnBrk="0" hangingPunct="1">
              <a:defRPr kumimoji="0" sz="1000">
                <a:solidFill>
                  <a:schemeClr val="tx1"/>
                </a:solidFill>
                <a:latin typeface="Arial" charset="0"/>
                <a:ea typeface="+mn-ea"/>
                <a:cs typeface="Arial" charset="0"/>
              </a:defRPr>
            </a:lvl1pPr>
            <a:extLst/>
          </a:lstStyle>
          <a:p>
            <a:pPr>
              <a:defRPr/>
            </a:pPr>
            <a:r>
              <a:rPr lang="en-US"/>
              <a:t>Dr.Aida Korish ( akorish@ksu.edu.sa)</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rtl="1" eaLnBrk="1" hangingPunct="1">
              <a:defRPr sz="1000"/>
            </a:lvl1pPr>
          </a:lstStyle>
          <a:p>
            <a:fld id="{094A1F9B-4EB0-8549-9508-F4EC34013F00}" type="slidenum">
              <a:rPr lang="ar-SA"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581" r:id="rId1"/>
    <p:sldLayoutId id="2147484576" r:id="rId2"/>
    <p:sldLayoutId id="2147484582" r:id="rId3"/>
    <p:sldLayoutId id="2147484583" r:id="rId4"/>
    <p:sldLayoutId id="2147484584" r:id="rId5"/>
    <p:sldLayoutId id="2147484585" r:id="rId6"/>
    <p:sldLayoutId id="2147484577" r:id="rId7"/>
    <p:sldLayoutId id="2147484586" r:id="rId8"/>
    <p:sldLayoutId id="2147484587" r:id="rId9"/>
    <p:sldLayoutId id="2147484578" r:id="rId10"/>
    <p:sldLayoutId id="2147484579" r:id="rId11"/>
    <p:sldLayoutId id="2147484580"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fade">
                                      <p:cBhvr>
                                        <p:cTn id="12" dur="2000"/>
                                        <p:tgtEl>
                                          <p:spTgt spid="3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
                                            <p:txEl>
                                              <p:pRg st="1" end="1"/>
                                            </p:txEl>
                                          </p:spTgt>
                                        </p:tgtEl>
                                        <p:attrNameLst>
                                          <p:attrName>style.visibility</p:attrName>
                                        </p:attrNameLst>
                                      </p:cBhvr>
                                      <p:to>
                                        <p:strVal val="visible"/>
                                      </p:to>
                                    </p:set>
                                    <p:animEffect transition="in" filter="fade">
                                      <p:cBhvr>
                                        <p:cTn id="15" dur="2000"/>
                                        <p:tgtEl>
                                          <p:spTgt spid="30">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xEl>
                                              <p:pRg st="2" end="2"/>
                                            </p:txEl>
                                          </p:spTgt>
                                        </p:tgtEl>
                                        <p:attrNameLst>
                                          <p:attrName>style.visibility</p:attrName>
                                        </p:attrNameLst>
                                      </p:cBhvr>
                                      <p:to>
                                        <p:strVal val="visible"/>
                                      </p:to>
                                    </p:set>
                                    <p:animEffect transition="in" filter="fade">
                                      <p:cBhvr>
                                        <p:cTn id="18" dur="2000"/>
                                        <p:tgtEl>
                                          <p:spTgt spid="30">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xEl>
                                              <p:pRg st="3" end="3"/>
                                            </p:txEl>
                                          </p:spTgt>
                                        </p:tgtEl>
                                        <p:attrNameLst>
                                          <p:attrName>style.visibility</p:attrName>
                                        </p:attrNameLst>
                                      </p:cBhvr>
                                      <p:to>
                                        <p:strVal val="visible"/>
                                      </p:to>
                                    </p:set>
                                    <p:animEffect transition="in" filter="fade">
                                      <p:cBhvr>
                                        <p:cTn id="21" dur="2000"/>
                                        <p:tgtEl>
                                          <p:spTgt spid="30">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xEl>
                                              <p:pRg st="4" end="4"/>
                                            </p:txEl>
                                          </p:spTgt>
                                        </p:tgtEl>
                                        <p:attrNameLst>
                                          <p:attrName>style.visibility</p:attrName>
                                        </p:attrNameLst>
                                      </p:cBhvr>
                                      <p:to>
                                        <p:strVal val="visible"/>
                                      </p:to>
                                    </p:set>
                                    <p:animEffect transition="in" filter="fade">
                                      <p:cBhvr>
                                        <p:cTn id="24" dur="20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tmplLst>
          <p:tmpl lvl="1">
            <p:tnLst>
              <p:par>
                <p:cTn presetID="10"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2000"/>
                        <p:tgtEl>
                          <p:spTgt spid="3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2000"/>
                        <p:tgtEl>
                          <p:spTgt spid="3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2000"/>
                        <p:tgtEl>
                          <p:spTgt spid="3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2000"/>
                        <p:tgtEl>
                          <p:spTgt spid="3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2000"/>
                        <p:tgtEl>
                          <p:spTgt spid="30"/>
                        </p:tgtEl>
                      </p:cBhvr>
                    </p:animEffect>
                  </p:childTnLst>
                </p:cTn>
              </p:par>
            </p:tnLst>
          </p:tmpl>
        </p:tmplLst>
      </p:bldP>
    </p:bldLst>
  </p:timing>
  <p:hf sldNum="0"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p:cNvSpPr>
            <a:spLocks noGrp="1"/>
          </p:cNvSpPr>
          <p:nvPr>
            <p:ph idx="1"/>
          </p:nvPr>
        </p:nvSpPr>
        <p:spPr>
          <a:xfrm>
            <a:off x="1143000" y="1643063"/>
            <a:ext cx="6929438" cy="2143125"/>
          </a:xfrm>
          <a:gradFill rotWithShape="1">
            <a:gsLst>
              <a:gs pos="0">
                <a:srgbClr val="FF1A21"/>
              </a:gs>
              <a:gs pos="30000">
                <a:srgbClr val="DD0002"/>
              </a:gs>
              <a:gs pos="50000">
                <a:srgbClr val="C70000"/>
              </a:gs>
              <a:gs pos="100000">
                <a:srgbClr val="7D0000"/>
              </a:gs>
            </a:gsLst>
            <a:lin ang="5400000"/>
          </a:gradFill>
          <a:ln cap="flat">
            <a:solidFill>
              <a:schemeClr val="accent2"/>
            </a:solidFill>
            <a:miter lim="800000"/>
            <a:headEnd/>
            <a:tailEnd/>
          </a:ln>
          <a:effectLst>
            <a:outerShdw blurRad="50800" dist="38100" dir="5400000" rotWithShape="0">
              <a:srgbClr val="000000">
                <a:alpha val="34998"/>
              </a:srgbClr>
            </a:outerShdw>
          </a:effectLst>
        </p:spPr>
        <p:txBody>
          <a:bodyPr/>
          <a:lstStyle/>
          <a:p>
            <a:pPr marL="365760" indent="-256032" algn="ctr" eaLnBrk="1" fontAlgn="auto" hangingPunct="1">
              <a:spcAft>
                <a:spcPts val="0"/>
              </a:spcAft>
              <a:buFontTx/>
              <a:buNone/>
              <a:defRPr/>
            </a:pPr>
            <a:r>
              <a:rPr lang="en-US" sz="3600" b="1" dirty="0">
                <a:solidFill>
                  <a:srgbClr val="FFFFFF"/>
                </a:solidFill>
              </a:rPr>
              <a:t>Oxygen and Carbon dioxide Transport</a:t>
            </a:r>
          </a:p>
        </p:txBody>
      </p:sp>
      <p:sp>
        <p:nvSpPr>
          <p:cNvPr id="10243"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a:latin typeface="Arial" charset="0"/>
                <a:ea typeface="Arial" charset="0"/>
              </a:rPr>
              <a:t>Dr.Aida Korish ( akorish@ksu.edu.sa)</a:t>
            </a:r>
          </a:p>
        </p:txBody>
      </p:sp>
      <p:sp>
        <p:nvSpPr>
          <p:cNvPr id="10244" name="TextBox 3"/>
          <p:cNvSpPr txBox="1">
            <a:spLocks noChangeArrowheads="1"/>
          </p:cNvSpPr>
          <p:nvPr/>
        </p:nvSpPr>
        <p:spPr bwMode="auto">
          <a:xfrm>
            <a:off x="1835150" y="4724400"/>
            <a:ext cx="62658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lgn="ctr" rtl="1" eaLnBrk="1" hangingPunct="1">
              <a:spcBef>
                <a:spcPct val="0"/>
              </a:spcBef>
              <a:buClrTx/>
              <a:buSzTx/>
              <a:buFontTx/>
              <a:buNone/>
            </a:pPr>
            <a:r>
              <a:rPr lang="en-US" altLang="en-US" sz="2800" b="1">
                <a:latin typeface="Arial" charset="0"/>
              </a:rPr>
              <a:t>Dr.Aida Korish</a:t>
            </a:r>
          </a:p>
          <a:p>
            <a:pPr algn="ctr" rtl="1" eaLnBrk="1" hangingPunct="1">
              <a:spcBef>
                <a:spcPct val="0"/>
              </a:spcBef>
              <a:buClrTx/>
              <a:buSzTx/>
              <a:buFontTx/>
              <a:buNone/>
            </a:pPr>
            <a:r>
              <a:rPr lang="en-US" altLang="en-US" sz="2800" b="1">
                <a:latin typeface="Arial" charset="0"/>
              </a:rPr>
              <a:t>Associate Prof.PHysiology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500034" y="142853"/>
            <a:ext cx="8643966" cy="765867"/>
          </a:xfrm>
        </p:spPr>
        <p:txBody>
          <a:bodyPr/>
          <a:lstStyle/>
          <a:p>
            <a:pPr eaLnBrk="1" fontAlgn="auto" hangingPunct="1">
              <a:spcAft>
                <a:spcPts val="0"/>
              </a:spcAft>
              <a:defRPr/>
            </a:pPr>
            <a:r>
              <a:rPr lang="en-US" sz="2800" dirty="0">
                <a:solidFill>
                  <a:srgbClr val="0000FF"/>
                </a:solidFill>
              </a:rPr>
              <a:t>Factors that shift the O2-Hb dissociation curve</a:t>
            </a:r>
          </a:p>
        </p:txBody>
      </p:sp>
      <p:sp>
        <p:nvSpPr>
          <p:cNvPr id="21507" name="Rectangle 3"/>
          <p:cNvSpPr>
            <a:spLocks noGrp="1" noChangeArrowheads="1"/>
          </p:cNvSpPr>
          <p:nvPr>
            <p:ph type="body" sz="half" idx="1"/>
          </p:nvPr>
        </p:nvSpPr>
        <p:spPr>
          <a:xfrm>
            <a:off x="251520" y="1052511"/>
            <a:ext cx="5184576" cy="4680745"/>
          </a:xfrm>
          <a:ln w="22225">
            <a:solidFill>
              <a:schemeClr val="accent1"/>
            </a:solidFill>
            <a:miter lim="800000"/>
            <a:headEnd/>
            <a:tailEnd/>
          </a:ln>
        </p:spPr>
        <p:txBody>
          <a:bodyPr/>
          <a:lstStyle/>
          <a:p>
            <a:pPr eaLnBrk="1" hangingPunct="1">
              <a:lnSpc>
                <a:spcPct val="90000"/>
              </a:lnSpc>
            </a:pPr>
            <a:r>
              <a:rPr lang="en-US" altLang="en-US" sz="2400" dirty="0">
                <a:solidFill>
                  <a:srgbClr val="0000FF"/>
                </a:solidFill>
                <a:latin typeface="Times New Roman" charset="0"/>
                <a:ea typeface="Times New Roman" charset="0"/>
                <a:cs typeface="Times New Roman" charset="0"/>
              </a:rPr>
              <a:t>The position of the dissociation curve can be determined by measuring the P50</a:t>
            </a:r>
            <a:endParaRPr lang="en-US" altLang="en-US" sz="2400" u="sng" dirty="0">
              <a:solidFill>
                <a:srgbClr val="0000FF"/>
              </a:solidFill>
              <a:latin typeface="Times New Roman" charset="0"/>
              <a:ea typeface="Times New Roman" charset="0"/>
              <a:cs typeface="Times New Roman" charset="0"/>
            </a:endParaRPr>
          </a:p>
          <a:p>
            <a:pPr eaLnBrk="1" hangingPunct="1">
              <a:lnSpc>
                <a:spcPct val="90000"/>
              </a:lnSpc>
            </a:pPr>
            <a:r>
              <a:rPr lang="en-US" altLang="en-US" sz="2400" b="1" u="sng" dirty="0">
                <a:latin typeface="Times New Roman" charset="0"/>
                <a:ea typeface="Times New Roman" charset="0"/>
                <a:cs typeface="Times New Roman" charset="0"/>
              </a:rPr>
              <a:t>P50:</a:t>
            </a:r>
            <a:r>
              <a:rPr lang="en-US" altLang="en-US" sz="2400" dirty="0">
                <a:latin typeface="Times New Roman" charset="0"/>
                <a:ea typeface="Times New Roman" charset="0"/>
                <a:cs typeface="Times New Roman" charset="0"/>
              </a:rPr>
              <a:t>The arterial PO2 at which 50% of the </a:t>
            </a:r>
            <a:r>
              <a:rPr lang="en-US" altLang="en-US" sz="2400" dirty="0" err="1">
                <a:latin typeface="Times New Roman" charset="0"/>
                <a:ea typeface="Times New Roman" charset="0"/>
                <a:cs typeface="Times New Roman" charset="0"/>
              </a:rPr>
              <a:t>Hb</a:t>
            </a:r>
            <a:r>
              <a:rPr lang="en-US" altLang="en-US" sz="2400" dirty="0">
                <a:latin typeface="Times New Roman" charset="0"/>
                <a:ea typeface="Times New Roman" charset="0"/>
                <a:cs typeface="Times New Roman" charset="0"/>
              </a:rPr>
              <a:t> is saturated with O2, </a:t>
            </a:r>
          </a:p>
          <a:p>
            <a:pPr eaLnBrk="1" hangingPunct="1">
              <a:lnSpc>
                <a:spcPct val="90000"/>
              </a:lnSpc>
              <a:buFont typeface="Wingdings 3" charset="2"/>
              <a:buNone/>
            </a:pPr>
            <a:r>
              <a:rPr lang="en-US" altLang="en-US" sz="2400" dirty="0">
                <a:latin typeface="Times New Roman" charset="0"/>
                <a:ea typeface="Times New Roman" charset="0"/>
                <a:cs typeface="Times New Roman" charset="0"/>
              </a:rPr>
              <a:t>    normally P50 = 26.5 mmHg</a:t>
            </a:r>
          </a:p>
          <a:p>
            <a:pPr eaLnBrk="1" hangingPunct="1">
              <a:lnSpc>
                <a:spcPct val="90000"/>
              </a:lnSpc>
            </a:pPr>
            <a:r>
              <a:rPr lang="en-US" altLang="en-US" sz="2400" b="1" dirty="0">
                <a:solidFill>
                  <a:srgbClr val="0000FF"/>
                </a:solidFill>
                <a:latin typeface="Times New Roman" charset="0"/>
                <a:ea typeface="Times New Roman" charset="0"/>
                <a:cs typeface="Times New Roman" charset="0"/>
              </a:rPr>
              <a:t>Decreased P50 </a:t>
            </a:r>
            <a:r>
              <a:rPr lang="en-US" altLang="en-US" sz="2400" dirty="0">
                <a:latin typeface="Times New Roman" charset="0"/>
                <a:ea typeface="Times New Roman" charset="0"/>
                <a:cs typeface="Times New Roman" charset="0"/>
              </a:rPr>
              <a:t>means increased affinity of </a:t>
            </a:r>
            <a:r>
              <a:rPr lang="en-US" altLang="en-US" sz="2400" dirty="0" err="1">
                <a:latin typeface="Times New Roman" charset="0"/>
                <a:ea typeface="Times New Roman" charset="0"/>
                <a:cs typeface="Times New Roman" charset="0"/>
              </a:rPr>
              <a:t>Hb</a:t>
            </a:r>
            <a:r>
              <a:rPr lang="en-US" altLang="en-US" sz="2400" dirty="0">
                <a:latin typeface="Times New Roman" charset="0"/>
                <a:ea typeface="Times New Roman" charset="0"/>
                <a:cs typeface="Times New Roman" charset="0"/>
              </a:rPr>
              <a:t> to O2 or shift of the curve to left.</a:t>
            </a:r>
          </a:p>
          <a:p>
            <a:pPr eaLnBrk="1" hangingPunct="1">
              <a:lnSpc>
                <a:spcPct val="90000"/>
              </a:lnSpc>
            </a:pPr>
            <a:r>
              <a:rPr lang="en-US" altLang="en-US" sz="2400" b="1" dirty="0">
                <a:solidFill>
                  <a:srgbClr val="0000FF"/>
                </a:solidFill>
                <a:latin typeface="Times New Roman" charset="0"/>
                <a:ea typeface="Times New Roman" charset="0"/>
                <a:cs typeface="Times New Roman" charset="0"/>
              </a:rPr>
              <a:t>Increased P50 </a:t>
            </a:r>
            <a:r>
              <a:rPr lang="en-US" altLang="en-US" sz="2400" dirty="0">
                <a:latin typeface="Times New Roman" charset="0"/>
                <a:ea typeface="Times New Roman" charset="0"/>
                <a:cs typeface="Times New Roman" charset="0"/>
              </a:rPr>
              <a:t>means decreased affinity or shift of the curve to right</a:t>
            </a:r>
            <a:r>
              <a:rPr lang="en-US" altLang="en-US" sz="2400" dirty="0">
                <a:solidFill>
                  <a:srgbClr val="FFFFFF"/>
                </a:solidFill>
                <a:latin typeface="Times New Roman" charset="0"/>
                <a:ea typeface="Times New Roman" charset="0"/>
                <a:cs typeface="Times New Roman" charset="0"/>
              </a:rPr>
              <a:t>.</a:t>
            </a:r>
          </a:p>
        </p:txBody>
      </p:sp>
      <p:sp>
        <p:nvSpPr>
          <p:cNvPr id="2150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a:latin typeface="Arial" charset="0"/>
                <a:ea typeface="Arial" charset="0"/>
              </a:rPr>
              <a:t>Dr.Aida Korish ( akorish@ksu.edu.sa)</a:t>
            </a:r>
          </a:p>
        </p:txBody>
      </p:sp>
      <p:pic>
        <p:nvPicPr>
          <p:cNvPr id="7" name="عنصر نائب للمحتوى 3"/>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78272" y="1052511"/>
            <a:ext cx="3511390" cy="4149052"/>
          </a:xfrm>
          <a:ln w="19050">
            <a:solidFill>
              <a:schemeClr val="accent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1066800" y="404813"/>
            <a:ext cx="7720013" cy="575915"/>
          </a:xfrm>
          <a:prstGeom prst="rect">
            <a:avLst/>
          </a:prstGeom>
        </p:spPr>
        <p:txBody>
          <a:bodyP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0"/>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ＭＳ Ｐゴシック"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ＭＳ Ｐゴシック"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ＭＳ Ｐゴシック"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ＭＳ Ｐゴシック"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a:lstStyle>
          <a:p>
            <a:pPr eaLnBrk="1" hangingPunct="1">
              <a:defRPr/>
            </a:pPr>
            <a:r>
              <a:rPr lang="en-US" altLang="en-US" sz="2800" kern="0" dirty="0">
                <a:solidFill>
                  <a:srgbClr val="0000FF"/>
                </a:solidFill>
                <a:ea typeface="ＭＳ Ｐゴシック" charset="-128"/>
              </a:rPr>
              <a:t>Shift of the Oxygen–</a:t>
            </a:r>
            <a:r>
              <a:rPr lang="en-US" altLang="en-US" sz="2800" kern="0" dirty="0" err="1">
                <a:solidFill>
                  <a:srgbClr val="0000FF"/>
                </a:solidFill>
                <a:ea typeface="ＭＳ Ｐゴシック" charset="-128"/>
              </a:rPr>
              <a:t>Hb</a:t>
            </a:r>
            <a:r>
              <a:rPr lang="en-US" altLang="en-US" sz="2800" kern="0" dirty="0">
                <a:solidFill>
                  <a:srgbClr val="0000FF"/>
                </a:solidFill>
                <a:ea typeface="ＭＳ Ｐゴシック" charset="-128"/>
              </a:rPr>
              <a:t> Dissociation Curve </a:t>
            </a:r>
          </a:p>
        </p:txBody>
      </p:sp>
      <p:pic>
        <p:nvPicPr>
          <p:cNvPr id="2355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1999" y="1124744"/>
            <a:ext cx="4214813" cy="4608959"/>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Content Placeholder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39552" y="1124744"/>
            <a:ext cx="3816424" cy="4608959"/>
          </a:xfrm>
          <a:prstGeom prst="rect">
            <a:avLst/>
          </a:prstGeom>
          <a:ln w="19050">
            <a:solidFill>
              <a:schemeClr val="accent1"/>
            </a:solid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323529" y="1052735"/>
            <a:ext cx="8606160" cy="5040089"/>
          </a:xfrm>
          <a:ln w="22225">
            <a:solidFill>
              <a:schemeClr val="accent1"/>
            </a:solidFill>
            <a:miter lim="800000"/>
            <a:headEnd/>
            <a:tailEnd/>
          </a:ln>
        </p:spPr>
        <p:txBody>
          <a:bodyPr/>
          <a:lstStyle/>
          <a:p>
            <a:pPr marL="221125" indent="0" eaLnBrk="1" hangingPunct="1">
              <a:spcAft>
                <a:spcPts val="0"/>
              </a:spcAft>
            </a:pPr>
            <a:r>
              <a:rPr lang="en-US" altLang="en-US" sz="2400" dirty="0">
                <a:solidFill>
                  <a:srgbClr val="0000FF"/>
                </a:solidFill>
                <a:latin typeface="Times New Roman" charset="0"/>
                <a:ea typeface="Times New Roman" charset="0"/>
                <a:cs typeface="Times New Roman" charset="0"/>
              </a:rPr>
              <a:t> </a:t>
            </a:r>
            <a:r>
              <a:rPr lang="en-US" altLang="en-US" sz="2400" dirty="0" err="1">
                <a:solidFill>
                  <a:srgbClr val="0000FF"/>
                </a:solidFill>
                <a:latin typeface="Times New Roman" charset="0"/>
                <a:ea typeface="Times New Roman" charset="0"/>
                <a:cs typeface="Times New Roman" charset="0"/>
              </a:rPr>
              <a:t>Rt</a:t>
            </a:r>
            <a:r>
              <a:rPr lang="en-US" altLang="en-US" sz="2400" dirty="0">
                <a:solidFill>
                  <a:srgbClr val="0000FF"/>
                </a:solidFill>
                <a:latin typeface="Times New Roman" charset="0"/>
                <a:ea typeface="Times New Roman" charset="0"/>
                <a:cs typeface="Times New Roman" charset="0"/>
              </a:rPr>
              <a:t> shift means </a:t>
            </a:r>
            <a:r>
              <a:rPr lang="en-US" altLang="en-US" sz="2400" dirty="0">
                <a:latin typeface="Times New Roman" charset="0"/>
                <a:ea typeface="Times New Roman" charset="0"/>
                <a:cs typeface="Times New Roman" charset="0"/>
              </a:rPr>
              <a:t>the oxygen is unloaded (released) to the tissues from </a:t>
            </a:r>
            <a:r>
              <a:rPr lang="en-US" altLang="en-US" sz="2400" dirty="0" err="1">
                <a:latin typeface="Times New Roman" charset="0"/>
                <a:ea typeface="Times New Roman" charset="0"/>
                <a:cs typeface="Times New Roman" charset="0"/>
              </a:rPr>
              <a:t>Hb</a:t>
            </a:r>
            <a:r>
              <a:rPr lang="en-US" altLang="en-US" sz="2400" dirty="0">
                <a:solidFill>
                  <a:srgbClr val="0000FF"/>
                </a:solidFill>
                <a:latin typeface="Times New Roman" charset="0"/>
                <a:ea typeface="Times New Roman" charset="0"/>
                <a:cs typeface="Times New Roman" charset="0"/>
              </a:rPr>
              <a:t>, while </a:t>
            </a:r>
            <a:r>
              <a:rPr lang="en-US" altLang="en-US" sz="2400" u="sng" dirty="0">
                <a:solidFill>
                  <a:srgbClr val="0000FF"/>
                </a:solidFill>
                <a:latin typeface="Times New Roman" charset="0"/>
                <a:ea typeface="Times New Roman" charset="0"/>
                <a:cs typeface="Times New Roman" charset="0"/>
              </a:rPr>
              <a:t>Lt shift means</a:t>
            </a:r>
            <a:r>
              <a:rPr lang="en-US" altLang="en-US" sz="2400" dirty="0">
                <a:solidFill>
                  <a:srgbClr val="0000FF"/>
                </a:solidFill>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loading or attachment of oxygen to </a:t>
            </a:r>
            <a:r>
              <a:rPr lang="en-US" altLang="en-US" sz="2400" dirty="0" err="1">
                <a:latin typeface="Times New Roman" charset="0"/>
                <a:ea typeface="Times New Roman" charset="0"/>
                <a:cs typeface="Times New Roman" charset="0"/>
              </a:rPr>
              <a:t>Hb</a:t>
            </a:r>
            <a:r>
              <a:rPr lang="en-US" altLang="en-US" sz="2400" dirty="0">
                <a:latin typeface="Times New Roman" charset="0"/>
                <a:ea typeface="Times New Roman" charset="0"/>
                <a:cs typeface="Times New Roman" charset="0"/>
              </a:rPr>
              <a:t>.</a:t>
            </a:r>
          </a:p>
          <a:p>
            <a:pPr marL="136525" indent="0" eaLnBrk="1" hangingPunct="1">
              <a:spcAft>
                <a:spcPts val="0"/>
              </a:spcAft>
              <a:buFontTx/>
              <a:buNone/>
            </a:pPr>
            <a:r>
              <a:rPr lang="en-US" altLang="en-US" sz="2400" dirty="0">
                <a:solidFill>
                  <a:srgbClr val="0000FF"/>
                </a:solidFill>
                <a:latin typeface="Times New Roman" charset="0"/>
                <a:ea typeface="Times New Roman" charset="0"/>
                <a:cs typeface="Times New Roman" charset="0"/>
              </a:rPr>
              <a:t> </a:t>
            </a:r>
            <a:r>
              <a:rPr lang="en-US" altLang="en-US" sz="2400" dirty="0">
                <a:solidFill>
                  <a:srgbClr val="C00000"/>
                </a:solidFill>
                <a:latin typeface="Times New Roman" charset="0"/>
                <a:ea typeface="Times New Roman" charset="0"/>
                <a:cs typeface="Times New Roman" charset="0"/>
              </a:rPr>
              <a:t>Increased 2,3DPG, H+, </a:t>
            </a:r>
            <a:r>
              <a:rPr lang="en-US" altLang="en-US" sz="2400" dirty="0" smtClean="0">
                <a:solidFill>
                  <a:srgbClr val="C00000"/>
                </a:solidFill>
                <a:latin typeface="Times New Roman" charset="0"/>
                <a:ea typeface="Times New Roman" charset="0"/>
                <a:cs typeface="Times New Roman" charset="0"/>
              </a:rPr>
              <a:t>temperature </a:t>
            </a:r>
            <a:r>
              <a:rPr lang="en-US" altLang="en-US" sz="2400" dirty="0">
                <a:solidFill>
                  <a:srgbClr val="C00000"/>
                </a:solidFill>
                <a:latin typeface="Times New Roman" charset="0"/>
                <a:ea typeface="Times New Roman" charset="0"/>
                <a:cs typeface="Times New Roman" charset="0"/>
              </a:rPr>
              <a:t>, PCO2 </a:t>
            </a:r>
            <a:r>
              <a:rPr lang="en-US" altLang="en-US" sz="2400" dirty="0">
                <a:solidFill>
                  <a:srgbClr val="0000FF"/>
                </a:solidFill>
                <a:latin typeface="Times New Roman" charset="0"/>
                <a:ea typeface="Times New Roman" charset="0"/>
                <a:cs typeface="Times New Roman" charset="0"/>
              </a:rPr>
              <a:t>shift the curve to right. </a:t>
            </a:r>
          </a:p>
          <a:p>
            <a:pPr marL="221125" indent="0" eaLnBrk="1" hangingPunct="1">
              <a:spcAft>
                <a:spcPts val="0"/>
              </a:spcAft>
            </a:pPr>
            <a:r>
              <a:rPr lang="en-US" altLang="en-US" sz="2400" dirty="0">
                <a:latin typeface="Times New Roman" charset="0"/>
                <a:ea typeface="Times New Roman" charset="0"/>
                <a:cs typeface="Times New Roman" charset="0"/>
              </a:rPr>
              <a:t> 2,3DPG is synthesized in RBCs  from the glycolytic pathway , it binds tightly to reduced </a:t>
            </a:r>
            <a:r>
              <a:rPr lang="en-US" altLang="en-US" sz="2400" dirty="0" err="1">
                <a:latin typeface="Times New Roman" charset="0"/>
                <a:ea typeface="Times New Roman" charset="0"/>
                <a:cs typeface="Times New Roman" charset="0"/>
              </a:rPr>
              <a:t>Hb</a:t>
            </a:r>
            <a:r>
              <a:rPr lang="en-US" altLang="en-US" sz="2400" dirty="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Increased </a:t>
            </a:r>
            <a:r>
              <a:rPr lang="en-US" altLang="en-US" sz="2400" dirty="0">
                <a:latin typeface="Times New Roman" charset="0"/>
                <a:ea typeface="Times New Roman" charset="0"/>
                <a:cs typeface="Times New Roman" charset="0"/>
              </a:rPr>
              <a:t>2,3 DPG facilitate the oxygen release and shifts the dissociation curve to Rt.</a:t>
            </a:r>
          </a:p>
          <a:p>
            <a:pPr marL="221125" indent="0" eaLnBrk="1" hangingPunct="1">
              <a:spcAft>
                <a:spcPts val="0"/>
              </a:spcAft>
            </a:pPr>
            <a:r>
              <a:rPr lang="en-US" altLang="en-US" sz="2400" dirty="0">
                <a:solidFill>
                  <a:srgbClr val="0000FF"/>
                </a:solidFill>
                <a:latin typeface="Times New Roman" charset="0"/>
                <a:ea typeface="Times New Roman" charset="0"/>
                <a:cs typeface="Times New Roman" charset="0"/>
              </a:rPr>
              <a:t>2,3 DPG increases in the RBCs </a:t>
            </a:r>
            <a:r>
              <a:rPr lang="en-US" altLang="en-US" sz="2400" dirty="0">
                <a:latin typeface="Times New Roman" charset="0"/>
                <a:ea typeface="Times New Roman" charset="0"/>
                <a:cs typeface="Times New Roman" charset="0"/>
              </a:rPr>
              <a:t>in anemia and hypoxemia, and thus serves as an important adaptive response in maintaining tissue </a:t>
            </a:r>
            <a:r>
              <a:rPr lang="en-US" altLang="en-US" sz="2400" dirty="0" smtClean="0">
                <a:latin typeface="Times New Roman" charset="0"/>
                <a:ea typeface="Times New Roman" charset="0"/>
                <a:cs typeface="Times New Roman" charset="0"/>
              </a:rPr>
              <a:t>oxygenation.</a:t>
            </a:r>
            <a:endParaRPr lang="en-US" altLang="en-US" sz="2400" dirty="0">
              <a:latin typeface="Times New Roman" charset="0"/>
              <a:ea typeface="Times New Roman" charset="0"/>
              <a:cs typeface="Times New Roman" charset="0"/>
            </a:endParaRPr>
          </a:p>
          <a:p>
            <a:pPr marL="221125" indent="0" eaLnBrk="1" hangingPunct="1">
              <a:spcAft>
                <a:spcPts val="0"/>
              </a:spcAft>
            </a:pPr>
            <a:r>
              <a:rPr lang="en-US" altLang="en-US" sz="2400" dirty="0">
                <a:solidFill>
                  <a:srgbClr val="0000FF"/>
                </a:solidFill>
                <a:latin typeface="Times New Roman" charset="0"/>
                <a:ea typeface="Times New Roman" charset="0"/>
                <a:cs typeface="Times New Roman" charset="0"/>
              </a:rPr>
              <a:t> Fetal </a:t>
            </a:r>
            <a:r>
              <a:rPr lang="en-US" altLang="en-US" sz="2400" dirty="0" err="1">
                <a:solidFill>
                  <a:srgbClr val="0000FF"/>
                </a:solidFill>
                <a:latin typeface="Times New Roman" charset="0"/>
                <a:ea typeface="Times New Roman" charset="0"/>
                <a:cs typeface="Times New Roman" charset="0"/>
              </a:rPr>
              <a:t>Hb</a:t>
            </a:r>
            <a:r>
              <a:rPr lang="en-US" altLang="en-US" sz="2400" dirty="0">
                <a:solidFill>
                  <a:srgbClr val="0000FF"/>
                </a:solidFill>
                <a:latin typeface="Times New Roman" charset="0"/>
                <a:ea typeface="Times New Roman" charset="0"/>
                <a:cs typeface="Times New Roman" charset="0"/>
              </a:rPr>
              <a:t>:  has a P50 of 20 mmHg in comparison to 27 mmHg of adult </a:t>
            </a:r>
            <a:r>
              <a:rPr lang="en-US" altLang="en-US" sz="2400" dirty="0" err="1">
                <a:solidFill>
                  <a:srgbClr val="0000FF"/>
                </a:solidFill>
                <a:latin typeface="Times New Roman" charset="0"/>
                <a:ea typeface="Times New Roman" charset="0"/>
                <a:cs typeface="Times New Roman" charset="0"/>
              </a:rPr>
              <a:t>Hb</a:t>
            </a:r>
            <a:r>
              <a:rPr lang="en-US" altLang="en-US" sz="2400" dirty="0">
                <a:solidFill>
                  <a:srgbClr val="0000FF"/>
                </a:solidFill>
                <a:latin typeface="Times New Roman" charset="0"/>
                <a:ea typeface="Times New Roman" charset="0"/>
                <a:cs typeface="Times New Roman" charset="0"/>
              </a:rPr>
              <a:t>.</a:t>
            </a:r>
          </a:p>
          <a:p>
            <a:pPr eaLnBrk="1" hangingPunct="1">
              <a:lnSpc>
                <a:spcPct val="80000"/>
              </a:lnSpc>
            </a:pPr>
            <a:endParaRPr lang="en-US" altLang="en-US" sz="2800" i="1" dirty="0">
              <a:solidFill>
                <a:srgbClr val="FFFFFF"/>
              </a:solidFill>
              <a:latin typeface="Times New Roman" charset="0"/>
              <a:ea typeface="Times New Roman" charset="0"/>
              <a:cs typeface="Times New Roman" charset="0"/>
            </a:endParaRPr>
          </a:p>
          <a:p>
            <a:pPr eaLnBrk="1" hangingPunct="1">
              <a:lnSpc>
                <a:spcPct val="80000"/>
              </a:lnSpc>
            </a:pPr>
            <a:endParaRPr lang="en-US" altLang="en-US" sz="2200" b="1" dirty="0">
              <a:solidFill>
                <a:srgbClr val="FFFFFF"/>
              </a:solidFill>
            </a:endParaRPr>
          </a:p>
        </p:txBody>
      </p:sp>
      <p:sp>
        <p:nvSpPr>
          <p:cNvPr id="24579"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a:latin typeface="Arial" charset="0"/>
                <a:ea typeface="Arial" charset="0"/>
              </a:rPr>
              <a:t>Dr.Aida Korish ( akorish@ksu.edu.sa)</a:t>
            </a:r>
          </a:p>
        </p:txBody>
      </p:sp>
      <p:sp>
        <p:nvSpPr>
          <p:cNvPr id="110594" name="Rectangle 2"/>
          <p:cNvSpPr>
            <a:spLocks noGrp="1" noChangeArrowheads="1"/>
          </p:cNvSpPr>
          <p:nvPr>
            <p:ph type="title"/>
          </p:nvPr>
        </p:nvSpPr>
        <p:spPr>
          <a:xfrm>
            <a:off x="611560" y="260648"/>
            <a:ext cx="7776864" cy="576063"/>
          </a:xfrm>
        </p:spPr>
        <p:txBody>
          <a:bodyPr>
            <a:normAutofit fontScale="90000"/>
          </a:bodyPr>
          <a:lstStyle/>
          <a:p>
            <a:pPr eaLnBrk="1" fontAlgn="auto" hangingPunct="1">
              <a:spcAft>
                <a:spcPts val="0"/>
              </a:spcAft>
              <a:defRPr/>
            </a:pPr>
            <a:r>
              <a:rPr lang="en-US" sz="3200" i="1" dirty="0" err="1">
                <a:solidFill>
                  <a:srgbClr val="0000FF"/>
                </a:solidFill>
                <a:latin typeface="Aparajita" pitchFamily="34" charset="0"/>
                <a:cs typeface="Aparajita" pitchFamily="34" charset="0"/>
              </a:rPr>
              <a:t>Rt</a:t>
            </a:r>
            <a:r>
              <a:rPr lang="en-US" sz="3200" i="1" dirty="0">
                <a:solidFill>
                  <a:srgbClr val="0000FF"/>
                </a:solidFill>
                <a:latin typeface="Aparajita" pitchFamily="34" charset="0"/>
                <a:cs typeface="Aparajita" pitchFamily="34" charset="0"/>
              </a:rPr>
              <a:t> and Lt shifts</a:t>
            </a:r>
            <a:r>
              <a:rPr lang="en-US" sz="3200" dirty="0">
                <a:solidFill>
                  <a:srgbClr val="0000FF"/>
                </a:solidFill>
                <a:latin typeface="Aparajita" pitchFamily="34" charset="0"/>
                <a:cs typeface="Aparajita" pitchFamily="34" charset="0"/>
              </a:rPr>
              <a:t>: of the O2-Hb dissociation curve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Grp="1" noChangeArrowheads="1"/>
          </p:cNvSpPr>
          <p:nvPr>
            <p:ph idx="1"/>
          </p:nvPr>
        </p:nvSpPr>
        <p:spPr>
          <a:xfrm>
            <a:off x="323850" y="836713"/>
            <a:ext cx="5328270" cy="5256583"/>
          </a:xfrm>
          <a:ln w="22225">
            <a:solidFill>
              <a:schemeClr val="accent1"/>
            </a:solidFill>
            <a:miter lim="800000"/>
            <a:headEnd/>
            <a:tailEnd/>
          </a:ln>
        </p:spPr>
        <p:txBody>
          <a:bodyPr/>
          <a:lstStyle/>
          <a:p>
            <a:pPr marL="0" indent="0" eaLnBrk="1" hangingPunct="1">
              <a:spcBef>
                <a:spcPts val="600"/>
              </a:spcBef>
              <a:spcAft>
                <a:spcPts val="600"/>
              </a:spcAft>
              <a:buNone/>
            </a:pPr>
            <a:r>
              <a:rPr lang="en-US" altLang="en-US" sz="2400" dirty="0" smtClean="0">
                <a:solidFill>
                  <a:srgbClr val="0000FF"/>
                </a:solidFill>
                <a:latin typeface="Times New Roman" charset="0"/>
                <a:ea typeface="Times New Roman" charset="0"/>
                <a:cs typeface="Times New Roman" charset="0"/>
              </a:rPr>
              <a:t>Def: Is the effect </a:t>
            </a:r>
            <a:r>
              <a:rPr lang="en-US" altLang="en-US" sz="2400" dirty="0">
                <a:solidFill>
                  <a:srgbClr val="0000FF"/>
                </a:solidFill>
                <a:latin typeface="Times New Roman" charset="0"/>
                <a:ea typeface="Times New Roman" charset="0"/>
                <a:cs typeface="Times New Roman" charset="0"/>
              </a:rPr>
              <a:t>of carbon dioxide and hydrogen ions on the O2-Hb dissociation curve</a:t>
            </a:r>
            <a:r>
              <a:rPr lang="en-US" altLang="en-US" sz="2400" dirty="0">
                <a:latin typeface="Times New Roman" charset="0"/>
                <a:ea typeface="Times New Roman" charset="0"/>
                <a:cs typeface="Times New Roman" charset="0"/>
              </a:rPr>
              <a:t> </a:t>
            </a:r>
            <a:r>
              <a:rPr lang="en-US" altLang="en-US" sz="2400" dirty="0" smtClean="0">
                <a:solidFill>
                  <a:srgbClr val="000000"/>
                </a:solidFill>
                <a:latin typeface="Times New Roman" charset="0"/>
                <a:ea typeface="Times New Roman" charset="0"/>
                <a:cs typeface="Times New Roman" charset="0"/>
              </a:rPr>
              <a:t>.</a:t>
            </a:r>
          </a:p>
          <a:p>
            <a:pPr marL="0" indent="0" eaLnBrk="1" hangingPunct="1">
              <a:spcBef>
                <a:spcPts val="600"/>
              </a:spcBef>
              <a:spcAft>
                <a:spcPts val="600"/>
              </a:spcAft>
              <a:buNone/>
            </a:pPr>
            <a:r>
              <a:rPr lang="en-US" altLang="en-US" sz="2400" u="sng" dirty="0" smtClean="0">
                <a:solidFill>
                  <a:srgbClr val="0000FF"/>
                </a:solidFill>
                <a:latin typeface="Times New Roman" charset="0"/>
                <a:ea typeface="Times New Roman" charset="0"/>
                <a:cs typeface="Times New Roman" charset="0"/>
              </a:rPr>
              <a:t>At </a:t>
            </a:r>
            <a:r>
              <a:rPr lang="en-US" altLang="en-US" sz="2400" u="sng" dirty="0">
                <a:solidFill>
                  <a:srgbClr val="0000FF"/>
                </a:solidFill>
                <a:latin typeface="Times New Roman" charset="0"/>
                <a:ea typeface="Times New Roman" charset="0"/>
                <a:cs typeface="Times New Roman" charset="0"/>
              </a:rPr>
              <a:t>tissues</a:t>
            </a:r>
            <a:r>
              <a:rPr lang="en-US" altLang="en-US" sz="2400" dirty="0">
                <a:solidFill>
                  <a:srgbClr val="0000FF"/>
                </a:solidFill>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Increased CO2 and H+ ions produced by the tissues during metabolism will shift the curve to the RT and helps release ( unloading) of O2 from Hb </a:t>
            </a:r>
            <a:r>
              <a:rPr lang="en-US" altLang="en-US" sz="2400" dirty="0">
                <a:solidFill>
                  <a:srgbClr val="0000FF"/>
                </a:solidFill>
                <a:latin typeface="Times New Roman" charset="0"/>
                <a:ea typeface="Times New Roman" charset="0"/>
                <a:cs typeface="Times New Roman" charset="0"/>
              </a:rPr>
              <a:t>to the </a:t>
            </a:r>
            <a:r>
              <a:rPr lang="en-US" altLang="en-US" sz="2400" dirty="0" smtClean="0">
                <a:solidFill>
                  <a:srgbClr val="0000FF"/>
                </a:solidFill>
                <a:latin typeface="Times New Roman" charset="0"/>
                <a:ea typeface="Times New Roman" charset="0"/>
                <a:cs typeface="Times New Roman" charset="0"/>
              </a:rPr>
              <a:t>tissues.</a:t>
            </a:r>
          </a:p>
          <a:p>
            <a:pPr marL="0" indent="0" eaLnBrk="1" hangingPunct="1">
              <a:spcBef>
                <a:spcPts val="600"/>
              </a:spcBef>
              <a:spcAft>
                <a:spcPts val="600"/>
              </a:spcAft>
              <a:buNone/>
            </a:pPr>
            <a:r>
              <a:rPr lang="en-US" altLang="en-US" sz="2400" u="sng" dirty="0" smtClean="0">
                <a:solidFill>
                  <a:srgbClr val="0000FF"/>
                </a:solidFill>
                <a:latin typeface="Times New Roman" charset="0"/>
                <a:ea typeface="Times New Roman" charset="0"/>
                <a:cs typeface="Times New Roman" charset="0"/>
              </a:rPr>
              <a:t>At </a:t>
            </a:r>
            <a:r>
              <a:rPr lang="en-US" altLang="en-US" sz="2400" u="sng" dirty="0">
                <a:solidFill>
                  <a:srgbClr val="0000FF"/>
                </a:solidFill>
                <a:latin typeface="Times New Roman" charset="0"/>
                <a:ea typeface="Times New Roman" charset="0"/>
                <a:cs typeface="Times New Roman" charset="0"/>
              </a:rPr>
              <a:t>lung</a:t>
            </a:r>
            <a:r>
              <a:rPr lang="en-US" altLang="en-US" sz="2400" dirty="0">
                <a:solidFill>
                  <a:srgbClr val="0000FF"/>
                </a:solidFill>
                <a:latin typeface="Times New Roman" charset="0"/>
                <a:ea typeface="Times New Roman" charset="0"/>
                <a:cs typeface="Times New Roman" charset="0"/>
              </a:rPr>
              <a:t> the reverse will occur : </a:t>
            </a:r>
            <a:r>
              <a:rPr lang="en-US" altLang="en-US" sz="2400" dirty="0">
                <a:latin typeface="Times New Roman" charset="0"/>
                <a:ea typeface="Times New Roman" charset="0"/>
                <a:cs typeface="Times New Roman" charset="0"/>
              </a:rPr>
              <a:t>diffusion of CO2 from blood to alveoli will decrease blood CO2 &amp;H+ →shift the curve to left  and increases O2 affinity to Hb allowing more O2 transport to tissues</a:t>
            </a:r>
            <a:endParaRPr lang="en-US" altLang="en-US" sz="2400" dirty="0">
              <a:solidFill>
                <a:srgbClr val="0000FF"/>
              </a:solidFill>
              <a:latin typeface="Times New Roman" charset="0"/>
              <a:ea typeface="Times New Roman" charset="0"/>
              <a:cs typeface="Times New Roman" charset="0"/>
            </a:endParaRPr>
          </a:p>
        </p:txBody>
      </p:sp>
      <p:sp>
        <p:nvSpPr>
          <p:cNvPr id="25603"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a:latin typeface="Arial" charset="0"/>
                <a:ea typeface="Arial" charset="0"/>
              </a:rPr>
              <a:t>Dr.Aida Korish ( akorish@ksu.edu.sa)</a:t>
            </a:r>
          </a:p>
        </p:txBody>
      </p:sp>
      <p:pic>
        <p:nvPicPr>
          <p:cNvPr id="25604" name="Picture 5" descr="oxygen dissoc and C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374" y="856169"/>
            <a:ext cx="3110506" cy="496855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683567" y="188641"/>
            <a:ext cx="5110807" cy="648072"/>
          </a:xfrm>
          <a:prstGeom prst="rect">
            <a:avLst/>
          </a:prstGeom>
        </p:spPr>
        <p:txBody>
          <a:bodyPr anchor="ctr">
            <a:normAutofit fontScale="92500" lnSpcReduction="10000"/>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eaLnBrk="1" fontAlgn="auto" hangingPunct="1">
              <a:spcAft>
                <a:spcPts val="0"/>
              </a:spcAft>
              <a:defRPr/>
            </a:pPr>
            <a:r>
              <a:rPr lang="en-US" dirty="0"/>
              <a:t>Bohr Effect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539551" y="981075"/>
            <a:ext cx="8425061" cy="4968875"/>
          </a:xfrm>
          <a:ln w="22225">
            <a:solidFill>
              <a:schemeClr val="accent1"/>
            </a:solidFill>
            <a:miter lim="800000"/>
            <a:headEnd/>
            <a:tailEnd/>
          </a:ln>
        </p:spPr>
        <p:txBody>
          <a:bodyPr/>
          <a:lstStyle/>
          <a:p>
            <a:pPr eaLnBrk="1" hangingPunct="1">
              <a:lnSpc>
                <a:spcPct val="80000"/>
              </a:lnSpc>
            </a:pPr>
            <a:endParaRPr lang="en-US" altLang="en-US" sz="2800" dirty="0">
              <a:solidFill>
                <a:srgbClr val="0000FF"/>
              </a:solidFill>
              <a:latin typeface="Times New Roman" charset="0"/>
              <a:ea typeface="Times New Roman" charset="0"/>
              <a:cs typeface="Times New Roman" charset="0"/>
            </a:endParaRPr>
          </a:p>
          <a:p>
            <a:pPr eaLnBrk="1" hangingPunct="1">
              <a:lnSpc>
                <a:spcPct val="80000"/>
              </a:lnSpc>
            </a:pPr>
            <a:r>
              <a:rPr lang="en-US" altLang="en-US" sz="2800" dirty="0">
                <a:latin typeface="Times New Roman" charset="0"/>
                <a:ea typeface="Times New Roman" charset="0"/>
                <a:cs typeface="Times New Roman" charset="0"/>
              </a:rPr>
              <a:t>Exercise increases Temp, H+, 2,3 DPG and shifts the curve to Rt.</a:t>
            </a:r>
          </a:p>
          <a:p>
            <a:pPr eaLnBrk="1" hangingPunct="1">
              <a:lnSpc>
                <a:spcPct val="80000"/>
              </a:lnSpc>
            </a:pPr>
            <a:r>
              <a:rPr lang="en-US" altLang="en-US" sz="2800" b="1" dirty="0">
                <a:solidFill>
                  <a:srgbClr val="FF00FF"/>
                </a:solidFill>
                <a:latin typeface="Times New Roman" charset="0"/>
                <a:ea typeface="Times New Roman" charset="0"/>
                <a:cs typeface="Times New Roman" charset="0"/>
              </a:rPr>
              <a:t>Utilization Coefficient </a:t>
            </a:r>
            <a:r>
              <a:rPr lang="en-US" altLang="en-US" sz="2800" dirty="0">
                <a:latin typeface="Times New Roman" charset="0"/>
                <a:ea typeface="Times New Roman" charset="0"/>
                <a:cs typeface="Times New Roman" charset="0"/>
              </a:rPr>
              <a:t>The percentage of the blood that gives up its oxygen as it passes through the tissues capillaries is called </a:t>
            </a:r>
            <a:r>
              <a:rPr lang="en-US" altLang="en-US" sz="2800" i="1" dirty="0">
                <a:latin typeface="Times New Roman" charset="0"/>
                <a:ea typeface="Times New Roman" charset="0"/>
                <a:cs typeface="Times New Roman" charset="0"/>
              </a:rPr>
              <a:t>utilization coefficient. </a:t>
            </a:r>
          </a:p>
          <a:p>
            <a:pPr eaLnBrk="1" hangingPunct="1">
              <a:lnSpc>
                <a:spcPct val="80000"/>
              </a:lnSpc>
              <a:buFont typeface="Wingdings 3" charset="2"/>
              <a:buNone/>
            </a:pPr>
            <a:endParaRPr lang="en-US" altLang="en-US" sz="2800" u="sng" dirty="0">
              <a:latin typeface="Times New Roman" charset="0"/>
              <a:ea typeface="Times New Roman" charset="0"/>
              <a:cs typeface="Times New Roman" charset="0"/>
            </a:endParaRPr>
          </a:p>
          <a:p>
            <a:pPr algn="ctr" eaLnBrk="1" hangingPunct="1">
              <a:lnSpc>
                <a:spcPct val="80000"/>
              </a:lnSpc>
              <a:buFont typeface="Wingdings 3" charset="2"/>
              <a:buNone/>
            </a:pPr>
            <a:r>
              <a:rPr lang="en-US" altLang="en-US" sz="2800" dirty="0">
                <a:solidFill>
                  <a:srgbClr val="0000FF"/>
                </a:solidFill>
                <a:latin typeface="Times New Roman" charset="0"/>
                <a:ea typeface="Times New Roman" charset="0"/>
                <a:cs typeface="Times New Roman" charset="0"/>
              </a:rPr>
              <a:t> =  </a:t>
            </a:r>
            <a:r>
              <a:rPr lang="en-US" altLang="en-US" sz="2800" u="sng" dirty="0">
                <a:solidFill>
                  <a:srgbClr val="0000FF"/>
                </a:solidFill>
                <a:latin typeface="Times New Roman" charset="0"/>
                <a:ea typeface="Times New Roman" charset="0"/>
                <a:cs typeface="Times New Roman" charset="0"/>
              </a:rPr>
              <a:t>O2 delivered to the tissues</a:t>
            </a:r>
            <a:endParaRPr lang="en-US" altLang="en-US" sz="2800" dirty="0">
              <a:solidFill>
                <a:srgbClr val="0000FF"/>
              </a:solidFill>
              <a:latin typeface="Times New Roman" charset="0"/>
              <a:ea typeface="Times New Roman" charset="0"/>
              <a:cs typeface="Times New Roman" charset="0"/>
            </a:endParaRPr>
          </a:p>
          <a:p>
            <a:pPr algn="ctr" eaLnBrk="1" hangingPunct="1">
              <a:lnSpc>
                <a:spcPct val="80000"/>
              </a:lnSpc>
              <a:buFont typeface="Wingdings 3" charset="2"/>
              <a:buNone/>
            </a:pPr>
            <a:r>
              <a:rPr lang="en-US" altLang="en-US" sz="2800" dirty="0">
                <a:solidFill>
                  <a:srgbClr val="0000FF"/>
                </a:solidFill>
                <a:latin typeface="Times New Roman" charset="0"/>
                <a:ea typeface="Times New Roman" charset="0"/>
                <a:cs typeface="Times New Roman" charset="0"/>
              </a:rPr>
              <a:t>       O2 content of arterial blood</a:t>
            </a:r>
          </a:p>
          <a:p>
            <a:pPr algn="ctr" eaLnBrk="1" hangingPunct="1">
              <a:lnSpc>
                <a:spcPct val="80000"/>
              </a:lnSpc>
              <a:buFont typeface="Wingdings 3" charset="2"/>
              <a:buNone/>
            </a:pPr>
            <a:endParaRPr lang="en-US" altLang="en-US" sz="2800" b="1" i="1" dirty="0">
              <a:solidFill>
                <a:srgbClr val="00FF00"/>
              </a:solidFill>
              <a:latin typeface="Times New Roman" charset="0"/>
              <a:ea typeface="Times New Roman" charset="0"/>
              <a:cs typeface="Times New Roman" charset="0"/>
            </a:endParaRPr>
          </a:p>
          <a:p>
            <a:pPr eaLnBrk="1" hangingPunct="1">
              <a:lnSpc>
                <a:spcPct val="80000"/>
              </a:lnSpc>
            </a:pPr>
            <a:r>
              <a:rPr lang="en-US" altLang="en-US" sz="2800" i="1" dirty="0" smtClean="0">
                <a:latin typeface="Times New Roman" charset="0"/>
                <a:ea typeface="Times New Roman" charset="0"/>
                <a:cs typeface="Times New Roman" charset="0"/>
              </a:rPr>
              <a:t> Normally </a:t>
            </a:r>
            <a:r>
              <a:rPr lang="en-US" altLang="en-US" sz="2800" i="1" dirty="0">
                <a:latin typeface="Times New Roman" charset="0"/>
                <a:ea typeface="Times New Roman" charset="0"/>
                <a:cs typeface="Times New Roman" charset="0"/>
              </a:rPr>
              <a:t>at rest = 5ml/20 ml= </a:t>
            </a:r>
            <a:r>
              <a:rPr lang="en-US" altLang="en-US" sz="2800" i="1" dirty="0">
                <a:solidFill>
                  <a:srgbClr val="0000FF"/>
                </a:solidFill>
                <a:latin typeface="Times New Roman" charset="0"/>
                <a:ea typeface="Times New Roman" charset="0"/>
                <a:cs typeface="Times New Roman" charset="0"/>
              </a:rPr>
              <a:t>25% </a:t>
            </a:r>
            <a:r>
              <a:rPr lang="en-US" altLang="en-US" sz="2800" i="1" dirty="0">
                <a:latin typeface="Times New Roman" charset="0"/>
                <a:ea typeface="Times New Roman" charset="0"/>
                <a:cs typeface="Times New Roman" charset="0"/>
              </a:rPr>
              <a:t>,</a:t>
            </a:r>
          </a:p>
          <a:p>
            <a:pPr eaLnBrk="1" hangingPunct="1">
              <a:lnSpc>
                <a:spcPct val="80000"/>
              </a:lnSpc>
            </a:pPr>
            <a:r>
              <a:rPr lang="en-US" altLang="en-US" sz="2800" i="1" dirty="0">
                <a:latin typeface="Times New Roman" charset="0"/>
                <a:ea typeface="Times New Roman" charset="0"/>
                <a:cs typeface="Times New Roman" charset="0"/>
              </a:rPr>
              <a:t> </a:t>
            </a:r>
            <a:r>
              <a:rPr lang="en-US" altLang="en-US" sz="2800" i="1" dirty="0" smtClean="0">
                <a:latin typeface="Times New Roman" charset="0"/>
                <a:ea typeface="Times New Roman" charset="0"/>
                <a:cs typeface="Times New Roman" charset="0"/>
              </a:rPr>
              <a:t>During </a:t>
            </a:r>
            <a:r>
              <a:rPr lang="en-US" altLang="en-US" sz="2800" i="1" dirty="0">
                <a:latin typeface="Times New Roman" charset="0"/>
                <a:ea typeface="Times New Roman" charset="0"/>
                <a:cs typeface="Times New Roman" charset="0"/>
              </a:rPr>
              <a:t>exercise it = 15 ml/20 ml= </a:t>
            </a:r>
            <a:r>
              <a:rPr lang="en-US" altLang="en-US" sz="2800" i="1" dirty="0">
                <a:solidFill>
                  <a:srgbClr val="0000FF"/>
                </a:solidFill>
                <a:latin typeface="Times New Roman" charset="0"/>
                <a:ea typeface="Times New Roman" charset="0"/>
                <a:cs typeface="Times New Roman" charset="0"/>
              </a:rPr>
              <a:t>75 % - 85%</a:t>
            </a:r>
          </a:p>
          <a:p>
            <a:pPr eaLnBrk="1" hangingPunct="1">
              <a:lnSpc>
                <a:spcPct val="80000"/>
              </a:lnSpc>
            </a:pPr>
            <a:endParaRPr lang="en-US" altLang="en-US" sz="2800" dirty="0"/>
          </a:p>
        </p:txBody>
      </p:sp>
      <p:sp>
        <p:nvSpPr>
          <p:cNvPr id="2662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a:latin typeface="Arial" charset="0"/>
                <a:ea typeface="Arial" charset="0"/>
              </a:rPr>
              <a:t>Dr.Aida Korish ( akorish@ksu.edu.sa)</a:t>
            </a:r>
          </a:p>
        </p:txBody>
      </p:sp>
      <p:sp>
        <p:nvSpPr>
          <p:cNvPr id="113666" name="Rectangle 2"/>
          <p:cNvSpPr>
            <a:spLocks noGrp="1" noChangeArrowheads="1"/>
          </p:cNvSpPr>
          <p:nvPr>
            <p:ph type="title"/>
          </p:nvPr>
        </p:nvSpPr>
        <p:spPr>
          <a:xfrm>
            <a:off x="755576" y="188640"/>
            <a:ext cx="7931224" cy="864096"/>
          </a:xfrm>
        </p:spPr>
        <p:txBody>
          <a:bodyPr>
            <a:normAutofit fontScale="90000"/>
          </a:bodyPr>
          <a:lstStyle/>
          <a:p>
            <a:pPr eaLnBrk="1" fontAlgn="auto" hangingPunct="1">
              <a:spcAft>
                <a:spcPts val="0"/>
              </a:spcAft>
              <a:defRPr/>
            </a:pPr>
            <a:r>
              <a:rPr lang="en-US" sz="3200" dirty="0">
                <a:solidFill>
                  <a:srgbClr val="0000FF"/>
                </a:solidFill>
              </a:rPr>
              <a:t>Shift of dissociation curve during exercise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323850" y="908720"/>
            <a:ext cx="8451850" cy="4896544"/>
          </a:xfrm>
          <a:ln w="19050">
            <a:solidFill>
              <a:schemeClr val="accent1"/>
            </a:solidFill>
          </a:ln>
        </p:spPr>
        <p:txBody>
          <a:bodyPr/>
          <a:lstStyle/>
          <a:p>
            <a:pPr eaLnBrk="1" hangingPunct="1">
              <a:spcBef>
                <a:spcPts val="600"/>
              </a:spcBef>
              <a:spcAft>
                <a:spcPts val="600"/>
              </a:spcAft>
            </a:pPr>
            <a:r>
              <a:rPr lang="en-US" altLang="en-US" sz="2400" i="1" dirty="0">
                <a:solidFill>
                  <a:srgbClr val="0000FF"/>
                </a:solidFill>
                <a:latin typeface="Times New Roman" charset="0"/>
                <a:ea typeface="Times New Roman" charset="0"/>
                <a:cs typeface="Times New Roman" charset="0"/>
              </a:rPr>
              <a:t>Only 3% of O2 is </a:t>
            </a:r>
            <a:r>
              <a:rPr lang="en-US" altLang="en-US" sz="2400" i="1" dirty="0">
                <a:latin typeface="Times New Roman" charset="0"/>
                <a:ea typeface="Times New Roman" charset="0"/>
                <a:cs typeface="Times New Roman" charset="0"/>
              </a:rPr>
              <a:t>transported in the dissolved </a:t>
            </a:r>
            <a:r>
              <a:rPr lang="en-US" altLang="en-US" sz="2400" i="1" dirty="0" smtClean="0">
                <a:latin typeface="Times New Roman" charset="0"/>
                <a:ea typeface="Times New Roman" charset="0"/>
                <a:cs typeface="Times New Roman" charset="0"/>
              </a:rPr>
              <a:t>state.</a:t>
            </a:r>
            <a:endParaRPr lang="en-US" altLang="en-US" sz="2400" i="1" dirty="0">
              <a:latin typeface="Times New Roman" charset="0"/>
              <a:ea typeface="Times New Roman" charset="0"/>
              <a:cs typeface="Times New Roman" charset="0"/>
            </a:endParaRPr>
          </a:p>
          <a:p>
            <a:pPr eaLnBrk="1" hangingPunct="1">
              <a:spcBef>
                <a:spcPts val="600"/>
              </a:spcBef>
              <a:spcAft>
                <a:spcPts val="600"/>
              </a:spcAft>
            </a:pPr>
            <a:r>
              <a:rPr lang="en-US" altLang="en-US" sz="2400" dirty="0">
                <a:latin typeface="Times New Roman" charset="0"/>
                <a:ea typeface="Times New Roman" charset="0"/>
                <a:cs typeface="Times New Roman" charset="0"/>
              </a:rPr>
              <a:t>At normal arterial </a:t>
            </a:r>
            <a:r>
              <a:rPr lang="en-US" altLang="en-US" sz="2400" dirty="0">
                <a:solidFill>
                  <a:srgbClr val="0000FF"/>
                </a:solidFill>
                <a:latin typeface="Times New Roman" charset="0"/>
                <a:ea typeface="Times New Roman" charset="0"/>
                <a:cs typeface="Times New Roman" charset="0"/>
              </a:rPr>
              <a:t>PO2 of 95 mmHg </a:t>
            </a:r>
            <a:r>
              <a:rPr lang="en-US" altLang="en-US" sz="2400" dirty="0">
                <a:latin typeface="Times New Roman" charset="0"/>
                <a:ea typeface="Times New Roman" charset="0"/>
                <a:cs typeface="Times New Roman" charset="0"/>
              </a:rPr>
              <a:t>, about </a:t>
            </a:r>
            <a:r>
              <a:rPr lang="en-US" altLang="en-US" sz="2400" dirty="0">
                <a:solidFill>
                  <a:srgbClr val="0000FF"/>
                </a:solidFill>
                <a:latin typeface="Times New Roman" charset="0"/>
                <a:ea typeface="Times New Roman" charset="0"/>
                <a:cs typeface="Times New Roman" charset="0"/>
              </a:rPr>
              <a:t>0.29 ml </a:t>
            </a:r>
            <a:r>
              <a:rPr lang="en-US" altLang="en-US" sz="2400" dirty="0">
                <a:latin typeface="Times New Roman" charset="0"/>
                <a:ea typeface="Times New Roman" charset="0"/>
                <a:cs typeface="Times New Roman" charset="0"/>
              </a:rPr>
              <a:t>of oxygen is dissolved in each 100ml of blood.</a:t>
            </a:r>
          </a:p>
          <a:p>
            <a:pPr eaLnBrk="1" hangingPunct="1">
              <a:spcBef>
                <a:spcPts val="600"/>
              </a:spcBef>
              <a:spcAft>
                <a:spcPts val="600"/>
              </a:spcAft>
            </a:pPr>
            <a:r>
              <a:rPr lang="en-US" altLang="en-US" sz="2400" dirty="0">
                <a:latin typeface="Times New Roman" charset="0"/>
                <a:ea typeface="Times New Roman" charset="0"/>
                <a:cs typeface="Times New Roman" charset="0"/>
              </a:rPr>
              <a:t>When the </a:t>
            </a:r>
            <a:r>
              <a:rPr lang="en-US" altLang="en-US" sz="2400" dirty="0">
                <a:solidFill>
                  <a:srgbClr val="0000FF"/>
                </a:solidFill>
                <a:latin typeface="Times New Roman" charset="0"/>
                <a:ea typeface="Times New Roman" charset="0"/>
                <a:cs typeface="Times New Roman" charset="0"/>
              </a:rPr>
              <a:t>PO2 of the blood falls to 40 mmHg </a:t>
            </a:r>
            <a:r>
              <a:rPr lang="en-US" altLang="en-US" sz="2400" dirty="0">
                <a:latin typeface="Times New Roman" charset="0"/>
                <a:ea typeface="Times New Roman" charset="0"/>
                <a:cs typeface="Times New Roman" charset="0"/>
              </a:rPr>
              <a:t>in tissue capillaries, only </a:t>
            </a:r>
            <a:r>
              <a:rPr lang="en-US" altLang="en-US" sz="2400" dirty="0">
                <a:solidFill>
                  <a:srgbClr val="0000FF"/>
                </a:solidFill>
                <a:latin typeface="Times New Roman" charset="0"/>
                <a:ea typeface="Times New Roman" charset="0"/>
                <a:cs typeface="Times New Roman" charset="0"/>
              </a:rPr>
              <a:t>0.12</a:t>
            </a:r>
            <a:r>
              <a:rPr lang="en-US" altLang="en-US" sz="2400" dirty="0">
                <a:latin typeface="Times New Roman" charset="0"/>
                <a:ea typeface="Times New Roman" charset="0"/>
                <a:cs typeface="Times New Roman" charset="0"/>
              </a:rPr>
              <a:t> of oxygen remains dissolved.</a:t>
            </a:r>
          </a:p>
          <a:p>
            <a:pPr eaLnBrk="1" hangingPunct="1">
              <a:spcBef>
                <a:spcPts val="600"/>
              </a:spcBef>
              <a:spcAft>
                <a:spcPts val="600"/>
              </a:spcAft>
            </a:pPr>
            <a:r>
              <a:rPr lang="en-US" altLang="en-US" sz="2400" dirty="0">
                <a:latin typeface="Times New Roman" charset="0"/>
                <a:ea typeface="Times New Roman" charset="0"/>
                <a:cs typeface="Times New Roman" charset="0"/>
              </a:rPr>
              <a:t>Therefore 0.17 ml of oxygen is normally transported in the dissolved state to the tissues per each 100 ml of blood.</a:t>
            </a:r>
          </a:p>
          <a:p>
            <a:pPr eaLnBrk="1" hangingPunct="1">
              <a:spcBef>
                <a:spcPts val="600"/>
              </a:spcBef>
              <a:spcAft>
                <a:spcPts val="600"/>
              </a:spcAft>
            </a:pPr>
            <a:r>
              <a:rPr lang="en-US" altLang="en-US" sz="2400" b="1" dirty="0">
                <a:solidFill>
                  <a:srgbClr val="0000FF"/>
                </a:solidFill>
                <a:latin typeface="Times New Roman" charset="0"/>
                <a:ea typeface="Times New Roman" charset="0"/>
                <a:cs typeface="Times New Roman" charset="0"/>
              </a:rPr>
              <a:t>Importance of dissolved O2 :</a:t>
            </a:r>
          </a:p>
          <a:p>
            <a:pPr eaLnBrk="1" hangingPunct="1">
              <a:spcBef>
                <a:spcPts val="600"/>
              </a:spcBef>
              <a:spcAft>
                <a:spcPts val="600"/>
              </a:spcAft>
            </a:pPr>
            <a:r>
              <a:rPr lang="en-US" altLang="en-US" sz="2400" dirty="0">
                <a:latin typeface="Times New Roman" charset="0"/>
                <a:ea typeface="Times New Roman" charset="0"/>
                <a:cs typeface="Times New Roman" charset="0"/>
              </a:rPr>
              <a:t>The dissolved O2 determines the PO2 in the blood </a:t>
            </a:r>
          </a:p>
          <a:p>
            <a:pPr eaLnBrk="1" hangingPunct="1">
              <a:spcBef>
                <a:spcPts val="600"/>
              </a:spcBef>
              <a:spcAft>
                <a:spcPts val="600"/>
              </a:spcAft>
            </a:pPr>
            <a:r>
              <a:rPr lang="en-US" altLang="en-US" sz="2400" dirty="0">
                <a:latin typeface="Times New Roman" charset="0"/>
                <a:ea typeface="Times New Roman" charset="0"/>
                <a:cs typeface="Times New Roman" charset="0"/>
              </a:rPr>
              <a:t>It is the form of oxygen used directly by the tissues.</a:t>
            </a:r>
          </a:p>
        </p:txBody>
      </p:sp>
      <p:sp>
        <p:nvSpPr>
          <p:cNvPr id="27651"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a:latin typeface="Arial" charset="0"/>
                <a:ea typeface="Arial" charset="0"/>
              </a:rPr>
              <a:t>Dr.Aida Korish ( akorish@ksu.edu.sa)</a:t>
            </a:r>
          </a:p>
        </p:txBody>
      </p:sp>
      <p:sp>
        <p:nvSpPr>
          <p:cNvPr id="117762" name="Rectangle 2"/>
          <p:cNvSpPr>
            <a:spLocks noGrp="1" noChangeArrowheads="1"/>
          </p:cNvSpPr>
          <p:nvPr>
            <p:ph type="title"/>
          </p:nvPr>
        </p:nvSpPr>
        <p:spPr>
          <a:xfrm>
            <a:off x="285720" y="260648"/>
            <a:ext cx="8390736" cy="648072"/>
          </a:xfrm>
        </p:spPr>
        <p:txBody>
          <a:bodyPr>
            <a:noAutofit/>
          </a:bodyPr>
          <a:lstStyle/>
          <a:p>
            <a:pPr eaLnBrk="1" fontAlgn="auto" hangingPunct="1">
              <a:spcAft>
                <a:spcPts val="0"/>
              </a:spcAft>
              <a:defRPr/>
            </a:pPr>
            <a:r>
              <a:rPr lang="en-US" sz="2800" i="1" dirty="0">
                <a:solidFill>
                  <a:srgbClr val="0000FF"/>
                </a:solidFill>
              </a:rPr>
              <a:t>Transport of oxygen in the dissolved state.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357188" y="1412875"/>
            <a:ext cx="4791075" cy="4321175"/>
          </a:xfrm>
          <a:ln w="22225">
            <a:solidFill>
              <a:schemeClr val="accent1"/>
            </a:solidFill>
            <a:miter lim="800000"/>
            <a:headEnd/>
            <a:tailEnd/>
          </a:ln>
        </p:spPr>
        <p:txBody>
          <a:bodyPr/>
          <a:lstStyle/>
          <a:p>
            <a:pPr eaLnBrk="1" hangingPunct="1"/>
            <a:r>
              <a:rPr lang="en-US" altLang="en-US" sz="2800" dirty="0">
                <a:latin typeface="Times New Roman" charset="0"/>
                <a:ea typeface="Times New Roman" charset="0"/>
                <a:cs typeface="Times New Roman" charset="0"/>
              </a:rPr>
              <a:t>CO combines with </a:t>
            </a:r>
            <a:r>
              <a:rPr lang="en-US" altLang="en-US" sz="2800" dirty="0" err="1">
                <a:latin typeface="Times New Roman" charset="0"/>
                <a:ea typeface="Times New Roman" charset="0"/>
                <a:cs typeface="Times New Roman" charset="0"/>
              </a:rPr>
              <a:t>Hb</a:t>
            </a:r>
            <a:r>
              <a:rPr lang="en-US" altLang="en-US" sz="2800" dirty="0">
                <a:latin typeface="Times New Roman" charset="0"/>
                <a:ea typeface="Times New Roman" charset="0"/>
                <a:cs typeface="Times New Roman" charset="0"/>
              </a:rPr>
              <a:t> at the same point on the </a:t>
            </a:r>
            <a:r>
              <a:rPr lang="en-US" altLang="en-US" sz="2800" dirty="0" err="1">
                <a:latin typeface="Times New Roman" charset="0"/>
                <a:ea typeface="Times New Roman" charset="0"/>
                <a:cs typeface="Times New Roman" charset="0"/>
              </a:rPr>
              <a:t>Hb</a:t>
            </a:r>
            <a:r>
              <a:rPr lang="en-US" altLang="en-US" sz="2800" dirty="0">
                <a:latin typeface="Times New Roman" charset="0"/>
                <a:ea typeface="Times New Roman" charset="0"/>
                <a:cs typeface="Times New Roman" charset="0"/>
              </a:rPr>
              <a:t> molecule as does </a:t>
            </a:r>
            <a:r>
              <a:rPr lang="en-US" altLang="en-US" sz="2800" dirty="0" smtClean="0">
                <a:latin typeface="Times New Roman" charset="0"/>
                <a:ea typeface="Times New Roman" charset="0"/>
                <a:cs typeface="Times New Roman" charset="0"/>
              </a:rPr>
              <a:t>oxygen.</a:t>
            </a:r>
            <a:endParaRPr lang="en-US" altLang="en-US" sz="2800" dirty="0">
              <a:latin typeface="Times New Roman" charset="0"/>
              <a:ea typeface="Times New Roman" charset="0"/>
              <a:cs typeface="Times New Roman" charset="0"/>
            </a:endParaRPr>
          </a:p>
          <a:p>
            <a:pPr eaLnBrk="1" hangingPunct="1"/>
            <a:r>
              <a:rPr lang="en-US" altLang="en-US" sz="2800" dirty="0">
                <a:latin typeface="Times New Roman" charset="0"/>
                <a:ea typeface="Times New Roman" charset="0"/>
                <a:cs typeface="Times New Roman" charset="0"/>
              </a:rPr>
              <a:t>It binds with Hb about 250 times as much as O2 (affinity of Hb to CO is very high (250 times) that to O2.</a:t>
            </a:r>
          </a:p>
          <a:p>
            <a:pPr eaLnBrk="1" hangingPunct="1"/>
            <a:r>
              <a:rPr lang="en-US" altLang="en-US" sz="2800" dirty="0">
                <a:latin typeface="Times New Roman" charset="0"/>
                <a:ea typeface="Times New Roman" charset="0"/>
                <a:cs typeface="Times New Roman" charset="0"/>
              </a:rPr>
              <a:t>It causes Lt  shift of the O2-Hb curve.</a:t>
            </a:r>
          </a:p>
        </p:txBody>
      </p:sp>
      <p:sp>
        <p:nvSpPr>
          <p:cNvPr id="28675"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a:latin typeface="Arial" charset="0"/>
                <a:ea typeface="Arial" charset="0"/>
              </a:rPr>
              <a:t>Dr.Aida Korish ( akorish@ksu.edu.sa)</a:t>
            </a:r>
          </a:p>
        </p:txBody>
      </p:sp>
      <p:sp>
        <p:nvSpPr>
          <p:cNvPr id="118786" name="Rectangle 2"/>
          <p:cNvSpPr>
            <a:spLocks noGrp="1" noChangeArrowheads="1"/>
          </p:cNvSpPr>
          <p:nvPr>
            <p:ph type="title"/>
          </p:nvPr>
        </p:nvSpPr>
        <p:spPr>
          <a:xfrm>
            <a:off x="323528" y="188640"/>
            <a:ext cx="8424936" cy="1296144"/>
          </a:xfrm>
        </p:spPr>
        <p:txBody>
          <a:bodyPr>
            <a:noAutofit/>
          </a:bodyPr>
          <a:lstStyle/>
          <a:p>
            <a:pPr algn="ctr" eaLnBrk="1" fontAlgn="auto" hangingPunct="1">
              <a:spcAft>
                <a:spcPts val="0"/>
              </a:spcAft>
              <a:defRPr/>
            </a:pPr>
            <a:r>
              <a:rPr lang="en-US" sz="2800" dirty="0">
                <a:solidFill>
                  <a:srgbClr val="0000FF"/>
                </a:solidFill>
                <a:effectLst/>
                <a:latin typeface="Times New Roman" pitchFamily="18" charset="0"/>
                <a:cs typeface="Times New Roman" pitchFamily="18" charset="0"/>
              </a:rPr>
              <a:t>Combination of </a:t>
            </a:r>
            <a:r>
              <a:rPr lang="en-US" sz="2800" dirty="0" err="1">
                <a:solidFill>
                  <a:srgbClr val="0000FF"/>
                </a:solidFill>
                <a:effectLst/>
                <a:latin typeface="Times New Roman" pitchFamily="18" charset="0"/>
                <a:cs typeface="Times New Roman" pitchFamily="18" charset="0"/>
              </a:rPr>
              <a:t>Hb</a:t>
            </a:r>
            <a:r>
              <a:rPr lang="en-US" sz="2800" dirty="0">
                <a:solidFill>
                  <a:srgbClr val="0000FF"/>
                </a:solidFill>
                <a:effectLst/>
                <a:latin typeface="Times New Roman" pitchFamily="18" charset="0"/>
                <a:cs typeface="Times New Roman" pitchFamily="18" charset="0"/>
              </a:rPr>
              <a:t> with carbon monoxide (CO) - displacement of oxygen</a:t>
            </a:r>
          </a:p>
        </p:txBody>
      </p:sp>
      <p:pic>
        <p:nvPicPr>
          <p:cNvPr id="28677" name="Content Placeholder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444625"/>
            <a:ext cx="3672533" cy="428942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75656" y="332656"/>
            <a:ext cx="6148152" cy="648072"/>
          </a:xfrm>
        </p:spPr>
        <p:txBody>
          <a:bodyPr>
            <a:noAutofit/>
          </a:bodyPr>
          <a:lstStyle/>
          <a:p>
            <a:pPr algn="ctr">
              <a:defRPr/>
            </a:pPr>
            <a:r>
              <a:rPr lang="en-US" sz="3000" dirty="0">
                <a:solidFill>
                  <a:srgbClr val="0000FF"/>
                </a:solidFill>
              </a:rPr>
              <a:t>Pulse Oximetry</a:t>
            </a:r>
            <a:br>
              <a:rPr lang="en-US" sz="3000" dirty="0">
                <a:solidFill>
                  <a:srgbClr val="0000FF"/>
                </a:solidFill>
              </a:rPr>
            </a:br>
            <a:endParaRPr lang="en-US" sz="3000" dirty="0">
              <a:solidFill>
                <a:srgbClr val="0000FF"/>
              </a:solidFill>
            </a:endParaRPr>
          </a:p>
        </p:txBody>
      </p:sp>
      <p:sp>
        <p:nvSpPr>
          <p:cNvPr id="30723" name="عنصر نائب للمحتوى 2"/>
          <p:cNvSpPr>
            <a:spLocks noGrp="1"/>
          </p:cNvSpPr>
          <p:nvPr>
            <p:ph idx="1"/>
          </p:nvPr>
        </p:nvSpPr>
        <p:spPr>
          <a:xfrm>
            <a:off x="251519" y="980728"/>
            <a:ext cx="5472609" cy="5256583"/>
          </a:xfrm>
          <a:ln w="19050">
            <a:solidFill>
              <a:srgbClr val="0070C0"/>
            </a:solidFill>
          </a:ln>
        </p:spPr>
        <p:txBody>
          <a:bodyPr/>
          <a:lstStyle/>
          <a:p>
            <a:pPr algn="just">
              <a:spcBef>
                <a:spcPts val="1000"/>
              </a:spcBef>
              <a:spcAft>
                <a:spcPts val="600"/>
              </a:spcAft>
              <a:buFont typeface="Wingdings" charset="2"/>
              <a:buChar char="Ø"/>
            </a:pPr>
            <a:r>
              <a:rPr lang="en-US" altLang="en-US" sz="2400" dirty="0">
                <a:latin typeface="Times New Roman" charset="0"/>
                <a:ea typeface="Times New Roman" charset="0"/>
                <a:cs typeface="Times New Roman" charset="0"/>
              </a:rPr>
              <a:t>Measures % saturation of arterial blood (e.g., of the finger) using dual-wavelength spectrophotometry. </a:t>
            </a:r>
          </a:p>
          <a:p>
            <a:pPr algn="just">
              <a:spcBef>
                <a:spcPts val="1000"/>
              </a:spcBef>
              <a:spcAft>
                <a:spcPts val="600"/>
              </a:spcAft>
              <a:buFont typeface="Wingdings" charset="2"/>
              <a:buChar char="Ø"/>
            </a:pPr>
            <a:r>
              <a:rPr lang="en-US" altLang="en-US" sz="2400" dirty="0">
                <a:latin typeface="Times New Roman" charset="0"/>
                <a:ea typeface="Times New Roman" charset="0"/>
                <a:cs typeface="Times New Roman" charset="0"/>
              </a:rPr>
              <a:t>Because </a:t>
            </a:r>
            <a:r>
              <a:rPr lang="en-US" altLang="en-US" sz="2400" dirty="0" err="1">
                <a:latin typeface="Times New Roman" charset="0"/>
                <a:ea typeface="Times New Roman" charset="0"/>
                <a:cs typeface="Times New Roman" charset="0"/>
              </a:rPr>
              <a:t>oxyhemoglobin</a:t>
            </a:r>
            <a:r>
              <a:rPr lang="en-US" altLang="en-US" sz="2400" dirty="0">
                <a:latin typeface="Times New Roman" charset="0"/>
                <a:ea typeface="Times New Roman" charset="0"/>
                <a:cs typeface="Times New Roman" charset="0"/>
              </a:rPr>
              <a:t> and </a:t>
            </a:r>
            <a:r>
              <a:rPr lang="en-US" altLang="en-US" sz="2400" dirty="0" err="1">
                <a:latin typeface="Times New Roman" charset="0"/>
                <a:ea typeface="Times New Roman" charset="0"/>
                <a:cs typeface="Times New Roman" charset="0"/>
              </a:rPr>
              <a:t>deoxyhemoglobin</a:t>
            </a:r>
            <a:r>
              <a:rPr lang="en-US" altLang="en-US" sz="2400" dirty="0">
                <a:latin typeface="Times New Roman" charset="0"/>
                <a:ea typeface="Times New Roman" charset="0"/>
                <a:cs typeface="Times New Roman" charset="0"/>
              </a:rPr>
              <a:t> have different absorbance characteristics, the machine calculates % saturation from absorbance at two different wavelengths. </a:t>
            </a:r>
          </a:p>
          <a:p>
            <a:pPr algn="just">
              <a:spcBef>
                <a:spcPts val="1000"/>
              </a:spcBef>
              <a:spcAft>
                <a:spcPts val="600"/>
              </a:spcAft>
              <a:buFont typeface="Wingdings" charset="2"/>
              <a:buChar char="Ø"/>
            </a:pPr>
            <a:r>
              <a:rPr lang="en-US" altLang="en-US" sz="2400" dirty="0">
                <a:latin typeface="Times New Roman" charset="0"/>
                <a:ea typeface="Times New Roman" charset="0"/>
                <a:cs typeface="Times New Roman" charset="0"/>
              </a:rPr>
              <a:t>Pulse oximetry does not directly measure PaO2. However, knowing % saturation, one can estimate PaO2 from the O2-hemoglobin dissociation curve.</a:t>
            </a:r>
          </a:p>
        </p:txBody>
      </p:sp>
      <p:pic>
        <p:nvPicPr>
          <p:cNvPr id="3" name="Picture 2"/>
          <p:cNvPicPr>
            <a:picLocks noChangeAspect="1"/>
          </p:cNvPicPr>
          <p:nvPr/>
        </p:nvPicPr>
        <p:blipFill>
          <a:blip r:embed="rId2"/>
          <a:stretch>
            <a:fillRect/>
          </a:stretch>
        </p:blipFill>
        <p:spPr>
          <a:xfrm>
            <a:off x="5991510" y="1124744"/>
            <a:ext cx="2828962" cy="2463800"/>
          </a:xfrm>
          <a:prstGeom prst="rect">
            <a:avLst/>
          </a:prstGeom>
          <a:ln w="19050">
            <a:solidFill>
              <a:schemeClr val="accent1"/>
            </a:solidFill>
          </a:ln>
        </p:spPr>
      </p:pic>
      <p:pic>
        <p:nvPicPr>
          <p:cNvPr id="4" name="Picture 3"/>
          <p:cNvPicPr>
            <a:picLocks noChangeAspect="1"/>
          </p:cNvPicPr>
          <p:nvPr/>
        </p:nvPicPr>
        <p:blipFill>
          <a:blip r:embed="rId3"/>
          <a:stretch>
            <a:fillRect/>
          </a:stretch>
        </p:blipFill>
        <p:spPr>
          <a:xfrm>
            <a:off x="5991510" y="3933056"/>
            <a:ext cx="2828962" cy="2403004"/>
          </a:xfrm>
          <a:prstGeom prst="rect">
            <a:avLst/>
          </a:prstGeom>
          <a:ln w="19050">
            <a:solidFill>
              <a:schemeClr val="accent1"/>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323850" y="227013"/>
            <a:ext cx="7776542" cy="609699"/>
          </a:xfrm>
        </p:spPr>
        <p:txBody>
          <a:bodyPr/>
          <a:lstStyle/>
          <a:p>
            <a:pPr eaLnBrk="1" fontAlgn="auto" hangingPunct="1">
              <a:spcAft>
                <a:spcPts val="0"/>
              </a:spcAft>
              <a:defRPr/>
            </a:pPr>
            <a:r>
              <a:rPr lang="en-US" sz="2800" i="1" dirty="0">
                <a:solidFill>
                  <a:srgbClr val="0000FF"/>
                </a:solidFill>
              </a:rPr>
              <a:t>Transport of carbon dioxide in the blood</a:t>
            </a:r>
          </a:p>
        </p:txBody>
      </p:sp>
      <p:sp>
        <p:nvSpPr>
          <p:cNvPr id="31747" name="Rectangle 3"/>
          <p:cNvSpPr>
            <a:spLocks noGrp="1" noChangeArrowheads="1"/>
          </p:cNvSpPr>
          <p:nvPr>
            <p:ph sz="half" idx="2"/>
          </p:nvPr>
        </p:nvSpPr>
        <p:spPr>
          <a:xfrm>
            <a:off x="323850" y="1124743"/>
            <a:ext cx="4248150" cy="5145241"/>
          </a:xfrm>
          <a:ln w="22225">
            <a:solidFill>
              <a:schemeClr val="tx1"/>
            </a:solidFill>
            <a:miter lim="800000"/>
            <a:headEnd/>
            <a:tailEnd/>
          </a:ln>
        </p:spPr>
        <p:txBody>
          <a:bodyPr/>
          <a:lstStyle/>
          <a:p>
            <a:pPr eaLnBrk="1" hangingPunct="1">
              <a:buFont typeface="Wingdings 3" charset="2"/>
              <a:buNone/>
            </a:pPr>
            <a:r>
              <a:rPr lang="en-US" altLang="en-US" sz="2400" b="1" dirty="0">
                <a:latin typeface="Times New Roman" charset="0"/>
                <a:ea typeface="Aparajita" charset="0"/>
                <a:cs typeface="Times New Roman" charset="0"/>
              </a:rPr>
              <a:t>Carbon dioxide  is transported in three forms.</a:t>
            </a:r>
            <a:endParaRPr lang="en-US" altLang="en-US" sz="2400" dirty="0">
              <a:latin typeface="Times New Roman" charset="0"/>
              <a:ea typeface="Aparajita" charset="0"/>
              <a:cs typeface="Times New Roman" charset="0"/>
            </a:endParaRPr>
          </a:p>
          <a:p>
            <a:pPr eaLnBrk="1" hangingPunct="1"/>
            <a:r>
              <a:rPr lang="en-US" altLang="en-US" sz="2400" i="1" dirty="0">
                <a:solidFill>
                  <a:srgbClr val="0000FF"/>
                </a:solidFill>
                <a:latin typeface="Times New Roman" charset="0"/>
                <a:ea typeface="Aparajita" charset="0"/>
                <a:cs typeface="Times New Roman" charset="0"/>
              </a:rPr>
              <a:t>Dissolved CO2  </a:t>
            </a:r>
            <a:r>
              <a:rPr lang="en-US" altLang="en-US" sz="2400" i="1" dirty="0">
                <a:latin typeface="Times New Roman" charset="0"/>
                <a:ea typeface="Aparajita" charset="0"/>
                <a:cs typeface="Times New Roman" charset="0"/>
              </a:rPr>
              <a:t>7% ( this determines the PCO2 in blood)</a:t>
            </a:r>
          </a:p>
          <a:p>
            <a:pPr eaLnBrk="1" hangingPunct="1"/>
            <a:r>
              <a:rPr lang="en-US" altLang="en-US" sz="2400" i="1" dirty="0">
                <a:solidFill>
                  <a:srgbClr val="0000FF"/>
                </a:solidFill>
                <a:latin typeface="Times New Roman" charset="0"/>
                <a:ea typeface="Aparajita" charset="0"/>
                <a:cs typeface="Times New Roman" charset="0"/>
              </a:rPr>
              <a:t>Bicarbonate ions  </a:t>
            </a:r>
            <a:r>
              <a:rPr lang="en-US" altLang="en-US" sz="2400" i="1" dirty="0">
                <a:latin typeface="Times New Roman" charset="0"/>
                <a:ea typeface="Aparajita" charset="0"/>
                <a:cs typeface="Times New Roman" charset="0"/>
              </a:rPr>
              <a:t>(HCO3)70 %</a:t>
            </a:r>
          </a:p>
          <a:p>
            <a:pPr eaLnBrk="1" hangingPunct="1"/>
            <a:r>
              <a:rPr lang="en-US" altLang="en-US" sz="2400" i="1" dirty="0" err="1">
                <a:solidFill>
                  <a:srgbClr val="0000FF"/>
                </a:solidFill>
                <a:latin typeface="Times New Roman" charset="0"/>
                <a:ea typeface="Aparajita" charset="0"/>
                <a:cs typeface="Times New Roman" charset="0"/>
              </a:rPr>
              <a:t>Carbaminohemoglobin</a:t>
            </a:r>
            <a:r>
              <a:rPr lang="en-US" altLang="en-US" sz="2400" i="1" dirty="0">
                <a:latin typeface="Times New Roman" charset="0"/>
                <a:ea typeface="Aparajita" charset="0"/>
                <a:cs typeface="Times New Roman" charset="0"/>
              </a:rPr>
              <a:t> ( CO2 combined with </a:t>
            </a:r>
            <a:r>
              <a:rPr lang="en-US" altLang="en-US" sz="2400" i="1" dirty="0" err="1">
                <a:latin typeface="Times New Roman" charset="0"/>
                <a:ea typeface="Aparajita" charset="0"/>
                <a:cs typeface="Times New Roman" charset="0"/>
              </a:rPr>
              <a:t>Hb</a:t>
            </a:r>
            <a:r>
              <a:rPr lang="en-US" altLang="en-US" sz="2400" i="1" dirty="0">
                <a:latin typeface="Times New Roman" charset="0"/>
                <a:ea typeface="Aparajita" charset="0"/>
                <a:cs typeface="Times New Roman" charset="0"/>
              </a:rPr>
              <a:t>) 23</a:t>
            </a:r>
            <a:r>
              <a:rPr lang="en-US" altLang="en-US" sz="2400" b="1" i="1" dirty="0">
                <a:latin typeface="Times New Roman" charset="0"/>
                <a:ea typeface="Aparajita" charset="0"/>
                <a:cs typeface="Times New Roman" charset="0"/>
              </a:rPr>
              <a:t>%.</a:t>
            </a:r>
            <a:endParaRPr lang="en-US" altLang="en-US" sz="2400" dirty="0">
              <a:latin typeface="Times New Roman" charset="0"/>
              <a:ea typeface="Aparajita" charset="0"/>
              <a:cs typeface="Times New Roman" charset="0"/>
            </a:endParaRPr>
          </a:p>
          <a:p>
            <a:pPr eaLnBrk="1" hangingPunct="1">
              <a:buFont typeface="Wingdings 3" charset="2"/>
              <a:buNone/>
            </a:pPr>
            <a:r>
              <a:rPr lang="en-US" altLang="en-US" sz="2400" dirty="0">
                <a:latin typeface="Times New Roman" charset="0"/>
                <a:ea typeface="Aparajita" charset="0"/>
                <a:cs typeface="Times New Roman" charset="0"/>
              </a:rPr>
              <a:t>   Each 100 ml of blood carry 4 ml of CO2 from the tissues.</a:t>
            </a:r>
          </a:p>
        </p:txBody>
      </p:sp>
      <p:sp>
        <p:nvSpPr>
          <p:cNvPr id="31748" name="Footer Placeholder 3"/>
          <p:cNvSpPr>
            <a:spLocks noGrp="1"/>
          </p:cNvSpPr>
          <p:nvPr>
            <p:ph type="ftr" sz="quarter" idx="11"/>
          </p:nvPr>
        </p:nvSpPr>
        <p:spPr bwMode="auto">
          <a:xfrm>
            <a:off x="5074271" y="6408738"/>
            <a:ext cx="3913831"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lgn="ctr">
              <a:spcBef>
                <a:spcPct val="0"/>
              </a:spcBef>
              <a:buClrTx/>
              <a:buSzTx/>
              <a:buFontTx/>
              <a:buNone/>
            </a:pPr>
            <a:r>
              <a:rPr lang="en-US" altLang="en-US" sz="1000" dirty="0" err="1">
                <a:latin typeface="Arial" charset="0"/>
                <a:ea typeface="Arial" charset="0"/>
              </a:rPr>
              <a:t>Dr.Aida</a:t>
            </a:r>
            <a:r>
              <a:rPr lang="en-US" altLang="en-US" sz="1000" dirty="0">
                <a:latin typeface="Arial" charset="0"/>
                <a:ea typeface="Arial" charset="0"/>
              </a:rPr>
              <a:t> Korish ( akorish@ksu.edu.sa)</a:t>
            </a:r>
          </a:p>
        </p:txBody>
      </p:sp>
      <p:pic>
        <p:nvPicPr>
          <p:cNvPr id="2050" name="Picture 2" descr="Gas Diffusion | Clinical Gate">
            <a:extLst>
              <a:ext uri="{FF2B5EF4-FFF2-40B4-BE49-F238E27FC236}">
                <a16:creationId xmlns:a16="http://schemas.microsoft.com/office/drawing/2014/main" xmlns="" id="{606C99E8-C28B-4132-9F6E-1EA8971C4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1738" y="1124743"/>
            <a:ext cx="4248150" cy="514524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579730"/>
          </a:xfrm>
        </p:spPr>
        <p:txBody>
          <a:bodyPr/>
          <a:lstStyle/>
          <a:p>
            <a:pPr eaLnBrk="1" fontAlgn="auto" hangingPunct="1">
              <a:spcAft>
                <a:spcPts val="0"/>
              </a:spcAft>
              <a:defRPr/>
            </a:pPr>
            <a:r>
              <a:rPr lang="en-US" sz="2800" dirty="0"/>
              <a:t>Formation of HCO3</a:t>
            </a:r>
            <a:r>
              <a:rPr lang="en-US" sz="2800" baseline="30000" dirty="0"/>
              <a:t>_</a:t>
            </a:r>
            <a:r>
              <a:rPr lang="en-US" sz="2800" dirty="0"/>
              <a:t> &amp; Chloride shift</a:t>
            </a:r>
            <a:endParaRPr lang="ar-SA" sz="2800" dirty="0"/>
          </a:p>
        </p:txBody>
      </p:sp>
      <p:sp>
        <p:nvSpPr>
          <p:cNvPr id="32771" name="Text Placeholder 5"/>
          <p:cNvSpPr>
            <a:spLocks noGrp="1"/>
          </p:cNvSpPr>
          <p:nvPr>
            <p:ph type="body" idx="1"/>
          </p:nvPr>
        </p:nvSpPr>
        <p:spPr>
          <a:xfrm>
            <a:off x="579862" y="4940385"/>
            <a:ext cx="3992138" cy="365125"/>
          </a:xfrm>
          <a:ln>
            <a:headEnd/>
            <a:tailEnd/>
          </a:ln>
        </p:spPr>
        <p:txBody>
          <a:bodyPr/>
          <a:lstStyle/>
          <a:p>
            <a:pPr eaLnBrk="1" hangingPunct="1"/>
            <a:r>
              <a:rPr lang="en-US" altLang="en-US" dirty="0"/>
              <a:t>In Tissues</a:t>
            </a:r>
          </a:p>
        </p:txBody>
      </p:sp>
      <p:sp>
        <p:nvSpPr>
          <p:cNvPr id="32772" name="Text Placeholder 6"/>
          <p:cNvSpPr>
            <a:spLocks noGrp="1"/>
          </p:cNvSpPr>
          <p:nvPr>
            <p:ph type="body" sz="half" idx="3"/>
          </p:nvPr>
        </p:nvSpPr>
        <p:spPr>
          <a:xfrm>
            <a:off x="4860032" y="4940384"/>
            <a:ext cx="3960440" cy="365125"/>
          </a:xfrm>
          <a:ln>
            <a:headEnd/>
            <a:tailEnd/>
          </a:ln>
        </p:spPr>
        <p:txBody>
          <a:bodyPr/>
          <a:lstStyle/>
          <a:p>
            <a:pPr eaLnBrk="1" hangingPunct="1"/>
            <a:r>
              <a:rPr lang="en-US" altLang="en-US" dirty="0"/>
              <a:t>In Pulmonary capillaries</a:t>
            </a:r>
          </a:p>
        </p:txBody>
      </p:sp>
      <p:sp>
        <p:nvSpPr>
          <p:cNvPr id="3" name="TextBox 2">
            <a:extLst>
              <a:ext uri="{FF2B5EF4-FFF2-40B4-BE49-F238E27FC236}">
                <a16:creationId xmlns:a16="http://schemas.microsoft.com/office/drawing/2014/main" xmlns="" id="{4F4B6D86-2E1A-45B3-86F3-FB9AE9471233}"/>
              </a:ext>
            </a:extLst>
          </p:cNvPr>
          <p:cNvSpPr txBox="1"/>
          <p:nvPr/>
        </p:nvSpPr>
        <p:spPr>
          <a:xfrm>
            <a:off x="390363" y="5445224"/>
            <a:ext cx="8636550" cy="1200329"/>
          </a:xfrm>
          <a:prstGeom prst="rect">
            <a:avLst/>
          </a:prstGeom>
          <a:noFill/>
          <a:ln w="12700">
            <a:solidFill>
              <a:schemeClr val="tx1"/>
            </a:solidFill>
          </a:ln>
        </p:spPr>
        <p:txBody>
          <a:bodyPr wrap="square" rtlCol="0">
            <a:spAutoFit/>
          </a:bodyPr>
          <a:lstStyle/>
          <a:p>
            <a:pPr algn="l"/>
            <a:r>
              <a:rPr lang="en-US" sz="2400" b="1" i="0" u="none" strike="noStrike" baseline="0" dirty="0">
                <a:latin typeface="WarnockPro-Light"/>
              </a:rPr>
              <a:t>NB:, the chloride content of the venous red blood cells is greater than that of arterial red blood cells, a phenomenon called the </a:t>
            </a:r>
            <a:r>
              <a:rPr lang="en-US" sz="2400" b="1" i="1" u="none" strike="noStrike" baseline="0" dirty="0">
                <a:solidFill>
                  <a:srgbClr val="FF0000"/>
                </a:solidFill>
                <a:latin typeface="WarnockPro-LightIt"/>
              </a:rPr>
              <a:t>chloride shift</a:t>
            </a:r>
            <a:endParaRPr lang="en-US" sz="2400" b="1" dirty="0">
              <a:solidFill>
                <a:srgbClr val="FF0000"/>
              </a:solidFill>
            </a:endParaRPr>
          </a:p>
        </p:txBody>
      </p:sp>
      <p:pic>
        <p:nvPicPr>
          <p:cNvPr id="1026" name="Picture 2" descr="Carbon Dioxide Transport - YouTube">
            <a:extLst>
              <a:ext uri="{FF2B5EF4-FFF2-40B4-BE49-F238E27FC236}">
                <a16:creationId xmlns:a16="http://schemas.microsoft.com/office/drawing/2014/main" xmlns="" id="{CB292B01-B1DB-4550-8A21-61A7DB560DD2}"/>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390363" y="852780"/>
            <a:ext cx="8363273" cy="36328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428625" y="980728"/>
            <a:ext cx="8319839" cy="5040560"/>
          </a:xfrm>
          <a:ln w="22225">
            <a:solidFill>
              <a:schemeClr val="accent1"/>
            </a:solidFill>
            <a:miter lim="800000"/>
            <a:headEnd/>
            <a:tailEnd/>
          </a:ln>
        </p:spPr>
        <p:txBody>
          <a:bodyPr/>
          <a:lstStyle/>
          <a:p>
            <a:pPr marL="623888" indent="-514350" eaLnBrk="1" hangingPunct="1">
              <a:buFont typeface="Lucida Sans Unicode" charset="0"/>
              <a:buAutoNum type="arabicPeriod"/>
            </a:pPr>
            <a:r>
              <a:rPr lang="en-US" altLang="en-US" sz="2400" dirty="0">
                <a:latin typeface="Aparajita" charset="0"/>
                <a:ea typeface="Aparajita" charset="0"/>
                <a:cs typeface="Aparajita" charset="0"/>
              </a:rPr>
              <a:t>Understand the </a:t>
            </a:r>
            <a:r>
              <a:rPr lang="en-US" altLang="en-US" sz="2400" dirty="0">
                <a:solidFill>
                  <a:srgbClr val="0000FF"/>
                </a:solidFill>
                <a:latin typeface="Aparajita" charset="0"/>
                <a:ea typeface="Aparajita" charset="0"/>
                <a:cs typeface="Aparajita" charset="0"/>
              </a:rPr>
              <a:t>forms of oxygen transport </a:t>
            </a:r>
            <a:r>
              <a:rPr lang="en-US" altLang="en-US" sz="2400" dirty="0">
                <a:latin typeface="Aparajita" charset="0"/>
                <a:ea typeface="Aparajita" charset="0"/>
                <a:cs typeface="Aparajita" charset="0"/>
              </a:rPr>
              <a:t>in the blood, the importance of each.</a:t>
            </a:r>
          </a:p>
          <a:p>
            <a:pPr marL="623888" indent="-514350" eaLnBrk="1" hangingPunct="1">
              <a:buFont typeface="Lucida Sans Unicode" charset="0"/>
              <a:buAutoNum type="arabicPeriod"/>
            </a:pPr>
            <a:r>
              <a:rPr lang="en-US" altLang="en-US" sz="2400" dirty="0">
                <a:latin typeface="Aparajita" charset="0"/>
                <a:ea typeface="Aparajita" charset="0"/>
                <a:cs typeface="Aparajita" charset="0"/>
              </a:rPr>
              <a:t>Differentiate between </a:t>
            </a:r>
            <a:r>
              <a:rPr lang="en-US" altLang="en-US" sz="2400" dirty="0">
                <a:solidFill>
                  <a:srgbClr val="0000FF"/>
                </a:solidFill>
                <a:latin typeface="Aparajita" charset="0"/>
                <a:ea typeface="Aparajita" charset="0"/>
                <a:cs typeface="Aparajita" charset="0"/>
              </a:rPr>
              <a:t>O2 capacity, O2 content </a:t>
            </a:r>
            <a:r>
              <a:rPr lang="en-US" altLang="en-US" sz="2400" dirty="0">
                <a:latin typeface="Aparajita" charset="0"/>
                <a:ea typeface="Aparajita" charset="0"/>
                <a:cs typeface="Aparajita" charset="0"/>
              </a:rPr>
              <a:t>and </a:t>
            </a:r>
            <a:r>
              <a:rPr lang="en-US" altLang="en-US" sz="2400" dirty="0">
                <a:solidFill>
                  <a:srgbClr val="0000FF"/>
                </a:solidFill>
                <a:latin typeface="Aparajita" charset="0"/>
                <a:ea typeface="Aparajita" charset="0"/>
                <a:cs typeface="Aparajita" charset="0"/>
              </a:rPr>
              <a:t>O2 saturation.</a:t>
            </a:r>
          </a:p>
          <a:p>
            <a:pPr marL="623888" indent="-514350" eaLnBrk="1" hangingPunct="1">
              <a:buFont typeface="Lucida Sans Unicode" charset="0"/>
              <a:buAutoNum type="arabicPeriod"/>
            </a:pPr>
            <a:r>
              <a:rPr lang="en-US" altLang="en-US" sz="2400" dirty="0">
                <a:latin typeface="Aparajita" charset="0"/>
                <a:ea typeface="Aparajita" charset="0"/>
                <a:cs typeface="Aparajita" charset="0"/>
              </a:rPr>
              <a:t>Describe  </a:t>
            </a:r>
            <a:r>
              <a:rPr lang="en-US" altLang="en-US" sz="2400" dirty="0">
                <a:solidFill>
                  <a:srgbClr val="0000FF"/>
                </a:solidFill>
                <a:latin typeface="Aparajita" charset="0"/>
                <a:ea typeface="Aparajita" charset="0"/>
                <a:cs typeface="Aparajita" charset="0"/>
              </a:rPr>
              <a:t>(Oxygen- hemoglobin dissociation curve)</a:t>
            </a:r>
          </a:p>
          <a:p>
            <a:pPr marL="623888" indent="-514350" eaLnBrk="1" hangingPunct="1">
              <a:buFont typeface="Lucida Sans Unicode" charset="0"/>
              <a:buAutoNum type="arabicPeriod"/>
            </a:pPr>
            <a:r>
              <a:rPr lang="en-US" altLang="en-US" sz="2400" dirty="0">
                <a:latin typeface="Aparajita" charset="0"/>
                <a:ea typeface="Aparajita" charset="0"/>
                <a:cs typeface="Aparajita" charset="0"/>
              </a:rPr>
              <a:t>Define </a:t>
            </a:r>
            <a:r>
              <a:rPr lang="en-US" altLang="en-US" sz="2400" dirty="0">
                <a:solidFill>
                  <a:srgbClr val="0000FF"/>
                </a:solidFill>
                <a:latin typeface="Aparajita" charset="0"/>
                <a:ea typeface="Aparajita" charset="0"/>
                <a:cs typeface="Aparajita" charset="0"/>
              </a:rPr>
              <a:t>the P50 </a:t>
            </a:r>
            <a:r>
              <a:rPr lang="en-US" altLang="en-US" sz="2400" dirty="0">
                <a:latin typeface="Aparajita" charset="0"/>
                <a:ea typeface="Aparajita" charset="0"/>
                <a:cs typeface="Aparajita" charset="0"/>
              </a:rPr>
              <a:t>and its significance.</a:t>
            </a:r>
            <a:endParaRPr lang="en-US" altLang="en-US" sz="2400" dirty="0">
              <a:solidFill>
                <a:srgbClr val="FFFF00"/>
              </a:solidFill>
              <a:latin typeface="Aparajita" charset="0"/>
              <a:ea typeface="Aparajita" charset="0"/>
              <a:cs typeface="Aparajita" charset="0"/>
            </a:endParaRPr>
          </a:p>
          <a:p>
            <a:pPr marL="623888" indent="-514350" eaLnBrk="1" hangingPunct="1">
              <a:buFont typeface="Lucida Sans Unicode" charset="0"/>
              <a:buAutoNum type="arabicPeriod"/>
            </a:pPr>
            <a:r>
              <a:rPr lang="en-US" altLang="en-US" sz="2400" dirty="0">
                <a:latin typeface="Aparajita" charset="0"/>
                <a:ea typeface="Aparajita" charset="0"/>
                <a:cs typeface="Aparajita" charset="0"/>
              </a:rPr>
              <a:t>Explain how DPG, temperature, H</a:t>
            </a:r>
            <a:r>
              <a:rPr lang="en-US" altLang="en-US" sz="2400" baseline="30000" dirty="0">
                <a:latin typeface="Aparajita" charset="0"/>
                <a:ea typeface="Aparajita" charset="0"/>
                <a:cs typeface="Aparajita" charset="0"/>
              </a:rPr>
              <a:t>+</a:t>
            </a:r>
            <a:r>
              <a:rPr lang="en-US" altLang="en-US" sz="2400" dirty="0">
                <a:latin typeface="Aparajita" charset="0"/>
                <a:ea typeface="Aparajita" charset="0"/>
                <a:cs typeface="Aparajita" charset="0"/>
              </a:rPr>
              <a:t> ions and PCO</a:t>
            </a:r>
            <a:r>
              <a:rPr lang="en-US" altLang="en-US" sz="2400" baseline="-25000" dirty="0">
                <a:latin typeface="Aparajita" charset="0"/>
                <a:ea typeface="Aparajita" charset="0"/>
                <a:cs typeface="Aparajita" charset="0"/>
              </a:rPr>
              <a:t>2</a:t>
            </a:r>
            <a:r>
              <a:rPr lang="en-US" altLang="en-US" sz="2400" dirty="0">
                <a:latin typeface="Aparajita" charset="0"/>
                <a:ea typeface="Aparajita" charset="0"/>
                <a:cs typeface="Aparajita" charset="0"/>
              </a:rPr>
              <a:t> affect affinity of O</a:t>
            </a:r>
            <a:r>
              <a:rPr lang="en-US" altLang="en-US" sz="2400" baseline="-25000" dirty="0">
                <a:latin typeface="Aparajita" charset="0"/>
                <a:ea typeface="Aparajita" charset="0"/>
                <a:cs typeface="Aparajita" charset="0"/>
              </a:rPr>
              <a:t>2</a:t>
            </a:r>
            <a:r>
              <a:rPr lang="en-US" altLang="en-US" sz="2400" dirty="0">
                <a:latin typeface="Aparajita" charset="0"/>
                <a:ea typeface="Aparajita" charset="0"/>
                <a:cs typeface="Aparajita" charset="0"/>
              </a:rPr>
              <a:t> for Hemoglobin and the physiological importance of these effects.</a:t>
            </a:r>
          </a:p>
          <a:p>
            <a:pPr marL="623888" indent="-514350" eaLnBrk="1" hangingPunct="1">
              <a:buFont typeface="Lucida Sans Unicode" charset="0"/>
              <a:buAutoNum type="arabicPeriod"/>
            </a:pPr>
            <a:r>
              <a:rPr lang="en-US" altLang="en-US" sz="2400" dirty="0">
                <a:latin typeface="Aparajita" charset="0"/>
                <a:ea typeface="Aparajita" charset="0"/>
                <a:cs typeface="Aparajita" charset="0"/>
              </a:rPr>
              <a:t> Describe the </a:t>
            </a:r>
            <a:r>
              <a:rPr lang="en-US" altLang="en-US" sz="2400" dirty="0">
                <a:solidFill>
                  <a:srgbClr val="0000FF"/>
                </a:solidFill>
                <a:latin typeface="Aparajita" charset="0"/>
                <a:ea typeface="Aparajita" charset="0"/>
                <a:cs typeface="Aparajita" charset="0"/>
              </a:rPr>
              <a:t>three forms of carbon dioxide </a:t>
            </a:r>
            <a:r>
              <a:rPr lang="en-US" altLang="en-US" sz="2400" dirty="0">
                <a:latin typeface="Aparajita" charset="0"/>
                <a:ea typeface="Aparajita" charset="0"/>
                <a:cs typeface="Aparajita" charset="0"/>
              </a:rPr>
              <a:t>that are transported in the blood, and the chloride shift</a:t>
            </a:r>
            <a:r>
              <a:rPr lang="en-US" altLang="en-US" sz="2800" dirty="0">
                <a:latin typeface="Aparajita" charset="0"/>
                <a:ea typeface="Aparajita" charset="0"/>
                <a:cs typeface="Aparajita" charset="0"/>
              </a:rPr>
              <a:t>.</a:t>
            </a:r>
          </a:p>
        </p:txBody>
      </p:sp>
      <p:sp>
        <p:nvSpPr>
          <p:cNvPr id="1126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a:latin typeface="Arial" charset="0"/>
                <a:ea typeface="Arial" charset="0"/>
              </a:rPr>
              <a:t>Dr.Aida Korish ( akorish@ksu.edu.sa)</a:t>
            </a:r>
          </a:p>
        </p:txBody>
      </p:sp>
      <p:sp>
        <p:nvSpPr>
          <p:cNvPr id="2" name="Title 1"/>
          <p:cNvSpPr>
            <a:spLocks noGrp="1"/>
          </p:cNvSpPr>
          <p:nvPr>
            <p:ph type="title"/>
          </p:nvPr>
        </p:nvSpPr>
        <p:spPr>
          <a:xfrm>
            <a:off x="500034" y="188640"/>
            <a:ext cx="7467600" cy="648072"/>
          </a:xfrm>
        </p:spPr>
        <p:txBody>
          <a:bodyPr>
            <a:normAutofit fontScale="90000"/>
          </a:bodyPr>
          <a:lstStyle/>
          <a:p>
            <a:pPr eaLnBrk="1" fontAlgn="auto" hangingPunct="1">
              <a:spcAft>
                <a:spcPts val="0"/>
              </a:spcAft>
              <a:defRPr/>
            </a:pPr>
            <a:r>
              <a:rPr lang="en-US" dirty="0">
                <a:solidFill>
                  <a:srgbClr val="0000FF"/>
                </a:solidFill>
                <a:latin typeface="Times New Roman" pitchFamily="18" charset="0"/>
                <a:cs typeface="Times New Roman" pitchFamily="18" charset="0"/>
              </a:rPr>
              <a:t>Objectives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107504" y="981075"/>
            <a:ext cx="5904359" cy="4680173"/>
          </a:xfrm>
          <a:ln w="22225">
            <a:solidFill>
              <a:schemeClr val="tx1"/>
            </a:solidFill>
            <a:miter lim="800000"/>
            <a:headEnd/>
            <a:tailEnd/>
          </a:ln>
        </p:spPr>
        <p:txBody>
          <a:bodyPr/>
          <a:lstStyle/>
          <a:p>
            <a:pPr eaLnBrk="1" hangingPunct="1">
              <a:lnSpc>
                <a:spcPct val="90000"/>
              </a:lnSpc>
              <a:spcBef>
                <a:spcPts val="1000"/>
              </a:spcBef>
              <a:spcAft>
                <a:spcPts val="600"/>
              </a:spcAft>
            </a:pPr>
            <a:r>
              <a:rPr lang="en-US" altLang="en-US" sz="2400" dirty="0">
                <a:latin typeface="Times New Roman" charset="0"/>
                <a:ea typeface="Times New Roman" charset="0"/>
                <a:cs typeface="Times New Roman" charset="0"/>
              </a:rPr>
              <a:t>When oxygen binds with hemoglobin at the lungs , CO2 is released into the alveoli- to increase CO2 transport</a:t>
            </a:r>
          </a:p>
          <a:p>
            <a:pPr eaLnBrk="1" hangingPunct="1">
              <a:lnSpc>
                <a:spcPct val="90000"/>
              </a:lnSpc>
              <a:spcBef>
                <a:spcPts val="1000"/>
              </a:spcBef>
              <a:spcAft>
                <a:spcPts val="600"/>
              </a:spcAft>
            </a:pPr>
            <a:r>
              <a:rPr lang="en-US" altLang="en-US" sz="2400" dirty="0">
                <a:latin typeface="Times New Roman" charset="0"/>
                <a:ea typeface="Times New Roman" charset="0"/>
                <a:cs typeface="Times New Roman" charset="0"/>
              </a:rPr>
              <a:t>Binding of </a:t>
            </a:r>
            <a:r>
              <a:rPr lang="en-US" altLang="en-US" sz="2400" dirty="0" err="1">
                <a:latin typeface="Times New Roman" charset="0"/>
                <a:ea typeface="Times New Roman" charset="0"/>
                <a:cs typeface="Times New Roman" charset="0"/>
              </a:rPr>
              <a:t>Hb</a:t>
            </a:r>
            <a:r>
              <a:rPr lang="en-US" altLang="en-US" sz="2400" dirty="0">
                <a:latin typeface="Times New Roman" charset="0"/>
                <a:ea typeface="Times New Roman" charset="0"/>
                <a:cs typeface="Times New Roman" charset="0"/>
              </a:rPr>
              <a:t> with O2 at the lung causes the </a:t>
            </a:r>
            <a:r>
              <a:rPr lang="en-US" altLang="en-US" sz="2400" dirty="0" err="1">
                <a:latin typeface="Times New Roman" charset="0"/>
                <a:ea typeface="Times New Roman" charset="0"/>
                <a:cs typeface="Times New Roman" charset="0"/>
              </a:rPr>
              <a:t>Hb</a:t>
            </a:r>
            <a:r>
              <a:rPr lang="en-US" altLang="en-US" sz="2400" dirty="0">
                <a:latin typeface="Times New Roman" charset="0"/>
                <a:ea typeface="Times New Roman" charset="0"/>
                <a:cs typeface="Times New Roman" charset="0"/>
              </a:rPr>
              <a:t> to become  a stronger acid and , this in turn displaces CO2 from the blood and into the </a:t>
            </a:r>
            <a:r>
              <a:rPr lang="en-US" altLang="en-US" sz="2400" dirty="0" smtClean="0">
                <a:latin typeface="Times New Roman" charset="0"/>
                <a:ea typeface="Times New Roman" charset="0"/>
                <a:cs typeface="Times New Roman" charset="0"/>
              </a:rPr>
              <a:t>alveoli.</a:t>
            </a:r>
            <a:endParaRPr lang="en-US" altLang="en-US" sz="2400" dirty="0">
              <a:latin typeface="Times New Roman" charset="0"/>
              <a:ea typeface="Times New Roman" charset="0"/>
              <a:cs typeface="Times New Roman" charset="0"/>
            </a:endParaRPr>
          </a:p>
          <a:p>
            <a:pPr eaLnBrk="1" hangingPunct="1">
              <a:lnSpc>
                <a:spcPct val="90000"/>
              </a:lnSpc>
              <a:spcBef>
                <a:spcPts val="1000"/>
              </a:spcBef>
              <a:spcAft>
                <a:spcPts val="600"/>
              </a:spcAft>
            </a:pPr>
            <a:r>
              <a:rPr lang="en-US" altLang="en-US" sz="2400" b="1" dirty="0">
                <a:solidFill>
                  <a:srgbClr val="C00000"/>
                </a:solidFill>
                <a:latin typeface="Times New Roman" charset="0"/>
                <a:ea typeface="Times New Roman" charset="0"/>
                <a:cs typeface="Times New Roman" charset="0"/>
              </a:rPr>
              <a:t>Change in blood acidity during CO2 transport.</a:t>
            </a:r>
          </a:p>
          <a:p>
            <a:pPr eaLnBrk="1" hangingPunct="1">
              <a:lnSpc>
                <a:spcPct val="90000"/>
              </a:lnSpc>
              <a:spcBef>
                <a:spcPts val="1000"/>
              </a:spcBef>
              <a:spcAft>
                <a:spcPts val="600"/>
              </a:spcAft>
              <a:buFontTx/>
              <a:buNone/>
            </a:pPr>
            <a:r>
              <a:rPr lang="en-US" altLang="en-US" sz="2400" dirty="0">
                <a:latin typeface="Times New Roman" charset="0"/>
                <a:ea typeface="Times New Roman" charset="0"/>
                <a:cs typeface="Times New Roman" charset="0"/>
              </a:rPr>
              <a:t>    Arterial blood has a PH of 7.41 that of the venous blood with higher PCO2 falls to 7.37 ( </a:t>
            </a:r>
            <a:r>
              <a:rPr lang="en-US" altLang="en-US" sz="2400" dirty="0" err="1">
                <a:latin typeface="Times New Roman" charset="0"/>
                <a:ea typeface="Times New Roman" charset="0"/>
                <a:cs typeface="Times New Roman" charset="0"/>
              </a:rPr>
              <a:t>i.e</a:t>
            </a:r>
            <a:r>
              <a:rPr lang="en-US" altLang="en-US" sz="2400" dirty="0">
                <a:latin typeface="Times New Roman" charset="0"/>
                <a:ea typeface="Times New Roman" charset="0"/>
                <a:cs typeface="Times New Roman" charset="0"/>
              </a:rPr>
              <a:t> change of 0.04 unit takes place)</a:t>
            </a:r>
          </a:p>
        </p:txBody>
      </p:sp>
      <p:sp>
        <p:nvSpPr>
          <p:cNvPr id="34819"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a:latin typeface="Arial" charset="0"/>
                <a:ea typeface="Arial" charset="0"/>
              </a:rPr>
              <a:t>Dr.Aida Korish ( akorish@ksu.edu.sa)</a:t>
            </a:r>
          </a:p>
        </p:txBody>
      </p:sp>
      <p:sp>
        <p:nvSpPr>
          <p:cNvPr id="125954" name="Rectangle 2"/>
          <p:cNvSpPr>
            <a:spLocks noGrp="1" noChangeArrowheads="1"/>
          </p:cNvSpPr>
          <p:nvPr>
            <p:ph type="title"/>
          </p:nvPr>
        </p:nvSpPr>
        <p:spPr>
          <a:xfrm>
            <a:off x="571472" y="214290"/>
            <a:ext cx="6838976" cy="684235"/>
          </a:xfrm>
        </p:spPr>
        <p:txBody>
          <a:bodyPr/>
          <a:lstStyle/>
          <a:p>
            <a:pPr eaLnBrk="1" fontAlgn="auto" hangingPunct="1">
              <a:spcAft>
                <a:spcPts val="0"/>
              </a:spcAft>
              <a:defRPr/>
            </a:pPr>
            <a:r>
              <a:rPr lang="en-US" sz="3200" b="0" i="1" dirty="0">
                <a:solidFill>
                  <a:srgbClr val="0000FF"/>
                </a:solidFill>
                <a:latin typeface="Aparajita" pitchFamily="34" charset="0"/>
                <a:cs typeface="Aparajita" pitchFamily="34" charset="0"/>
              </a:rPr>
              <a:t>The Haldane effect</a:t>
            </a: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6379" y="981075"/>
            <a:ext cx="2736101" cy="4680173"/>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a:xfrm>
            <a:off x="457200" y="908720"/>
            <a:ext cx="8435280" cy="4968553"/>
          </a:xfrm>
          <a:ln w="22225">
            <a:solidFill>
              <a:schemeClr val="tx1"/>
            </a:solidFill>
            <a:miter lim="800000"/>
            <a:headEnd/>
            <a:tailEnd/>
          </a:ln>
        </p:spPr>
        <p:txBody>
          <a:bodyPr/>
          <a:lstStyle/>
          <a:p>
            <a:pPr eaLnBrk="1" hangingPunct="1">
              <a:buFontTx/>
              <a:buNone/>
            </a:pPr>
            <a:r>
              <a:rPr lang="en-US" altLang="en-US" b="1" i="1" dirty="0"/>
              <a:t>   </a:t>
            </a:r>
            <a:r>
              <a:rPr lang="en-US" altLang="en-US" sz="2400" b="1" i="1" dirty="0">
                <a:solidFill>
                  <a:srgbClr val="0000FF"/>
                </a:solidFill>
                <a:latin typeface="Comic Sans MS" charset="0"/>
              </a:rPr>
              <a:t>R</a:t>
            </a:r>
            <a:r>
              <a:rPr lang="en-US" altLang="en-US" sz="2400" i="1" dirty="0">
                <a:solidFill>
                  <a:srgbClr val="0000FF"/>
                </a:solidFill>
                <a:latin typeface="Comic Sans MS" charset="0"/>
              </a:rPr>
              <a:t>= </a:t>
            </a:r>
            <a:r>
              <a:rPr lang="en-US" altLang="en-US" sz="2400" u="sng" dirty="0">
                <a:solidFill>
                  <a:srgbClr val="0000FF"/>
                </a:solidFill>
                <a:latin typeface="Comic Sans MS" charset="0"/>
              </a:rPr>
              <a:t> Rate of </a:t>
            </a:r>
            <a:r>
              <a:rPr lang="en-US" altLang="en-US" sz="2400" u="sng" dirty="0" smtClean="0">
                <a:solidFill>
                  <a:srgbClr val="0000FF"/>
                </a:solidFill>
                <a:latin typeface="Comic Sans MS" charset="0"/>
              </a:rPr>
              <a:t>CO2 </a:t>
            </a:r>
            <a:r>
              <a:rPr lang="en-US" altLang="en-US" sz="2400" u="sng" dirty="0">
                <a:solidFill>
                  <a:srgbClr val="0000FF"/>
                </a:solidFill>
                <a:latin typeface="Comic Sans MS" charset="0"/>
              </a:rPr>
              <a:t>output </a:t>
            </a:r>
            <a:endParaRPr lang="en-US" altLang="en-US" sz="2400" i="1" dirty="0">
              <a:solidFill>
                <a:srgbClr val="0000FF"/>
              </a:solidFill>
              <a:latin typeface="Comic Sans MS" charset="0"/>
            </a:endParaRPr>
          </a:p>
          <a:p>
            <a:pPr eaLnBrk="1" hangingPunct="1">
              <a:buFontTx/>
              <a:buNone/>
            </a:pPr>
            <a:r>
              <a:rPr lang="en-US" altLang="en-US" sz="2400" i="1" dirty="0">
                <a:solidFill>
                  <a:srgbClr val="0000FF"/>
                </a:solidFill>
                <a:latin typeface="Comic Sans MS" charset="0"/>
              </a:rPr>
              <a:t>        </a:t>
            </a:r>
            <a:r>
              <a:rPr lang="en-US" altLang="en-US" sz="2400" dirty="0">
                <a:solidFill>
                  <a:srgbClr val="0000FF"/>
                </a:solidFill>
                <a:latin typeface="Comic Sans MS" charset="0"/>
              </a:rPr>
              <a:t>Rate of </a:t>
            </a:r>
            <a:r>
              <a:rPr lang="en-US" altLang="en-US" sz="2400" dirty="0" smtClean="0">
                <a:solidFill>
                  <a:srgbClr val="0000FF"/>
                </a:solidFill>
                <a:latin typeface="Comic Sans MS" charset="0"/>
              </a:rPr>
              <a:t>O2 </a:t>
            </a:r>
            <a:r>
              <a:rPr lang="en-US" altLang="en-US" sz="2400" dirty="0">
                <a:solidFill>
                  <a:srgbClr val="0000FF"/>
                </a:solidFill>
                <a:latin typeface="Comic Sans MS" charset="0"/>
              </a:rPr>
              <a:t>uptake</a:t>
            </a:r>
          </a:p>
          <a:p>
            <a:pPr eaLnBrk="1" hangingPunct="1"/>
            <a:r>
              <a:rPr lang="en-US" altLang="en-US" sz="2400" dirty="0">
                <a:latin typeface="Times New Roman" charset="0"/>
                <a:ea typeface="Times New Roman" charset="0"/>
                <a:cs typeface="Times New Roman" charset="0"/>
              </a:rPr>
              <a:t> Normally it is 4/5= 82%</a:t>
            </a:r>
          </a:p>
          <a:p>
            <a:pPr eaLnBrk="1" hangingPunct="1"/>
            <a:r>
              <a:rPr lang="en-US" altLang="en-US" sz="2400" dirty="0">
                <a:latin typeface="Times New Roman" charset="0"/>
                <a:ea typeface="Times New Roman" charset="0"/>
                <a:cs typeface="Times New Roman" charset="0"/>
              </a:rPr>
              <a:t> When Carbohydrate diet is used  R = 1 </a:t>
            </a:r>
          </a:p>
          <a:p>
            <a:pPr eaLnBrk="1" hangingPunct="1"/>
            <a:r>
              <a:rPr lang="en-US" altLang="en-US" sz="2400" dirty="0">
                <a:latin typeface="Times New Roman" charset="0"/>
                <a:ea typeface="Times New Roman" charset="0"/>
                <a:cs typeface="Times New Roman" charset="0"/>
              </a:rPr>
              <a:t>When fats only is used      R =  0.7</a:t>
            </a:r>
          </a:p>
          <a:p>
            <a:pPr eaLnBrk="1" hangingPunct="1"/>
            <a:r>
              <a:rPr lang="en-US" altLang="en-US" sz="2400" dirty="0">
                <a:latin typeface="Times New Roman" charset="0"/>
                <a:ea typeface="Times New Roman" charset="0"/>
                <a:cs typeface="Times New Roman" charset="0"/>
              </a:rPr>
              <a:t>A person on normal diet    R =  0.825</a:t>
            </a:r>
          </a:p>
          <a:p>
            <a:pPr eaLnBrk="1" hangingPunct="1"/>
            <a:r>
              <a:rPr lang="en-US" altLang="en-US" sz="2400" dirty="0">
                <a:latin typeface="Times New Roman" charset="0"/>
                <a:ea typeface="Times New Roman" charset="0"/>
                <a:cs typeface="Times New Roman" charset="0"/>
              </a:rPr>
              <a:t>The reason for this difference is that when O2 is metabolized with carbohydrates, one molecule of CO2 is formed for each molecule of O2 consumed; when O2 reacts with fats, a large share of the O2 combines with hydrogen atoms from the fats to form water instead of CO2. </a:t>
            </a:r>
          </a:p>
          <a:p>
            <a:pPr eaLnBrk="1" hangingPunct="1"/>
            <a:endParaRPr lang="en-US" altLang="en-US" sz="2400" dirty="0">
              <a:latin typeface="Comic Sans MS" charset="0"/>
            </a:endParaRPr>
          </a:p>
          <a:p>
            <a:pPr eaLnBrk="1" hangingPunct="1"/>
            <a:endParaRPr lang="en-US" altLang="en-US" sz="2400" dirty="0">
              <a:latin typeface="Comic Sans MS" charset="0"/>
            </a:endParaRPr>
          </a:p>
        </p:txBody>
      </p:sp>
      <p:sp>
        <p:nvSpPr>
          <p:cNvPr id="35843"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dirty="0" err="1">
                <a:latin typeface="Arial" charset="0"/>
                <a:ea typeface="Arial" charset="0"/>
              </a:rPr>
              <a:t>Dr.Aida</a:t>
            </a:r>
            <a:r>
              <a:rPr lang="en-US" altLang="en-US" sz="1000" dirty="0">
                <a:latin typeface="Arial" charset="0"/>
                <a:ea typeface="Arial" charset="0"/>
              </a:rPr>
              <a:t> Korish ( akorish@ksu.edu.sa)</a:t>
            </a:r>
          </a:p>
        </p:txBody>
      </p:sp>
      <p:sp>
        <p:nvSpPr>
          <p:cNvPr id="126978" name="Rectangle 2"/>
          <p:cNvSpPr>
            <a:spLocks noGrp="1" noChangeArrowheads="1"/>
          </p:cNvSpPr>
          <p:nvPr>
            <p:ph type="title"/>
          </p:nvPr>
        </p:nvSpPr>
        <p:spPr>
          <a:xfrm>
            <a:off x="457200" y="260648"/>
            <a:ext cx="8363272" cy="504056"/>
          </a:xfrm>
        </p:spPr>
        <p:txBody>
          <a:bodyPr>
            <a:normAutofit fontScale="90000"/>
          </a:bodyPr>
          <a:lstStyle/>
          <a:p>
            <a:pPr eaLnBrk="1" fontAlgn="auto" hangingPunct="1">
              <a:spcAft>
                <a:spcPts val="0"/>
              </a:spcAft>
              <a:defRPr/>
            </a:pPr>
            <a:r>
              <a:rPr lang="en-US" sz="2800" i="1" dirty="0">
                <a:solidFill>
                  <a:srgbClr val="FF0000"/>
                </a:solidFill>
                <a:latin typeface="Times New Roman" pitchFamily="18" charset="0"/>
                <a:cs typeface="Times New Roman" pitchFamily="18" charset="0"/>
              </a:rPr>
              <a:t>Respiratory Exchange ratio </a:t>
            </a:r>
            <a:r>
              <a:rPr lang="en-US" sz="2800" i="1" dirty="0">
                <a:solidFill>
                  <a:srgbClr val="0000FF"/>
                </a:solidFill>
                <a:latin typeface="Times New Roman" pitchFamily="18" charset="0"/>
                <a:cs typeface="Times New Roman" pitchFamily="18" charset="0"/>
              </a:rPr>
              <a:t>(Respiratory Quotient)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428" y="0"/>
            <a:ext cx="7477125" cy="1143000"/>
          </a:xfrm>
        </p:spPr>
        <p:txBody>
          <a:bodyPr/>
          <a:lstStyle/>
          <a:p>
            <a:pPr eaLnBrk="1" fontAlgn="auto" hangingPunct="1">
              <a:spcAft>
                <a:spcPts val="0"/>
              </a:spcAft>
              <a:defRPr/>
            </a:pPr>
            <a:r>
              <a:rPr lang="en-US" sz="3600" dirty="0">
                <a:solidFill>
                  <a:srgbClr val="0000FF"/>
                </a:solidFill>
                <a:latin typeface="Times New Roman" pitchFamily="18" charset="0"/>
                <a:cs typeface="Times New Roman" pitchFamily="18" charset="0"/>
              </a:rPr>
              <a:t>Forms of O2 transport</a:t>
            </a:r>
          </a:p>
        </p:txBody>
      </p:sp>
      <p:sp>
        <p:nvSpPr>
          <p:cNvPr id="12291" name="Text Placeholder 2"/>
          <p:cNvSpPr>
            <a:spLocks noGrp="1"/>
          </p:cNvSpPr>
          <p:nvPr>
            <p:ph type="body" sz="half" idx="1"/>
          </p:nvPr>
        </p:nvSpPr>
        <p:spPr>
          <a:xfrm>
            <a:off x="263525" y="1143000"/>
            <a:ext cx="4956548" cy="4424364"/>
          </a:xfrm>
          <a:ln w="19050">
            <a:solidFill>
              <a:schemeClr val="accent2"/>
            </a:solidFill>
            <a:miter lim="800000"/>
            <a:headEnd/>
            <a:tailEnd/>
          </a:ln>
        </p:spPr>
        <p:txBody>
          <a:bodyPr/>
          <a:lstStyle/>
          <a:p>
            <a:r>
              <a:rPr lang="en-US" altLang="en-US" dirty="0">
                <a:latin typeface="Times New Roman" charset="0"/>
                <a:ea typeface="Times New Roman" charset="0"/>
                <a:cs typeface="Times New Roman" charset="0"/>
              </a:rPr>
              <a:t>The presence of hemoglobin </a:t>
            </a:r>
          </a:p>
          <a:p>
            <a:pPr marL="109537" indent="0">
              <a:buNone/>
            </a:pPr>
            <a:r>
              <a:rPr lang="en-US" altLang="en-US" dirty="0">
                <a:latin typeface="Times New Roman" charset="0"/>
                <a:ea typeface="Times New Roman" charset="0"/>
                <a:cs typeface="Times New Roman" charset="0"/>
              </a:rPr>
              <a:t>( Hb) in the red blood cells allows the blood to transport 30 to 100 times as much oxygen as could be transported in the form of dissolved oxygen in the water of the blood. </a:t>
            </a:r>
          </a:p>
          <a:p>
            <a:endParaRPr lang="en-US" altLang="en-US" dirty="0"/>
          </a:p>
        </p:txBody>
      </p:sp>
      <p:pic>
        <p:nvPicPr>
          <p:cNvPr id="12292" name="Picture 10" descr="16_3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64088" y="1143000"/>
            <a:ext cx="3517441" cy="4424363"/>
          </a:xfrm>
          <a:ln w="19050">
            <a:solidFill>
              <a:schemeClr val="accent2"/>
            </a:solidFill>
            <a:miter lim="800000"/>
            <a:headEnd/>
            <a:tailEnd/>
          </a:ln>
        </p:spPr>
      </p:pic>
      <p:sp>
        <p:nvSpPr>
          <p:cNvPr id="1229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a:latin typeface="Arial" charset="0"/>
                <a:ea typeface="Arial" charset="0"/>
              </a:rPr>
              <a:t>Dr.Aida Korish ( akorish@ksu.edu.sa)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323528" y="1268759"/>
            <a:ext cx="8677628" cy="5074021"/>
          </a:xfrm>
          <a:ln>
            <a:solidFill>
              <a:srgbClr val="002060"/>
            </a:solidFill>
          </a:ln>
        </p:spPr>
        <p:txBody>
          <a:bodyPr/>
          <a:lstStyle/>
          <a:p>
            <a:pPr eaLnBrk="1" hangingPunct="1"/>
            <a:r>
              <a:rPr lang="en-AU" altLang="en-US" sz="2400" dirty="0">
                <a:latin typeface="Times New Roman" panose="02020603050405020304" pitchFamily="18" charset="0"/>
                <a:ea typeface="Times New Roman" charset="0"/>
                <a:cs typeface="Times New Roman" panose="02020603050405020304" pitchFamily="18" charset="0"/>
              </a:rPr>
              <a:t>O</a:t>
            </a:r>
            <a:r>
              <a:rPr lang="en-AU" altLang="en-US" sz="2400" baseline="-25000" dirty="0">
                <a:latin typeface="Times New Roman" panose="02020603050405020304" pitchFamily="18" charset="0"/>
                <a:ea typeface="Times New Roman" charset="0"/>
                <a:cs typeface="Times New Roman" panose="02020603050405020304" pitchFamily="18" charset="0"/>
              </a:rPr>
              <a:t>2</a:t>
            </a:r>
            <a:r>
              <a:rPr lang="en-AU" altLang="en-US" sz="2400" dirty="0">
                <a:latin typeface="Times New Roman" panose="02020603050405020304" pitchFamily="18" charset="0"/>
                <a:ea typeface="Times New Roman" charset="0"/>
                <a:cs typeface="Times New Roman" panose="02020603050405020304" pitchFamily="18" charset="0"/>
              </a:rPr>
              <a:t> is mostly transported in the blood bound to haemoglobin.</a:t>
            </a:r>
          </a:p>
          <a:p>
            <a:pPr eaLnBrk="1" hangingPunct="1"/>
            <a:r>
              <a:rPr lang="en-US" altLang="en-US" sz="2400" dirty="0">
                <a:latin typeface="Times New Roman" panose="02020603050405020304" pitchFamily="18" charset="0"/>
                <a:ea typeface="Arial" charset="0"/>
                <a:cs typeface="Times New Roman" panose="02020603050405020304" pitchFamily="18" charset="0"/>
              </a:rPr>
              <a:t>O2 binds to the heme group on hemoglobin, with 4 oxygens per /Hb  molecule.</a:t>
            </a:r>
            <a:endParaRPr lang="en-AU" altLang="en-US" sz="2400" dirty="0">
              <a:latin typeface="Times New Roman" panose="02020603050405020304" pitchFamily="18" charset="0"/>
              <a:ea typeface="Times New Roman" charset="0"/>
              <a:cs typeface="Times New Roman" panose="02020603050405020304" pitchFamily="18" charset="0"/>
            </a:endParaRPr>
          </a:p>
          <a:p>
            <a:pPr eaLnBrk="1" hangingPunct="1"/>
            <a:r>
              <a:rPr lang="en-AU" altLang="en-US" sz="2400" dirty="0">
                <a:latin typeface="Times New Roman" panose="02020603050405020304" pitchFamily="18" charset="0"/>
                <a:ea typeface="Times New Roman" charset="0"/>
                <a:cs typeface="Times New Roman" panose="02020603050405020304" pitchFamily="18" charset="0"/>
              </a:rPr>
              <a:t>If the PO2 increases </a:t>
            </a:r>
            <a:r>
              <a:rPr lang="en-AU" altLang="en-US" sz="2400" dirty="0" err="1">
                <a:latin typeface="Times New Roman" panose="02020603050405020304" pitchFamily="18" charset="0"/>
                <a:ea typeface="Times New Roman" charset="0"/>
                <a:cs typeface="Times New Roman" panose="02020603050405020304" pitchFamily="18" charset="0"/>
              </a:rPr>
              <a:t>Hb</a:t>
            </a:r>
            <a:r>
              <a:rPr lang="en-AU" altLang="en-US" sz="2400" dirty="0">
                <a:latin typeface="Times New Roman" panose="02020603050405020304" pitchFamily="18" charset="0"/>
                <a:ea typeface="Times New Roman" charset="0"/>
                <a:cs typeface="Times New Roman" panose="02020603050405020304" pitchFamily="18" charset="0"/>
              </a:rPr>
              <a:t> binds O</a:t>
            </a:r>
            <a:r>
              <a:rPr lang="en-AU" altLang="en-US" sz="2400" baseline="-25000" dirty="0">
                <a:latin typeface="Times New Roman" panose="02020603050405020304" pitchFamily="18" charset="0"/>
                <a:ea typeface="Times New Roman" charset="0"/>
                <a:cs typeface="Times New Roman" panose="02020603050405020304" pitchFamily="18" charset="0"/>
              </a:rPr>
              <a:t>2</a:t>
            </a:r>
          </a:p>
          <a:p>
            <a:pPr eaLnBrk="1" hangingPunct="1"/>
            <a:r>
              <a:rPr lang="en-AU" altLang="en-US" sz="2400" dirty="0">
                <a:latin typeface="Times New Roman" panose="02020603050405020304" pitchFamily="18" charset="0"/>
                <a:ea typeface="Times New Roman" charset="0"/>
                <a:cs typeface="Times New Roman" panose="02020603050405020304" pitchFamily="18" charset="0"/>
              </a:rPr>
              <a:t>If  PO</a:t>
            </a:r>
            <a:r>
              <a:rPr lang="en-AU" altLang="en-US" sz="2400" baseline="-25000" dirty="0">
                <a:latin typeface="Times New Roman" panose="02020603050405020304" pitchFamily="18" charset="0"/>
                <a:ea typeface="Times New Roman" charset="0"/>
                <a:cs typeface="Times New Roman" panose="02020603050405020304" pitchFamily="18" charset="0"/>
              </a:rPr>
              <a:t>2</a:t>
            </a:r>
            <a:r>
              <a:rPr lang="en-AU" altLang="en-US" sz="2400" dirty="0">
                <a:latin typeface="Times New Roman" panose="02020603050405020304" pitchFamily="18" charset="0"/>
                <a:ea typeface="Times New Roman" charset="0"/>
                <a:cs typeface="Times New Roman" panose="02020603050405020304" pitchFamily="18" charset="0"/>
              </a:rPr>
              <a:t> decreases </a:t>
            </a:r>
            <a:r>
              <a:rPr lang="en-AU" altLang="en-US" sz="2400" dirty="0" err="1">
                <a:latin typeface="Times New Roman" panose="02020603050405020304" pitchFamily="18" charset="0"/>
                <a:ea typeface="Times New Roman" charset="0"/>
                <a:cs typeface="Times New Roman" panose="02020603050405020304" pitchFamily="18" charset="0"/>
              </a:rPr>
              <a:t>Hb</a:t>
            </a:r>
            <a:r>
              <a:rPr lang="en-AU" altLang="en-US" sz="2400" dirty="0">
                <a:latin typeface="Times New Roman" panose="02020603050405020304" pitchFamily="18" charset="0"/>
                <a:ea typeface="Times New Roman" charset="0"/>
                <a:cs typeface="Times New Roman" panose="02020603050405020304" pitchFamily="18" charset="0"/>
              </a:rPr>
              <a:t> releases O</a:t>
            </a:r>
            <a:r>
              <a:rPr lang="en-AU" altLang="en-US" sz="2400" baseline="-25000" dirty="0">
                <a:latin typeface="Times New Roman" panose="02020603050405020304" pitchFamily="18" charset="0"/>
                <a:ea typeface="Times New Roman" charset="0"/>
                <a:cs typeface="Times New Roman" panose="02020603050405020304" pitchFamily="18" charset="0"/>
              </a:rPr>
              <a:t>2</a:t>
            </a:r>
            <a:endParaRPr lang="en-AU" altLang="en-US" sz="2400" baseline="-25000" dirty="0">
              <a:solidFill>
                <a:srgbClr val="FFFFFF"/>
              </a:solidFill>
              <a:latin typeface="Times New Roman" panose="02020603050405020304" pitchFamily="18" charset="0"/>
              <a:ea typeface="Times New Roman" charset="0"/>
              <a:cs typeface="Times New Roman" panose="02020603050405020304" pitchFamily="18" charset="0"/>
            </a:endParaRPr>
          </a:p>
          <a:p>
            <a:pPr eaLnBrk="1" hangingPunct="1"/>
            <a:endParaRPr lang="en-AU" altLang="en-US" baseline="-25000" dirty="0">
              <a:solidFill>
                <a:srgbClr val="FFFFFF"/>
              </a:solidFill>
              <a:latin typeface="Times New Roman" charset="0"/>
              <a:ea typeface="Times New Roman" charset="0"/>
              <a:cs typeface="Times New Roman" charset="0"/>
            </a:endParaRPr>
          </a:p>
          <a:p>
            <a:pPr eaLnBrk="1" hangingPunct="1">
              <a:buFont typeface="Wingdings 3" charset="2"/>
              <a:buNone/>
            </a:pPr>
            <a:endParaRPr lang="en-AU" altLang="en-US" baseline="-25000" dirty="0">
              <a:solidFill>
                <a:srgbClr val="FFFFFF"/>
              </a:solidFill>
              <a:latin typeface="Times New Roman" charset="0"/>
              <a:ea typeface="Times New Roman" charset="0"/>
              <a:cs typeface="Times New Roman" charset="0"/>
            </a:endParaRPr>
          </a:p>
        </p:txBody>
      </p:sp>
      <p:sp>
        <p:nvSpPr>
          <p:cNvPr id="13315" name="Footer Placeholder 5"/>
          <p:cNvSpPr>
            <a:spLocks noGrp="1"/>
          </p:cNvSpPr>
          <p:nvPr>
            <p:ph type="ftr" sz="quarter" idx="11"/>
          </p:nvPr>
        </p:nvSpPr>
        <p:spPr bwMode="auto">
          <a:xfrm>
            <a:off x="4362710" y="6342780"/>
            <a:ext cx="23510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dirty="0">
                <a:latin typeface="Arial" charset="0"/>
                <a:ea typeface="Arial" charset="0"/>
              </a:rPr>
              <a:t>Dr.Aida </a:t>
            </a:r>
            <a:r>
              <a:rPr lang="en-US" altLang="en-US" sz="1000" dirty="0" err="1">
                <a:latin typeface="Arial" charset="0"/>
                <a:ea typeface="Arial" charset="0"/>
              </a:rPr>
              <a:t>Korish</a:t>
            </a:r>
            <a:r>
              <a:rPr lang="en-US" altLang="en-US" sz="1000" dirty="0">
                <a:latin typeface="Arial" charset="0"/>
                <a:ea typeface="Arial" charset="0"/>
              </a:rPr>
              <a:t> ( akorish@ksu.edu.sa)</a:t>
            </a:r>
          </a:p>
        </p:txBody>
      </p:sp>
      <p:sp>
        <p:nvSpPr>
          <p:cNvPr id="98306" name="Rectangle 2"/>
          <p:cNvSpPr>
            <a:spLocks noGrp="1" noChangeArrowheads="1"/>
          </p:cNvSpPr>
          <p:nvPr>
            <p:ph type="title"/>
          </p:nvPr>
        </p:nvSpPr>
        <p:spPr>
          <a:xfrm>
            <a:off x="395536" y="310354"/>
            <a:ext cx="8605619" cy="814390"/>
          </a:xfrm>
          <a:ln>
            <a:solidFill>
              <a:srgbClr val="002060"/>
            </a:solidFill>
          </a:ln>
        </p:spPr>
        <p:txBody>
          <a:bodyPr>
            <a:normAutofit fontScale="90000"/>
          </a:bodyPr>
          <a:lstStyle/>
          <a:p>
            <a:pPr eaLnBrk="1" fontAlgn="auto" hangingPunct="1">
              <a:spcAft>
                <a:spcPts val="0"/>
              </a:spcAft>
              <a:defRPr/>
            </a:pPr>
            <a:r>
              <a:rPr lang="en-US" sz="3200" b="0" dirty="0">
                <a:solidFill>
                  <a:srgbClr val="0000FF"/>
                </a:solidFill>
                <a:latin typeface="Times New Roman" pitchFamily="18" charset="0"/>
                <a:cs typeface="Times New Roman" pitchFamily="18" charset="0"/>
              </a:rPr>
              <a:t>Transport of O2 and CO2 in the blood and body fluid</a:t>
            </a:r>
            <a:r>
              <a:rPr lang="en-US" sz="3200" b="0" dirty="0">
                <a:solidFill>
                  <a:srgbClr val="0000FF"/>
                </a:solidFill>
              </a:rPr>
              <a:t>s</a:t>
            </a:r>
            <a:endParaRPr lang="en-AU" sz="3200" b="0" dirty="0">
              <a:solidFill>
                <a:srgbClr val="0000FF"/>
              </a:solidFill>
            </a:endParaRPr>
          </a:p>
        </p:txBody>
      </p:sp>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744043"/>
            <a:ext cx="2970460" cy="1928944"/>
          </a:xfrm>
          <a:prstGeom prst="rect">
            <a:avLst/>
          </a:prstGeom>
          <a:noFill/>
          <a:ln w="19050">
            <a:solidFill>
              <a:schemeClr val="accent5"/>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4970429" y="3744042"/>
            <a:ext cx="3107681" cy="1928943"/>
          </a:xfrm>
          <a:prstGeom prst="rect">
            <a:avLst/>
          </a:prstGeom>
          <a:ln w="19050">
            <a:solidFill>
              <a:schemeClr val="accent4"/>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395288" y="1125538"/>
            <a:ext cx="8496944" cy="4679726"/>
          </a:xfrm>
          <a:ln>
            <a:solidFill>
              <a:srgbClr val="002060"/>
            </a:solidFill>
          </a:ln>
        </p:spPr>
        <p:txBody>
          <a:bodyPr/>
          <a:lstStyle/>
          <a:p>
            <a:pPr eaLnBrk="1" hangingPunct="1">
              <a:buFont typeface="Wingdings 3" charset="2"/>
              <a:buNone/>
            </a:pPr>
            <a:r>
              <a:rPr lang="en-US" altLang="en-US" sz="2400" dirty="0">
                <a:solidFill>
                  <a:srgbClr val="0000FF"/>
                </a:solidFill>
                <a:latin typeface="Times New Roman" charset="0"/>
                <a:ea typeface="Times New Roman" charset="0"/>
                <a:cs typeface="Times New Roman" charset="0"/>
              </a:rPr>
              <a:t>O</a:t>
            </a:r>
            <a:r>
              <a:rPr lang="en-US" altLang="en-US" sz="2400" baseline="-25000" dirty="0">
                <a:solidFill>
                  <a:srgbClr val="0000FF"/>
                </a:solidFill>
                <a:latin typeface="Times New Roman" charset="0"/>
                <a:ea typeface="Times New Roman" charset="0"/>
                <a:cs typeface="Times New Roman" charset="0"/>
              </a:rPr>
              <a:t>2</a:t>
            </a:r>
            <a:r>
              <a:rPr lang="en-US" altLang="en-US" sz="2400" dirty="0">
                <a:solidFill>
                  <a:srgbClr val="0000FF"/>
                </a:solidFill>
                <a:latin typeface="Times New Roman" charset="0"/>
                <a:ea typeface="Times New Roman" charset="0"/>
                <a:cs typeface="Times New Roman" charset="0"/>
              </a:rPr>
              <a:t> content: </a:t>
            </a:r>
            <a:r>
              <a:rPr lang="en-US" altLang="en-US" sz="2400" dirty="0">
                <a:latin typeface="Times New Roman" charset="0"/>
                <a:ea typeface="Times New Roman" charset="0"/>
                <a:cs typeface="Times New Roman" charset="0"/>
              </a:rPr>
              <a:t>The amount of O</a:t>
            </a:r>
            <a:r>
              <a:rPr lang="en-US" altLang="en-US" sz="2400" baseline="-25000" dirty="0">
                <a:latin typeface="Times New Roman" charset="0"/>
                <a:ea typeface="Times New Roman" charset="0"/>
                <a:cs typeface="Times New Roman" charset="0"/>
              </a:rPr>
              <a:t>2</a:t>
            </a:r>
            <a:r>
              <a:rPr lang="en-US" altLang="en-US" sz="2400" dirty="0">
                <a:latin typeface="Times New Roman" charset="0"/>
                <a:ea typeface="Times New Roman" charset="0"/>
                <a:cs typeface="Times New Roman" charset="0"/>
              </a:rPr>
              <a:t> in blood (ml O</a:t>
            </a:r>
            <a:r>
              <a:rPr lang="en-US" altLang="en-US" sz="2400" baseline="-25000" dirty="0">
                <a:latin typeface="Times New Roman" charset="0"/>
                <a:ea typeface="Times New Roman" charset="0"/>
                <a:cs typeface="Times New Roman" charset="0"/>
              </a:rPr>
              <a:t>2</a:t>
            </a:r>
            <a:r>
              <a:rPr lang="en-US" altLang="en-US" sz="2400" dirty="0">
                <a:latin typeface="Times New Roman" charset="0"/>
                <a:ea typeface="Times New Roman" charset="0"/>
                <a:cs typeface="Times New Roman" charset="0"/>
              </a:rPr>
              <a:t>/100 ml blood) </a:t>
            </a:r>
            <a:endParaRPr lang="en-US" altLang="en-US" sz="2400" dirty="0">
              <a:solidFill>
                <a:srgbClr val="FFFF00"/>
              </a:solidFill>
              <a:latin typeface="Times New Roman" charset="0"/>
              <a:ea typeface="Times New Roman" charset="0"/>
              <a:cs typeface="Times New Roman" charset="0"/>
            </a:endParaRPr>
          </a:p>
          <a:p>
            <a:pPr eaLnBrk="1" hangingPunct="1">
              <a:buFont typeface="Wingdings 3" charset="2"/>
              <a:buNone/>
            </a:pPr>
            <a:r>
              <a:rPr lang="en-US" altLang="en-US" sz="2400" dirty="0">
                <a:solidFill>
                  <a:srgbClr val="0000FF"/>
                </a:solidFill>
                <a:latin typeface="Times New Roman" charset="0"/>
                <a:ea typeface="Times New Roman" charset="0"/>
                <a:cs typeface="Times New Roman" charset="0"/>
              </a:rPr>
              <a:t>O</a:t>
            </a:r>
            <a:r>
              <a:rPr lang="en-US" altLang="en-US" sz="2400" baseline="-25000" dirty="0">
                <a:solidFill>
                  <a:srgbClr val="0000FF"/>
                </a:solidFill>
                <a:latin typeface="Times New Roman" charset="0"/>
                <a:ea typeface="Times New Roman" charset="0"/>
                <a:cs typeface="Times New Roman" charset="0"/>
              </a:rPr>
              <a:t>2</a:t>
            </a:r>
            <a:r>
              <a:rPr lang="en-US" altLang="en-US" sz="2400" dirty="0">
                <a:solidFill>
                  <a:srgbClr val="0000FF"/>
                </a:solidFill>
                <a:latin typeface="Times New Roman" charset="0"/>
                <a:ea typeface="Times New Roman" charset="0"/>
                <a:cs typeface="Times New Roman" charset="0"/>
              </a:rPr>
              <a:t>-binding capacity: </a:t>
            </a:r>
            <a:r>
              <a:rPr lang="en-US" altLang="en-US" sz="2400" dirty="0">
                <a:latin typeface="Times New Roman" charset="0"/>
                <a:ea typeface="Times New Roman" charset="0"/>
                <a:cs typeface="Times New Roman" charset="0"/>
              </a:rPr>
              <a:t>The</a:t>
            </a:r>
            <a:r>
              <a:rPr lang="en-US" altLang="en-US" sz="2400" dirty="0">
                <a:solidFill>
                  <a:srgbClr val="0000FF"/>
                </a:solidFill>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maximum amount of O</a:t>
            </a:r>
            <a:r>
              <a:rPr lang="en-US" altLang="en-US" sz="2400" baseline="-25000" dirty="0">
                <a:latin typeface="Times New Roman" charset="0"/>
                <a:ea typeface="Times New Roman" charset="0"/>
                <a:cs typeface="Times New Roman" charset="0"/>
              </a:rPr>
              <a:t>2</a:t>
            </a:r>
            <a:r>
              <a:rPr lang="en-US" altLang="en-US" sz="2400" dirty="0">
                <a:latin typeface="Times New Roman" charset="0"/>
                <a:ea typeface="Times New Roman" charset="0"/>
                <a:cs typeface="Times New Roman" charset="0"/>
              </a:rPr>
              <a:t> that can bind to hemoglobin (ml O</a:t>
            </a:r>
            <a:r>
              <a:rPr lang="en-US" altLang="en-US" sz="2400" baseline="-25000" dirty="0">
                <a:latin typeface="Times New Roman" charset="0"/>
                <a:ea typeface="Times New Roman" charset="0"/>
                <a:cs typeface="Times New Roman" charset="0"/>
              </a:rPr>
              <a:t>2</a:t>
            </a:r>
            <a:r>
              <a:rPr lang="en-US" altLang="en-US" sz="2400" dirty="0">
                <a:latin typeface="Times New Roman" charset="0"/>
                <a:ea typeface="Times New Roman" charset="0"/>
                <a:cs typeface="Times New Roman" charset="0"/>
              </a:rPr>
              <a:t>/100 ml blood) measured at 100% saturation.</a:t>
            </a:r>
          </a:p>
          <a:p>
            <a:pPr eaLnBrk="1" hangingPunct="1">
              <a:lnSpc>
                <a:spcPct val="80000"/>
              </a:lnSpc>
              <a:buFont typeface="Wingdings 3" charset="2"/>
              <a:buNone/>
            </a:pPr>
            <a:endParaRPr lang="en-US" altLang="en-US" sz="2400" dirty="0">
              <a:solidFill>
                <a:srgbClr val="FFFF00"/>
              </a:solidFill>
              <a:latin typeface="Times New Roman" charset="0"/>
              <a:ea typeface="Times New Roman" charset="0"/>
              <a:cs typeface="Times New Roman" charset="0"/>
            </a:endParaRPr>
          </a:p>
          <a:p>
            <a:pPr eaLnBrk="1" hangingPunct="1">
              <a:lnSpc>
                <a:spcPct val="80000"/>
              </a:lnSpc>
              <a:buFont typeface="Wingdings 3" charset="2"/>
              <a:buNone/>
            </a:pPr>
            <a:r>
              <a:rPr lang="en-US" altLang="en-US" sz="2400" dirty="0">
                <a:solidFill>
                  <a:srgbClr val="0000FF"/>
                </a:solidFill>
                <a:latin typeface="Times New Roman" charset="0"/>
                <a:ea typeface="Times New Roman" charset="0"/>
                <a:cs typeface="Times New Roman" charset="0"/>
              </a:rPr>
              <a:t>The Percentage saturation of Hb with </a:t>
            </a:r>
            <a:r>
              <a:rPr lang="en-US" altLang="en-US" sz="2400" dirty="0" smtClean="0">
                <a:solidFill>
                  <a:srgbClr val="0000FF"/>
                </a:solidFill>
                <a:latin typeface="Times New Roman" charset="0"/>
                <a:ea typeface="Times New Roman" charset="0"/>
                <a:cs typeface="Times New Roman" charset="0"/>
              </a:rPr>
              <a:t>O2 (%</a:t>
            </a:r>
            <a:r>
              <a:rPr lang="en-US" altLang="en-US" sz="2400" dirty="0">
                <a:solidFill>
                  <a:srgbClr val="0000FF"/>
                </a:solidFill>
                <a:latin typeface="Times New Roman" charset="0"/>
                <a:ea typeface="Times New Roman" charset="0"/>
                <a:cs typeface="Times New Roman" charset="0"/>
              </a:rPr>
              <a:t>Hb O2): </a:t>
            </a:r>
            <a:r>
              <a:rPr lang="en-US" altLang="en-US" sz="2400" dirty="0">
                <a:latin typeface="Times New Roman" charset="0"/>
                <a:ea typeface="Times New Roman" charset="0"/>
                <a:cs typeface="Times New Roman" charset="0"/>
              </a:rPr>
              <a:t>% of heme groups bound to O</a:t>
            </a:r>
            <a:r>
              <a:rPr lang="en-US" altLang="en-US" sz="2400" baseline="-25000" dirty="0">
                <a:latin typeface="Times New Roman" charset="0"/>
                <a:ea typeface="Times New Roman" charset="0"/>
                <a:cs typeface="Times New Roman" charset="0"/>
              </a:rPr>
              <a:t>2</a:t>
            </a:r>
            <a:r>
              <a:rPr lang="en-US" altLang="en-US" sz="2400" dirty="0">
                <a:latin typeface="Times New Roman" charset="0"/>
                <a:ea typeface="Times New Roman" charset="0"/>
                <a:cs typeface="Times New Roman" charset="0"/>
              </a:rPr>
              <a:t> </a:t>
            </a:r>
            <a:endParaRPr lang="en-US" altLang="en-US" sz="2400" dirty="0">
              <a:solidFill>
                <a:srgbClr val="FF0000"/>
              </a:solidFill>
              <a:latin typeface="Times New Roman" charset="0"/>
              <a:ea typeface="Times New Roman" charset="0"/>
              <a:cs typeface="Times New Roman" charset="0"/>
            </a:endParaRPr>
          </a:p>
          <a:p>
            <a:pPr eaLnBrk="1" hangingPunct="1">
              <a:lnSpc>
                <a:spcPct val="80000"/>
              </a:lnSpc>
              <a:buFont typeface="Wingdings 3" charset="2"/>
              <a:buNone/>
            </a:pPr>
            <a:r>
              <a:rPr lang="en-US" altLang="en-US" sz="2400" dirty="0">
                <a:solidFill>
                  <a:srgbClr val="0000FF"/>
                </a:solidFill>
                <a:latin typeface="Times New Roman" charset="0"/>
                <a:ea typeface="Times New Roman" charset="0"/>
                <a:cs typeface="Times New Roman" charset="0"/>
              </a:rPr>
              <a:t>       % saturation of </a:t>
            </a:r>
            <a:r>
              <a:rPr lang="en-US" altLang="en-US" sz="2400" dirty="0" err="1">
                <a:solidFill>
                  <a:srgbClr val="0000FF"/>
                </a:solidFill>
                <a:latin typeface="Times New Roman" charset="0"/>
                <a:ea typeface="Times New Roman" charset="0"/>
                <a:cs typeface="Times New Roman" charset="0"/>
              </a:rPr>
              <a:t>Hb</a:t>
            </a:r>
            <a:r>
              <a:rPr lang="en-US" altLang="en-US" sz="2400" dirty="0">
                <a:solidFill>
                  <a:srgbClr val="0000FF"/>
                </a:solidFill>
                <a:latin typeface="Times New Roman" charset="0"/>
                <a:ea typeface="Times New Roman" charset="0"/>
                <a:cs typeface="Times New Roman" charset="0"/>
              </a:rPr>
              <a:t>   = </a:t>
            </a:r>
            <a:r>
              <a:rPr lang="en-US" altLang="en-US" sz="2400" u="sng" dirty="0">
                <a:solidFill>
                  <a:srgbClr val="0000FF"/>
                </a:solidFill>
                <a:latin typeface="Times New Roman" charset="0"/>
                <a:ea typeface="Times New Roman" charset="0"/>
                <a:cs typeface="Times New Roman" charset="0"/>
              </a:rPr>
              <a:t>oxygen content</a:t>
            </a:r>
            <a:r>
              <a:rPr lang="en-US" altLang="en-US" sz="2400" dirty="0">
                <a:solidFill>
                  <a:srgbClr val="0000FF"/>
                </a:solidFill>
                <a:latin typeface="Times New Roman" charset="0"/>
                <a:ea typeface="Times New Roman" charset="0"/>
                <a:cs typeface="Times New Roman" charset="0"/>
              </a:rPr>
              <a:t>    x 100</a:t>
            </a:r>
          </a:p>
          <a:p>
            <a:pPr eaLnBrk="1" hangingPunct="1">
              <a:lnSpc>
                <a:spcPct val="80000"/>
              </a:lnSpc>
              <a:buFont typeface="Wingdings 3" charset="2"/>
              <a:buNone/>
            </a:pPr>
            <a:r>
              <a:rPr lang="en-US" altLang="en-US" sz="2400" dirty="0">
                <a:solidFill>
                  <a:srgbClr val="0000FF"/>
                </a:solidFill>
                <a:latin typeface="Times New Roman" charset="0"/>
                <a:ea typeface="Times New Roman" charset="0"/>
                <a:cs typeface="Times New Roman" charset="0"/>
              </a:rPr>
              <a:t>                                           oxygen </a:t>
            </a:r>
            <a:r>
              <a:rPr lang="en-US" altLang="en-US" sz="2400" dirty="0" smtClean="0">
                <a:solidFill>
                  <a:srgbClr val="0000FF"/>
                </a:solidFill>
                <a:latin typeface="Times New Roman" charset="0"/>
                <a:ea typeface="Times New Roman" charset="0"/>
                <a:cs typeface="Times New Roman" charset="0"/>
              </a:rPr>
              <a:t>capacity</a:t>
            </a:r>
          </a:p>
          <a:p>
            <a:pPr eaLnBrk="1" hangingPunct="1">
              <a:lnSpc>
                <a:spcPct val="80000"/>
              </a:lnSpc>
              <a:buFont typeface="Wingdings 3" charset="2"/>
              <a:buNone/>
            </a:pPr>
            <a:endParaRPr lang="en-US" altLang="en-US" sz="2400" dirty="0">
              <a:solidFill>
                <a:srgbClr val="FFFF00"/>
              </a:solidFill>
              <a:latin typeface="Times New Roman" charset="0"/>
              <a:ea typeface="Times New Roman" charset="0"/>
              <a:cs typeface="Times New Roman" charset="0"/>
            </a:endParaRPr>
          </a:p>
          <a:p>
            <a:pPr eaLnBrk="1" hangingPunct="1">
              <a:buFont typeface="Wingdings 3" charset="2"/>
              <a:buNone/>
            </a:pPr>
            <a:r>
              <a:rPr lang="en-US" altLang="en-US" sz="2400" dirty="0">
                <a:solidFill>
                  <a:srgbClr val="0000FF"/>
                </a:solidFill>
                <a:latin typeface="Times New Roman" charset="0"/>
                <a:ea typeface="Times New Roman" charset="0"/>
                <a:cs typeface="Times New Roman" charset="0"/>
              </a:rPr>
              <a:t>  The dissolved O</a:t>
            </a:r>
            <a:r>
              <a:rPr lang="en-US" altLang="en-US" sz="2400" baseline="-25000" dirty="0">
                <a:solidFill>
                  <a:srgbClr val="0000FF"/>
                </a:solidFill>
                <a:latin typeface="Times New Roman" charset="0"/>
                <a:ea typeface="Times New Roman" charset="0"/>
                <a:cs typeface="Times New Roman" charset="0"/>
              </a:rPr>
              <a:t>2:</a:t>
            </a:r>
            <a:r>
              <a:rPr lang="en-US" altLang="en-US" sz="2400" dirty="0">
                <a:solidFill>
                  <a:srgbClr val="0000FF"/>
                </a:solidFill>
                <a:latin typeface="Times New Roman" charset="0"/>
                <a:ea typeface="Times New Roman" charset="0"/>
                <a:cs typeface="Times New Roman" charset="0"/>
              </a:rPr>
              <a:t> The O2 not </a:t>
            </a:r>
            <a:r>
              <a:rPr lang="en-US" altLang="en-US" sz="2400" dirty="0">
                <a:latin typeface="Times New Roman" charset="0"/>
                <a:ea typeface="Times New Roman" charset="0"/>
                <a:cs typeface="Times New Roman" charset="0"/>
              </a:rPr>
              <a:t>bound to Hb  in blood (ml O</a:t>
            </a:r>
            <a:r>
              <a:rPr lang="en-US" altLang="en-US" sz="2400" baseline="-25000" dirty="0">
                <a:latin typeface="Times New Roman" charset="0"/>
                <a:ea typeface="Times New Roman" charset="0"/>
                <a:cs typeface="Times New Roman" charset="0"/>
              </a:rPr>
              <a:t>2</a:t>
            </a:r>
            <a:r>
              <a:rPr lang="en-US" altLang="en-US" sz="2400" dirty="0">
                <a:latin typeface="Times New Roman" charset="0"/>
                <a:ea typeface="Times New Roman" charset="0"/>
                <a:cs typeface="Times New Roman" charset="0"/>
              </a:rPr>
              <a:t>/100 ml blood) e.g the O2 dissolved in the plasma.</a:t>
            </a:r>
          </a:p>
          <a:p>
            <a:pPr eaLnBrk="1" hangingPunct="1">
              <a:buFont typeface="Wingdings 3" charset="2"/>
              <a:buNone/>
            </a:pPr>
            <a:r>
              <a:rPr lang="en-US" altLang="en-US" sz="2400" dirty="0">
                <a:latin typeface="Times New Roman" charset="0"/>
                <a:ea typeface="Times New Roman" charset="0"/>
                <a:cs typeface="Times New Roman" charset="0"/>
              </a:rPr>
              <a:t> </a:t>
            </a:r>
          </a:p>
          <a:p>
            <a:pPr eaLnBrk="1" hangingPunct="1"/>
            <a:endParaRPr lang="en-US" altLang="en-US" dirty="0"/>
          </a:p>
          <a:p>
            <a:pPr eaLnBrk="1" hangingPunct="1"/>
            <a:endParaRPr lang="en-US" altLang="en-US" dirty="0"/>
          </a:p>
        </p:txBody>
      </p:sp>
      <p:sp>
        <p:nvSpPr>
          <p:cNvPr id="15363"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a:latin typeface="Arial" charset="0"/>
                <a:ea typeface="Arial" charset="0"/>
              </a:rPr>
              <a:t>Dr.Aida Korish ( akorish@ksu.edu.sa)</a:t>
            </a:r>
          </a:p>
        </p:txBody>
      </p:sp>
      <p:sp>
        <p:nvSpPr>
          <p:cNvPr id="2" name="Title 1"/>
          <p:cNvSpPr>
            <a:spLocks noGrp="1"/>
          </p:cNvSpPr>
          <p:nvPr>
            <p:ph type="title"/>
          </p:nvPr>
        </p:nvSpPr>
        <p:spPr>
          <a:xfrm>
            <a:off x="395536" y="332656"/>
            <a:ext cx="8496944" cy="648072"/>
          </a:xfrm>
          <a:ln>
            <a:solidFill>
              <a:srgbClr val="002060"/>
            </a:solidFill>
          </a:ln>
        </p:spPr>
        <p:txBody>
          <a:bodyPr/>
          <a:lstStyle/>
          <a:p>
            <a:pPr eaLnBrk="1" fontAlgn="auto" hangingPunct="1">
              <a:spcAft>
                <a:spcPts val="0"/>
              </a:spcAft>
              <a:defRPr/>
            </a:pPr>
            <a:r>
              <a:rPr lang="en-US" sz="3200" dirty="0"/>
              <a:t>Terminology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273035" y="870100"/>
            <a:ext cx="8569325" cy="5538638"/>
          </a:xfrm>
          <a:ln w="22225">
            <a:solidFill>
              <a:schemeClr val="accent1"/>
            </a:solidFill>
            <a:miter lim="800000"/>
            <a:headEnd/>
            <a:tailEnd/>
          </a:ln>
        </p:spPr>
        <p:txBody>
          <a:bodyPr/>
          <a:lstStyle/>
          <a:p>
            <a:pPr marL="71438" indent="-342900" eaLnBrk="1" hangingPunct="1">
              <a:lnSpc>
                <a:spcPts val="2880"/>
              </a:lnSpc>
              <a:spcBef>
                <a:spcPts val="0"/>
              </a:spcBef>
              <a:spcAft>
                <a:spcPts val="0"/>
              </a:spcAft>
              <a:buFont typeface="Wingdings" charset="2"/>
              <a:buChar char="q"/>
              <a:tabLst>
                <a:tab pos="300038" algn="l"/>
              </a:tabLst>
            </a:pPr>
            <a:r>
              <a:rPr lang="en-US" altLang="en-US" sz="2400" dirty="0">
                <a:solidFill>
                  <a:srgbClr val="0000FF"/>
                </a:solidFill>
                <a:latin typeface="Times New Roman" charset="0"/>
                <a:ea typeface="Times New Roman" charset="0"/>
                <a:cs typeface="Times New Roman" charset="0"/>
              </a:rPr>
              <a:t>When  the Hb of the blood is 100 % saturated with O2: </a:t>
            </a:r>
            <a:r>
              <a:rPr lang="en-US" altLang="en-US" sz="2400" dirty="0">
                <a:latin typeface="Times New Roman" charset="0"/>
                <a:ea typeface="Times New Roman" charset="0"/>
                <a:cs typeface="Times New Roman" charset="0"/>
              </a:rPr>
              <a:t>each gram of Hb carries 1.34 ml O2   </a:t>
            </a:r>
          </a:p>
          <a:p>
            <a:pPr marL="0" indent="0" eaLnBrk="1" hangingPunct="1">
              <a:lnSpc>
                <a:spcPts val="2880"/>
              </a:lnSpc>
              <a:spcBef>
                <a:spcPts val="0"/>
              </a:spcBef>
              <a:spcAft>
                <a:spcPts val="0"/>
              </a:spcAft>
              <a:buNone/>
            </a:pPr>
            <a:r>
              <a:rPr lang="en-US" altLang="en-US" sz="2400" dirty="0">
                <a:latin typeface="Times New Roman" charset="0"/>
                <a:ea typeface="Times New Roman" charset="0"/>
                <a:cs typeface="Times New Roman" charset="0"/>
              </a:rPr>
              <a:t>So  if an adult has 15 g </a:t>
            </a:r>
            <a:r>
              <a:rPr lang="en-US" altLang="en-US" sz="2400" dirty="0" err="1">
                <a:latin typeface="Times New Roman" charset="0"/>
                <a:ea typeface="Times New Roman" charset="0"/>
                <a:cs typeface="Times New Roman" charset="0"/>
              </a:rPr>
              <a:t>Hb</a:t>
            </a:r>
            <a:r>
              <a:rPr lang="en-US" altLang="en-US" sz="2400" dirty="0">
                <a:latin typeface="Times New Roman" charset="0"/>
                <a:ea typeface="Times New Roman" charset="0"/>
                <a:cs typeface="Times New Roman" charset="0"/>
              </a:rPr>
              <a:t>/100 ml (dl) blood. </a:t>
            </a:r>
          </a:p>
          <a:p>
            <a:pPr marL="0" indent="0" eaLnBrk="1" hangingPunct="1">
              <a:lnSpc>
                <a:spcPts val="2880"/>
              </a:lnSpc>
              <a:spcBef>
                <a:spcPts val="0"/>
              </a:spcBef>
              <a:spcAft>
                <a:spcPts val="0"/>
              </a:spcAft>
              <a:buNone/>
            </a:pPr>
            <a:r>
              <a:rPr lang="en-US" altLang="en-US" sz="2400" dirty="0">
                <a:latin typeface="Times New Roman" charset="0"/>
                <a:ea typeface="Times New Roman" charset="0"/>
                <a:cs typeface="Times New Roman" charset="0"/>
              </a:rPr>
              <a:t>His O2 content = (15 g of Hb) x (1.34 O2) = 20 ml/ 100 ml blood (dl).</a:t>
            </a:r>
          </a:p>
          <a:p>
            <a:pPr marL="71438" indent="23813" eaLnBrk="1" hangingPunct="1">
              <a:lnSpc>
                <a:spcPts val="2880"/>
              </a:lnSpc>
              <a:spcBef>
                <a:spcPts val="0"/>
              </a:spcBef>
              <a:spcAft>
                <a:spcPts val="0"/>
              </a:spcAft>
              <a:buFont typeface="Wingdings" charset="2"/>
              <a:buChar char="q"/>
              <a:tabLst>
                <a:tab pos="217488" algn="l"/>
                <a:tab pos="300038" algn="l"/>
                <a:tab pos="614363" algn="l"/>
              </a:tabLst>
            </a:pPr>
            <a:r>
              <a:rPr lang="en-US" altLang="en-US" sz="2400" dirty="0">
                <a:latin typeface="Times New Roman" charset="0"/>
                <a:ea typeface="Times New Roman" charset="0"/>
                <a:cs typeface="Times New Roman" charset="0"/>
              </a:rPr>
              <a:t> </a:t>
            </a:r>
            <a:r>
              <a:rPr lang="en-US" altLang="en-US" sz="2400" dirty="0">
                <a:solidFill>
                  <a:srgbClr val="0000FF"/>
                </a:solidFill>
                <a:latin typeface="Times New Roman" charset="0"/>
                <a:ea typeface="Times New Roman" charset="0"/>
                <a:cs typeface="Times New Roman" charset="0"/>
              </a:rPr>
              <a:t>But when the blood is only 97% saturated with O2</a:t>
            </a:r>
            <a:r>
              <a:rPr lang="en-US" altLang="en-US" sz="2400" dirty="0">
                <a:latin typeface="Times New Roman" charset="0"/>
                <a:ea typeface="Times New Roman" charset="0"/>
                <a:cs typeface="Times New Roman" charset="0"/>
              </a:rPr>
              <a:t>:each 100 ml blood contain 19.4 ml O2.</a:t>
            </a:r>
          </a:p>
          <a:p>
            <a:pPr marL="72000" indent="-342900" eaLnBrk="1" hangingPunct="1">
              <a:lnSpc>
                <a:spcPts val="2880"/>
              </a:lnSpc>
              <a:spcBef>
                <a:spcPts val="0"/>
              </a:spcBef>
              <a:spcAft>
                <a:spcPts val="0"/>
              </a:spcAft>
              <a:buFont typeface="Wingdings" charset="2"/>
              <a:buChar char="q"/>
            </a:pPr>
            <a:r>
              <a:rPr lang="en-US" altLang="en-US" sz="2400" dirty="0">
                <a:solidFill>
                  <a:srgbClr val="0000FF"/>
                </a:solidFill>
                <a:latin typeface="Times New Roman" charset="0"/>
                <a:ea typeface="Times New Roman" charset="0"/>
                <a:cs typeface="Times New Roman" charset="0"/>
              </a:rPr>
              <a:t>Amount of oxygen released from the hemoglobin to  the tissues is  5 ml O2 per each 100 ml blood. </a:t>
            </a:r>
          </a:p>
          <a:p>
            <a:pPr marL="72000" indent="0" eaLnBrk="1" hangingPunct="1">
              <a:lnSpc>
                <a:spcPts val="2880"/>
              </a:lnSpc>
              <a:spcBef>
                <a:spcPts val="0"/>
              </a:spcBef>
              <a:spcAft>
                <a:spcPts val="0"/>
              </a:spcAft>
              <a:buNone/>
            </a:pPr>
            <a:r>
              <a:rPr lang="en-US" altLang="en-US" sz="2400" dirty="0">
                <a:latin typeface="Times New Roman" charset="0"/>
                <a:ea typeface="Times New Roman" charset="0"/>
                <a:cs typeface="Times New Roman" charset="0"/>
              </a:rPr>
              <a:t>So O2 content in venous blood  at rest =19.4 ml - 5 ml = 14.4 ml.</a:t>
            </a:r>
          </a:p>
          <a:p>
            <a:pPr marL="72000" indent="-342900" eaLnBrk="1" hangingPunct="1">
              <a:lnSpc>
                <a:spcPts val="2880"/>
              </a:lnSpc>
              <a:spcBef>
                <a:spcPts val="0"/>
              </a:spcBef>
              <a:spcAft>
                <a:spcPts val="0"/>
              </a:spcAft>
              <a:buFont typeface="Wingdings" charset="2"/>
              <a:buChar char="q"/>
            </a:pPr>
            <a:r>
              <a:rPr lang="en-US" altLang="en-US" sz="2400" dirty="0">
                <a:solidFill>
                  <a:srgbClr val="0000FF"/>
                </a:solidFill>
                <a:latin typeface="Times New Roman" charset="0"/>
                <a:ea typeface="Times New Roman" charset="0"/>
                <a:cs typeface="Times New Roman" charset="0"/>
              </a:rPr>
              <a:t>During strenuous exercise </a:t>
            </a:r>
            <a:r>
              <a:rPr lang="en-US" altLang="en-US" sz="2400" dirty="0">
                <a:latin typeface="Times New Roman" charset="0"/>
                <a:ea typeface="Times New Roman" charset="0"/>
                <a:cs typeface="Times New Roman" charset="0"/>
              </a:rPr>
              <a:t>the oxygen uptake by the tissues increases 3 folds so 15 ml O2 is taken by the tissues from each dl of blood.  So O2 content in venous blood =19.4-15 = 4.4 ml O2/dl </a:t>
            </a:r>
          </a:p>
          <a:p>
            <a:pPr marL="312738" indent="-312738" eaLnBrk="1" hangingPunct="1">
              <a:lnSpc>
                <a:spcPts val="2880"/>
              </a:lnSpc>
              <a:spcBef>
                <a:spcPts val="0"/>
              </a:spcBef>
              <a:spcAft>
                <a:spcPts val="0"/>
              </a:spcAft>
              <a:buFont typeface="Wingdings" charset="2"/>
              <a:buChar char="q"/>
              <a:tabLst>
                <a:tab pos="395288" algn="l"/>
              </a:tabLst>
            </a:pPr>
            <a:r>
              <a:rPr lang="en-US" altLang="en-US" sz="2400" dirty="0">
                <a:solidFill>
                  <a:srgbClr val="0000FF"/>
                </a:solidFill>
                <a:latin typeface="Times New Roman" charset="0"/>
                <a:ea typeface="Times New Roman" charset="0"/>
                <a:cs typeface="Times New Roman" charset="0"/>
              </a:rPr>
              <a:t>At rest the tissues consume 250 ml O2 /min and produce 200 ml CO2</a:t>
            </a:r>
          </a:p>
          <a:p>
            <a:pPr eaLnBrk="1" hangingPunct="1">
              <a:lnSpc>
                <a:spcPct val="70000"/>
              </a:lnSpc>
            </a:pPr>
            <a:endParaRPr lang="en-US" altLang="en-US" sz="2400" dirty="0">
              <a:solidFill>
                <a:srgbClr val="FFFF00"/>
              </a:solidFill>
            </a:endParaRPr>
          </a:p>
          <a:p>
            <a:pPr eaLnBrk="1" hangingPunct="1">
              <a:lnSpc>
                <a:spcPct val="70000"/>
              </a:lnSpc>
            </a:pPr>
            <a:endParaRPr lang="en-US" altLang="en-US" sz="600" dirty="0">
              <a:solidFill>
                <a:srgbClr val="FFFF00"/>
              </a:solidFill>
            </a:endParaRPr>
          </a:p>
        </p:txBody>
      </p:sp>
      <p:sp>
        <p:nvSpPr>
          <p:cNvPr id="1638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a:latin typeface="Arial" charset="0"/>
                <a:ea typeface="Arial" charset="0"/>
              </a:rPr>
              <a:t>Dr.Aida Korish ( akorish@ksu.edu.sa)</a:t>
            </a:r>
          </a:p>
        </p:txBody>
      </p:sp>
      <p:sp>
        <p:nvSpPr>
          <p:cNvPr id="100354" name="Rectangle 2"/>
          <p:cNvSpPr>
            <a:spLocks noGrp="1" noChangeArrowheads="1"/>
          </p:cNvSpPr>
          <p:nvPr>
            <p:ph type="title"/>
          </p:nvPr>
        </p:nvSpPr>
        <p:spPr>
          <a:xfrm>
            <a:off x="428596" y="285728"/>
            <a:ext cx="8258204" cy="550984"/>
          </a:xfrm>
        </p:spPr>
        <p:txBody>
          <a:bodyPr/>
          <a:lstStyle/>
          <a:p>
            <a:pPr eaLnBrk="1" fontAlgn="auto" hangingPunct="1">
              <a:spcAft>
                <a:spcPts val="0"/>
              </a:spcAft>
              <a:defRPr/>
            </a:pPr>
            <a:r>
              <a:rPr lang="en-US" sz="2800" dirty="0">
                <a:solidFill>
                  <a:srgbClr val="0000FF"/>
                </a:solidFill>
                <a:latin typeface="Times New Roman" pitchFamily="18" charset="0"/>
                <a:cs typeface="Times New Roman" pitchFamily="18" charset="0"/>
              </a:rPr>
              <a:t>Cont…transport of oxygen in arterial blood</a:t>
            </a:r>
            <a:r>
              <a:rPr lang="en-US" sz="2800" dirty="0">
                <a:solidFill>
                  <a:srgbClr val="FFFF00"/>
                </a:solidFill>
                <a:latin typeface="Times New Roman" pitchFamily="18" charset="0"/>
                <a:cs typeface="Times New Roman" pitchFamily="18"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571472" y="304577"/>
            <a:ext cx="6952856" cy="316111"/>
          </a:xfrm>
        </p:spPr>
        <p:txBody>
          <a:bodyPr>
            <a:noAutofit/>
          </a:bodyPr>
          <a:lstStyle/>
          <a:p>
            <a:pPr eaLnBrk="1" fontAlgn="auto" hangingPunct="1">
              <a:spcAft>
                <a:spcPts val="0"/>
              </a:spcAft>
              <a:defRPr/>
            </a:pPr>
            <a:r>
              <a:rPr lang="en-US" sz="2800" dirty="0">
                <a:solidFill>
                  <a:srgbClr val="0000FF"/>
                </a:solidFill>
                <a:latin typeface="Times New Roman" charset="0"/>
                <a:ea typeface="Times New Roman" charset="0"/>
                <a:cs typeface="Times New Roman" charset="0"/>
              </a:rPr>
              <a:t/>
            </a:r>
            <a:br>
              <a:rPr lang="en-US" sz="2800" dirty="0">
                <a:solidFill>
                  <a:srgbClr val="0000FF"/>
                </a:solidFill>
                <a:latin typeface="Times New Roman" charset="0"/>
                <a:ea typeface="Times New Roman" charset="0"/>
                <a:cs typeface="Times New Roman" charset="0"/>
              </a:rPr>
            </a:br>
            <a:r>
              <a:rPr lang="en-US" sz="2800" dirty="0">
                <a:solidFill>
                  <a:srgbClr val="0000FF"/>
                </a:solidFill>
                <a:latin typeface="Times New Roman" charset="0"/>
                <a:ea typeface="Times New Roman" charset="0"/>
                <a:cs typeface="Times New Roman" charset="0"/>
              </a:rPr>
              <a:t>Forms of Oxygen transported in Blood</a:t>
            </a:r>
            <a:br>
              <a:rPr lang="en-US" sz="2800" dirty="0">
                <a:solidFill>
                  <a:srgbClr val="0000FF"/>
                </a:solidFill>
                <a:latin typeface="Times New Roman" charset="0"/>
                <a:ea typeface="Times New Roman" charset="0"/>
                <a:cs typeface="Times New Roman" charset="0"/>
              </a:rPr>
            </a:br>
            <a:endParaRPr lang="en-US" sz="2800" dirty="0">
              <a:solidFill>
                <a:srgbClr val="0000FF"/>
              </a:solidFill>
              <a:latin typeface="Times New Roman" charset="0"/>
              <a:ea typeface="Times New Roman" charset="0"/>
              <a:cs typeface="Times New Roman" charset="0"/>
            </a:endParaRPr>
          </a:p>
        </p:txBody>
      </p:sp>
      <p:sp>
        <p:nvSpPr>
          <p:cNvPr id="17411" name="Rectangle 3"/>
          <p:cNvSpPr>
            <a:spLocks noGrp="1" noChangeArrowheads="1"/>
          </p:cNvSpPr>
          <p:nvPr>
            <p:ph type="body" sz="half" idx="1"/>
          </p:nvPr>
        </p:nvSpPr>
        <p:spPr>
          <a:xfrm>
            <a:off x="323850" y="908050"/>
            <a:ext cx="4748213" cy="4968875"/>
          </a:xfrm>
          <a:ln w="22225">
            <a:solidFill>
              <a:schemeClr val="accent1"/>
            </a:solidFill>
            <a:miter lim="800000"/>
            <a:headEnd/>
            <a:tailEnd/>
          </a:ln>
        </p:spPr>
        <p:txBody>
          <a:bodyPr/>
          <a:lstStyle/>
          <a:p>
            <a:pPr marL="12700" indent="0" eaLnBrk="1" hangingPunct="1">
              <a:lnSpc>
                <a:spcPct val="120000"/>
              </a:lnSpc>
              <a:spcBef>
                <a:spcPts val="600"/>
              </a:spcBef>
              <a:spcAft>
                <a:spcPts val="600"/>
              </a:spcAft>
            </a:pPr>
            <a:r>
              <a:rPr lang="en-AU" altLang="en-US" sz="2400" dirty="0">
                <a:latin typeface="Times New Roman" charset="0"/>
                <a:ea typeface="Times New Roman" charset="0"/>
                <a:cs typeface="Times New Roman" charset="0"/>
              </a:rPr>
              <a:t>  3% is  </a:t>
            </a:r>
            <a:r>
              <a:rPr lang="en-AU" altLang="en-US" sz="2400" dirty="0">
                <a:solidFill>
                  <a:srgbClr val="0000FF"/>
                </a:solidFill>
                <a:latin typeface="Times New Roman" charset="0"/>
                <a:ea typeface="Times New Roman" charset="0"/>
                <a:cs typeface="Times New Roman" charset="0"/>
              </a:rPr>
              <a:t>dissolved</a:t>
            </a:r>
            <a:r>
              <a:rPr lang="en-AU" altLang="en-US" sz="2400" dirty="0">
                <a:latin typeface="Times New Roman" charset="0"/>
                <a:ea typeface="Times New Roman" charset="0"/>
                <a:cs typeface="Times New Roman" charset="0"/>
              </a:rPr>
              <a:t> in plasma</a:t>
            </a:r>
          </a:p>
          <a:p>
            <a:pPr marL="12700" indent="0" eaLnBrk="1" hangingPunct="1">
              <a:lnSpc>
                <a:spcPct val="120000"/>
              </a:lnSpc>
              <a:spcBef>
                <a:spcPts val="600"/>
              </a:spcBef>
              <a:spcAft>
                <a:spcPts val="600"/>
              </a:spcAft>
            </a:pPr>
            <a:r>
              <a:rPr lang="en-AU" altLang="en-US" sz="2400" dirty="0">
                <a:latin typeface="Times New Roman" charset="0"/>
                <a:ea typeface="Times New Roman" charset="0"/>
                <a:cs typeface="Times New Roman" charset="0"/>
              </a:rPr>
              <a:t>   97% is bound to </a:t>
            </a:r>
            <a:r>
              <a:rPr lang="en-AU" altLang="en-US" sz="2400" dirty="0" err="1">
                <a:latin typeface="Times New Roman" charset="0"/>
                <a:ea typeface="Times New Roman" charset="0"/>
                <a:cs typeface="Times New Roman" charset="0"/>
              </a:rPr>
              <a:t>hemoglobin</a:t>
            </a:r>
            <a:r>
              <a:rPr lang="en-AU" altLang="en-US" sz="2400" dirty="0">
                <a:latin typeface="Times New Roman" charset="0"/>
                <a:ea typeface="Times New Roman" charset="0"/>
                <a:cs typeface="Times New Roman" charset="0"/>
              </a:rPr>
              <a:t> </a:t>
            </a:r>
            <a:r>
              <a:rPr lang="en-AU" altLang="en-US" sz="2400" dirty="0">
                <a:solidFill>
                  <a:srgbClr val="0000FF"/>
                </a:solidFill>
                <a:latin typeface="Times New Roman" charset="0"/>
                <a:ea typeface="Times New Roman" charset="0"/>
                <a:cs typeface="Times New Roman" charset="0"/>
              </a:rPr>
              <a:t>(</a:t>
            </a:r>
            <a:r>
              <a:rPr lang="en-AU" altLang="en-US" sz="2400" dirty="0" err="1">
                <a:solidFill>
                  <a:srgbClr val="0000FF"/>
                </a:solidFill>
                <a:latin typeface="Times New Roman" charset="0"/>
                <a:ea typeface="Times New Roman" charset="0"/>
                <a:cs typeface="Times New Roman" charset="0"/>
              </a:rPr>
              <a:t>oxyhemoglobin</a:t>
            </a:r>
            <a:r>
              <a:rPr lang="en-AU" altLang="en-US" sz="2400" dirty="0">
                <a:solidFill>
                  <a:srgbClr val="0000FF"/>
                </a:solidFill>
                <a:latin typeface="Times New Roman" charset="0"/>
                <a:ea typeface="Times New Roman" charset="0"/>
                <a:cs typeface="Times New Roman" charset="0"/>
              </a:rPr>
              <a:t>)</a:t>
            </a:r>
          </a:p>
          <a:p>
            <a:pPr marL="12700" indent="0" eaLnBrk="1" hangingPunct="1">
              <a:spcBef>
                <a:spcPts val="600"/>
              </a:spcBef>
              <a:spcAft>
                <a:spcPts val="600"/>
              </a:spcAft>
            </a:pPr>
            <a:r>
              <a:rPr lang="en-US" altLang="en-US" sz="2400" dirty="0">
                <a:latin typeface="Times New Roman" charset="0"/>
                <a:ea typeface="Times New Roman" charset="0"/>
                <a:cs typeface="Times New Roman" charset="0"/>
              </a:rPr>
              <a:t>  The higher PO2</a:t>
            </a:r>
            <a:r>
              <a:rPr lang="en-US" altLang="en-US" sz="2400" baseline="-67000" dirty="0">
                <a:latin typeface="Times New Roman" charset="0"/>
                <a:ea typeface="Times New Roman" charset="0"/>
                <a:cs typeface="Times New Roman" charset="0"/>
              </a:rPr>
              <a:t>2</a:t>
            </a:r>
            <a:r>
              <a:rPr lang="en-US" altLang="en-US" sz="2400" dirty="0">
                <a:latin typeface="Times New Roman" charset="0"/>
                <a:ea typeface="Times New Roman" charset="0"/>
                <a:cs typeface="Times New Roman" charset="0"/>
              </a:rPr>
              <a:t> results in greater </a:t>
            </a:r>
            <a:r>
              <a:rPr lang="en-US" altLang="en-US" sz="2400" dirty="0" err="1">
                <a:latin typeface="Times New Roman" charset="0"/>
                <a:ea typeface="Times New Roman" charset="0"/>
                <a:cs typeface="Times New Roman" charset="0"/>
              </a:rPr>
              <a:t>Hb</a:t>
            </a:r>
            <a:r>
              <a:rPr lang="en-US" altLang="en-US" sz="2400" dirty="0">
                <a:latin typeface="Times New Roman" charset="0"/>
                <a:ea typeface="Times New Roman" charset="0"/>
                <a:cs typeface="Times New Roman" charset="0"/>
              </a:rPr>
              <a:t> saturation with O2.</a:t>
            </a:r>
          </a:p>
          <a:p>
            <a:pPr marL="12700" indent="0" eaLnBrk="1" hangingPunct="1">
              <a:lnSpc>
                <a:spcPct val="80000"/>
              </a:lnSpc>
              <a:spcBef>
                <a:spcPts val="600"/>
              </a:spcBef>
              <a:spcAft>
                <a:spcPts val="600"/>
              </a:spcAft>
            </a:pPr>
            <a:r>
              <a:rPr lang="en-US" altLang="en-US" sz="2400" dirty="0">
                <a:latin typeface="Times New Roman" charset="0"/>
                <a:ea typeface="Times New Roman" charset="0"/>
                <a:cs typeface="Times New Roman" charset="0"/>
              </a:rPr>
              <a:t>  The relationship between PO2 and % Hb-O2 is not linear (except at very low </a:t>
            </a:r>
            <a:r>
              <a:rPr lang="en-US" altLang="en-US" sz="2400" dirty="0" smtClean="0">
                <a:latin typeface="Times New Roman" charset="0"/>
                <a:ea typeface="Times New Roman" charset="0"/>
                <a:cs typeface="Times New Roman" charset="0"/>
              </a:rPr>
              <a:t>PO2 ).  </a:t>
            </a:r>
            <a:endParaRPr lang="en-US" altLang="en-US" sz="2400" dirty="0">
              <a:latin typeface="Times New Roman" charset="0"/>
              <a:ea typeface="Times New Roman" charset="0"/>
              <a:cs typeface="Times New Roman" charset="0"/>
            </a:endParaRPr>
          </a:p>
          <a:p>
            <a:pPr marL="12700" indent="0" eaLnBrk="1" hangingPunct="1">
              <a:lnSpc>
                <a:spcPct val="80000"/>
              </a:lnSpc>
              <a:spcBef>
                <a:spcPts val="600"/>
              </a:spcBef>
              <a:spcAft>
                <a:spcPts val="600"/>
              </a:spcAft>
            </a:pPr>
            <a:r>
              <a:rPr lang="en-US" altLang="en-US" sz="2400" dirty="0">
                <a:latin typeface="Times New Roman" charset="0"/>
                <a:ea typeface="Times New Roman" charset="0"/>
                <a:cs typeface="Times New Roman" charset="0"/>
              </a:rPr>
              <a:t> The curve is called </a:t>
            </a:r>
            <a:r>
              <a:rPr lang="en-US" altLang="en-US" sz="2400" dirty="0" err="1">
                <a:latin typeface="Times New Roman" charset="0"/>
                <a:ea typeface="Times New Roman" charset="0"/>
                <a:cs typeface="Times New Roman" charset="0"/>
              </a:rPr>
              <a:t>Oxyhemoglobin</a:t>
            </a:r>
            <a:r>
              <a:rPr lang="en-US" altLang="en-US" sz="2400" dirty="0">
                <a:latin typeface="Times New Roman" charset="0"/>
                <a:ea typeface="Times New Roman" charset="0"/>
                <a:cs typeface="Times New Roman" charset="0"/>
              </a:rPr>
              <a:t> Saturation Curve or  (O2-Hb- dissociation curve)</a:t>
            </a:r>
          </a:p>
          <a:p>
            <a:pPr marL="12700" indent="0" eaLnBrk="1" hangingPunct="1">
              <a:lnSpc>
                <a:spcPct val="80000"/>
              </a:lnSpc>
              <a:spcBef>
                <a:spcPts val="600"/>
              </a:spcBef>
              <a:spcAft>
                <a:spcPts val="600"/>
              </a:spcAft>
            </a:pPr>
            <a:r>
              <a:rPr lang="en-US" altLang="en-US" sz="2400" dirty="0">
                <a:latin typeface="Times New Roman" charset="0"/>
                <a:ea typeface="Times New Roman" charset="0"/>
                <a:cs typeface="Times New Roman" charset="0"/>
              </a:rPr>
              <a:t> Which is S- shaped or sigmoid</a:t>
            </a:r>
          </a:p>
          <a:p>
            <a:pPr marL="12700" indent="0" eaLnBrk="1" hangingPunct="1">
              <a:lnSpc>
                <a:spcPct val="80000"/>
              </a:lnSpc>
              <a:spcBef>
                <a:spcPts val="600"/>
              </a:spcBef>
              <a:spcAft>
                <a:spcPts val="600"/>
              </a:spcAft>
              <a:buFont typeface="Wingdings 3" charset="2"/>
              <a:buNone/>
            </a:pPr>
            <a:endParaRPr lang="en-US" altLang="en-US" sz="2400" dirty="0">
              <a:latin typeface="Times New Roman" charset="0"/>
              <a:ea typeface="Times New Roman" charset="0"/>
              <a:cs typeface="Times New Roman" charset="0"/>
            </a:endParaRPr>
          </a:p>
          <a:p>
            <a:pPr lvl="1" eaLnBrk="1" hangingPunct="1"/>
            <a:endParaRPr lang="en-US" altLang="en-US" sz="2400" dirty="0">
              <a:solidFill>
                <a:srgbClr val="FFFFFF"/>
              </a:solidFill>
            </a:endParaRPr>
          </a:p>
        </p:txBody>
      </p:sp>
      <p:sp>
        <p:nvSpPr>
          <p:cNvPr id="174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a:latin typeface="Arial" charset="0"/>
                <a:ea typeface="Arial" charset="0"/>
              </a:rPr>
              <a:t>Dr.Aida Korish ( akorish@ksu.edu.sa)</a:t>
            </a:r>
          </a:p>
        </p:txBody>
      </p:sp>
      <p:pic>
        <p:nvPicPr>
          <p:cNvPr id="174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908051"/>
            <a:ext cx="3888233" cy="4897214"/>
          </a:xfrm>
          <a:prstGeom prst="rect">
            <a:avLst/>
          </a:prstGeom>
          <a:noFill/>
          <a:ln w="222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593725" y="6137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lgn="r" rtl="1" eaLnBrk="1" hangingPunct="1">
              <a:spcBef>
                <a:spcPct val="0"/>
              </a:spcBef>
              <a:buClrTx/>
              <a:buSzTx/>
              <a:buFontTx/>
              <a:buNone/>
            </a:pPr>
            <a:endParaRPr lang="en-US" altLang="en-US" sz="1800">
              <a:latin typeface="Times New Roman" charset="0"/>
            </a:endParaRPr>
          </a:p>
        </p:txBody>
      </p:sp>
      <p:sp>
        <p:nvSpPr>
          <p:cNvPr id="1945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a:latin typeface="Arial" charset="0"/>
                <a:ea typeface="Arial" charset="0"/>
              </a:rPr>
              <a:t>Dr.Aida Korish ( akorish@ksu.edu.sa)</a:t>
            </a:r>
          </a:p>
        </p:txBody>
      </p:sp>
      <p:sp>
        <p:nvSpPr>
          <p:cNvPr id="54275" name="Rectangle 9"/>
          <p:cNvSpPr>
            <a:spLocks noGrp="1" noChangeArrowheads="1"/>
          </p:cNvSpPr>
          <p:nvPr>
            <p:ph type="title"/>
          </p:nvPr>
        </p:nvSpPr>
        <p:spPr>
          <a:xfrm>
            <a:off x="593724" y="188640"/>
            <a:ext cx="8093075" cy="676895"/>
          </a:xfrm>
        </p:spPr>
        <p:txBody>
          <a:bodyPr>
            <a:normAutofit/>
          </a:bodyPr>
          <a:lstStyle/>
          <a:p>
            <a:pPr eaLnBrk="1" fontAlgn="auto" hangingPunct="1">
              <a:spcAft>
                <a:spcPts val="0"/>
              </a:spcAft>
              <a:defRPr/>
            </a:pPr>
            <a:r>
              <a:rPr lang="en-US" sz="2800" dirty="0">
                <a:solidFill>
                  <a:srgbClr val="0000FF"/>
                </a:solidFill>
              </a:rPr>
              <a:t>Oxygen-hemoglobin Dissociation Curve</a:t>
            </a:r>
          </a:p>
        </p:txBody>
      </p:sp>
      <p:pic>
        <p:nvPicPr>
          <p:cNvPr id="19461"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77875" y="1125538"/>
            <a:ext cx="7754565" cy="4751734"/>
          </a:xfrm>
          <a:ln w="19050">
            <a:solidFill>
              <a:schemeClr val="accent1"/>
            </a:solid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Stacy_Patch\Seeley A&amp;P 2003\DCM\DCM-Working\Chapt23 add to PPT\Art Library\Color Art Library\23_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48680"/>
            <a:ext cx="7704856" cy="5351504"/>
          </a:xfrm>
          <a:prstGeom prst="rect">
            <a:avLst/>
          </a:prstGeom>
          <a:noFill/>
          <a:ln w="222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0483"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a:latin typeface="Arial" charset="0"/>
                <a:ea typeface="Arial" charset="0"/>
              </a:rPr>
              <a:t>Dr.Aida Korish ( akorish@ksu.edu.sa)</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13352</TotalTime>
  <Words>1548</Words>
  <Application>Microsoft Office PowerPoint</Application>
  <PresentationFormat>On-screen Show (4:3)</PresentationFormat>
  <Paragraphs>133</Paragraphs>
  <Slides>21</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Aparajita</vt:lpstr>
      <vt:lpstr>Arial</vt:lpstr>
      <vt:lpstr>Comic Sans MS</vt:lpstr>
      <vt:lpstr>Lucida Sans Unicode</vt:lpstr>
      <vt:lpstr>ＭＳ Ｐゴシック</vt:lpstr>
      <vt:lpstr>Times New Roman</vt:lpstr>
      <vt:lpstr>Verdana</vt:lpstr>
      <vt:lpstr>WarnockPro-Light</vt:lpstr>
      <vt:lpstr>WarnockPro-LightIt</vt:lpstr>
      <vt:lpstr>Wingdings</vt:lpstr>
      <vt:lpstr>Wingdings 2</vt:lpstr>
      <vt:lpstr>Wingdings 3</vt:lpstr>
      <vt:lpstr>Concourse</vt:lpstr>
      <vt:lpstr>PowerPoint Presentation</vt:lpstr>
      <vt:lpstr>Objectives</vt:lpstr>
      <vt:lpstr>Forms of O2 transport</vt:lpstr>
      <vt:lpstr>Transport of O2 and CO2 in the blood and body fluids</vt:lpstr>
      <vt:lpstr>Terminology</vt:lpstr>
      <vt:lpstr>Cont…transport of oxygen in arterial blood </vt:lpstr>
      <vt:lpstr> Forms of Oxygen transported in Blood </vt:lpstr>
      <vt:lpstr>Oxygen-hemoglobin Dissociation Curve</vt:lpstr>
      <vt:lpstr>PowerPoint Presentation</vt:lpstr>
      <vt:lpstr>Factors that shift the O2-Hb dissociation curve</vt:lpstr>
      <vt:lpstr>PowerPoint Presentation</vt:lpstr>
      <vt:lpstr>Rt and Lt shifts: of the O2-Hb dissociation curve</vt:lpstr>
      <vt:lpstr>PowerPoint Presentation</vt:lpstr>
      <vt:lpstr>Shift of dissociation curve during exercise</vt:lpstr>
      <vt:lpstr>Transport of oxygen in the dissolved state.</vt:lpstr>
      <vt:lpstr>Combination of Hb with carbon monoxide (CO) - displacement of oxygen</vt:lpstr>
      <vt:lpstr>Pulse Oximetry </vt:lpstr>
      <vt:lpstr>Transport of carbon dioxide in the blood</vt:lpstr>
      <vt:lpstr>Formation of HCO3_ &amp; Chloride shift</vt:lpstr>
      <vt:lpstr>The Haldane effect</vt:lpstr>
      <vt:lpstr>Respiratory Exchange ratio (Respiratory Quotient)</vt:lpstr>
    </vt:vector>
  </TitlesOfParts>
  <Company>KSU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Respiration</dc:title>
  <dc:creator>DTK</dc:creator>
  <cp:lastModifiedBy>Aidah A. Koraish</cp:lastModifiedBy>
  <cp:revision>887</cp:revision>
  <cp:lastPrinted>1601-01-01T00:00:00Z</cp:lastPrinted>
  <dcterms:created xsi:type="dcterms:W3CDTF">2006-11-19T09:48:28Z</dcterms:created>
  <dcterms:modified xsi:type="dcterms:W3CDTF">2022-01-16T05:09:29Z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